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1"/>
  </p:notesMasterIdLst>
  <p:sldIdLst>
    <p:sldId id="256" r:id="rId5"/>
    <p:sldId id="258" r:id="rId6"/>
    <p:sldId id="306" r:id="rId7"/>
    <p:sldId id="295" r:id="rId8"/>
    <p:sldId id="296" r:id="rId9"/>
    <p:sldId id="298" r:id="rId10"/>
    <p:sldId id="283" r:id="rId11"/>
    <p:sldId id="307" r:id="rId12"/>
    <p:sldId id="299" r:id="rId13"/>
    <p:sldId id="285" r:id="rId14"/>
    <p:sldId id="278" r:id="rId15"/>
    <p:sldId id="304" r:id="rId16"/>
    <p:sldId id="300" r:id="rId17"/>
    <p:sldId id="303" r:id="rId18"/>
    <p:sldId id="309" r:id="rId19"/>
    <p:sldId id="281" r:id="rId20"/>
    <p:sldId id="305" r:id="rId21"/>
    <p:sldId id="282" r:id="rId22"/>
    <p:sldId id="294" r:id="rId23"/>
    <p:sldId id="308" r:id="rId24"/>
    <p:sldId id="310" r:id="rId25"/>
    <p:sldId id="311" r:id="rId26"/>
    <p:sldId id="312" r:id="rId27"/>
    <p:sldId id="313" r:id="rId28"/>
    <p:sldId id="301" r:id="rId29"/>
    <p:sldId id="30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00FF00"/>
    <a:srgbClr val="ED7D31"/>
    <a:srgbClr val="017AC7"/>
    <a:srgbClr val="028AD2"/>
    <a:srgbClr val="0A6CB8"/>
    <a:srgbClr val="2828FF"/>
    <a:srgbClr val="0066F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p:restoredTop sz="94646"/>
  </p:normalViewPr>
  <p:slideViewPr>
    <p:cSldViewPr snapToGrid="0" snapToObjects="1">
      <p:cViewPr varScale="1">
        <p:scale>
          <a:sx n="113" d="100"/>
          <a:sy n="113" d="100"/>
        </p:scale>
        <p:origin x="1229"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bnl\c-adnas\willeke\e-RHIC\Design-Documents\Copy%20of%20erhic_lumi_energyOptimized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7362923070777"/>
          <c:y val="2.8524640844641593E-2"/>
          <c:w val="0.85317364276833796"/>
          <c:h val="0.81127156198498396"/>
        </c:manualLayout>
      </c:layout>
      <c:scatterChart>
        <c:scatterStyle val="lineMarker"/>
        <c:varyColors val="0"/>
        <c:ser>
          <c:idx val="0"/>
          <c:order val="0"/>
          <c:spPr>
            <a:ln w="25400">
              <a:solidFill>
                <a:schemeClr val="tx1"/>
              </a:solidFill>
            </a:ln>
          </c:spPr>
          <c:marker>
            <c:spPr>
              <a:noFill/>
              <a:ln w="25400">
                <a:noFill/>
              </a:ln>
            </c:spPr>
          </c:marker>
          <c:xVal>
            <c:numRef>
              <c:f>#REF!</c:f>
            </c:numRef>
          </c:xVal>
          <c:yVal>
            <c:numRef>
              <c:f>#REF!</c:f>
              <c:numCache>
                <c:formatCode>General</c:formatCode>
                <c:ptCount val="1"/>
                <c:pt idx="0">
                  <c:v>1</c:v>
                </c:pt>
              </c:numCache>
            </c:numRef>
          </c:yVal>
          <c:smooth val="0"/>
          <c:extLst>
            <c:ext xmlns:c16="http://schemas.microsoft.com/office/drawing/2014/chart" uri="{C3380CC4-5D6E-409C-BE32-E72D297353CC}">
              <c16:uniqueId val="{00000002-778C-43E9-9EA7-F48BC4B1EBD3}"/>
            </c:ext>
          </c:extLst>
        </c:ser>
        <c:dLbls>
          <c:showLegendKey val="0"/>
          <c:showVal val="0"/>
          <c:showCatName val="0"/>
          <c:showSerName val="0"/>
          <c:showPercent val="0"/>
          <c:showBubbleSize val="0"/>
        </c:dLbls>
        <c:axId val="-2110380552"/>
        <c:axId val="-2110371448"/>
      </c:scatterChart>
      <c:valAx>
        <c:axId val="-2110380552"/>
        <c:scaling>
          <c:orientation val="minMax"/>
          <c:max val="15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sz="2000" b="0">
                    <a:solidFill>
                      <a:srgbClr val="0D0D0D"/>
                    </a:solidFill>
                  </a:rPr>
                  <a:t>Center</a:t>
                </a:r>
                <a:r>
                  <a:rPr lang="en-US" sz="2000" b="0" baseline="0">
                    <a:solidFill>
                      <a:srgbClr val="0D0D0D"/>
                    </a:solidFill>
                  </a:rPr>
                  <a:t> </a:t>
                </a:r>
                <a:r>
                  <a:rPr lang="en-US" sz="2000" b="0">
                    <a:solidFill>
                      <a:srgbClr val="0D0D0D"/>
                    </a:solidFill>
                  </a:rPr>
                  <a:t>of</a:t>
                </a:r>
                <a:r>
                  <a:rPr lang="en-US" sz="2000" b="0" baseline="0">
                    <a:solidFill>
                      <a:srgbClr val="0D0D0D"/>
                    </a:solidFill>
                  </a:rPr>
                  <a:t> </a:t>
                </a:r>
                <a:r>
                  <a:rPr lang="en-US" sz="2000" b="0">
                    <a:solidFill>
                      <a:srgbClr val="0D0D0D"/>
                    </a:solidFill>
                  </a:rPr>
                  <a:t>Mass Energy</a:t>
                </a:r>
                <a:r>
                  <a:rPr lang="en-US" sz="2000" b="0" baseline="0">
                    <a:solidFill>
                      <a:srgbClr val="0D0D0D"/>
                    </a:solidFill>
                  </a:rPr>
                  <a:t> [</a:t>
                </a:r>
                <a:r>
                  <a:rPr lang="en-US" sz="2000" b="0">
                    <a:solidFill>
                      <a:srgbClr val="0D0D0D"/>
                    </a:solidFill>
                  </a:rPr>
                  <a:t>GeV]</a:t>
                </a:r>
              </a:p>
            </c:rich>
          </c:tx>
          <c:layout>
            <c:manualLayout>
              <c:xMode val="edge"/>
              <c:yMode val="edge"/>
              <c:x val="0.3188608983387361"/>
              <c:y val="0.91525774791728931"/>
            </c:manualLayout>
          </c:layout>
          <c:overlay val="0"/>
          <c:spPr>
            <a:noFill/>
            <a:ln>
              <a:noFill/>
            </a:ln>
            <a:effectLst/>
          </c:sp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rgbClr val="0D0D0D"/>
                </a:solidFill>
                <a:latin typeface="+mn-lt"/>
                <a:ea typeface="+mn-ea"/>
                <a:cs typeface="+mn-cs"/>
              </a:defRPr>
            </a:pPr>
            <a:endParaRPr lang="en-US"/>
          </a:p>
        </c:txPr>
        <c:crossAx val="-2110371448"/>
        <c:crossesAt val="0.01"/>
        <c:crossBetween val="midCat"/>
        <c:majorUnit val="40"/>
        <c:minorUnit val="10"/>
      </c:valAx>
      <c:valAx>
        <c:axId val="-2110371448"/>
        <c:scaling>
          <c:logBase val="10"/>
          <c:orientation val="minMax"/>
          <c:max val="100"/>
          <c:min val="1.0000000000000002E-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0"/>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rgbClr val="0D0D0D"/>
                </a:solidFill>
                <a:latin typeface="+mn-lt"/>
                <a:ea typeface="+mn-ea"/>
                <a:cs typeface="+mn-cs"/>
              </a:defRPr>
            </a:pPr>
            <a:endParaRPr lang="en-US"/>
          </a:p>
        </c:txPr>
        <c:crossAx val="-2110380552"/>
        <c:crosses val="autoZero"/>
        <c:crossBetween val="midCat"/>
        <c:majorUnit val="10"/>
      </c:valAx>
      <c:spPr>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2255C-AFDB-4D22-8373-2F4CFC10746D}" type="datetimeFigureOut">
              <a:rPr lang="en-US" smtClean="0"/>
              <a:t>3/17/2021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E146D-72E3-4D17-8794-005420F3EB37}" type="slidenum">
              <a:rPr lang="en-US" smtClean="0"/>
              <a:t>‹#›</a:t>
            </a:fld>
            <a:endParaRPr lang="en-US"/>
          </a:p>
        </p:txBody>
      </p:sp>
    </p:spTree>
    <p:extLst>
      <p:ext uri="{BB962C8B-B14F-4D97-AF65-F5344CB8AC3E}">
        <p14:creationId xmlns:p14="http://schemas.microsoft.com/office/powerpoint/2010/main" val="95857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8C55E-B25D-49F7-AC7B-3685D67F1C3C}" type="slidenum">
              <a:rPr lang="en-US" smtClean="0"/>
              <a:t>8</a:t>
            </a:fld>
            <a:endParaRPr lang="en-US"/>
          </a:p>
        </p:txBody>
      </p:sp>
    </p:spTree>
    <p:extLst>
      <p:ext uri="{BB962C8B-B14F-4D97-AF65-F5344CB8AC3E}">
        <p14:creationId xmlns:p14="http://schemas.microsoft.com/office/powerpoint/2010/main" val="159293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C95DC-3631-4199-BD92-062C4D643555}" type="slidenum">
              <a:rPr lang="en-US" smtClean="0"/>
              <a:t>21</a:t>
            </a:fld>
            <a:endParaRPr lang="en-US"/>
          </a:p>
        </p:txBody>
      </p:sp>
    </p:spTree>
    <p:extLst>
      <p:ext uri="{BB962C8B-B14F-4D97-AF65-F5344CB8AC3E}">
        <p14:creationId xmlns:p14="http://schemas.microsoft.com/office/powerpoint/2010/main" val="260968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C95DC-3631-4199-BD92-062C4D643555}" type="slidenum">
              <a:rPr lang="en-US" smtClean="0"/>
              <a:t>24</a:t>
            </a:fld>
            <a:endParaRPr lang="en-US"/>
          </a:p>
        </p:txBody>
      </p:sp>
    </p:spTree>
    <p:extLst>
      <p:ext uri="{BB962C8B-B14F-4D97-AF65-F5344CB8AC3E}">
        <p14:creationId xmlns:p14="http://schemas.microsoft.com/office/powerpoint/2010/main" val="92813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400192"/>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62006"/>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62006"/>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38538" y="635635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3543300" y="635635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3543300" y="6349480"/>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3543300" y="631031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43300" y="635635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3543300" y="633069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3543300" y="6336954"/>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C4BE9006-42DF-4C65-9314-FEB6DE8658B3}" type="datetime1">
              <a:rPr lang="en-US" smtClean="0"/>
              <a:t>3/17/2021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1F7AFC-E7DF-47B5-8351-8143A48E09EB}"/>
              </a:ext>
            </a:extLst>
          </p:cNvPr>
          <p:cNvSpPr txBox="1"/>
          <p:nvPr/>
        </p:nvSpPr>
        <p:spPr>
          <a:xfrm>
            <a:off x="2790614" y="1717767"/>
            <a:ext cx="5966178" cy="1938992"/>
          </a:xfrm>
          <a:prstGeom prst="rect">
            <a:avLst/>
          </a:prstGeom>
          <a:noFill/>
        </p:spPr>
        <p:txBody>
          <a:bodyPr wrap="square" rtlCol="0">
            <a:spAutoFit/>
          </a:bodyPr>
          <a:lstStyle/>
          <a:p>
            <a:pPr algn="r"/>
            <a:r>
              <a:rPr lang="en-US" sz="3600" dirty="0" smtClean="0">
                <a:solidFill>
                  <a:schemeClr val="bg1"/>
                </a:solidFill>
              </a:rPr>
              <a:t>IR2 – Development Status</a:t>
            </a:r>
            <a:endParaRPr lang="en-US" sz="1600" dirty="0" smtClean="0">
              <a:solidFill>
                <a:schemeClr val="bg1"/>
              </a:solidFill>
            </a:endParaRPr>
          </a:p>
          <a:p>
            <a:pPr algn="r"/>
            <a:endParaRPr lang="en-US" sz="2800" dirty="0" smtClean="0">
              <a:solidFill>
                <a:schemeClr val="bg1"/>
              </a:solidFill>
            </a:endParaRPr>
          </a:p>
          <a:p>
            <a:pPr algn="r"/>
            <a:r>
              <a:rPr lang="en-US" sz="2800" dirty="0" smtClean="0">
                <a:solidFill>
                  <a:schemeClr val="bg1"/>
                </a:solidFill>
              </a:rPr>
              <a:t>Vasiliy Morozov </a:t>
            </a:r>
          </a:p>
          <a:p>
            <a:pPr algn="r"/>
            <a:r>
              <a:rPr lang="en-US" sz="2800" dirty="0" smtClean="0">
                <a:solidFill>
                  <a:schemeClr val="bg1"/>
                </a:solidFill>
              </a:rPr>
              <a:t>on behalf of 2</a:t>
            </a:r>
            <a:r>
              <a:rPr lang="en-US" sz="2800" baseline="30000" dirty="0" smtClean="0">
                <a:solidFill>
                  <a:schemeClr val="bg1"/>
                </a:solidFill>
              </a:rPr>
              <a:t>nd</a:t>
            </a:r>
            <a:r>
              <a:rPr lang="en-US" sz="2800" dirty="0" smtClean="0">
                <a:solidFill>
                  <a:schemeClr val="bg1"/>
                </a:solidFill>
              </a:rPr>
              <a:t> IR Design Team</a:t>
            </a:r>
            <a:endParaRPr lang="en-US" sz="2000" dirty="0">
              <a:solidFill>
                <a:schemeClr val="bg1"/>
              </a:solidFill>
            </a:endParaRPr>
          </a:p>
        </p:txBody>
      </p:sp>
      <p:sp>
        <p:nvSpPr>
          <p:cNvPr id="3" name="TextBox 2">
            <a:extLst>
              <a:ext uri="{FF2B5EF4-FFF2-40B4-BE49-F238E27FC236}">
                <a16:creationId xmlns:a16="http://schemas.microsoft.com/office/drawing/2014/main" id="{15C2086C-C6B9-4FA6-8204-B2C0BE13B7CC}"/>
              </a:ext>
            </a:extLst>
          </p:cNvPr>
          <p:cNvSpPr txBox="1"/>
          <p:nvPr/>
        </p:nvSpPr>
        <p:spPr>
          <a:xfrm>
            <a:off x="4544907" y="4658292"/>
            <a:ext cx="4211884" cy="1015663"/>
          </a:xfrm>
          <a:prstGeom prst="rect">
            <a:avLst/>
          </a:prstGeom>
          <a:noFill/>
        </p:spPr>
        <p:txBody>
          <a:bodyPr wrap="square" rtlCol="0">
            <a:spAutoFit/>
          </a:bodyPr>
          <a:lstStyle/>
          <a:p>
            <a:pPr algn="r"/>
            <a:r>
              <a:rPr lang="en-US" sz="2000" dirty="0" smtClean="0">
                <a:solidFill>
                  <a:schemeClr val="bg1"/>
                </a:solidFill>
              </a:rPr>
              <a:t>IR2@EIC</a:t>
            </a:r>
            <a:r>
              <a:rPr lang="en-US" sz="2000" dirty="0">
                <a:solidFill>
                  <a:schemeClr val="bg1"/>
                </a:solidFill>
              </a:rPr>
              <a:t>: Science and Instrumentation of the 2nd IR for the </a:t>
            </a:r>
            <a:r>
              <a:rPr lang="en-US" sz="2000" dirty="0" smtClean="0">
                <a:solidFill>
                  <a:schemeClr val="bg1"/>
                </a:solidFill>
              </a:rPr>
              <a:t>EIC</a:t>
            </a:r>
          </a:p>
          <a:p>
            <a:pPr algn="r"/>
            <a:r>
              <a:rPr lang="en-US" sz="2000" dirty="0" smtClean="0">
                <a:solidFill>
                  <a:schemeClr val="bg1"/>
                </a:solidFill>
              </a:rPr>
              <a:t>March 18, 2021</a:t>
            </a:r>
            <a:endParaRPr lang="en-US" sz="2000" dirty="0">
              <a:solidFill>
                <a:schemeClr val="bg1"/>
              </a:solidFill>
            </a:endParaRPr>
          </a:p>
        </p:txBody>
      </p:sp>
    </p:spTree>
    <p:extLst>
      <p:ext uri="{BB962C8B-B14F-4D97-AF65-F5344CB8AC3E}">
        <p14:creationId xmlns:p14="http://schemas.microsoft.com/office/powerpoint/2010/main" val="109204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10</a:t>
            </a:fld>
            <a:endParaRPr lang="en-US"/>
          </a:p>
        </p:txBody>
      </p:sp>
      <p:sp>
        <p:nvSpPr>
          <p:cNvPr id="17" name="Title 1">
            <a:extLst>
              <a:ext uri="{FF2B5EF4-FFF2-40B4-BE49-F238E27FC236}">
                <a16:creationId xmlns:a16="http://schemas.microsoft.com/office/drawing/2014/main" id="{6BABFC0E-7058-4FBC-B22E-72EB06E7FC4A}"/>
              </a:ext>
            </a:extLst>
          </p:cNvPr>
          <p:cNvSpPr txBox="1">
            <a:spLocks/>
          </p:cNvSpPr>
          <p:nvPr/>
        </p:nvSpPr>
        <p:spPr>
          <a:xfrm>
            <a:off x="344434" y="160068"/>
            <a:ext cx="8746071" cy="7584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smtClean="0"/>
              <a:t>Detection Issues with Crossing Angle</a:t>
            </a:r>
            <a:endParaRPr lang="en-US" sz="3200" dirty="0"/>
          </a:p>
        </p:txBody>
      </p:sp>
      <mc:AlternateContent xmlns:mc="http://schemas.openxmlformats.org/markup-compatibility/2006" xmlns:a14="http://schemas.microsoft.com/office/drawing/2010/main">
        <mc:Choice Requires="a14">
          <p:sp>
            <p:nvSpPr>
              <p:cNvPr id="12" name="Content Placeholder 2"/>
              <p:cNvSpPr>
                <a:spLocks noGrp="1"/>
              </p:cNvSpPr>
              <p:nvPr>
                <p:ph idx="1"/>
              </p:nvPr>
            </p:nvSpPr>
            <p:spPr>
              <a:xfrm>
                <a:off x="293019" y="808709"/>
                <a:ext cx="8661328" cy="5381694"/>
              </a:xfrm>
            </p:spPr>
            <p:txBody>
              <a:bodyPr>
                <a:noAutofit/>
              </a:bodyPr>
              <a:lstStyle/>
              <a:p>
                <a:pPr>
                  <a:lnSpc>
                    <a:spcPct val="100000"/>
                  </a:lnSpc>
                  <a:spcBef>
                    <a:spcPts val="0"/>
                  </a:spcBef>
                  <a:spcAft>
                    <a:spcPts val="300"/>
                  </a:spcAft>
                </a:pPr>
                <a:r>
                  <a:rPr lang="en-US" sz="1800" dirty="0" smtClean="0"/>
                  <a:t>Crabbing causes apparent smear of transverse beam size at the IP</a:t>
                </a:r>
              </a:p>
              <a:p>
                <a:pPr>
                  <a:lnSpc>
                    <a:spcPct val="100000"/>
                  </a:lnSpc>
                  <a:spcBef>
                    <a:spcPts val="0"/>
                  </a:spcBef>
                  <a:spcAft>
                    <a:spcPts val="300"/>
                  </a:spcAft>
                </a:pPr>
                <a:endParaRPr lang="en-US" sz="1800" dirty="0"/>
              </a:p>
              <a:p>
                <a:pPr>
                  <a:lnSpc>
                    <a:spcPct val="100000"/>
                  </a:lnSpc>
                  <a:spcBef>
                    <a:spcPts val="0"/>
                  </a:spcBef>
                  <a:spcAft>
                    <a:spcPts val="300"/>
                  </a:spcAft>
                </a:pPr>
                <a:endParaRPr lang="en-US" sz="1800" dirty="0" smtClean="0"/>
              </a:p>
              <a:p>
                <a:pPr>
                  <a:lnSpc>
                    <a:spcPct val="100000"/>
                  </a:lnSpc>
                  <a:spcBef>
                    <a:spcPts val="0"/>
                  </a:spcBef>
                  <a:spcAft>
                    <a:spcPts val="300"/>
                  </a:spcAft>
                </a:pPr>
                <a:endParaRPr lang="en-US" sz="1800" dirty="0"/>
              </a:p>
              <a:p>
                <a:pPr>
                  <a:lnSpc>
                    <a:spcPct val="100000"/>
                  </a:lnSpc>
                  <a:spcBef>
                    <a:spcPts val="0"/>
                  </a:spcBef>
                  <a:spcAft>
                    <a:spcPts val="300"/>
                  </a:spcAft>
                </a:pPr>
                <a:endParaRPr lang="en-US" sz="1800" dirty="0" smtClean="0"/>
              </a:p>
              <a:p>
                <a:pPr>
                  <a:lnSpc>
                    <a:spcPct val="100000"/>
                  </a:lnSpc>
                  <a:spcBef>
                    <a:spcPts val="0"/>
                  </a:spcBef>
                  <a:spcAft>
                    <a:spcPts val="300"/>
                  </a:spcAft>
                </a:pPr>
                <a:endParaRPr lang="en-US" sz="1800" dirty="0"/>
              </a:p>
              <a:p>
                <a:pPr>
                  <a:lnSpc>
                    <a:spcPct val="100000"/>
                  </a:lnSpc>
                  <a:spcBef>
                    <a:spcPts val="0"/>
                  </a:spcBef>
                  <a:spcAft>
                    <a:spcPts val="300"/>
                  </a:spcAft>
                </a:pPr>
                <a:r>
                  <a:rPr lang="en-US" sz="1800" dirty="0"/>
                  <a:t>Transverse vertex position can be found by</a:t>
                </a:r>
              </a:p>
              <a:p>
                <a:pPr marL="460375" lvl="1">
                  <a:lnSpc>
                    <a:spcPct val="100000"/>
                  </a:lnSpc>
                  <a:spcBef>
                    <a:spcPts val="0"/>
                  </a:spcBef>
                  <a:spcAft>
                    <a:spcPts val="300"/>
                  </a:spcAft>
                  <a:buFont typeface="Symbol" panose="05050102010706020507" pitchFamily="18" charset="2"/>
                  <a:buChar char="-"/>
                </a:pPr>
                <a:r>
                  <a:rPr lang="en-US" sz="1600" dirty="0"/>
                  <a:t>narrowing down its longitudinal position </a:t>
                </a:r>
                <a:r>
                  <a:rPr lang="en-US" sz="1600" dirty="0" smtClean="0"/>
                  <a:t/>
                </a:r>
                <a:br>
                  <a:rPr lang="en-US" sz="1600" dirty="0" smtClean="0"/>
                </a:br>
                <a:r>
                  <a:rPr lang="en-US" sz="1600" dirty="0" smtClean="0"/>
                  <a:t>through </a:t>
                </a:r>
                <a:r>
                  <a:rPr lang="en-US" sz="1600" dirty="0"/>
                  <a:t>precise timing of ~35 </a:t>
                </a:r>
                <a:r>
                  <a:rPr lang="en-US" sz="1600" dirty="0" err="1"/>
                  <a:t>ps</a:t>
                </a:r>
                <a:endParaRPr lang="en-US" sz="1600" dirty="0"/>
              </a:p>
              <a:p>
                <a:pPr marL="460375" lvl="1">
                  <a:lnSpc>
                    <a:spcPct val="100000"/>
                  </a:lnSpc>
                  <a:spcBef>
                    <a:spcPts val="0"/>
                  </a:spcBef>
                  <a:spcAft>
                    <a:spcPts val="300"/>
                  </a:spcAft>
                  <a:buFont typeface="Symbol" panose="05050102010706020507" pitchFamily="18" charset="2"/>
                  <a:buChar char="-"/>
                </a:pPr>
                <a:r>
                  <a:rPr lang="en-US" sz="1600" dirty="0"/>
                  <a:t>simultaneously measuring particle’s position, </a:t>
                </a:r>
                <a:r>
                  <a:rPr lang="en-US" sz="1600" dirty="0" smtClean="0"/>
                  <a:t/>
                </a:r>
                <a:br>
                  <a:rPr lang="en-US" sz="1600" dirty="0" smtClean="0"/>
                </a:br>
                <a:r>
                  <a:rPr lang="en-US" sz="1600" dirty="0" smtClean="0"/>
                  <a:t>angle </a:t>
                </a:r>
                <a:r>
                  <a:rPr lang="en-US" sz="1600" dirty="0"/>
                  <a:t>and energy in the far-forward section</a:t>
                </a:r>
                <a:endParaRPr lang="en-US" sz="1400" dirty="0"/>
              </a:p>
              <a:p>
                <a:pPr>
                  <a:lnSpc>
                    <a:spcPct val="100000"/>
                  </a:lnSpc>
                  <a:spcBef>
                    <a:spcPts val="0"/>
                  </a:spcBef>
                  <a:spcAft>
                    <a:spcPts val="300"/>
                  </a:spcAft>
                </a:pPr>
                <a:r>
                  <a:rPr lang="en-US" sz="1800" dirty="0" smtClean="0"/>
                  <a:t>Crossing angle increases the gap in </a:t>
                </a:r>
                <a:br>
                  <a:rPr lang="en-US" sz="1800" dirty="0" smtClean="0"/>
                </a:br>
                <a:r>
                  <a:rPr lang="en-US" sz="1800" dirty="0" smtClean="0"/>
                  <a:t>the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m:t>
                        </m:r>
                      </m:sup>
                    </m:sSup>
                  </m:oMath>
                </a14:m>
                <a:r>
                  <a:rPr lang="en-US" sz="1800" dirty="0" smtClean="0"/>
                  <a:t> rapidity coverage in </a:t>
                </a:r>
                <a:r>
                  <a:rPr lang="en-US" sz="1800" dirty="0"/>
                  <a:t>the rear </a:t>
                </a:r>
                <a:r>
                  <a:rPr lang="en-US" sz="1800" dirty="0" smtClean="0"/>
                  <a:t>direction</a:t>
                </a:r>
              </a:p>
              <a:p>
                <a:pPr>
                  <a:lnSpc>
                    <a:spcPct val="100000"/>
                  </a:lnSpc>
                  <a:spcBef>
                    <a:spcPts val="0"/>
                  </a:spcBef>
                  <a:spcAft>
                    <a:spcPts val="300"/>
                  </a:spcAft>
                </a:pPr>
                <a:r>
                  <a:rPr lang="en-US" sz="1800" dirty="0" smtClean="0"/>
                  <a:t>Asymmetry in the forward hadron acceptance</a:t>
                </a:r>
                <a:endParaRPr lang="en-US" sz="1800" dirty="0"/>
              </a:p>
            </p:txBody>
          </p:sp>
        </mc:Choice>
        <mc:Fallback xmlns="">
          <p:sp>
            <p:nvSpPr>
              <p:cNvPr id="12" name="Content Placeholder 2"/>
              <p:cNvSpPr>
                <a:spLocks noGrp="1" noRot="1" noChangeAspect="1" noMove="1" noResize="1" noEditPoints="1" noAdjustHandles="1" noChangeArrowheads="1" noChangeShapeType="1" noTextEdit="1"/>
              </p:cNvSpPr>
              <p:nvPr>
                <p:ph idx="1"/>
              </p:nvPr>
            </p:nvSpPr>
            <p:spPr>
              <a:xfrm>
                <a:off x="293019" y="808709"/>
                <a:ext cx="8661328" cy="5381694"/>
              </a:xfrm>
              <a:blipFill>
                <a:blip r:embed="rId2"/>
                <a:stretch>
                  <a:fillRect l="-422" t="-680"/>
                </a:stretch>
              </a:blipFill>
            </p:spPr>
            <p:txBody>
              <a:bodyPr/>
              <a:lstStyle/>
              <a:p>
                <a:r>
                  <a:rPr lang="en-US">
                    <a:noFill/>
                  </a:rPr>
                  <a:t> </a:t>
                </a:r>
              </a:p>
            </p:txBody>
          </p:sp>
        </mc:Fallback>
      </mc:AlternateContent>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72" y="1176826"/>
            <a:ext cx="6325148" cy="1585097"/>
          </a:xfrm>
          <a:prstGeom prst="rect">
            <a:avLst/>
          </a:prstGeom>
        </p:spPr>
      </p:pic>
      <p:pic>
        <p:nvPicPr>
          <p:cNvPr id="5" name="Picture 4"/>
          <p:cNvPicPr>
            <a:picLocks noChangeAspect="1"/>
          </p:cNvPicPr>
          <p:nvPr/>
        </p:nvPicPr>
        <p:blipFill>
          <a:blip r:embed="rId4"/>
          <a:stretch>
            <a:fillRect/>
          </a:stretch>
        </p:blipFill>
        <p:spPr>
          <a:xfrm>
            <a:off x="6098118" y="2350480"/>
            <a:ext cx="2825326" cy="2825326"/>
          </a:xfrm>
          <a:prstGeom prst="rect">
            <a:avLst/>
          </a:prstGeom>
        </p:spPr>
      </p:pic>
      <p:cxnSp>
        <p:nvCxnSpPr>
          <p:cNvPr id="36" name="Straight Arrow Connector 35"/>
          <p:cNvCxnSpPr/>
          <p:nvPr/>
        </p:nvCxnSpPr>
        <p:spPr>
          <a:xfrm flipH="1">
            <a:off x="5789780" y="4263044"/>
            <a:ext cx="1171786" cy="690377"/>
          </a:xfrm>
          <a:prstGeom prst="straightConnector1">
            <a:avLst/>
          </a:prstGeom>
          <a:ln w="1905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2605630" y="4938442"/>
                <a:ext cx="4036105" cy="646331"/>
              </a:xfrm>
              <a:prstGeom prst="rect">
                <a:avLst/>
              </a:prstGeom>
              <a:noFill/>
            </p:spPr>
            <p:txBody>
              <a:bodyPr wrap="none" rtlCol="0">
                <a:spAutoFit/>
              </a:bodyPr>
              <a:lstStyle/>
              <a:p>
                <a:pPr algn="r"/>
                <a:r>
                  <a:rPr lang="en-US" dirty="0" smtClean="0"/>
                  <a:t>Gap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oMath>
                </a14:m>
                <a:r>
                  <a:rPr lang="en-US" dirty="0" smtClean="0"/>
                  <a:t> rapidity coverage:</a:t>
                </a:r>
              </a:p>
              <a:p>
                <a:pPr algn="r"/>
                <a14:m>
                  <m:oMath xmlns:m="http://schemas.openxmlformats.org/officeDocument/2006/math">
                    <m:r>
                      <a:rPr lang="en-US" b="0" i="1" smtClean="0">
                        <a:latin typeface="Cambria Math" panose="02040503050406030204" pitchFamily="18" charset="0"/>
                      </a:rPr>
                      <m:t>𝑝</m:t>
                    </m:r>
                  </m:oMath>
                </a14:m>
                <a:r>
                  <a:rPr lang="en-US" dirty="0" smtClean="0"/>
                  <a:t> beam pipe solid angle (~20 mrad)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𝑐𝑟</m:t>
                        </m:r>
                      </m:sub>
                    </m:sSub>
                  </m:oMath>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2605630" y="4938442"/>
                <a:ext cx="4036105" cy="646331"/>
              </a:xfrm>
              <a:prstGeom prst="rect">
                <a:avLst/>
              </a:prstGeom>
              <a:blipFill>
                <a:blip r:embed="rId5"/>
                <a:stretch>
                  <a:fillRect t="-4717" r="-1207" b="-14151"/>
                </a:stretch>
              </a:blipFill>
            </p:spPr>
            <p:txBody>
              <a:bodyPr/>
              <a:lstStyle/>
              <a:p>
                <a:r>
                  <a:rPr lang="en-US">
                    <a:noFill/>
                  </a:rPr>
                  <a:t> </a:t>
                </a:r>
              </a:p>
            </p:txBody>
          </p:sp>
        </mc:Fallback>
      </mc:AlternateContent>
      <p:pic>
        <p:nvPicPr>
          <p:cNvPr id="3" name="Picture 2"/>
          <p:cNvPicPr>
            <a:picLocks noChangeAspect="1"/>
          </p:cNvPicPr>
          <p:nvPr/>
        </p:nvPicPr>
        <p:blipFill>
          <a:blip r:embed="rId6"/>
          <a:stretch>
            <a:fillRect/>
          </a:stretch>
        </p:blipFill>
        <p:spPr>
          <a:xfrm>
            <a:off x="563852" y="5654365"/>
            <a:ext cx="5751012" cy="605806"/>
          </a:xfrm>
          <a:prstGeom prst="rect">
            <a:avLst/>
          </a:prstGeom>
          <a:solidFill>
            <a:schemeClr val="bg1"/>
          </a:solidFill>
        </p:spPr>
      </p:pic>
      <p:sp>
        <p:nvSpPr>
          <p:cNvPr id="6" name="TextBox 5"/>
          <p:cNvSpPr txBox="1"/>
          <p:nvPr/>
        </p:nvSpPr>
        <p:spPr>
          <a:xfrm>
            <a:off x="6705217" y="5595043"/>
            <a:ext cx="2133982" cy="646331"/>
          </a:xfrm>
          <a:prstGeom prst="rect">
            <a:avLst/>
          </a:prstGeom>
          <a:solidFill>
            <a:srgbClr val="00B050">
              <a:alpha val="46000"/>
            </a:srgbClr>
          </a:solidFill>
        </p:spPr>
        <p:txBody>
          <a:bodyPr wrap="none" rtlCol="0">
            <a:spAutoFit/>
          </a:bodyPr>
          <a:lstStyle/>
          <a:p>
            <a:r>
              <a:rPr lang="en-US" dirty="0">
                <a:latin typeface="Arial" panose="020B0604020202020204" pitchFamily="34" charset="0"/>
                <a:cs typeface="Arial" panose="020B0604020202020204" pitchFamily="34" charset="0"/>
              </a:rPr>
              <a:t>E.C. </a:t>
            </a:r>
            <a:r>
              <a:rPr lang="en-US" dirty="0" err="1" smtClean="0">
                <a:latin typeface="Arial" panose="020B0604020202020204" pitchFamily="34" charset="0"/>
                <a:cs typeface="Arial" panose="020B0604020202020204" pitchFamily="34" charset="0"/>
              </a:rPr>
              <a:t>Aschenauer</a:t>
            </a:r>
            <a:r>
              <a:rPr lang="en-US" dirty="0" smtClean="0">
                <a:latin typeface="Arial" panose="020B0604020202020204" pitchFamily="34" charset="0"/>
                <a:cs typeface="Arial" panose="020B0604020202020204" pitchFamily="34" charset="0"/>
              </a:rPr>
              <a:t> &amp;</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a:t>
            </a:r>
            <a:r>
              <a:rPr lang="en-US" dirty="0" err="1" smtClean="0">
                <a:latin typeface="Arial" panose="020B0604020202020204" pitchFamily="34" charset="0"/>
                <a:cs typeface="Arial" panose="020B0604020202020204" pitchFamily="34" charset="0"/>
              </a:rPr>
              <a:t>Kiselev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263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2</a:t>
            </a:r>
            <a:r>
              <a:rPr lang="en-US" sz="3600" baseline="30000" dirty="0" smtClean="0"/>
              <a:t>nd</a:t>
            </a:r>
            <a:r>
              <a:rPr lang="en-US" sz="3600" dirty="0" smtClean="0"/>
              <a:t> IR Schematic</a:t>
            </a:r>
            <a:endParaRPr lang="en-US" sz="36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11</a:t>
            </a:fld>
            <a:endParaRPr lang="en-US" dirty="0"/>
          </a:p>
        </p:txBody>
      </p:sp>
      <p:pic>
        <p:nvPicPr>
          <p:cNvPr id="4" name="Picture 3"/>
          <p:cNvPicPr>
            <a:picLocks noChangeAspect="1"/>
          </p:cNvPicPr>
          <p:nvPr/>
        </p:nvPicPr>
        <p:blipFill>
          <a:blip r:embed="rId2"/>
          <a:stretch>
            <a:fillRect/>
          </a:stretch>
        </p:blipFill>
        <p:spPr>
          <a:xfrm>
            <a:off x="50311" y="1418787"/>
            <a:ext cx="8947824" cy="4135346"/>
          </a:xfrm>
          <a:prstGeom prst="rect">
            <a:avLst/>
          </a:prstGeom>
          <a:solidFill>
            <a:schemeClr val="bg1"/>
          </a:solidFill>
        </p:spPr>
      </p:pic>
      <p:sp>
        <p:nvSpPr>
          <p:cNvPr id="3" name="TextBox 2"/>
          <p:cNvSpPr txBox="1"/>
          <p:nvPr/>
        </p:nvSpPr>
        <p:spPr>
          <a:xfrm>
            <a:off x="6512555" y="4852203"/>
            <a:ext cx="2577950" cy="830997"/>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Forward acceptance not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azimuthally symmetric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because of electron dipole</a:t>
            </a:r>
            <a:endParaRPr lang="en-US" sz="1600" dirty="0">
              <a:latin typeface="Arial" panose="020B0604020202020204" pitchFamily="34" charset="0"/>
              <a:cs typeface="Arial" panose="020B0604020202020204" pitchFamily="34" charset="0"/>
            </a:endParaRPr>
          </a:p>
        </p:txBody>
      </p:sp>
      <p:cxnSp>
        <p:nvCxnSpPr>
          <p:cNvPr id="7" name="Straight Arrow Connector 6"/>
          <p:cNvCxnSpPr/>
          <p:nvPr/>
        </p:nvCxnSpPr>
        <p:spPr>
          <a:xfrm flipH="1">
            <a:off x="8119597" y="3898232"/>
            <a:ext cx="295633" cy="953971"/>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314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903345"/>
          </a:xfrm>
        </p:spPr>
        <p:txBody>
          <a:bodyPr>
            <a:noAutofit/>
          </a:bodyPr>
          <a:lstStyle/>
          <a:p>
            <a:r>
              <a:rPr lang="en-US" sz="2800" dirty="0"/>
              <a:t>2nd IR Geometry and Optics Matching and </a:t>
            </a:r>
            <a:br>
              <a:rPr lang="en-US" sz="2800" dirty="0"/>
            </a:br>
            <a:r>
              <a:rPr lang="en-US" sz="2800" dirty="0"/>
              <a:t>Component Integration</a:t>
            </a:r>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1097370"/>
            <a:ext cx="8897067" cy="1762021"/>
          </a:xfrm>
          <a:prstGeom prst="rect">
            <a:avLst/>
          </a:prstGeom>
          <a:noFill/>
        </p:spPr>
        <p:txBody>
          <a:bodyPr wrap="square" rtlCol="0">
            <a:spAutoFit/>
          </a:bodyPr>
          <a:lstStyle/>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Beam crossing </a:t>
            </a:r>
            <a:r>
              <a:rPr lang="en-US" sz="1600" dirty="0" smtClean="0">
                <a:solidFill>
                  <a:srgbClr val="0000FF"/>
                </a:solidFill>
                <a:latin typeface="Arial" charset="0"/>
                <a:cs typeface="Arial" panose="020B0604020202020204" pitchFamily="34" charset="0"/>
              </a:rPr>
              <a:t>direction flipped</a:t>
            </a:r>
            <a:r>
              <a:rPr lang="en-US" sz="1600" dirty="0" smtClean="0">
                <a:solidFill>
                  <a:srgbClr val="000000"/>
                </a:solidFill>
                <a:latin typeface="Arial" charset="0"/>
                <a:cs typeface="Arial" panose="020B0604020202020204" pitchFamily="34" charset="0"/>
              </a:rPr>
              <a:t> compared to the 1</a:t>
            </a:r>
            <a:r>
              <a:rPr lang="en-US" sz="1600" baseline="30000" dirty="0" smtClean="0">
                <a:solidFill>
                  <a:srgbClr val="000000"/>
                </a:solidFill>
                <a:latin typeface="Arial" charset="0"/>
                <a:cs typeface="Arial" panose="020B0604020202020204" pitchFamily="34" charset="0"/>
              </a:rPr>
              <a:t>st</a:t>
            </a:r>
            <a:r>
              <a:rPr lang="en-US" sz="1600" dirty="0" smtClean="0">
                <a:solidFill>
                  <a:srgbClr val="000000"/>
                </a:solidFill>
                <a:latin typeface="Arial" charset="0"/>
                <a:cs typeface="Arial" panose="020B0604020202020204" pitchFamily="34" charset="0"/>
              </a:rPr>
              <a:t> IR</a:t>
            </a:r>
          </a:p>
          <a:p>
            <a:pPr marL="228600" lvl="0" indent="-228600">
              <a:spcAft>
                <a:spcPts val="300"/>
              </a:spcAft>
              <a:buFont typeface="Arial" panose="020B0604020202020204" pitchFamily="34" charset="0"/>
              <a:buChar char="•"/>
            </a:pPr>
            <a:r>
              <a:rPr lang="en-US" sz="1600" dirty="0" smtClean="0">
                <a:solidFill>
                  <a:srgbClr val="0000FF"/>
                </a:solidFill>
                <a:latin typeface="Arial" charset="0"/>
                <a:cs typeface="Arial" panose="020B0604020202020204" pitchFamily="34" charset="0"/>
              </a:rPr>
              <a:t>Not much flexibility in electron geometry</a:t>
            </a:r>
            <a:r>
              <a:rPr lang="en-US" sz="1600" dirty="0" smtClean="0">
                <a:solidFill>
                  <a:srgbClr val="000000"/>
                </a:solidFill>
                <a:latin typeface="Arial" charset="0"/>
                <a:cs typeface="Arial" panose="020B0604020202020204" pitchFamily="34" charset="0"/>
              </a:rPr>
              <a:t> because of electron spin rotator requirements</a:t>
            </a:r>
          </a:p>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Electron beam line is a slightly modified baseline design</a:t>
            </a:r>
          </a:p>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Next design iteration: </a:t>
            </a:r>
          </a:p>
          <a:p>
            <a:pPr marL="742950" lvl="1" indent="-285750">
              <a:spcAft>
                <a:spcPts val="300"/>
              </a:spcAft>
              <a:buFont typeface="Symbol" panose="05050102010706020507" pitchFamily="18" charset="2"/>
              <a:buChar char="-"/>
            </a:pPr>
            <a:r>
              <a:rPr lang="en-US" sz="1600" dirty="0" smtClean="0">
                <a:solidFill>
                  <a:srgbClr val="0000FF"/>
                </a:solidFill>
                <a:latin typeface="Arial" charset="0"/>
                <a:cs typeface="Arial" panose="020B0604020202020204" pitchFamily="34" charset="0"/>
              </a:rPr>
              <a:t>35 mrad crossing angle</a:t>
            </a:r>
            <a:endParaRPr lang="en-US" sz="1600" dirty="0">
              <a:solidFill>
                <a:srgbClr val="000000"/>
              </a:solidFill>
              <a:latin typeface="Arial" charset="0"/>
              <a:cs typeface="Arial" panose="020B0604020202020204" pitchFamily="34" charset="0"/>
            </a:endParaRPr>
          </a:p>
          <a:p>
            <a:pPr marL="742950" lvl="1" indent="-285750">
              <a:spcAft>
                <a:spcPts val="300"/>
              </a:spcAft>
              <a:buFont typeface="Symbol" panose="05050102010706020507" pitchFamily="18" charset="2"/>
              <a:buChar char="-"/>
            </a:pPr>
            <a:r>
              <a:rPr lang="en-US" sz="1600" dirty="0" smtClean="0">
                <a:solidFill>
                  <a:srgbClr val="0000FF"/>
                </a:solidFill>
                <a:latin typeface="Arial" charset="0"/>
                <a:cs typeface="Arial" panose="020B0604020202020204" pitchFamily="34" charset="0"/>
              </a:rPr>
              <a:t>~85 cm </a:t>
            </a:r>
            <a:r>
              <a:rPr lang="en-US" sz="1600" dirty="0" smtClean="0">
                <a:solidFill>
                  <a:srgbClr val="0000FF"/>
                </a:solidFill>
                <a:latin typeface="Arial" charset="0"/>
                <a:cs typeface="Arial" panose="020B0604020202020204" pitchFamily="34" charset="0"/>
              </a:rPr>
              <a:t>radial shift</a:t>
            </a:r>
            <a:r>
              <a:rPr lang="en-US" sz="1600" dirty="0" smtClean="0">
                <a:solidFill>
                  <a:srgbClr val="000000"/>
                </a:solidFill>
                <a:latin typeface="Arial" charset="0"/>
                <a:cs typeface="Arial" panose="020B0604020202020204" pitchFamily="34" charset="0"/>
              </a:rPr>
              <a:t> toward the ring center (modification happening in IR1 as well)</a:t>
            </a: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12</a:t>
            </a:fld>
            <a:endParaRPr lang="en-US" dirty="0"/>
          </a:p>
        </p:txBody>
      </p:sp>
      <p:pic>
        <p:nvPicPr>
          <p:cNvPr id="4" name="Picture 3"/>
          <p:cNvPicPr>
            <a:picLocks noChangeAspect="1"/>
          </p:cNvPicPr>
          <p:nvPr/>
        </p:nvPicPr>
        <p:blipFill>
          <a:blip r:embed="rId2"/>
          <a:stretch>
            <a:fillRect/>
          </a:stretch>
        </p:blipFill>
        <p:spPr>
          <a:xfrm>
            <a:off x="526083" y="2845845"/>
            <a:ext cx="8091834" cy="3591956"/>
          </a:xfrm>
          <a:prstGeom prst="rect">
            <a:avLst/>
          </a:prstGeom>
          <a:solidFill>
            <a:schemeClr val="bg1"/>
          </a:solidFill>
        </p:spPr>
      </p:pic>
    </p:spTree>
    <p:extLst>
      <p:ext uri="{BB962C8B-B14F-4D97-AF65-F5344CB8AC3E}">
        <p14:creationId xmlns:p14="http://schemas.microsoft.com/office/powerpoint/2010/main" val="196280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a:t>Ion 2</a:t>
            </a:r>
            <a:r>
              <a:rPr lang="en-US" sz="3600" baseline="30000" dirty="0"/>
              <a:t>nd</a:t>
            </a:r>
            <a:r>
              <a:rPr lang="en-US" sz="3600" dirty="0"/>
              <a:t> IR Optics </a:t>
            </a:r>
            <a:r>
              <a:rPr lang="en-US" sz="3600" dirty="0" smtClean="0"/>
              <a:t>from 135 </a:t>
            </a:r>
            <a:r>
              <a:rPr lang="en-US" sz="3600" dirty="0"/>
              <a:t>to </a:t>
            </a:r>
            <a:r>
              <a:rPr lang="en-US" sz="3600" dirty="0" smtClean="0"/>
              <a:t>275 </a:t>
            </a:r>
            <a:r>
              <a:rPr lang="en-US" sz="3600" dirty="0"/>
              <a:t>GeV</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98261"/>
                <a:ext cx="8863200" cy="4124334"/>
              </a:xfrm>
              <a:prstGeom prst="rect">
                <a:avLst/>
              </a:prstGeom>
              <a:noFill/>
            </p:spPr>
            <p:txBody>
              <a:bodyPr wrap="square" rtlCol="0">
                <a:spAutoFit/>
              </a:bodyPr>
              <a:lstStyle/>
              <a:p>
                <a:pPr marL="228600" lvl="0" indent="-228600">
                  <a:spcAft>
                    <a:spcPts val="12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Lengths of downstream final focusing quadrupoles optimized to provide </a:t>
                </a:r>
                <a:br>
                  <a:rPr lang="en-US" dirty="0" smtClean="0">
                    <a:solidFill>
                      <a:srgbClr val="000000"/>
                    </a:solidFill>
                    <a:latin typeface="Arial" charset="0"/>
                    <a:cs typeface="Arial" panose="020B0604020202020204" pitchFamily="34" charset="0"/>
                  </a:rPr>
                </a:br>
                <a:r>
                  <a:rPr lang="en-US" dirty="0" smtClean="0">
                    <a:solidFill>
                      <a:srgbClr val="0000FF"/>
                    </a:solidFill>
                    <a:latin typeface="Arial" charset="0"/>
                    <a:cs typeface="Arial" panose="020B0604020202020204" pitchFamily="34" charset="0"/>
                  </a:rPr>
                  <a:t>10 </a:t>
                </a:r>
                <a:r>
                  <a:rPr lang="en-US" dirty="0">
                    <a:solidFill>
                      <a:srgbClr val="0000FF"/>
                    </a:solidFill>
                    <a:latin typeface="Arial" charset="0"/>
                    <a:cs typeface="Arial" panose="020B0604020202020204" pitchFamily="34" charset="0"/>
                  </a:rPr>
                  <a:t>mrad polar angle</a:t>
                </a:r>
                <a:r>
                  <a:rPr lang="en-US" dirty="0">
                    <a:solidFill>
                      <a:srgbClr val="000000"/>
                    </a:solidFill>
                    <a:latin typeface="Arial" charset="0"/>
                    <a:cs typeface="Arial" panose="020B0604020202020204" pitchFamily="34" charset="0"/>
                  </a:rPr>
                  <a:t> acceptance with aperture-edge fields below </a:t>
                </a:r>
                <a:r>
                  <a:rPr lang="en-US" dirty="0">
                    <a:solidFill>
                      <a:srgbClr val="0000FF"/>
                    </a:solidFill>
                    <a:latin typeface="Arial" charset="0"/>
                    <a:cs typeface="Arial" panose="020B0604020202020204" pitchFamily="34" charset="0"/>
                  </a:rPr>
                  <a:t>4.6 T</a:t>
                </a:r>
              </a:p>
              <a:p>
                <a:pPr marL="228600" lvl="0" indent="-228600">
                  <a:spcAft>
                    <a:spcPts val="1200"/>
                  </a:spcAft>
                  <a:buFont typeface="Arial" panose="020B0604020202020204" pitchFamily="34" charset="0"/>
                  <a:buChar char="•"/>
                </a:pPr>
                <a:r>
                  <a:rPr lang="en-US" dirty="0">
                    <a:solidFill>
                      <a:srgbClr val="000000"/>
                    </a:solidFill>
                    <a:latin typeface="Arial" charset="0"/>
                    <a:cs typeface="Arial" panose="020B0604020202020204" pitchFamily="34" charset="0"/>
                  </a:rPr>
                  <a:t>Use constraints on </a:t>
                </a:r>
                <a14:m>
                  <m:oMath xmlns:m="http://schemas.openxmlformats.org/officeDocument/2006/math">
                    <m:sSubSup>
                      <m:sSubSupPr>
                        <m:ctrlPr>
                          <a:rPr lang="en-US" i="1" smtClean="0">
                            <a:solidFill>
                              <a:srgbClr val="0000FF"/>
                            </a:solidFill>
                            <a:latin typeface="Cambria Math" panose="02040503050406030204" pitchFamily="18" charset="0"/>
                          </a:rPr>
                        </m:ctrlPr>
                      </m:sSubSupPr>
                      <m:e>
                        <m:r>
                          <a:rPr lang="en-US" i="1">
                            <a:solidFill>
                              <a:srgbClr val="0000FF"/>
                            </a:solidFill>
                            <a:latin typeface="Cambria Math" panose="02040503050406030204" pitchFamily="18" charset="0"/>
                          </a:rPr>
                          <m:t>𝛽</m:t>
                        </m:r>
                      </m:e>
                      <m:sub>
                        <m:r>
                          <a:rPr lang="en-US" i="1">
                            <a:solidFill>
                              <a:srgbClr val="0000FF"/>
                            </a:solidFill>
                            <a:latin typeface="Cambria Math" panose="02040503050406030204" pitchFamily="18" charset="0"/>
                          </a:rPr>
                          <m:t>𝑥</m:t>
                        </m:r>
                      </m:sub>
                      <m:sup>
                        <m:r>
                          <a:rPr lang="en-US" i="1">
                            <a:solidFill>
                              <a:srgbClr val="0000FF"/>
                            </a:solidFill>
                            <a:latin typeface="Cambria Math" panose="02040503050406030204" pitchFamily="18" charset="0"/>
                          </a:rPr>
                          <m:t>𝑚𝑎𝑥</m:t>
                        </m:r>
                      </m:sup>
                    </m:sSubSup>
                    <m:r>
                      <a:rPr lang="en-US" i="1">
                        <a:solidFill>
                          <a:srgbClr val="0000FF"/>
                        </a:solidFill>
                        <a:latin typeface="Cambria Math" panose="02040503050406030204" pitchFamily="18" charset="0"/>
                      </a:rPr>
                      <m:t>=1.2</m:t>
                    </m:r>
                  </m:oMath>
                </a14:m>
                <a:r>
                  <a:rPr lang="en-US" dirty="0">
                    <a:solidFill>
                      <a:srgbClr val="0000FF"/>
                    </a:solidFill>
                    <a:latin typeface="Arial" charset="0"/>
                    <a:cs typeface="Arial" panose="020B0604020202020204" pitchFamily="34" charset="0"/>
                  </a:rPr>
                  <a:t> km </a:t>
                </a:r>
                <a:r>
                  <a:rPr lang="en-US" dirty="0" smtClean="0">
                    <a:solidFill>
                      <a:srgbClr val="000000"/>
                    </a:solidFill>
                    <a:latin typeface="Arial" charset="0"/>
                    <a:cs typeface="Arial" panose="020B0604020202020204" pitchFamily="34" charset="0"/>
                  </a:rPr>
                  <a:t>and </a:t>
                </a:r>
                <a14:m>
                  <m:oMath xmlns:m="http://schemas.openxmlformats.org/officeDocument/2006/math">
                    <m:sSubSup>
                      <m:sSubSupPr>
                        <m:ctrlPr>
                          <a:rPr lang="en-US" i="1" smtClean="0">
                            <a:solidFill>
                              <a:srgbClr val="0000FF"/>
                            </a:solidFill>
                            <a:latin typeface="Cambria Math" panose="02040503050406030204" pitchFamily="18" charset="0"/>
                          </a:rPr>
                        </m:ctrlPr>
                      </m:sSubSupPr>
                      <m:e>
                        <m:r>
                          <a:rPr lang="en-US" i="1">
                            <a:solidFill>
                              <a:srgbClr val="0000FF"/>
                            </a:solidFill>
                            <a:latin typeface="Cambria Math" panose="02040503050406030204" pitchFamily="18" charset="0"/>
                          </a:rPr>
                          <m:t>𝛽</m:t>
                        </m:r>
                      </m:e>
                      <m:sub>
                        <m:r>
                          <a:rPr lang="en-US" i="1">
                            <a:solidFill>
                              <a:srgbClr val="0000FF"/>
                            </a:solidFill>
                            <a:latin typeface="Cambria Math" panose="02040503050406030204" pitchFamily="18" charset="0"/>
                          </a:rPr>
                          <m:t>𝑦</m:t>
                        </m:r>
                      </m:sub>
                      <m:sup>
                        <m:r>
                          <a:rPr lang="en-US" i="1">
                            <a:solidFill>
                              <a:srgbClr val="0000FF"/>
                            </a:solidFill>
                            <a:latin typeface="Cambria Math" panose="02040503050406030204" pitchFamily="18" charset="0"/>
                          </a:rPr>
                          <m:t>𝑚𝑎𝑥</m:t>
                        </m:r>
                      </m:sup>
                    </m:sSubSup>
                    <m:r>
                      <a:rPr lang="en-US" i="1">
                        <a:solidFill>
                          <a:srgbClr val="0000FF"/>
                        </a:solidFill>
                        <a:latin typeface="Cambria Math" panose="02040503050406030204" pitchFamily="18" charset="0"/>
                      </a:rPr>
                      <m:t>=2</m:t>
                    </m:r>
                  </m:oMath>
                </a14:m>
                <a:r>
                  <a:rPr lang="en-US" dirty="0">
                    <a:solidFill>
                      <a:srgbClr val="0000FF"/>
                    </a:solidFill>
                    <a:latin typeface="Arial" charset="0"/>
                    <a:cs typeface="Arial" panose="020B0604020202020204" pitchFamily="34" charset="0"/>
                  </a:rPr>
                  <a:t> km</a:t>
                </a:r>
                <a:r>
                  <a:rPr lang="en-US" dirty="0">
                    <a:solidFill>
                      <a:srgbClr val="000000"/>
                    </a:solidFill>
                    <a:latin typeface="Arial" charset="0"/>
                    <a:cs typeface="Arial" panose="020B0604020202020204" pitchFamily="34" charset="0"/>
                  </a:rPr>
                  <a:t> as in the 1</a:t>
                </a:r>
                <a:r>
                  <a:rPr lang="en-US" baseline="30000" dirty="0">
                    <a:solidFill>
                      <a:srgbClr val="000000"/>
                    </a:solidFill>
                    <a:latin typeface="Arial" charset="0"/>
                    <a:cs typeface="Arial" panose="020B0604020202020204" pitchFamily="34" charset="0"/>
                  </a:rPr>
                  <a:t>st</a:t>
                </a:r>
                <a:r>
                  <a:rPr lang="en-US" dirty="0">
                    <a:solidFill>
                      <a:srgbClr val="000000"/>
                    </a:solidFill>
                    <a:latin typeface="Arial" charset="0"/>
                    <a:cs typeface="Arial" panose="020B0604020202020204" pitchFamily="34" charset="0"/>
                  </a:rPr>
                  <a:t> IR</a:t>
                </a:r>
              </a:p>
              <a:p>
                <a:pPr marL="228600" lvl="0" indent="-228600">
                  <a:spcAft>
                    <a:spcPts val="1200"/>
                  </a:spcAft>
                  <a:buFont typeface="Arial" panose="020B0604020202020204" pitchFamily="34" charset="0"/>
                  <a:buChar char="•"/>
                </a:pPr>
                <a:r>
                  <a:rPr lang="en-US" dirty="0">
                    <a:solidFill>
                      <a:srgbClr val="000000"/>
                    </a:solidFill>
                    <a:latin typeface="Arial" charset="0"/>
                    <a:cs typeface="Arial" panose="020B0604020202020204" pitchFamily="34" charset="0"/>
                  </a:rPr>
                  <a:t>Upstream section is based on </a:t>
                </a:r>
                <a:br>
                  <a:rPr lang="en-US" dirty="0">
                    <a:solidFill>
                      <a:srgbClr val="000000"/>
                    </a:solidFill>
                    <a:latin typeface="Arial" charset="0"/>
                    <a:cs typeface="Arial" panose="020B0604020202020204" pitchFamily="34" charset="0"/>
                  </a:rPr>
                </a:br>
                <a:r>
                  <a:rPr lang="en-US" dirty="0">
                    <a:solidFill>
                      <a:srgbClr val="000000"/>
                    </a:solidFill>
                    <a:latin typeface="Arial" charset="0"/>
                    <a:cs typeface="Arial" panose="020B0604020202020204" pitchFamily="34" charset="0"/>
                  </a:rPr>
                  <a:t>the 1</a:t>
                </a:r>
                <a:r>
                  <a:rPr lang="en-US" baseline="30000" dirty="0">
                    <a:solidFill>
                      <a:srgbClr val="000000"/>
                    </a:solidFill>
                    <a:latin typeface="Arial" charset="0"/>
                    <a:cs typeface="Arial" panose="020B0604020202020204" pitchFamily="34" charset="0"/>
                  </a:rPr>
                  <a:t>st</a:t>
                </a:r>
                <a:r>
                  <a:rPr lang="en-US" dirty="0">
                    <a:solidFill>
                      <a:srgbClr val="000000"/>
                    </a:solidFill>
                    <a:latin typeface="Arial" charset="0"/>
                    <a:cs typeface="Arial" panose="020B0604020202020204" pitchFamily="34" charset="0"/>
                  </a:rPr>
                  <a:t> IR </a:t>
                </a:r>
              </a:p>
              <a:p>
                <a:pPr marL="228600" lvl="0" indent="-228600">
                  <a:spcAft>
                    <a:spcPts val="1200"/>
                  </a:spcAft>
                  <a:buFont typeface="Arial" panose="020B0604020202020204" pitchFamily="34" charset="0"/>
                  <a:buChar char="•"/>
                </a:pPr>
                <a:r>
                  <a:rPr lang="en-US" dirty="0">
                    <a:solidFill>
                      <a:srgbClr val="0000FF"/>
                    </a:solidFill>
                    <a:latin typeface="Arial" charset="0"/>
                    <a:cs typeface="Arial" panose="020B0604020202020204" pitchFamily="34" charset="0"/>
                  </a:rPr>
                  <a:t>Doublet optics with reversible </a:t>
                </a:r>
                <a:br>
                  <a:rPr lang="en-US" dirty="0">
                    <a:solidFill>
                      <a:srgbClr val="0000FF"/>
                    </a:solidFill>
                    <a:latin typeface="Arial" charset="0"/>
                    <a:cs typeface="Arial" panose="020B0604020202020204" pitchFamily="34" charset="0"/>
                  </a:rPr>
                </a:br>
                <a:r>
                  <a:rPr lang="en-US" dirty="0">
                    <a:solidFill>
                      <a:srgbClr val="0000FF"/>
                    </a:solidFill>
                    <a:latin typeface="Arial" charset="0"/>
                    <a:cs typeface="Arial" panose="020B0604020202020204" pitchFamily="34" charset="0"/>
                  </a:rPr>
                  <a:t>polarity</a:t>
                </a:r>
                <a:r>
                  <a:rPr lang="en-US" dirty="0">
                    <a:solidFill>
                      <a:srgbClr val="000000"/>
                    </a:solidFill>
                    <a:latin typeface="Arial" charset="0"/>
                    <a:cs typeface="Arial" panose="020B0604020202020204" pitchFamily="34" charset="0"/>
                  </a:rPr>
                  <a:t> of the second quad </a:t>
                </a:r>
                <a:br>
                  <a:rPr lang="en-US" dirty="0">
                    <a:solidFill>
                      <a:srgbClr val="000000"/>
                    </a:solidFill>
                    <a:latin typeface="Arial" charset="0"/>
                    <a:cs typeface="Arial" panose="020B0604020202020204" pitchFamily="34" charset="0"/>
                  </a:rPr>
                </a:br>
                <a:r>
                  <a:rPr lang="en-US" dirty="0">
                    <a:solidFill>
                      <a:srgbClr val="000000"/>
                    </a:solidFill>
                    <a:latin typeface="Arial" charset="0"/>
                    <a:cs typeface="Arial" panose="020B0604020202020204" pitchFamily="34" charset="0"/>
                  </a:rPr>
                  <a:t>depending on the </a:t>
                </a:r>
                <a:r>
                  <a:rPr lang="en-US" dirty="0" smtClean="0">
                    <a:solidFill>
                      <a:srgbClr val="000000"/>
                    </a:solidFill>
                    <a:latin typeface="Arial" charset="0"/>
                    <a:cs typeface="Arial" panose="020B0604020202020204" pitchFamily="34" charset="0"/>
                  </a:rPr>
                  <a:t>energy</a:t>
                </a:r>
                <a:r>
                  <a:rPr lang="en-US" i="1" dirty="0" smtClean="0">
                    <a:solidFill>
                      <a:srgbClr val="000000"/>
                    </a:solidFill>
                    <a:latin typeface="Cambria Math" panose="02040503050406030204" pitchFamily="18" charset="0"/>
                    <a:cs typeface="Arial" panose="020B0604020202020204" pitchFamily="34" charset="0"/>
                  </a:rPr>
                  <a:t/>
                </a:r>
                <a:br>
                  <a:rPr lang="en-US" i="1" dirty="0" smtClean="0">
                    <a:solidFill>
                      <a:srgbClr val="000000"/>
                    </a:solidFill>
                    <a:latin typeface="Cambria Math" panose="02040503050406030204" pitchFamily="18" charset="0"/>
                    <a:cs typeface="Arial" panose="020B0604020202020204" pitchFamily="34" charset="0"/>
                  </a:rPr>
                </a:br>
                <a14:m>
                  <m:oMath xmlns:m="http://schemas.openxmlformats.org/officeDocument/2006/math">
                    <m:sSubSup>
                      <m:sSubSupPr>
                        <m:ctrlPr>
                          <a:rPr lang="en-US" i="1">
                            <a:solidFill>
                              <a:srgbClr val="000000"/>
                            </a:solidFill>
                            <a:latin typeface="Cambria Math" panose="02040503050406030204" pitchFamily="18" charset="0"/>
                            <a:cs typeface="Arial" panose="020B0604020202020204" pitchFamily="34" charset="0"/>
                          </a:rPr>
                        </m:ctrlPr>
                      </m:sSubSupPr>
                      <m:e>
                        <m:r>
                          <a:rPr lang="en-US" i="1">
                            <a:solidFill>
                              <a:srgbClr val="000000"/>
                            </a:solidFill>
                            <a:latin typeface="Cambria Math" panose="02040503050406030204" pitchFamily="18" charset="0"/>
                            <a:cs typeface="Arial" panose="020B0604020202020204" pitchFamily="34" charset="0"/>
                          </a:rPr>
                          <m:t>𝛽</m:t>
                        </m:r>
                      </m:e>
                      <m:sub>
                        <m:f>
                          <m:fPr>
                            <m:type m:val="lin"/>
                            <m:ctrlPr>
                              <a:rPr lang="en-US" i="1">
                                <a:solidFill>
                                  <a:srgbClr val="000000"/>
                                </a:solidFill>
                                <a:latin typeface="Cambria Math" panose="02040503050406030204" pitchFamily="18" charset="0"/>
                                <a:cs typeface="Arial" panose="020B0604020202020204" pitchFamily="34" charset="0"/>
                              </a:rPr>
                            </m:ctrlPr>
                          </m:fPr>
                          <m:num>
                            <m:r>
                              <a:rPr lang="en-US" i="1">
                                <a:solidFill>
                                  <a:srgbClr val="000000"/>
                                </a:solidFill>
                                <a:latin typeface="Cambria Math" panose="02040503050406030204" pitchFamily="18" charset="0"/>
                                <a:cs typeface="Arial" panose="020B0604020202020204" pitchFamily="34" charset="0"/>
                              </a:rPr>
                              <m:t>𝑥</m:t>
                            </m:r>
                          </m:num>
                          <m:den>
                            <m:r>
                              <a:rPr lang="en-US" i="1">
                                <a:solidFill>
                                  <a:srgbClr val="000000"/>
                                </a:solidFill>
                                <a:latin typeface="Cambria Math" panose="02040503050406030204" pitchFamily="18" charset="0"/>
                                <a:cs typeface="Arial" panose="020B0604020202020204" pitchFamily="34" charset="0"/>
                              </a:rPr>
                              <m:t>𝑦</m:t>
                            </m:r>
                          </m:den>
                        </m:f>
                      </m:sub>
                      <m:sup>
                        <m:r>
                          <a:rPr lang="en-US" i="1">
                            <a:solidFill>
                              <a:srgbClr val="000000"/>
                            </a:solidFill>
                            <a:latin typeface="Cambria Math" panose="02040503050406030204" pitchFamily="18" charset="0"/>
                            <a:cs typeface="Arial" panose="020B0604020202020204" pitchFamily="34" charset="0"/>
                          </a:rPr>
                          <m:t>∗</m:t>
                        </m:r>
                      </m:sup>
                    </m:sSubSup>
                    <m:r>
                      <a:rPr lang="en-US" i="1">
                        <a:solidFill>
                          <a:srgbClr val="000000"/>
                        </a:solidFill>
                        <a:latin typeface="Cambria Math" panose="02040503050406030204" pitchFamily="18" charset="0"/>
                        <a:cs typeface="Arial" panose="020B0604020202020204" pitchFamily="34" charset="0"/>
                      </a:rPr>
                      <m:t>=</m:t>
                    </m:r>
                    <m:r>
                      <a:rPr lang="en-US" i="1">
                        <a:solidFill>
                          <a:srgbClr val="000000"/>
                        </a:solidFill>
                        <a:latin typeface="Cambria Math" panose="02040503050406030204" pitchFamily="18" charset="0"/>
                      </a:rPr>
                      <m:t>96/3.3</m:t>
                    </m:r>
                  </m:oMath>
                </a14:m>
                <a:r>
                  <a:rPr lang="en-US" dirty="0" smtClean="0">
                    <a:solidFill>
                      <a:srgbClr val="000000"/>
                    </a:solidFill>
                    <a:latin typeface="Arial" charset="0"/>
                    <a:cs typeface="Arial" panose="020B0604020202020204" pitchFamily="34" charset="0"/>
                  </a:rPr>
                  <a:t> cm (&gt;135 GeV)</a:t>
                </a:r>
                <a:br>
                  <a:rPr lang="en-US" dirty="0" smtClean="0">
                    <a:solidFill>
                      <a:srgbClr val="000000"/>
                    </a:solidFill>
                    <a:latin typeface="Arial" charset="0"/>
                    <a:cs typeface="Arial" panose="020B0604020202020204" pitchFamily="34" charset="0"/>
                  </a:rPr>
                </a:br>
                <a14:m>
                  <m:oMath xmlns:m="http://schemas.openxmlformats.org/officeDocument/2006/math">
                    <m:sSubSup>
                      <m:sSubSupPr>
                        <m:ctrlPr>
                          <a:rPr lang="en-US" i="1" smtClean="0">
                            <a:solidFill>
                              <a:schemeClr val="tx1"/>
                            </a:solidFill>
                            <a:latin typeface="Cambria Math" panose="02040503050406030204" pitchFamily="18" charset="0"/>
                            <a:cs typeface="Arial" panose="020B0604020202020204" pitchFamily="34" charset="0"/>
                          </a:rPr>
                        </m:ctrlPr>
                      </m:sSubSupPr>
                      <m:e>
                        <m:r>
                          <a:rPr lang="en-US" i="1">
                            <a:solidFill>
                              <a:schemeClr val="tx1"/>
                            </a:solidFill>
                            <a:latin typeface="Cambria Math" panose="02040503050406030204" pitchFamily="18" charset="0"/>
                            <a:cs typeface="Arial" panose="020B0604020202020204" pitchFamily="34" charset="0"/>
                          </a:rPr>
                          <m:t>𝛽</m:t>
                        </m:r>
                      </m:e>
                      <m:sub>
                        <m:f>
                          <m:fPr>
                            <m:type m:val="lin"/>
                            <m:ctrlPr>
                              <a:rPr lang="en-US" i="1">
                                <a:solidFill>
                                  <a:schemeClr val="tx1"/>
                                </a:solidFill>
                                <a:latin typeface="Cambria Math" panose="02040503050406030204" pitchFamily="18" charset="0"/>
                                <a:cs typeface="Arial" panose="020B0604020202020204" pitchFamily="34" charset="0"/>
                              </a:rPr>
                            </m:ctrlPr>
                          </m:fPr>
                          <m:num>
                            <m:r>
                              <a:rPr lang="en-US" i="1">
                                <a:solidFill>
                                  <a:schemeClr val="tx1"/>
                                </a:solidFill>
                                <a:latin typeface="Cambria Math" panose="02040503050406030204" pitchFamily="18" charset="0"/>
                                <a:cs typeface="Arial" panose="020B0604020202020204" pitchFamily="34" charset="0"/>
                              </a:rPr>
                              <m:t>𝑥</m:t>
                            </m:r>
                          </m:num>
                          <m:den>
                            <m:r>
                              <a:rPr lang="en-US" i="1">
                                <a:solidFill>
                                  <a:schemeClr val="tx1"/>
                                </a:solidFill>
                                <a:latin typeface="Cambria Math" panose="02040503050406030204" pitchFamily="18" charset="0"/>
                                <a:cs typeface="Arial" panose="020B0604020202020204" pitchFamily="34" charset="0"/>
                              </a:rPr>
                              <m:t>𝑦</m:t>
                            </m:r>
                          </m:den>
                        </m:f>
                      </m:sub>
                      <m:sup>
                        <m:r>
                          <a:rPr lang="en-US" i="1">
                            <a:solidFill>
                              <a:schemeClr val="tx1"/>
                            </a:solidFill>
                            <a:latin typeface="Cambria Math" panose="02040503050406030204" pitchFamily="18" charset="0"/>
                            <a:cs typeface="Arial" panose="020B0604020202020204" pitchFamily="34" charset="0"/>
                          </a:rPr>
                          <m:t>∗</m:t>
                        </m:r>
                      </m:sup>
                    </m:sSubSup>
                    <m:r>
                      <a:rPr lang="en-US" i="1">
                        <a:solidFill>
                          <a:schemeClr val="tx1"/>
                        </a:solidFill>
                        <a:latin typeface="Cambria Math" panose="02040503050406030204" pitchFamily="18" charset="0"/>
                        <a:cs typeface="Arial" panose="020B0604020202020204" pitchFamily="34" charset="0"/>
                      </a:rPr>
                      <m:t>=37/2.5</m:t>
                    </m:r>
                  </m:oMath>
                </a14:m>
                <a:r>
                  <a:rPr lang="en-US" dirty="0">
                    <a:solidFill>
                      <a:schemeClr val="tx1"/>
                    </a:solidFill>
                    <a:latin typeface="Arial" charset="0"/>
                    <a:cs typeface="Arial" panose="020B0604020202020204" pitchFamily="34" charset="0"/>
                  </a:rPr>
                  <a:t> </a:t>
                </a:r>
                <a:r>
                  <a:rPr lang="en-US" dirty="0" smtClean="0">
                    <a:solidFill>
                      <a:schemeClr val="tx1"/>
                    </a:solidFill>
                    <a:latin typeface="Arial" charset="0"/>
                    <a:cs typeface="Arial" panose="020B0604020202020204" pitchFamily="34" charset="0"/>
                  </a:rPr>
                  <a:t>cm (&lt;</a:t>
                </a:r>
                <a:r>
                  <a:rPr lang="en-US" dirty="0" smtClean="0">
                    <a:solidFill>
                      <a:srgbClr val="000000"/>
                    </a:solidFill>
                    <a:latin typeface="Arial" charset="0"/>
                    <a:cs typeface="Arial" panose="020B0604020202020204" pitchFamily="34" charset="0"/>
                  </a:rPr>
                  <a:t>135 </a:t>
                </a:r>
                <a:r>
                  <a:rPr lang="en-US" dirty="0">
                    <a:solidFill>
                      <a:srgbClr val="000000"/>
                    </a:solidFill>
                    <a:latin typeface="Arial" charset="0"/>
                    <a:cs typeface="Arial" panose="020B0604020202020204" pitchFamily="34" charset="0"/>
                  </a:rPr>
                  <a:t>GeV)</a:t>
                </a:r>
              </a:p>
              <a:p>
                <a:pPr marL="228600" lvl="0" indent="-228600">
                  <a:spcAft>
                    <a:spcPts val="1200"/>
                  </a:spcAft>
                  <a:buFont typeface="Arial" panose="020B0604020202020204" pitchFamily="34" charset="0"/>
                  <a:buChar char="•"/>
                </a:pPr>
                <a:r>
                  <a:rPr lang="en-US" dirty="0" smtClean="0">
                    <a:solidFill>
                      <a:srgbClr val="0000FF"/>
                    </a:solidFill>
                    <a:latin typeface="Arial" charset="0"/>
                    <a:cs typeface="Arial" panose="020B0604020202020204" pitchFamily="34" charset="0"/>
                  </a:rPr>
                  <a:t>Secondary </a:t>
                </a:r>
                <a:r>
                  <a:rPr lang="en-US" dirty="0">
                    <a:solidFill>
                      <a:srgbClr val="0000FF"/>
                    </a:solidFill>
                    <a:latin typeface="Arial" charset="0"/>
                    <a:cs typeface="Arial" panose="020B0604020202020204" pitchFamily="34" charset="0"/>
                  </a:rPr>
                  <a:t>focus</a:t>
                </a:r>
                <a:r>
                  <a:rPr lang="en-US" dirty="0">
                    <a:solidFill>
                      <a:srgbClr val="000000"/>
                    </a:solidFill>
                    <a:latin typeface="Arial" charset="0"/>
                    <a:cs typeface="Arial" panose="020B0604020202020204" pitchFamily="34" charset="0"/>
                  </a:rPr>
                  <a:t> with </a:t>
                </a:r>
                <a:br>
                  <a:rPr lang="en-US" dirty="0">
                    <a:solidFill>
                      <a:srgbClr val="000000"/>
                    </a:solidFill>
                    <a:latin typeface="Arial" charset="0"/>
                    <a:cs typeface="Arial" panose="020B0604020202020204" pitchFamily="34" charset="0"/>
                  </a:rPr>
                </a:br>
                <a14:m>
                  <m:oMath xmlns:m="http://schemas.openxmlformats.org/officeDocument/2006/math">
                    <m:d>
                      <m:dPr>
                        <m:ctrlPr>
                          <a:rPr lang="en-US" i="1" dirty="0" smtClean="0">
                            <a:solidFill>
                              <a:srgbClr val="0000FF"/>
                            </a:solidFill>
                            <a:latin typeface="Cambria Math" panose="02040503050406030204" pitchFamily="18" charset="0"/>
                          </a:rPr>
                        </m:ctrlPr>
                      </m:dPr>
                      <m:e>
                        <m:r>
                          <a:rPr lang="en-US" i="1" dirty="0">
                            <a:solidFill>
                              <a:srgbClr val="0000FF"/>
                            </a:solidFill>
                            <a:latin typeface="Cambria Math" panose="02040503050406030204" pitchFamily="18" charset="0"/>
                          </a:rPr>
                          <m:t>1−</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𝑥</m:t>
                            </m:r>
                          </m:e>
                          <m:sub>
                            <m:r>
                              <a:rPr lang="en-US" i="1" dirty="0">
                                <a:solidFill>
                                  <a:srgbClr val="0000FF"/>
                                </a:solidFill>
                                <a:latin typeface="Cambria Math" panose="02040503050406030204" pitchFamily="18" charset="0"/>
                              </a:rPr>
                              <m:t>𝐿</m:t>
                            </m:r>
                          </m:sub>
                        </m:sSub>
                      </m:e>
                    </m:d>
                    <m:r>
                      <a:rPr lang="en-US" i="1" dirty="0">
                        <a:solidFill>
                          <a:srgbClr val="0000FF"/>
                        </a:solidFill>
                        <a:latin typeface="Cambria Math" panose="02040503050406030204" pitchFamily="18" charset="0"/>
                      </a:rPr>
                      <m:t>&gt;7⋅</m:t>
                    </m:r>
                    <m:sSup>
                      <m:sSupPr>
                        <m:ctrlPr>
                          <a:rPr lang="en-US" i="1" dirty="0">
                            <a:solidFill>
                              <a:srgbClr val="0000FF"/>
                            </a:solidFill>
                            <a:latin typeface="Cambria Math" panose="02040503050406030204" pitchFamily="18" charset="0"/>
                          </a:rPr>
                        </m:ctrlPr>
                      </m:sSupPr>
                      <m:e>
                        <m:r>
                          <a:rPr lang="en-US" i="1" dirty="0">
                            <a:solidFill>
                              <a:srgbClr val="0000FF"/>
                            </a:solidFill>
                            <a:latin typeface="Cambria Math" panose="02040503050406030204" pitchFamily="18" charset="0"/>
                          </a:rPr>
                          <m:t>10</m:t>
                        </m:r>
                      </m:e>
                      <m:sup>
                        <m:r>
                          <a:rPr lang="en-US" i="1" dirty="0">
                            <a:solidFill>
                              <a:srgbClr val="0000FF"/>
                            </a:solidFill>
                            <a:latin typeface="Cambria Math" panose="02040503050406030204" pitchFamily="18" charset="0"/>
                          </a:rPr>
                          <m:t>−3</m:t>
                        </m:r>
                      </m:sup>
                    </m:sSup>
                  </m:oMath>
                </a14:m>
                <a:r>
                  <a:rPr lang="en-US" dirty="0">
                    <a:solidFill>
                      <a:srgbClr val="0000FF"/>
                    </a:solidFill>
                    <a:latin typeface="Arial" charset="0"/>
                    <a:cs typeface="Arial" panose="020B0604020202020204" pitchFamily="34" charset="0"/>
                  </a:rPr>
                  <a:t> </a:t>
                </a:r>
                <a:r>
                  <a:rPr lang="en-US" dirty="0" smtClean="0">
                    <a:solidFill>
                      <a:srgbClr val="0000FF"/>
                    </a:solidFill>
                    <a:latin typeface="Arial" charset="0"/>
                    <a:cs typeface="Arial" panose="020B0604020202020204" pitchFamily="34" charset="0"/>
                  </a:rPr>
                  <a:t>acceptance</a:t>
                </a:r>
                <a:endParaRPr lang="en-US" dirty="0">
                  <a:solidFill>
                    <a:srgbClr val="000000"/>
                  </a:solidFill>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98261"/>
                <a:ext cx="8863200" cy="4124334"/>
              </a:xfrm>
              <a:prstGeom prst="rect">
                <a:avLst/>
              </a:prstGeom>
              <a:blipFill>
                <a:blip r:embed="rId2"/>
                <a:stretch>
                  <a:fillRect l="-413" t="-888" b="-1479"/>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13</a:t>
            </a:fld>
            <a:endParaRPr lang="en-US" dirty="0"/>
          </a:p>
        </p:txBody>
      </p:sp>
      <p:pic>
        <p:nvPicPr>
          <p:cNvPr id="3" name="Picture 2"/>
          <p:cNvPicPr>
            <a:picLocks noChangeAspect="1"/>
          </p:cNvPicPr>
          <p:nvPr/>
        </p:nvPicPr>
        <p:blipFill>
          <a:blip r:embed="rId3"/>
          <a:stretch>
            <a:fillRect/>
          </a:stretch>
        </p:blipFill>
        <p:spPr>
          <a:xfrm>
            <a:off x="3709334" y="3099941"/>
            <a:ext cx="5272106" cy="3190485"/>
          </a:xfrm>
          <a:prstGeom prst="rect">
            <a:avLst/>
          </a:prstGeom>
        </p:spPr>
      </p:pic>
      <p:cxnSp>
        <p:nvCxnSpPr>
          <p:cNvPr id="7" name="Straight Arrow Connector 6"/>
          <p:cNvCxnSpPr/>
          <p:nvPr/>
        </p:nvCxnSpPr>
        <p:spPr>
          <a:xfrm>
            <a:off x="7030720" y="4411932"/>
            <a:ext cx="0" cy="654522"/>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83134" y="3888712"/>
            <a:ext cx="1095172" cy="523220"/>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Roman pot</a:t>
            </a:r>
          </a:p>
          <a:p>
            <a:r>
              <a:rPr lang="en-US" sz="1400" dirty="0" smtClean="0">
                <a:latin typeface="Arial" panose="020B0604020202020204" pitchFamily="34" charset="0"/>
                <a:cs typeface="Arial" panose="020B0604020202020204" pitchFamily="34" charset="0"/>
              </a:rPr>
              <a:t>at 2</a:t>
            </a:r>
            <a:r>
              <a:rPr lang="en-US" sz="1400" baseline="30000" dirty="0" smtClean="0">
                <a:latin typeface="Arial" panose="020B0604020202020204" pitchFamily="34" charset="0"/>
                <a:cs typeface="Arial" panose="020B0604020202020204" pitchFamily="34" charset="0"/>
              </a:rPr>
              <a:t>nd</a:t>
            </a:r>
            <a:r>
              <a:rPr lang="en-US" sz="1400" dirty="0" smtClean="0">
                <a:latin typeface="Arial" panose="020B0604020202020204" pitchFamily="34" charset="0"/>
                <a:cs typeface="Arial" panose="020B0604020202020204" pitchFamily="34" charset="0"/>
              </a:rPr>
              <a:t> focus</a:t>
            </a:r>
            <a:endParaRPr lang="en-US" sz="1400" dirty="0">
              <a:latin typeface="Arial" panose="020B0604020202020204" pitchFamily="34" charset="0"/>
              <a:cs typeface="Arial" panose="020B0604020202020204" pitchFamily="34" charset="0"/>
            </a:endParaRPr>
          </a:p>
        </p:txBody>
      </p:sp>
      <p:cxnSp>
        <p:nvCxnSpPr>
          <p:cNvPr id="11" name="Straight Arrow Connector 10"/>
          <p:cNvCxnSpPr/>
          <p:nvPr/>
        </p:nvCxnSpPr>
        <p:spPr>
          <a:xfrm>
            <a:off x="6255174" y="3909810"/>
            <a:ext cx="0" cy="654522"/>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77882" y="3583835"/>
            <a:ext cx="35458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IP</a:t>
            </a:r>
            <a:endParaRPr lang="en-US" sz="1400" dirty="0">
              <a:latin typeface="Arial" panose="020B0604020202020204" pitchFamily="34" charset="0"/>
              <a:cs typeface="Arial" panose="020B0604020202020204" pitchFamily="34" charset="0"/>
            </a:endParaRPr>
          </a:p>
        </p:txBody>
      </p:sp>
      <p:cxnSp>
        <p:nvCxnSpPr>
          <p:cNvPr id="14" name="Straight Arrow Connector 13"/>
          <p:cNvCxnSpPr/>
          <p:nvPr/>
        </p:nvCxnSpPr>
        <p:spPr>
          <a:xfrm>
            <a:off x="4355254" y="2878667"/>
            <a:ext cx="0" cy="351636"/>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66853" y="2878667"/>
            <a:ext cx="0" cy="351636"/>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350174" y="2881477"/>
            <a:ext cx="3916679" cy="0"/>
          </a:xfrm>
          <a:prstGeom prst="straightConnector1">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55548" y="2529841"/>
            <a:ext cx="0" cy="351636"/>
          </a:xfrm>
          <a:prstGeom prst="straightConnector1">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08855" y="2212483"/>
            <a:ext cx="345799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Same optics and geometry as in baseline</a:t>
            </a:r>
            <a:endParaRPr lang="en-US" sz="1400" dirty="0">
              <a:latin typeface="Arial" panose="020B0604020202020204" pitchFamily="34" charset="0"/>
              <a:cs typeface="Arial" panose="020B0604020202020204" pitchFamily="34" charset="0"/>
            </a:endParaRPr>
          </a:p>
        </p:txBody>
      </p:sp>
      <p:sp>
        <p:nvSpPr>
          <p:cNvPr id="23" name="Rectangle 22"/>
          <p:cNvSpPr/>
          <p:nvPr/>
        </p:nvSpPr>
        <p:spPr>
          <a:xfrm>
            <a:off x="6355210" y="3086395"/>
            <a:ext cx="255847" cy="316989"/>
          </a:xfrm>
          <a:prstGeom prst="rect">
            <a:avLst/>
          </a:prstGeom>
          <a:noFill/>
          <a:ln w="19050">
            <a:solidFill>
              <a:srgbClr val="0432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3467947" y="3301883"/>
            <a:ext cx="1869441" cy="412316"/>
          </a:xfrm>
          <a:prstGeom prst="straightConnector1">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337388" y="3403981"/>
            <a:ext cx="1017822" cy="310218"/>
          </a:xfrm>
          <a:prstGeom prst="straightConnector1">
            <a:avLst/>
          </a:prstGeom>
          <a:ln w="12700">
            <a:solidFill>
              <a:schemeClr val="tx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sp>
        <p:nvSpPr>
          <p:cNvPr id="19" name="Line 5"/>
          <p:cNvSpPr>
            <a:spLocks noChangeShapeType="1"/>
          </p:cNvSpPr>
          <p:nvPr/>
        </p:nvSpPr>
        <p:spPr bwMode="auto">
          <a:xfrm flipH="1" flipV="1">
            <a:off x="3753236" y="3253904"/>
            <a:ext cx="463183" cy="0"/>
          </a:xfrm>
          <a:prstGeom prst="line">
            <a:avLst/>
          </a:prstGeom>
          <a:noFill/>
          <a:ln w="38100">
            <a:solidFill>
              <a:srgbClr val="0432FF"/>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Box 19"/>
          <p:cNvSpPr txBox="1"/>
          <p:nvPr/>
        </p:nvSpPr>
        <p:spPr>
          <a:xfrm>
            <a:off x="3773230" y="2880393"/>
            <a:ext cx="423193" cy="276999"/>
          </a:xfrm>
          <a:prstGeom prst="rect">
            <a:avLst/>
          </a:prstGeom>
          <a:noFill/>
        </p:spPr>
        <p:txBody>
          <a:bodyPr wrap="none" lIns="0" tIns="0" rIns="0" bIns="0" rtlCol="0">
            <a:spAutoFit/>
          </a:bodyPr>
          <a:lstStyle/>
          <a:p>
            <a:r>
              <a:rPr lang="en-US" dirty="0" smtClean="0">
                <a:solidFill>
                  <a:srgbClr val="0432FF"/>
                </a:solidFill>
                <a:latin typeface="Arial" panose="020B0604020202020204" pitchFamily="34" charset="0"/>
                <a:cs typeface="Arial" panose="020B0604020202020204" pitchFamily="34" charset="0"/>
              </a:rPr>
              <a:t>ions</a:t>
            </a:r>
            <a:endParaRPr lang="en-US" dirty="0">
              <a:solidFill>
                <a:srgbClr val="043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40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200" dirty="0" smtClean="0"/>
              <a:t>Linear Optics and Chromaticity Compensation</a:t>
            </a:r>
            <a:endParaRPr lang="en-US" sz="32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14</a:t>
            </a:fld>
            <a:endParaRPr lang="en-US" dirty="0"/>
          </a:p>
        </p:txBody>
      </p:sp>
      <p:sp>
        <p:nvSpPr>
          <p:cNvPr id="6" name="TextBox 5">
            <a:extLst>
              <a:ext uri="{FF2B5EF4-FFF2-40B4-BE49-F238E27FC236}">
                <a16:creationId xmlns:a16="http://schemas.microsoft.com/office/drawing/2014/main" id="{75A87AA2-8062-42D9-85F3-7BFCE11C9B4F}"/>
              </a:ext>
            </a:extLst>
          </p:cNvPr>
          <p:cNvSpPr txBox="1"/>
          <p:nvPr/>
        </p:nvSpPr>
        <p:spPr>
          <a:xfrm>
            <a:off x="118240" y="939778"/>
            <a:ext cx="8863200" cy="1708160"/>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Greatest conceptual accelerator physics question: chromaticity compensation in the collider rings with two IRs</a:t>
            </a:r>
          </a:p>
          <a:p>
            <a:pPr marL="228600" lvl="0" indent="-2286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Making use of chromatic interference of the two IRs</a:t>
            </a:r>
          </a:p>
          <a:p>
            <a:pPr marL="228600" lvl="0" indent="-2286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No symmetry requirements to IRs</a:t>
            </a:r>
          </a:p>
          <a:p>
            <a:pPr marL="228600" lvl="0" indent="-2286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Control chromatic beam smear around the ring and compensate it at both IPs</a:t>
            </a:r>
          </a:p>
        </p:txBody>
      </p:sp>
      <p:pic>
        <p:nvPicPr>
          <p:cNvPr id="3" name="Picture 2"/>
          <p:cNvPicPr>
            <a:picLocks noChangeAspect="1"/>
          </p:cNvPicPr>
          <p:nvPr/>
        </p:nvPicPr>
        <p:blipFill>
          <a:blip r:embed="rId2"/>
          <a:stretch>
            <a:fillRect/>
          </a:stretch>
        </p:blipFill>
        <p:spPr>
          <a:xfrm>
            <a:off x="304800" y="3118873"/>
            <a:ext cx="4114800" cy="3302436"/>
          </a:xfrm>
          <a:prstGeom prst="rect">
            <a:avLst/>
          </a:prstGeom>
        </p:spPr>
      </p:pic>
      <p:pic>
        <p:nvPicPr>
          <p:cNvPr id="5" name="Picture 4"/>
          <p:cNvPicPr>
            <a:picLocks noChangeAspect="1"/>
          </p:cNvPicPr>
          <p:nvPr/>
        </p:nvPicPr>
        <p:blipFill>
          <a:blip r:embed="rId3"/>
          <a:stretch>
            <a:fillRect/>
          </a:stretch>
        </p:blipFill>
        <p:spPr>
          <a:xfrm>
            <a:off x="4724400" y="3129832"/>
            <a:ext cx="4101253" cy="3317716"/>
          </a:xfrm>
          <a:prstGeom prst="rect">
            <a:avLst/>
          </a:prstGeom>
        </p:spPr>
      </p:pic>
      <p:cxnSp>
        <p:nvCxnSpPr>
          <p:cNvPr id="7" name="Straight Arrow Connector 6"/>
          <p:cNvCxnSpPr/>
          <p:nvPr/>
        </p:nvCxnSpPr>
        <p:spPr>
          <a:xfrm flipV="1">
            <a:off x="1124373" y="2865120"/>
            <a:ext cx="5594" cy="304876"/>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129967" y="2865120"/>
            <a:ext cx="406400" cy="0"/>
          </a:xfrm>
          <a:prstGeom prst="straightConnector1">
            <a:avLst/>
          </a:prstGeom>
          <a:ln w="12700">
            <a:solidFill>
              <a:schemeClr val="tx1"/>
            </a:solidFill>
            <a:headEnd type="none" w="med" len="lg"/>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41130" y="2695843"/>
            <a:ext cx="49244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IP8</a:t>
            </a:r>
            <a:endParaRPr lang="en-US" sz="1600" dirty="0">
              <a:latin typeface="Arial" panose="020B0604020202020204" pitchFamily="34" charset="0"/>
              <a:cs typeface="Arial" panose="020B0604020202020204" pitchFamily="34" charset="0"/>
            </a:endParaRPr>
          </a:p>
        </p:txBody>
      </p:sp>
      <p:cxnSp>
        <p:nvCxnSpPr>
          <p:cNvPr id="15" name="Straight Arrow Connector 14"/>
          <p:cNvCxnSpPr/>
          <p:nvPr/>
        </p:nvCxnSpPr>
        <p:spPr>
          <a:xfrm flipV="1">
            <a:off x="1541130" y="4483814"/>
            <a:ext cx="5594" cy="304876"/>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00502" y="4152890"/>
            <a:ext cx="49244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IP6</a:t>
            </a:r>
            <a:endParaRPr lang="en-US" sz="1600" dirty="0">
              <a:latin typeface="Arial" panose="020B0604020202020204" pitchFamily="34" charset="0"/>
              <a:cs typeface="Arial" panose="020B0604020202020204" pitchFamily="34" charset="0"/>
            </a:endParaRPr>
          </a:p>
        </p:txBody>
      </p:sp>
      <p:cxnSp>
        <p:nvCxnSpPr>
          <p:cNvPr id="17" name="Straight Arrow Connector 16"/>
          <p:cNvCxnSpPr/>
          <p:nvPr/>
        </p:nvCxnSpPr>
        <p:spPr>
          <a:xfrm flipV="1">
            <a:off x="5982246" y="4152890"/>
            <a:ext cx="5594" cy="304876"/>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41618" y="3821966"/>
            <a:ext cx="49244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IP6</a:t>
            </a:r>
            <a:endParaRPr lang="en-US" sz="1600"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5490185" y="2865082"/>
            <a:ext cx="5594" cy="304876"/>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495779" y="2865082"/>
            <a:ext cx="406400" cy="0"/>
          </a:xfrm>
          <a:prstGeom prst="straightConnector1">
            <a:avLst/>
          </a:prstGeom>
          <a:ln w="12700">
            <a:solidFill>
              <a:schemeClr val="tx1"/>
            </a:solidFill>
            <a:headEnd type="none" w="med" len="lg"/>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06942" y="2695805"/>
            <a:ext cx="49244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IP8</a:t>
            </a:r>
            <a:endParaRPr lang="en-US"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6739736" y="3821966"/>
                <a:ext cx="1475084" cy="646331"/>
              </a:xfrm>
              <a:prstGeom prst="rect">
                <a:avLst/>
              </a:prstGeom>
              <a:noFill/>
            </p:spPr>
            <p:txBody>
              <a:bodyPr wrap="none" rtlCol="0">
                <a:spAutoFit/>
              </a:bodyPr>
              <a:lstStyle/>
              <a:p>
                <a14:m>
                  <m:oMath xmlns:m="http://schemas.openxmlformats.org/officeDocument/2006/math">
                    <m:r>
                      <a:rPr lang="en-US" b="0" i="1" smtClean="0">
                        <a:solidFill>
                          <a:srgbClr val="0000FF"/>
                        </a:solidFill>
                        <a:latin typeface="Cambria Math" panose="02040503050406030204" pitchFamily="18" charset="0"/>
                        <a:cs typeface="Arial" panose="020B0604020202020204" pitchFamily="34" charset="0"/>
                      </a:rPr>
                      <m:t>∝</m:t>
                    </m:r>
                  </m:oMath>
                </a14:m>
                <a:r>
                  <a:rPr lang="en-US" dirty="0" smtClean="0">
                    <a:solidFill>
                      <a:srgbClr val="0000FF"/>
                    </a:solidFill>
                    <a:latin typeface="Arial" panose="020B0604020202020204" pitchFamily="34" charset="0"/>
                    <a:cs typeface="Arial" panose="020B0604020202020204" pitchFamily="34" charset="0"/>
                  </a:rPr>
                  <a:t> chromatic </a:t>
                </a:r>
                <a:br>
                  <a:rPr lang="en-US" dirty="0" smtClean="0">
                    <a:solidFill>
                      <a:srgbClr val="0000FF"/>
                    </a:solidFill>
                    <a:latin typeface="Arial" panose="020B0604020202020204" pitchFamily="34" charset="0"/>
                    <a:cs typeface="Arial" panose="020B0604020202020204" pitchFamily="34" charset="0"/>
                  </a:rPr>
                </a:br>
                <a:r>
                  <a:rPr lang="en-US" dirty="0" smtClean="0">
                    <a:solidFill>
                      <a:srgbClr val="0000FF"/>
                    </a:solidFill>
                    <a:latin typeface="Arial" panose="020B0604020202020204" pitchFamily="34" charset="0"/>
                    <a:cs typeface="Arial" panose="020B0604020202020204" pitchFamily="34" charset="0"/>
                  </a:rPr>
                  <a:t>beam smear</a:t>
                </a:r>
                <a:endParaRPr lang="en-US" dirty="0">
                  <a:solidFill>
                    <a:srgbClr val="0000FF"/>
                  </a:solidFill>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739736" y="3821966"/>
                <a:ext cx="1475084" cy="646331"/>
              </a:xfrm>
              <a:prstGeom prst="rect">
                <a:avLst/>
              </a:prstGeom>
              <a:blipFill>
                <a:blip r:embed="rId4"/>
                <a:stretch>
                  <a:fillRect l="-3719" t="-5660" r="-2479" b="-14151"/>
                </a:stretch>
              </a:blipFill>
            </p:spPr>
            <p:txBody>
              <a:bodyPr/>
              <a:lstStyle/>
              <a:p>
                <a:r>
                  <a:rPr lang="en-US">
                    <a:noFill/>
                  </a:rPr>
                  <a:t> </a:t>
                </a:r>
              </a:p>
            </p:txBody>
          </p:sp>
        </mc:Fallback>
      </mc:AlternateContent>
    </p:spTree>
    <p:extLst>
      <p:ext uri="{BB962C8B-B14F-4D97-AF65-F5344CB8AC3E}">
        <p14:creationId xmlns:p14="http://schemas.microsoft.com/office/powerpoint/2010/main" val="4201013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IR2 35 mrad Crossing Angle Design</a:t>
            </a:r>
            <a:endParaRPr lang="en-US" sz="36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15</a:t>
            </a:fld>
            <a:endParaRPr lang="en-US"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5A87AA2-8062-42D9-85F3-7BFCE11C9B4F}"/>
                  </a:ext>
                </a:extLst>
              </p:cNvPr>
              <p:cNvSpPr txBox="1"/>
              <p:nvPr/>
            </p:nvSpPr>
            <p:spPr>
              <a:xfrm>
                <a:off x="118240" y="828339"/>
                <a:ext cx="8863200" cy="2267929"/>
              </a:xfrm>
              <a:prstGeom prst="rect">
                <a:avLst/>
              </a:prstGeom>
              <a:noFill/>
            </p:spPr>
            <p:txBody>
              <a:bodyPr wrap="square" rtlCol="0">
                <a:spAutoFit/>
              </a:bodyPr>
              <a:lstStyle/>
              <a:p>
                <a:pPr marL="228600" lvl="0" indent="-228600">
                  <a:spcAft>
                    <a:spcPts val="300"/>
                  </a:spcAft>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Magnet parameters re-optimized for </a:t>
                </a:r>
                <a14:m>
                  <m:oMath xmlns:m="http://schemas.openxmlformats.org/officeDocument/2006/math">
                    <m:r>
                      <a:rPr lang="en-US" sz="1600" b="0" i="1" smtClean="0">
                        <a:solidFill>
                          <a:srgbClr val="0000FF"/>
                        </a:solidFill>
                        <a:latin typeface="Cambria Math" panose="02040503050406030204" pitchFamily="18" charset="0"/>
                        <a:cs typeface="Arial" panose="020B0604020202020204" pitchFamily="34" charset="0"/>
                      </a:rPr>
                      <m:t>±7</m:t>
                    </m:r>
                  </m:oMath>
                </a14:m>
                <a:r>
                  <a:rPr lang="en-US" sz="1600" dirty="0" smtClean="0">
                    <a:solidFill>
                      <a:srgbClr val="0000FF"/>
                    </a:solidFill>
                    <a:latin typeface="Arial" panose="020B0604020202020204" pitchFamily="34" charset="0"/>
                    <a:cs typeface="Arial" panose="020B0604020202020204" pitchFamily="34" charset="0"/>
                  </a:rPr>
                  <a:t> mrad</a:t>
                </a:r>
                <a:r>
                  <a:rPr lang="en-US" sz="1600" dirty="0" smtClean="0">
                    <a:solidFill>
                      <a:srgbClr val="000000"/>
                    </a:solidFill>
                    <a:latin typeface="Arial" panose="020B0604020202020204" pitchFamily="34" charset="0"/>
                    <a:cs typeface="Arial" panose="020B0604020202020204" pitchFamily="34" charset="0"/>
                  </a:rPr>
                  <a:t> </a:t>
                </a:r>
                <a:r>
                  <a:rPr lang="en-US" sz="1600" dirty="0" smtClean="0">
                    <a:solidFill>
                      <a:srgbClr val="0000FF"/>
                    </a:solidFill>
                    <a:latin typeface="Arial" panose="020B0604020202020204" pitchFamily="34" charset="0"/>
                    <a:cs typeface="Arial" panose="020B0604020202020204" pitchFamily="34" charset="0"/>
                  </a:rPr>
                  <a:t>Roman pot acceptance</a:t>
                </a:r>
                <a:r>
                  <a:rPr lang="en-US" sz="1600" dirty="0" smtClean="0">
                    <a:solidFill>
                      <a:srgbClr val="000000"/>
                    </a:solidFill>
                    <a:latin typeface="Arial" panose="020B0604020202020204" pitchFamily="34" charset="0"/>
                    <a:cs typeface="Arial" panose="020B0604020202020204" pitchFamily="34" charset="0"/>
                  </a:rPr>
                  <a:t> with aperture-edge fields of </a:t>
                </a:r>
                <a14:m>
                  <m:oMath xmlns:m="http://schemas.openxmlformats.org/officeDocument/2006/math">
                    <m:r>
                      <a:rPr lang="en-US" sz="1600" i="1" dirty="0" smtClean="0">
                        <a:solidFill>
                          <a:srgbClr val="000000"/>
                        </a:solidFill>
                        <a:latin typeface="Cambria Math" panose="02040503050406030204" pitchFamily="18" charset="0"/>
                        <a:cs typeface="Arial" panose="020B0604020202020204" pitchFamily="34" charset="0"/>
                      </a:rPr>
                      <m:t>&lt;4.6</m:t>
                    </m:r>
                  </m:oMath>
                </a14:m>
                <a:r>
                  <a:rPr lang="en-US" sz="1600" dirty="0" smtClean="0">
                    <a:solidFill>
                      <a:srgbClr val="000000"/>
                    </a:solidFill>
                    <a:latin typeface="Arial" panose="020B0604020202020204" pitchFamily="34" charset="0"/>
                    <a:cs typeface="Arial" panose="020B0604020202020204" pitchFamily="34" charset="0"/>
                  </a:rPr>
                  <a:t> T</a:t>
                </a:r>
              </a:p>
              <a:p>
                <a:pPr marL="228600" lvl="0" indent="-228600">
                  <a:spcAft>
                    <a:spcPts val="300"/>
                  </a:spcAft>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Crossing angle is </a:t>
                </a:r>
                <a:r>
                  <a:rPr lang="en-US" sz="1600" dirty="0" smtClean="0">
                    <a:solidFill>
                      <a:srgbClr val="0000FF"/>
                    </a:solidFill>
                    <a:latin typeface="Arial" panose="020B0604020202020204" pitchFamily="34" charset="0"/>
                    <a:cs typeface="Arial" panose="020B0604020202020204" pitchFamily="34" charset="0"/>
                  </a:rPr>
                  <a:t>35 mrad</a:t>
                </a:r>
              </a:p>
              <a:p>
                <a:pPr marL="228600" lvl="0" indent="-228600">
                  <a:spcAft>
                    <a:spcPts val="3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Forward detector space </a:t>
                </a:r>
                <a:r>
                  <a:rPr lang="en-US" sz="1600" dirty="0" smtClean="0">
                    <a:solidFill>
                      <a:srgbClr val="0000FF"/>
                    </a:solidFill>
                    <a:latin typeface="Arial" panose="020B0604020202020204" pitchFamily="34" charset="0"/>
                    <a:cs typeface="Arial" panose="020B0604020202020204" pitchFamily="34" charset="0"/>
                  </a:rPr>
                  <a:t>5 </a:t>
                </a:r>
                <a:r>
                  <a:rPr lang="en-US" sz="1600" dirty="0" smtClean="0">
                    <a:solidFill>
                      <a:srgbClr val="0000FF"/>
                    </a:solidFill>
                    <a:latin typeface="Arial" panose="020B0604020202020204" pitchFamily="34" charset="0"/>
                    <a:cs typeface="Arial" panose="020B0604020202020204" pitchFamily="34" charset="0"/>
                  </a:rPr>
                  <a:t>m</a:t>
                </a:r>
              </a:p>
              <a:p>
                <a:pPr marL="228600" lvl="0" indent="-228600">
                  <a:spcAft>
                    <a:spcPts val="300"/>
                  </a:spcAft>
                  <a:buFont typeface="Arial" panose="020B0604020202020204" pitchFamily="34" charset="0"/>
                  <a:buChar char="•"/>
                </a:pPr>
                <a:r>
                  <a:rPr lang="en-US" sz="1600" dirty="0" smtClean="0">
                    <a:solidFill>
                      <a:srgbClr val="0000FF"/>
                    </a:solidFill>
                    <a:latin typeface="Arial" panose="020B0604020202020204" pitchFamily="34" charset="0"/>
                    <a:cs typeface="Arial" panose="020B0604020202020204" pitchFamily="34" charset="0"/>
                  </a:rPr>
                  <a:t>IP shifted</a:t>
                </a:r>
                <a:r>
                  <a:rPr lang="en-US" sz="1600" dirty="0" smtClean="0">
                    <a:solidFill>
                      <a:srgbClr val="000000"/>
                    </a:solidFill>
                    <a:latin typeface="Arial" panose="020B0604020202020204" pitchFamily="34" charset="0"/>
                    <a:cs typeface="Arial" panose="020B0604020202020204" pitchFamily="34" charset="0"/>
                  </a:rPr>
                  <a:t> toward the ring center by </a:t>
                </a:r>
                <a:r>
                  <a:rPr lang="en-US" sz="1600" dirty="0" smtClean="0">
                    <a:solidFill>
                      <a:srgbClr val="0000FF"/>
                    </a:solidFill>
                    <a:latin typeface="Arial" panose="020B0604020202020204" pitchFamily="34" charset="0"/>
                    <a:cs typeface="Arial" panose="020B0604020202020204" pitchFamily="34" charset="0"/>
                  </a:rPr>
                  <a:t>85 cm</a:t>
                </a:r>
                <a:endParaRPr lang="en-US" sz="1600" dirty="0" smtClean="0">
                  <a:solidFill>
                    <a:srgbClr val="0000FF"/>
                  </a:solidFill>
                  <a:latin typeface="Arial" panose="020B0604020202020204" pitchFamily="34" charset="0"/>
                  <a:cs typeface="Arial" panose="020B0604020202020204" pitchFamily="34" charset="0"/>
                </a:endParaRPr>
              </a:p>
              <a:p>
                <a:pPr marL="228600" lvl="0" indent="-228600">
                  <a:spcAft>
                    <a:spcPts val="300"/>
                  </a:spcAft>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Max dispersion size at 2</a:t>
                </a:r>
                <a:r>
                  <a:rPr lang="en-US" sz="1600" baseline="30000" dirty="0" smtClean="0">
                    <a:solidFill>
                      <a:srgbClr val="000000"/>
                    </a:solidFill>
                    <a:latin typeface="Arial" panose="020B0604020202020204" pitchFamily="34" charset="0"/>
                    <a:cs typeface="Arial" panose="020B0604020202020204" pitchFamily="34" charset="0"/>
                  </a:rPr>
                  <a:t>nd</a:t>
                </a:r>
                <a:r>
                  <a:rPr lang="en-US" sz="1600" dirty="0" smtClean="0">
                    <a:solidFill>
                      <a:srgbClr val="000000"/>
                    </a:solidFill>
                    <a:latin typeface="Arial" panose="020B0604020202020204" pitchFamily="34" charset="0"/>
                    <a:cs typeface="Arial" panose="020B0604020202020204" pitchFamily="34" charset="0"/>
                  </a:rPr>
                  <a:t> focus limited </a:t>
                </a:r>
                <a:br>
                  <a:rPr lang="en-US" sz="1600" dirty="0" smtClean="0">
                    <a:solidFill>
                      <a:srgbClr val="000000"/>
                    </a:solidFill>
                    <a:latin typeface="Arial" panose="020B0604020202020204" pitchFamily="34" charset="0"/>
                    <a:cs typeface="Arial" panose="020B0604020202020204" pitchFamily="34" charset="0"/>
                  </a:rPr>
                </a:br>
                <a:r>
                  <a:rPr lang="en-US" sz="1600" dirty="0" smtClean="0">
                    <a:solidFill>
                      <a:srgbClr val="000000"/>
                    </a:solidFill>
                    <a:latin typeface="Arial" panose="020B0604020202020204" pitchFamily="34" charset="0"/>
                    <a:cs typeface="Arial" panose="020B0604020202020204" pitchFamily="34" charset="0"/>
                  </a:rPr>
                  <a:t>by geometry but not critical </a:t>
                </a:r>
                <a:br>
                  <a:rPr lang="en-US" sz="1600" dirty="0" smtClean="0">
                    <a:solidFill>
                      <a:srgbClr val="000000"/>
                    </a:solidFill>
                    <a:latin typeface="Arial" panose="020B0604020202020204" pitchFamily="34" charset="0"/>
                    <a:cs typeface="Arial" panose="020B0604020202020204" pitchFamily="34" charset="0"/>
                  </a:rPr>
                </a:br>
                <a:r>
                  <a:rPr lang="en-US" sz="1600" dirty="0" smtClean="0">
                    <a:solidFill>
                      <a:srgbClr val="000000"/>
                    </a:solidFill>
                    <a:latin typeface="Arial" panose="020B0604020202020204" pitchFamily="34" charset="0"/>
                    <a:cs typeface="Arial" panose="020B0604020202020204" pitchFamily="34" charset="0"/>
                  </a:rPr>
                  <a:t>if </a:t>
                </a:r>
                <a14:m>
                  <m:oMath xmlns:m="http://schemas.openxmlformats.org/officeDocument/2006/math">
                    <m:f>
                      <m:fPr>
                        <m:type m:val="lin"/>
                        <m:ctrlPr>
                          <a:rPr lang="en-US" sz="1600" i="1">
                            <a:solidFill>
                              <a:srgbClr val="000000"/>
                            </a:solidFill>
                            <a:latin typeface="Cambria Math" panose="02040503050406030204" pitchFamily="18" charset="0"/>
                          </a:rPr>
                        </m:ctrlPr>
                      </m:fPr>
                      <m:num>
                        <m:d>
                          <m:dPr>
                            <m:begChr m:val="|"/>
                            <m:endChr m:val="|"/>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𝐷</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𝜎</m:t>
                                </m:r>
                              </m:e>
                              <m:sub>
                                <m:r>
                                  <a:rPr lang="en-US" sz="1600" i="1">
                                    <a:solidFill>
                                      <a:srgbClr val="000000"/>
                                    </a:solidFill>
                                    <a:latin typeface="Cambria Math" panose="02040503050406030204" pitchFamily="18" charset="0"/>
                                  </a:rPr>
                                  <m:t>𝛿</m:t>
                                </m:r>
                              </m:sub>
                            </m:sSub>
                          </m:e>
                        </m:d>
                      </m:num>
                      <m:den>
                        <m:rad>
                          <m:radPr>
                            <m:degHide m:val="on"/>
                            <m:ctrlPr>
                              <a:rPr lang="en-US" sz="1600" i="1">
                                <a:solidFill>
                                  <a:srgbClr val="000000"/>
                                </a:solidFill>
                                <a:latin typeface="Cambria Math" panose="02040503050406030204" pitchFamily="18" charset="0"/>
                              </a:rPr>
                            </m:ctrlPr>
                          </m:radPr>
                          <m:deg/>
                          <m:e>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𝛽</m:t>
                                </m:r>
                              </m:e>
                              <m:sub>
                                <m:r>
                                  <a:rPr lang="en-US" sz="1600" i="1">
                                    <a:solidFill>
                                      <a:srgbClr val="000000"/>
                                    </a:solidFill>
                                    <a:latin typeface="Cambria Math" panose="02040503050406030204" pitchFamily="18" charset="0"/>
                                  </a:rPr>
                                  <m:t>𝑥</m:t>
                                </m:r>
                              </m:sub>
                              <m:sup>
                                <m:r>
                                  <a:rPr lang="en-US" sz="1600" i="1">
                                    <a:solidFill>
                                      <a:srgbClr val="000000"/>
                                    </a:solidFill>
                                    <a:latin typeface="Cambria Math" panose="02040503050406030204" pitchFamily="18" charset="0"/>
                                  </a:rPr>
                                  <m:t>2</m:t>
                                </m:r>
                                <m:r>
                                  <a:rPr lang="en-US" sz="1600" i="1">
                                    <a:solidFill>
                                      <a:srgbClr val="000000"/>
                                    </a:solidFill>
                                    <a:latin typeface="Cambria Math" panose="02040503050406030204" pitchFamily="18" charset="0"/>
                                  </a:rPr>
                                  <m:t>𝑛𝑑</m:t>
                                </m:r>
                              </m:sup>
                            </m:sSubSup>
                            <m:r>
                              <a:rPr lang="en-US" sz="1600" i="1">
                                <a:solidFill>
                                  <a:srgbClr val="000000"/>
                                </a:solidFill>
                                <a:latin typeface="Cambria Math" panose="02040503050406030204" pitchFamily="18" charset="0"/>
                              </a:rPr>
                              <m:t>𝜀</m:t>
                            </m:r>
                          </m:e>
                        </m:rad>
                      </m:den>
                    </m:f>
                    <m:r>
                      <a:rPr lang="en-US" sz="1600" b="0" i="1" smtClean="0">
                        <a:solidFill>
                          <a:srgbClr val="000000"/>
                        </a:solidFill>
                        <a:latin typeface="Cambria Math" panose="02040503050406030204" pitchFamily="18" charset="0"/>
                      </a:rPr>
                      <m:t>≫1</m:t>
                    </m:r>
                  </m:oMath>
                </a14:m>
                <a:r>
                  <a:rPr lang="en-US" sz="1600" dirty="0" smtClean="0">
                    <a:solidFill>
                      <a:srgbClr val="000000"/>
                    </a:solidFill>
                    <a:latin typeface="Arial" panose="020B0604020202020204" pitchFamily="34" charset="0"/>
                    <a:cs typeface="Arial" panose="020B0604020202020204" pitchFamily="34" charset="0"/>
                  </a:rPr>
                  <a:t> </a:t>
                </a:r>
              </a:p>
            </p:txBody>
          </p:sp>
        </mc:Choice>
        <mc:Fallback>
          <p:sp>
            <p:nvSpPr>
              <p:cNvPr id="7" name="TextBox 6">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828339"/>
                <a:ext cx="8863200" cy="2267929"/>
              </a:xfrm>
              <a:prstGeom prst="rect">
                <a:avLst/>
              </a:prstGeom>
              <a:blipFill>
                <a:blip r:embed="rId2"/>
                <a:stretch>
                  <a:fillRect l="-275" t="-806" b="-24194"/>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44434" y="3474102"/>
            <a:ext cx="3779041" cy="2983453"/>
          </a:xfrm>
          <a:prstGeom prst="rect">
            <a:avLst/>
          </a:prstGeom>
        </p:spPr>
      </p:pic>
      <p:pic>
        <p:nvPicPr>
          <p:cNvPr id="8" name="Picture 7"/>
          <p:cNvPicPr>
            <a:picLocks noChangeAspect="1"/>
          </p:cNvPicPr>
          <p:nvPr/>
        </p:nvPicPr>
        <p:blipFill>
          <a:blip r:embed="rId4"/>
          <a:stretch>
            <a:fillRect/>
          </a:stretch>
        </p:blipFill>
        <p:spPr>
          <a:xfrm>
            <a:off x="4307842" y="1454832"/>
            <a:ext cx="4599092" cy="2199135"/>
          </a:xfrm>
          <a:prstGeom prst="rect">
            <a:avLst/>
          </a:prstGeom>
        </p:spPr>
      </p:pic>
      <p:cxnSp>
        <p:nvCxnSpPr>
          <p:cNvPr id="10" name="Straight Arrow Connector 9"/>
          <p:cNvCxnSpPr/>
          <p:nvPr/>
        </p:nvCxnSpPr>
        <p:spPr>
          <a:xfrm flipV="1">
            <a:off x="1109647" y="3265545"/>
            <a:ext cx="5594" cy="304876"/>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115241" y="3265545"/>
            <a:ext cx="406400" cy="0"/>
          </a:xfrm>
          <a:prstGeom prst="straightConnector1">
            <a:avLst/>
          </a:prstGeom>
          <a:ln w="12700">
            <a:solidFill>
              <a:schemeClr val="tx1"/>
            </a:solidFill>
            <a:headEnd type="none" w="med" len="lg"/>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6404" y="3096268"/>
            <a:ext cx="49244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IP8</a:t>
            </a:r>
            <a:endParaRPr lang="en-US" sz="16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3198040" y="5395923"/>
            <a:ext cx="0" cy="680480"/>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45378" y="4811148"/>
            <a:ext cx="1188146" cy="584775"/>
          </a:xfrm>
          <a:prstGeom prst="rect">
            <a:avLst/>
          </a:prstGeom>
          <a:noFill/>
        </p:spPr>
        <p:txBody>
          <a:bodyPr wrap="none" rtlCol="0">
            <a:spAutoFit/>
          </a:bodyPr>
          <a:lstStyle/>
          <a:p>
            <a:pPr algn="r"/>
            <a:r>
              <a:rPr lang="en-US" sz="1600" dirty="0" smtClean="0">
                <a:latin typeface="Arial" panose="020B0604020202020204" pitchFamily="34" charset="0"/>
                <a:cs typeface="Arial" panose="020B0604020202020204" pitchFamily="34" charset="0"/>
              </a:rPr>
              <a:t>2</a:t>
            </a:r>
            <a:r>
              <a:rPr lang="en-US" sz="1600" baseline="30000" dirty="0" smtClean="0">
                <a:latin typeface="Arial" panose="020B0604020202020204" pitchFamily="34" charset="0"/>
                <a:cs typeface="Arial" panose="020B0604020202020204" pitchFamily="34" charset="0"/>
              </a:rPr>
              <a:t>nd</a:t>
            </a:r>
            <a:r>
              <a:rPr lang="en-US" sz="1600" dirty="0" smtClean="0">
                <a:latin typeface="Arial" panose="020B0604020202020204" pitchFamily="34" charset="0"/>
                <a:cs typeface="Arial" panose="020B0604020202020204" pitchFamily="34" charset="0"/>
              </a:rPr>
              <a:t> focus</a:t>
            </a:r>
          </a:p>
          <a:p>
            <a:r>
              <a:rPr lang="en-US" sz="1600" dirty="0" smtClean="0">
                <a:latin typeface="Arial" panose="020B0604020202020204" pitchFamily="34" charset="0"/>
                <a:cs typeface="Arial" panose="020B0604020202020204" pitchFamily="34" charset="0"/>
              </a:rPr>
              <a:t>Roman pot</a:t>
            </a:r>
            <a:endParaRPr lang="en-US" sz="1600" dirty="0">
              <a:latin typeface="Arial" panose="020B0604020202020204" pitchFamily="34" charset="0"/>
              <a:cs typeface="Arial" panose="020B0604020202020204" pitchFamily="34" charset="0"/>
            </a:endParaRPr>
          </a:p>
        </p:txBody>
      </p:sp>
      <p:cxnSp>
        <p:nvCxnSpPr>
          <p:cNvPr id="17" name="Straight Arrow Connector 16"/>
          <p:cNvCxnSpPr/>
          <p:nvPr/>
        </p:nvCxnSpPr>
        <p:spPr>
          <a:xfrm>
            <a:off x="6764201" y="2340993"/>
            <a:ext cx="0" cy="116034"/>
          </a:xfrm>
          <a:prstGeom prst="straightConnector1">
            <a:avLst/>
          </a:prstGeom>
          <a:ln w="19050">
            <a:solidFill>
              <a:srgbClr val="FF0000"/>
            </a:solidFill>
            <a:headEnd type="stealth" w="med" len="med"/>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40195" y="2357176"/>
            <a:ext cx="1197764" cy="338554"/>
          </a:xfrm>
          <a:prstGeom prst="rect">
            <a:avLst/>
          </a:prstGeom>
          <a:noFill/>
        </p:spPr>
        <p:txBody>
          <a:bodyPr wrap="none" rtlCol="0">
            <a:spAutoFit/>
          </a:bodyPr>
          <a:lstStyle/>
          <a:p>
            <a:pPr algn="r"/>
            <a:r>
              <a:rPr lang="en-US" sz="1600" dirty="0" smtClean="0">
                <a:solidFill>
                  <a:srgbClr val="FF0000"/>
                </a:solidFill>
                <a:latin typeface="Arial" panose="020B0604020202020204" pitchFamily="34" charset="0"/>
                <a:cs typeface="Arial" panose="020B0604020202020204" pitchFamily="34" charset="0"/>
              </a:rPr>
              <a:t>Radial shift</a:t>
            </a:r>
            <a:endParaRPr lang="en-US" sz="1600" dirty="0">
              <a:solidFill>
                <a:srgbClr val="FF0000"/>
              </a:solidFill>
              <a:latin typeface="Arial" panose="020B0604020202020204" pitchFamily="34" charset="0"/>
              <a:cs typeface="Arial" panose="020B0604020202020204" pitchFamily="34" charset="0"/>
            </a:endParaRPr>
          </a:p>
        </p:txBody>
      </p:sp>
      <p:sp>
        <p:nvSpPr>
          <p:cNvPr id="22" name="Arc 21"/>
          <p:cNvSpPr/>
          <p:nvPr/>
        </p:nvSpPr>
        <p:spPr>
          <a:xfrm>
            <a:off x="4016587" y="1185337"/>
            <a:ext cx="5492430" cy="1537548"/>
          </a:xfrm>
          <a:prstGeom prst="arc">
            <a:avLst>
              <a:gd name="adj1" fmla="val 1770458"/>
              <a:gd name="adj2" fmla="val 8986478"/>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456264" y="2762767"/>
            <a:ext cx="615873" cy="338554"/>
          </a:xfrm>
          <a:prstGeom prst="rect">
            <a:avLst/>
          </a:prstGeom>
          <a:noFill/>
        </p:spPr>
        <p:txBody>
          <a:bodyPr wrap="none" rtlCol="0">
            <a:spAutoFit/>
          </a:bodyPr>
          <a:lstStyle/>
          <a:p>
            <a:pPr algn="ctr"/>
            <a:r>
              <a:rPr lang="en-US" sz="1600" dirty="0" smtClean="0">
                <a:solidFill>
                  <a:srgbClr val="00B050"/>
                </a:solidFill>
                <a:latin typeface="Arial" panose="020B0604020202020204" pitchFamily="34" charset="0"/>
                <a:cs typeface="Arial" panose="020B0604020202020204" pitchFamily="34" charset="0"/>
              </a:rPr>
              <a:t>RCS</a:t>
            </a:r>
            <a:endParaRPr lang="en-US" sz="1600" dirty="0">
              <a:solidFill>
                <a:srgbClr val="00B050"/>
              </a:solidFill>
              <a:latin typeface="Arial" panose="020B0604020202020204" pitchFamily="34" charset="0"/>
              <a:cs typeface="Arial" panose="020B0604020202020204" pitchFamily="34" charset="0"/>
            </a:endParaRPr>
          </a:p>
        </p:txBody>
      </p:sp>
      <p:pic>
        <p:nvPicPr>
          <p:cNvPr id="24" name="Picture 23"/>
          <p:cNvPicPr>
            <a:picLocks/>
          </p:cNvPicPr>
          <p:nvPr/>
        </p:nvPicPr>
        <p:blipFill>
          <a:blip r:embed="rId5"/>
          <a:stretch>
            <a:fillRect/>
          </a:stretch>
        </p:blipFill>
        <p:spPr>
          <a:xfrm>
            <a:off x="4307501" y="3855903"/>
            <a:ext cx="4673939" cy="2601652"/>
          </a:xfrm>
          <a:prstGeom prst="rect">
            <a:avLst/>
          </a:prstGeom>
        </p:spPr>
      </p:pic>
      <p:sp>
        <p:nvSpPr>
          <p:cNvPr id="25" name="Arc 24"/>
          <p:cNvSpPr/>
          <p:nvPr/>
        </p:nvSpPr>
        <p:spPr>
          <a:xfrm>
            <a:off x="6979884" y="4746589"/>
            <a:ext cx="978426" cy="724569"/>
          </a:xfrm>
          <a:prstGeom prst="arc">
            <a:avLst>
              <a:gd name="adj1" fmla="val 16200000"/>
              <a:gd name="adj2" fmla="val 18233564"/>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flipH="1" flipV="1">
            <a:off x="7645485" y="4192487"/>
            <a:ext cx="957181" cy="695457"/>
          </a:xfrm>
          <a:prstGeom prst="arc">
            <a:avLst>
              <a:gd name="adj1" fmla="val 12937009"/>
              <a:gd name="adj2" fmla="val 17552042"/>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p:nvPr/>
        </p:nvCxnSpPr>
        <p:spPr>
          <a:xfrm>
            <a:off x="7720429" y="4796546"/>
            <a:ext cx="247018" cy="736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Right Brace 34"/>
          <p:cNvSpPr/>
          <p:nvPr/>
        </p:nvSpPr>
        <p:spPr>
          <a:xfrm rot="17283686">
            <a:off x="7832221" y="4627449"/>
            <a:ext cx="78006" cy="244851"/>
          </a:xfrm>
          <a:prstGeom prst="rightBrace">
            <a:avLst>
              <a:gd name="adj1" fmla="val 592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7686728" y="4345237"/>
            <a:ext cx="1220206"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Crab cavities</a:t>
            </a:r>
            <a:endParaRPr lang="en-US" sz="1400" dirty="0">
              <a:latin typeface="Arial" panose="020B0604020202020204" pitchFamily="34" charset="0"/>
              <a:cs typeface="Arial" panose="020B0604020202020204" pitchFamily="34" charset="0"/>
            </a:endParaRPr>
          </a:p>
        </p:txBody>
      </p:sp>
      <p:cxnSp>
        <p:nvCxnSpPr>
          <p:cNvPr id="37" name="Straight Arrow Connector 36"/>
          <p:cNvCxnSpPr/>
          <p:nvPr/>
        </p:nvCxnSpPr>
        <p:spPr>
          <a:xfrm flipV="1">
            <a:off x="7382586" y="4345237"/>
            <a:ext cx="0" cy="387081"/>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72137" y="3820863"/>
            <a:ext cx="1059906" cy="523220"/>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2</a:t>
            </a:r>
            <a:r>
              <a:rPr lang="en-US" sz="1400" baseline="30000" dirty="0" smtClean="0">
                <a:latin typeface="Arial" panose="020B0604020202020204" pitchFamily="34" charset="0"/>
                <a:cs typeface="Arial" panose="020B0604020202020204" pitchFamily="34" charset="0"/>
              </a:rPr>
              <a:t>nd</a:t>
            </a:r>
            <a:r>
              <a:rPr lang="en-US" sz="1400" dirty="0" smtClean="0">
                <a:latin typeface="Arial" panose="020B0604020202020204" pitchFamily="34" charset="0"/>
                <a:cs typeface="Arial" panose="020B0604020202020204" pitchFamily="34" charset="0"/>
              </a:rPr>
              <a:t> focus</a:t>
            </a:r>
          </a:p>
          <a:p>
            <a:r>
              <a:rPr lang="en-US" sz="1400" dirty="0" smtClean="0">
                <a:latin typeface="Arial" panose="020B0604020202020204" pitchFamily="34" charset="0"/>
                <a:cs typeface="Arial" panose="020B0604020202020204" pitchFamily="34" charset="0"/>
              </a:rPr>
              <a:t>Roman pot</a:t>
            </a:r>
            <a:endParaRPr lang="en-US" sz="1400" dirty="0">
              <a:latin typeface="Arial" panose="020B0604020202020204" pitchFamily="34" charset="0"/>
              <a:cs typeface="Arial" panose="020B0604020202020204" pitchFamily="34" charset="0"/>
            </a:endParaRPr>
          </a:p>
        </p:txBody>
      </p:sp>
      <p:cxnSp>
        <p:nvCxnSpPr>
          <p:cNvPr id="40" name="Straight Arrow Connector 39"/>
          <p:cNvCxnSpPr/>
          <p:nvPr/>
        </p:nvCxnSpPr>
        <p:spPr>
          <a:xfrm>
            <a:off x="7716694" y="4833382"/>
            <a:ext cx="0" cy="770041"/>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69457" y="5564733"/>
            <a:ext cx="1109599" cy="523220"/>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Dispersion </a:t>
            </a:r>
          </a:p>
          <a:p>
            <a:r>
              <a:rPr lang="en-US" sz="1400" dirty="0" smtClean="0">
                <a:latin typeface="Arial" panose="020B0604020202020204" pitchFamily="34" charset="0"/>
                <a:cs typeface="Arial" panose="020B0604020202020204" pitchFamily="34" charset="0"/>
              </a:rPr>
              <a:t>suppressed</a:t>
            </a:r>
            <a:endParaRPr lang="en-US" sz="1400" dirty="0">
              <a:latin typeface="Arial" panose="020B0604020202020204" pitchFamily="34" charset="0"/>
              <a:cs typeface="Arial" panose="020B0604020202020204" pitchFamily="34" charset="0"/>
            </a:endParaRPr>
          </a:p>
        </p:txBody>
      </p:sp>
      <p:sp>
        <p:nvSpPr>
          <p:cNvPr id="27" name="Arc 26"/>
          <p:cNvSpPr/>
          <p:nvPr/>
        </p:nvSpPr>
        <p:spPr>
          <a:xfrm>
            <a:off x="4032613" y="3814379"/>
            <a:ext cx="5492430" cy="1537548"/>
          </a:xfrm>
          <a:prstGeom prst="arc">
            <a:avLst>
              <a:gd name="adj1" fmla="val 1770458"/>
              <a:gd name="adj2" fmla="val 8986478"/>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6472290" y="5391809"/>
            <a:ext cx="615873" cy="338554"/>
          </a:xfrm>
          <a:prstGeom prst="rect">
            <a:avLst/>
          </a:prstGeom>
          <a:noFill/>
        </p:spPr>
        <p:txBody>
          <a:bodyPr wrap="none" rtlCol="0">
            <a:spAutoFit/>
          </a:bodyPr>
          <a:lstStyle/>
          <a:p>
            <a:pPr algn="ctr"/>
            <a:r>
              <a:rPr lang="en-US" sz="1600" dirty="0" smtClean="0">
                <a:solidFill>
                  <a:srgbClr val="00B050"/>
                </a:solidFill>
                <a:latin typeface="Arial" panose="020B0604020202020204" pitchFamily="34" charset="0"/>
                <a:cs typeface="Arial" panose="020B0604020202020204" pitchFamily="34" charset="0"/>
              </a:rPr>
              <a:t>RCS</a:t>
            </a:r>
            <a:endParaRPr lang="en-US" sz="16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42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2</a:t>
            </a:r>
            <a:r>
              <a:rPr lang="en-US" sz="3600" baseline="30000" dirty="0" smtClean="0"/>
              <a:t>nd</a:t>
            </a:r>
            <a:r>
              <a:rPr lang="en-US" sz="3600" dirty="0" smtClean="0"/>
              <a:t> IR </a:t>
            </a:r>
            <a:r>
              <a:rPr lang="en-US" sz="3600" dirty="0" smtClean="0"/>
              <a:t>Modeling </a:t>
            </a:r>
            <a:r>
              <a:rPr lang="en-US" sz="3600" dirty="0" smtClean="0"/>
              <a:t>Under Way</a:t>
            </a:r>
            <a:endParaRPr lang="en-US" sz="36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16</a:t>
            </a:fld>
            <a:endParaRPr lang="en-US" dirty="0"/>
          </a:p>
        </p:txBody>
      </p:sp>
      <p:sp>
        <p:nvSpPr>
          <p:cNvPr id="7" name="TextBox 6">
            <a:extLst>
              <a:ext uri="{FF2B5EF4-FFF2-40B4-BE49-F238E27FC236}">
                <a16:creationId xmlns:a16="http://schemas.microsoft.com/office/drawing/2014/main" id="{75A87AA2-8062-42D9-85F3-7BFCE11C9B4F}"/>
              </a:ext>
            </a:extLst>
          </p:cNvPr>
          <p:cNvSpPr txBox="1"/>
          <p:nvPr/>
        </p:nvSpPr>
        <p:spPr>
          <a:xfrm>
            <a:off x="118240" y="939778"/>
            <a:ext cx="8863200" cy="400110"/>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Framework for IR2 simulations has been setup (</a:t>
            </a:r>
            <a:r>
              <a:rPr lang="en-US" sz="2000" dirty="0" err="1" smtClean="0">
                <a:solidFill>
                  <a:srgbClr val="000000"/>
                </a:solidFill>
                <a:latin typeface="Arial" panose="020B0604020202020204" pitchFamily="34" charset="0"/>
                <a:cs typeface="Arial" panose="020B0604020202020204" pitchFamily="34" charset="0"/>
              </a:rPr>
              <a:t>Yulia</a:t>
            </a:r>
            <a:r>
              <a:rPr lang="en-US" sz="2000" dirty="0" smtClean="0">
                <a:solidFill>
                  <a:srgbClr val="000000"/>
                </a:solidFill>
                <a:latin typeface="Arial" panose="020B0604020202020204" pitchFamily="34" charset="0"/>
                <a:cs typeface="Arial" panose="020B0604020202020204" pitchFamily="34" charset="0"/>
              </a:rPr>
              <a:t> and </a:t>
            </a:r>
            <a:r>
              <a:rPr lang="en-US" sz="2000" dirty="0" err="1" smtClean="0">
                <a:solidFill>
                  <a:srgbClr val="000000"/>
                </a:solidFill>
                <a:latin typeface="Arial" panose="020B0604020202020204" pitchFamily="34" charset="0"/>
                <a:cs typeface="Arial" panose="020B0604020202020204" pitchFamily="34" charset="0"/>
              </a:rPr>
              <a:t>Dmitriy</a:t>
            </a:r>
            <a:r>
              <a:rPr lang="en-US" sz="2000" dirty="0" smtClean="0">
                <a:solidFill>
                  <a:srgbClr val="00000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28"/>
          <a:stretch/>
        </p:blipFill>
        <p:spPr>
          <a:xfrm>
            <a:off x="2185654" y="1414113"/>
            <a:ext cx="4772692" cy="4873668"/>
          </a:xfrm>
          <a:prstGeom prst="rect">
            <a:avLst/>
          </a:prstGeom>
        </p:spPr>
      </p:pic>
    </p:spTree>
    <p:extLst>
      <p:ext uri="{BB962C8B-B14F-4D97-AF65-F5344CB8AC3E}">
        <p14:creationId xmlns:p14="http://schemas.microsoft.com/office/powerpoint/2010/main" val="3328196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Complementarity to 1</a:t>
            </a:r>
            <a:r>
              <a:rPr lang="en-US" sz="3600" baseline="30000" dirty="0" smtClean="0"/>
              <a:t>st</a:t>
            </a:r>
            <a:r>
              <a:rPr lang="en-US" sz="3600" dirty="0" smtClean="0"/>
              <a:t> IR</a:t>
            </a:r>
            <a:endParaRPr lang="en-US" sz="36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17</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5A87AA2-8062-42D9-85F3-7BFCE11C9B4F}"/>
                  </a:ext>
                </a:extLst>
              </p:cNvPr>
              <p:cNvSpPr txBox="1"/>
              <p:nvPr/>
            </p:nvSpPr>
            <p:spPr>
              <a:xfrm>
                <a:off x="118240" y="939778"/>
                <a:ext cx="8863200" cy="4555093"/>
              </a:xfrm>
              <a:prstGeom prst="rect">
                <a:avLst/>
              </a:prstGeom>
              <a:noFill/>
            </p:spPr>
            <p:txBody>
              <a:bodyPr wrap="square" rtlCol="0">
                <a:spAutoFit/>
              </a:bodyPr>
              <a:lstStyle/>
              <a:p>
                <a:pPr marL="228600" lvl="0" indent="-228600">
                  <a:spcAft>
                    <a:spcPts val="1200"/>
                  </a:spcAft>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Secondary focus with high-</a:t>
                </a:r>
                <a14:m>
                  <m:oMath xmlns:m="http://schemas.openxmlformats.org/officeDocument/2006/math">
                    <m:sSub>
                      <m:sSubPr>
                        <m:ctrlPr>
                          <a:rPr lang="en-US" sz="2400" b="0" i="1" smtClean="0">
                            <a:solidFill>
                              <a:srgbClr val="000000"/>
                            </a:solidFill>
                            <a:latin typeface="Cambria Math" panose="02040503050406030204" pitchFamily="18" charset="0"/>
                            <a:cs typeface="Arial" panose="020B0604020202020204" pitchFamily="34" charset="0"/>
                          </a:rPr>
                        </m:ctrlPr>
                      </m:sSubPr>
                      <m:e>
                        <m:r>
                          <a:rPr lang="en-US" sz="2400" b="0" i="1" smtClean="0">
                            <a:solidFill>
                              <a:srgbClr val="000000"/>
                            </a:solidFill>
                            <a:latin typeface="Cambria Math" panose="02040503050406030204" pitchFamily="18" charset="0"/>
                            <a:cs typeface="Arial" panose="020B0604020202020204" pitchFamily="34" charset="0"/>
                          </a:rPr>
                          <m:t>𝑥</m:t>
                        </m:r>
                      </m:e>
                      <m:sub>
                        <m:r>
                          <a:rPr lang="en-US" sz="2400" b="0" i="1" smtClean="0">
                            <a:solidFill>
                              <a:srgbClr val="000000"/>
                            </a:solidFill>
                            <a:latin typeface="Cambria Math" panose="02040503050406030204" pitchFamily="18" charset="0"/>
                            <a:cs typeface="Arial" panose="020B0604020202020204" pitchFamily="34" charset="0"/>
                          </a:rPr>
                          <m:t>𝐿</m:t>
                        </m:r>
                      </m:sub>
                    </m:sSub>
                  </m:oMath>
                </a14:m>
                <a:r>
                  <a:rPr lang="en-US" sz="2400" dirty="0" smtClean="0">
                    <a:solidFill>
                      <a:srgbClr val="000000"/>
                    </a:solidFill>
                    <a:latin typeface="Arial" panose="020B0604020202020204" pitchFamily="34" charset="0"/>
                    <a:cs typeface="Arial" panose="020B0604020202020204" pitchFamily="34" charset="0"/>
                  </a:rPr>
                  <a:t> acceptance</a:t>
                </a:r>
              </a:p>
              <a:p>
                <a:pPr marL="228600" lvl="0" indent="-228600">
                  <a:spcAft>
                    <a:spcPts val="1200"/>
                  </a:spcAft>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Slightly larger Roman pot acceptance of </a:t>
                </a:r>
                <a14:m>
                  <m:oMath xmlns:m="http://schemas.openxmlformats.org/officeDocument/2006/math">
                    <m:r>
                      <a:rPr lang="en-US" sz="2400" b="0" i="1" smtClean="0">
                        <a:solidFill>
                          <a:srgbClr val="000000"/>
                        </a:solidFill>
                        <a:latin typeface="Cambria Math" panose="02040503050406030204" pitchFamily="18" charset="0"/>
                        <a:cs typeface="Arial" panose="020B0604020202020204" pitchFamily="34" charset="0"/>
                      </a:rPr>
                      <m:t>±7</m:t>
                    </m:r>
                  </m:oMath>
                </a14:m>
                <a:r>
                  <a:rPr lang="en-US" sz="2400" dirty="0" smtClean="0">
                    <a:solidFill>
                      <a:srgbClr val="000000"/>
                    </a:solidFill>
                    <a:latin typeface="Arial" panose="020B0604020202020204" pitchFamily="34" charset="0"/>
                    <a:cs typeface="Arial" panose="020B0604020202020204" pitchFamily="34" charset="0"/>
                  </a:rPr>
                  <a:t> mrad vs </a:t>
                </a:r>
                <a14:m>
                  <m:oMath xmlns:m="http://schemas.openxmlformats.org/officeDocument/2006/math">
                    <m:r>
                      <a:rPr lang="en-US" sz="2400" b="0" i="1" smtClean="0">
                        <a:solidFill>
                          <a:srgbClr val="000000"/>
                        </a:solidFill>
                        <a:latin typeface="Cambria Math" panose="02040503050406030204" pitchFamily="18" charset="0"/>
                        <a:cs typeface="Arial" panose="020B0604020202020204" pitchFamily="34" charset="0"/>
                      </a:rPr>
                      <m:t>±5</m:t>
                    </m:r>
                  </m:oMath>
                </a14:m>
                <a:r>
                  <a:rPr lang="en-US" sz="2400" dirty="0" smtClean="0">
                    <a:solidFill>
                      <a:srgbClr val="000000"/>
                    </a:solidFill>
                    <a:latin typeface="Arial" panose="020B0604020202020204" pitchFamily="34" charset="0"/>
                    <a:cs typeface="Arial" panose="020B0604020202020204" pitchFamily="34" charset="0"/>
                  </a:rPr>
                  <a:t> mrad to help cover any blind spots</a:t>
                </a:r>
              </a:p>
              <a:p>
                <a:pPr marL="228600" lvl="0" indent="-228600">
                  <a:spcAft>
                    <a:spcPts val="1200"/>
                  </a:spcAft>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Bending the ion beam by the spectrometer dipole towards the electron beam as opposed to away from the electron beam as in IR1</a:t>
                </a:r>
              </a:p>
              <a:p>
                <a:pPr marL="228600" lvl="0" indent="-228600">
                  <a:spcAft>
                    <a:spcPts val="1200"/>
                  </a:spcAft>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Different longitudinal shift of the center of the detector solenoid with respect to IP </a:t>
                </a:r>
              </a:p>
              <a:p>
                <a:pPr marL="228600" lvl="0" indent="-228600">
                  <a:spcAft>
                    <a:spcPts val="1200"/>
                  </a:spcAft>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Different crossing angle of ~35 mrad</a:t>
                </a:r>
              </a:p>
              <a:p>
                <a:pPr marL="228600" lvl="0" indent="-228600">
                  <a:spcAft>
                    <a:spcPts val="1200"/>
                  </a:spcAft>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Opposite angle of solenoid crossing by the ion beam</a:t>
                </a:r>
              </a:p>
            </p:txBody>
          </p:sp>
        </mc:Choice>
        <mc:Fallback xmlns="">
          <p:sp>
            <p:nvSpPr>
              <p:cNvPr id="7" name="TextBox 6">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39778"/>
                <a:ext cx="8863200" cy="4555093"/>
              </a:xfrm>
              <a:prstGeom prst="rect">
                <a:avLst/>
              </a:prstGeom>
              <a:blipFill>
                <a:blip r:embed="rId2"/>
                <a:stretch>
                  <a:fillRect l="-894" t="-937" r="-1032" b="-2276"/>
                </a:stretch>
              </a:blipFill>
            </p:spPr>
            <p:txBody>
              <a:bodyPr/>
              <a:lstStyle/>
              <a:p>
                <a:r>
                  <a:rPr lang="en-US">
                    <a:noFill/>
                  </a:rPr>
                  <a:t> </a:t>
                </a:r>
              </a:p>
            </p:txBody>
          </p:sp>
        </mc:Fallback>
      </mc:AlternateContent>
    </p:spTree>
    <p:extLst>
      <p:ext uri="{BB962C8B-B14F-4D97-AF65-F5344CB8AC3E}">
        <p14:creationId xmlns:p14="http://schemas.microsoft.com/office/powerpoint/2010/main" val="2921858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2</a:t>
            </a:r>
            <a:r>
              <a:rPr lang="en-US" sz="3600" baseline="30000" dirty="0" smtClean="0"/>
              <a:t>nd</a:t>
            </a:r>
            <a:r>
              <a:rPr lang="en-US" sz="3600" dirty="0" smtClean="0"/>
              <a:t> IR Design Team</a:t>
            </a:r>
            <a:endParaRPr lang="en-US" sz="3600" dirty="0"/>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998261"/>
            <a:ext cx="8860965" cy="4555093"/>
          </a:xfrm>
          <a:prstGeom prst="rect">
            <a:avLst/>
          </a:prstGeom>
          <a:noFill/>
        </p:spPr>
        <p:txBody>
          <a:bodyPr wrap="square" rtlCol="0">
            <a:spAutoFit/>
          </a:bodyPr>
          <a:lstStyle/>
          <a:p>
            <a:pPr lvl="0">
              <a:lnSpc>
                <a:spcPct val="150000"/>
              </a:lnSpc>
              <a:spcBef>
                <a:spcPts val="600"/>
              </a:spcBef>
              <a:spcAft>
                <a:spcPts val="600"/>
              </a:spcAft>
            </a:pPr>
            <a:r>
              <a:rPr lang="en-US" sz="2000" dirty="0" smtClean="0">
                <a:solidFill>
                  <a:srgbClr val="0432FF"/>
                </a:solidFill>
                <a:latin typeface="Arial" charset="0"/>
                <a:cs typeface="Arial" panose="020B0604020202020204" pitchFamily="34" charset="0"/>
              </a:rPr>
              <a:t>Jefferson Lab:</a:t>
            </a:r>
            <a:r>
              <a:rPr lang="en-US" sz="2000" dirty="0" smtClean="0">
                <a:solidFill>
                  <a:srgbClr val="000000"/>
                </a:solidFill>
                <a:latin typeface="Arial" charset="0"/>
                <a:cs typeface="Arial" panose="020B0604020202020204" pitchFamily="34" charset="0"/>
              </a:rPr>
              <a:t> </a:t>
            </a:r>
            <a:br>
              <a:rPr lang="en-US" sz="2000" dirty="0" smtClean="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V</a:t>
            </a:r>
            <a:r>
              <a:rPr lang="en-US" sz="2000" dirty="0">
                <a:solidFill>
                  <a:srgbClr val="000000"/>
                </a:solidFill>
                <a:latin typeface="Arial" charset="0"/>
                <a:cs typeface="Arial" panose="020B0604020202020204" pitchFamily="34" charset="0"/>
              </a:rPr>
              <a:t>. </a:t>
            </a:r>
            <a:r>
              <a:rPr lang="en-US" sz="2000" dirty="0" err="1">
                <a:solidFill>
                  <a:srgbClr val="000000"/>
                </a:solidFill>
                <a:latin typeface="Arial" charset="0"/>
                <a:cs typeface="Arial" panose="020B0604020202020204" pitchFamily="34" charset="0"/>
              </a:rPr>
              <a:t>Burkert</a:t>
            </a:r>
            <a:r>
              <a:rPr lang="en-US" sz="2000" dirty="0">
                <a:solidFill>
                  <a:srgbClr val="000000"/>
                </a:solidFill>
                <a:latin typeface="Arial" charset="0"/>
                <a:cs typeface="Arial" panose="020B0604020202020204" pitchFamily="34" charset="0"/>
              </a:rPr>
              <a:t>, R. Ent, Y. </a:t>
            </a:r>
            <a:r>
              <a:rPr lang="en-US" sz="2000" dirty="0" err="1">
                <a:solidFill>
                  <a:srgbClr val="000000"/>
                </a:solidFill>
                <a:latin typeface="Arial" charset="0"/>
                <a:cs typeface="Arial" panose="020B0604020202020204" pitchFamily="34" charset="0"/>
              </a:rPr>
              <a:t>Furletova</a:t>
            </a:r>
            <a:r>
              <a:rPr lang="en-US" sz="2000" dirty="0">
                <a:solidFill>
                  <a:srgbClr val="000000"/>
                </a:solidFill>
                <a:latin typeface="Arial" charset="0"/>
                <a:cs typeface="Arial" panose="020B0604020202020204" pitchFamily="34" charset="0"/>
              </a:rPr>
              <a:t>, R. </a:t>
            </a:r>
            <a:r>
              <a:rPr lang="en-US" sz="2000" dirty="0" err="1">
                <a:solidFill>
                  <a:srgbClr val="000000"/>
                </a:solidFill>
                <a:latin typeface="Arial" charset="0"/>
                <a:cs typeface="Arial" panose="020B0604020202020204" pitchFamily="34" charset="0"/>
              </a:rPr>
              <a:t>Gamage</a:t>
            </a:r>
            <a:r>
              <a:rPr lang="en-US" sz="2000" dirty="0">
                <a:solidFill>
                  <a:srgbClr val="000000"/>
                </a:solidFill>
                <a:latin typeface="Arial" charset="0"/>
                <a:cs typeface="Arial" panose="020B0604020202020204" pitchFamily="34" charset="0"/>
              </a:rPr>
              <a:t>, D. </a:t>
            </a:r>
            <a:r>
              <a:rPr lang="en-US" sz="2000" dirty="0" err="1">
                <a:solidFill>
                  <a:srgbClr val="000000"/>
                </a:solidFill>
                <a:latin typeface="Arial" charset="0"/>
                <a:cs typeface="Arial" panose="020B0604020202020204" pitchFamily="34" charset="0"/>
              </a:rPr>
              <a:t>Higinbotham</a:t>
            </a:r>
            <a:r>
              <a:rPr lang="en-US" sz="2000" dirty="0">
                <a:solidFill>
                  <a:srgbClr val="000000"/>
                </a:solidFill>
                <a:latin typeface="Arial" charset="0"/>
                <a:cs typeface="Arial" panose="020B0604020202020204" pitchFamily="34" charset="0"/>
              </a:rPr>
              <a:t>, A. Hutton, </a:t>
            </a:r>
            <a:r>
              <a:rPr lang="en-US" sz="2000" dirty="0" smtClean="0">
                <a:solidFill>
                  <a:srgbClr val="000000"/>
                </a:solidFill>
                <a:latin typeface="Arial" charset="0"/>
                <a:cs typeface="Arial" panose="020B0604020202020204" pitchFamily="34" charset="0"/>
              </a:rPr>
              <a:t/>
            </a:r>
            <a:br>
              <a:rPr lang="en-US" sz="2000" dirty="0" smtClean="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C</a:t>
            </a:r>
            <a:r>
              <a:rPr lang="en-US" sz="2000" dirty="0">
                <a:solidFill>
                  <a:srgbClr val="000000"/>
                </a:solidFill>
                <a:latin typeface="Arial" charset="0"/>
                <a:cs typeface="Arial" panose="020B0604020202020204" pitchFamily="34" charset="0"/>
              </a:rPr>
              <a:t>. Hyde, F. Lin, T. Michalski, V.S. </a:t>
            </a:r>
            <a:r>
              <a:rPr lang="en-US" sz="2000" dirty="0" smtClean="0">
                <a:solidFill>
                  <a:srgbClr val="000000"/>
                </a:solidFill>
                <a:latin typeface="Arial" charset="0"/>
                <a:cs typeface="Arial" panose="020B0604020202020204" pitchFamily="34" charset="0"/>
              </a:rPr>
              <a:t>Morozov, </a:t>
            </a:r>
            <a:r>
              <a:rPr lang="en-US" sz="2000" dirty="0">
                <a:solidFill>
                  <a:srgbClr val="000000"/>
                </a:solidFill>
                <a:latin typeface="Arial" charset="0"/>
                <a:cs typeface="Arial" panose="020B0604020202020204" pitchFamily="34" charset="0"/>
              </a:rPr>
              <a:t>R. Rajput-</a:t>
            </a:r>
            <a:r>
              <a:rPr lang="en-US" sz="2000" dirty="0" err="1">
                <a:solidFill>
                  <a:srgbClr val="000000"/>
                </a:solidFill>
                <a:latin typeface="Arial" charset="0"/>
                <a:cs typeface="Arial" panose="020B0604020202020204" pitchFamily="34" charset="0"/>
              </a:rPr>
              <a:t>Ghoshal</a:t>
            </a:r>
            <a:r>
              <a:rPr lang="en-US" sz="2000" dirty="0">
                <a:solidFill>
                  <a:srgbClr val="000000"/>
                </a:solidFill>
                <a:latin typeface="Arial" charset="0"/>
                <a:cs typeface="Arial" panose="020B0604020202020204" pitchFamily="34" charset="0"/>
              </a:rPr>
              <a:t>, </a:t>
            </a:r>
            <a:r>
              <a:rPr lang="en-US" sz="2000" dirty="0" smtClean="0">
                <a:solidFill>
                  <a:srgbClr val="000000"/>
                </a:solidFill>
                <a:latin typeface="Arial" charset="0"/>
                <a:cs typeface="Arial" panose="020B0604020202020204" pitchFamily="34" charset="0"/>
              </a:rPr>
              <a:t>D. Romanov, A</a:t>
            </a:r>
            <a:r>
              <a:rPr lang="en-US" sz="2000" dirty="0">
                <a:solidFill>
                  <a:srgbClr val="000000"/>
                </a:solidFill>
                <a:latin typeface="Arial" charset="0"/>
                <a:cs typeface="Arial" panose="020B0604020202020204" pitchFamily="34" charset="0"/>
              </a:rPr>
              <a:t>. </a:t>
            </a:r>
            <a:r>
              <a:rPr lang="en-US" sz="2000" dirty="0" err="1">
                <a:solidFill>
                  <a:srgbClr val="000000"/>
                </a:solidFill>
                <a:latin typeface="Arial" charset="0"/>
                <a:cs typeface="Arial" panose="020B0604020202020204" pitchFamily="34" charset="0"/>
              </a:rPr>
              <a:t>Seryi</a:t>
            </a:r>
            <a:r>
              <a:rPr lang="en-US" sz="2000" dirty="0">
                <a:solidFill>
                  <a:srgbClr val="000000"/>
                </a:solidFill>
                <a:latin typeface="Arial" charset="0"/>
                <a:cs typeface="Arial" panose="020B0604020202020204" pitchFamily="34" charset="0"/>
              </a:rPr>
              <a:t>, </a:t>
            </a:r>
            <a:r>
              <a:rPr lang="en-US" sz="2000" dirty="0" smtClean="0">
                <a:solidFill>
                  <a:srgbClr val="000000"/>
                </a:solidFill>
                <a:latin typeface="Arial" charset="0"/>
                <a:cs typeface="Arial" panose="020B0604020202020204" pitchFamily="34" charset="0"/>
              </a:rPr>
              <a:t>A</a:t>
            </a:r>
            <a:r>
              <a:rPr lang="en-US" sz="2000" dirty="0">
                <a:solidFill>
                  <a:srgbClr val="000000"/>
                </a:solidFill>
                <a:latin typeface="Arial" charset="0"/>
                <a:cs typeface="Arial" panose="020B0604020202020204" pitchFamily="34" charset="0"/>
              </a:rPr>
              <a:t>. </a:t>
            </a:r>
            <a:r>
              <a:rPr lang="en-US" sz="2000" dirty="0" err="1">
                <a:solidFill>
                  <a:srgbClr val="000000"/>
                </a:solidFill>
                <a:latin typeface="Arial" charset="0"/>
                <a:cs typeface="Arial" panose="020B0604020202020204" pitchFamily="34" charset="0"/>
              </a:rPr>
              <a:t>Sy</a:t>
            </a:r>
            <a:r>
              <a:rPr lang="en-US" sz="2000" dirty="0">
                <a:solidFill>
                  <a:srgbClr val="000000"/>
                </a:solidFill>
                <a:latin typeface="Arial" charset="0"/>
                <a:cs typeface="Arial" panose="020B0604020202020204" pitchFamily="34" charset="0"/>
              </a:rPr>
              <a:t>, C. Weiss, </a:t>
            </a:r>
            <a:r>
              <a:rPr lang="en-US" sz="2000" dirty="0" smtClean="0">
                <a:solidFill>
                  <a:srgbClr val="000000"/>
                </a:solidFill>
                <a:latin typeface="Arial" charset="0"/>
                <a:cs typeface="Arial" panose="020B0604020202020204" pitchFamily="34" charset="0"/>
              </a:rPr>
              <a:t>M</a:t>
            </a:r>
            <a:r>
              <a:rPr lang="en-US" sz="2000" dirty="0">
                <a:solidFill>
                  <a:srgbClr val="000000"/>
                </a:solidFill>
                <a:latin typeface="Arial" charset="0"/>
                <a:cs typeface="Arial" panose="020B0604020202020204" pitchFamily="34" charset="0"/>
              </a:rPr>
              <a:t>. Wiseman, W. </a:t>
            </a:r>
            <a:r>
              <a:rPr lang="en-US" sz="2000" dirty="0" err="1">
                <a:solidFill>
                  <a:srgbClr val="000000"/>
                </a:solidFill>
                <a:latin typeface="Arial" charset="0"/>
                <a:cs typeface="Arial" panose="020B0604020202020204" pitchFamily="34" charset="0"/>
              </a:rPr>
              <a:t>Wittmer</a:t>
            </a:r>
            <a:r>
              <a:rPr lang="en-US" sz="2000" dirty="0">
                <a:solidFill>
                  <a:srgbClr val="000000"/>
                </a:solidFill>
                <a:latin typeface="Arial" charset="0"/>
                <a:cs typeface="Arial" panose="020B0604020202020204" pitchFamily="34" charset="0"/>
              </a:rPr>
              <a:t>, Y. </a:t>
            </a:r>
            <a:r>
              <a:rPr lang="en-US" sz="2000" dirty="0" smtClean="0">
                <a:solidFill>
                  <a:srgbClr val="000000"/>
                </a:solidFill>
                <a:latin typeface="Arial" charset="0"/>
                <a:cs typeface="Arial" panose="020B0604020202020204" pitchFamily="34" charset="0"/>
              </a:rPr>
              <a:t>Zhang </a:t>
            </a:r>
            <a:endParaRPr lang="en-US" sz="2000" dirty="0">
              <a:solidFill>
                <a:srgbClr val="000000"/>
              </a:solidFill>
              <a:latin typeface="Arial" charset="0"/>
              <a:cs typeface="Arial" panose="020B0604020202020204" pitchFamily="34" charset="0"/>
            </a:endParaRPr>
          </a:p>
          <a:p>
            <a:pPr lvl="0">
              <a:lnSpc>
                <a:spcPct val="150000"/>
              </a:lnSpc>
              <a:spcBef>
                <a:spcPts val="600"/>
              </a:spcBef>
              <a:spcAft>
                <a:spcPts val="600"/>
              </a:spcAft>
            </a:pPr>
            <a:r>
              <a:rPr lang="en-US" sz="2000" dirty="0" smtClean="0">
                <a:solidFill>
                  <a:srgbClr val="0432FF"/>
                </a:solidFill>
                <a:latin typeface="Arial" charset="0"/>
                <a:cs typeface="Arial" panose="020B0604020202020204" pitchFamily="34" charset="0"/>
              </a:rPr>
              <a:t>BNL:</a:t>
            </a:r>
            <a:r>
              <a:rPr lang="en-US" sz="2000" dirty="0">
                <a:solidFill>
                  <a:srgbClr val="000000"/>
                </a:solidFill>
                <a:latin typeface="Arial" charset="0"/>
                <a:cs typeface="Arial" panose="020B0604020202020204" pitchFamily="34" charset="0"/>
              </a:rPr>
              <a:t/>
            </a:r>
            <a:br>
              <a:rPr lang="en-US" sz="2000" dirty="0">
                <a:solidFill>
                  <a:srgbClr val="000000"/>
                </a:solidFill>
                <a:latin typeface="Arial" charset="0"/>
                <a:cs typeface="Arial" panose="020B0604020202020204" pitchFamily="34" charset="0"/>
              </a:rPr>
            </a:br>
            <a:r>
              <a:rPr lang="en-US" sz="2000" dirty="0">
                <a:solidFill>
                  <a:srgbClr val="000000"/>
                </a:solidFill>
                <a:latin typeface="Arial" charset="0"/>
                <a:cs typeface="Arial" panose="020B0604020202020204" pitchFamily="34" charset="0"/>
              </a:rPr>
              <a:t>E.-C. </a:t>
            </a:r>
            <a:r>
              <a:rPr lang="en-US" sz="2000" dirty="0" err="1">
                <a:solidFill>
                  <a:srgbClr val="000000"/>
                </a:solidFill>
                <a:latin typeface="Arial" charset="0"/>
                <a:cs typeface="Arial" panose="020B0604020202020204" pitchFamily="34" charset="0"/>
              </a:rPr>
              <a:t>Aschenauer</a:t>
            </a:r>
            <a:r>
              <a:rPr lang="en-US" sz="2000" dirty="0">
                <a:solidFill>
                  <a:srgbClr val="000000"/>
                </a:solidFill>
                <a:latin typeface="Arial" charset="0"/>
                <a:cs typeface="Arial" panose="020B0604020202020204" pitchFamily="34" charset="0"/>
              </a:rPr>
              <a:t>, </a:t>
            </a:r>
            <a:r>
              <a:rPr lang="en-US" sz="2000" dirty="0" smtClean="0">
                <a:solidFill>
                  <a:srgbClr val="000000"/>
                </a:solidFill>
                <a:latin typeface="Arial" charset="0"/>
                <a:cs typeface="Arial" panose="020B0604020202020204" pitchFamily="34" charset="0"/>
              </a:rPr>
              <a:t>J.S. Berg, A</a:t>
            </a:r>
            <a:r>
              <a:rPr lang="en-US" sz="2000" dirty="0">
                <a:solidFill>
                  <a:srgbClr val="000000"/>
                </a:solidFill>
                <a:latin typeface="Arial" charset="0"/>
                <a:cs typeface="Arial" panose="020B0604020202020204" pitchFamily="34" charset="0"/>
              </a:rPr>
              <a:t>. </a:t>
            </a:r>
            <a:r>
              <a:rPr lang="en-US" sz="2000" dirty="0" err="1">
                <a:solidFill>
                  <a:srgbClr val="000000"/>
                </a:solidFill>
                <a:latin typeface="Arial" charset="0"/>
                <a:cs typeface="Arial" panose="020B0604020202020204" pitchFamily="34" charset="0"/>
              </a:rPr>
              <a:t>Kiselev</a:t>
            </a:r>
            <a:r>
              <a:rPr lang="en-US" sz="2000" dirty="0">
                <a:solidFill>
                  <a:srgbClr val="000000"/>
                </a:solidFill>
                <a:latin typeface="Arial" charset="0"/>
                <a:cs typeface="Arial" panose="020B0604020202020204" pitchFamily="34" charset="0"/>
              </a:rPr>
              <a:t>, C. </a:t>
            </a:r>
            <a:r>
              <a:rPr lang="en-US" sz="2000" dirty="0" smtClean="0">
                <a:solidFill>
                  <a:srgbClr val="000000"/>
                </a:solidFill>
                <a:latin typeface="Arial" charset="0"/>
                <a:cs typeface="Arial" panose="020B0604020202020204" pitchFamily="34" charset="0"/>
              </a:rPr>
              <a:t>Montag, R</a:t>
            </a:r>
            <a:r>
              <a:rPr lang="en-US" sz="2000" dirty="0">
                <a:solidFill>
                  <a:srgbClr val="000000"/>
                </a:solidFill>
                <a:latin typeface="Arial" charset="0"/>
                <a:cs typeface="Arial" panose="020B0604020202020204" pitchFamily="34" charset="0"/>
              </a:rPr>
              <a:t>. Palmer, B. Parker, </a:t>
            </a:r>
            <a:r>
              <a:rPr lang="en-US" sz="2000" dirty="0" smtClean="0">
                <a:solidFill>
                  <a:srgbClr val="000000"/>
                </a:solidFill>
                <a:latin typeface="Arial" charset="0"/>
                <a:cs typeface="Arial" panose="020B0604020202020204" pitchFamily="34" charset="0"/>
              </a:rPr>
              <a:t/>
            </a:r>
            <a:br>
              <a:rPr lang="en-US" sz="2000" dirty="0" smtClean="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V</a:t>
            </a:r>
            <a:r>
              <a:rPr lang="en-US" sz="2000" dirty="0">
                <a:solidFill>
                  <a:srgbClr val="000000"/>
                </a:solidFill>
                <a:latin typeface="Arial" charset="0"/>
                <a:cs typeface="Arial" panose="020B0604020202020204" pitchFamily="34" charset="0"/>
              </a:rPr>
              <a:t>. </a:t>
            </a:r>
            <a:r>
              <a:rPr lang="en-US" sz="2000" dirty="0" err="1" smtClean="0">
                <a:solidFill>
                  <a:srgbClr val="000000"/>
                </a:solidFill>
                <a:latin typeface="Arial" charset="0"/>
                <a:cs typeface="Arial" panose="020B0604020202020204" pitchFamily="34" charset="0"/>
              </a:rPr>
              <a:t>Ptitsyn</a:t>
            </a:r>
            <a:r>
              <a:rPr lang="en-US" sz="2000" dirty="0">
                <a:solidFill>
                  <a:srgbClr val="000000"/>
                </a:solidFill>
                <a:latin typeface="Arial" charset="0"/>
                <a:cs typeface="Arial" panose="020B0604020202020204" pitchFamily="34" charset="0"/>
              </a:rPr>
              <a:t>, </a:t>
            </a:r>
            <a:r>
              <a:rPr lang="en-US" sz="2000" dirty="0" smtClean="0">
                <a:solidFill>
                  <a:srgbClr val="000000"/>
                </a:solidFill>
                <a:latin typeface="Arial" charset="0"/>
                <a:cs typeface="Arial" panose="020B0604020202020204" pitchFamily="34" charset="0"/>
              </a:rPr>
              <a:t>F</a:t>
            </a:r>
            <a:r>
              <a:rPr lang="en-US" sz="2000" dirty="0">
                <a:solidFill>
                  <a:srgbClr val="000000"/>
                </a:solidFill>
                <a:latin typeface="Arial" charset="0"/>
                <a:cs typeface="Arial" panose="020B0604020202020204" pitchFamily="34" charset="0"/>
              </a:rPr>
              <a:t>. </a:t>
            </a:r>
            <a:r>
              <a:rPr lang="en-US" sz="2000" dirty="0" err="1">
                <a:solidFill>
                  <a:srgbClr val="000000"/>
                </a:solidFill>
                <a:latin typeface="Arial" charset="0"/>
                <a:cs typeface="Arial" panose="020B0604020202020204" pitchFamily="34" charset="0"/>
              </a:rPr>
              <a:t>Willeke</a:t>
            </a:r>
            <a:r>
              <a:rPr lang="en-US" sz="2000" dirty="0">
                <a:solidFill>
                  <a:srgbClr val="000000"/>
                </a:solidFill>
                <a:latin typeface="Arial" charset="0"/>
                <a:cs typeface="Arial" panose="020B0604020202020204" pitchFamily="34" charset="0"/>
              </a:rPr>
              <a:t>, H. </a:t>
            </a:r>
            <a:r>
              <a:rPr lang="en-US" sz="2000" dirty="0" smtClean="0">
                <a:solidFill>
                  <a:srgbClr val="000000"/>
                </a:solidFill>
                <a:latin typeface="Arial" charset="0"/>
                <a:cs typeface="Arial" panose="020B0604020202020204" pitchFamily="34" charset="0"/>
              </a:rPr>
              <a:t>Witte</a:t>
            </a:r>
          </a:p>
          <a:p>
            <a:pPr lvl="0">
              <a:lnSpc>
                <a:spcPct val="150000"/>
              </a:lnSpc>
              <a:spcBef>
                <a:spcPts val="600"/>
              </a:spcBef>
              <a:spcAft>
                <a:spcPts val="600"/>
              </a:spcAft>
            </a:pPr>
            <a:r>
              <a:rPr lang="en-US" sz="2000" dirty="0">
                <a:solidFill>
                  <a:srgbClr val="0432FF"/>
                </a:solidFill>
                <a:latin typeface="Arial" charset="0"/>
                <a:cs typeface="Arial" panose="020B0604020202020204" pitchFamily="34" charset="0"/>
              </a:rPr>
              <a:t>Stony Brook </a:t>
            </a:r>
            <a:r>
              <a:rPr lang="en-US" sz="2000" dirty="0" smtClean="0">
                <a:solidFill>
                  <a:srgbClr val="0432FF"/>
                </a:solidFill>
                <a:latin typeface="Arial" charset="0"/>
                <a:cs typeface="Arial" panose="020B0604020202020204" pitchFamily="34" charset="0"/>
              </a:rPr>
              <a:t>University:</a:t>
            </a:r>
            <a:r>
              <a:rPr lang="en-US" sz="2000" dirty="0">
                <a:solidFill>
                  <a:srgbClr val="000000"/>
                </a:solidFill>
                <a:latin typeface="Arial" charset="0"/>
                <a:cs typeface="Arial" panose="020B0604020202020204" pitchFamily="34" charset="0"/>
              </a:rPr>
              <a:t/>
            </a:r>
            <a:br>
              <a:rPr lang="en-US" sz="2000" dirty="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P. </a:t>
            </a:r>
            <a:r>
              <a:rPr lang="en-US" sz="2000" dirty="0" err="1">
                <a:solidFill>
                  <a:srgbClr val="000000"/>
                </a:solidFill>
                <a:latin typeface="Arial" charset="0"/>
                <a:cs typeface="Arial" panose="020B0604020202020204" pitchFamily="34" charset="0"/>
              </a:rPr>
              <a:t>Nadel-Turonski</a:t>
            </a:r>
            <a:endParaRPr lang="en-US" sz="2000" dirty="0" smtClean="0">
              <a:solidFill>
                <a:srgbClr val="000000"/>
              </a:solidFill>
              <a:latin typeface="Arial" charset="0"/>
              <a:cs typeface="Arial" panose="020B0604020202020204" pitchFamily="34" charset="0"/>
            </a:endParaRP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18</a:t>
            </a:fld>
            <a:endParaRPr lang="en-US" dirty="0"/>
          </a:p>
        </p:txBody>
      </p:sp>
    </p:spTree>
    <p:extLst>
      <p:ext uri="{BB962C8B-B14F-4D97-AF65-F5344CB8AC3E}">
        <p14:creationId xmlns:p14="http://schemas.microsoft.com/office/powerpoint/2010/main" val="3396788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198965" y="3049764"/>
            <a:ext cx="8746071" cy="758472"/>
          </a:xfrm>
        </p:spPr>
        <p:txBody>
          <a:bodyPr>
            <a:noAutofit/>
          </a:bodyPr>
          <a:lstStyle/>
          <a:p>
            <a:pPr algn="ctr"/>
            <a:r>
              <a:rPr lang="en-US" sz="3200" dirty="0" smtClean="0"/>
              <a:t>Backup</a:t>
            </a:r>
            <a:endParaRPr lang="en-US" sz="32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19</a:t>
            </a:fld>
            <a:endParaRPr lang="en-US" dirty="0"/>
          </a:p>
        </p:txBody>
      </p:sp>
    </p:spTree>
    <p:extLst>
      <p:ext uri="{BB962C8B-B14F-4D97-AF65-F5344CB8AC3E}">
        <p14:creationId xmlns:p14="http://schemas.microsoft.com/office/powerpoint/2010/main" val="1834238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Luminosity Sharing</a:t>
            </a:r>
            <a:endParaRPr lang="en-US" sz="3600" dirty="0"/>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842426"/>
            <a:ext cx="8897067" cy="1000274"/>
          </a:xfrm>
          <a:prstGeom prst="rect">
            <a:avLst/>
          </a:prstGeom>
          <a:noFill/>
        </p:spPr>
        <p:txBody>
          <a:bodyPr wrap="square" rtlCol="0">
            <a:spAutoFit/>
          </a:bodyPr>
          <a:lstStyle/>
          <a:p>
            <a:pPr marL="228600" lvl="0" indent="-228600">
              <a:spcBef>
                <a:spcPts val="300"/>
              </a:spcBef>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Conservative assumption: luminosity is shared between two detectors, different bunch pairs collide at different IPs</a:t>
            </a:r>
          </a:p>
          <a:p>
            <a:pPr marL="228600" lvl="0" indent="-228600">
              <a:spcBef>
                <a:spcPts val="300"/>
              </a:spcBef>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Luminosity in the medium range can pushed at the expense of acceptance</a:t>
            </a:r>
            <a:endParaRPr lang="en-US" dirty="0">
              <a:solidFill>
                <a:srgbClr val="000000"/>
              </a:solidFill>
              <a:latin typeface="Arial" charset="0"/>
              <a:cs typeface="Arial" panose="020B0604020202020204" pitchFamily="34" charset="0"/>
            </a:endParaRP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2</a:t>
            </a:fld>
            <a:endParaRPr lang="en-US" dirty="0"/>
          </a:p>
        </p:txBody>
      </p:sp>
      <p:grpSp>
        <p:nvGrpSpPr>
          <p:cNvPr id="182" name="Group 181"/>
          <p:cNvGrpSpPr/>
          <p:nvPr/>
        </p:nvGrpSpPr>
        <p:grpSpPr>
          <a:xfrm>
            <a:off x="478594" y="1788710"/>
            <a:ext cx="8176358" cy="4613865"/>
            <a:chOff x="617694" y="1502402"/>
            <a:chExt cx="8176358" cy="4613865"/>
          </a:xfrm>
        </p:grpSpPr>
        <p:sp>
          <p:nvSpPr>
            <p:cNvPr id="122" name="Rectangle 121">
              <a:extLst>
                <a:ext uri="{FF2B5EF4-FFF2-40B4-BE49-F238E27FC236}">
                  <a16:creationId xmlns:a16="http://schemas.microsoft.com/office/drawing/2014/main" id="{EA313350-670F-4142-A95F-073BE2FE6C29}"/>
                </a:ext>
              </a:extLst>
            </p:cNvPr>
            <p:cNvSpPr/>
            <p:nvPr/>
          </p:nvSpPr>
          <p:spPr>
            <a:xfrm>
              <a:off x="7964329" y="1576111"/>
              <a:ext cx="829723" cy="4533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Chart 5">
                  <a:extLst>
                    <a:ext uri="{FF2B5EF4-FFF2-40B4-BE49-F238E27FC236}">
                      <a16:creationId xmlns:a16="http://schemas.microsoft.com/office/drawing/2014/main" id="{51DD6511-E170-42E7-AE68-FEFDF4DF40DC}"/>
                    </a:ext>
                  </a:extLst>
                </p:cNvPr>
                <p:cNvGraphicFramePr>
                  <a:graphicFrameLocks/>
                </p:cNvGraphicFramePr>
                <p:nvPr>
                  <p:extLst>
                    <p:ext uri="{D42A27DB-BD31-4B8C-83A1-F6EECF244321}">
                      <p14:modId xmlns:p14="http://schemas.microsoft.com/office/powerpoint/2010/main" val="3843450468"/>
                    </p:ext>
                  </p:extLst>
                </p:nvPr>
              </p:nvGraphicFramePr>
              <p:xfrm>
                <a:off x="1012054" y="1899524"/>
                <a:ext cx="6984381" cy="4108588"/>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6" name="Chart 5">
                  <a:extLst>
                    <a:ext uri="{FF2B5EF4-FFF2-40B4-BE49-F238E27FC236}">
                      <a16:creationId xmlns:a16="http://schemas.microsoft.com/office/drawing/2014/main" id="{51DD6511-E170-42E7-AE68-FEFDF4DF40DC}"/>
                    </a:ext>
                  </a:extLst>
                </p:cNvPr>
                <p:cNvGraphicFramePr>
                  <a:graphicFrameLocks/>
                </p:cNvGraphicFramePr>
                <p:nvPr>
                  <p:extLst>
                    <p:ext uri="{D42A27DB-BD31-4B8C-83A1-F6EECF244321}">
                      <p14:modId xmlns:p14="http://schemas.microsoft.com/office/powerpoint/2010/main" val="3843450468"/>
                    </p:ext>
                  </p:extLst>
                </p:nvPr>
              </p:nvGraphicFramePr>
              <p:xfrm>
                <a:off x="1012054" y="1899524"/>
                <a:ext cx="6984381" cy="4108588"/>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cxnSp>
          <p:nvCxnSpPr>
            <p:cNvPr id="7" name="Straight Connector 6">
              <a:extLst>
                <a:ext uri="{FF2B5EF4-FFF2-40B4-BE49-F238E27FC236}">
                  <a16:creationId xmlns:a16="http://schemas.microsoft.com/office/drawing/2014/main" id="{6CF36F2B-700E-4AE5-8106-7474B5333708}"/>
                </a:ext>
              </a:extLst>
            </p:cNvPr>
            <p:cNvCxnSpPr>
              <a:cxnSpLocks/>
            </p:cNvCxnSpPr>
            <p:nvPr/>
          </p:nvCxnSpPr>
          <p:spPr>
            <a:xfrm flipH="1" flipV="1">
              <a:off x="7718175" y="1794607"/>
              <a:ext cx="19346" cy="359309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909F91C-E759-4E93-B6A7-266BE510CBD7}"/>
                </a:ext>
              </a:extLst>
            </p:cNvPr>
            <p:cNvSpPr/>
            <p:nvPr/>
          </p:nvSpPr>
          <p:spPr>
            <a:xfrm>
              <a:off x="4395722" y="3628305"/>
              <a:ext cx="3410267" cy="1564477"/>
            </a:xfrm>
            <a:prstGeom prst="ellipse">
              <a:avLst/>
            </a:prstGeom>
            <a:solidFill>
              <a:srgbClr val="0000EE">
                <a:alpha val="49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A9BBAB90-E10E-4C2F-926C-2C40C0CE8FC9}"/>
                </a:ext>
              </a:extLst>
            </p:cNvPr>
            <p:cNvSpPr/>
            <p:nvPr/>
          </p:nvSpPr>
          <p:spPr>
            <a:xfrm>
              <a:off x="2842776" y="3089953"/>
              <a:ext cx="4404105" cy="1288427"/>
            </a:xfrm>
            <a:prstGeom prst="ellipse">
              <a:avLst/>
            </a:prstGeom>
            <a:solidFill>
              <a:srgbClr val="FF0000">
                <a:alpha val="50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BF8F1F73-7964-4973-B4E6-FC83D9AF8395}"/>
                </a:ext>
              </a:extLst>
            </p:cNvPr>
            <p:cNvSpPr/>
            <p:nvPr/>
          </p:nvSpPr>
          <p:spPr>
            <a:xfrm>
              <a:off x="3235890" y="2324833"/>
              <a:ext cx="3841544" cy="1803575"/>
            </a:xfrm>
            <a:prstGeom prst="ellipse">
              <a:avLst/>
            </a:prstGeom>
            <a:solidFill>
              <a:srgbClr val="00B0F0">
                <a:alpha val="42000"/>
              </a:srgbClr>
            </a:solidFill>
            <a:ln>
              <a:solidFill>
                <a:srgbClr val="002060"/>
              </a:solid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C73893B-168B-488B-9FEA-EC4534427EF0}"/>
                </a:ext>
              </a:extLst>
            </p:cNvPr>
            <p:cNvSpPr txBox="1"/>
            <p:nvPr/>
          </p:nvSpPr>
          <p:spPr>
            <a:xfrm>
              <a:off x="3928377" y="3451453"/>
              <a:ext cx="2352080" cy="507831"/>
            </a:xfrm>
            <a:prstGeom prst="rect">
              <a:avLst/>
            </a:prstGeom>
            <a:noFill/>
          </p:spPr>
          <p:txBody>
            <a:bodyPr wrap="square" rtlCol="0">
              <a:spAutoFit/>
            </a:bodyPr>
            <a:lstStyle/>
            <a:p>
              <a:pPr algn="ctr"/>
              <a:r>
                <a:rPr lang="en-US" sz="1350" b="1" dirty="0">
                  <a:latin typeface="Times New Roman" panose="02020603050405020304" pitchFamily="18" charset="0"/>
                  <a:cs typeface="Times New Roman" panose="02020603050405020304" pitchFamily="18" charset="0"/>
                </a:rPr>
                <a:t>Spin and Flavor Structure of </a:t>
              </a:r>
            </a:p>
            <a:p>
              <a:pPr algn="ctr"/>
              <a:r>
                <a:rPr lang="en-US" sz="1350" b="1" dirty="0">
                  <a:latin typeface="Times New Roman" panose="02020603050405020304" pitchFamily="18" charset="0"/>
                  <a:cs typeface="Times New Roman" panose="02020603050405020304" pitchFamily="18" charset="0"/>
                </a:rPr>
                <a:t>the Nucleon and Nuclei</a:t>
              </a:r>
            </a:p>
          </p:txBody>
        </p:sp>
        <p:sp>
          <p:nvSpPr>
            <p:cNvPr id="14" name="TextBox 13">
              <a:extLst>
                <a:ext uri="{FF2B5EF4-FFF2-40B4-BE49-F238E27FC236}">
                  <a16:creationId xmlns:a16="http://schemas.microsoft.com/office/drawing/2014/main" id="{03BDD366-9F04-4B6F-85E4-0F4694B8A075}"/>
                </a:ext>
              </a:extLst>
            </p:cNvPr>
            <p:cNvSpPr txBox="1"/>
            <p:nvPr/>
          </p:nvSpPr>
          <p:spPr>
            <a:xfrm>
              <a:off x="5415365" y="4082877"/>
              <a:ext cx="1607342" cy="784830"/>
            </a:xfrm>
            <a:prstGeom prst="rect">
              <a:avLst/>
            </a:prstGeom>
            <a:noFill/>
          </p:spPr>
          <p:txBody>
            <a:bodyPr wrap="square" rtlCol="0">
              <a:spAutoFit/>
            </a:bodyPr>
            <a:lstStyle/>
            <a:p>
              <a:pPr algn="ctr"/>
              <a:r>
                <a:rPr lang="en-US" sz="1500" b="1">
                  <a:latin typeface="Times New Roman" panose="02020603050405020304" pitchFamily="18" charset="0"/>
                  <a:cs typeface="Times New Roman" panose="02020603050405020304" pitchFamily="18" charset="0"/>
                </a:rPr>
                <a:t>QCD at Extreme Parton Densities-</a:t>
              </a:r>
            </a:p>
            <a:p>
              <a:pPr algn="ctr"/>
              <a:r>
                <a:rPr lang="en-US" sz="1500" b="1">
                  <a:latin typeface="Times New Roman" panose="02020603050405020304" pitchFamily="18" charset="0"/>
                  <a:cs typeface="Times New Roman" panose="02020603050405020304" pitchFamily="18" charset="0"/>
                </a:rPr>
                <a:t>Saturation</a:t>
              </a:r>
            </a:p>
          </p:txBody>
        </p:sp>
        <p:cxnSp>
          <p:nvCxnSpPr>
            <p:cNvPr id="16" name="Straight Connector 15">
              <a:extLst>
                <a:ext uri="{FF2B5EF4-FFF2-40B4-BE49-F238E27FC236}">
                  <a16:creationId xmlns:a16="http://schemas.microsoft.com/office/drawing/2014/main" id="{CB88D7FC-9C82-4D43-ACD5-15D170010797}"/>
                </a:ext>
              </a:extLst>
            </p:cNvPr>
            <p:cNvCxnSpPr/>
            <p:nvPr/>
          </p:nvCxnSpPr>
          <p:spPr>
            <a:xfrm>
              <a:off x="7681373" y="2861616"/>
              <a:ext cx="778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DAFA90-2B68-4904-A1EB-5D842BC5190E}"/>
                </a:ext>
              </a:extLst>
            </p:cNvPr>
            <p:cNvCxnSpPr/>
            <p:nvPr/>
          </p:nvCxnSpPr>
          <p:spPr>
            <a:xfrm>
              <a:off x="7684543" y="3667809"/>
              <a:ext cx="778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B8CC72-78B8-41F8-B349-37FDD1A849F4}"/>
                </a:ext>
              </a:extLst>
            </p:cNvPr>
            <p:cNvCxnSpPr/>
            <p:nvPr/>
          </p:nvCxnSpPr>
          <p:spPr>
            <a:xfrm>
              <a:off x="7694479" y="4484265"/>
              <a:ext cx="778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D8B7915-52A9-4CD6-A93B-812B80ABC1B1}"/>
                </a:ext>
              </a:extLst>
            </p:cNvPr>
            <p:cNvSpPr txBox="1"/>
            <p:nvPr/>
          </p:nvSpPr>
          <p:spPr>
            <a:xfrm>
              <a:off x="7807180" y="2672772"/>
              <a:ext cx="636383" cy="2031325"/>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100</a:t>
              </a:r>
            </a:p>
            <a:p>
              <a:r>
                <a:rPr lang="en-US" sz="3000">
                  <a:latin typeface="Times New Roman" panose="02020603050405020304" pitchFamily="18" charset="0"/>
                  <a:cs typeface="Times New Roman" panose="02020603050405020304" pitchFamily="18" charset="0"/>
                </a:rPr>
                <a:t>   </a:t>
              </a:r>
              <a:r>
                <a:rPr lang="en-US" sz="2700">
                  <a:latin typeface="Times New Roman" panose="02020603050405020304" pitchFamily="18" charset="0"/>
                  <a:cs typeface="Times New Roman" panose="02020603050405020304" pitchFamily="18" charset="0"/>
                </a:rPr>
                <a:t>  </a:t>
              </a:r>
            </a:p>
            <a:p>
              <a:r>
                <a:rPr lang="en-US" sz="2100">
                  <a:latin typeface="Times New Roman" panose="02020603050405020304" pitchFamily="18" charset="0"/>
                  <a:cs typeface="Times New Roman" panose="02020603050405020304" pitchFamily="18" charset="0"/>
                </a:rPr>
                <a:t>10</a:t>
              </a:r>
            </a:p>
            <a:p>
              <a:r>
                <a:rPr lang="en-US" sz="3300">
                  <a:latin typeface="Times New Roman" panose="02020603050405020304" pitchFamily="18" charset="0"/>
                  <a:cs typeface="Times New Roman" panose="02020603050405020304" pitchFamily="18" charset="0"/>
                </a:rPr>
                <a:t>  </a:t>
              </a:r>
            </a:p>
            <a:p>
              <a:r>
                <a:rPr lang="en-US" sz="2100">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72143B75-F568-4292-B459-11992C1BA509}"/>
                </a:ext>
              </a:extLst>
            </p:cNvPr>
            <p:cNvSpPr txBox="1"/>
            <p:nvPr/>
          </p:nvSpPr>
          <p:spPr>
            <a:xfrm>
              <a:off x="943751" y="5746935"/>
              <a:ext cx="7054359" cy="369332"/>
            </a:xfrm>
            <a:prstGeom prst="rect">
              <a:avLst/>
            </a:prstGeom>
            <a:solidFill>
              <a:schemeClr val="bg1"/>
            </a:solidFill>
          </p:spPr>
          <p:txBody>
            <a:bodyPr wrap="square" tIns="0" rtlCol="0">
              <a:spAutoFit/>
            </a:bodyPr>
            <a:lstStyle/>
            <a:p>
              <a:pPr algn="ctr"/>
              <a:r>
                <a:rPr lang="en-US" sz="2100" dirty="0">
                  <a:latin typeface="Times New Roman" panose="02020603050405020304" pitchFamily="18" charset="0"/>
                  <a:cs typeface="Times New Roman" panose="02020603050405020304" pitchFamily="18" charset="0"/>
                </a:rPr>
                <a:t>Center of Mass Energy </a:t>
              </a:r>
              <a:r>
                <a:rPr lang="en-US" sz="2100" dirty="0" err="1">
                  <a:latin typeface="Times New Roman" panose="02020603050405020304" pitchFamily="18" charset="0"/>
                  <a:cs typeface="Times New Roman" panose="02020603050405020304" pitchFamily="18" charset="0"/>
                </a:rPr>
                <a:t>E</a:t>
              </a:r>
              <a:r>
                <a:rPr lang="en-US" sz="2100" baseline="-25000" dirty="0" err="1">
                  <a:latin typeface="Times New Roman" panose="02020603050405020304" pitchFamily="18" charset="0"/>
                  <a:cs typeface="Times New Roman" panose="02020603050405020304" pitchFamily="18" charset="0"/>
                </a:rPr>
                <a:t>cm</a:t>
              </a:r>
              <a:r>
                <a:rPr lang="en-US" sz="21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[GeV]</a:t>
              </a:r>
            </a:p>
          </p:txBody>
        </p:sp>
        <p:cxnSp>
          <p:nvCxnSpPr>
            <p:cNvPr id="21" name="Straight Arrow Connector 20">
              <a:extLst>
                <a:ext uri="{FF2B5EF4-FFF2-40B4-BE49-F238E27FC236}">
                  <a16:creationId xmlns:a16="http://schemas.microsoft.com/office/drawing/2014/main" id="{6AAC354D-3AEC-4C00-9384-F46DD76C5B8D}"/>
                </a:ext>
              </a:extLst>
            </p:cNvPr>
            <p:cNvCxnSpPr/>
            <p:nvPr/>
          </p:nvCxnSpPr>
          <p:spPr>
            <a:xfrm>
              <a:off x="6486002" y="5940594"/>
              <a:ext cx="7115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9D515A1-4C79-49BF-B3C5-A8F1F2ECB34F}"/>
                </a:ext>
              </a:extLst>
            </p:cNvPr>
            <p:cNvSpPr txBox="1"/>
            <p:nvPr/>
          </p:nvSpPr>
          <p:spPr>
            <a:xfrm>
              <a:off x="617694" y="1691984"/>
              <a:ext cx="507831" cy="3180797"/>
            </a:xfrm>
            <a:prstGeom prst="rect">
              <a:avLst/>
            </a:prstGeom>
            <a:solidFill>
              <a:schemeClr val="bg1"/>
            </a:solidFill>
          </p:spPr>
          <p:txBody>
            <a:bodyPr vert="vert270" wrap="square" rtlCol="0">
              <a:spAutoFit/>
            </a:bodyPr>
            <a:lstStyle/>
            <a:p>
              <a:r>
                <a:rPr lang="en-US" sz="2100" dirty="0">
                  <a:latin typeface="Times New Roman" panose="02020603050405020304" pitchFamily="18" charset="0"/>
                  <a:cs typeface="Times New Roman" panose="02020603050405020304" pitchFamily="18" charset="0"/>
                </a:rPr>
                <a:t>Peak Luminosity </a:t>
              </a:r>
              <a:r>
                <a:rPr lang="en-US" dirty="0">
                  <a:latin typeface="Times New Roman" panose="02020603050405020304" pitchFamily="18" charset="0"/>
                  <a:cs typeface="Times New Roman" panose="02020603050405020304" pitchFamily="18" charset="0"/>
                </a:rPr>
                <a:t>[cm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s</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77104FC8-12ED-4E3B-8924-58C6E7B4C2B0}"/>
                </a:ext>
              </a:extLst>
            </p:cNvPr>
            <p:cNvSpPr txBox="1"/>
            <p:nvPr/>
          </p:nvSpPr>
          <p:spPr>
            <a:xfrm>
              <a:off x="8286221" y="1502402"/>
              <a:ext cx="507831" cy="3941887"/>
            </a:xfrm>
            <a:prstGeom prst="rect">
              <a:avLst/>
            </a:prstGeom>
            <a:noFill/>
          </p:spPr>
          <p:txBody>
            <a:bodyPr vert="vert270" wrap="square" rtlCol="0">
              <a:spAutoFit/>
            </a:bodyPr>
            <a:lstStyle/>
            <a:p>
              <a:r>
                <a:rPr lang="en-US" sz="2100" dirty="0">
                  <a:latin typeface="Times New Roman" panose="02020603050405020304" pitchFamily="18" charset="0"/>
                  <a:cs typeface="Times New Roman" panose="02020603050405020304" pitchFamily="18" charset="0"/>
                </a:rPr>
                <a:t>Annual Integrated Luminosity </a:t>
              </a:r>
              <a:r>
                <a:rPr lang="en-US" dirty="0">
                  <a:latin typeface="Times New Roman" panose="02020603050405020304" pitchFamily="18" charset="0"/>
                  <a:cs typeface="Times New Roman" panose="02020603050405020304" pitchFamily="18" charset="0"/>
                </a:rPr>
                <a:t>[fb</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8A4A459E-2EAC-48AB-8A91-522A78AB2A27}"/>
                </a:ext>
              </a:extLst>
            </p:cNvPr>
            <p:cNvSpPr txBox="1"/>
            <p:nvPr/>
          </p:nvSpPr>
          <p:spPr>
            <a:xfrm>
              <a:off x="1040215" y="1757231"/>
              <a:ext cx="702343" cy="3724096"/>
            </a:xfrm>
            <a:prstGeom prst="rect">
              <a:avLst/>
            </a:prstGeom>
            <a:solidFill>
              <a:schemeClr val="bg1"/>
            </a:solidFill>
          </p:spPr>
          <p:txBody>
            <a:bodyPr wrap="square" rtlCol="0">
              <a:spAutoFit/>
            </a:bodyPr>
            <a:lstStyle/>
            <a:p>
              <a:endParaRPr lang="en-US"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10</a:t>
              </a:r>
              <a:r>
                <a:rPr lang="en-US" sz="2100" baseline="30000" dirty="0">
                  <a:latin typeface="Times New Roman" panose="02020603050405020304" pitchFamily="18" charset="0"/>
                  <a:cs typeface="Times New Roman" panose="02020603050405020304" pitchFamily="18" charset="0"/>
                </a:rPr>
                <a:t>34</a:t>
              </a:r>
            </a:p>
            <a:p>
              <a:endParaRPr lang="en-US" sz="2100" baseline="30000" dirty="0">
                <a:latin typeface="Times New Roman" panose="02020603050405020304" pitchFamily="18" charset="0"/>
                <a:cs typeface="Times New Roman" panose="02020603050405020304" pitchFamily="18" charset="0"/>
              </a:endParaRPr>
            </a:p>
            <a:p>
              <a:r>
                <a:rPr lang="en-US" sz="1050" baseline="30000" dirty="0">
                  <a:latin typeface="Times New Roman" panose="02020603050405020304" pitchFamily="18" charset="0"/>
                  <a:cs typeface="Times New Roman" panose="02020603050405020304" pitchFamily="18" charset="0"/>
                </a:rPr>
                <a:t> </a:t>
              </a:r>
            </a:p>
            <a:p>
              <a:r>
                <a:rPr lang="en-US" sz="1500" baseline="300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10</a:t>
              </a:r>
              <a:r>
                <a:rPr lang="en-US" sz="2100" baseline="30000" dirty="0">
                  <a:latin typeface="Times New Roman" panose="02020603050405020304" pitchFamily="18" charset="0"/>
                  <a:cs typeface="Times New Roman" panose="02020603050405020304" pitchFamily="18" charset="0"/>
                </a:rPr>
                <a:t>33</a:t>
              </a:r>
            </a:p>
            <a:p>
              <a:endParaRPr lang="en-US" sz="2100" baseline="30000" dirty="0">
                <a:latin typeface="Times New Roman" panose="02020603050405020304" pitchFamily="18" charset="0"/>
                <a:cs typeface="Times New Roman" panose="02020603050405020304" pitchFamily="18" charset="0"/>
              </a:endParaRPr>
            </a:p>
            <a:p>
              <a:r>
                <a:rPr lang="en-US" sz="1350" baseline="30000" dirty="0">
                  <a:latin typeface="Times New Roman" panose="02020603050405020304" pitchFamily="18" charset="0"/>
                  <a:cs typeface="Times New Roman" panose="02020603050405020304" pitchFamily="18" charset="0"/>
                </a:rPr>
                <a:t>  </a:t>
              </a:r>
            </a:p>
            <a:p>
              <a:endParaRPr lang="en-US" sz="2100" baseline="300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10</a:t>
              </a:r>
              <a:r>
                <a:rPr lang="en-US" sz="2100" baseline="30000" dirty="0">
                  <a:latin typeface="Times New Roman" panose="02020603050405020304" pitchFamily="18" charset="0"/>
                  <a:cs typeface="Times New Roman" panose="02020603050405020304" pitchFamily="18" charset="0"/>
                </a:rPr>
                <a:t>32</a:t>
              </a:r>
            </a:p>
            <a:p>
              <a:endParaRPr lang="en-US" sz="2100" baseline="30000" dirty="0">
                <a:latin typeface="Times New Roman" panose="02020603050405020304" pitchFamily="18" charset="0"/>
                <a:cs typeface="Times New Roman" panose="02020603050405020304" pitchFamily="18" charset="0"/>
              </a:endParaRPr>
            </a:p>
            <a:p>
              <a:endParaRPr lang="en-US" sz="2100" baseline="30000" dirty="0">
                <a:latin typeface="Times New Roman" panose="02020603050405020304" pitchFamily="18" charset="0"/>
                <a:cs typeface="Times New Roman" panose="02020603050405020304" pitchFamily="18" charset="0"/>
              </a:endParaRPr>
            </a:p>
            <a:p>
              <a:endParaRPr lang="en-US" sz="2100" baseline="30000" dirty="0">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78E6419D-D311-415B-9210-461F4B01DD26}"/>
                </a:ext>
              </a:extLst>
            </p:cNvPr>
            <p:cNvSpPr/>
            <p:nvPr/>
          </p:nvSpPr>
          <p:spPr>
            <a:xfrm>
              <a:off x="2209296" y="3885922"/>
              <a:ext cx="2775334" cy="1203443"/>
            </a:xfrm>
            <a:prstGeom prst="ellipse">
              <a:avLst/>
            </a:prstGeom>
            <a:solidFill>
              <a:srgbClr val="FFFF00">
                <a:alpha val="57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02B8EED-E13F-4B5C-A22C-524546B87AD4}"/>
                </a:ext>
              </a:extLst>
            </p:cNvPr>
            <p:cNvSpPr txBox="1"/>
            <p:nvPr/>
          </p:nvSpPr>
          <p:spPr>
            <a:xfrm>
              <a:off x="3002025" y="4095643"/>
              <a:ext cx="1188616" cy="715581"/>
            </a:xfrm>
            <a:prstGeom prst="rect">
              <a:avLst/>
            </a:prstGeom>
            <a:noFill/>
          </p:spPr>
          <p:txBody>
            <a:bodyPr wrap="square" rtlCol="0">
              <a:spAutoFit/>
            </a:bodyPr>
            <a:lstStyle/>
            <a:p>
              <a:pPr algn="ctr"/>
              <a:r>
                <a:rPr lang="en-US" sz="1350" b="1">
                  <a:latin typeface="Times New Roman" panose="02020603050405020304" pitchFamily="18" charset="0"/>
                  <a:cs typeface="Times New Roman" panose="02020603050405020304" pitchFamily="18" charset="0"/>
                </a:rPr>
                <a:t>Internal </a:t>
              </a:r>
            </a:p>
            <a:p>
              <a:pPr algn="ctr"/>
              <a:r>
                <a:rPr lang="en-US" sz="1350" b="1">
                  <a:latin typeface="Times New Roman" panose="02020603050405020304" pitchFamily="18" charset="0"/>
                  <a:cs typeface="Times New Roman" panose="02020603050405020304" pitchFamily="18" charset="0"/>
                </a:rPr>
                <a:t>Landscape of the Nucleus</a:t>
              </a:r>
            </a:p>
          </p:txBody>
        </p:sp>
        <p:sp>
          <p:nvSpPr>
            <p:cNvPr id="27" name="Rectangle 26">
              <a:extLst>
                <a:ext uri="{FF2B5EF4-FFF2-40B4-BE49-F238E27FC236}">
                  <a16:creationId xmlns:a16="http://schemas.microsoft.com/office/drawing/2014/main" id="{EA313350-670F-4142-A95F-073BE2FE6C29}"/>
                </a:ext>
              </a:extLst>
            </p:cNvPr>
            <p:cNvSpPr/>
            <p:nvPr/>
          </p:nvSpPr>
          <p:spPr>
            <a:xfrm>
              <a:off x="722630" y="5067317"/>
              <a:ext cx="724321" cy="1041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C0FC7874-73C4-4D73-8504-F570F29DD477}"/>
                </a:ext>
              </a:extLst>
            </p:cNvPr>
            <p:cNvCxnSpPr>
              <a:cxnSpLocks/>
            </p:cNvCxnSpPr>
            <p:nvPr/>
          </p:nvCxnSpPr>
          <p:spPr>
            <a:xfrm>
              <a:off x="1766265" y="1824011"/>
              <a:ext cx="0" cy="354271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13A8D9F-5BCB-42EA-A39F-FDE67C3298FC}"/>
                </a:ext>
              </a:extLst>
            </p:cNvPr>
            <p:cNvSpPr txBox="1"/>
            <p:nvPr/>
          </p:nvSpPr>
          <p:spPr>
            <a:xfrm>
              <a:off x="7475542" y="5463694"/>
              <a:ext cx="711512"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150</a:t>
              </a:r>
            </a:p>
          </p:txBody>
        </p:sp>
        <p:cxnSp>
          <p:nvCxnSpPr>
            <p:cNvPr id="85" name="Straight Connector 84"/>
            <p:cNvCxnSpPr/>
            <p:nvPr/>
          </p:nvCxnSpPr>
          <p:spPr>
            <a:xfrm flipV="1">
              <a:off x="3532154" y="3156607"/>
              <a:ext cx="724536" cy="98131"/>
            </a:xfrm>
            <a:prstGeom prst="line">
              <a:avLst/>
            </a:prstGeom>
            <a:ln w="60325">
              <a:solidFill>
                <a:srgbClr val="017AC7"/>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63697" y="2859451"/>
              <a:ext cx="1656096" cy="300659"/>
            </a:xfrm>
            <a:prstGeom prst="line">
              <a:avLst/>
            </a:prstGeom>
            <a:ln w="60325">
              <a:solidFill>
                <a:srgbClr val="017AC7"/>
              </a:solidFill>
              <a:tailEnd type="oval" w="sm"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919793" y="2859449"/>
              <a:ext cx="1431525" cy="689590"/>
            </a:xfrm>
            <a:prstGeom prst="line">
              <a:avLst/>
            </a:prstGeom>
            <a:ln w="60325">
              <a:solidFill>
                <a:srgbClr val="017AC7"/>
              </a:solidFill>
              <a:tailEnd type="oval" w="sm" len="sm"/>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861419" y="3255444"/>
              <a:ext cx="663838" cy="746681"/>
            </a:xfrm>
            <a:prstGeom prst="line">
              <a:avLst/>
            </a:prstGeom>
            <a:ln w="60325">
              <a:solidFill>
                <a:srgbClr val="017AC7"/>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5919794" y="2856356"/>
              <a:ext cx="1428672" cy="692683"/>
            </a:xfrm>
            <a:prstGeom prst="line">
              <a:avLst/>
            </a:prstGeom>
            <a:ln w="60325">
              <a:solidFill>
                <a:srgbClr val="00B050"/>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4263697" y="2861617"/>
              <a:ext cx="1663103" cy="87371"/>
            </a:xfrm>
            <a:prstGeom prst="line">
              <a:avLst/>
            </a:prstGeom>
            <a:ln w="60325">
              <a:solidFill>
                <a:srgbClr val="00B050"/>
              </a:solidFill>
              <a:prstDash val="sys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1" idx="0"/>
              <a:endCxn id="30" idx="0"/>
            </p:cNvCxnSpPr>
            <p:nvPr/>
          </p:nvCxnSpPr>
          <p:spPr>
            <a:xfrm flipH="1">
              <a:off x="3526382" y="2959982"/>
              <a:ext cx="731582" cy="77063"/>
            </a:xfrm>
            <a:prstGeom prst="line">
              <a:avLst/>
            </a:prstGeom>
            <a:ln w="60325">
              <a:solidFill>
                <a:srgbClr val="00B050"/>
              </a:solidFill>
              <a:prstDash val="sysDash"/>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31" name="Up Arrow 30">
              <a:extLst>
                <a:ext uri="{FF2B5EF4-FFF2-40B4-BE49-F238E27FC236}">
                  <a16:creationId xmlns:a16="http://schemas.microsoft.com/office/drawing/2014/main" id="{90E175BC-158B-5946-A18A-9F3A1CE401C9}"/>
                </a:ext>
              </a:extLst>
            </p:cNvPr>
            <p:cNvSpPr/>
            <p:nvPr/>
          </p:nvSpPr>
          <p:spPr>
            <a:xfrm>
              <a:off x="4190450" y="2959982"/>
              <a:ext cx="135028" cy="1891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15" name="Straight Connector 114"/>
            <p:cNvCxnSpPr>
              <a:stCxn id="30" idx="0"/>
            </p:cNvCxnSpPr>
            <p:nvPr/>
          </p:nvCxnSpPr>
          <p:spPr>
            <a:xfrm flipH="1">
              <a:off x="2861084" y="3037045"/>
              <a:ext cx="665298" cy="965080"/>
            </a:xfrm>
            <a:prstGeom prst="line">
              <a:avLst/>
            </a:prstGeom>
            <a:ln w="60325">
              <a:solidFill>
                <a:srgbClr val="00B050"/>
              </a:solidFill>
              <a:prstDash val="sysDash"/>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30" name="Up Arrow 29">
              <a:extLst>
                <a:ext uri="{FF2B5EF4-FFF2-40B4-BE49-F238E27FC236}">
                  <a16:creationId xmlns:a16="http://schemas.microsoft.com/office/drawing/2014/main" id="{96133F18-6306-A44F-8001-1310B6E2CC2B}"/>
                </a:ext>
              </a:extLst>
            </p:cNvPr>
            <p:cNvSpPr/>
            <p:nvPr/>
          </p:nvSpPr>
          <p:spPr>
            <a:xfrm>
              <a:off x="3458868" y="3037045"/>
              <a:ext cx="135028" cy="2176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29" name="Straight Connector 128"/>
            <p:cNvCxnSpPr/>
            <p:nvPr/>
          </p:nvCxnSpPr>
          <p:spPr>
            <a:xfrm flipH="1">
              <a:off x="3525258" y="3206706"/>
              <a:ext cx="737738" cy="95947"/>
            </a:xfrm>
            <a:prstGeom prst="line">
              <a:avLst/>
            </a:prstGeom>
            <a:ln w="25400">
              <a:solidFill>
                <a:srgbClr val="00B050"/>
              </a:solidFill>
              <a:prstDash val="sysDash"/>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2861420" y="3471514"/>
              <a:ext cx="663837" cy="788228"/>
            </a:xfrm>
            <a:prstGeom prst="line">
              <a:avLst/>
            </a:prstGeom>
            <a:ln w="25400">
              <a:solidFill>
                <a:srgbClr val="017AC7"/>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861086" y="3302653"/>
              <a:ext cx="664171" cy="957089"/>
            </a:xfrm>
            <a:prstGeom prst="line">
              <a:avLst/>
            </a:prstGeom>
            <a:ln w="25400">
              <a:solidFill>
                <a:srgbClr val="00B050"/>
              </a:solidFill>
              <a:prstDash val="sysDash"/>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526382" y="3384658"/>
              <a:ext cx="730308" cy="83592"/>
            </a:xfrm>
            <a:prstGeom prst="line">
              <a:avLst/>
            </a:prstGeom>
            <a:ln w="25400">
              <a:solidFill>
                <a:srgbClr val="017AC7"/>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4256690" y="3119866"/>
              <a:ext cx="1663103" cy="264792"/>
            </a:xfrm>
            <a:prstGeom prst="line">
              <a:avLst/>
            </a:prstGeom>
            <a:ln w="25400">
              <a:solidFill>
                <a:srgbClr val="017AC7"/>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919794" y="3119866"/>
              <a:ext cx="1428672" cy="429173"/>
            </a:xfrm>
            <a:prstGeom prst="line">
              <a:avLst/>
            </a:prstGeom>
            <a:ln w="25400">
              <a:solidFill>
                <a:srgbClr val="017AC7"/>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56690" y="3119865"/>
              <a:ext cx="1663103" cy="83689"/>
            </a:xfrm>
            <a:prstGeom prst="line">
              <a:avLst/>
            </a:prstGeom>
            <a:ln w="25400">
              <a:solidFill>
                <a:srgbClr val="00B050"/>
              </a:solidFill>
              <a:prstDash val="sys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2044376" y="1844236"/>
              <a:ext cx="441175" cy="0"/>
            </a:xfrm>
            <a:prstGeom prst="line">
              <a:avLst/>
            </a:prstGeom>
            <a:ln w="60325">
              <a:solidFill>
                <a:srgbClr val="00B050"/>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0" name="TextBox 159"/>
                <p:cNvSpPr txBox="1"/>
                <p:nvPr/>
              </p:nvSpPr>
              <p:spPr>
                <a:xfrm>
                  <a:off x="3655637" y="1776924"/>
                  <a:ext cx="2428806"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Combined </a:t>
                  </a:r>
                  <a14:m>
                    <m:oMath xmlns:m="http://schemas.openxmlformats.org/officeDocument/2006/math">
                      <m:r>
                        <a:rPr lang="en-US" i="1" dirty="0" smtClean="0">
                          <a:latin typeface="Cambria Math" panose="02040503050406030204" pitchFamily="18" charset="0"/>
                          <a:cs typeface="Times New Roman" panose="02020603050405020304" pitchFamily="18" charset="0"/>
                        </a:rPr>
                        <m:t>𝐿</m:t>
                      </m:r>
                    </m:oMath>
                  </a14:m>
                  <a:r>
                    <a:rPr lang="en-US" dirty="0" smtClean="0">
                      <a:latin typeface="Times New Roman" panose="02020603050405020304" pitchFamily="18" charset="0"/>
                      <a:cs typeface="Times New Roman" panose="02020603050405020304" pitchFamily="18" charset="0"/>
                    </a:rPr>
                    <a:t> of both IRs</a:t>
                  </a:r>
                  <a:endParaRPr lang="en-US" dirty="0">
                    <a:latin typeface="Times New Roman" panose="02020603050405020304" pitchFamily="18" charset="0"/>
                    <a:cs typeface="Times New Roman" panose="02020603050405020304" pitchFamily="18" charset="0"/>
                  </a:endParaRPr>
                </a:p>
              </p:txBody>
            </p:sp>
          </mc:Choice>
          <mc:Fallback xmlns="">
            <p:sp>
              <p:nvSpPr>
                <p:cNvPr id="160" name="TextBox 159"/>
                <p:cNvSpPr txBox="1">
                  <a:spLocks noRot="1" noChangeAspect="1" noMove="1" noResize="1" noEditPoints="1" noAdjustHandles="1" noChangeArrowheads="1" noChangeShapeType="1" noTextEdit="1"/>
                </p:cNvSpPr>
                <p:nvPr/>
              </p:nvSpPr>
              <p:spPr>
                <a:xfrm>
                  <a:off x="3655637" y="1776924"/>
                  <a:ext cx="2428806" cy="369332"/>
                </a:xfrm>
                <a:prstGeom prst="rect">
                  <a:avLst/>
                </a:prstGeom>
                <a:blipFill>
                  <a:blip r:embed="rId4"/>
                  <a:stretch>
                    <a:fillRect l="-2261" t="-8197" r="-1005" b="-24590"/>
                  </a:stretch>
                </a:blipFill>
              </p:spPr>
              <p:txBody>
                <a:bodyPr/>
                <a:lstStyle/>
                <a:p>
                  <a:r>
                    <a:rPr lang="en-US">
                      <a:noFill/>
                    </a:rPr>
                    <a:t> </a:t>
                  </a:r>
                </a:p>
              </p:txBody>
            </p:sp>
          </mc:Fallback>
        </mc:AlternateContent>
        <p:cxnSp>
          <p:nvCxnSpPr>
            <p:cNvPr id="161" name="Straight Connector 160"/>
            <p:cNvCxnSpPr/>
            <p:nvPr/>
          </p:nvCxnSpPr>
          <p:spPr>
            <a:xfrm flipV="1">
              <a:off x="2060185" y="2073857"/>
              <a:ext cx="438912" cy="0"/>
            </a:xfrm>
            <a:prstGeom prst="line">
              <a:avLst/>
            </a:prstGeom>
            <a:ln w="60325">
              <a:solidFill>
                <a:srgbClr val="017AC7"/>
              </a:solidFill>
              <a:headEnd type="none"/>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2" name="TextBox 161"/>
                <p:cNvSpPr txBox="1"/>
                <p:nvPr/>
              </p:nvSpPr>
              <p:spPr>
                <a:xfrm>
                  <a:off x="2515583" y="1661305"/>
                  <a:ext cx="893193" cy="584775"/>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High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𝐿</m:t>
                      </m:r>
                    </m:oMath>
                  </a14:m>
                  <a:endParaRPr lang="en-US" sz="1600" b="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Baseline</a:t>
                  </a:r>
                  <a:endParaRPr lang="en-US" sz="1600" dirty="0">
                    <a:latin typeface="Times New Roman" panose="02020603050405020304" pitchFamily="18" charset="0"/>
                    <a:cs typeface="Times New Roman" panose="02020603050405020304" pitchFamily="18" charset="0"/>
                  </a:endParaRPr>
                </a:p>
              </p:txBody>
            </p:sp>
          </mc:Choice>
          <mc:Fallback xmlns="">
            <p:sp>
              <p:nvSpPr>
                <p:cNvPr id="162" name="TextBox 161"/>
                <p:cNvSpPr txBox="1">
                  <a:spLocks noRot="1" noChangeAspect="1" noMove="1" noResize="1" noEditPoints="1" noAdjustHandles="1" noChangeArrowheads="1" noChangeShapeType="1" noTextEdit="1"/>
                </p:cNvSpPr>
                <p:nvPr/>
              </p:nvSpPr>
              <p:spPr>
                <a:xfrm>
                  <a:off x="2515583" y="1661305"/>
                  <a:ext cx="893193" cy="584775"/>
                </a:xfrm>
                <a:prstGeom prst="rect">
                  <a:avLst/>
                </a:prstGeom>
                <a:blipFill>
                  <a:blip r:embed="rId5"/>
                  <a:stretch>
                    <a:fillRect l="-4110" t="-3125" b="-12500"/>
                  </a:stretch>
                </a:blipFill>
              </p:spPr>
              <p:txBody>
                <a:bodyPr/>
                <a:lstStyle/>
                <a:p>
                  <a:r>
                    <a:rPr lang="en-US">
                      <a:noFill/>
                    </a:rPr>
                    <a:t> </a:t>
                  </a:r>
                </a:p>
              </p:txBody>
            </p:sp>
          </mc:Fallback>
        </mc:AlternateContent>
        <p:sp>
          <p:nvSpPr>
            <p:cNvPr id="164" name="Left Brace 163"/>
            <p:cNvSpPr/>
            <p:nvPr/>
          </p:nvSpPr>
          <p:spPr>
            <a:xfrm flipH="1">
              <a:off x="3370683" y="1796639"/>
              <a:ext cx="230394" cy="345732"/>
            </a:xfrm>
            <a:prstGeom prst="leftBrace">
              <a:avLst>
                <a:gd name="adj1" fmla="val 33605"/>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0" name="Straight Connector 169"/>
            <p:cNvCxnSpPr/>
            <p:nvPr/>
          </p:nvCxnSpPr>
          <p:spPr>
            <a:xfrm flipH="1">
              <a:off x="2041307" y="2295486"/>
              <a:ext cx="441175" cy="0"/>
            </a:xfrm>
            <a:prstGeom prst="line">
              <a:avLst/>
            </a:prstGeom>
            <a:ln w="25400">
              <a:solidFill>
                <a:srgbClr val="00B050"/>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1" name="TextBox 170"/>
                <p:cNvSpPr txBox="1"/>
                <p:nvPr/>
              </p:nvSpPr>
              <p:spPr>
                <a:xfrm>
                  <a:off x="3654790" y="2249164"/>
                  <a:ext cx="1943289" cy="369332"/>
                </a:xfrm>
                <a:prstGeom prst="rect">
                  <a:avLst/>
                </a:prstGeom>
                <a:noFill/>
              </p:spPr>
              <p:txBody>
                <a:bodyPr wrap="none" rtlCol="0">
                  <a:spAutoFit/>
                </a:bodyPr>
                <a:lstStyle/>
                <a:p>
                  <a:pPr algn="r"/>
                  <a:r>
                    <a:rPr lang="en-US" dirty="0" smtClean="0">
                      <a:latin typeface="Times New Roman" panose="02020603050405020304" pitchFamily="18" charset="0"/>
                      <a:cs typeface="Times New Roman" panose="02020603050405020304" pitchFamily="18" charset="0"/>
                    </a:rPr>
                    <a:t>Fair-share </a:t>
                  </a:r>
                  <a14:m>
                    <m:oMath xmlns:m="http://schemas.openxmlformats.org/officeDocument/2006/math">
                      <m:r>
                        <a:rPr lang="en-US" b="0" i="1" smtClean="0">
                          <a:latin typeface="Cambria Math" panose="02040503050406030204" pitchFamily="18" charset="0"/>
                          <a:cs typeface="Times New Roman" panose="02020603050405020304" pitchFamily="18" charset="0"/>
                        </a:rPr>
                        <m:t>𝐿</m:t>
                      </m:r>
                    </m:oMath>
                  </a14:m>
                  <a:r>
                    <a:rPr lang="en-US" dirty="0" smtClean="0">
                      <a:latin typeface="Times New Roman" panose="02020603050405020304" pitchFamily="18" charset="0"/>
                      <a:cs typeface="Times New Roman" panose="02020603050405020304" pitchFamily="18" charset="0"/>
                    </a:rPr>
                    <a:t> per IR</a:t>
                  </a:r>
                  <a:endParaRPr lang="en-US" dirty="0">
                    <a:latin typeface="Times New Roman" panose="02020603050405020304" pitchFamily="18" charset="0"/>
                    <a:cs typeface="Times New Roman" panose="02020603050405020304" pitchFamily="18" charset="0"/>
                  </a:endParaRPr>
                </a:p>
              </p:txBody>
            </p:sp>
          </mc:Choice>
          <mc:Fallback xmlns="">
            <p:sp>
              <p:nvSpPr>
                <p:cNvPr id="171" name="TextBox 170"/>
                <p:cNvSpPr txBox="1">
                  <a:spLocks noRot="1" noChangeAspect="1" noMove="1" noResize="1" noEditPoints="1" noAdjustHandles="1" noChangeArrowheads="1" noChangeShapeType="1" noTextEdit="1"/>
                </p:cNvSpPr>
                <p:nvPr/>
              </p:nvSpPr>
              <p:spPr>
                <a:xfrm>
                  <a:off x="3654790" y="2249164"/>
                  <a:ext cx="1943289" cy="369332"/>
                </a:xfrm>
                <a:prstGeom prst="rect">
                  <a:avLst/>
                </a:prstGeom>
                <a:blipFill>
                  <a:blip r:embed="rId6"/>
                  <a:stretch>
                    <a:fillRect l="-1254" t="-9836" r="-2508" b="-24590"/>
                  </a:stretch>
                </a:blipFill>
              </p:spPr>
              <p:txBody>
                <a:bodyPr/>
                <a:lstStyle/>
                <a:p>
                  <a:r>
                    <a:rPr lang="en-US">
                      <a:noFill/>
                    </a:rPr>
                    <a:t> </a:t>
                  </a:r>
                </a:p>
              </p:txBody>
            </p:sp>
          </mc:Fallback>
        </mc:AlternateContent>
        <p:cxnSp>
          <p:nvCxnSpPr>
            <p:cNvPr id="172" name="Straight Connector 171"/>
            <p:cNvCxnSpPr/>
            <p:nvPr/>
          </p:nvCxnSpPr>
          <p:spPr>
            <a:xfrm flipV="1">
              <a:off x="2057116" y="2525107"/>
              <a:ext cx="438912" cy="0"/>
            </a:xfrm>
            <a:prstGeom prst="line">
              <a:avLst/>
            </a:prstGeom>
            <a:ln w="25400">
              <a:solidFill>
                <a:srgbClr val="017AC7"/>
              </a:solidFill>
              <a:headEnd type="none"/>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3" name="TextBox 172"/>
                <p:cNvSpPr txBox="1"/>
                <p:nvPr/>
              </p:nvSpPr>
              <p:spPr>
                <a:xfrm>
                  <a:off x="2512514" y="2112555"/>
                  <a:ext cx="893193" cy="584775"/>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High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𝐿</m:t>
                      </m:r>
                    </m:oMath>
                  </a14:m>
                  <a:endParaRPr lang="en-US" sz="1600" b="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Baseline</a:t>
                  </a:r>
                  <a:endParaRPr lang="en-US" sz="1600" dirty="0">
                    <a:latin typeface="Times New Roman" panose="02020603050405020304" pitchFamily="18" charset="0"/>
                    <a:cs typeface="Times New Roman" panose="02020603050405020304" pitchFamily="18" charset="0"/>
                  </a:endParaRPr>
                </a:p>
              </p:txBody>
            </p:sp>
          </mc:Choice>
          <mc:Fallback xmlns="">
            <p:sp>
              <p:nvSpPr>
                <p:cNvPr id="173" name="TextBox 172"/>
                <p:cNvSpPr txBox="1">
                  <a:spLocks noRot="1" noChangeAspect="1" noMove="1" noResize="1" noEditPoints="1" noAdjustHandles="1" noChangeArrowheads="1" noChangeShapeType="1" noTextEdit="1"/>
                </p:cNvSpPr>
                <p:nvPr/>
              </p:nvSpPr>
              <p:spPr>
                <a:xfrm>
                  <a:off x="2512514" y="2112555"/>
                  <a:ext cx="893193" cy="584775"/>
                </a:xfrm>
                <a:prstGeom prst="rect">
                  <a:avLst/>
                </a:prstGeom>
                <a:blipFill>
                  <a:blip r:embed="rId7"/>
                  <a:stretch>
                    <a:fillRect l="-3401" t="-3158" b="-13684"/>
                  </a:stretch>
                </a:blipFill>
              </p:spPr>
              <p:txBody>
                <a:bodyPr/>
                <a:lstStyle/>
                <a:p>
                  <a:r>
                    <a:rPr lang="en-US">
                      <a:noFill/>
                    </a:rPr>
                    <a:t> </a:t>
                  </a:r>
                </a:p>
              </p:txBody>
            </p:sp>
          </mc:Fallback>
        </mc:AlternateContent>
        <p:sp>
          <p:nvSpPr>
            <p:cNvPr id="174" name="Left Brace 173"/>
            <p:cNvSpPr/>
            <p:nvPr/>
          </p:nvSpPr>
          <p:spPr>
            <a:xfrm flipH="1">
              <a:off x="3380486" y="2240044"/>
              <a:ext cx="230394" cy="345732"/>
            </a:xfrm>
            <a:prstGeom prst="leftBrace">
              <a:avLst>
                <a:gd name="adj1" fmla="val 33605"/>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5" name="Straight Connector 174"/>
            <p:cNvCxnSpPr/>
            <p:nvPr/>
          </p:nvCxnSpPr>
          <p:spPr>
            <a:xfrm flipH="1" flipV="1">
              <a:off x="5919794" y="3119866"/>
              <a:ext cx="1431524" cy="429173"/>
            </a:xfrm>
            <a:prstGeom prst="line">
              <a:avLst/>
            </a:prstGeom>
            <a:ln w="25400">
              <a:solidFill>
                <a:srgbClr val="00B050"/>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5CA4A584-9C9D-4A30-857A-0B42643C3A41}"/>
                </a:ext>
              </a:extLst>
            </p:cNvPr>
            <p:cNvSpPr txBox="1"/>
            <p:nvPr/>
          </p:nvSpPr>
          <p:spPr>
            <a:xfrm>
              <a:off x="4232405" y="3031808"/>
              <a:ext cx="1830233" cy="300082"/>
            </a:xfrm>
            <a:prstGeom prst="rect">
              <a:avLst/>
            </a:prstGeom>
            <a:noFill/>
          </p:spPr>
          <p:txBody>
            <a:bodyPr wrap="square" rtlCol="0">
              <a:spAutoFit/>
            </a:bodyPr>
            <a:lstStyle/>
            <a:p>
              <a:pPr algn="ctr"/>
              <a:r>
                <a:rPr lang="en-US" sz="1350" b="1" dirty="0">
                  <a:latin typeface="Times New Roman" panose="02020603050405020304" pitchFamily="18" charset="0"/>
                  <a:cs typeface="Times New Roman" panose="02020603050405020304" pitchFamily="18" charset="0"/>
                </a:rPr>
                <a:t>Tomography (p/A)</a:t>
              </a:r>
              <a:endParaRPr lang="en-US" sz="135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7" name="TextBox 176"/>
                <p:cNvSpPr txBox="1"/>
                <p:nvPr/>
              </p:nvSpPr>
              <p:spPr>
                <a:xfrm>
                  <a:off x="5824887" y="2485586"/>
                  <a:ext cx="949940"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00B050"/>
                            </a:solidFill>
                            <a:latin typeface="Cambria Math" panose="02040503050406030204" pitchFamily="18" charset="0"/>
                          </a:rPr>
                          <m:t>𝟏𝟎</m:t>
                        </m:r>
                        <m:r>
                          <a:rPr lang="en-US" sz="1400" b="1" i="1" smtClean="0">
                            <a:solidFill>
                              <a:srgbClr val="00B050"/>
                            </a:solidFill>
                            <a:latin typeface="Cambria Math" panose="02040503050406030204" pitchFamily="18" charset="0"/>
                          </a:rPr>
                          <m:t>⋅</m:t>
                        </m:r>
                        <m:sSup>
                          <m:sSupPr>
                            <m:ctrlPr>
                              <a:rPr lang="en-US" sz="1400" b="1" i="1" smtClean="0">
                                <a:solidFill>
                                  <a:srgbClr val="00B050"/>
                                </a:solidFill>
                                <a:latin typeface="Cambria Math" panose="02040503050406030204" pitchFamily="18" charset="0"/>
                              </a:rPr>
                            </m:ctrlPr>
                          </m:sSupPr>
                          <m:e>
                            <m:r>
                              <a:rPr lang="en-US" sz="1400" b="1" i="1" smtClean="0">
                                <a:solidFill>
                                  <a:srgbClr val="00B050"/>
                                </a:solidFill>
                                <a:latin typeface="Cambria Math" panose="02040503050406030204" pitchFamily="18" charset="0"/>
                              </a:rPr>
                              <m:t>𝟏𝟎</m:t>
                            </m:r>
                          </m:e>
                          <m:sup>
                            <m:r>
                              <a:rPr lang="en-US" sz="1400" b="1" i="1" smtClean="0">
                                <a:solidFill>
                                  <a:srgbClr val="00B050"/>
                                </a:solidFill>
                                <a:latin typeface="Cambria Math" panose="02040503050406030204" pitchFamily="18" charset="0"/>
                              </a:rPr>
                              <m:t>𝟑𝟑</m:t>
                            </m:r>
                          </m:sup>
                        </m:sSup>
                      </m:oMath>
                    </m:oMathPara>
                  </a14:m>
                  <a:endParaRPr lang="en-US" sz="1400" b="1" dirty="0">
                    <a:solidFill>
                      <a:srgbClr val="00B050"/>
                    </a:solidFill>
                  </a:endParaRPr>
                </a:p>
              </p:txBody>
            </p:sp>
          </mc:Choice>
          <mc:Fallback xmlns="">
            <p:sp>
              <p:nvSpPr>
                <p:cNvPr id="177" name="TextBox 176"/>
                <p:cNvSpPr txBox="1">
                  <a:spLocks noRot="1" noChangeAspect="1" noMove="1" noResize="1" noEditPoints="1" noAdjustHandles="1" noChangeArrowheads="1" noChangeShapeType="1" noTextEdit="1"/>
                </p:cNvSpPr>
                <p:nvPr/>
              </p:nvSpPr>
              <p:spPr>
                <a:xfrm>
                  <a:off x="5824887" y="2485586"/>
                  <a:ext cx="949940" cy="31258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p:cNvSpPr txBox="1"/>
                <p:nvPr/>
              </p:nvSpPr>
              <p:spPr>
                <a:xfrm>
                  <a:off x="2237800" y="3848236"/>
                  <a:ext cx="61375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00B050"/>
                            </a:solidFill>
                            <a:latin typeface="Cambria Math" panose="02040503050406030204" pitchFamily="18" charset="0"/>
                          </a:rPr>
                          <m:t>𝟎</m:t>
                        </m:r>
                        <m:r>
                          <a:rPr lang="en-US" sz="1400" b="1" i="1" smtClean="0">
                            <a:solidFill>
                              <a:srgbClr val="00B050"/>
                            </a:solidFill>
                            <a:latin typeface="Cambria Math" panose="02040503050406030204" pitchFamily="18" charset="0"/>
                          </a:rPr>
                          <m:t>.</m:t>
                        </m:r>
                        <m:r>
                          <a:rPr lang="en-US" sz="1400" b="1" i="1" smtClean="0">
                            <a:solidFill>
                              <a:srgbClr val="00B050"/>
                            </a:solidFill>
                            <a:latin typeface="Cambria Math" panose="02040503050406030204" pitchFamily="18" charset="0"/>
                          </a:rPr>
                          <m:t>𝟒𝟒</m:t>
                        </m:r>
                      </m:oMath>
                    </m:oMathPara>
                  </a14:m>
                  <a:endParaRPr lang="en-US" sz="1400" b="1" dirty="0">
                    <a:solidFill>
                      <a:srgbClr val="00B050"/>
                    </a:solidFill>
                  </a:endParaRPr>
                </a:p>
              </p:txBody>
            </p:sp>
          </mc:Choice>
          <mc:Fallback xmlns="">
            <p:sp>
              <p:nvSpPr>
                <p:cNvPr id="178" name="TextBox 177"/>
                <p:cNvSpPr txBox="1">
                  <a:spLocks noRot="1" noChangeAspect="1" noMove="1" noResize="1" noEditPoints="1" noAdjustHandles="1" noChangeArrowheads="1" noChangeShapeType="1" noTextEdit="1"/>
                </p:cNvSpPr>
                <p:nvPr/>
              </p:nvSpPr>
              <p:spPr>
                <a:xfrm>
                  <a:off x="2237800" y="3848236"/>
                  <a:ext cx="613758"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p:cNvSpPr txBox="1"/>
                <p:nvPr/>
              </p:nvSpPr>
              <p:spPr>
                <a:xfrm>
                  <a:off x="7136897" y="3229273"/>
                  <a:ext cx="61375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00B050"/>
                            </a:solidFill>
                            <a:latin typeface="Cambria Math" panose="02040503050406030204" pitchFamily="18" charset="0"/>
                          </a:rPr>
                          <m:t>𝟏</m:t>
                        </m:r>
                        <m:r>
                          <a:rPr lang="en-US" sz="1400" b="1" i="1" smtClean="0">
                            <a:solidFill>
                              <a:srgbClr val="00B050"/>
                            </a:solidFill>
                            <a:latin typeface="Cambria Math" panose="02040503050406030204" pitchFamily="18" charset="0"/>
                          </a:rPr>
                          <m:t>.</m:t>
                        </m:r>
                        <m:r>
                          <a:rPr lang="en-US" sz="1400" b="1" i="1" smtClean="0">
                            <a:solidFill>
                              <a:srgbClr val="00B050"/>
                            </a:solidFill>
                            <a:latin typeface="Cambria Math" panose="02040503050406030204" pitchFamily="18" charset="0"/>
                          </a:rPr>
                          <m:t>𝟓𝟒</m:t>
                        </m:r>
                      </m:oMath>
                    </m:oMathPara>
                  </a14:m>
                  <a:endParaRPr lang="en-US" sz="1400" b="1" dirty="0">
                    <a:solidFill>
                      <a:srgbClr val="00B050"/>
                    </a:solidFill>
                  </a:endParaRPr>
                </a:p>
              </p:txBody>
            </p:sp>
          </mc:Choice>
          <mc:Fallback xmlns="">
            <p:sp>
              <p:nvSpPr>
                <p:cNvPr id="179" name="TextBox 178"/>
                <p:cNvSpPr txBox="1">
                  <a:spLocks noRot="1" noChangeAspect="1" noMove="1" noResize="1" noEditPoints="1" noAdjustHandles="1" noChangeArrowheads="1" noChangeShapeType="1" noTextEdit="1"/>
                </p:cNvSpPr>
                <p:nvPr/>
              </p:nvSpPr>
              <p:spPr>
                <a:xfrm>
                  <a:off x="7136897" y="3229273"/>
                  <a:ext cx="613758"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p:cNvSpPr txBox="1"/>
                <p:nvPr/>
              </p:nvSpPr>
              <p:spPr>
                <a:xfrm>
                  <a:off x="3068816" y="2717569"/>
                  <a:ext cx="50635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00B050"/>
                            </a:solidFill>
                            <a:latin typeface="Cambria Math" panose="02040503050406030204" pitchFamily="18" charset="0"/>
                          </a:rPr>
                          <m:t>𝟔</m:t>
                        </m:r>
                        <m:r>
                          <a:rPr lang="en-US" sz="1400" b="1" i="1" smtClean="0">
                            <a:solidFill>
                              <a:srgbClr val="00B050"/>
                            </a:solidFill>
                            <a:latin typeface="Cambria Math" panose="02040503050406030204" pitchFamily="18" charset="0"/>
                          </a:rPr>
                          <m:t>.</m:t>
                        </m:r>
                        <m:r>
                          <a:rPr lang="en-US" sz="1400" b="1" i="1" smtClean="0">
                            <a:solidFill>
                              <a:srgbClr val="00B050"/>
                            </a:solidFill>
                            <a:latin typeface="Cambria Math" panose="02040503050406030204" pitchFamily="18" charset="0"/>
                          </a:rPr>
                          <m:t>𝟏</m:t>
                        </m:r>
                      </m:oMath>
                    </m:oMathPara>
                  </a14:m>
                  <a:endParaRPr lang="en-US" sz="1400" b="1" dirty="0">
                    <a:solidFill>
                      <a:srgbClr val="00B050"/>
                    </a:solidFill>
                  </a:endParaRPr>
                </a:p>
              </p:txBody>
            </p:sp>
          </mc:Choice>
          <mc:Fallback xmlns="">
            <p:sp>
              <p:nvSpPr>
                <p:cNvPr id="180" name="TextBox 179"/>
                <p:cNvSpPr txBox="1">
                  <a:spLocks noRot="1" noChangeAspect="1" noMove="1" noResize="1" noEditPoints="1" noAdjustHandles="1" noChangeArrowheads="1" noChangeShapeType="1" noTextEdit="1"/>
                </p:cNvSpPr>
                <p:nvPr/>
              </p:nvSpPr>
              <p:spPr>
                <a:xfrm>
                  <a:off x="3068816" y="2717569"/>
                  <a:ext cx="506357"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p:cNvSpPr txBox="1"/>
                <p:nvPr/>
              </p:nvSpPr>
              <p:spPr>
                <a:xfrm>
                  <a:off x="3993454" y="2585776"/>
                  <a:ext cx="50635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00B050"/>
                            </a:solidFill>
                            <a:latin typeface="Cambria Math" panose="02040503050406030204" pitchFamily="18" charset="0"/>
                          </a:rPr>
                          <m:t>𝟕</m:t>
                        </m:r>
                        <m:r>
                          <a:rPr lang="en-US" sz="1400" b="1" i="1" smtClean="0">
                            <a:solidFill>
                              <a:srgbClr val="00B050"/>
                            </a:solidFill>
                            <a:latin typeface="Cambria Math" panose="02040503050406030204" pitchFamily="18" charset="0"/>
                          </a:rPr>
                          <m:t>.</m:t>
                        </m:r>
                        <m:r>
                          <a:rPr lang="en-US" sz="1400" b="1" i="1" smtClean="0">
                            <a:solidFill>
                              <a:srgbClr val="00B050"/>
                            </a:solidFill>
                            <a:latin typeface="Cambria Math" panose="02040503050406030204" pitchFamily="18" charset="0"/>
                          </a:rPr>
                          <m:t>𝟗</m:t>
                        </m:r>
                      </m:oMath>
                    </m:oMathPara>
                  </a14:m>
                  <a:endParaRPr lang="en-US" sz="1400" b="1" dirty="0">
                    <a:solidFill>
                      <a:srgbClr val="00B050"/>
                    </a:solidFill>
                  </a:endParaRPr>
                </a:p>
              </p:txBody>
            </p:sp>
          </mc:Choice>
          <mc:Fallback xmlns="">
            <p:sp>
              <p:nvSpPr>
                <p:cNvPr id="181" name="TextBox 180"/>
                <p:cNvSpPr txBox="1">
                  <a:spLocks noRot="1" noChangeAspect="1" noMove="1" noResize="1" noEditPoints="1" noAdjustHandles="1" noChangeArrowheads="1" noChangeShapeType="1" noTextEdit="1"/>
                </p:cNvSpPr>
                <p:nvPr/>
              </p:nvSpPr>
              <p:spPr>
                <a:xfrm>
                  <a:off x="3993454" y="2585776"/>
                  <a:ext cx="506357" cy="307777"/>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41222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9BBB-BE5E-4251-AD58-D514A66F4894}"/>
              </a:ext>
            </a:extLst>
          </p:cNvPr>
          <p:cNvSpPr>
            <a:spLocks noGrp="1"/>
          </p:cNvSpPr>
          <p:nvPr>
            <p:ph type="title"/>
          </p:nvPr>
        </p:nvSpPr>
        <p:spPr>
          <a:xfrm>
            <a:off x="628650" y="365127"/>
            <a:ext cx="7886700" cy="930274"/>
          </a:xfrm>
        </p:spPr>
        <p:txBody>
          <a:bodyPr/>
          <a:lstStyle/>
          <a:p>
            <a:r>
              <a:rPr lang="en-US" dirty="0"/>
              <a:t>Considerations IP8</a:t>
            </a:r>
          </a:p>
        </p:txBody>
      </p:sp>
      <p:sp>
        <p:nvSpPr>
          <p:cNvPr id="3" name="Content Placeholder 2">
            <a:extLst>
              <a:ext uri="{FF2B5EF4-FFF2-40B4-BE49-F238E27FC236}">
                <a16:creationId xmlns:a16="http://schemas.microsoft.com/office/drawing/2014/main" id="{8F82D2D9-E6AF-44B3-B31A-2628A8100DAB}"/>
              </a:ext>
            </a:extLst>
          </p:cNvPr>
          <p:cNvSpPr>
            <a:spLocks noGrp="1"/>
          </p:cNvSpPr>
          <p:nvPr>
            <p:ph idx="1"/>
          </p:nvPr>
        </p:nvSpPr>
        <p:spPr>
          <a:xfrm>
            <a:off x="628650" y="1597025"/>
            <a:ext cx="7886700" cy="4351338"/>
          </a:xfrm>
        </p:spPr>
        <p:txBody>
          <a:bodyPr>
            <a:normAutofit lnSpcReduction="10000"/>
          </a:bodyPr>
          <a:lstStyle/>
          <a:p>
            <a:r>
              <a:rPr lang="en-US" dirty="0"/>
              <a:t>If using IP6 forward dipole configuration (HSR bends away from ESR)</a:t>
            </a:r>
          </a:p>
          <a:p>
            <a:pPr lvl="1"/>
            <a:r>
              <a:rPr lang="en-US" dirty="0"/>
              <a:t>Beam is bent further inside</a:t>
            </a:r>
          </a:p>
          <a:p>
            <a:pPr lvl="1"/>
            <a:r>
              <a:rPr lang="en-US" dirty="0"/>
              <a:t>Can't bend back until we reach the crabs</a:t>
            </a:r>
          </a:p>
          <a:p>
            <a:pPr lvl="1"/>
            <a:r>
              <a:rPr lang="en-US" dirty="0"/>
              <a:t>Requires creating a roughly 2 m transverse displacement over around 50 m length; lots of extra dipoles, issues with dispersion matching</a:t>
            </a:r>
          </a:p>
          <a:p>
            <a:r>
              <a:rPr lang="en-US" dirty="0"/>
              <a:t>If we put ZDC on the outside, bending HSR toward the ESR</a:t>
            </a:r>
          </a:p>
          <a:p>
            <a:pPr lvl="1"/>
            <a:r>
              <a:rPr lang="en-US" dirty="0"/>
              <a:t>25 </a:t>
            </a:r>
            <a:r>
              <a:rPr lang="en-US" dirty="0" err="1"/>
              <a:t>mrad</a:t>
            </a:r>
            <a:r>
              <a:rPr lang="en-US" dirty="0"/>
              <a:t> crossing angle not possible: lines diverge slowly, crab cavity transverse size creates collision between HSR/ESR lines</a:t>
            </a:r>
          </a:p>
          <a:p>
            <a:pPr lvl="1"/>
            <a:endParaRPr lang="en-US" dirty="0"/>
          </a:p>
        </p:txBody>
      </p:sp>
      <p:sp>
        <p:nvSpPr>
          <p:cNvPr id="4" name="Slide Number Placeholder 3">
            <a:extLst>
              <a:ext uri="{FF2B5EF4-FFF2-40B4-BE49-F238E27FC236}">
                <a16:creationId xmlns:a16="http://schemas.microsoft.com/office/drawing/2014/main" id="{A5B8A86F-B6A5-49F4-9D84-928BF49B4506}"/>
              </a:ext>
            </a:extLst>
          </p:cNvPr>
          <p:cNvSpPr>
            <a:spLocks noGrp="1"/>
          </p:cNvSpPr>
          <p:nvPr>
            <p:ph type="sldNum" sz="quarter" idx="12"/>
          </p:nvPr>
        </p:nvSpPr>
        <p:spPr/>
        <p:txBody>
          <a:bodyPr/>
          <a:lstStyle/>
          <a:p>
            <a:fld id="{893C5830-40F3-F04E-B2E3-10E6672BA8FF}" type="slidenum">
              <a:rPr lang="en-US" smtClean="0"/>
              <a:pPr/>
              <a:t>20</a:t>
            </a:fld>
            <a:endParaRPr lang="en-US"/>
          </a:p>
        </p:txBody>
      </p:sp>
      <p:sp>
        <p:nvSpPr>
          <p:cNvPr id="5" name="TextBox 4"/>
          <p:cNvSpPr txBox="1"/>
          <p:nvPr/>
        </p:nvSpPr>
        <p:spPr>
          <a:xfrm>
            <a:off x="7512804" y="155456"/>
            <a:ext cx="1005403" cy="369332"/>
          </a:xfrm>
          <a:prstGeom prst="rect">
            <a:avLst/>
          </a:prstGeom>
          <a:solidFill>
            <a:srgbClr val="00B050">
              <a:alpha val="46000"/>
            </a:srgbClr>
          </a:solidFill>
        </p:spPr>
        <p:txBody>
          <a:bodyPr wrap="none" rtlCol="0">
            <a:spAutoFit/>
          </a:bodyPr>
          <a:lstStyle/>
          <a:p>
            <a:r>
              <a:rPr lang="en-US" dirty="0" smtClean="0">
                <a:latin typeface="Arial" panose="020B0604020202020204" pitchFamily="34" charset="0"/>
                <a:cs typeface="Arial" panose="020B0604020202020204" pitchFamily="34" charset="0"/>
              </a:rPr>
              <a:t>H. Witte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79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73DA-5980-4FE9-B5F7-7B541463C178}"/>
              </a:ext>
            </a:extLst>
          </p:cNvPr>
          <p:cNvSpPr>
            <a:spLocks noGrp="1"/>
          </p:cNvSpPr>
          <p:nvPr>
            <p:ph type="title"/>
          </p:nvPr>
        </p:nvSpPr>
        <p:spPr/>
        <p:txBody>
          <a:bodyPr>
            <a:normAutofit/>
          </a:bodyPr>
          <a:lstStyle/>
          <a:p>
            <a:r>
              <a:rPr lang="en-US" sz="3200" dirty="0"/>
              <a:t>How to get more luminosity at lower </a:t>
            </a:r>
            <a:r>
              <a:rPr lang="en-US" sz="3200" dirty="0" err="1"/>
              <a:t>E</a:t>
            </a:r>
            <a:r>
              <a:rPr lang="en-US" sz="3200" baseline="-25000" dirty="0" err="1"/>
              <a:t>cm</a:t>
            </a:r>
            <a:r>
              <a:rPr lang="en-US" sz="3200" dirty="0"/>
              <a:t>?</a:t>
            </a:r>
          </a:p>
        </p:txBody>
      </p:sp>
      <p:pic>
        <p:nvPicPr>
          <p:cNvPr id="5" name="Content Placeholder 4">
            <a:extLst>
              <a:ext uri="{FF2B5EF4-FFF2-40B4-BE49-F238E27FC236}">
                <a16:creationId xmlns:a16="http://schemas.microsoft.com/office/drawing/2014/main" id="{FA95E73E-F73C-4F0A-8ECA-16D7A918B99F}"/>
              </a:ext>
            </a:extLst>
          </p:cNvPr>
          <p:cNvPicPr>
            <a:picLocks noGrp="1" noChangeAspect="1"/>
          </p:cNvPicPr>
          <p:nvPr>
            <p:ph idx="1"/>
          </p:nvPr>
        </p:nvPicPr>
        <p:blipFill>
          <a:blip r:embed="rId3"/>
          <a:stretch>
            <a:fillRect/>
          </a:stretch>
        </p:blipFill>
        <p:spPr>
          <a:xfrm>
            <a:off x="250602" y="1690689"/>
            <a:ext cx="5532365" cy="3727450"/>
          </a:xfrm>
          <a:prstGeom prst="rect">
            <a:avLst/>
          </a:prstGeom>
        </p:spPr>
      </p:pic>
      <p:sp>
        <p:nvSpPr>
          <p:cNvPr id="4" name="Slide Number Placeholder 3">
            <a:extLst>
              <a:ext uri="{FF2B5EF4-FFF2-40B4-BE49-F238E27FC236}">
                <a16:creationId xmlns:a16="http://schemas.microsoft.com/office/drawing/2014/main" id="{472A1686-B488-49C8-A007-0B3FAD7FB476}"/>
              </a:ext>
            </a:extLst>
          </p:cNvPr>
          <p:cNvSpPr>
            <a:spLocks noGrp="1"/>
          </p:cNvSpPr>
          <p:nvPr>
            <p:ph type="sldNum" sz="quarter" idx="12"/>
          </p:nvPr>
        </p:nvSpPr>
        <p:spPr/>
        <p:txBody>
          <a:bodyPr/>
          <a:lstStyle/>
          <a:p>
            <a:fld id="{893C5830-40F3-F04E-B2E3-10E6672BA8FF}" type="slidenum">
              <a:rPr lang="en-US" smtClean="0"/>
              <a:t>21</a:t>
            </a:fld>
            <a:endParaRPr lang="en-US"/>
          </a:p>
        </p:txBody>
      </p:sp>
      <p:sp>
        <p:nvSpPr>
          <p:cNvPr id="3" name="TextBox 2">
            <a:extLst>
              <a:ext uri="{FF2B5EF4-FFF2-40B4-BE49-F238E27FC236}">
                <a16:creationId xmlns:a16="http://schemas.microsoft.com/office/drawing/2014/main" id="{35CEC073-9A30-474D-A20D-BF76CF5815A2}"/>
              </a:ext>
            </a:extLst>
          </p:cNvPr>
          <p:cNvSpPr txBox="1"/>
          <p:nvPr/>
        </p:nvSpPr>
        <p:spPr>
          <a:xfrm>
            <a:off x="5673237" y="2924984"/>
            <a:ext cx="3381375" cy="2862322"/>
          </a:xfrm>
          <a:prstGeom prst="rect">
            <a:avLst/>
          </a:prstGeom>
          <a:noFill/>
        </p:spPr>
        <p:txBody>
          <a:bodyPr wrap="square" rtlCol="0">
            <a:spAutoFit/>
          </a:bodyPr>
          <a:lstStyle/>
          <a:p>
            <a:r>
              <a:rPr lang="en-US" dirty="0"/>
              <a:t>For hadrons, final focus lens (vertical) is split into two magnets (tapering the aperture that way).</a:t>
            </a:r>
          </a:p>
          <a:p>
            <a:r>
              <a:rPr lang="en-US" dirty="0"/>
              <a:t>Doublet focusing for </a:t>
            </a:r>
            <a:r>
              <a:rPr lang="en-US" dirty="0" err="1"/>
              <a:t>E</a:t>
            </a:r>
            <a:r>
              <a:rPr lang="en-US" baseline="-25000" dirty="0" err="1"/>
              <a:t>cm</a:t>
            </a:r>
            <a:r>
              <a:rPr lang="en-US" dirty="0"/>
              <a:t> ~100-140 GeV.</a:t>
            </a:r>
          </a:p>
          <a:p>
            <a:endParaRPr lang="en-US" dirty="0"/>
          </a:p>
          <a:p>
            <a:r>
              <a:rPr lang="en-US" dirty="0"/>
              <a:t>For low hadron beam energy </a:t>
            </a:r>
          </a:p>
          <a:p>
            <a:r>
              <a:rPr lang="en-US" dirty="0"/>
              <a:t>(</a:t>
            </a:r>
            <a:r>
              <a:rPr lang="en-US" dirty="0" err="1"/>
              <a:t>E</a:t>
            </a:r>
            <a:r>
              <a:rPr lang="en-US" baseline="-25000" dirty="0" err="1"/>
              <a:t>cm</a:t>
            </a:r>
            <a:r>
              <a:rPr lang="en-US" dirty="0"/>
              <a:t> =60 GeV) can rewire into triplet focusing, reduce </a:t>
            </a:r>
            <a:r>
              <a:rPr lang="en-US" dirty="0">
                <a:latin typeface="Symbol" panose="05050102010706020507" pitchFamily="18" charset="2"/>
              </a:rPr>
              <a:t>b</a:t>
            </a:r>
            <a:r>
              <a:rPr lang="en-US" dirty="0"/>
              <a:t>* </a:t>
            </a:r>
            <a:r>
              <a:rPr lang="en-US" dirty="0">
                <a:sym typeface="Wingdings" panose="05000000000000000000" pitchFamily="2" charset="2"/>
              </a:rPr>
              <a:t> </a:t>
            </a:r>
            <a:r>
              <a:rPr lang="en-US" dirty="0"/>
              <a:t>Increase L by factor of 2</a:t>
            </a:r>
          </a:p>
        </p:txBody>
      </p:sp>
      <p:sp>
        <p:nvSpPr>
          <p:cNvPr id="8" name="TextBox 7">
            <a:extLst>
              <a:ext uri="{FF2B5EF4-FFF2-40B4-BE49-F238E27FC236}">
                <a16:creationId xmlns:a16="http://schemas.microsoft.com/office/drawing/2014/main" id="{5C52A039-8A95-4972-A3BA-93F13ABB315D}"/>
              </a:ext>
            </a:extLst>
          </p:cNvPr>
          <p:cNvSpPr txBox="1"/>
          <p:nvPr/>
        </p:nvSpPr>
        <p:spPr>
          <a:xfrm>
            <a:off x="611966" y="2718737"/>
            <a:ext cx="1889082" cy="369332"/>
          </a:xfrm>
          <a:prstGeom prst="rect">
            <a:avLst/>
          </a:prstGeom>
          <a:noFill/>
        </p:spPr>
        <p:txBody>
          <a:bodyPr wrap="square" rtlCol="0">
            <a:spAutoFit/>
          </a:bodyPr>
          <a:lstStyle/>
          <a:p>
            <a:r>
              <a:rPr lang="en-US" dirty="0"/>
              <a:t>Doublet focusing</a:t>
            </a:r>
          </a:p>
        </p:txBody>
      </p:sp>
      <p:sp>
        <p:nvSpPr>
          <p:cNvPr id="9" name="TextBox 8">
            <a:extLst>
              <a:ext uri="{FF2B5EF4-FFF2-40B4-BE49-F238E27FC236}">
                <a16:creationId xmlns:a16="http://schemas.microsoft.com/office/drawing/2014/main" id="{05472936-4AEA-47D3-B13B-964038D5C932}"/>
              </a:ext>
            </a:extLst>
          </p:cNvPr>
          <p:cNvSpPr txBox="1"/>
          <p:nvPr/>
        </p:nvSpPr>
        <p:spPr>
          <a:xfrm>
            <a:off x="611966" y="5056211"/>
            <a:ext cx="2123489" cy="369332"/>
          </a:xfrm>
          <a:prstGeom prst="rect">
            <a:avLst/>
          </a:prstGeom>
          <a:noFill/>
        </p:spPr>
        <p:txBody>
          <a:bodyPr wrap="square" rtlCol="0">
            <a:spAutoFit/>
          </a:bodyPr>
          <a:lstStyle/>
          <a:p>
            <a:r>
              <a:rPr lang="en-US" dirty="0"/>
              <a:t>Triplet focusing</a:t>
            </a:r>
          </a:p>
        </p:txBody>
      </p:sp>
      <p:sp>
        <p:nvSpPr>
          <p:cNvPr id="10" name="TextBox 9">
            <a:extLst>
              <a:ext uri="{FF2B5EF4-FFF2-40B4-BE49-F238E27FC236}">
                <a16:creationId xmlns:a16="http://schemas.microsoft.com/office/drawing/2014/main" id="{ACF85FDF-EAA9-4BE2-88E4-61BAE54FAEB3}"/>
              </a:ext>
            </a:extLst>
          </p:cNvPr>
          <p:cNvSpPr txBox="1"/>
          <p:nvPr/>
        </p:nvSpPr>
        <p:spPr>
          <a:xfrm>
            <a:off x="2178584" y="1332050"/>
            <a:ext cx="1676400" cy="461665"/>
          </a:xfrm>
          <a:prstGeom prst="rect">
            <a:avLst/>
          </a:prstGeom>
          <a:noFill/>
        </p:spPr>
        <p:txBody>
          <a:bodyPr wrap="square" rtlCol="0">
            <a:spAutoFit/>
          </a:bodyPr>
          <a:lstStyle/>
          <a:p>
            <a:r>
              <a:rPr lang="en-US" sz="2400" dirty="0">
                <a:solidFill>
                  <a:srgbClr val="FF0000"/>
                </a:solidFill>
                <a:latin typeface="Brush Script MT" panose="03060802040406070304" pitchFamily="66" charset="0"/>
              </a:rPr>
              <a:t>schematics</a:t>
            </a:r>
          </a:p>
        </p:txBody>
      </p:sp>
      <p:pic>
        <p:nvPicPr>
          <p:cNvPr id="15" name="Picture 14">
            <a:extLst>
              <a:ext uri="{FF2B5EF4-FFF2-40B4-BE49-F238E27FC236}">
                <a16:creationId xmlns:a16="http://schemas.microsoft.com/office/drawing/2014/main" id="{D682B8C5-8E62-45BE-AFBF-197E688199B4}"/>
              </a:ext>
            </a:extLst>
          </p:cNvPr>
          <p:cNvPicPr>
            <a:picLocks noChangeAspect="1"/>
          </p:cNvPicPr>
          <p:nvPr/>
        </p:nvPicPr>
        <p:blipFill>
          <a:blip r:embed="rId4"/>
          <a:stretch>
            <a:fillRect/>
          </a:stretch>
        </p:blipFill>
        <p:spPr>
          <a:xfrm>
            <a:off x="6310958" y="1497091"/>
            <a:ext cx="1676400" cy="1221646"/>
          </a:xfrm>
          <a:prstGeom prst="rect">
            <a:avLst/>
          </a:prstGeom>
        </p:spPr>
      </p:pic>
      <p:sp>
        <p:nvSpPr>
          <p:cNvPr id="11" name="Oval 10">
            <a:extLst>
              <a:ext uri="{FF2B5EF4-FFF2-40B4-BE49-F238E27FC236}">
                <a16:creationId xmlns:a16="http://schemas.microsoft.com/office/drawing/2014/main" id="{54E64B05-ADF4-425D-9254-45A4E8D8B775}"/>
              </a:ext>
            </a:extLst>
          </p:cNvPr>
          <p:cNvSpPr/>
          <p:nvPr/>
        </p:nvSpPr>
        <p:spPr>
          <a:xfrm>
            <a:off x="6867313" y="1832457"/>
            <a:ext cx="224088" cy="854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12804" y="155456"/>
            <a:ext cx="1172180" cy="369332"/>
          </a:xfrm>
          <a:prstGeom prst="rect">
            <a:avLst/>
          </a:prstGeom>
          <a:solidFill>
            <a:srgbClr val="00B050">
              <a:alpha val="46000"/>
            </a:srgbClr>
          </a:solidFill>
        </p:spPr>
        <p:txBody>
          <a:bodyPr wrap="none" rtlCol="0">
            <a:spAutoFit/>
          </a:bodyPr>
          <a:lstStyle/>
          <a:p>
            <a:r>
              <a:rPr lang="en-US" dirty="0" smtClean="0">
                <a:latin typeface="Arial" panose="020B0604020202020204" pitchFamily="34" charset="0"/>
                <a:cs typeface="Arial" panose="020B0604020202020204" pitchFamily="34" charset="0"/>
              </a:rPr>
              <a:t>F. </a:t>
            </a:r>
            <a:r>
              <a:rPr lang="en-US" dirty="0" err="1" smtClean="0">
                <a:latin typeface="Arial" panose="020B0604020202020204" pitchFamily="34" charset="0"/>
                <a:cs typeface="Arial" panose="020B0604020202020204" pitchFamily="34" charset="0"/>
              </a:rPr>
              <a:t>Willeke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587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71FE-6678-4575-A75A-32CAFF983793}"/>
              </a:ext>
            </a:extLst>
          </p:cNvPr>
          <p:cNvSpPr>
            <a:spLocks noGrp="1"/>
          </p:cNvSpPr>
          <p:nvPr>
            <p:ph type="title"/>
          </p:nvPr>
        </p:nvSpPr>
        <p:spPr>
          <a:xfrm>
            <a:off x="628650" y="365127"/>
            <a:ext cx="7886700" cy="682624"/>
          </a:xfrm>
        </p:spPr>
        <p:txBody>
          <a:bodyPr>
            <a:normAutofit fontScale="90000"/>
          </a:bodyPr>
          <a:lstStyle/>
          <a:p>
            <a:r>
              <a:rPr lang="en-US" dirty="0"/>
              <a:t>Operation with two Detectors</a:t>
            </a:r>
          </a:p>
        </p:txBody>
      </p:sp>
      <p:sp>
        <p:nvSpPr>
          <p:cNvPr id="3" name="Content Placeholder 2">
            <a:extLst>
              <a:ext uri="{FF2B5EF4-FFF2-40B4-BE49-F238E27FC236}">
                <a16:creationId xmlns:a16="http://schemas.microsoft.com/office/drawing/2014/main" id="{ECADB016-FAB4-4A75-8D9A-4F97FCF7DA89}"/>
              </a:ext>
            </a:extLst>
          </p:cNvPr>
          <p:cNvSpPr>
            <a:spLocks noGrp="1"/>
          </p:cNvSpPr>
          <p:nvPr>
            <p:ph idx="1"/>
          </p:nvPr>
        </p:nvSpPr>
        <p:spPr>
          <a:xfrm>
            <a:off x="89388" y="1209676"/>
            <a:ext cx="8965224" cy="5146675"/>
          </a:xfrm>
        </p:spPr>
        <p:txBody>
          <a:bodyPr>
            <a:normAutofit lnSpcReduction="10000"/>
          </a:bodyPr>
          <a:lstStyle/>
          <a:p>
            <a:r>
              <a:rPr lang="en-US" sz="2000" dirty="0"/>
              <a:t>Only one detector and one IR is in the EIC budget. The project is working on accommodating a second IR and detector. Required funding of ~500M$ is unclear at this point</a:t>
            </a:r>
          </a:p>
          <a:p>
            <a:r>
              <a:rPr lang="en-US" sz="2000" dirty="0"/>
              <a:t>The bunches cannot collide in two IRs with maximum intensity. </a:t>
            </a:r>
          </a:p>
          <a:p>
            <a:r>
              <a:rPr lang="en-US" sz="2000" dirty="0"/>
              <a:t>Simultaneous collisions of all bunches in 2 </a:t>
            </a:r>
            <a:r>
              <a:rPr lang="en-US" sz="2000" dirty="0" err="1"/>
              <a:t>Irs</a:t>
            </a:r>
            <a:r>
              <a:rPr lang="en-US" sz="2000" dirty="0"/>
              <a:t> most likely requires to reduce the intensities by up to a factor of 2:</a:t>
            </a:r>
            <a:r>
              <a:rPr lang="en-US" sz="2000" dirty="0">
                <a:sym typeface="Wingdings" panose="05000000000000000000" pitchFamily="2" charset="2"/>
              </a:rPr>
              <a:t> </a:t>
            </a:r>
          </a:p>
          <a:p>
            <a:pPr marL="0" indent="0" algn="ctr">
              <a:buNone/>
            </a:pPr>
            <a:r>
              <a:rPr lang="en-US" sz="2000" b="1" dirty="0">
                <a:solidFill>
                  <a:srgbClr val="FF0000"/>
                </a:solidFill>
                <a:sym typeface="Wingdings" panose="05000000000000000000" pitchFamily="2" charset="2"/>
              </a:rPr>
              <a:t>L  2 x L/4</a:t>
            </a:r>
          </a:p>
          <a:p>
            <a:r>
              <a:rPr lang="en-US" sz="2000" dirty="0">
                <a:sym typeface="Wingdings" panose="05000000000000000000" pitchFamily="2" charset="2"/>
              </a:rPr>
              <a:t>Instead, we arrange for half of the bunches collide in one IR</a:t>
            </a:r>
            <a:r>
              <a:rPr lang="en-US" sz="2000" dirty="0"/>
              <a:t> the other half in the second IR </a:t>
            </a:r>
            <a:r>
              <a:rPr lang="en-US" sz="2000" dirty="0">
                <a:sym typeface="Wingdings" panose="05000000000000000000" pitchFamily="2" charset="2"/>
              </a:rPr>
              <a:t>(luminosity sharing)</a:t>
            </a:r>
          </a:p>
          <a:p>
            <a:pPr marL="0" indent="0" algn="ctr">
              <a:buNone/>
            </a:pPr>
            <a:r>
              <a:rPr lang="en-US" sz="2000" b="1" dirty="0">
                <a:solidFill>
                  <a:srgbClr val="FF0000"/>
                </a:solidFill>
              </a:rPr>
              <a:t>L </a:t>
            </a:r>
            <a:r>
              <a:rPr lang="en-US" sz="2000" b="1" dirty="0">
                <a:solidFill>
                  <a:srgbClr val="FF0000"/>
                </a:solidFill>
                <a:sym typeface="Wingdings" panose="05000000000000000000" pitchFamily="2" charset="2"/>
              </a:rPr>
              <a:t> 2 x L/2 </a:t>
            </a:r>
          </a:p>
          <a:p>
            <a:r>
              <a:rPr lang="en-US" sz="2000" dirty="0">
                <a:sym typeface="Wingdings" panose="05000000000000000000" pitchFamily="2" charset="2"/>
              </a:rPr>
              <a:t>So far, we don’t have (</a:t>
            </a:r>
            <a:r>
              <a:rPr lang="en-US" sz="2000" b="1" dirty="0">
                <a:sym typeface="Wingdings" panose="05000000000000000000" pitchFamily="2" charset="2"/>
              </a:rPr>
              <a:t>yet</a:t>
            </a:r>
            <a:r>
              <a:rPr lang="en-US" sz="2000" dirty="0">
                <a:sym typeface="Wingdings" panose="05000000000000000000" pitchFamily="2" charset="2"/>
              </a:rPr>
              <a:t>) a satisfactory solution for operation with 2 IRs, too much chromaticity, to much deterioration of polarization! </a:t>
            </a:r>
          </a:p>
          <a:p>
            <a:r>
              <a:rPr lang="en-US" sz="2000" dirty="0">
                <a:sym typeface="Wingdings" panose="05000000000000000000" pitchFamily="2" charset="2"/>
              </a:rPr>
              <a:t>What works: Run collisions in one IR at a time and alter </a:t>
            </a:r>
            <a:r>
              <a:rPr lang="en-US" sz="2000" dirty="0" err="1">
                <a:sym typeface="Wingdings" panose="05000000000000000000" pitchFamily="2" charset="2"/>
              </a:rPr>
              <a:t>Irs</a:t>
            </a:r>
            <a:endParaRPr lang="en-US" sz="2000" dirty="0">
              <a:sym typeface="Wingdings" panose="05000000000000000000" pitchFamily="2" charset="2"/>
            </a:endParaRPr>
          </a:p>
          <a:p>
            <a:pPr marL="0" indent="0">
              <a:buNone/>
            </a:pPr>
            <a:r>
              <a:rPr lang="en-US" sz="2000" dirty="0">
                <a:sym typeface="Wingdings" panose="05000000000000000000" pitchFamily="2" charset="2"/>
              </a:rPr>
              <a:t>                                                    </a:t>
            </a:r>
            <a:r>
              <a:rPr lang="en-US" sz="2000" b="1" dirty="0">
                <a:solidFill>
                  <a:srgbClr val="FF0000"/>
                </a:solidFill>
              </a:rPr>
              <a:t>L </a:t>
            </a:r>
            <a:r>
              <a:rPr lang="en-US" sz="2000" b="1" dirty="0">
                <a:solidFill>
                  <a:srgbClr val="FF0000"/>
                </a:solidFill>
                <a:sym typeface="Wingdings" panose="05000000000000000000" pitchFamily="2" charset="2"/>
              </a:rPr>
              <a:t> 2 x L/2 </a:t>
            </a:r>
          </a:p>
          <a:p>
            <a:pPr marL="0" indent="0">
              <a:buNone/>
            </a:pPr>
            <a:r>
              <a:rPr lang="en-US" sz="2000" dirty="0"/>
              <a:t>Nota bene: Two IRs as compared to  one will most likely </a:t>
            </a:r>
            <a:r>
              <a:rPr lang="en-US" sz="2000" b="1" dirty="0"/>
              <a:t>not increase </a:t>
            </a:r>
            <a:r>
              <a:rPr lang="en-US" sz="2000" dirty="0"/>
              <a:t>the sum of the (integrated) luminosity </a:t>
            </a:r>
          </a:p>
        </p:txBody>
      </p:sp>
      <p:sp>
        <p:nvSpPr>
          <p:cNvPr id="4" name="Slide Number Placeholder 3">
            <a:extLst>
              <a:ext uri="{FF2B5EF4-FFF2-40B4-BE49-F238E27FC236}">
                <a16:creationId xmlns:a16="http://schemas.microsoft.com/office/drawing/2014/main" id="{CFE683B2-18E7-4CCF-BB52-3A07413E629B}"/>
              </a:ext>
            </a:extLst>
          </p:cNvPr>
          <p:cNvSpPr>
            <a:spLocks noGrp="1"/>
          </p:cNvSpPr>
          <p:nvPr>
            <p:ph type="sldNum" sz="quarter" idx="12"/>
          </p:nvPr>
        </p:nvSpPr>
        <p:spPr/>
        <p:txBody>
          <a:bodyPr/>
          <a:lstStyle/>
          <a:p>
            <a:fld id="{893C5830-40F3-F04E-B2E3-10E6672BA8FF}" type="slidenum">
              <a:rPr lang="en-US" smtClean="0"/>
              <a:t>22</a:t>
            </a:fld>
            <a:endParaRPr lang="en-US"/>
          </a:p>
        </p:txBody>
      </p:sp>
      <p:sp>
        <p:nvSpPr>
          <p:cNvPr id="5" name="TextBox 4"/>
          <p:cNvSpPr txBox="1"/>
          <p:nvPr/>
        </p:nvSpPr>
        <p:spPr>
          <a:xfrm>
            <a:off x="7512804" y="155456"/>
            <a:ext cx="1172180" cy="369332"/>
          </a:xfrm>
          <a:prstGeom prst="rect">
            <a:avLst/>
          </a:prstGeom>
          <a:solidFill>
            <a:srgbClr val="00B050">
              <a:alpha val="46000"/>
            </a:srgbClr>
          </a:solidFill>
        </p:spPr>
        <p:txBody>
          <a:bodyPr wrap="none" rtlCol="0">
            <a:spAutoFit/>
          </a:bodyPr>
          <a:lstStyle/>
          <a:p>
            <a:r>
              <a:rPr lang="en-US" dirty="0" smtClean="0">
                <a:latin typeface="Arial" panose="020B0604020202020204" pitchFamily="34" charset="0"/>
                <a:cs typeface="Arial" panose="020B0604020202020204" pitchFamily="34" charset="0"/>
              </a:rPr>
              <a:t>F. </a:t>
            </a:r>
            <a:r>
              <a:rPr lang="en-US" dirty="0" err="1" smtClean="0">
                <a:latin typeface="Arial" panose="020B0604020202020204" pitchFamily="34" charset="0"/>
                <a:cs typeface="Arial" panose="020B0604020202020204" pitchFamily="34" charset="0"/>
              </a:rPr>
              <a:t>Willeke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182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A2A2-D251-4067-B34E-FFEF48954DB0}"/>
              </a:ext>
            </a:extLst>
          </p:cNvPr>
          <p:cNvSpPr>
            <a:spLocks noGrp="1"/>
          </p:cNvSpPr>
          <p:nvPr>
            <p:ph type="title"/>
          </p:nvPr>
        </p:nvSpPr>
        <p:spPr>
          <a:xfrm>
            <a:off x="2990850" y="0"/>
            <a:ext cx="1514475" cy="577849"/>
          </a:xfrm>
        </p:spPr>
        <p:txBody>
          <a:bodyPr>
            <a:normAutofit fontScale="90000"/>
          </a:bodyPr>
          <a:lstStyle/>
          <a:p>
            <a:r>
              <a:rPr lang="en-US" dirty="0"/>
              <a:t>IR 8</a:t>
            </a:r>
          </a:p>
        </p:txBody>
      </p:sp>
      <p:sp>
        <p:nvSpPr>
          <p:cNvPr id="3" name="Content Placeholder 2">
            <a:extLst>
              <a:ext uri="{FF2B5EF4-FFF2-40B4-BE49-F238E27FC236}">
                <a16:creationId xmlns:a16="http://schemas.microsoft.com/office/drawing/2014/main" id="{2FF66AD0-F997-498C-9D11-ED10475E6DB9}"/>
              </a:ext>
            </a:extLst>
          </p:cNvPr>
          <p:cNvSpPr>
            <a:spLocks noGrp="1"/>
          </p:cNvSpPr>
          <p:nvPr>
            <p:ph idx="1"/>
          </p:nvPr>
        </p:nvSpPr>
        <p:spPr>
          <a:xfrm>
            <a:off x="-106555" y="542925"/>
            <a:ext cx="9054612" cy="6315075"/>
          </a:xfrm>
        </p:spPr>
        <p:txBody>
          <a:bodyPr>
            <a:normAutofit/>
          </a:bodyPr>
          <a:lstStyle/>
          <a:p>
            <a:pPr>
              <a:lnSpc>
                <a:spcPct val="100000"/>
              </a:lnSpc>
              <a:spcBef>
                <a:spcPts val="300"/>
              </a:spcBef>
            </a:pPr>
            <a:r>
              <a:rPr lang="en-US" sz="2000" dirty="0"/>
              <a:t>The first interaction region of EIC is at IR 6</a:t>
            </a:r>
          </a:p>
          <a:p>
            <a:pPr>
              <a:lnSpc>
                <a:spcPct val="100000"/>
              </a:lnSpc>
              <a:spcBef>
                <a:spcPts val="300"/>
              </a:spcBef>
            </a:pPr>
            <a:r>
              <a:rPr lang="en-US" sz="2000" dirty="0"/>
              <a:t>Present RHIC offers IR8 as a possible second IR and detector location.</a:t>
            </a:r>
          </a:p>
          <a:p>
            <a:pPr>
              <a:lnSpc>
                <a:spcPct val="100000"/>
              </a:lnSpc>
              <a:spcBef>
                <a:spcPts val="300"/>
              </a:spcBef>
            </a:pPr>
            <a:r>
              <a:rPr lang="en-US" sz="2000" dirty="0"/>
              <a:t>IR 8 has significantly less space than IR6.</a:t>
            </a:r>
          </a:p>
          <a:p>
            <a:pPr>
              <a:lnSpc>
                <a:spcPct val="100000"/>
              </a:lnSpc>
              <a:spcBef>
                <a:spcPts val="300"/>
              </a:spcBef>
            </a:pPr>
            <a:r>
              <a:rPr lang="en-US" sz="2000" dirty="0"/>
              <a:t>A much larger crossing angle (35 </a:t>
            </a:r>
            <a:r>
              <a:rPr lang="en-US" sz="2000" dirty="0" err="1"/>
              <a:t>mrad</a:t>
            </a:r>
            <a:r>
              <a:rPr lang="en-US" sz="2000" dirty="0"/>
              <a:t> seems possible) in IR 8 compared with the present 25 </a:t>
            </a:r>
            <a:r>
              <a:rPr lang="en-US" sz="2000" dirty="0" err="1"/>
              <a:t>mrad</a:t>
            </a:r>
            <a:r>
              <a:rPr lang="en-US" sz="2000" dirty="0"/>
              <a:t> crossing angle in the first IR is most likely not possible without a major effort in civil construction.</a:t>
            </a:r>
          </a:p>
          <a:p>
            <a:pPr>
              <a:lnSpc>
                <a:spcPct val="100000"/>
              </a:lnSpc>
              <a:spcBef>
                <a:spcPts val="300"/>
              </a:spcBef>
            </a:pPr>
            <a:r>
              <a:rPr lang="en-US" sz="2000" dirty="0"/>
              <a:t>The tunnel end in </a:t>
            </a:r>
            <a:r>
              <a:rPr lang="en-US" sz="2000" b="1" dirty="0"/>
              <a:t>IR 6 </a:t>
            </a:r>
            <a:r>
              <a:rPr lang="en-US" sz="2000" dirty="0"/>
              <a:t>is </a:t>
            </a:r>
            <a:r>
              <a:rPr lang="en-US" sz="2000" b="1" dirty="0"/>
              <a:t>6.9 m</a:t>
            </a:r>
            <a:r>
              <a:rPr lang="en-US" sz="2000" dirty="0"/>
              <a:t> wide over a length of </a:t>
            </a:r>
            <a:r>
              <a:rPr lang="en-US" sz="2000" b="1" dirty="0"/>
              <a:t>284 m</a:t>
            </a:r>
            <a:r>
              <a:rPr lang="en-US" sz="2000" dirty="0"/>
              <a:t>. In IR8 it is only </a:t>
            </a:r>
            <a:r>
              <a:rPr lang="en-US" sz="2000" b="1" dirty="0"/>
              <a:t>6.4 m</a:t>
            </a:r>
            <a:r>
              <a:rPr lang="en-US" sz="2000" dirty="0"/>
              <a:t> wide over a length of </a:t>
            </a:r>
            <a:r>
              <a:rPr lang="en-US" sz="2000" b="1" dirty="0"/>
              <a:t>117 m</a:t>
            </a:r>
            <a:r>
              <a:rPr lang="en-US" sz="2000" dirty="0"/>
              <a:t>. Further out it is only </a:t>
            </a:r>
            <a:r>
              <a:rPr lang="en-US" sz="2000" b="1" dirty="0"/>
              <a:t>5.27 m</a:t>
            </a:r>
            <a:r>
              <a:rPr lang="en-US" sz="2000" dirty="0"/>
              <a:t> wide.</a:t>
            </a:r>
          </a:p>
          <a:p>
            <a:pPr>
              <a:lnSpc>
                <a:spcPct val="100000"/>
              </a:lnSpc>
              <a:spcBef>
                <a:spcPts val="300"/>
              </a:spcBef>
            </a:pPr>
            <a:r>
              <a:rPr lang="en-US" sz="2000" dirty="0"/>
              <a:t>A detector bypass for the RCS limits the detector radius to </a:t>
            </a:r>
            <a:r>
              <a:rPr lang="en-US" sz="2000" b="1" dirty="0"/>
              <a:t>3.4 m</a:t>
            </a:r>
          </a:p>
          <a:p>
            <a:pPr>
              <a:lnSpc>
                <a:spcPct val="100000"/>
              </a:lnSpc>
              <a:spcBef>
                <a:spcPts val="300"/>
              </a:spcBef>
            </a:pPr>
            <a:r>
              <a:rPr lang="en-US" sz="2000" dirty="0"/>
              <a:t>At present, we are planning the hadron and electron pathlengths in IR 8 similarly to the ones in IR6. This will constrain the differential pass length for electrons and hadrons in a later full IR8 layout, as any pathlength difference between hadron and electrons might not be able to be compensated any more by already existing accelerator arcs. </a:t>
            </a:r>
          </a:p>
          <a:p>
            <a:pPr>
              <a:lnSpc>
                <a:spcPct val="100000"/>
              </a:lnSpc>
              <a:spcBef>
                <a:spcPts val="300"/>
              </a:spcBef>
            </a:pPr>
            <a:r>
              <a:rPr lang="en-US" sz="2000" dirty="0"/>
              <a:t>IR8 centerline needs to be moved at least 85 cm from present midline of the tunnel  (outwards)</a:t>
            </a:r>
          </a:p>
          <a:p>
            <a:pPr>
              <a:lnSpc>
                <a:spcPct val="100000"/>
              </a:lnSpc>
              <a:spcBef>
                <a:spcPts val="300"/>
              </a:spcBef>
            </a:pPr>
            <a:r>
              <a:rPr lang="en-US" sz="2000" dirty="0"/>
              <a:t>Work in progress to lay out reference design for IR with larger crossing angle and stronger emphasis on forward detection</a:t>
            </a:r>
          </a:p>
          <a:p>
            <a:endParaRPr lang="en-US" dirty="0"/>
          </a:p>
        </p:txBody>
      </p:sp>
      <p:sp>
        <p:nvSpPr>
          <p:cNvPr id="4" name="Slide Number Placeholder 3">
            <a:extLst>
              <a:ext uri="{FF2B5EF4-FFF2-40B4-BE49-F238E27FC236}">
                <a16:creationId xmlns:a16="http://schemas.microsoft.com/office/drawing/2014/main" id="{F14B5ACC-C355-4C4F-85B4-BAA8B30DA013}"/>
              </a:ext>
            </a:extLst>
          </p:cNvPr>
          <p:cNvSpPr>
            <a:spLocks noGrp="1"/>
          </p:cNvSpPr>
          <p:nvPr>
            <p:ph type="sldNum" sz="quarter" idx="12"/>
          </p:nvPr>
        </p:nvSpPr>
        <p:spPr/>
        <p:txBody>
          <a:bodyPr/>
          <a:lstStyle/>
          <a:p>
            <a:fld id="{893C5830-40F3-F04E-B2E3-10E6672BA8FF}" type="slidenum">
              <a:rPr lang="en-US" smtClean="0"/>
              <a:t>23</a:t>
            </a:fld>
            <a:endParaRPr lang="en-US"/>
          </a:p>
        </p:txBody>
      </p:sp>
      <p:sp>
        <p:nvSpPr>
          <p:cNvPr id="5" name="TextBox 4"/>
          <p:cNvSpPr txBox="1"/>
          <p:nvPr/>
        </p:nvSpPr>
        <p:spPr>
          <a:xfrm>
            <a:off x="7512804" y="155456"/>
            <a:ext cx="1172180" cy="369332"/>
          </a:xfrm>
          <a:prstGeom prst="rect">
            <a:avLst/>
          </a:prstGeom>
          <a:solidFill>
            <a:srgbClr val="00B050">
              <a:alpha val="46000"/>
            </a:srgbClr>
          </a:solidFill>
        </p:spPr>
        <p:txBody>
          <a:bodyPr wrap="none" rtlCol="0">
            <a:spAutoFit/>
          </a:bodyPr>
          <a:lstStyle/>
          <a:p>
            <a:r>
              <a:rPr lang="en-US" dirty="0" smtClean="0">
                <a:latin typeface="Arial" panose="020B0604020202020204" pitchFamily="34" charset="0"/>
                <a:cs typeface="Arial" panose="020B0604020202020204" pitchFamily="34" charset="0"/>
              </a:rPr>
              <a:t>F. </a:t>
            </a:r>
            <a:r>
              <a:rPr lang="en-US" dirty="0" err="1" smtClean="0">
                <a:latin typeface="Arial" panose="020B0604020202020204" pitchFamily="34" charset="0"/>
                <a:cs typeface="Arial" panose="020B0604020202020204" pitchFamily="34" charset="0"/>
              </a:rPr>
              <a:t>Willeke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17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1652-EB5E-4356-ACEB-28AE593B562D}"/>
              </a:ext>
            </a:extLst>
          </p:cNvPr>
          <p:cNvSpPr>
            <a:spLocks noGrp="1"/>
          </p:cNvSpPr>
          <p:nvPr>
            <p:ph type="title"/>
          </p:nvPr>
        </p:nvSpPr>
        <p:spPr/>
        <p:txBody>
          <a:bodyPr/>
          <a:lstStyle/>
          <a:p>
            <a:r>
              <a:rPr lang="en-US" dirty="0"/>
              <a:t>IR6 vs IR 8 geometry</a:t>
            </a:r>
          </a:p>
        </p:txBody>
      </p:sp>
      <p:sp>
        <p:nvSpPr>
          <p:cNvPr id="4" name="Slide Number Placeholder 3">
            <a:extLst>
              <a:ext uri="{FF2B5EF4-FFF2-40B4-BE49-F238E27FC236}">
                <a16:creationId xmlns:a16="http://schemas.microsoft.com/office/drawing/2014/main" id="{4BC3DB1E-A916-4FCB-ADBB-1A5E059BCAE8}"/>
              </a:ext>
            </a:extLst>
          </p:cNvPr>
          <p:cNvSpPr>
            <a:spLocks noGrp="1"/>
          </p:cNvSpPr>
          <p:nvPr>
            <p:ph type="sldNum" sz="quarter" idx="12"/>
          </p:nvPr>
        </p:nvSpPr>
        <p:spPr/>
        <p:txBody>
          <a:bodyPr/>
          <a:lstStyle/>
          <a:p>
            <a:fld id="{893C5830-40F3-F04E-B2E3-10E6672BA8FF}" type="slidenum">
              <a:rPr lang="en-US" smtClean="0"/>
              <a:t>24</a:t>
            </a:fld>
            <a:endParaRPr lang="en-US"/>
          </a:p>
        </p:txBody>
      </p:sp>
      <p:pic>
        <p:nvPicPr>
          <p:cNvPr id="14" name="Picture 13">
            <a:extLst>
              <a:ext uri="{FF2B5EF4-FFF2-40B4-BE49-F238E27FC236}">
                <a16:creationId xmlns:a16="http://schemas.microsoft.com/office/drawing/2014/main" id="{160A5DB6-0D20-4A7F-8559-50399243EB91}"/>
              </a:ext>
            </a:extLst>
          </p:cNvPr>
          <p:cNvPicPr>
            <a:picLocks noChangeAspect="1"/>
          </p:cNvPicPr>
          <p:nvPr/>
        </p:nvPicPr>
        <p:blipFill>
          <a:blip r:embed="rId3"/>
          <a:stretch>
            <a:fillRect/>
          </a:stretch>
        </p:blipFill>
        <p:spPr>
          <a:xfrm>
            <a:off x="234523" y="1284978"/>
            <a:ext cx="6374465" cy="5207896"/>
          </a:xfrm>
          <a:prstGeom prst="rect">
            <a:avLst/>
          </a:prstGeom>
        </p:spPr>
      </p:pic>
      <p:pic>
        <p:nvPicPr>
          <p:cNvPr id="16" name="Picture 15">
            <a:extLst>
              <a:ext uri="{FF2B5EF4-FFF2-40B4-BE49-F238E27FC236}">
                <a16:creationId xmlns:a16="http://schemas.microsoft.com/office/drawing/2014/main" id="{D5E90DA4-0724-4E0D-8B41-25723FE4F32D}"/>
              </a:ext>
            </a:extLst>
          </p:cNvPr>
          <p:cNvPicPr>
            <a:picLocks noChangeAspect="1"/>
          </p:cNvPicPr>
          <p:nvPr/>
        </p:nvPicPr>
        <p:blipFill>
          <a:blip r:embed="rId4"/>
          <a:stretch>
            <a:fillRect/>
          </a:stretch>
        </p:blipFill>
        <p:spPr>
          <a:xfrm>
            <a:off x="5882726" y="4448067"/>
            <a:ext cx="2919412" cy="1543050"/>
          </a:xfrm>
          <a:prstGeom prst="rect">
            <a:avLst/>
          </a:prstGeom>
        </p:spPr>
      </p:pic>
      <p:pic>
        <p:nvPicPr>
          <p:cNvPr id="18" name="Picture 17">
            <a:extLst>
              <a:ext uri="{FF2B5EF4-FFF2-40B4-BE49-F238E27FC236}">
                <a16:creationId xmlns:a16="http://schemas.microsoft.com/office/drawing/2014/main" id="{B67770FE-C17A-4427-AE6B-6D72CBEC97D5}"/>
              </a:ext>
            </a:extLst>
          </p:cNvPr>
          <p:cNvPicPr>
            <a:picLocks noChangeAspect="1"/>
          </p:cNvPicPr>
          <p:nvPr/>
        </p:nvPicPr>
        <p:blipFill>
          <a:blip r:embed="rId5"/>
          <a:stretch>
            <a:fillRect/>
          </a:stretch>
        </p:blipFill>
        <p:spPr>
          <a:xfrm>
            <a:off x="5882726" y="2584235"/>
            <a:ext cx="3171886" cy="1362075"/>
          </a:xfrm>
          <a:prstGeom prst="rect">
            <a:avLst/>
          </a:prstGeom>
        </p:spPr>
      </p:pic>
      <p:sp>
        <p:nvSpPr>
          <p:cNvPr id="7" name="TextBox 6"/>
          <p:cNvSpPr txBox="1"/>
          <p:nvPr/>
        </p:nvSpPr>
        <p:spPr>
          <a:xfrm>
            <a:off x="7512804" y="155456"/>
            <a:ext cx="1172180" cy="369332"/>
          </a:xfrm>
          <a:prstGeom prst="rect">
            <a:avLst/>
          </a:prstGeom>
          <a:solidFill>
            <a:srgbClr val="00B050">
              <a:alpha val="46000"/>
            </a:srgbClr>
          </a:solidFill>
        </p:spPr>
        <p:txBody>
          <a:bodyPr wrap="none" rtlCol="0">
            <a:spAutoFit/>
          </a:bodyPr>
          <a:lstStyle/>
          <a:p>
            <a:r>
              <a:rPr lang="en-US" dirty="0" smtClean="0">
                <a:latin typeface="Arial" panose="020B0604020202020204" pitchFamily="34" charset="0"/>
                <a:cs typeface="Arial" panose="020B0604020202020204" pitchFamily="34" charset="0"/>
              </a:rPr>
              <a:t>F. </a:t>
            </a:r>
            <a:r>
              <a:rPr lang="en-US" dirty="0" err="1" smtClean="0">
                <a:latin typeface="Arial" panose="020B0604020202020204" pitchFamily="34" charset="0"/>
                <a:cs typeface="Arial" panose="020B0604020202020204" pitchFamily="34" charset="0"/>
              </a:rPr>
              <a:t>Willeke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592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a:t>Ion 2</a:t>
            </a:r>
            <a:r>
              <a:rPr lang="en-US" sz="3600" baseline="30000" dirty="0"/>
              <a:t>nd</a:t>
            </a:r>
            <a:r>
              <a:rPr lang="en-US" sz="3600" dirty="0"/>
              <a:t> IR Optics </a:t>
            </a:r>
            <a:r>
              <a:rPr lang="en-US" sz="3600" dirty="0" smtClean="0"/>
              <a:t>up </a:t>
            </a:r>
            <a:r>
              <a:rPr lang="en-US" sz="3600" dirty="0"/>
              <a:t>to </a:t>
            </a:r>
            <a:r>
              <a:rPr lang="en-US" sz="3600" dirty="0" smtClean="0"/>
              <a:t>135 </a:t>
            </a:r>
            <a:r>
              <a:rPr lang="en-US" sz="3600" dirty="0"/>
              <a:t>GeV</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39778"/>
                <a:ext cx="8863200" cy="4688463"/>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All aperture-edge fields below 4.6 T</a:t>
                </a:r>
              </a:p>
              <a:p>
                <a:pPr marL="228600" lvl="0" indent="-228600">
                  <a:spcAft>
                    <a:spcPts val="600"/>
                  </a:spcAft>
                  <a:buFont typeface="Arial" panose="020B0604020202020204" pitchFamily="34" charset="0"/>
                  <a:buChar char="•"/>
                </a:pPr>
                <a14:m>
                  <m:oMath xmlns:m="http://schemas.openxmlformats.org/officeDocument/2006/math">
                    <m:sSubSup>
                      <m:sSubSupPr>
                        <m:ctrlPr>
                          <a:rPr lang="en-US" sz="2000" i="1">
                            <a:solidFill>
                              <a:srgbClr val="000000"/>
                            </a:solidFill>
                            <a:latin typeface="Cambria Math" panose="02040503050406030204" pitchFamily="18" charset="0"/>
                            <a:cs typeface="Arial" panose="020B0604020202020204" pitchFamily="34" charset="0"/>
                          </a:rPr>
                        </m:ctrlPr>
                      </m:sSubSupPr>
                      <m:e>
                        <m:r>
                          <a:rPr lang="en-US" sz="2000" i="1">
                            <a:solidFill>
                              <a:srgbClr val="000000"/>
                            </a:solidFill>
                            <a:latin typeface="Cambria Math" panose="02040503050406030204" pitchFamily="18" charset="0"/>
                            <a:cs typeface="Arial" panose="020B0604020202020204" pitchFamily="34" charset="0"/>
                          </a:rPr>
                          <m:t>𝛽</m:t>
                        </m:r>
                      </m:e>
                      <m:sub>
                        <m:f>
                          <m:fPr>
                            <m:type m:val="lin"/>
                            <m:ctrlPr>
                              <a:rPr lang="en-US" sz="2000" i="1">
                                <a:solidFill>
                                  <a:srgbClr val="000000"/>
                                </a:solidFill>
                                <a:latin typeface="Cambria Math" panose="02040503050406030204" pitchFamily="18" charset="0"/>
                                <a:cs typeface="Arial" panose="020B0604020202020204" pitchFamily="34" charset="0"/>
                              </a:rPr>
                            </m:ctrlPr>
                          </m:fPr>
                          <m:num>
                            <m:r>
                              <a:rPr lang="en-US" sz="2000" i="1">
                                <a:solidFill>
                                  <a:srgbClr val="000000"/>
                                </a:solidFill>
                                <a:latin typeface="Cambria Math" panose="02040503050406030204" pitchFamily="18" charset="0"/>
                                <a:cs typeface="Arial" panose="020B0604020202020204" pitchFamily="34" charset="0"/>
                              </a:rPr>
                              <m:t>𝑥</m:t>
                            </m:r>
                          </m:num>
                          <m:den>
                            <m:r>
                              <a:rPr lang="en-US" sz="2000" i="1">
                                <a:solidFill>
                                  <a:srgbClr val="000000"/>
                                </a:solidFill>
                                <a:latin typeface="Cambria Math" panose="02040503050406030204" pitchFamily="18" charset="0"/>
                                <a:cs typeface="Arial" panose="020B0604020202020204" pitchFamily="34" charset="0"/>
                              </a:rPr>
                              <m:t>𝑦</m:t>
                            </m:r>
                          </m:den>
                        </m:f>
                      </m:sub>
                      <m:sup>
                        <m:r>
                          <a:rPr lang="en-US" sz="2000" i="1">
                            <a:solidFill>
                              <a:srgbClr val="000000"/>
                            </a:solidFill>
                            <a:latin typeface="Cambria Math" panose="02040503050406030204" pitchFamily="18" charset="0"/>
                            <a:cs typeface="Arial" panose="020B0604020202020204" pitchFamily="34" charset="0"/>
                          </a:rPr>
                          <m:t>∗</m:t>
                        </m:r>
                      </m:sup>
                    </m:sSubSup>
                    <m:r>
                      <a:rPr lang="en-US" sz="2000" i="1">
                        <a:solidFill>
                          <a:srgbClr val="000000"/>
                        </a:solidFill>
                        <a:latin typeface="Cambria Math" panose="02040503050406030204" pitchFamily="18" charset="0"/>
                        <a:cs typeface="Arial" panose="020B0604020202020204" pitchFamily="34" charset="0"/>
                      </a:rPr>
                      <m:t>=</m:t>
                    </m:r>
                    <m:r>
                      <a:rPr lang="en-US" sz="2000" b="0" i="1" smtClean="0">
                        <a:solidFill>
                          <a:srgbClr val="2828FF"/>
                        </a:solidFill>
                        <a:latin typeface="Cambria Math" panose="02040503050406030204" pitchFamily="18" charset="0"/>
                        <a:cs typeface="Arial" panose="020B0604020202020204" pitchFamily="34" charset="0"/>
                      </a:rPr>
                      <m:t>37</m:t>
                    </m:r>
                    <m:r>
                      <a:rPr lang="en-US" sz="2000" i="1">
                        <a:solidFill>
                          <a:srgbClr val="2828FF"/>
                        </a:solidFill>
                        <a:latin typeface="Cambria Math" panose="02040503050406030204" pitchFamily="18" charset="0"/>
                        <a:cs typeface="Arial" panose="020B0604020202020204" pitchFamily="34" charset="0"/>
                      </a:rPr>
                      <m:t>/</m:t>
                    </m:r>
                    <m:r>
                      <a:rPr lang="en-US" sz="2000" b="0" i="1" smtClean="0">
                        <a:solidFill>
                          <a:srgbClr val="2828FF"/>
                        </a:solidFill>
                        <a:latin typeface="Cambria Math" panose="02040503050406030204" pitchFamily="18" charset="0"/>
                        <a:cs typeface="Arial" panose="020B0604020202020204" pitchFamily="34" charset="0"/>
                      </a:rPr>
                      <m:t>2.5</m:t>
                    </m:r>
                  </m:oMath>
                </a14:m>
                <a:r>
                  <a:rPr lang="en-US" sz="2000" dirty="0">
                    <a:solidFill>
                      <a:srgbClr val="2828FF"/>
                    </a:solidFill>
                    <a:latin typeface="Arial" charset="0"/>
                    <a:cs typeface="Arial" panose="020B0604020202020204" pitchFamily="34" charset="0"/>
                  </a:rPr>
                  <a:t> </a:t>
                </a:r>
                <a:r>
                  <a:rPr lang="en-US" sz="2000" dirty="0" smtClean="0">
                    <a:solidFill>
                      <a:srgbClr val="2828FF"/>
                    </a:solidFill>
                    <a:latin typeface="Arial" charset="0"/>
                    <a:cs typeface="Arial" panose="020B0604020202020204" pitchFamily="34" charset="0"/>
                  </a:rPr>
                  <a:t>cm</a:t>
                </a:r>
                <a:r>
                  <a:rPr lang="en-US" sz="2000" dirty="0">
                    <a:solidFill>
                      <a:srgbClr val="000000"/>
                    </a:solidFill>
                    <a:latin typeface="Arial" charset="0"/>
                    <a:cs typeface="Arial" panose="020B0604020202020204" pitchFamily="34" charset="0"/>
                  </a:rPr>
                  <a:t> with on </a:t>
                </a:r>
                <a14:m>
                  <m:oMath xmlns:m="http://schemas.openxmlformats.org/officeDocument/2006/math">
                    <m:sSubSup>
                      <m:sSubSupPr>
                        <m:ctrlPr>
                          <a:rPr lang="en-US" sz="2000" i="1">
                            <a:solidFill>
                              <a:srgbClr val="0000FF"/>
                            </a:solidFill>
                            <a:latin typeface="Cambria Math" panose="02040503050406030204" pitchFamily="18" charset="0"/>
                          </a:rPr>
                        </m:ctrlPr>
                      </m:sSubSupPr>
                      <m:e>
                        <m:r>
                          <a:rPr lang="en-US" sz="2000" i="1">
                            <a:solidFill>
                              <a:srgbClr val="0000FF"/>
                            </a:solidFill>
                            <a:latin typeface="Cambria Math" panose="02040503050406030204" pitchFamily="18" charset="0"/>
                          </a:rPr>
                          <m:t>𝛽</m:t>
                        </m:r>
                      </m:e>
                      <m:sub>
                        <m:r>
                          <a:rPr lang="en-US" sz="2000" i="1">
                            <a:solidFill>
                              <a:srgbClr val="0000FF"/>
                            </a:solidFill>
                            <a:latin typeface="Cambria Math" panose="02040503050406030204" pitchFamily="18" charset="0"/>
                          </a:rPr>
                          <m:t>𝑥</m:t>
                        </m:r>
                      </m:sub>
                      <m:sup>
                        <m:r>
                          <a:rPr lang="en-US" sz="2000" i="1">
                            <a:solidFill>
                              <a:srgbClr val="0000FF"/>
                            </a:solidFill>
                            <a:latin typeface="Cambria Math" panose="02040503050406030204" pitchFamily="18" charset="0"/>
                          </a:rPr>
                          <m:t>𝑚𝑎𝑥</m:t>
                        </m:r>
                      </m:sup>
                    </m:sSubSup>
                    <m:r>
                      <a:rPr lang="en-US" sz="2000" i="1">
                        <a:solidFill>
                          <a:srgbClr val="0000FF"/>
                        </a:solidFill>
                        <a:latin typeface="Cambria Math" panose="02040503050406030204" pitchFamily="18" charset="0"/>
                      </a:rPr>
                      <m:t>=1.2</m:t>
                    </m:r>
                  </m:oMath>
                </a14:m>
                <a:r>
                  <a:rPr lang="en-US" sz="2000" dirty="0">
                    <a:solidFill>
                      <a:srgbClr val="0000FF"/>
                    </a:solidFill>
                    <a:latin typeface="Arial" charset="0"/>
                    <a:cs typeface="Arial" panose="020B0604020202020204" pitchFamily="34" charset="0"/>
                  </a:rPr>
                  <a:t> km </a:t>
                </a:r>
                <a:r>
                  <a:rPr lang="en-US" sz="2000" dirty="0">
                    <a:solidFill>
                      <a:srgbClr val="000000"/>
                    </a:solidFill>
                    <a:latin typeface="Arial" charset="0"/>
                    <a:cs typeface="Arial" panose="020B0604020202020204" pitchFamily="34" charset="0"/>
                  </a:rPr>
                  <a:t>and </a:t>
                </a:r>
                <a14:m>
                  <m:oMath xmlns:m="http://schemas.openxmlformats.org/officeDocument/2006/math">
                    <m:sSubSup>
                      <m:sSubSupPr>
                        <m:ctrlPr>
                          <a:rPr lang="en-US" sz="2000" i="1">
                            <a:solidFill>
                              <a:srgbClr val="0000FF"/>
                            </a:solidFill>
                            <a:latin typeface="Cambria Math" panose="02040503050406030204" pitchFamily="18" charset="0"/>
                          </a:rPr>
                        </m:ctrlPr>
                      </m:sSubSupPr>
                      <m:e>
                        <m:r>
                          <a:rPr lang="en-US" sz="2000" i="1">
                            <a:solidFill>
                              <a:srgbClr val="0000FF"/>
                            </a:solidFill>
                            <a:latin typeface="Cambria Math" panose="02040503050406030204" pitchFamily="18" charset="0"/>
                          </a:rPr>
                          <m:t>𝛽</m:t>
                        </m:r>
                      </m:e>
                      <m:sub>
                        <m:r>
                          <a:rPr lang="en-US" sz="2000" i="1">
                            <a:solidFill>
                              <a:srgbClr val="0000FF"/>
                            </a:solidFill>
                            <a:latin typeface="Cambria Math" panose="02040503050406030204" pitchFamily="18" charset="0"/>
                          </a:rPr>
                          <m:t>𝑦</m:t>
                        </m:r>
                      </m:sub>
                      <m:sup>
                        <m:r>
                          <a:rPr lang="en-US" sz="2000" i="1">
                            <a:solidFill>
                              <a:srgbClr val="0000FF"/>
                            </a:solidFill>
                            <a:latin typeface="Cambria Math" panose="02040503050406030204" pitchFamily="18" charset="0"/>
                          </a:rPr>
                          <m:t>𝑚𝑎𝑥</m:t>
                        </m:r>
                      </m:sup>
                    </m:sSubSup>
                    <m:r>
                      <a:rPr lang="en-US" sz="2000" i="1">
                        <a:solidFill>
                          <a:srgbClr val="0000FF"/>
                        </a:solidFill>
                        <a:latin typeface="Cambria Math" panose="02040503050406030204" pitchFamily="18" charset="0"/>
                      </a:rPr>
                      <m:t>=2</m:t>
                    </m:r>
                  </m:oMath>
                </a14:m>
                <a:r>
                  <a:rPr lang="en-US" sz="2000" dirty="0">
                    <a:solidFill>
                      <a:srgbClr val="0000FF"/>
                    </a:solidFill>
                    <a:latin typeface="Arial" charset="0"/>
                    <a:cs typeface="Arial" panose="020B0604020202020204" pitchFamily="34" charset="0"/>
                  </a:rPr>
                  <a:t> </a:t>
                </a:r>
                <a:r>
                  <a:rPr lang="en-US" sz="2000" dirty="0" smtClean="0">
                    <a:solidFill>
                      <a:srgbClr val="0000FF"/>
                    </a:solidFill>
                    <a:latin typeface="Arial" charset="0"/>
                    <a:cs typeface="Arial" panose="020B0604020202020204" pitchFamily="34" charset="0"/>
                  </a:rPr>
                  <a:t>km</a:t>
                </a:r>
              </a:p>
              <a:p>
                <a:pPr marL="228600" indent="-228600">
                  <a:spcAft>
                    <a:spcPts val="600"/>
                  </a:spcAft>
                  <a:buFont typeface="Arial" panose="020B0604020202020204" pitchFamily="34" charset="0"/>
                  <a:buChar char="•"/>
                </a:pPr>
                <a:r>
                  <a:rPr lang="en-US" sz="2000" dirty="0">
                    <a:latin typeface="Arial" charset="0"/>
                    <a:cs typeface="Arial" panose="020B0604020202020204" pitchFamily="34" charset="0"/>
                  </a:rPr>
                  <a:t>Assuming </a:t>
                </a:r>
                <a14:m>
                  <m:oMath xmlns:m="http://schemas.openxmlformats.org/officeDocument/2006/math">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𝜀</m:t>
                        </m:r>
                      </m:e>
                      <m:sub>
                        <m:r>
                          <a:rPr lang="en-US" sz="2000" i="1">
                            <a:latin typeface="Cambria Math" panose="02040503050406030204" pitchFamily="18" charset="0"/>
                            <a:cs typeface="Arial" panose="020B0604020202020204" pitchFamily="34" charset="0"/>
                          </a:rPr>
                          <m:t>𝑥</m:t>
                        </m:r>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𝑦</m:t>
                        </m:r>
                      </m:sub>
                      <m:sup>
                        <m:r>
                          <a:rPr lang="en-US" sz="2000" i="1">
                            <a:latin typeface="Cambria Math" panose="02040503050406030204" pitchFamily="18" charset="0"/>
                            <a:cs typeface="Arial" panose="020B0604020202020204" pitchFamily="34" charset="0"/>
                          </a:rPr>
                          <m:t>𝑁</m:t>
                        </m:r>
                      </m:sup>
                    </m:sSubSup>
                    <m:r>
                      <a:rPr lang="en-US" sz="2000" i="1">
                        <a:latin typeface="Cambria Math" panose="02040503050406030204" pitchFamily="18" charset="0"/>
                        <a:cs typeface="Arial" panose="020B0604020202020204" pitchFamily="34" charset="0"/>
                      </a:rPr>
                      <m:t>=</m:t>
                    </m:r>
                    <m:f>
                      <m:fPr>
                        <m:type m:val="lin"/>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3.2</m:t>
                        </m:r>
                      </m:num>
                      <m:den>
                        <m:r>
                          <a:rPr lang="en-US" sz="2000" i="1">
                            <a:latin typeface="Cambria Math" panose="02040503050406030204" pitchFamily="18" charset="0"/>
                            <a:cs typeface="Arial" panose="020B0604020202020204" pitchFamily="34" charset="0"/>
                          </a:rPr>
                          <m:t>0.29</m:t>
                        </m:r>
                      </m:den>
                    </m:f>
                    <m:r>
                      <a:rPr lang="en-US" sz="2000" i="1">
                        <a:latin typeface="Cambria Math" panose="02040503050406030204" pitchFamily="18" charset="0"/>
                        <a:cs typeface="Arial" panose="020B0604020202020204" pitchFamily="34" charset="0"/>
                      </a:rPr>
                      <m:t> </m:t>
                    </m:r>
                    <m:r>
                      <a:rPr lang="en-US" sz="2000" i="1">
                        <a:latin typeface="Cambria Math" panose="02040503050406030204" pitchFamily="18" charset="0"/>
                        <a:cs typeface="Arial" panose="020B0604020202020204" pitchFamily="34" charset="0"/>
                      </a:rPr>
                      <m:t>𝜇</m:t>
                    </m:r>
                  </m:oMath>
                </a14:m>
                <a:r>
                  <a:rPr lang="en-US" sz="2000" dirty="0">
                    <a:latin typeface="Arial" charset="0"/>
                    <a:cs typeface="Arial" panose="020B0604020202020204" pitchFamily="34" charset="0"/>
                  </a:rPr>
                  <a:t>m</a:t>
                </a:r>
                <a:br>
                  <a:rPr lang="en-US" sz="2000" dirty="0">
                    <a:latin typeface="Arial" charset="0"/>
                    <a:cs typeface="Arial" panose="020B0604020202020204" pitchFamily="34" charset="0"/>
                  </a:rPr>
                </a:br>
                <a:r>
                  <a:rPr lang="en-US" sz="2000" dirty="0" smtClean="0">
                    <a:latin typeface="Arial" charset="0"/>
                    <a:cs typeface="Arial" panose="020B0604020202020204" pitchFamily="34" charset="0"/>
                  </a:rPr>
                  <a:t>275 GeV:</a:t>
                </a:r>
                <a:br>
                  <a:rPr lang="en-US" sz="2000" dirty="0" smtClean="0">
                    <a:latin typeface="Arial" charset="0"/>
                    <a:cs typeface="Arial" panose="020B0604020202020204" pitchFamily="34" charset="0"/>
                  </a:rPr>
                </a:br>
                <a14:m>
                  <m:oMath xmlns:m="http://schemas.openxmlformats.org/officeDocument/2006/math">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𝜎</m:t>
                        </m:r>
                      </m:e>
                      <m:sub>
                        <m:r>
                          <a:rPr lang="en-US" sz="2000" i="1">
                            <a:latin typeface="Cambria Math" panose="02040503050406030204" pitchFamily="18" charset="0"/>
                            <a:cs typeface="Arial" panose="020B0604020202020204" pitchFamily="34" charset="0"/>
                          </a:rPr>
                          <m:t>𝑥</m:t>
                        </m:r>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𝑦</m:t>
                        </m:r>
                      </m:sub>
                      <m:sup>
                        <m:r>
                          <a:rPr lang="en-US" sz="2000" i="1">
                            <a:latin typeface="Cambria Math" panose="02040503050406030204" pitchFamily="18" charset="0"/>
                            <a:cs typeface="Arial" panose="020B0604020202020204" pitchFamily="34" charset="0"/>
                          </a:rPr>
                          <m:t>∗</m:t>
                        </m:r>
                      </m:sup>
                    </m:sSubSup>
                    <m:r>
                      <a:rPr lang="en-US" sz="2000" i="1">
                        <a:latin typeface="Cambria Math" panose="02040503050406030204" pitchFamily="18" charset="0"/>
                        <a:cs typeface="Arial" panose="020B0604020202020204" pitchFamily="34" charset="0"/>
                      </a:rPr>
                      <m:t>=</m:t>
                    </m:r>
                    <m:f>
                      <m:fPr>
                        <m:type m:val="lin"/>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102</m:t>
                        </m:r>
                      </m:num>
                      <m:den>
                        <m:r>
                          <a:rPr lang="en-US" sz="2000" i="1">
                            <a:latin typeface="Cambria Math" panose="02040503050406030204" pitchFamily="18" charset="0"/>
                            <a:cs typeface="Arial" panose="020B0604020202020204" pitchFamily="34" charset="0"/>
                          </a:rPr>
                          <m:t>5.7</m:t>
                        </m:r>
                      </m:den>
                    </m:f>
                    <m:r>
                      <a:rPr lang="en-US" sz="2000" i="1">
                        <a:latin typeface="Cambria Math" panose="02040503050406030204" pitchFamily="18" charset="0"/>
                        <a:cs typeface="Arial" panose="020B0604020202020204" pitchFamily="34" charset="0"/>
                      </a:rPr>
                      <m:t> </m:t>
                    </m:r>
                    <m:r>
                      <a:rPr lang="en-US" sz="2000" i="1">
                        <a:latin typeface="Cambria Math" panose="02040503050406030204" pitchFamily="18" charset="0"/>
                        <a:cs typeface="Arial" panose="020B0604020202020204" pitchFamily="34" charset="0"/>
                      </a:rPr>
                      <m:t>𝜇</m:t>
                    </m:r>
                  </m:oMath>
                </a14:m>
                <a:r>
                  <a:rPr lang="en-US" sz="2000" dirty="0">
                    <a:latin typeface="Arial" charset="0"/>
                    <a:cs typeface="Arial" panose="020B0604020202020204" pitchFamily="34" charset="0"/>
                  </a:rPr>
                  <a:t>m, </a:t>
                </a:r>
                <a:r>
                  <a:rPr lang="en-US" sz="2000" dirty="0" smtClean="0">
                    <a:latin typeface="Arial" charset="0"/>
                    <a:cs typeface="Arial" panose="020B0604020202020204" pitchFamily="34" charset="0"/>
                  </a:rPr>
                  <a:t/>
                </a:r>
                <a:br>
                  <a:rPr lang="en-US" sz="2000" dirty="0" smtClean="0">
                    <a:latin typeface="Arial" charset="0"/>
                    <a:cs typeface="Arial" panose="020B0604020202020204" pitchFamily="34" charset="0"/>
                  </a:rPr>
                </a:br>
                <a14:m>
                  <m:oMath xmlns:m="http://schemas.openxmlformats.org/officeDocument/2006/math">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𝜎</m:t>
                        </m:r>
                      </m:e>
                      <m:sub>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𝑥</m:t>
                            </m:r>
                          </m:e>
                          <m:sup>
                            <m:r>
                              <a:rPr lang="en-US" sz="2000" i="1">
                                <a:latin typeface="Cambria Math" panose="02040503050406030204" pitchFamily="18" charset="0"/>
                                <a:cs typeface="Arial" panose="020B0604020202020204" pitchFamily="34" charset="0"/>
                              </a:rPr>
                              <m:t>′</m:t>
                            </m:r>
                          </m:sup>
                        </m:sSup>
                        <m:r>
                          <a:rPr lang="en-US" sz="2000" i="1">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𝑦</m:t>
                            </m:r>
                          </m:e>
                          <m:sup>
                            <m:r>
                              <a:rPr lang="en-US" sz="2000" i="1">
                                <a:latin typeface="Cambria Math" panose="02040503050406030204" pitchFamily="18" charset="0"/>
                                <a:cs typeface="Arial" panose="020B0604020202020204" pitchFamily="34" charset="0"/>
                              </a:rPr>
                              <m:t>′</m:t>
                            </m:r>
                          </m:sup>
                        </m:sSup>
                      </m:sub>
                      <m:sup>
                        <m:r>
                          <a:rPr lang="en-US" sz="2000" i="1">
                            <a:latin typeface="Cambria Math" panose="02040503050406030204" pitchFamily="18" charset="0"/>
                            <a:cs typeface="Arial" panose="020B0604020202020204" pitchFamily="34" charset="0"/>
                          </a:rPr>
                          <m:t>∗</m:t>
                        </m:r>
                      </m:sup>
                    </m:sSubSup>
                    <m:r>
                      <a:rPr lang="en-US" sz="2000" i="1">
                        <a:latin typeface="Cambria Math" panose="02040503050406030204" pitchFamily="18" charset="0"/>
                        <a:cs typeface="Arial" panose="020B0604020202020204" pitchFamily="34" charset="0"/>
                      </a:rPr>
                      <m:t>=</m:t>
                    </m:r>
                    <m:f>
                      <m:fPr>
                        <m:type m:val="lin"/>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107</m:t>
                        </m:r>
                      </m:num>
                      <m:den>
                        <m:r>
                          <a:rPr lang="en-US" sz="2000" i="1">
                            <a:latin typeface="Cambria Math" panose="02040503050406030204" pitchFamily="18" charset="0"/>
                            <a:cs typeface="Arial" panose="020B0604020202020204" pitchFamily="34" charset="0"/>
                          </a:rPr>
                          <m:t>173</m:t>
                        </m:r>
                      </m:den>
                    </m:f>
                    <m:r>
                      <a:rPr lang="en-US" sz="2000" i="1">
                        <a:latin typeface="Cambria Math" panose="02040503050406030204" pitchFamily="18" charset="0"/>
                        <a:cs typeface="Arial" panose="020B0604020202020204" pitchFamily="34" charset="0"/>
                      </a:rPr>
                      <m:t> </m:t>
                    </m:r>
                    <m:r>
                      <a:rPr lang="en-US" sz="2000" i="1">
                        <a:latin typeface="Cambria Math" panose="02040503050406030204" pitchFamily="18" charset="0"/>
                        <a:cs typeface="Arial" panose="020B0604020202020204" pitchFamily="34" charset="0"/>
                      </a:rPr>
                      <m:t>𝜇</m:t>
                    </m:r>
                    <m:r>
                      <m:rPr>
                        <m:sty m:val="p"/>
                      </m:rPr>
                      <a:rPr lang="en-US" sz="2000">
                        <a:latin typeface="Cambria Math" panose="02040503050406030204" pitchFamily="18" charset="0"/>
                        <a:cs typeface="Arial" panose="020B0604020202020204" pitchFamily="34" charset="0"/>
                      </a:rPr>
                      <m:t>rad</m:t>
                    </m:r>
                  </m:oMath>
                </a14:m>
                <a:r>
                  <a:rPr lang="en-US" sz="2000" dirty="0" smtClean="0">
                    <a:latin typeface="Arial" charset="0"/>
                    <a:cs typeface="Arial" panose="020B0604020202020204" pitchFamily="34" charset="0"/>
                  </a:rPr>
                  <a:t> </a:t>
                </a:r>
                <a:br>
                  <a:rPr lang="en-US" sz="2000" dirty="0" smtClean="0">
                    <a:latin typeface="Arial" charset="0"/>
                    <a:cs typeface="Arial" panose="020B0604020202020204" pitchFamily="34" charset="0"/>
                  </a:rPr>
                </a:br>
                <a:r>
                  <a:rPr lang="en-US" sz="2000" dirty="0" smtClean="0">
                    <a:latin typeface="Arial" charset="0"/>
                    <a:cs typeface="Arial" panose="020B0604020202020204" pitchFamily="34" charset="0"/>
                  </a:rPr>
                  <a:t/>
                </a:r>
                <a:br>
                  <a:rPr lang="en-US" sz="2000" dirty="0" smtClean="0">
                    <a:latin typeface="Arial" charset="0"/>
                    <a:cs typeface="Arial" panose="020B0604020202020204" pitchFamily="34" charset="0"/>
                  </a:rPr>
                </a:br>
                <a:r>
                  <a:rPr lang="en-US" sz="2000" dirty="0">
                    <a:latin typeface="Arial" charset="0"/>
                    <a:cs typeface="Arial" panose="020B0604020202020204" pitchFamily="34" charset="0"/>
                  </a:rPr>
                  <a:t>100 </a:t>
                </a:r>
                <a:r>
                  <a:rPr lang="en-US" sz="2000" dirty="0" smtClean="0">
                    <a:latin typeface="Arial" charset="0"/>
                    <a:cs typeface="Arial" panose="020B0604020202020204" pitchFamily="34" charset="0"/>
                  </a:rPr>
                  <a:t>GeV:</a:t>
                </a:r>
                <a:br>
                  <a:rPr lang="en-US" sz="2000" dirty="0" smtClean="0">
                    <a:latin typeface="Arial" charset="0"/>
                    <a:cs typeface="Arial" panose="020B0604020202020204" pitchFamily="34" charset="0"/>
                  </a:rPr>
                </a:br>
                <a14:m>
                  <m:oMath xmlns:m="http://schemas.openxmlformats.org/officeDocument/2006/math">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𝜎</m:t>
                        </m:r>
                      </m:e>
                      <m:sub>
                        <m:r>
                          <a:rPr lang="en-US" sz="2000" i="1">
                            <a:latin typeface="Cambria Math" panose="02040503050406030204" pitchFamily="18" charset="0"/>
                            <a:cs typeface="Arial" panose="020B0604020202020204" pitchFamily="34" charset="0"/>
                          </a:rPr>
                          <m:t>𝑥</m:t>
                        </m:r>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𝑦</m:t>
                        </m:r>
                      </m:sub>
                      <m:sup>
                        <m:r>
                          <a:rPr lang="en-US" sz="2000" i="1">
                            <a:latin typeface="Cambria Math" panose="02040503050406030204" pitchFamily="18" charset="0"/>
                            <a:cs typeface="Arial" panose="020B0604020202020204" pitchFamily="34" charset="0"/>
                          </a:rPr>
                          <m:t>∗</m:t>
                        </m:r>
                      </m:sup>
                    </m:sSubSup>
                    <m:r>
                      <a:rPr lang="en-US" sz="2000" i="1">
                        <a:latin typeface="Cambria Math" panose="02040503050406030204" pitchFamily="18" charset="0"/>
                        <a:cs typeface="Arial" panose="020B0604020202020204" pitchFamily="34" charset="0"/>
                      </a:rPr>
                      <m:t>=</m:t>
                    </m:r>
                    <m:f>
                      <m:fPr>
                        <m:type m:val="lin"/>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10</m:t>
                        </m:r>
                        <m:r>
                          <a:rPr lang="en-US" sz="2000" b="0" i="1" smtClean="0">
                            <a:latin typeface="Cambria Math" panose="02040503050406030204" pitchFamily="18" charset="0"/>
                            <a:cs typeface="Arial" panose="020B0604020202020204" pitchFamily="34" charset="0"/>
                          </a:rPr>
                          <m:t>5</m:t>
                        </m:r>
                      </m:num>
                      <m:den>
                        <m:r>
                          <a:rPr lang="en-US" sz="2000" b="0" i="1" smtClean="0">
                            <a:latin typeface="Cambria Math" panose="02040503050406030204" pitchFamily="18" charset="0"/>
                            <a:cs typeface="Arial" panose="020B0604020202020204" pitchFamily="34" charset="0"/>
                          </a:rPr>
                          <m:t>8.2</m:t>
                        </m:r>
                      </m:den>
                    </m:f>
                    <m:r>
                      <a:rPr lang="en-US" sz="2000" i="1">
                        <a:latin typeface="Cambria Math" panose="02040503050406030204" pitchFamily="18" charset="0"/>
                        <a:cs typeface="Arial" panose="020B0604020202020204" pitchFamily="34" charset="0"/>
                      </a:rPr>
                      <m:t> </m:t>
                    </m:r>
                    <m:r>
                      <a:rPr lang="en-US" sz="2000" i="1">
                        <a:latin typeface="Cambria Math" panose="02040503050406030204" pitchFamily="18" charset="0"/>
                        <a:cs typeface="Arial" panose="020B0604020202020204" pitchFamily="34" charset="0"/>
                      </a:rPr>
                      <m:t>𝜇</m:t>
                    </m:r>
                  </m:oMath>
                </a14:m>
                <a:r>
                  <a:rPr lang="en-US" sz="2000" dirty="0">
                    <a:latin typeface="Arial" charset="0"/>
                    <a:cs typeface="Arial" panose="020B0604020202020204" pitchFamily="34" charset="0"/>
                  </a:rPr>
                  <a:t>m, </a:t>
                </a:r>
                <a:br>
                  <a:rPr lang="en-US" sz="2000" dirty="0">
                    <a:latin typeface="Arial" charset="0"/>
                    <a:cs typeface="Arial" panose="020B0604020202020204" pitchFamily="34" charset="0"/>
                  </a:rPr>
                </a:br>
                <a14:m>
                  <m:oMath xmlns:m="http://schemas.openxmlformats.org/officeDocument/2006/math">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𝜎</m:t>
                        </m:r>
                      </m:e>
                      <m:sub>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𝑥</m:t>
                            </m:r>
                          </m:e>
                          <m:sup>
                            <m:r>
                              <a:rPr lang="en-US" sz="2000" i="1">
                                <a:latin typeface="Cambria Math" panose="02040503050406030204" pitchFamily="18" charset="0"/>
                                <a:cs typeface="Arial" panose="020B0604020202020204" pitchFamily="34" charset="0"/>
                              </a:rPr>
                              <m:t>′</m:t>
                            </m:r>
                          </m:sup>
                        </m:sSup>
                        <m:r>
                          <a:rPr lang="en-US" sz="2000" i="1">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𝑦</m:t>
                            </m:r>
                          </m:e>
                          <m:sup>
                            <m:r>
                              <a:rPr lang="en-US" sz="2000" i="1">
                                <a:latin typeface="Cambria Math" panose="02040503050406030204" pitchFamily="18" charset="0"/>
                                <a:cs typeface="Arial" panose="020B0604020202020204" pitchFamily="34" charset="0"/>
                              </a:rPr>
                              <m:t>′</m:t>
                            </m:r>
                          </m:sup>
                        </m:sSup>
                      </m:sub>
                      <m:sup>
                        <m:r>
                          <a:rPr lang="en-US" sz="2000" i="1">
                            <a:latin typeface="Cambria Math" panose="02040503050406030204" pitchFamily="18" charset="0"/>
                            <a:cs typeface="Arial" panose="020B0604020202020204" pitchFamily="34" charset="0"/>
                          </a:rPr>
                          <m:t>∗</m:t>
                        </m:r>
                      </m:sup>
                    </m:sSubSup>
                    <m:r>
                      <a:rPr lang="en-US" sz="2000" i="1">
                        <a:latin typeface="Cambria Math" panose="02040503050406030204" pitchFamily="18" charset="0"/>
                        <a:cs typeface="Arial" panose="020B0604020202020204" pitchFamily="34" charset="0"/>
                      </a:rPr>
                      <m:t>=</m:t>
                    </m:r>
                    <m:f>
                      <m:fPr>
                        <m:type m:val="lin"/>
                        <m:ctrlPr>
                          <a:rPr lang="en-US" sz="2000" i="1">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285</m:t>
                        </m:r>
                      </m:num>
                      <m:den>
                        <m:r>
                          <a:rPr lang="en-US" sz="2000" b="0" i="1" smtClean="0">
                            <a:latin typeface="Cambria Math" panose="02040503050406030204" pitchFamily="18" charset="0"/>
                            <a:cs typeface="Arial" panose="020B0604020202020204" pitchFamily="34" charset="0"/>
                          </a:rPr>
                          <m:t>330</m:t>
                        </m:r>
                      </m:den>
                    </m:f>
                    <m:r>
                      <a:rPr lang="en-US" sz="2000" i="1">
                        <a:latin typeface="Cambria Math" panose="02040503050406030204" pitchFamily="18" charset="0"/>
                        <a:cs typeface="Arial" panose="020B0604020202020204" pitchFamily="34" charset="0"/>
                      </a:rPr>
                      <m:t> </m:t>
                    </m:r>
                    <m:r>
                      <a:rPr lang="en-US" sz="2000" i="1">
                        <a:latin typeface="Cambria Math" panose="02040503050406030204" pitchFamily="18" charset="0"/>
                        <a:cs typeface="Arial" panose="020B0604020202020204" pitchFamily="34" charset="0"/>
                      </a:rPr>
                      <m:t>𝜇</m:t>
                    </m:r>
                    <m:r>
                      <m:rPr>
                        <m:sty m:val="p"/>
                      </m:rPr>
                      <a:rPr lang="en-US" sz="2000">
                        <a:latin typeface="Cambria Math" panose="02040503050406030204" pitchFamily="18" charset="0"/>
                        <a:cs typeface="Arial" panose="020B0604020202020204" pitchFamily="34" charset="0"/>
                      </a:rPr>
                      <m:t>rad</m:t>
                    </m:r>
                  </m:oMath>
                </a14:m>
                <a:r>
                  <a:rPr lang="en-US" sz="2000" dirty="0" smtClean="0">
                    <a:latin typeface="Arial" charset="0"/>
                    <a:cs typeface="Arial" panose="020B0604020202020204" pitchFamily="34" charset="0"/>
                  </a:rPr>
                  <a:t> </a:t>
                </a:r>
                <a:br>
                  <a:rPr lang="en-US" sz="2000" dirty="0" smtClean="0">
                    <a:latin typeface="Arial" charset="0"/>
                    <a:cs typeface="Arial" panose="020B0604020202020204" pitchFamily="34" charset="0"/>
                  </a:rPr>
                </a:br>
                <a:r>
                  <a:rPr lang="en-US" sz="2000" dirty="0" smtClean="0">
                    <a:latin typeface="Arial" charset="0"/>
                    <a:cs typeface="Arial" panose="020B0604020202020204" pitchFamily="34" charset="0"/>
                  </a:rPr>
                  <a:t/>
                </a:r>
                <a:br>
                  <a:rPr lang="en-US" sz="2000" dirty="0" smtClean="0">
                    <a:latin typeface="Arial" charset="0"/>
                    <a:cs typeface="Arial" panose="020B0604020202020204" pitchFamily="34" charset="0"/>
                  </a:rPr>
                </a:br>
                <a14:m>
                  <m:oMath xmlns:m="http://schemas.openxmlformats.org/officeDocument/2006/math">
                    <m:r>
                      <a:rPr lang="en-US" sz="2000" b="0" i="1" smtClean="0">
                        <a:latin typeface="Cambria Math" panose="02040503050406030204" pitchFamily="18" charset="0"/>
                        <a:cs typeface="Arial" panose="020B0604020202020204" pitchFamily="34" charset="0"/>
                      </a:rPr>
                      <m:t>𝐿</m:t>
                    </m:r>
                    <m:r>
                      <a:rPr lang="en-US" sz="2000" b="0" i="1" smtClean="0">
                        <a:latin typeface="Cambria Math" panose="02040503050406030204" pitchFamily="18" charset="0"/>
                        <a:cs typeface="Arial" panose="020B0604020202020204" pitchFamily="34" charset="0"/>
                      </a:rPr>
                      <m:t>∝</m:t>
                    </m:r>
                  </m:oMath>
                </a14:m>
                <a:r>
                  <a:rPr lang="en-US" sz="2000" dirty="0" smtClean="0">
                    <a:latin typeface="Arial" charset="0"/>
                    <a:cs typeface="Arial" panose="020B0604020202020204" pitchFamily="34" charset="0"/>
                  </a:rPr>
                  <a:t> </a:t>
                </a:r>
                <a14:m>
                  <m:oMath xmlns:m="http://schemas.openxmlformats.org/officeDocument/2006/math">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𝜎</m:t>
                        </m:r>
                      </m:e>
                      <m:sub>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𝑥</m:t>
                            </m:r>
                          </m:e>
                          <m:sup>
                            <m:r>
                              <a:rPr lang="en-US" sz="2000" i="1">
                                <a:latin typeface="Cambria Math" panose="02040503050406030204" pitchFamily="18" charset="0"/>
                                <a:cs typeface="Arial" panose="020B0604020202020204" pitchFamily="34" charset="0"/>
                              </a:rPr>
                              <m:t>′</m:t>
                            </m:r>
                          </m:sup>
                        </m:sSup>
                      </m:sub>
                      <m:sup>
                        <m:r>
                          <a:rPr lang="en-US" sz="2000" i="1">
                            <a:latin typeface="Cambria Math" panose="02040503050406030204" pitchFamily="18" charset="0"/>
                            <a:cs typeface="Arial" panose="020B0604020202020204" pitchFamily="34" charset="0"/>
                          </a:rPr>
                          <m:t>∗</m:t>
                        </m:r>
                      </m:sup>
                    </m:sSubSup>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𝜎</m:t>
                        </m:r>
                      </m:e>
                      <m:sub>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𝑦</m:t>
                            </m:r>
                          </m:e>
                          <m:sup>
                            <m:r>
                              <a:rPr lang="en-US" sz="2000" i="1">
                                <a:latin typeface="Cambria Math" panose="02040503050406030204" pitchFamily="18" charset="0"/>
                                <a:cs typeface="Arial" panose="020B0604020202020204" pitchFamily="34" charset="0"/>
                              </a:rPr>
                              <m:t>′</m:t>
                            </m:r>
                          </m:sup>
                        </m:sSup>
                      </m:sub>
                      <m:sup>
                        <m:r>
                          <a:rPr lang="en-US" sz="2000" i="1">
                            <a:latin typeface="Cambria Math" panose="02040503050406030204" pitchFamily="18" charset="0"/>
                            <a:cs typeface="Arial" panose="020B0604020202020204" pitchFamily="34" charset="0"/>
                          </a:rPr>
                          <m:t>∗</m:t>
                        </m:r>
                      </m:sup>
                    </m:sSubSup>
                  </m:oMath>
                </a14:m>
                <a:r>
                  <a:rPr lang="en-US" sz="2000" dirty="0" smtClean="0">
                    <a:latin typeface="Arial" charset="0"/>
                    <a:cs typeface="Arial" panose="020B0604020202020204" pitchFamily="34" charset="0"/>
                  </a:rPr>
                  <a:t/>
                </a:r>
                <a:br>
                  <a:rPr lang="en-US" sz="2000" dirty="0" smtClean="0">
                    <a:latin typeface="Arial" charset="0"/>
                    <a:cs typeface="Arial" panose="020B0604020202020204" pitchFamily="34" charset="0"/>
                  </a:rPr>
                </a:br>
                <a14:m>
                  <m:oMath xmlns:m="http://schemas.openxmlformats.org/officeDocument/2006/math">
                    <m:sSubSup>
                      <m:sSubSupPr>
                        <m:ctrlPr>
                          <a:rPr lang="en-US" sz="2000" b="0" i="1" smtClean="0">
                            <a:latin typeface="Cambria Math" panose="02040503050406030204" pitchFamily="18" charset="0"/>
                            <a:cs typeface="Arial" panose="020B0604020202020204" pitchFamily="34" charset="0"/>
                          </a:rPr>
                        </m:ctrlPr>
                      </m:sSubSupPr>
                      <m:e>
                        <m:r>
                          <a:rPr lang="en-US" sz="2000" b="0" i="1" smtClean="0">
                            <a:latin typeface="Cambria Math" panose="02040503050406030204" pitchFamily="18" charset="0"/>
                            <a:cs typeface="Arial" panose="020B0604020202020204" pitchFamily="34" charset="0"/>
                          </a:rPr>
                          <m:t>𝑝</m:t>
                        </m:r>
                      </m:e>
                      <m:sub>
                        <m:r>
                          <a:rPr lang="en-US" sz="2000" b="0" i="1" smtClean="0">
                            <a:latin typeface="Cambria Math" panose="02040503050406030204" pitchFamily="18" charset="0"/>
                            <a:cs typeface="Arial" panose="020B0604020202020204" pitchFamily="34" charset="0"/>
                          </a:rPr>
                          <m:t>𝑇𝑥</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𝑦</m:t>
                        </m:r>
                      </m:sub>
                      <m:sup>
                        <m:r>
                          <a:rPr lang="en-US" sz="2000" b="0" i="1" smtClean="0">
                            <a:latin typeface="Cambria Math" panose="02040503050406030204" pitchFamily="18" charset="0"/>
                            <a:cs typeface="Arial" panose="020B0604020202020204" pitchFamily="34" charset="0"/>
                          </a:rPr>
                          <m:t>𝑚𝑖𝑛</m:t>
                        </m:r>
                      </m:sup>
                    </m:sSubSup>
                    <m:r>
                      <a:rPr lang="en-US" sz="2000" b="0" i="1" smtClean="0">
                        <a:latin typeface="Cambria Math" panose="02040503050406030204" pitchFamily="18" charset="0"/>
                        <a:cs typeface="Arial" panose="020B0604020202020204" pitchFamily="34" charset="0"/>
                      </a:rPr>
                      <m:t>=10</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𝑝</m:t>
                        </m:r>
                      </m:e>
                      <m:sub>
                        <m:r>
                          <a:rPr lang="en-US" sz="2000" b="0" i="1" smtClean="0">
                            <a:latin typeface="Cambria Math" panose="02040503050406030204" pitchFamily="18" charset="0"/>
                            <a:cs typeface="Arial" panose="020B0604020202020204" pitchFamily="34" charset="0"/>
                          </a:rPr>
                          <m:t>𝑏𝑒𝑎𝑚</m:t>
                        </m:r>
                      </m:sub>
                    </m:sSub>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𝜎</m:t>
                        </m:r>
                      </m:e>
                      <m:sub>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𝑥</m:t>
                            </m:r>
                          </m:e>
                          <m:sup>
                            <m:r>
                              <a:rPr lang="en-US" sz="2000" i="1">
                                <a:latin typeface="Cambria Math" panose="02040503050406030204" pitchFamily="18" charset="0"/>
                                <a:cs typeface="Arial" panose="020B0604020202020204" pitchFamily="34" charset="0"/>
                              </a:rPr>
                              <m:t>′</m:t>
                            </m:r>
                          </m:sup>
                        </m:sSup>
                        <m:r>
                          <a:rPr lang="en-US" sz="2000" i="1">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𝑦</m:t>
                            </m:r>
                          </m:e>
                          <m:sup>
                            <m:r>
                              <a:rPr lang="en-US" sz="2000" i="1">
                                <a:latin typeface="Cambria Math" panose="02040503050406030204" pitchFamily="18" charset="0"/>
                                <a:cs typeface="Arial" panose="020B0604020202020204" pitchFamily="34" charset="0"/>
                              </a:rPr>
                              <m:t>′</m:t>
                            </m:r>
                          </m:sup>
                        </m:sSup>
                      </m:sub>
                      <m:sup>
                        <m:r>
                          <a:rPr lang="en-US" sz="2000" i="1">
                            <a:latin typeface="Cambria Math" panose="02040503050406030204" pitchFamily="18" charset="0"/>
                            <a:cs typeface="Arial" panose="020B0604020202020204" pitchFamily="34" charset="0"/>
                          </a:rPr>
                          <m:t>∗</m:t>
                        </m:r>
                      </m:sup>
                    </m:sSubSup>
                  </m:oMath>
                </a14:m>
                <a:r>
                  <a:rPr lang="en-US" sz="2000" dirty="0" smtClean="0">
                    <a:latin typeface="Arial" charset="0"/>
                    <a:cs typeface="Arial" panose="020B0604020202020204" pitchFamily="34" charset="0"/>
                  </a:rPr>
                  <a:t> </a:t>
                </a:r>
                <a:endParaRPr lang="en-US" sz="2000" dirty="0">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39778"/>
                <a:ext cx="8863200" cy="4688463"/>
              </a:xfrm>
              <a:prstGeom prst="rect">
                <a:avLst/>
              </a:prstGeom>
              <a:blipFill>
                <a:blip r:embed="rId2"/>
                <a:stretch>
                  <a:fillRect l="-619" t="-520" b="-130"/>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25</a:t>
            </a:fld>
            <a:endParaRPr lang="en-US" dirty="0"/>
          </a:p>
        </p:txBody>
      </p:sp>
      <p:pic>
        <p:nvPicPr>
          <p:cNvPr id="3" name="Picture 2"/>
          <p:cNvPicPr>
            <a:picLocks noChangeAspect="1"/>
          </p:cNvPicPr>
          <p:nvPr/>
        </p:nvPicPr>
        <p:blipFill>
          <a:blip r:embed="rId3"/>
          <a:stretch>
            <a:fillRect/>
          </a:stretch>
        </p:blipFill>
        <p:spPr>
          <a:xfrm>
            <a:off x="3211800" y="2241973"/>
            <a:ext cx="5871240" cy="3551738"/>
          </a:xfrm>
          <a:prstGeom prst="rect">
            <a:avLst/>
          </a:prstGeom>
        </p:spPr>
      </p:pic>
    </p:spTree>
    <p:extLst>
      <p:ext uri="{BB962C8B-B14F-4D97-AF65-F5344CB8AC3E}">
        <p14:creationId xmlns:p14="http://schemas.microsoft.com/office/powerpoint/2010/main" val="1765957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200" dirty="0" smtClean="0"/>
              <a:t>Chromaticity Compensation</a:t>
            </a:r>
            <a:endParaRPr lang="en-US" sz="32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26</a:t>
            </a:fld>
            <a:endParaRPr lang="en-US" dirty="0"/>
          </a:p>
        </p:txBody>
      </p:sp>
      <p:sp>
        <p:nvSpPr>
          <p:cNvPr id="6" name="TextBox 5">
            <a:extLst>
              <a:ext uri="{FF2B5EF4-FFF2-40B4-BE49-F238E27FC236}">
                <a16:creationId xmlns:a16="http://schemas.microsoft.com/office/drawing/2014/main" id="{75A87AA2-8062-42D9-85F3-7BFCE11C9B4F}"/>
              </a:ext>
            </a:extLst>
          </p:cNvPr>
          <p:cNvSpPr txBox="1"/>
          <p:nvPr/>
        </p:nvSpPr>
        <p:spPr>
          <a:xfrm>
            <a:off x="118240" y="939778"/>
            <a:ext cx="8863200" cy="3216265"/>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Another focus of recent effort</a:t>
            </a:r>
          </a:p>
          <a:p>
            <a:pPr marL="228600" lvl="0" indent="-228600">
              <a:spcAft>
                <a:spcPts val="600"/>
              </a:spcAft>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Strategy</a:t>
            </a:r>
          </a:p>
          <a:p>
            <a:pPr marL="800100" lvl="1" indent="-3429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Arc 9 used for semi-local compensation of the rear side of IP8</a:t>
            </a:r>
          </a:p>
          <a:p>
            <a:pPr marL="800100" lvl="1" indent="-3429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Arc 5 used for semi-local compensation of the forward side of IP6</a:t>
            </a:r>
          </a:p>
          <a:p>
            <a:pPr marL="800100" lvl="1" indent="-3429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Forward side of IP8 and rear side of IP6 partially compensate each other</a:t>
            </a:r>
          </a:p>
          <a:p>
            <a:pPr marL="800100" lvl="1" indent="-3429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Since IP8 forward and IP6 rear are different, the difference in their chromatic kicks is compensation by sextupoles in Arc 7</a:t>
            </a:r>
          </a:p>
          <a:p>
            <a:pPr marL="800100" lvl="1" indent="-3429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Exact phase advance between the IPs and sextupoles optimized slightly</a:t>
            </a:r>
          </a:p>
          <a:p>
            <a:pPr marL="228600" lvl="0" indent="-228600">
              <a:spcAft>
                <a:spcPts val="600"/>
              </a:spcAft>
              <a:buFont typeface="Arial" panose="020B0604020202020204" pitchFamily="34" charset="0"/>
              <a:buChar char="•"/>
            </a:pPr>
            <a:endParaRPr lang="en-US" sz="2000" dirty="0" smtClean="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03160" y="3925399"/>
            <a:ext cx="7937680" cy="1987468"/>
          </a:xfrm>
          <a:prstGeom prst="rect">
            <a:avLst/>
          </a:prstGeom>
        </p:spPr>
      </p:pic>
    </p:spTree>
    <p:extLst>
      <p:ext uri="{BB962C8B-B14F-4D97-AF65-F5344CB8AC3E}">
        <p14:creationId xmlns:p14="http://schemas.microsoft.com/office/powerpoint/2010/main" val="2697440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200" dirty="0" smtClean="0"/>
              <a:t>Beam and Optics Parameters </a:t>
            </a:r>
            <a:endParaRPr lang="en-US" sz="32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842426"/>
                <a:ext cx="8897067" cy="4848571"/>
              </a:xfrm>
              <a:prstGeom prst="rect">
                <a:avLst/>
              </a:prstGeom>
              <a:noFill/>
            </p:spPr>
            <p:txBody>
              <a:bodyPr wrap="square" rtlCol="0">
                <a:spAutoFit/>
              </a:bodyPr>
              <a:lstStyle/>
              <a:p>
                <a:pPr marL="228600" lvl="0" indent="-228600">
                  <a:spcBef>
                    <a:spcPts val="300"/>
                  </a:spcBef>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Geometric emittance </a:t>
                </a:r>
                <a14:m>
                  <m:oMath xmlns:m="http://schemas.openxmlformats.org/officeDocument/2006/math">
                    <m:r>
                      <a:rPr lang="en-US" sz="2400" b="0" i="1" smtClean="0">
                        <a:solidFill>
                          <a:srgbClr val="000000"/>
                        </a:solidFill>
                        <a:latin typeface="Cambria Math" panose="02040503050406030204" pitchFamily="18" charset="0"/>
                        <a:cs typeface="Arial" panose="020B0604020202020204" pitchFamily="34" charset="0"/>
                      </a:rPr>
                      <m:t>𝜀</m:t>
                    </m:r>
                  </m:oMath>
                </a14:m>
                <a:r>
                  <a:rPr lang="en-US" dirty="0" smtClean="0">
                    <a:solidFill>
                      <a:srgbClr val="000000"/>
                    </a:solidFill>
                    <a:latin typeface="Arial" charset="0"/>
                    <a:cs typeface="Arial" panose="020B0604020202020204" pitchFamily="34" charset="0"/>
                  </a:rPr>
                  <a:t> is the area occupied by bunch in </a:t>
                </a:r>
                <a14:m>
                  <m:oMath xmlns:m="http://schemas.openxmlformats.org/officeDocument/2006/math">
                    <m:r>
                      <a:rPr lang="en-US" b="0" i="0" smtClean="0">
                        <a:solidFill>
                          <a:srgbClr val="000000"/>
                        </a:solidFill>
                        <a:latin typeface="Cambria Math" panose="02040503050406030204" pitchFamily="18" charset="0"/>
                        <a:cs typeface="Arial" panose="020B0604020202020204" pitchFamily="34" charset="0"/>
                      </a:rPr>
                      <m:t>(</m:t>
                    </m:r>
                    <m:r>
                      <a:rPr lang="en-US" b="0" i="1" smtClean="0">
                        <a:solidFill>
                          <a:srgbClr val="000000"/>
                        </a:solidFill>
                        <a:latin typeface="Cambria Math" panose="02040503050406030204" pitchFamily="18" charset="0"/>
                        <a:cs typeface="Arial" panose="020B0604020202020204" pitchFamily="34" charset="0"/>
                      </a:rPr>
                      <m:t>𝑥</m:t>
                    </m:r>
                    <m:r>
                      <a:rPr lang="en-US" b="0" i="1" smtClean="0">
                        <a:solidFill>
                          <a:srgbClr val="000000"/>
                        </a:solidFill>
                        <a:latin typeface="Cambria Math" panose="02040503050406030204" pitchFamily="18" charset="0"/>
                        <a:cs typeface="Arial" panose="020B0604020202020204" pitchFamily="34" charset="0"/>
                      </a:rPr>
                      <m:t>,</m:t>
                    </m:r>
                    <m:r>
                      <a:rPr lang="en-US" b="0" i="1" smtClean="0">
                        <a:solidFill>
                          <a:srgbClr val="000000"/>
                        </a:solidFill>
                        <a:latin typeface="Cambria Math" panose="02040503050406030204" pitchFamily="18" charset="0"/>
                        <a:cs typeface="Arial" panose="020B0604020202020204" pitchFamily="34" charset="0"/>
                      </a:rPr>
                      <m:t>𝑥</m:t>
                    </m:r>
                    <m:r>
                      <a:rPr lang="en-US" b="0" i="1" smtClean="0">
                        <a:solidFill>
                          <a:srgbClr val="000000"/>
                        </a:solidFill>
                        <a:latin typeface="Cambria Math" panose="02040503050406030204" pitchFamily="18" charset="0"/>
                        <a:cs typeface="Arial" panose="020B0604020202020204" pitchFamily="34" charset="0"/>
                      </a:rPr>
                      <m:t>′)</m:t>
                    </m:r>
                  </m:oMath>
                </a14:m>
                <a:r>
                  <a:rPr lang="en-US" dirty="0" smtClean="0">
                    <a:solidFill>
                      <a:srgbClr val="000000"/>
                    </a:solidFill>
                    <a:latin typeface="Arial" charset="0"/>
                    <a:cs typeface="Arial" panose="020B0604020202020204" pitchFamily="34" charset="0"/>
                  </a:rPr>
                  <a:t> phase space</a:t>
                </a:r>
              </a:p>
              <a:p>
                <a:pPr marL="228600" lvl="0" indent="-228600">
                  <a:spcBef>
                    <a:spcPts val="300"/>
                  </a:spcBef>
                  <a:spcAft>
                    <a:spcPts val="300"/>
                  </a:spcAft>
                  <a:buFont typeface="Arial" panose="020B0604020202020204" pitchFamily="34" charset="0"/>
                  <a:buChar char="•"/>
                </a:pPr>
                <a14:m>
                  <m:oMath xmlns:m="http://schemas.openxmlformats.org/officeDocument/2006/math">
                    <m:r>
                      <a:rPr lang="en-US" sz="2400" i="1">
                        <a:solidFill>
                          <a:srgbClr val="000000"/>
                        </a:solidFill>
                        <a:latin typeface="Cambria Math" panose="02040503050406030204" pitchFamily="18" charset="0"/>
                        <a:cs typeface="Arial" panose="020B0604020202020204" pitchFamily="34" charset="0"/>
                      </a:rPr>
                      <m:t>𝜀</m:t>
                    </m:r>
                  </m:oMath>
                </a14:m>
                <a:r>
                  <a:rPr lang="en-US" dirty="0">
                    <a:solidFill>
                      <a:srgbClr val="000000"/>
                    </a:solidFill>
                    <a:latin typeface="Arial" charset="0"/>
                    <a:cs typeface="Arial" panose="020B0604020202020204" pitchFamily="34" charset="0"/>
                  </a:rPr>
                  <a:t> </a:t>
                </a:r>
                <a:r>
                  <a:rPr lang="en-US" dirty="0" smtClean="0">
                    <a:solidFill>
                      <a:srgbClr val="000000"/>
                    </a:solidFill>
                    <a:latin typeface="Arial" charset="0"/>
                    <a:cs typeface="Arial" panose="020B0604020202020204" pitchFamily="34" charset="0"/>
                  </a:rPr>
                  <a:t>is a constant typically made as small as possible</a:t>
                </a:r>
                <a:endParaRPr lang="en-US" dirty="0">
                  <a:solidFill>
                    <a:srgbClr val="000000"/>
                  </a:solidFill>
                  <a:latin typeface="Arial" charset="0"/>
                  <a:cs typeface="Arial" panose="020B0604020202020204" pitchFamily="34" charset="0"/>
                </a:endParaRPr>
              </a:p>
              <a:p>
                <a:pPr marL="228600" lvl="0" indent="-228600">
                  <a:spcBef>
                    <a:spcPts val="300"/>
                  </a:spcBef>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Optics and </a:t>
                </a:r>
                <a14:m>
                  <m:oMath xmlns:m="http://schemas.openxmlformats.org/officeDocument/2006/math">
                    <m:r>
                      <a:rPr lang="en-US" sz="2400" i="1">
                        <a:solidFill>
                          <a:srgbClr val="000000"/>
                        </a:solidFill>
                        <a:latin typeface="Cambria Math" panose="02040503050406030204" pitchFamily="18" charset="0"/>
                        <a:cs typeface="Arial" panose="020B0604020202020204" pitchFamily="34" charset="0"/>
                      </a:rPr>
                      <m:t>𝜀</m:t>
                    </m:r>
                  </m:oMath>
                </a14:m>
                <a:r>
                  <a:rPr lang="en-US" dirty="0">
                    <a:solidFill>
                      <a:srgbClr val="000000"/>
                    </a:solidFill>
                    <a:latin typeface="Arial" charset="0"/>
                    <a:cs typeface="Arial" panose="020B0604020202020204" pitchFamily="34" charset="0"/>
                  </a:rPr>
                  <a:t> </a:t>
                </a:r>
                <a:r>
                  <a:rPr lang="en-US" dirty="0" smtClean="0">
                    <a:solidFill>
                      <a:srgbClr val="000000"/>
                    </a:solidFill>
                    <a:latin typeface="Arial" charset="0"/>
                    <a:cs typeface="Arial" panose="020B0604020202020204" pitchFamily="34" charset="0"/>
                  </a:rPr>
                  <a:t>determine the beam parameters at the IP</a:t>
                </a:r>
              </a:p>
              <a:p>
                <a:pPr marL="742950" lvl="1" indent="-285750">
                  <a:spcBef>
                    <a:spcPts val="300"/>
                  </a:spcBef>
                  <a:spcAft>
                    <a:spcPts val="300"/>
                  </a:spcAft>
                  <a:buFont typeface="Symbol" panose="05050102010706020507" pitchFamily="18" charset="2"/>
                  <a:buChar char="-"/>
                </a:pPr>
                <a:r>
                  <a:rPr lang="en-US" dirty="0" err="1" smtClean="0">
                    <a:solidFill>
                      <a:srgbClr val="000000"/>
                    </a:solidFill>
                    <a:latin typeface="Arial" charset="0"/>
                    <a:cs typeface="Arial" panose="020B0604020202020204" pitchFamily="34" charset="0"/>
                  </a:rPr>
                  <a:t>rms</a:t>
                </a:r>
                <a:r>
                  <a:rPr lang="en-US" dirty="0" smtClean="0">
                    <a:solidFill>
                      <a:srgbClr val="000000"/>
                    </a:solidFill>
                    <a:latin typeface="Arial" charset="0"/>
                    <a:cs typeface="Arial" panose="020B0604020202020204" pitchFamily="34" charset="0"/>
                  </a:rPr>
                  <a:t> beam size </a:t>
                </a:r>
                <a14:m>
                  <m:oMath xmlns:m="http://schemas.openxmlformats.org/officeDocument/2006/math">
                    <m:sSup>
                      <m:sSupPr>
                        <m:ctrlPr>
                          <a:rPr lang="en-US" b="0"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𝜎</m:t>
                        </m:r>
                      </m:e>
                      <m:sup>
                        <m:r>
                          <a:rPr lang="en-US" b="0" i="1" smtClean="0">
                            <a:solidFill>
                              <a:srgbClr val="000000"/>
                            </a:solidFill>
                            <a:latin typeface="Cambria Math" panose="02040503050406030204" pitchFamily="18" charset="0"/>
                            <a:cs typeface="Arial" panose="020B0604020202020204" pitchFamily="34" charset="0"/>
                          </a:rPr>
                          <m:t>∗</m:t>
                        </m:r>
                      </m:sup>
                    </m:sSup>
                    <m:r>
                      <a:rPr lang="en-US" b="0" i="1" smtClean="0">
                        <a:solidFill>
                          <a:srgbClr val="000000"/>
                        </a:solidFill>
                        <a:latin typeface="Cambria Math" panose="02040503050406030204" pitchFamily="18" charset="0"/>
                        <a:cs typeface="Arial" panose="020B0604020202020204" pitchFamily="34" charset="0"/>
                      </a:rPr>
                      <m:t>=</m:t>
                    </m:r>
                    <m:rad>
                      <m:radPr>
                        <m:degHide m:val="on"/>
                        <m:ctrlPr>
                          <a:rPr lang="en-US" b="0" i="1" smtClean="0">
                            <a:solidFill>
                              <a:srgbClr val="000000"/>
                            </a:solidFill>
                            <a:latin typeface="Cambria Math" panose="02040503050406030204" pitchFamily="18" charset="0"/>
                            <a:cs typeface="Arial" panose="020B0604020202020204" pitchFamily="34" charset="0"/>
                          </a:rPr>
                        </m:ctrlPr>
                      </m:radPr>
                      <m:deg/>
                      <m:e>
                        <m:r>
                          <a:rPr lang="en-US" b="0" i="1" smtClean="0">
                            <a:solidFill>
                              <a:srgbClr val="000000"/>
                            </a:solidFill>
                            <a:latin typeface="Cambria Math" panose="02040503050406030204" pitchFamily="18" charset="0"/>
                            <a:cs typeface="Arial" panose="020B0604020202020204" pitchFamily="34" charset="0"/>
                          </a:rPr>
                          <m:t>𝜀</m:t>
                        </m:r>
                        <m:sSup>
                          <m:sSupPr>
                            <m:ctrlPr>
                              <a:rPr lang="en-US" b="0"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𝛽</m:t>
                            </m:r>
                          </m:e>
                          <m:sup>
                            <m:r>
                              <a:rPr lang="en-US" b="0" i="1" smtClean="0">
                                <a:solidFill>
                                  <a:srgbClr val="000000"/>
                                </a:solidFill>
                                <a:latin typeface="Cambria Math" panose="02040503050406030204" pitchFamily="18" charset="0"/>
                                <a:cs typeface="Arial" panose="020B0604020202020204" pitchFamily="34" charset="0"/>
                              </a:rPr>
                              <m:t>∗</m:t>
                            </m:r>
                          </m:sup>
                        </m:sSup>
                      </m:e>
                    </m:rad>
                  </m:oMath>
                </a14:m>
                <a:endParaRPr lang="en-US" dirty="0" smtClean="0">
                  <a:solidFill>
                    <a:srgbClr val="000000"/>
                  </a:solidFill>
                  <a:latin typeface="Arial" charset="0"/>
                  <a:cs typeface="Arial" panose="020B0604020202020204" pitchFamily="34" charset="0"/>
                </a:endParaRPr>
              </a:p>
              <a:p>
                <a:pPr marL="742950" lvl="1" indent="-285750">
                  <a:spcBef>
                    <a:spcPts val="300"/>
                  </a:spcBef>
                  <a:spcAft>
                    <a:spcPts val="300"/>
                  </a:spcAft>
                  <a:buFont typeface="Symbol" panose="05050102010706020507" pitchFamily="18" charset="2"/>
                  <a:buChar char="-"/>
                </a:pPr>
                <a:r>
                  <a:rPr lang="en-US" dirty="0" err="1" smtClean="0">
                    <a:solidFill>
                      <a:srgbClr val="000000"/>
                    </a:solidFill>
                    <a:latin typeface="Arial" charset="0"/>
                    <a:cs typeface="Arial" panose="020B0604020202020204" pitchFamily="34" charset="0"/>
                  </a:rPr>
                  <a:t>rms</a:t>
                </a:r>
                <a:r>
                  <a:rPr lang="en-US" dirty="0" smtClean="0">
                    <a:solidFill>
                      <a:srgbClr val="000000"/>
                    </a:solidFill>
                    <a:latin typeface="Arial" charset="0"/>
                    <a:cs typeface="Arial" panose="020B0604020202020204" pitchFamily="34" charset="0"/>
                  </a:rPr>
                  <a:t> angular beam divergence </a:t>
                </a:r>
                <a14:m>
                  <m:oMath xmlns:m="http://schemas.openxmlformats.org/officeDocument/2006/math">
                    <m:sSup>
                      <m:sSupPr>
                        <m:ctrlPr>
                          <a:rPr lang="en-US" b="0"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𝜎</m:t>
                        </m:r>
                      </m:e>
                      <m:sup>
                        <m:r>
                          <a:rPr lang="en-US" b="0" i="1" smtClean="0">
                            <a:solidFill>
                              <a:srgbClr val="000000"/>
                            </a:solidFill>
                            <a:latin typeface="Cambria Math" panose="02040503050406030204" pitchFamily="18" charset="0"/>
                            <a:cs typeface="Arial" panose="020B0604020202020204" pitchFamily="34" charset="0"/>
                          </a:rPr>
                          <m:t>′∗</m:t>
                        </m:r>
                      </m:sup>
                    </m:sSup>
                    <m:r>
                      <a:rPr lang="en-US" b="0" i="1" smtClean="0">
                        <a:solidFill>
                          <a:srgbClr val="000000"/>
                        </a:solidFill>
                        <a:latin typeface="Cambria Math" panose="02040503050406030204" pitchFamily="18" charset="0"/>
                        <a:cs typeface="Arial" panose="020B0604020202020204" pitchFamily="34" charset="0"/>
                      </a:rPr>
                      <m:t>=</m:t>
                    </m:r>
                    <m:rad>
                      <m:radPr>
                        <m:degHide m:val="on"/>
                        <m:ctrlPr>
                          <a:rPr lang="en-US" i="1">
                            <a:solidFill>
                              <a:srgbClr val="000000"/>
                            </a:solidFill>
                            <a:latin typeface="Cambria Math" panose="02040503050406030204" pitchFamily="18" charset="0"/>
                            <a:cs typeface="Arial" panose="020B0604020202020204" pitchFamily="34" charset="0"/>
                          </a:rPr>
                        </m:ctrlPr>
                      </m:radPr>
                      <m:deg/>
                      <m:e>
                        <m:f>
                          <m:fPr>
                            <m:ctrlPr>
                              <a:rPr lang="en-US" b="0" i="1" smtClean="0">
                                <a:solidFill>
                                  <a:srgbClr val="000000"/>
                                </a:solidFill>
                                <a:latin typeface="Cambria Math" panose="02040503050406030204" pitchFamily="18" charset="0"/>
                                <a:cs typeface="Arial" panose="020B0604020202020204" pitchFamily="34" charset="0"/>
                              </a:rPr>
                            </m:ctrlPr>
                          </m:fPr>
                          <m:num>
                            <m:r>
                              <a:rPr lang="en-US" i="1">
                                <a:solidFill>
                                  <a:srgbClr val="000000"/>
                                </a:solidFill>
                                <a:latin typeface="Cambria Math" panose="02040503050406030204" pitchFamily="18" charset="0"/>
                                <a:cs typeface="Arial" panose="020B0604020202020204" pitchFamily="34" charset="0"/>
                              </a:rPr>
                              <m:t>𝜀</m:t>
                            </m:r>
                          </m:num>
                          <m:den>
                            <m:sSup>
                              <m:sSupPr>
                                <m:ctrlPr>
                                  <a:rPr lang="en-US" i="1">
                                    <a:solidFill>
                                      <a:srgbClr val="000000"/>
                                    </a:solidFill>
                                    <a:latin typeface="Cambria Math" panose="02040503050406030204" pitchFamily="18" charset="0"/>
                                    <a:cs typeface="Arial" panose="020B0604020202020204" pitchFamily="34" charset="0"/>
                                  </a:rPr>
                                </m:ctrlPr>
                              </m:sSupPr>
                              <m:e>
                                <m:r>
                                  <a:rPr lang="en-US" i="1">
                                    <a:solidFill>
                                      <a:srgbClr val="000000"/>
                                    </a:solidFill>
                                    <a:latin typeface="Cambria Math" panose="02040503050406030204" pitchFamily="18" charset="0"/>
                                    <a:cs typeface="Arial" panose="020B0604020202020204" pitchFamily="34" charset="0"/>
                                  </a:rPr>
                                  <m:t>𝛽</m:t>
                                </m:r>
                              </m:e>
                              <m:sup>
                                <m:r>
                                  <a:rPr lang="en-US" i="1">
                                    <a:solidFill>
                                      <a:srgbClr val="000000"/>
                                    </a:solidFill>
                                    <a:latin typeface="Cambria Math" panose="02040503050406030204" pitchFamily="18" charset="0"/>
                                    <a:cs typeface="Arial" panose="020B0604020202020204" pitchFamily="34" charset="0"/>
                                  </a:rPr>
                                  <m:t>∗</m:t>
                                </m:r>
                              </m:sup>
                            </m:sSup>
                          </m:den>
                        </m:f>
                      </m:e>
                    </m:rad>
                  </m:oMath>
                </a14:m>
                <a:endParaRPr lang="en-US" dirty="0" smtClean="0">
                  <a:solidFill>
                    <a:srgbClr val="000000"/>
                  </a:solidFill>
                  <a:latin typeface="Arial" charset="0"/>
                  <a:cs typeface="Arial" panose="020B0604020202020204" pitchFamily="34" charset="0"/>
                </a:endParaRPr>
              </a:p>
              <a:p>
                <a:pPr marL="742950" lvl="1" indent="-285750">
                  <a:spcBef>
                    <a:spcPts val="300"/>
                  </a:spcBef>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Transverse momentum spread </a:t>
                </a:r>
                <a14:m>
                  <m:oMath xmlns:m="http://schemas.openxmlformats.org/officeDocument/2006/math">
                    <m:sSub>
                      <m:sSubPr>
                        <m:ctrlPr>
                          <a:rPr lang="en-US" b="0" i="1" smtClean="0">
                            <a:solidFill>
                              <a:srgbClr val="000000"/>
                            </a:solidFill>
                            <a:latin typeface="Cambria Math" panose="02040503050406030204" pitchFamily="18" charset="0"/>
                            <a:cs typeface="Arial" panose="020B0604020202020204" pitchFamily="34" charset="0"/>
                          </a:rPr>
                        </m:ctrlPr>
                      </m:sSubPr>
                      <m:e>
                        <m:r>
                          <a:rPr lang="en-US" b="0" i="1" smtClean="0">
                            <a:solidFill>
                              <a:srgbClr val="000000"/>
                            </a:solidFill>
                            <a:latin typeface="Cambria Math" panose="02040503050406030204" pitchFamily="18" charset="0"/>
                            <a:cs typeface="Arial" panose="020B0604020202020204" pitchFamily="34" charset="0"/>
                          </a:rPr>
                          <m:t>𝜎</m:t>
                        </m:r>
                      </m:e>
                      <m:sub>
                        <m:r>
                          <a:rPr lang="en-US" b="0" i="1" smtClean="0">
                            <a:solidFill>
                              <a:srgbClr val="000000"/>
                            </a:solidFill>
                            <a:latin typeface="Cambria Math" panose="02040503050406030204" pitchFamily="18" charset="0"/>
                            <a:cs typeface="Arial" panose="020B0604020202020204" pitchFamily="34" charset="0"/>
                          </a:rPr>
                          <m:t>𝑝𝑇</m:t>
                        </m:r>
                      </m:sub>
                    </m:sSub>
                    <m:r>
                      <a:rPr lang="en-US" b="0" i="1" smtClean="0">
                        <a:solidFill>
                          <a:srgbClr val="000000"/>
                        </a:solidFill>
                        <a:latin typeface="Cambria Math" panose="02040503050406030204" pitchFamily="18" charset="0"/>
                        <a:cs typeface="Arial" panose="020B0604020202020204" pitchFamily="34" charset="0"/>
                      </a:rPr>
                      <m:t>=</m:t>
                    </m:r>
                    <m:sSub>
                      <m:sSubPr>
                        <m:ctrlPr>
                          <a:rPr lang="en-US" b="0" i="1" smtClean="0">
                            <a:solidFill>
                              <a:srgbClr val="000000"/>
                            </a:solidFill>
                            <a:latin typeface="Cambria Math" panose="02040503050406030204" pitchFamily="18" charset="0"/>
                            <a:cs typeface="Arial" panose="020B0604020202020204" pitchFamily="34" charset="0"/>
                          </a:rPr>
                        </m:ctrlPr>
                      </m:sSubPr>
                      <m:e>
                        <m:r>
                          <a:rPr lang="en-US" b="0" i="1" smtClean="0">
                            <a:solidFill>
                              <a:srgbClr val="000000"/>
                            </a:solidFill>
                            <a:latin typeface="Cambria Math" panose="02040503050406030204" pitchFamily="18" charset="0"/>
                            <a:cs typeface="Arial" panose="020B0604020202020204" pitchFamily="34" charset="0"/>
                          </a:rPr>
                          <m:t>𝑝</m:t>
                        </m:r>
                      </m:e>
                      <m:sub>
                        <m:r>
                          <a:rPr lang="en-US" b="0" i="1" smtClean="0">
                            <a:solidFill>
                              <a:srgbClr val="000000"/>
                            </a:solidFill>
                            <a:latin typeface="Cambria Math" panose="02040503050406030204" pitchFamily="18" charset="0"/>
                            <a:cs typeface="Arial" panose="020B0604020202020204" pitchFamily="34" charset="0"/>
                          </a:rPr>
                          <m:t>𝑏𝑒𝑎𝑚</m:t>
                        </m:r>
                      </m:sub>
                    </m:sSub>
                    <m:sSup>
                      <m:sSupPr>
                        <m:ctrlPr>
                          <a:rPr lang="en-US" b="0"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𝜎</m:t>
                        </m:r>
                      </m:e>
                      <m:sup>
                        <m:r>
                          <a:rPr lang="en-US" b="0" i="1" smtClean="0">
                            <a:solidFill>
                              <a:srgbClr val="000000"/>
                            </a:solidFill>
                            <a:latin typeface="Cambria Math" panose="02040503050406030204" pitchFamily="18" charset="0"/>
                            <a:cs typeface="Arial" panose="020B0604020202020204" pitchFamily="34" charset="0"/>
                          </a:rPr>
                          <m:t>′∗</m:t>
                        </m:r>
                      </m:sup>
                    </m:sSup>
                  </m:oMath>
                </a14:m>
                <a:endParaRPr lang="en-US" dirty="0" smtClean="0">
                  <a:solidFill>
                    <a:srgbClr val="000000"/>
                  </a:solidFill>
                  <a:latin typeface="Arial" charset="0"/>
                  <a:cs typeface="Arial" panose="020B0604020202020204" pitchFamily="34" charset="0"/>
                </a:endParaRPr>
              </a:p>
              <a:p>
                <a:pPr marL="742950" lvl="1" indent="-285750">
                  <a:spcBef>
                    <a:spcPts val="300"/>
                  </a:spcBef>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Note </a:t>
                </a:r>
                <a14:m>
                  <m:oMath xmlns:m="http://schemas.openxmlformats.org/officeDocument/2006/math">
                    <m:r>
                      <a:rPr lang="en-US" b="0" i="1" smtClean="0">
                        <a:solidFill>
                          <a:srgbClr val="000000"/>
                        </a:solidFill>
                        <a:latin typeface="Cambria Math" panose="02040503050406030204" pitchFamily="18" charset="0"/>
                        <a:cs typeface="Arial" panose="020B0604020202020204" pitchFamily="34" charset="0"/>
                      </a:rPr>
                      <m:t>𝜀</m:t>
                    </m:r>
                    <m:r>
                      <a:rPr lang="en-US" b="0" i="1" smtClean="0">
                        <a:solidFill>
                          <a:srgbClr val="000000"/>
                        </a:solidFill>
                        <a:latin typeface="Cambria Math" panose="02040503050406030204" pitchFamily="18" charset="0"/>
                        <a:cs typeface="Arial" panose="020B0604020202020204" pitchFamily="34" charset="0"/>
                      </a:rPr>
                      <m:t>=</m:t>
                    </m:r>
                    <m:sSup>
                      <m:sSupPr>
                        <m:ctrlPr>
                          <a:rPr lang="en-US" b="0"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𝜎</m:t>
                        </m:r>
                      </m:e>
                      <m:sup>
                        <m:r>
                          <a:rPr lang="en-US" b="0" i="1" smtClean="0">
                            <a:solidFill>
                              <a:srgbClr val="000000"/>
                            </a:solidFill>
                            <a:latin typeface="Cambria Math" panose="02040503050406030204" pitchFamily="18" charset="0"/>
                            <a:cs typeface="Arial" panose="020B0604020202020204" pitchFamily="34" charset="0"/>
                          </a:rPr>
                          <m:t>∗</m:t>
                        </m:r>
                      </m:sup>
                    </m:sSup>
                    <m:sSup>
                      <m:sSupPr>
                        <m:ctrlPr>
                          <a:rPr lang="en-US" b="0"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𝜎</m:t>
                        </m:r>
                      </m:e>
                      <m:sup>
                        <m:r>
                          <a:rPr lang="en-US" b="0" i="1" smtClean="0">
                            <a:solidFill>
                              <a:srgbClr val="000000"/>
                            </a:solidFill>
                            <a:latin typeface="Cambria Math" panose="02040503050406030204" pitchFamily="18" charset="0"/>
                            <a:cs typeface="Arial" panose="020B0604020202020204" pitchFamily="34" charset="0"/>
                          </a:rPr>
                          <m:t>′∗</m:t>
                        </m:r>
                      </m:sup>
                    </m:sSup>
                  </m:oMath>
                </a14:m>
                <a:endParaRPr lang="en-US" dirty="0" smtClean="0">
                  <a:solidFill>
                    <a:srgbClr val="000000"/>
                  </a:solidFill>
                  <a:latin typeface="Arial" charset="0"/>
                  <a:cs typeface="Arial" panose="020B0604020202020204" pitchFamily="34" charset="0"/>
                </a:endParaRPr>
              </a:p>
              <a:p>
                <a:pPr marL="742950" lvl="1" indent="-285750">
                  <a:spcBef>
                    <a:spcPts val="300"/>
                  </a:spcBef>
                  <a:spcAft>
                    <a:spcPts val="6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Maximum beam size </a:t>
                </a:r>
                <a14:m>
                  <m:oMath xmlns:m="http://schemas.openxmlformats.org/officeDocument/2006/math">
                    <m:sSup>
                      <m:sSupPr>
                        <m:ctrlPr>
                          <a:rPr lang="en-US" b="0"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𝜎</m:t>
                        </m:r>
                      </m:e>
                      <m:sup>
                        <m:r>
                          <a:rPr lang="en-US" b="0" i="1" smtClean="0">
                            <a:solidFill>
                              <a:srgbClr val="000000"/>
                            </a:solidFill>
                            <a:latin typeface="Cambria Math" panose="02040503050406030204" pitchFamily="18" charset="0"/>
                            <a:cs typeface="Arial" panose="020B0604020202020204" pitchFamily="34" charset="0"/>
                          </a:rPr>
                          <m:t>𝑚𝑎𝑥</m:t>
                        </m:r>
                      </m:sup>
                    </m:sSup>
                    <m:r>
                      <a:rPr lang="en-US" b="0" i="1" smtClean="0">
                        <a:solidFill>
                          <a:srgbClr val="000000"/>
                        </a:solidFill>
                        <a:latin typeface="Cambria Math" panose="02040503050406030204" pitchFamily="18" charset="0"/>
                        <a:cs typeface="Arial" panose="020B0604020202020204" pitchFamily="34" charset="0"/>
                      </a:rPr>
                      <m:t>≈</m:t>
                    </m:r>
                    <m:r>
                      <a:rPr lang="en-US" b="0" i="1" smtClean="0">
                        <a:solidFill>
                          <a:srgbClr val="000000"/>
                        </a:solidFill>
                        <a:latin typeface="Cambria Math" panose="02040503050406030204" pitchFamily="18" charset="0"/>
                        <a:cs typeface="Arial" panose="020B0604020202020204" pitchFamily="34" charset="0"/>
                      </a:rPr>
                      <m:t>𝐿</m:t>
                    </m:r>
                    <m:sSup>
                      <m:sSupPr>
                        <m:ctrlPr>
                          <a:rPr lang="en-US" b="0"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𝜎</m:t>
                        </m:r>
                      </m:e>
                      <m:sup>
                        <m:r>
                          <a:rPr lang="en-US" b="0" i="1" smtClean="0">
                            <a:solidFill>
                              <a:srgbClr val="000000"/>
                            </a:solidFill>
                            <a:latin typeface="Cambria Math" panose="02040503050406030204" pitchFamily="18" charset="0"/>
                            <a:cs typeface="Arial" panose="020B0604020202020204" pitchFamily="34" charset="0"/>
                          </a:rPr>
                          <m:t>′∗</m:t>
                        </m:r>
                      </m:sup>
                    </m:sSup>
                  </m:oMath>
                </a14:m>
                <a:endParaRPr lang="en-US" dirty="0">
                  <a:solidFill>
                    <a:srgbClr val="000000"/>
                  </a:solidFill>
                  <a:latin typeface="Arial" charset="0"/>
                  <a:cs typeface="Arial" panose="020B0604020202020204" pitchFamily="34" charset="0"/>
                </a:endParaRPr>
              </a:p>
              <a:p>
                <a:pPr marL="228600" lvl="0" indent="-228600">
                  <a:spcBef>
                    <a:spcPts val="300"/>
                  </a:spcBef>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Have control over </a:t>
                </a:r>
                <a14:m>
                  <m:oMath xmlns:m="http://schemas.openxmlformats.org/officeDocument/2006/math">
                    <m:sSup>
                      <m:sSupPr>
                        <m:ctrlPr>
                          <a:rPr lang="en-US" b="0"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𝛽</m:t>
                        </m:r>
                      </m:e>
                      <m:sup>
                        <m:r>
                          <a:rPr lang="en-US" b="0" i="1" smtClean="0">
                            <a:solidFill>
                              <a:srgbClr val="000000"/>
                            </a:solidFill>
                            <a:latin typeface="Cambria Math" panose="02040503050406030204" pitchFamily="18" charset="0"/>
                            <a:cs typeface="Arial" panose="020B0604020202020204" pitchFamily="34" charset="0"/>
                          </a:rPr>
                          <m:t>∗</m:t>
                        </m:r>
                      </m:sup>
                    </m:sSup>
                  </m:oMath>
                </a14:m>
                <a:r>
                  <a:rPr lang="en-US" dirty="0" smtClean="0">
                    <a:solidFill>
                      <a:srgbClr val="000000"/>
                    </a:solidFill>
                    <a:latin typeface="Arial" charset="0"/>
                    <a:cs typeface="Arial" panose="020B0604020202020204" pitchFamily="34" charset="0"/>
                  </a:rPr>
                  <a:t> through optics design</a:t>
                </a:r>
              </a:p>
              <a:p>
                <a:pPr marL="228600" lvl="0" indent="-228600">
                  <a:spcBef>
                    <a:spcPts val="300"/>
                  </a:spcBef>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Luminosity</a:t>
                </a:r>
                <a:br>
                  <a:rPr lang="en-US" dirty="0" smtClean="0">
                    <a:solidFill>
                      <a:srgbClr val="000000"/>
                    </a:solidFill>
                    <a:latin typeface="Arial" charset="0"/>
                    <a:cs typeface="Arial" panose="020B0604020202020204" pitchFamily="34" charset="0"/>
                  </a:rPr>
                </a:br>
                <a14:m>
                  <m:oMath xmlns:m="http://schemas.openxmlformats.org/officeDocument/2006/math">
                    <m:r>
                      <a:rPr lang="en-US" b="0" i="1" smtClean="0">
                        <a:solidFill>
                          <a:srgbClr val="000000"/>
                        </a:solidFill>
                        <a:latin typeface="Cambria Math" panose="02040503050406030204" pitchFamily="18" charset="0"/>
                        <a:cs typeface="Arial" panose="020B0604020202020204" pitchFamily="34" charset="0"/>
                      </a:rPr>
                      <m:t>𝐿</m:t>
                    </m:r>
                    <m:r>
                      <a:rPr lang="en-US" b="0" i="1" smtClean="0">
                        <a:solidFill>
                          <a:srgbClr val="000000"/>
                        </a:solidFill>
                        <a:latin typeface="Cambria Math" panose="02040503050406030204" pitchFamily="18" charset="0"/>
                        <a:cs typeface="Arial" panose="020B0604020202020204" pitchFamily="34" charset="0"/>
                      </a:rPr>
                      <m:t>∝</m:t>
                    </m:r>
                    <m:f>
                      <m:fPr>
                        <m:ctrlPr>
                          <a:rPr lang="en-US" b="0" i="1" smtClean="0">
                            <a:solidFill>
                              <a:srgbClr val="000000"/>
                            </a:solidFill>
                            <a:latin typeface="Cambria Math" panose="02040503050406030204" pitchFamily="18" charset="0"/>
                            <a:cs typeface="Arial" panose="020B0604020202020204" pitchFamily="34" charset="0"/>
                          </a:rPr>
                        </m:ctrlPr>
                      </m:fPr>
                      <m:num>
                        <m:r>
                          <a:rPr lang="en-US" b="0" i="1" smtClean="0">
                            <a:solidFill>
                              <a:srgbClr val="000000"/>
                            </a:solidFill>
                            <a:latin typeface="Cambria Math" panose="02040503050406030204" pitchFamily="18" charset="0"/>
                            <a:cs typeface="Arial" panose="020B0604020202020204" pitchFamily="34" charset="0"/>
                          </a:rPr>
                          <m:t>1</m:t>
                        </m:r>
                      </m:num>
                      <m:den>
                        <m:sSubSup>
                          <m:sSubSupPr>
                            <m:ctrlPr>
                              <a:rPr lang="en-US" b="0" i="1" smtClean="0">
                                <a:solidFill>
                                  <a:srgbClr val="000000"/>
                                </a:solidFill>
                                <a:latin typeface="Cambria Math" panose="02040503050406030204" pitchFamily="18" charset="0"/>
                                <a:cs typeface="Arial" panose="020B0604020202020204" pitchFamily="34" charset="0"/>
                              </a:rPr>
                            </m:ctrlPr>
                          </m:sSubSupPr>
                          <m:e>
                            <m:r>
                              <a:rPr lang="en-US" b="0" i="1" smtClean="0">
                                <a:solidFill>
                                  <a:srgbClr val="000000"/>
                                </a:solidFill>
                                <a:latin typeface="Cambria Math" panose="02040503050406030204" pitchFamily="18" charset="0"/>
                                <a:cs typeface="Arial" panose="020B0604020202020204" pitchFamily="34" charset="0"/>
                              </a:rPr>
                              <m:t>𝜎</m:t>
                            </m:r>
                          </m:e>
                          <m:sub>
                            <m:r>
                              <a:rPr lang="en-US" b="0" i="1" smtClean="0">
                                <a:solidFill>
                                  <a:srgbClr val="000000"/>
                                </a:solidFill>
                                <a:latin typeface="Cambria Math" panose="02040503050406030204" pitchFamily="18" charset="0"/>
                                <a:cs typeface="Arial" panose="020B0604020202020204" pitchFamily="34" charset="0"/>
                              </a:rPr>
                              <m:t>𝑥</m:t>
                            </m:r>
                          </m:sub>
                          <m:sup>
                            <m:r>
                              <a:rPr lang="en-US" b="0" i="1" smtClean="0">
                                <a:solidFill>
                                  <a:srgbClr val="000000"/>
                                </a:solidFill>
                                <a:latin typeface="Cambria Math" panose="02040503050406030204" pitchFamily="18" charset="0"/>
                                <a:cs typeface="Arial" panose="020B0604020202020204" pitchFamily="34" charset="0"/>
                              </a:rPr>
                              <m:t>∗</m:t>
                            </m:r>
                          </m:sup>
                        </m:sSubSup>
                        <m:sSubSup>
                          <m:sSubSupPr>
                            <m:ctrlPr>
                              <a:rPr lang="en-US" b="0" i="1" smtClean="0">
                                <a:solidFill>
                                  <a:srgbClr val="000000"/>
                                </a:solidFill>
                                <a:latin typeface="Cambria Math" panose="02040503050406030204" pitchFamily="18" charset="0"/>
                                <a:cs typeface="Arial" panose="020B0604020202020204" pitchFamily="34" charset="0"/>
                              </a:rPr>
                            </m:ctrlPr>
                          </m:sSubSupPr>
                          <m:e>
                            <m:r>
                              <a:rPr lang="en-US" b="0" i="1" smtClean="0">
                                <a:solidFill>
                                  <a:srgbClr val="000000"/>
                                </a:solidFill>
                                <a:latin typeface="Cambria Math" panose="02040503050406030204" pitchFamily="18" charset="0"/>
                                <a:cs typeface="Arial" panose="020B0604020202020204" pitchFamily="34" charset="0"/>
                              </a:rPr>
                              <m:t>𝜎</m:t>
                            </m:r>
                          </m:e>
                          <m:sub>
                            <m:r>
                              <a:rPr lang="en-US" b="0" i="1" smtClean="0">
                                <a:solidFill>
                                  <a:srgbClr val="000000"/>
                                </a:solidFill>
                                <a:latin typeface="Cambria Math" panose="02040503050406030204" pitchFamily="18" charset="0"/>
                                <a:cs typeface="Arial" panose="020B0604020202020204" pitchFamily="34" charset="0"/>
                              </a:rPr>
                              <m:t>𝑦</m:t>
                            </m:r>
                          </m:sub>
                          <m:sup>
                            <m:r>
                              <a:rPr lang="en-US" b="0" i="1" smtClean="0">
                                <a:solidFill>
                                  <a:srgbClr val="000000"/>
                                </a:solidFill>
                                <a:latin typeface="Cambria Math" panose="02040503050406030204" pitchFamily="18" charset="0"/>
                                <a:cs typeface="Arial" panose="020B0604020202020204" pitchFamily="34" charset="0"/>
                              </a:rPr>
                              <m:t>∗</m:t>
                            </m:r>
                          </m:sup>
                        </m:sSubSup>
                      </m:den>
                    </m:f>
                    <m:r>
                      <a:rPr lang="en-US" b="0" i="1" smtClean="0">
                        <a:solidFill>
                          <a:srgbClr val="000000"/>
                        </a:solidFill>
                        <a:latin typeface="Cambria Math" panose="02040503050406030204" pitchFamily="18" charset="0"/>
                        <a:cs typeface="Arial" panose="020B0604020202020204" pitchFamily="34" charset="0"/>
                      </a:rPr>
                      <m:t>∝</m:t>
                    </m:r>
                    <m:sSubSup>
                      <m:sSubSupPr>
                        <m:ctrlPr>
                          <a:rPr lang="en-US" b="0" i="1" smtClean="0">
                            <a:solidFill>
                              <a:srgbClr val="000000"/>
                            </a:solidFill>
                            <a:latin typeface="Cambria Math" panose="02040503050406030204" pitchFamily="18" charset="0"/>
                            <a:cs typeface="Arial" panose="020B0604020202020204" pitchFamily="34" charset="0"/>
                          </a:rPr>
                        </m:ctrlPr>
                      </m:sSubSupPr>
                      <m:e>
                        <m:r>
                          <a:rPr lang="en-US" b="0" i="1" smtClean="0">
                            <a:solidFill>
                              <a:srgbClr val="000000"/>
                            </a:solidFill>
                            <a:latin typeface="Cambria Math" panose="02040503050406030204" pitchFamily="18" charset="0"/>
                            <a:cs typeface="Arial" panose="020B0604020202020204" pitchFamily="34" charset="0"/>
                          </a:rPr>
                          <m:t>𝜎</m:t>
                        </m:r>
                      </m:e>
                      <m:sub>
                        <m:r>
                          <a:rPr lang="en-US" b="0" i="1" smtClean="0">
                            <a:solidFill>
                              <a:srgbClr val="000000"/>
                            </a:solidFill>
                            <a:latin typeface="Cambria Math" panose="02040503050406030204" pitchFamily="18" charset="0"/>
                            <a:cs typeface="Arial" panose="020B0604020202020204" pitchFamily="34" charset="0"/>
                          </a:rPr>
                          <m:t>𝑥</m:t>
                        </m:r>
                      </m:sub>
                      <m:sup>
                        <m:r>
                          <a:rPr lang="en-US" b="0" i="1" smtClean="0">
                            <a:solidFill>
                              <a:srgbClr val="000000"/>
                            </a:solidFill>
                            <a:latin typeface="Cambria Math" panose="02040503050406030204" pitchFamily="18" charset="0"/>
                            <a:cs typeface="Arial" panose="020B0604020202020204" pitchFamily="34" charset="0"/>
                          </a:rPr>
                          <m:t>′∗</m:t>
                        </m:r>
                      </m:sup>
                    </m:sSubSup>
                    <m:sSubSup>
                      <m:sSubSupPr>
                        <m:ctrlPr>
                          <a:rPr lang="en-US" b="0" i="1" smtClean="0">
                            <a:solidFill>
                              <a:srgbClr val="000000"/>
                            </a:solidFill>
                            <a:latin typeface="Cambria Math" panose="02040503050406030204" pitchFamily="18" charset="0"/>
                            <a:cs typeface="Arial" panose="020B0604020202020204" pitchFamily="34" charset="0"/>
                          </a:rPr>
                        </m:ctrlPr>
                      </m:sSubSupPr>
                      <m:e>
                        <m:r>
                          <a:rPr lang="en-US" b="0" i="1" smtClean="0">
                            <a:solidFill>
                              <a:srgbClr val="000000"/>
                            </a:solidFill>
                            <a:latin typeface="Cambria Math" panose="02040503050406030204" pitchFamily="18" charset="0"/>
                            <a:cs typeface="Arial" panose="020B0604020202020204" pitchFamily="34" charset="0"/>
                          </a:rPr>
                          <m:t>𝜎</m:t>
                        </m:r>
                      </m:e>
                      <m:sub>
                        <m:r>
                          <a:rPr lang="en-US" b="0" i="1" smtClean="0">
                            <a:solidFill>
                              <a:srgbClr val="000000"/>
                            </a:solidFill>
                            <a:latin typeface="Cambria Math" panose="02040503050406030204" pitchFamily="18" charset="0"/>
                            <a:cs typeface="Arial" panose="020B0604020202020204" pitchFamily="34" charset="0"/>
                          </a:rPr>
                          <m:t>𝑦</m:t>
                        </m:r>
                      </m:sub>
                      <m:sup>
                        <m:r>
                          <a:rPr lang="en-US" b="0" i="1" smtClean="0">
                            <a:solidFill>
                              <a:srgbClr val="000000"/>
                            </a:solidFill>
                            <a:latin typeface="Cambria Math" panose="02040503050406030204" pitchFamily="18" charset="0"/>
                            <a:cs typeface="Arial" panose="020B0604020202020204" pitchFamily="34" charset="0"/>
                          </a:rPr>
                          <m:t>′∗</m:t>
                        </m:r>
                      </m:sup>
                    </m:sSubSup>
                    <m:r>
                      <a:rPr lang="en-US" b="0" i="1" smtClean="0">
                        <a:solidFill>
                          <a:srgbClr val="000000"/>
                        </a:solidFill>
                        <a:latin typeface="Cambria Math" panose="02040503050406030204" pitchFamily="18" charset="0"/>
                        <a:cs typeface="Arial" panose="020B0604020202020204" pitchFamily="34" charset="0"/>
                      </a:rPr>
                      <m:t>∝</m:t>
                    </m:r>
                    <m:sSub>
                      <m:sSubPr>
                        <m:ctrlPr>
                          <a:rPr lang="en-US" i="1">
                            <a:solidFill>
                              <a:srgbClr val="000000"/>
                            </a:solidFill>
                            <a:latin typeface="Cambria Math" panose="02040503050406030204" pitchFamily="18" charset="0"/>
                            <a:cs typeface="Arial" panose="020B0604020202020204" pitchFamily="34" charset="0"/>
                          </a:rPr>
                        </m:ctrlPr>
                      </m:sSubPr>
                      <m:e>
                        <m:r>
                          <a:rPr lang="en-US" i="1">
                            <a:solidFill>
                              <a:srgbClr val="000000"/>
                            </a:solidFill>
                            <a:latin typeface="Cambria Math" panose="02040503050406030204" pitchFamily="18" charset="0"/>
                            <a:cs typeface="Arial" panose="020B0604020202020204" pitchFamily="34" charset="0"/>
                          </a:rPr>
                          <m:t>𝜎</m:t>
                        </m:r>
                      </m:e>
                      <m:sub>
                        <m:r>
                          <a:rPr lang="en-US" i="1">
                            <a:solidFill>
                              <a:srgbClr val="000000"/>
                            </a:solidFill>
                            <a:latin typeface="Cambria Math" panose="02040503050406030204" pitchFamily="18" charset="0"/>
                            <a:cs typeface="Arial" panose="020B0604020202020204" pitchFamily="34" charset="0"/>
                          </a:rPr>
                          <m:t>𝑝𝑇</m:t>
                        </m:r>
                        <m:r>
                          <a:rPr lang="en-US" b="0" i="1" smtClean="0">
                            <a:solidFill>
                              <a:srgbClr val="000000"/>
                            </a:solidFill>
                            <a:latin typeface="Cambria Math" panose="02040503050406030204" pitchFamily="18" charset="0"/>
                            <a:cs typeface="Arial" panose="020B0604020202020204" pitchFamily="34" charset="0"/>
                          </a:rPr>
                          <m:t>𝑥</m:t>
                        </m:r>
                      </m:sub>
                    </m:sSub>
                    <m:sSub>
                      <m:sSubPr>
                        <m:ctrlPr>
                          <a:rPr lang="en-US" i="1">
                            <a:solidFill>
                              <a:srgbClr val="000000"/>
                            </a:solidFill>
                            <a:latin typeface="Cambria Math" panose="02040503050406030204" pitchFamily="18" charset="0"/>
                            <a:cs typeface="Arial" panose="020B0604020202020204" pitchFamily="34" charset="0"/>
                          </a:rPr>
                        </m:ctrlPr>
                      </m:sSubPr>
                      <m:e>
                        <m:r>
                          <a:rPr lang="en-US" i="1">
                            <a:solidFill>
                              <a:srgbClr val="000000"/>
                            </a:solidFill>
                            <a:latin typeface="Cambria Math" panose="02040503050406030204" pitchFamily="18" charset="0"/>
                            <a:cs typeface="Arial" panose="020B0604020202020204" pitchFamily="34" charset="0"/>
                          </a:rPr>
                          <m:t>𝜎</m:t>
                        </m:r>
                      </m:e>
                      <m:sub>
                        <m:r>
                          <a:rPr lang="en-US" i="1">
                            <a:solidFill>
                              <a:srgbClr val="000000"/>
                            </a:solidFill>
                            <a:latin typeface="Cambria Math" panose="02040503050406030204" pitchFamily="18" charset="0"/>
                            <a:cs typeface="Arial" panose="020B0604020202020204" pitchFamily="34" charset="0"/>
                          </a:rPr>
                          <m:t>𝑝𝑇</m:t>
                        </m:r>
                        <m:r>
                          <a:rPr lang="en-US" b="0" i="1" smtClean="0">
                            <a:solidFill>
                              <a:srgbClr val="000000"/>
                            </a:solidFill>
                            <a:latin typeface="Cambria Math" panose="02040503050406030204" pitchFamily="18" charset="0"/>
                            <a:cs typeface="Arial" panose="020B0604020202020204" pitchFamily="34" charset="0"/>
                          </a:rPr>
                          <m:t>𝑦</m:t>
                        </m:r>
                      </m:sub>
                    </m:sSub>
                    <m:r>
                      <a:rPr lang="en-US" b="0" i="1" smtClean="0">
                        <a:solidFill>
                          <a:srgbClr val="000000"/>
                        </a:solidFill>
                        <a:latin typeface="Cambria Math" panose="02040503050406030204" pitchFamily="18" charset="0"/>
                        <a:cs typeface="Arial" panose="020B0604020202020204" pitchFamily="34" charset="0"/>
                      </a:rPr>
                      <m:t>∝</m:t>
                    </m:r>
                    <m:sSubSup>
                      <m:sSubSupPr>
                        <m:ctrlPr>
                          <a:rPr lang="en-US" b="0" i="1" smtClean="0">
                            <a:solidFill>
                              <a:srgbClr val="000000"/>
                            </a:solidFill>
                            <a:latin typeface="Cambria Math" panose="02040503050406030204" pitchFamily="18" charset="0"/>
                            <a:cs typeface="Arial" panose="020B0604020202020204" pitchFamily="34" charset="0"/>
                          </a:rPr>
                        </m:ctrlPr>
                      </m:sSubSupPr>
                      <m:e>
                        <m:r>
                          <a:rPr lang="en-US" b="0" i="1" smtClean="0">
                            <a:solidFill>
                              <a:srgbClr val="000000"/>
                            </a:solidFill>
                            <a:latin typeface="Cambria Math" panose="02040503050406030204" pitchFamily="18" charset="0"/>
                            <a:cs typeface="Arial" panose="020B0604020202020204" pitchFamily="34" charset="0"/>
                          </a:rPr>
                          <m:t>𝜎</m:t>
                        </m:r>
                      </m:e>
                      <m:sub>
                        <m:r>
                          <a:rPr lang="en-US" b="0" i="1" smtClean="0">
                            <a:solidFill>
                              <a:srgbClr val="000000"/>
                            </a:solidFill>
                            <a:latin typeface="Cambria Math" panose="02040503050406030204" pitchFamily="18" charset="0"/>
                            <a:cs typeface="Arial" panose="020B0604020202020204" pitchFamily="34" charset="0"/>
                          </a:rPr>
                          <m:t>𝑥</m:t>
                        </m:r>
                      </m:sub>
                      <m:sup>
                        <m:r>
                          <a:rPr lang="en-US" b="0" i="1" smtClean="0">
                            <a:solidFill>
                              <a:srgbClr val="000000"/>
                            </a:solidFill>
                            <a:latin typeface="Cambria Math" panose="02040503050406030204" pitchFamily="18" charset="0"/>
                            <a:cs typeface="Arial" panose="020B0604020202020204" pitchFamily="34" charset="0"/>
                          </a:rPr>
                          <m:t>𝑚𝑎𝑥</m:t>
                        </m:r>
                      </m:sup>
                    </m:sSubSup>
                    <m:sSubSup>
                      <m:sSubSupPr>
                        <m:ctrlPr>
                          <a:rPr lang="en-US" b="0" i="1" smtClean="0">
                            <a:solidFill>
                              <a:srgbClr val="000000"/>
                            </a:solidFill>
                            <a:latin typeface="Cambria Math" panose="02040503050406030204" pitchFamily="18" charset="0"/>
                            <a:cs typeface="Arial" panose="020B0604020202020204" pitchFamily="34" charset="0"/>
                          </a:rPr>
                        </m:ctrlPr>
                      </m:sSubSupPr>
                      <m:e>
                        <m:r>
                          <a:rPr lang="en-US" b="0" i="1" smtClean="0">
                            <a:solidFill>
                              <a:srgbClr val="000000"/>
                            </a:solidFill>
                            <a:latin typeface="Cambria Math" panose="02040503050406030204" pitchFamily="18" charset="0"/>
                            <a:cs typeface="Arial" panose="020B0604020202020204" pitchFamily="34" charset="0"/>
                          </a:rPr>
                          <m:t>𝜎</m:t>
                        </m:r>
                      </m:e>
                      <m:sub>
                        <m:r>
                          <a:rPr lang="en-US" b="0" i="1" smtClean="0">
                            <a:solidFill>
                              <a:srgbClr val="000000"/>
                            </a:solidFill>
                            <a:latin typeface="Cambria Math" panose="02040503050406030204" pitchFamily="18" charset="0"/>
                            <a:cs typeface="Arial" panose="020B0604020202020204" pitchFamily="34" charset="0"/>
                          </a:rPr>
                          <m:t>𝑦</m:t>
                        </m:r>
                      </m:sub>
                      <m:sup>
                        <m:r>
                          <a:rPr lang="en-US" b="0" i="1" smtClean="0">
                            <a:solidFill>
                              <a:srgbClr val="000000"/>
                            </a:solidFill>
                            <a:latin typeface="Cambria Math" panose="02040503050406030204" pitchFamily="18" charset="0"/>
                            <a:cs typeface="Arial" panose="020B0604020202020204" pitchFamily="34" charset="0"/>
                          </a:rPr>
                          <m:t>𝑚𝑎𝑥</m:t>
                        </m:r>
                      </m:sup>
                    </m:sSubSup>
                  </m:oMath>
                </a14:m>
                <a:endParaRPr lang="en-US" dirty="0">
                  <a:solidFill>
                    <a:srgbClr val="000000"/>
                  </a:solidFill>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842426"/>
                <a:ext cx="8897067" cy="4848571"/>
              </a:xfrm>
              <a:prstGeom prst="rect">
                <a:avLst/>
              </a:prstGeom>
              <a:blipFill>
                <a:blip r:embed="rId2"/>
                <a:stretch>
                  <a:fillRect l="-890"/>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3</a:t>
            </a:fld>
            <a:endParaRPr lang="en-US" dirty="0"/>
          </a:p>
        </p:txBody>
      </p:sp>
    </p:spTree>
    <p:extLst>
      <p:ext uri="{BB962C8B-B14F-4D97-AF65-F5344CB8AC3E}">
        <p14:creationId xmlns:p14="http://schemas.microsoft.com/office/powerpoint/2010/main" val="157758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Luminosity Optimization at Low Energies</a:t>
            </a:r>
            <a:endParaRPr lang="en-US" sz="3600" dirty="0"/>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842426"/>
            <a:ext cx="8897067" cy="1277273"/>
          </a:xfrm>
          <a:prstGeom prst="rect">
            <a:avLst/>
          </a:prstGeom>
          <a:noFill/>
        </p:spPr>
        <p:txBody>
          <a:bodyPr wrap="square" rtlCol="0">
            <a:spAutoFit/>
          </a:bodyPr>
          <a:lstStyle/>
          <a:p>
            <a:pPr marL="228600" lvl="0" indent="-228600">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Luminosity limited by the smaller of the physical and dynamic apertures</a:t>
            </a:r>
          </a:p>
          <a:p>
            <a:pPr marL="228600" lvl="0" indent="-228600">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By optimizing the final focusing quad configuration, make full use of available physical aperture</a:t>
            </a:r>
          </a:p>
          <a:p>
            <a:pPr marL="228600" lvl="0" indent="-228600">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Dynamic aperture being checked</a:t>
            </a:r>
            <a:endParaRPr lang="en-US" dirty="0">
              <a:solidFill>
                <a:srgbClr val="000000"/>
              </a:solidFill>
              <a:latin typeface="Arial" charset="0"/>
              <a:cs typeface="Arial" panose="020B0604020202020204" pitchFamily="34" charset="0"/>
            </a:endParaRP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4</a:t>
            </a:fld>
            <a:endParaRPr lang="en-US" dirty="0"/>
          </a:p>
        </p:txBody>
      </p:sp>
      <p:pic>
        <p:nvPicPr>
          <p:cNvPr id="62" name="Google Shape;109;p17"/>
          <p:cNvPicPr preferRelativeResize="0"/>
          <p:nvPr/>
        </p:nvPicPr>
        <p:blipFill>
          <a:blip r:embed="rId2">
            <a:alphaModFix/>
          </a:blip>
          <a:stretch>
            <a:fillRect/>
          </a:stretch>
        </p:blipFill>
        <p:spPr>
          <a:xfrm>
            <a:off x="519412" y="3144649"/>
            <a:ext cx="4047361" cy="3216209"/>
          </a:xfrm>
          <a:prstGeom prst="rect">
            <a:avLst/>
          </a:prstGeom>
          <a:noFill/>
          <a:ln>
            <a:noFill/>
          </a:ln>
        </p:spPr>
      </p:pic>
      <p:pic>
        <p:nvPicPr>
          <p:cNvPr id="63" name="Google Shape;122;p18"/>
          <p:cNvPicPr preferRelativeResize="0"/>
          <p:nvPr/>
        </p:nvPicPr>
        <p:blipFill>
          <a:blip r:embed="rId3">
            <a:alphaModFix/>
          </a:blip>
          <a:stretch>
            <a:fillRect/>
          </a:stretch>
        </p:blipFill>
        <p:spPr>
          <a:xfrm>
            <a:off x="4818278" y="3142091"/>
            <a:ext cx="4052025" cy="3219915"/>
          </a:xfrm>
          <a:prstGeom prst="rect">
            <a:avLst/>
          </a:prstGeom>
          <a:noFill/>
          <a:ln>
            <a:noFill/>
          </a:ln>
        </p:spPr>
      </p:pic>
      <p:graphicFrame>
        <p:nvGraphicFramePr>
          <p:cNvPr id="64" name="Google Shape;193;p22"/>
          <p:cNvGraphicFramePr/>
          <p:nvPr>
            <p:extLst>
              <p:ext uri="{D42A27DB-BD31-4B8C-83A1-F6EECF244321}">
                <p14:modId xmlns:p14="http://schemas.microsoft.com/office/powerpoint/2010/main" val="925904462"/>
              </p:ext>
            </p:extLst>
          </p:nvPr>
        </p:nvGraphicFramePr>
        <p:xfrm>
          <a:off x="5363244" y="1731587"/>
          <a:ext cx="2947635" cy="1242060"/>
        </p:xfrm>
        <a:graphic>
          <a:graphicData uri="http://schemas.openxmlformats.org/drawingml/2006/table">
            <a:tbl>
              <a:tblPr>
                <a:noFill/>
              </a:tblPr>
              <a:tblGrid>
                <a:gridCol w="982545">
                  <a:extLst>
                    <a:ext uri="{9D8B030D-6E8A-4147-A177-3AD203B41FA5}">
                      <a16:colId xmlns:a16="http://schemas.microsoft.com/office/drawing/2014/main" val="20000"/>
                    </a:ext>
                  </a:extLst>
                </a:gridCol>
                <a:gridCol w="1314851">
                  <a:extLst>
                    <a:ext uri="{9D8B030D-6E8A-4147-A177-3AD203B41FA5}">
                      <a16:colId xmlns:a16="http://schemas.microsoft.com/office/drawing/2014/main" val="20003"/>
                    </a:ext>
                  </a:extLst>
                </a:gridCol>
                <a:gridCol w="650239">
                  <a:extLst>
                    <a:ext uri="{9D8B030D-6E8A-4147-A177-3AD203B41FA5}">
                      <a16:colId xmlns:a16="http://schemas.microsoft.com/office/drawing/2014/main" val="20004"/>
                    </a:ext>
                  </a:extLst>
                </a:gridCol>
              </a:tblGrid>
              <a:tr h="75357">
                <a:tc>
                  <a:txBody>
                    <a:bodyPr/>
                    <a:lstStyle/>
                    <a:p>
                      <a:pPr marL="0" lvl="0" indent="0" algn="l" rtl="0">
                        <a:lnSpc>
                          <a:spcPct val="115000"/>
                        </a:lnSpc>
                        <a:spcBef>
                          <a:spcPts val="0"/>
                        </a:spcBef>
                        <a:spcAft>
                          <a:spcPts val="0"/>
                        </a:spcAft>
                        <a:buNone/>
                      </a:pPr>
                      <a:r>
                        <a:rPr lang="en" sz="1200"/>
                        <a:t>Parameter</a:t>
                      </a: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dirty="0"/>
                        <a:t>FDF</a:t>
                      </a:r>
                      <a:endParaRPr sz="1200" dirty="0"/>
                    </a:p>
                  </a:txBody>
                  <a:tcPr marL="28575" marR="28575" marT="19050" marB="1905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dirty="0"/>
                        <a:t>Units</a:t>
                      </a:r>
                      <a:endParaRPr sz="12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8363">
                <a:tc>
                  <a:txBody>
                    <a:bodyPr/>
                    <a:lstStyle/>
                    <a:p>
                      <a:pPr marL="0" lvl="0" indent="0" algn="l" rtl="0">
                        <a:lnSpc>
                          <a:spcPct val="115000"/>
                        </a:lnSpc>
                        <a:spcBef>
                          <a:spcPts val="0"/>
                        </a:spcBef>
                        <a:spcAft>
                          <a:spcPts val="0"/>
                        </a:spcAft>
                        <a:buNone/>
                      </a:pPr>
                      <a:r>
                        <a:rPr lang="en" sz="1200" dirty="0"/>
                        <a:t>Chrom x/y</a:t>
                      </a:r>
                      <a:endParaRPr sz="12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dirty="0"/>
                        <a:t>-19.55 / -74.45</a:t>
                      </a:r>
                      <a:endParaRPr sz="1200" dirty="0"/>
                    </a:p>
                  </a:txBody>
                  <a:tcPr marL="28575" marR="28575" marT="19050" marB="1905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75357">
                <a:tc>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β</a:t>
                      </a:r>
                      <a:r>
                        <a:rPr lang="en" sz="1200" baseline="-25000">
                          <a:solidFill>
                            <a:schemeClr val="dk1"/>
                          </a:solidFill>
                        </a:rPr>
                        <a:t>x/y</a:t>
                      </a:r>
                      <a:r>
                        <a:rPr lang="en" sz="1200">
                          <a:solidFill>
                            <a:schemeClr val="dk1"/>
                          </a:solidFill>
                        </a:rPr>
                        <a:t>*</a:t>
                      </a: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dirty="0"/>
                        <a:t>36 / 3</a:t>
                      </a:r>
                      <a:endParaRPr sz="1200" dirty="0"/>
                    </a:p>
                  </a:txBody>
                  <a:tcPr marL="28575" marR="28575" marT="19050" marB="1905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dirty="0"/>
                        <a:t>cm</a:t>
                      </a:r>
                      <a:endParaRPr sz="12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75357">
                <a:tc>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σ</a:t>
                      </a:r>
                      <a:r>
                        <a:rPr lang="en" sz="1200" baseline="-25000">
                          <a:solidFill>
                            <a:schemeClr val="dk1"/>
                          </a:solidFill>
                        </a:rPr>
                        <a:t>x/y</a:t>
                      </a:r>
                      <a:r>
                        <a:rPr lang="en" sz="1200">
                          <a:solidFill>
                            <a:schemeClr val="dk1"/>
                          </a:solidFill>
                        </a:rPr>
                        <a:t> at IP</a:t>
                      </a: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dirty="0"/>
                        <a:t>103.9 / 9</a:t>
                      </a:r>
                      <a:endParaRPr sz="1200" dirty="0"/>
                    </a:p>
                  </a:txBody>
                  <a:tcPr marL="28575" marR="28575" marT="19050" marB="1905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dirty="0"/>
                        <a:t>um</a:t>
                      </a:r>
                      <a:endParaRPr sz="12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75357">
                <a:tc>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σ’</a:t>
                      </a:r>
                      <a:r>
                        <a:rPr lang="en" sz="1200" baseline="-25000">
                          <a:solidFill>
                            <a:schemeClr val="dk1"/>
                          </a:solidFill>
                        </a:rPr>
                        <a:t>x/y</a:t>
                      </a:r>
                      <a:r>
                        <a:rPr lang="en" sz="1200">
                          <a:solidFill>
                            <a:schemeClr val="dk1"/>
                          </a:solidFill>
                        </a:rPr>
                        <a:t> at IP</a:t>
                      </a: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 sz="1200" dirty="0"/>
                        <a:t>0.289 / 0.301</a:t>
                      </a:r>
                      <a:endParaRPr sz="1200" dirty="0"/>
                    </a:p>
                  </a:txBody>
                  <a:tcPr marL="28575" marR="28575" marT="19050" marB="1905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 sz="1200" dirty="0"/>
                        <a:t>mrad</a:t>
                      </a:r>
                      <a:endParaRPr sz="12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5" name="Google Shape;186;p22"/>
          <p:cNvGraphicFramePr/>
          <p:nvPr>
            <p:extLst>
              <p:ext uri="{D42A27DB-BD31-4B8C-83A1-F6EECF244321}">
                <p14:modId xmlns:p14="http://schemas.microsoft.com/office/powerpoint/2010/main" val="4038594427"/>
              </p:ext>
            </p:extLst>
          </p:nvPr>
        </p:nvGraphicFramePr>
        <p:xfrm>
          <a:off x="846666" y="2155814"/>
          <a:ext cx="3204786" cy="816544"/>
        </p:xfrm>
        <a:graphic>
          <a:graphicData uri="http://schemas.openxmlformats.org/drawingml/2006/table">
            <a:tbl>
              <a:tblPr>
                <a:noFill/>
              </a:tblPr>
              <a:tblGrid>
                <a:gridCol w="1068262">
                  <a:extLst>
                    <a:ext uri="{9D8B030D-6E8A-4147-A177-3AD203B41FA5}">
                      <a16:colId xmlns:a16="http://schemas.microsoft.com/office/drawing/2014/main" val="20000"/>
                    </a:ext>
                  </a:extLst>
                </a:gridCol>
                <a:gridCol w="1068262">
                  <a:extLst>
                    <a:ext uri="{9D8B030D-6E8A-4147-A177-3AD203B41FA5}">
                      <a16:colId xmlns:a16="http://schemas.microsoft.com/office/drawing/2014/main" val="20001"/>
                    </a:ext>
                  </a:extLst>
                </a:gridCol>
                <a:gridCol w="1068262">
                  <a:extLst>
                    <a:ext uri="{9D8B030D-6E8A-4147-A177-3AD203B41FA5}">
                      <a16:colId xmlns:a16="http://schemas.microsoft.com/office/drawing/2014/main" val="20002"/>
                    </a:ext>
                  </a:extLst>
                </a:gridCol>
              </a:tblGrid>
              <a:tr h="265154">
                <a:tc>
                  <a:txBody>
                    <a:bodyPr/>
                    <a:lstStyle/>
                    <a:p>
                      <a:pPr marL="0" lvl="0" indent="0" algn="l" rtl="0">
                        <a:lnSpc>
                          <a:spcPct val="100000"/>
                        </a:lnSpc>
                        <a:spcBef>
                          <a:spcPts val="0"/>
                        </a:spcBef>
                        <a:spcAft>
                          <a:spcPts val="0"/>
                        </a:spcAft>
                        <a:buNone/>
                      </a:pPr>
                      <a:r>
                        <a:rPr lang="en" sz="1200"/>
                        <a:t>Parameter</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200" dirty="0"/>
                        <a:t>Value</a:t>
                      </a:r>
                      <a:endParaRPr sz="12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200"/>
                        <a:t>Units</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5154">
                <a:tc>
                  <a:txBody>
                    <a:bodyPr/>
                    <a:lstStyle/>
                    <a:p>
                      <a:pPr marL="0" lvl="0" indent="0" algn="ctr" rtl="0">
                        <a:lnSpc>
                          <a:spcPct val="100000"/>
                        </a:lnSpc>
                        <a:spcBef>
                          <a:spcPts val="0"/>
                        </a:spcBef>
                        <a:spcAft>
                          <a:spcPts val="0"/>
                        </a:spcAft>
                        <a:buNone/>
                      </a:pPr>
                      <a:r>
                        <a:rPr lang="en" sz="1200" dirty="0"/>
                        <a:t>Energy</a:t>
                      </a:r>
                      <a:endParaRPr sz="12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dirty="0"/>
                        <a:t>100</a:t>
                      </a:r>
                      <a:endParaRPr sz="12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dirty="0"/>
                        <a:t>GeV</a:t>
                      </a:r>
                      <a:endParaRPr sz="12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86236">
                <a:tc>
                  <a:txBody>
                    <a:bodyPr/>
                    <a:lstStyle/>
                    <a:p>
                      <a:pPr marL="0" lvl="0" indent="0" algn="ctr" rtl="0">
                        <a:lnSpc>
                          <a:spcPct val="100000"/>
                        </a:lnSpc>
                        <a:spcBef>
                          <a:spcPts val="0"/>
                        </a:spcBef>
                        <a:spcAft>
                          <a:spcPts val="0"/>
                        </a:spcAft>
                        <a:buNone/>
                      </a:pPr>
                      <a:r>
                        <a:rPr lang="en" sz="1200"/>
                        <a:t>Rms norm. ε</a:t>
                      </a:r>
                      <a:r>
                        <a:rPr lang="en" sz="1200" baseline="-25000"/>
                        <a:t>x/y</a:t>
                      </a:r>
                      <a:endParaRPr sz="1200" baseline="-250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t>3.2 / 0.29</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dirty="0"/>
                        <a:t>mm-mrad</a:t>
                      </a:r>
                      <a:endParaRPr sz="12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3737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200" dirty="0" smtClean="0"/>
                  <a:t>Luminosity and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𝑝</m:t>
                        </m:r>
                      </m:e>
                      <m:sub>
                        <m:r>
                          <a:rPr lang="en-US" sz="3200" b="0" i="1" smtClean="0">
                            <a:latin typeface="Cambria Math" panose="02040503050406030204" pitchFamily="18" charset="0"/>
                          </a:rPr>
                          <m:t>𝑇</m:t>
                        </m:r>
                      </m:sub>
                    </m:sSub>
                  </m:oMath>
                </a14:m>
                <a:r>
                  <a:rPr lang="en-US" sz="3200" dirty="0" smtClean="0"/>
                  <a:t> Acceptance Trade off</a:t>
                </a:r>
                <a:endParaRPr lang="en-US" sz="3200" dirty="0"/>
              </a:p>
            </p:txBody>
          </p:sp>
        </mc:Choice>
        <mc:Fallback xmlns="">
          <p:sp>
            <p:nvSpPr>
              <p:cNvPr id="2" name="Title 1">
                <a:extLst>
                  <a:ext uri="{FF2B5EF4-FFF2-40B4-BE49-F238E27FC236}">
                    <a16:creationId xmlns:a16="http://schemas.microsoft.com/office/drawing/2014/main" id="{6BABFC0E-7058-4FBC-B22E-72EB06E7FC4A}"/>
                  </a:ext>
                </a:extLst>
              </p:cNvPr>
              <p:cNvSpPr>
                <a:spLocks noGrp="1" noRot="1" noChangeAspect="1" noMove="1" noResize="1" noEditPoints="1" noAdjustHandles="1" noChangeArrowheads="1" noChangeShapeType="1" noTextEdit="1"/>
              </p:cNvSpPr>
              <p:nvPr>
                <p:ph type="title"/>
              </p:nvPr>
            </p:nvSpPr>
            <p:spPr>
              <a:xfrm>
                <a:off x="344434" y="160068"/>
                <a:ext cx="8746071" cy="758472"/>
              </a:xfrm>
              <a:blipFill>
                <a:blip r:embed="rId2"/>
                <a:stretch>
                  <a:fillRect l="-1813" t="-1600" b="-11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39778"/>
                <a:ext cx="8863200" cy="2902269"/>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Larger luminosity means smaller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𝑝</m:t>
                        </m:r>
                      </m:e>
                      <m:sub>
                        <m:r>
                          <a:rPr lang="en-US" b="0" i="1" smtClean="0">
                            <a:latin typeface="Cambria Math" panose="02040503050406030204" pitchFamily="18" charset="0"/>
                            <a:cs typeface="Arial" panose="020B0604020202020204" pitchFamily="34" charset="0"/>
                          </a:rPr>
                          <m:t>𝑇</m:t>
                        </m:r>
                      </m:sub>
                    </m:sSub>
                  </m:oMath>
                </a14:m>
                <a:r>
                  <a:rPr lang="en-US" dirty="0" smtClean="0">
                    <a:latin typeface="Cambria Math" panose="02040503050406030204" pitchFamily="18" charset="0"/>
                    <a:cs typeface="Arial" panose="020B0604020202020204" pitchFamily="34" charset="0"/>
                  </a:rPr>
                  <a:t> </a:t>
                </a:r>
                <a:r>
                  <a:rPr lang="en-US" dirty="0" smtClean="0">
                    <a:latin typeface="Arial" panose="020B0604020202020204" pitchFamily="34" charset="0"/>
                    <a:cs typeface="Arial" panose="020B0604020202020204" pitchFamily="34" charset="0"/>
                  </a:rPr>
                  <a:t>acceptance</a:t>
                </a:r>
              </a:p>
              <a:p>
                <a:pPr marL="228600" lvl="0" indent="-22860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Minimum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𝑝</m:t>
                        </m:r>
                      </m:e>
                      <m:sub>
                        <m:r>
                          <a:rPr lang="en-US" b="0" i="1" smtClean="0">
                            <a:latin typeface="Cambria Math" panose="02040503050406030204" pitchFamily="18" charset="0"/>
                            <a:cs typeface="Arial" panose="020B0604020202020204" pitchFamily="34" charset="0"/>
                          </a:rPr>
                          <m:t>𝑇</m:t>
                        </m:r>
                      </m:sub>
                    </m:sSub>
                  </m:oMath>
                </a14:m>
                <a:r>
                  <a:rPr lang="en-US" i="1" dirty="0" smtClean="0">
                    <a:latin typeface="Cambria Math" panose="02040503050406030204" pitchFamily="18" charset="0"/>
                    <a:cs typeface="Arial" panose="020B0604020202020204" pitchFamily="34" charset="0"/>
                  </a:rPr>
                  <a:t> </a:t>
                </a:r>
                <a:r>
                  <a:rPr lang="en-US" dirty="0" smtClean="0">
                    <a:latin typeface="Arial" panose="020B0604020202020204" pitchFamily="34" charset="0"/>
                    <a:cs typeface="Arial" panose="020B0604020202020204" pitchFamily="34" charset="0"/>
                  </a:rPr>
                  <a:t>acceptance is determined by the angular spread at the IP</a:t>
                </a:r>
                <a:br>
                  <a:rPr lang="en-US" dirty="0" smtClean="0">
                    <a:latin typeface="Arial" panose="020B0604020202020204" pitchFamily="34" charset="0"/>
                    <a:cs typeface="Arial" panose="020B0604020202020204" pitchFamily="34" charset="0"/>
                  </a:rPr>
                </a:b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𝑝</m:t>
                        </m:r>
                      </m:e>
                      <m:sub>
                        <m:r>
                          <a:rPr lang="en-US" b="0" i="1" smtClean="0">
                            <a:latin typeface="Cambria Math" panose="02040503050406030204" pitchFamily="18" charset="0"/>
                            <a:cs typeface="Arial" panose="020B0604020202020204" pitchFamily="34" charset="0"/>
                          </a:rPr>
                          <m:t>𝑇𝑥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𝑦</m:t>
                        </m:r>
                      </m:sub>
                    </m:sSub>
                    <m:r>
                      <a:rPr lang="en-US" b="0" i="1" smtClean="0">
                        <a:latin typeface="Cambria Math" panose="02040503050406030204" pitchFamily="18" charset="0"/>
                        <a:cs typeface="Arial" panose="020B0604020202020204" pitchFamily="34" charset="0"/>
                      </a:rPr>
                      <m:t>&gt;</m:t>
                    </m:r>
                    <m:sSubSup>
                      <m:sSubSupPr>
                        <m:ctrlPr>
                          <a:rPr lang="en-US"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𝑝</m:t>
                        </m:r>
                      </m:e>
                      <m:sub>
                        <m:r>
                          <a:rPr lang="en-US" i="1">
                            <a:latin typeface="Cambria Math" panose="02040503050406030204" pitchFamily="18" charset="0"/>
                            <a:cs typeface="Arial" panose="020B0604020202020204" pitchFamily="34" charset="0"/>
                          </a:rPr>
                          <m:t>𝑇𝑥</m:t>
                        </m:r>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𝑦</m:t>
                        </m:r>
                      </m:sub>
                      <m:sup>
                        <m:r>
                          <a:rPr lang="en-US" i="1">
                            <a:latin typeface="Cambria Math" panose="02040503050406030204" pitchFamily="18" charset="0"/>
                            <a:cs typeface="Arial" panose="020B0604020202020204" pitchFamily="34" charset="0"/>
                          </a:rPr>
                          <m:t>𝑚𝑖𝑛</m:t>
                        </m:r>
                      </m:sup>
                    </m:sSubSup>
                    <m:r>
                      <a:rPr lang="en-US" i="1">
                        <a:latin typeface="Cambria Math" panose="02040503050406030204" pitchFamily="18" charset="0"/>
                        <a:cs typeface="Arial" panose="020B0604020202020204" pitchFamily="34" charset="0"/>
                      </a:rPr>
                      <m:t>=10</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𝑝</m:t>
                        </m:r>
                      </m:e>
                      <m:sub>
                        <m:r>
                          <a:rPr lang="en-US" i="1">
                            <a:latin typeface="Cambria Math" panose="02040503050406030204" pitchFamily="18" charset="0"/>
                            <a:cs typeface="Arial" panose="020B0604020202020204" pitchFamily="34" charset="0"/>
                          </a:rPr>
                          <m:t>𝑏𝑒𝑎𝑚</m:t>
                        </m:r>
                      </m:sub>
                    </m:sSub>
                    <m:sSubSup>
                      <m:sSubSupPr>
                        <m:ctrlPr>
                          <a:rPr lang="en-US"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𝜎</m:t>
                        </m:r>
                      </m:e>
                      <m:sub>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𝑥</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𝑦</m:t>
                            </m:r>
                          </m:e>
                          <m:sup>
                            <m:r>
                              <a:rPr lang="en-US" i="1">
                                <a:latin typeface="Cambria Math" panose="02040503050406030204" pitchFamily="18" charset="0"/>
                                <a:cs typeface="Arial" panose="020B0604020202020204" pitchFamily="34" charset="0"/>
                              </a:rPr>
                              <m:t>′</m:t>
                            </m:r>
                          </m:sup>
                        </m:sSup>
                      </m:sub>
                      <m:sup>
                        <m:r>
                          <a:rPr lang="en-US" i="1">
                            <a:latin typeface="Cambria Math" panose="02040503050406030204" pitchFamily="18" charset="0"/>
                            <a:cs typeface="Arial" panose="020B0604020202020204" pitchFamily="34" charset="0"/>
                          </a:rPr>
                          <m:t>∗</m:t>
                        </m:r>
                      </m:sup>
                    </m:sSubSup>
                  </m:oMath>
                </a14:m>
                <a:r>
                  <a:rPr lang="en-US" i="1" dirty="0" smtClean="0">
                    <a:latin typeface="Cambria Math" panose="02040503050406030204" pitchFamily="18" charset="0"/>
                    <a:cs typeface="Arial" panose="020B0604020202020204" pitchFamily="34" charset="0"/>
                  </a:rPr>
                  <a:t/>
                </a:r>
                <a:br>
                  <a:rPr lang="en-US" i="1" dirty="0" smtClean="0">
                    <a:latin typeface="Cambria Math" panose="02040503050406030204" pitchFamily="18" charset="0"/>
                    <a:cs typeface="Arial" panose="020B0604020202020204" pitchFamily="34" charset="0"/>
                  </a:rPr>
                </a:br>
                <a:endParaRPr lang="en-US" i="1" dirty="0" smtClean="0">
                  <a:latin typeface="Cambria Math" panose="02040503050406030204" pitchFamily="18" charset="0"/>
                  <a:cs typeface="Arial" panose="020B0604020202020204" pitchFamily="34" charset="0"/>
                </a:endParaRPr>
              </a:p>
              <a:p>
                <a:pPr marL="228600" lvl="0" indent="-22860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Luminosity increased by stronger focusing, i.e. increase in angular divergence</a:t>
                </a:r>
                <a:br>
                  <a:rPr lang="en-US" dirty="0" smtClean="0">
                    <a:latin typeface="Arial" panose="020B0604020202020204" pitchFamily="34" charset="0"/>
                    <a:cs typeface="Arial" panose="020B0604020202020204" pitchFamily="34" charset="0"/>
                  </a:rPr>
                </a:br>
                <a14:m>
                  <m:oMath xmlns:m="http://schemas.openxmlformats.org/officeDocument/2006/math">
                    <m:r>
                      <a:rPr lang="en-US" i="1">
                        <a:latin typeface="Cambria Math" panose="02040503050406030204" pitchFamily="18" charset="0"/>
                        <a:cs typeface="Arial" panose="020B0604020202020204" pitchFamily="34" charset="0"/>
                      </a:rPr>
                      <m:t>𝐿</m:t>
                    </m:r>
                    <m:r>
                      <a:rPr lang="en-US" i="1">
                        <a:latin typeface="Cambria Math" panose="02040503050406030204" pitchFamily="18" charset="0"/>
                        <a:cs typeface="Arial" panose="020B0604020202020204" pitchFamily="34" charset="0"/>
                      </a:rPr>
                      <m:t>∝</m:t>
                    </m:r>
                    <m:sSubSup>
                      <m:sSubSupPr>
                        <m:ctrlPr>
                          <a:rPr lang="en-US"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𝜎</m:t>
                        </m:r>
                      </m:e>
                      <m:sub>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𝑥</m:t>
                            </m:r>
                          </m:e>
                          <m:sup>
                            <m:r>
                              <a:rPr lang="en-US" i="1">
                                <a:latin typeface="Cambria Math" panose="02040503050406030204" pitchFamily="18" charset="0"/>
                                <a:cs typeface="Arial" panose="020B0604020202020204" pitchFamily="34" charset="0"/>
                              </a:rPr>
                              <m:t>′</m:t>
                            </m:r>
                          </m:sup>
                        </m:sSup>
                      </m:sub>
                      <m:sup>
                        <m:r>
                          <a:rPr lang="en-US" i="1">
                            <a:latin typeface="Cambria Math" panose="02040503050406030204" pitchFamily="18" charset="0"/>
                            <a:cs typeface="Arial" panose="020B0604020202020204" pitchFamily="34" charset="0"/>
                          </a:rPr>
                          <m:t>∗</m:t>
                        </m:r>
                      </m:sup>
                    </m:sSubSup>
                    <m:sSubSup>
                      <m:sSubSupPr>
                        <m:ctrlPr>
                          <a:rPr lang="en-US"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𝜎</m:t>
                        </m:r>
                      </m:e>
                      <m:sub>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𝑦</m:t>
                            </m:r>
                          </m:e>
                          <m:sup>
                            <m:r>
                              <a:rPr lang="en-US" i="1">
                                <a:latin typeface="Cambria Math" panose="02040503050406030204" pitchFamily="18" charset="0"/>
                                <a:cs typeface="Arial" panose="020B0604020202020204" pitchFamily="34" charset="0"/>
                              </a:rPr>
                              <m:t>′</m:t>
                            </m:r>
                          </m:sup>
                        </m:sSup>
                      </m:sub>
                      <m:sup>
                        <m:r>
                          <a:rPr lang="en-US" i="1">
                            <a:latin typeface="Cambria Math" panose="02040503050406030204" pitchFamily="18" charset="0"/>
                            <a:cs typeface="Arial" panose="020B0604020202020204" pitchFamily="34" charset="0"/>
                          </a:rPr>
                          <m:t>∗</m:t>
                        </m:r>
                      </m:sup>
                    </m:sSubSup>
                  </m:oMath>
                </a14:m>
                <a:endParaRPr lang="en-US" dirty="0" smtClean="0">
                  <a:solidFill>
                    <a:srgbClr val="000000"/>
                  </a:solidFill>
                  <a:latin typeface="Arial" panose="020B0604020202020204" pitchFamily="34" charset="0"/>
                  <a:cs typeface="Arial" panose="020B0604020202020204" pitchFamily="34" charset="0"/>
                </a:endParaRPr>
              </a:p>
              <a:p>
                <a:pPr marL="3311525" lvl="0" indent="-22860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Table below is for the proton case</a:t>
                </a:r>
              </a:p>
              <a:p>
                <a:pPr marL="3311525" lvl="0" indent="-228600">
                  <a:spcAft>
                    <a:spcPts val="12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For same-rigidity nuclei, </a:t>
                </a:r>
                <a14:m>
                  <m:oMath xmlns:m="http://schemas.openxmlformats.org/officeDocument/2006/math">
                    <m:sSubSup>
                      <m:sSubSupPr>
                        <m:ctrlPr>
                          <a:rPr lang="en-US"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𝑝</m:t>
                        </m:r>
                      </m:e>
                      <m:sub>
                        <m:r>
                          <a:rPr lang="en-US" i="1">
                            <a:latin typeface="Cambria Math" panose="02040503050406030204" pitchFamily="18" charset="0"/>
                            <a:cs typeface="Arial" panose="020B0604020202020204" pitchFamily="34" charset="0"/>
                          </a:rPr>
                          <m:t>𝑇</m:t>
                        </m:r>
                      </m:sub>
                      <m:sup>
                        <m:r>
                          <a:rPr lang="en-US" i="1">
                            <a:latin typeface="Cambria Math" panose="02040503050406030204" pitchFamily="18" charset="0"/>
                            <a:cs typeface="Arial" panose="020B0604020202020204" pitchFamily="34" charset="0"/>
                          </a:rPr>
                          <m:t>𝑚𝑖𝑛</m:t>
                        </m:r>
                      </m:sup>
                    </m:sSub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𝑍</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𝐴</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𝑍</m:t>
                    </m:r>
                    <m:sSubSup>
                      <m:sSubSupPr>
                        <m:ctrlPr>
                          <a:rPr lang="en-US" b="0" i="1" smtClean="0">
                            <a:latin typeface="Cambria Math" panose="02040503050406030204" pitchFamily="18" charset="0"/>
                            <a:cs typeface="Arial" panose="020B0604020202020204" pitchFamily="34" charset="0"/>
                          </a:rPr>
                        </m:ctrlPr>
                      </m:sSubSupPr>
                      <m:e>
                        <m:r>
                          <a:rPr lang="en-US" b="0" i="1" smtClean="0">
                            <a:latin typeface="Cambria Math" panose="02040503050406030204" pitchFamily="18" charset="0"/>
                            <a:cs typeface="Arial" panose="020B0604020202020204" pitchFamily="34" charset="0"/>
                          </a:rPr>
                          <m:t>𝑝</m:t>
                        </m:r>
                      </m:e>
                      <m:sub>
                        <m:r>
                          <a:rPr lang="en-US" b="0" i="1" smtClean="0">
                            <a:latin typeface="Cambria Math" panose="02040503050406030204" pitchFamily="18" charset="0"/>
                            <a:cs typeface="Arial" panose="020B0604020202020204" pitchFamily="34" charset="0"/>
                          </a:rPr>
                          <m:t>𝑇</m:t>
                        </m:r>
                      </m:sub>
                      <m:sup>
                        <m:r>
                          <a:rPr lang="en-US" b="0" i="1" smtClean="0">
                            <a:latin typeface="Cambria Math" panose="02040503050406030204" pitchFamily="18" charset="0"/>
                            <a:cs typeface="Arial" panose="020B0604020202020204" pitchFamily="34" charset="0"/>
                          </a:rPr>
                          <m:t>𝑚𝑖𝑛</m:t>
                        </m:r>
                      </m:sup>
                    </m:sSub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oMath>
                </a14:m>
                <a:endParaRPr lang="en-US" dirty="0" smtClean="0">
                  <a:solidFill>
                    <a:srgbClr val="000000"/>
                  </a:solidFill>
                  <a:latin typeface="Arial" panose="020B0604020202020204" pitchFamily="34" charset="0"/>
                  <a:cs typeface="Arial" panose="020B0604020202020204" pitchFamily="34" charset="0"/>
                </a:endParaRPr>
              </a:p>
              <a:p>
                <a:pPr marL="3311525" lvl="0" indent="-228600">
                  <a:spcAft>
                    <a:spcPts val="1200"/>
                  </a:spcAft>
                  <a:buFont typeface="Arial" panose="020B0604020202020204" pitchFamily="34" charset="0"/>
                  <a:buChar char="•"/>
                </a:pPr>
                <a:endParaRPr lang="en-US" dirty="0" smtClean="0">
                  <a:solidFill>
                    <a:srgbClr val="000000"/>
                  </a:solidFill>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39778"/>
                <a:ext cx="8863200" cy="2902269"/>
              </a:xfrm>
              <a:prstGeom prst="rect">
                <a:avLst/>
              </a:prstGeom>
              <a:blipFill>
                <a:blip r:embed="rId3"/>
                <a:stretch>
                  <a:fillRect l="-413" t="-1050"/>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5</a:t>
            </a:fld>
            <a:endParaRPr lang="en-US" dirty="0"/>
          </a:p>
        </p:txBody>
      </p:sp>
      <mc:AlternateContent xmlns:mc="http://schemas.openxmlformats.org/markup-compatibility/2006" xmlns:a14="http://schemas.microsoft.com/office/drawing/2010/main">
        <mc:Choice Requires="a14">
          <p:graphicFrame>
            <p:nvGraphicFramePr>
              <p:cNvPr id="6" name="Google Shape;193;p22"/>
              <p:cNvGraphicFramePr/>
              <p:nvPr>
                <p:extLst>
                  <p:ext uri="{D42A27DB-BD31-4B8C-83A1-F6EECF244321}">
                    <p14:modId xmlns:p14="http://schemas.microsoft.com/office/powerpoint/2010/main" val="2568230010"/>
                  </p:ext>
                </p:extLst>
              </p:nvPr>
            </p:nvGraphicFramePr>
            <p:xfrm>
              <a:off x="344435" y="3471422"/>
              <a:ext cx="8555727" cy="2890584"/>
            </p:xfrm>
            <a:graphic>
              <a:graphicData uri="http://schemas.openxmlformats.org/drawingml/2006/table">
                <a:tbl>
                  <a:tblPr>
                    <a:noFill/>
                  </a:tblPr>
                  <a:tblGrid>
                    <a:gridCol w="1716167">
                      <a:extLst>
                        <a:ext uri="{9D8B030D-6E8A-4147-A177-3AD203B41FA5}">
                          <a16:colId xmlns:a16="http://schemas.microsoft.com/office/drawing/2014/main" val="20000"/>
                        </a:ext>
                      </a:extLst>
                    </a:gridCol>
                    <a:gridCol w="1367912">
                      <a:extLst>
                        <a:ext uri="{9D8B030D-6E8A-4147-A177-3AD203B41FA5}">
                          <a16:colId xmlns:a16="http://schemas.microsoft.com/office/drawing/2014/main" val="20003"/>
                        </a:ext>
                      </a:extLst>
                    </a:gridCol>
                    <a:gridCol w="1367912">
                      <a:extLst>
                        <a:ext uri="{9D8B030D-6E8A-4147-A177-3AD203B41FA5}">
                          <a16:colId xmlns:a16="http://schemas.microsoft.com/office/drawing/2014/main" val="20004"/>
                        </a:ext>
                      </a:extLst>
                    </a:gridCol>
                    <a:gridCol w="1367912">
                      <a:extLst>
                        <a:ext uri="{9D8B030D-6E8A-4147-A177-3AD203B41FA5}">
                          <a16:colId xmlns:a16="http://schemas.microsoft.com/office/drawing/2014/main" val="1162490116"/>
                        </a:ext>
                      </a:extLst>
                    </a:gridCol>
                    <a:gridCol w="1367912">
                      <a:extLst>
                        <a:ext uri="{9D8B030D-6E8A-4147-A177-3AD203B41FA5}">
                          <a16:colId xmlns:a16="http://schemas.microsoft.com/office/drawing/2014/main" val="3092393880"/>
                        </a:ext>
                      </a:extLst>
                    </a:gridCol>
                    <a:gridCol w="1367912">
                      <a:extLst>
                        <a:ext uri="{9D8B030D-6E8A-4147-A177-3AD203B41FA5}">
                          <a16:colId xmlns:a16="http://schemas.microsoft.com/office/drawing/2014/main" val="549552224"/>
                        </a:ext>
                      </a:extLst>
                    </a:gridCol>
                  </a:tblGrid>
                  <a:tr h="722646">
                    <a:tc>
                      <a:txBody>
                        <a:bodyPr/>
                        <a:lstStyle/>
                        <a:p>
                          <a:pPr marL="0" lvl="0" indent="0" algn="l" rtl="0">
                            <a:lnSpc>
                              <a:spcPct val="115000"/>
                            </a:lnSpc>
                            <a:spcBef>
                              <a:spcPts val="0"/>
                            </a:spcBef>
                            <a:spcAft>
                              <a:spcPts val="0"/>
                            </a:spcAft>
                            <a:buNone/>
                          </a:pP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275×18</m:t>
                              </m:r>
                            </m:oMath>
                          </a14:m>
                          <a:r>
                            <a:rPr lang="en-US" sz="1600" dirty="0" smtClean="0">
                              <a:latin typeface="Arial" panose="020B0604020202020204" pitchFamily="34" charset="0"/>
                              <a:cs typeface="Arial" panose="020B0604020202020204" pitchFamily="34" charset="0"/>
                            </a:rPr>
                            <a:t> GeV</a:t>
                          </a:r>
                        </a:p>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141</m:t>
                              </m:r>
                            </m:oMath>
                          </a14:m>
                          <a:r>
                            <a:rPr lang="en-US" sz="1600" dirty="0" smtClean="0">
                              <a:latin typeface="Arial" panose="020B0604020202020204" pitchFamily="34" charset="0"/>
                              <a:cs typeface="Arial" panose="020B0604020202020204" pitchFamily="34" charset="0"/>
                            </a:rPr>
                            <a:t> GeV</a:t>
                          </a: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275×10</m:t>
                              </m:r>
                            </m:oMath>
                          </a14:m>
                          <a:r>
                            <a:rPr lang="en-US" sz="1600" dirty="0" smtClean="0">
                              <a:latin typeface="Arial" panose="020B0604020202020204" pitchFamily="34" charset="0"/>
                              <a:cs typeface="Arial" panose="020B0604020202020204" pitchFamily="34" charset="0"/>
                            </a:rPr>
                            <a:t> GeV</a:t>
                          </a:r>
                        </a:p>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105</m:t>
                              </m:r>
                            </m:oMath>
                          </a14:m>
                          <a:r>
                            <a:rPr lang="en-US" sz="1600" dirty="0" smtClean="0">
                              <a:latin typeface="Arial" panose="020B0604020202020204" pitchFamily="34" charset="0"/>
                              <a:cs typeface="Arial" panose="020B0604020202020204" pitchFamily="34" charset="0"/>
                            </a:rPr>
                            <a:t> GeV</a:t>
                          </a:r>
                          <a:endParaRPr lang="en-US"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100×10</m:t>
                              </m:r>
                            </m:oMath>
                          </a14:m>
                          <a:r>
                            <a:rPr lang="en-US" sz="1600" dirty="0" smtClean="0">
                              <a:latin typeface="Arial" panose="020B0604020202020204" pitchFamily="34" charset="0"/>
                              <a:cs typeface="Arial" panose="020B0604020202020204" pitchFamily="34" charset="0"/>
                            </a:rPr>
                            <a:t> GeV</a:t>
                          </a:r>
                        </a:p>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63</m:t>
                              </m:r>
                            </m:oMath>
                          </a14:m>
                          <a:r>
                            <a:rPr lang="en-US" sz="1600" dirty="0" smtClean="0">
                              <a:latin typeface="Arial" panose="020B0604020202020204" pitchFamily="34" charset="0"/>
                              <a:cs typeface="Arial" panose="020B0604020202020204" pitchFamily="34" charset="0"/>
                            </a:rPr>
                            <a:t> GeV</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100×5</m:t>
                              </m:r>
                            </m:oMath>
                          </a14:m>
                          <a:r>
                            <a:rPr lang="en-US" sz="1600" dirty="0" smtClean="0">
                              <a:latin typeface="Arial" panose="020B0604020202020204" pitchFamily="34" charset="0"/>
                              <a:cs typeface="Arial" panose="020B0604020202020204" pitchFamily="34" charset="0"/>
                            </a:rPr>
                            <a:t> GeV</a:t>
                          </a:r>
                        </a:p>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45</m:t>
                              </m:r>
                            </m:oMath>
                          </a14:m>
                          <a:r>
                            <a:rPr lang="en-US" sz="1600" dirty="0" smtClean="0">
                              <a:latin typeface="Arial" panose="020B0604020202020204" pitchFamily="34" charset="0"/>
                              <a:cs typeface="Arial" panose="020B0604020202020204" pitchFamily="34" charset="0"/>
                            </a:rPr>
                            <a:t> GeV</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41×5</m:t>
                              </m:r>
                            </m:oMath>
                          </a14:m>
                          <a:r>
                            <a:rPr lang="en-US" sz="1600" dirty="0" smtClean="0">
                              <a:latin typeface="Arial" panose="020B0604020202020204" pitchFamily="34" charset="0"/>
                              <a:cs typeface="Arial" panose="020B0604020202020204" pitchFamily="34" charset="0"/>
                            </a:rPr>
                            <a:t> GeV</a:t>
                          </a:r>
                        </a:p>
                        <a:p>
                          <a:pPr marL="0" lvl="0" indent="0" algn="ctr" rtl="0">
                            <a:lnSpc>
                              <a:spcPct val="115000"/>
                            </a:lnSpc>
                            <a:spcBef>
                              <a:spcPts val="0"/>
                            </a:spcBef>
                            <a:spcAft>
                              <a:spcPts val="0"/>
                            </a:spcAft>
                            <a:buNone/>
                          </a:pPr>
                          <a14:m>
                            <m:oMath xmlns:m="http://schemas.openxmlformats.org/officeDocument/2006/math">
                              <m:r>
                                <a:rPr lang="en-US" sz="1600" b="0" i="1" smtClean="0">
                                  <a:latin typeface="Cambria Math" panose="02040503050406030204" pitchFamily="18" charset="0"/>
                                  <a:cs typeface="Arial" panose="020B0604020202020204" pitchFamily="34" charset="0"/>
                                </a:rPr>
                                <m:t>29</m:t>
                              </m:r>
                            </m:oMath>
                          </a14:m>
                          <a:r>
                            <a:rPr lang="en-US" sz="1600" dirty="0" smtClean="0">
                              <a:latin typeface="Arial" panose="020B0604020202020204" pitchFamily="34" charset="0"/>
                              <a:cs typeface="Arial" panose="020B0604020202020204" pitchFamily="34" charset="0"/>
                            </a:rPr>
                            <a:t> GeV</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2646">
                    <a:tc>
                      <a:txBody>
                        <a:bodyPr/>
                        <a:lstStyle/>
                        <a:p>
                          <a:pPr marL="0" lvl="0" indent="0" algn="l"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Highest</a:t>
                          </a:r>
                          <a:r>
                            <a:rPr lang="en-US" sz="1600" baseline="0" dirty="0" smtClean="0">
                              <a:latin typeface="Arial" panose="020B0604020202020204" pitchFamily="34" charset="0"/>
                              <a:cs typeface="Arial" panose="020B0604020202020204" pitchFamily="34" charset="0"/>
                            </a:rPr>
                            <a:t> </a:t>
                          </a:r>
                          <a14:m>
                            <m:oMath xmlns:m="http://schemas.openxmlformats.org/officeDocument/2006/math">
                              <m:r>
                                <a:rPr lang="en-US" sz="1600" b="0" i="1" baseline="0" smtClean="0">
                                  <a:latin typeface="Cambria Math" panose="02040503050406030204" pitchFamily="18" charset="0"/>
                                  <a:cs typeface="Arial" panose="020B0604020202020204" pitchFamily="34" charset="0"/>
                                </a:rPr>
                                <m:t>𝐿</m:t>
                              </m:r>
                            </m:oMath>
                          </a14:m>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1.54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410</a:t>
                          </a:r>
                          <a:r>
                            <a:rPr lang="en-US" sz="1600" baseline="0" dirty="0" smtClean="0">
                              <a:latin typeface="Arial" panose="020B0604020202020204" pitchFamily="34" charset="0"/>
                              <a:cs typeface="Arial" panose="020B0604020202020204" pitchFamily="34" charset="0"/>
                            </a:rPr>
                            <a:t> / 410</a:t>
                          </a: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10</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330 / 330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smtClean="0">
                              <a:latin typeface="Arial" panose="020B0604020202020204" pitchFamily="34" charset="0"/>
                              <a:cs typeface="Arial" panose="020B0604020202020204" pitchFamily="34" charset="0"/>
                            </a:rPr>
                            <a:t>7.9</a:t>
                          </a:r>
                        </a:p>
                        <a:p>
                          <a:pPr marL="0" lvl="0" indent="0" algn="ctr" rtl="0">
                            <a:spcBef>
                              <a:spcPts val="0"/>
                            </a:spcBef>
                            <a:spcAft>
                              <a:spcPts val="0"/>
                            </a:spcAft>
                            <a:buNone/>
                          </a:pPr>
                          <a:r>
                            <a:rPr lang="en-US" sz="1600" dirty="0" smtClean="0">
                              <a:latin typeface="Arial" panose="020B0604020202020204" pitchFamily="34" charset="0"/>
                              <a:cs typeface="Arial" panose="020B0604020202020204" pitchFamily="34" charset="0"/>
                            </a:rPr>
                            <a:t>290 / 290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smtClean="0">
                              <a:latin typeface="Arial" panose="020B0604020202020204" pitchFamily="34" charset="0"/>
                              <a:cs typeface="Arial" panose="020B0604020202020204" pitchFamily="34" charset="0"/>
                            </a:rPr>
                            <a:t>6.1</a:t>
                          </a:r>
                        </a:p>
                        <a:p>
                          <a:pPr marL="0" lvl="0" indent="0" algn="ctr" rtl="0">
                            <a:spcBef>
                              <a:spcPts val="0"/>
                            </a:spcBef>
                            <a:spcAft>
                              <a:spcPts val="0"/>
                            </a:spcAft>
                            <a:buNone/>
                          </a:pPr>
                          <a:r>
                            <a:rPr lang="en-US" sz="1600" dirty="0" smtClean="0">
                              <a:latin typeface="Arial" panose="020B0604020202020204" pitchFamily="34" charset="0"/>
                              <a:cs typeface="Arial" panose="020B0604020202020204" pitchFamily="34" charset="0"/>
                            </a:rPr>
                            <a:t>270</a:t>
                          </a:r>
                          <a:r>
                            <a:rPr lang="en-US" sz="1600" baseline="0" dirty="0" smtClean="0">
                              <a:latin typeface="Arial" panose="020B0604020202020204" pitchFamily="34" charset="0"/>
                              <a:cs typeface="Arial" panose="020B0604020202020204" pitchFamily="34" charset="0"/>
                            </a:rPr>
                            <a:t> / 270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0.44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90 / 160</a:t>
                          </a:r>
                        </a:p>
                      </a:txBody>
                      <a:tcPr marL="28575" marR="28575" marT="19050" marB="1905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2646">
                    <a:tc>
                      <a:txBody>
                        <a:bodyPr/>
                        <a:lstStyle/>
                        <a:p>
                          <a:pPr marL="0" lvl="0" indent="0" algn="l" rtl="0">
                            <a:lnSpc>
                              <a:spcPct val="115000"/>
                            </a:lnSpc>
                            <a:spcBef>
                              <a:spcPts val="0"/>
                            </a:spcBef>
                            <a:spcAft>
                              <a:spcPts val="0"/>
                            </a:spcAft>
                            <a:buClr>
                              <a:schemeClr val="dk1"/>
                            </a:buClr>
                            <a:buSzPts val="1100"/>
                            <a:buFont typeface="Arial"/>
                            <a:buNone/>
                          </a:pPr>
                          <a:r>
                            <a:rPr lang="en" sz="1600" dirty="0" smtClean="0">
                              <a:solidFill>
                                <a:schemeClr val="dk1"/>
                              </a:solidFill>
                              <a:latin typeface="Arial" panose="020B0604020202020204" pitchFamily="34" charset="0"/>
                              <a:cs typeface="Arial" panose="020B0604020202020204" pitchFamily="34" charset="0"/>
                            </a:rPr>
                            <a:t>High divergence</a:t>
                          </a: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1.54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410</a:t>
                          </a:r>
                          <a:r>
                            <a:rPr lang="en-US" sz="1600" baseline="0" dirty="0" smtClean="0">
                              <a:latin typeface="Arial" panose="020B0604020202020204" pitchFamily="34" charset="0"/>
                              <a:cs typeface="Arial" panose="020B0604020202020204" pitchFamily="34" charset="0"/>
                            </a:rPr>
                            <a:t> / 410</a:t>
                          </a:r>
                          <a:endParaRPr lang="en-US" sz="1600" dirty="0" smtClean="0">
                            <a:latin typeface="Arial" panose="020B0604020202020204" pitchFamily="34" charset="0"/>
                            <a:cs typeface="Arial" panose="020B0604020202020204" pitchFamily="34" charset="0"/>
                          </a:endParaRPr>
                        </a:p>
                      </a:txBody>
                      <a:tcPr marL="28575" marR="28575" marT="19050" marB="190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10</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330 / 330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4.5</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220 / 220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3.7</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210</a:t>
                          </a:r>
                          <a:r>
                            <a:rPr lang="en-US" sz="1600" baseline="0" dirty="0" smtClean="0">
                              <a:latin typeface="Arial" panose="020B0604020202020204" pitchFamily="34" charset="0"/>
                              <a:cs typeface="Arial" panose="020B0604020202020204" pitchFamily="34" charset="0"/>
                            </a:rPr>
                            <a:t> / 210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0.44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90 / 160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2646">
                    <a:tc>
                      <a:txBody>
                        <a:bodyPr/>
                        <a:lstStyle/>
                        <a:p>
                          <a:pPr marL="0" lvl="0" indent="0" algn="l" rtl="0">
                            <a:lnSpc>
                              <a:spcPct val="115000"/>
                            </a:lnSpc>
                            <a:spcBef>
                              <a:spcPts val="0"/>
                            </a:spcBef>
                            <a:spcAft>
                              <a:spcPts val="0"/>
                            </a:spcAft>
                            <a:buClr>
                              <a:schemeClr val="dk1"/>
                            </a:buClr>
                            <a:buSzPts val="1100"/>
                            <a:buFont typeface="Arial"/>
                            <a:buNone/>
                          </a:pPr>
                          <a:r>
                            <a:rPr lang="en-US" sz="1600" dirty="0" smtClean="0">
                              <a:latin typeface="Arial" panose="020B0604020202020204" pitchFamily="34" charset="0"/>
                              <a:cs typeface="Arial" panose="020B0604020202020204" pitchFamily="34" charset="0"/>
                            </a:rPr>
                            <a:t>High</a:t>
                          </a:r>
                          <a:r>
                            <a:rPr lang="en-US" sz="1600" baseline="0" dirty="0" smtClean="0">
                              <a:latin typeface="Arial" panose="020B0604020202020204" pitchFamily="34" charset="0"/>
                              <a:cs typeface="Arial" panose="020B0604020202020204" pitchFamily="34" charset="0"/>
                            </a:rPr>
                            <a:t> acceptance</a:t>
                          </a: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0.32</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180 / 180</a:t>
                          </a: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3.1</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180 / 180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3.1</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180 /</a:t>
                          </a:r>
                          <a:r>
                            <a:rPr lang="en-US" sz="1600" baseline="0" dirty="0" smtClean="0">
                              <a:latin typeface="Arial" panose="020B0604020202020204" pitchFamily="34" charset="0"/>
                              <a:cs typeface="Arial" panose="020B0604020202020204" pitchFamily="34" charset="0"/>
                            </a:rPr>
                            <a:t> 180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2.9</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180 / 180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0.44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90 / 160</a:t>
                          </a:r>
                        </a:p>
                      </a:txBody>
                      <a:tcPr marL="28575" marR="28575" marT="19050" marB="1905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6" name="Google Shape;193;p22"/>
              <p:cNvGraphicFramePr/>
              <p:nvPr>
                <p:extLst>
                  <p:ext uri="{D42A27DB-BD31-4B8C-83A1-F6EECF244321}">
                    <p14:modId xmlns:p14="http://schemas.microsoft.com/office/powerpoint/2010/main" val="2568230010"/>
                  </p:ext>
                </p:extLst>
              </p:nvPr>
            </p:nvGraphicFramePr>
            <p:xfrm>
              <a:off x="344435" y="3471422"/>
              <a:ext cx="8555727" cy="2890584"/>
            </p:xfrm>
            <a:graphic>
              <a:graphicData uri="http://schemas.openxmlformats.org/drawingml/2006/table">
                <a:tbl>
                  <a:tblPr>
                    <a:noFill/>
                  </a:tblPr>
                  <a:tblGrid>
                    <a:gridCol w="1716167">
                      <a:extLst>
                        <a:ext uri="{9D8B030D-6E8A-4147-A177-3AD203B41FA5}">
                          <a16:colId xmlns:a16="http://schemas.microsoft.com/office/drawing/2014/main" val="20000"/>
                        </a:ext>
                      </a:extLst>
                    </a:gridCol>
                    <a:gridCol w="1367912">
                      <a:extLst>
                        <a:ext uri="{9D8B030D-6E8A-4147-A177-3AD203B41FA5}">
                          <a16:colId xmlns:a16="http://schemas.microsoft.com/office/drawing/2014/main" val="20003"/>
                        </a:ext>
                      </a:extLst>
                    </a:gridCol>
                    <a:gridCol w="1367912">
                      <a:extLst>
                        <a:ext uri="{9D8B030D-6E8A-4147-A177-3AD203B41FA5}">
                          <a16:colId xmlns:a16="http://schemas.microsoft.com/office/drawing/2014/main" val="20004"/>
                        </a:ext>
                      </a:extLst>
                    </a:gridCol>
                    <a:gridCol w="1367912">
                      <a:extLst>
                        <a:ext uri="{9D8B030D-6E8A-4147-A177-3AD203B41FA5}">
                          <a16:colId xmlns:a16="http://schemas.microsoft.com/office/drawing/2014/main" val="1162490116"/>
                        </a:ext>
                      </a:extLst>
                    </a:gridCol>
                    <a:gridCol w="1367912">
                      <a:extLst>
                        <a:ext uri="{9D8B030D-6E8A-4147-A177-3AD203B41FA5}">
                          <a16:colId xmlns:a16="http://schemas.microsoft.com/office/drawing/2014/main" val="3092393880"/>
                        </a:ext>
                      </a:extLst>
                    </a:gridCol>
                    <a:gridCol w="1367912">
                      <a:extLst>
                        <a:ext uri="{9D8B030D-6E8A-4147-A177-3AD203B41FA5}">
                          <a16:colId xmlns:a16="http://schemas.microsoft.com/office/drawing/2014/main" val="549552224"/>
                        </a:ext>
                      </a:extLst>
                    </a:gridCol>
                  </a:tblGrid>
                  <a:tr h="722646">
                    <a:tc>
                      <a:txBody>
                        <a:bodyPr/>
                        <a:lstStyle/>
                        <a:p>
                          <a:pPr marL="0" lvl="0" indent="0" algn="l" rtl="0">
                            <a:lnSpc>
                              <a:spcPct val="115000"/>
                            </a:lnSpc>
                            <a:spcBef>
                              <a:spcPts val="0"/>
                            </a:spcBef>
                            <a:spcAft>
                              <a:spcPts val="0"/>
                            </a:spcAft>
                            <a:buNone/>
                          </a:pP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marL="28575" marR="28575" marT="19050" marB="190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4"/>
                          <a:stretch>
                            <a:fillRect l="-125893" r="-402232" b="-302521"/>
                          </a:stretch>
                        </a:blipFill>
                      </a:tcPr>
                    </a:tc>
                    <a:tc>
                      <a:txBody>
                        <a:bodyPr/>
                        <a:lstStyle/>
                        <a:p>
                          <a:endParaRPr lang="en-US"/>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4"/>
                          <a:stretch>
                            <a:fillRect l="-224889" r="-300444" b="-302521"/>
                          </a:stretch>
                        </a:blipFill>
                      </a:tcPr>
                    </a:tc>
                    <a:tc>
                      <a:txBody>
                        <a:bodyPr/>
                        <a:lstStyle/>
                        <a:p>
                          <a:endParaRPr lang="en-US"/>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4"/>
                          <a:stretch>
                            <a:fillRect l="-324889" r="-200444" b="-302521"/>
                          </a:stretch>
                        </a:blipFill>
                      </a:tcPr>
                    </a:tc>
                    <a:tc>
                      <a:txBody>
                        <a:bodyPr/>
                        <a:lstStyle/>
                        <a:p>
                          <a:endParaRPr lang="en-US"/>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4"/>
                          <a:stretch>
                            <a:fillRect l="-426786" r="-101339" b="-302521"/>
                          </a:stretch>
                        </a:blipFill>
                      </a:tcPr>
                    </a:tc>
                    <a:tc>
                      <a:txBody>
                        <a:bodyPr/>
                        <a:lstStyle/>
                        <a:p>
                          <a:endParaRPr lang="en-US"/>
                        </a:p>
                      </a:txBody>
                      <a:tcPr marL="28575" marR="28575" marT="19050" marB="1905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4"/>
                          <a:stretch>
                            <a:fillRect l="-524444" r="-889" b="-302521"/>
                          </a:stretch>
                        </a:blipFill>
                      </a:tcPr>
                    </a:tc>
                    <a:extLst>
                      <a:ext uri="{0D108BD9-81ED-4DB2-BD59-A6C34878D82A}">
                        <a16:rowId xmlns:a16="http://schemas.microsoft.com/office/drawing/2014/main" val="10000"/>
                      </a:ext>
                    </a:extLst>
                  </a:tr>
                  <a:tr h="722646">
                    <a:tc>
                      <a:txBody>
                        <a:bodyPr/>
                        <a:lstStyle/>
                        <a:p>
                          <a:endParaRPr lang="en-US"/>
                        </a:p>
                      </a:txBody>
                      <a:tcPr marL="28575" marR="28575" marT="19050" marB="1905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100000" r="-398936" b="-202521"/>
                          </a:stretch>
                        </a:blipFill>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1.54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410</a:t>
                          </a:r>
                          <a:r>
                            <a:rPr lang="en-US" sz="1600" baseline="0" dirty="0" smtClean="0">
                              <a:latin typeface="Arial" panose="020B0604020202020204" pitchFamily="34" charset="0"/>
                              <a:cs typeface="Arial" panose="020B0604020202020204" pitchFamily="34" charset="0"/>
                            </a:rPr>
                            <a:t> / 410</a:t>
                          </a: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10</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330 / 330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smtClean="0">
                              <a:latin typeface="Arial" panose="020B0604020202020204" pitchFamily="34" charset="0"/>
                              <a:cs typeface="Arial" panose="020B0604020202020204" pitchFamily="34" charset="0"/>
                            </a:rPr>
                            <a:t>7.9</a:t>
                          </a:r>
                        </a:p>
                        <a:p>
                          <a:pPr marL="0" lvl="0" indent="0" algn="ctr" rtl="0">
                            <a:spcBef>
                              <a:spcPts val="0"/>
                            </a:spcBef>
                            <a:spcAft>
                              <a:spcPts val="0"/>
                            </a:spcAft>
                            <a:buNone/>
                          </a:pPr>
                          <a:r>
                            <a:rPr lang="en-US" sz="1600" dirty="0" smtClean="0">
                              <a:latin typeface="Arial" panose="020B0604020202020204" pitchFamily="34" charset="0"/>
                              <a:cs typeface="Arial" panose="020B0604020202020204" pitchFamily="34" charset="0"/>
                            </a:rPr>
                            <a:t>290 / 290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smtClean="0">
                              <a:latin typeface="Arial" panose="020B0604020202020204" pitchFamily="34" charset="0"/>
                              <a:cs typeface="Arial" panose="020B0604020202020204" pitchFamily="34" charset="0"/>
                            </a:rPr>
                            <a:t>6.1</a:t>
                          </a:r>
                        </a:p>
                        <a:p>
                          <a:pPr marL="0" lvl="0" indent="0" algn="ctr" rtl="0">
                            <a:spcBef>
                              <a:spcPts val="0"/>
                            </a:spcBef>
                            <a:spcAft>
                              <a:spcPts val="0"/>
                            </a:spcAft>
                            <a:buNone/>
                          </a:pPr>
                          <a:r>
                            <a:rPr lang="en-US" sz="1600" dirty="0" smtClean="0">
                              <a:latin typeface="Arial" panose="020B0604020202020204" pitchFamily="34" charset="0"/>
                              <a:cs typeface="Arial" panose="020B0604020202020204" pitchFamily="34" charset="0"/>
                            </a:rPr>
                            <a:t>270</a:t>
                          </a:r>
                          <a:r>
                            <a:rPr lang="en-US" sz="1600" baseline="0" dirty="0" smtClean="0">
                              <a:latin typeface="Arial" panose="020B0604020202020204" pitchFamily="34" charset="0"/>
                              <a:cs typeface="Arial" panose="020B0604020202020204" pitchFamily="34" charset="0"/>
                            </a:rPr>
                            <a:t> / 270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0.44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90 / 160</a:t>
                          </a:r>
                        </a:p>
                      </a:txBody>
                      <a:tcPr marL="28575" marR="28575" marT="19050" marB="1905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2646">
                    <a:tc>
                      <a:txBody>
                        <a:bodyPr/>
                        <a:lstStyle/>
                        <a:p>
                          <a:pPr marL="0" lvl="0" indent="0" algn="l" rtl="0">
                            <a:lnSpc>
                              <a:spcPct val="115000"/>
                            </a:lnSpc>
                            <a:spcBef>
                              <a:spcPts val="0"/>
                            </a:spcBef>
                            <a:spcAft>
                              <a:spcPts val="0"/>
                            </a:spcAft>
                            <a:buClr>
                              <a:schemeClr val="dk1"/>
                            </a:buClr>
                            <a:buSzPts val="1100"/>
                            <a:buFont typeface="Arial"/>
                            <a:buNone/>
                          </a:pPr>
                          <a:r>
                            <a:rPr lang="en" sz="1600" dirty="0" smtClean="0">
                              <a:solidFill>
                                <a:schemeClr val="dk1"/>
                              </a:solidFill>
                              <a:latin typeface="Arial" panose="020B0604020202020204" pitchFamily="34" charset="0"/>
                              <a:cs typeface="Arial" panose="020B0604020202020204" pitchFamily="34" charset="0"/>
                            </a:rPr>
                            <a:t>High divergence</a:t>
                          </a: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1.54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410</a:t>
                          </a:r>
                          <a:r>
                            <a:rPr lang="en-US" sz="1600" baseline="0" dirty="0" smtClean="0">
                              <a:latin typeface="Arial" panose="020B0604020202020204" pitchFamily="34" charset="0"/>
                              <a:cs typeface="Arial" panose="020B0604020202020204" pitchFamily="34" charset="0"/>
                            </a:rPr>
                            <a:t> / 410</a:t>
                          </a:r>
                          <a:endParaRPr lang="en-US" sz="1600" dirty="0" smtClean="0">
                            <a:latin typeface="Arial" panose="020B0604020202020204" pitchFamily="34" charset="0"/>
                            <a:cs typeface="Arial" panose="020B0604020202020204" pitchFamily="34" charset="0"/>
                          </a:endParaRPr>
                        </a:p>
                      </a:txBody>
                      <a:tcPr marL="28575" marR="28575" marT="19050" marB="190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10</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330 / 330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4.5</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220 / 220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3.7</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210</a:t>
                          </a:r>
                          <a:r>
                            <a:rPr lang="en-US" sz="1600" baseline="0" dirty="0" smtClean="0">
                              <a:latin typeface="Arial" panose="020B0604020202020204" pitchFamily="34" charset="0"/>
                              <a:cs typeface="Arial" panose="020B0604020202020204" pitchFamily="34" charset="0"/>
                            </a:rPr>
                            <a:t> / 210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0.44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90 / 160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2646">
                    <a:tc>
                      <a:txBody>
                        <a:bodyPr/>
                        <a:lstStyle/>
                        <a:p>
                          <a:pPr marL="0" lvl="0" indent="0" algn="l" rtl="0">
                            <a:lnSpc>
                              <a:spcPct val="115000"/>
                            </a:lnSpc>
                            <a:spcBef>
                              <a:spcPts val="0"/>
                            </a:spcBef>
                            <a:spcAft>
                              <a:spcPts val="0"/>
                            </a:spcAft>
                            <a:buClr>
                              <a:schemeClr val="dk1"/>
                            </a:buClr>
                            <a:buSzPts val="1100"/>
                            <a:buFont typeface="Arial"/>
                            <a:buNone/>
                          </a:pPr>
                          <a:r>
                            <a:rPr lang="en-US" sz="1600" dirty="0" smtClean="0">
                              <a:latin typeface="Arial" panose="020B0604020202020204" pitchFamily="34" charset="0"/>
                              <a:cs typeface="Arial" panose="020B0604020202020204" pitchFamily="34" charset="0"/>
                            </a:rPr>
                            <a:t>High</a:t>
                          </a:r>
                          <a:r>
                            <a:rPr lang="en-US" sz="1600" baseline="0" dirty="0" smtClean="0">
                              <a:latin typeface="Arial" panose="020B0604020202020204" pitchFamily="34" charset="0"/>
                              <a:cs typeface="Arial" panose="020B0604020202020204" pitchFamily="34" charset="0"/>
                            </a:rPr>
                            <a:t> acceptance</a:t>
                          </a: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0.32</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180 / 180</a:t>
                          </a:r>
                          <a:endParaRPr sz="1600" dirty="0">
                            <a:latin typeface="Arial" panose="020B0604020202020204" pitchFamily="34" charset="0"/>
                            <a:cs typeface="Arial" panose="020B0604020202020204" pitchFamily="34" charset="0"/>
                          </a:endParaRPr>
                        </a:p>
                      </a:txBody>
                      <a:tcPr marL="28575" marR="28575" marT="19050" marB="190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3.1</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180 / 180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3.1</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180 /</a:t>
                          </a:r>
                          <a:r>
                            <a:rPr lang="en-US" sz="1600" baseline="0" dirty="0" smtClean="0">
                              <a:latin typeface="Arial" panose="020B0604020202020204" pitchFamily="34" charset="0"/>
                              <a:cs typeface="Arial" panose="020B0604020202020204" pitchFamily="34" charset="0"/>
                            </a:rPr>
                            <a:t> 180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2.9</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180 / 180</a:t>
                          </a:r>
                          <a:endParaRPr sz="1600" dirty="0">
                            <a:latin typeface="Arial" panose="020B060402020202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0.44</a:t>
                          </a:r>
                        </a:p>
                        <a:p>
                          <a:pPr marL="0" lvl="0" indent="0" algn="ctr" rtl="0">
                            <a:lnSpc>
                              <a:spcPct val="115000"/>
                            </a:lnSpc>
                            <a:spcBef>
                              <a:spcPts val="0"/>
                            </a:spcBef>
                            <a:spcAft>
                              <a:spcPts val="0"/>
                            </a:spcAft>
                            <a:buNone/>
                          </a:pPr>
                          <a:r>
                            <a:rPr lang="en-US" sz="1600" dirty="0" smtClean="0">
                              <a:latin typeface="Arial" panose="020B0604020202020204" pitchFamily="34" charset="0"/>
                              <a:cs typeface="Arial" panose="020B0604020202020204" pitchFamily="34" charset="0"/>
                            </a:rPr>
                            <a:t>90 / 160</a:t>
                          </a:r>
                        </a:p>
                      </a:txBody>
                      <a:tcPr marL="28575" marR="28575" marT="19050" marB="1905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277707" y="2539999"/>
                <a:ext cx="2165721" cy="784125"/>
              </a:xfrm>
              <a:prstGeom prst="rect">
                <a:avLst/>
              </a:prstGeom>
              <a:noFill/>
            </p:spPr>
            <p:txBody>
              <a:bodyPr wrap="none" rtlCol="0">
                <a:spAutoFit/>
              </a:bodyPr>
              <a:lstStyle/>
              <a:p>
                <a:pPr lvl="0">
                  <a:lnSpc>
                    <a:spcPct val="115000"/>
                  </a:lnSpc>
                </a:pPr>
                <a14:m>
                  <m:oMath xmlns:m="http://schemas.openxmlformats.org/officeDocument/2006/math">
                    <m:r>
                      <a:rPr lang="ar-AE" i="1" smtClean="0">
                        <a:latin typeface="Cambria Math" panose="02040503050406030204" pitchFamily="18" charset="0"/>
                      </a:rPr>
                      <m:t>𝐿</m:t>
                    </m:r>
                  </m:oMath>
                </a14:m>
                <a:r>
                  <a:rPr lang="ar-AE" dirty="0">
                    <a:latin typeface="Arial" panose="020B0604020202020204" pitchFamily="34" charset="0"/>
                  </a:rPr>
                  <a:t> </a:t>
                </a:r>
                <a:r>
                  <a:rPr lang="en-US" dirty="0">
                    <a:latin typeface="Arial" panose="020B0604020202020204" pitchFamily="34" charset="0"/>
                  </a:rPr>
                  <a:t>[</a:t>
                </a:r>
                <a14:m>
                  <m:oMath xmlns:m="http://schemas.openxmlformats.org/officeDocument/2006/math">
                    <m:sSup>
                      <m:sSupPr>
                        <m:ctrlPr>
                          <a:rPr lang="ar-AE" i="1" dirty="0">
                            <a:latin typeface="Cambria Math" panose="02040503050406030204" pitchFamily="18" charset="0"/>
                          </a:rPr>
                        </m:ctrlPr>
                      </m:sSupPr>
                      <m:e>
                        <m:r>
                          <a:rPr lang="ar-AE" i="1" dirty="0">
                            <a:latin typeface="Cambria Math" panose="02040503050406030204" pitchFamily="18" charset="0"/>
                          </a:rPr>
                          <m:t>10</m:t>
                        </m:r>
                      </m:e>
                      <m:sup>
                        <m:r>
                          <a:rPr lang="ar-AE" i="1" dirty="0">
                            <a:latin typeface="Cambria Math" panose="02040503050406030204" pitchFamily="18" charset="0"/>
                          </a:rPr>
                          <m:t>33</m:t>
                        </m:r>
                      </m:sup>
                    </m:sSup>
                  </m:oMath>
                </a14:m>
                <a:r>
                  <a:rPr lang="en-US" dirty="0">
                    <a:latin typeface="Arial" panose="020B0604020202020204" pitchFamily="34" charset="0"/>
                    <a:cs typeface="Arial" panose="020B0604020202020204" pitchFamily="34" charset="0"/>
                  </a:rPr>
                  <a:t> cm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p>
              <a:p>
                <a:pPr lvl="0">
                  <a:lnSpc>
                    <a:spcPct val="115000"/>
                  </a:lnSpc>
                </a:pPr>
                <a14:m>
                  <m:oMath xmlns:m="http://schemas.openxmlformats.org/officeDocument/2006/math">
                    <m:sSubSup>
                      <m:sSubSupPr>
                        <m:ctrlPr>
                          <a:rPr lang="ar-AE" i="1">
                            <a:latin typeface="Cambria Math" panose="02040503050406030204" pitchFamily="18" charset="0"/>
                          </a:rPr>
                        </m:ctrlPr>
                      </m:sSubSupPr>
                      <m:e>
                        <m:r>
                          <a:rPr lang="ar-AE" i="1">
                            <a:latin typeface="Cambria Math" panose="02040503050406030204" pitchFamily="18" charset="0"/>
                          </a:rPr>
                          <m:t>𝑝</m:t>
                        </m:r>
                      </m:e>
                      <m:sub>
                        <m:r>
                          <a:rPr lang="ar-AE" i="1">
                            <a:latin typeface="Cambria Math" panose="02040503050406030204" pitchFamily="18" charset="0"/>
                          </a:rPr>
                          <m:t>𝑇</m:t>
                        </m:r>
                        <m:r>
                          <a:rPr lang="en-US" b="0" i="1" smtClean="0">
                            <a:latin typeface="Cambria Math" panose="02040503050406030204" pitchFamily="18" charset="0"/>
                          </a:rPr>
                          <m:t>𝑥</m:t>
                        </m:r>
                      </m:sub>
                      <m:sup>
                        <m:r>
                          <a:rPr lang="ar-AE" i="1">
                            <a:latin typeface="Cambria Math" panose="02040503050406030204" pitchFamily="18" charset="0"/>
                          </a:rPr>
                          <m:t>𝑚𝑖𝑛</m:t>
                        </m:r>
                      </m:sup>
                    </m:sSubSup>
                  </m:oMath>
                </a14:m>
                <a:r>
                  <a:rPr lang="en-US" dirty="0" smtClean="0">
                    <a:latin typeface="Arial" panose="020B0604020202020204" pitchFamily="34" charset="0"/>
                    <a:cs typeface="Arial" panose="020B0604020202020204" pitchFamily="34" charset="0"/>
                  </a:rPr>
                  <a:t> / </a:t>
                </a:r>
                <a14:m>
                  <m:oMath xmlns:m="http://schemas.openxmlformats.org/officeDocument/2006/math">
                    <m:sSubSup>
                      <m:sSubSupPr>
                        <m:ctrlPr>
                          <a:rPr lang="ar-AE" i="1">
                            <a:latin typeface="Cambria Math" panose="02040503050406030204" pitchFamily="18" charset="0"/>
                          </a:rPr>
                        </m:ctrlPr>
                      </m:sSubSupPr>
                      <m:e>
                        <m:r>
                          <a:rPr lang="ar-AE" i="1">
                            <a:latin typeface="Cambria Math" panose="02040503050406030204" pitchFamily="18" charset="0"/>
                          </a:rPr>
                          <m:t>𝑝</m:t>
                        </m:r>
                      </m:e>
                      <m:sub>
                        <m:r>
                          <a:rPr lang="ar-AE" i="1">
                            <a:latin typeface="Cambria Math" panose="02040503050406030204" pitchFamily="18" charset="0"/>
                          </a:rPr>
                          <m:t>𝑇𝑦</m:t>
                        </m:r>
                      </m:sub>
                      <m:sup>
                        <m:r>
                          <a:rPr lang="ar-AE" i="1">
                            <a:latin typeface="Cambria Math" panose="02040503050406030204" pitchFamily="18" charset="0"/>
                          </a:rPr>
                          <m:t>𝑚𝑖𝑛</m:t>
                        </m:r>
                      </m:sup>
                    </m:sSubSup>
                  </m:oMath>
                </a14:m>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[MeV/c</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7707" y="2539999"/>
                <a:ext cx="2165721" cy="784125"/>
              </a:xfrm>
              <a:prstGeom prst="rect">
                <a:avLst/>
              </a:prstGeom>
              <a:blipFill>
                <a:blip r:embed="rId5"/>
                <a:stretch>
                  <a:fillRect t="-2344" r="-1972" b="-7031"/>
                </a:stretch>
              </a:blipFill>
            </p:spPr>
            <p:txBody>
              <a:bodyPr/>
              <a:lstStyle/>
              <a:p>
                <a:r>
                  <a:rPr lang="en-US">
                    <a:noFill/>
                  </a:rPr>
                  <a:t> </a:t>
                </a:r>
              </a:p>
            </p:txBody>
          </p:sp>
        </mc:Fallback>
      </mc:AlternateContent>
      <p:sp>
        <p:nvSpPr>
          <p:cNvPr id="8" name="Rounded Rectangle 7"/>
          <p:cNvSpPr/>
          <p:nvPr/>
        </p:nvSpPr>
        <p:spPr>
          <a:xfrm>
            <a:off x="277707" y="2539999"/>
            <a:ext cx="2113280" cy="784125"/>
          </a:xfrm>
          <a:prstGeom prst="round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238584" y="4250266"/>
            <a:ext cx="1087120" cy="619761"/>
          </a:xfrm>
          <a:prstGeom prst="round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a:off x="1280159" y="2004907"/>
            <a:ext cx="2045547" cy="2573866"/>
          </a:xfrm>
          <a:prstGeom prst="arc">
            <a:avLst>
              <a:gd name="adj1" fmla="val 5595743"/>
              <a:gd name="adj2" fmla="val 10618533"/>
            </a:avLst>
          </a:prstGeom>
          <a:ln w="15875">
            <a:solidFill>
              <a:srgbClr val="0000FF"/>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90790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200" dirty="0" smtClean="0"/>
                  <a:t>Luminosity and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𝑝</m:t>
                        </m:r>
                      </m:e>
                      <m:sub>
                        <m:r>
                          <a:rPr lang="en-US" sz="3200" b="0" i="1" smtClean="0">
                            <a:latin typeface="Cambria Math" panose="02040503050406030204" pitchFamily="18" charset="0"/>
                          </a:rPr>
                          <m:t>𝑇</m:t>
                        </m:r>
                      </m:sub>
                    </m:sSub>
                  </m:oMath>
                </a14:m>
                <a:r>
                  <a:rPr lang="en-US" sz="3200" dirty="0" smtClean="0"/>
                  <a:t> Acceptance Trade off</a:t>
                </a:r>
                <a:endParaRPr lang="en-US" sz="3200" dirty="0"/>
              </a:p>
            </p:txBody>
          </p:sp>
        </mc:Choice>
        <mc:Fallback xmlns="">
          <p:sp>
            <p:nvSpPr>
              <p:cNvPr id="2" name="Title 1">
                <a:extLst>
                  <a:ext uri="{FF2B5EF4-FFF2-40B4-BE49-F238E27FC236}">
                    <a16:creationId xmlns:a16="http://schemas.microsoft.com/office/drawing/2014/main" id="{6BABFC0E-7058-4FBC-B22E-72EB06E7FC4A}"/>
                  </a:ext>
                </a:extLst>
              </p:cNvPr>
              <p:cNvSpPr>
                <a:spLocks noGrp="1" noRot="1" noChangeAspect="1" noMove="1" noResize="1" noEditPoints="1" noAdjustHandles="1" noChangeArrowheads="1" noChangeShapeType="1" noTextEdit="1"/>
              </p:cNvSpPr>
              <p:nvPr>
                <p:ph type="title"/>
              </p:nvPr>
            </p:nvSpPr>
            <p:spPr>
              <a:xfrm>
                <a:off x="344434" y="160068"/>
                <a:ext cx="8746071" cy="758472"/>
              </a:xfrm>
              <a:blipFill>
                <a:blip r:embed="rId2"/>
                <a:stretch>
                  <a:fillRect l="-1813" t="-1600" b="-11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39778"/>
                <a:ext cx="8863200" cy="369332"/>
              </a:xfrm>
              <a:prstGeom prst="rect">
                <a:avLst/>
              </a:prstGeom>
              <a:noFill/>
            </p:spPr>
            <p:txBody>
              <a:bodyPr wrap="square" rtlCol="0">
                <a:spAutoFit/>
              </a:bodyPr>
              <a:lstStyle/>
              <a:p>
                <a:pPr marL="228600" indent="-228600">
                  <a:spcAft>
                    <a:spcPts val="600"/>
                  </a:spcAft>
                  <a:buFont typeface="Arial" panose="020B0604020202020204" pitchFamily="34" charset="0"/>
                  <a:buChar char="•"/>
                </a:pPr>
                <a14:m>
                  <m:oMath xmlns:m="http://schemas.openxmlformats.org/officeDocument/2006/math">
                    <m:r>
                      <a:rPr lang="en-US" i="1">
                        <a:latin typeface="Cambria Math" panose="02040503050406030204" pitchFamily="18" charset="0"/>
                        <a:cs typeface="Arial" panose="020B0604020202020204" pitchFamily="34" charset="0"/>
                      </a:rPr>
                      <m:t>100×10</m:t>
                    </m:r>
                  </m:oMath>
                </a14:m>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GeV</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configuration</a:t>
                </a:r>
                <a:endParaRPr lang="en-US" dirty="0">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39778"/>
                <a:ext cx="8863200" cy="369332"/>
              </a:xfrm>
              <a:prstGeom prst="rect">
                <a:avLst/>
              </a:prstGeom>
              <a:blipFill>
                <a:blip r:embed="rId3"/>
                <a:stretch>
                  <a:fillRect l="-413" t="-8197" b="-24590"/>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6</a:t>
            </a:fld>
            <a:endParaRPr lang="en-US" dirty="0"/>
          </a:p>
        </p:txBody>
      </p:sp>
      <p:pic>
        <p:nvPicPr>
          <p:cNvPr id="3" name="Picture 2"/>
          <p:cNvPicPr>
            <a:picLocks noChangeAspect="1"/>
          </p:cNvPicPr>
          <p:nvPr/>
        </p:nvPicPr>
        <p:blipFill>
          <a:blip r:embed="rId4"/>
          <a:stretch>
            <a:fillRect/>
          </a:stretch>
        </p:blipFill>
        <p:spPr>
          <a:xfrm>
            <a:off x="628308" y="1415998"/>
            <a:ext cx="7887383" cy="4839119"/>
          </a:xfrm>
          <a:prstGeom prst="rect">
            <a:avLst/>
          </a:prstGeom>
        </p:spPr>
      </p:pic>
      <p:sp>
        <p:nvSpPr>
          <p:cNvPr id="4" name="Oval 3"/>
          <p:cNvSpPr/>
          <p:nvPr/>
        </p:nvSpPr>
        <p:spPr>
          <a:xfrm>
            <a:off x="5655736" y="3210559"/>
            <a:ext cx="311573" cy="31834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23120" y="4053839"/>
            <a:ext cx="311573" cy="31834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52046" y="4439919"/>
            <a:ext cx="311573" cy="3183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5967309" y="3205385"/>
                <a:ext cx="1484574" cy="461665"/>
              </a:xfrm>
              <a:prstGeom prst="rect">
                <a:avLst/>
              </a:prstGeom>
              <a:noFill/>
            </p:spPr>
            <p:txBody>
              <a:bodyPr wrap="none" rtlCol="0">
                <a:spAutoFit/>
              </a:bodyPr>
              <a:lstStyle/>
              <a:p>
                <a:r>
                  <a:rPr lang="en-US" sz="2400" dirty="0" smtClean="0">
                    <a:solidFill>
                      <a:srgbClr val="00B050"/>
                    </a:solidFill>
                    <a:latin typeface="Arial" panose="020B0604020202020204" pitchFamily="34" charset="0"/>
                    <a:cs typeface="Arial" panose="020B0604020202020204" pitchFamily="34" charset="0"/>
                  </a:rPr>
                  <a:t>Highest </a:t>
                </a:r>
                <a14:m>
                  <m:oMath xmlns:m="http://schemas.openxmlformats.org/officeDocument/2006/math">
                    <m:r>
                      <a:rPr lang="en-US" sz="2400" b="0" i="1" smtClean="0">
                        <a:solidFill>
                          <a:srgbClr val="00B050"/>
                        </a:solidFill>
                        <a:latin typeface="Cambria Math" panose="02040503050406030204" pitchFamily="18" charset="0"/>
                      </a:rPr>
                      <m:t>𝐿</m:t>
                    </m:r>
                  </m:oMath>
                </a14:m>
                <a:endParaRPr lang="en-US" sz="2400" dirty="0">
                  <a:solidFill>
                    <a:srgbClr val="00B050"/>
                  </a:solidFill>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967309" y="3205385"/>
                <a:ext cx="1484574" cy="461665"/>
              </a:xfrm>
              <a:prstGeom prst="rect">
                <a:avLst/>
              </a:prstGeom>
              <a:blipFill>
                <a:blip r:embed="rId5"/>
                <a:stretch>
                  <a:fillRect l="-6584" t="-9211" b="-30263"/>
                </a:stretch>
              </a:blipFill>
            </p:spPr>
            <p:txBody>
              <a:bodyPr/>
              <a:lstStyle/>
              <a:p>
                <a:r>
                  <a:rPr lang="en-US">
                    <a:noFill/>
                  </a:rPr>
                  <a:t> </a:t>
                </a:r>
              </a:p>
            </p:txBody>
          </p:sp>
        </mc:Fallback>
      </mc:AlternateContent>
      <p:sp>
        <p:nvSpPr>
          <p:cNvPr id="11" name="TextBox 10"/>
          <p:cNvSpPr txBox="1"/>
          <p:nvPr/>
        </p:nvSpPr>
        <p:spPr>
          <a:xfrm>
            <a:off x="2348382" y="3551458"/>
            <a:ext cx="2430474" cy="461665"/>
          </a:xfrm>
          <a:prstGeom prst="rect">
            <a:avLst/>
          </a:prstGeom>
          <a:noFill/>
        </p:spPr>
        <p:txBody>
          <a:bodyPr wrap="none" rtlCol="0">
            <a:spAutoFit/>
          </a:bodyPr>
          <a:lstStyle/>
          <a:p>
            <a:r>
              <a:rPr lang="en-US" sz="2400" dirty="0" smtClean="0">
                <a:solidFill>
                  <a:srgbClr val="0000FF"/>
                </a:solidFill>
                <a:latin typeface="Arial" panose="020B0604020202020204" pitchFamily="34" charset="0"/>
                <a:cs typeface="Arial" panose="020B0604020202020204" pitchFamily="34" charset="0"/>
              </a:rPr>
              <a:t>High-divergence</a:t>
            </a:r>
            <a:endParaRPr lang="en-US" sz="2400"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3568552" y="4599092"/>
            <a:ext cx="2497800" cy="461665"/>
          </a:xfrm>
          <a:prstGeom prst="rect">
            <a:avLst/>
          </a:prstGeom>
          <a:noFill/>
        </p:spPr>
        <p:txBody>
          <a:bodyPr wrap="none" rtlCol="0">
            <a:spAutoFit/>
          </a:bodyPr>
          <a:lstStyle/>
          <a:p>
            <a:r>
              <a:rPr lang="en-US" sz="2400" dirty="0" smtClean="0">
                <a:solidFill>
                  <a:srgbClr val="ED7D31"/>
                </a:solidFill>
                <a:latin typeface="Arial" panose="020B0604020202020204" pitchFamily="34" charset="0"/>
                <a:cs typeface="Arial" panose="020B0604020202020204" pitchFamily="34" charset="0"/>
              </a:rPr>
              <a:t>High-acceptance</a:t>
            </a:r>
            <a:endParaRPr lang="en-US" sz="2400" dirty="0">
              <a:solidFill>
                <a:srgbClr val="ED7D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532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a:t>Acceptance as Function of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𝑥</m:t>
                        </m:r>
                      </m:e>
                      <m:sub>
                        <m:r>
                          <a:rPr lang="en-US" sz="3600" i="1" dirty="0">
                            <a:latin typeface="Cambria Math" panose="02040503050406030204" pitchFamily="18" charset="0"/>
                          </a:rPr>
                          <m:t>𝐿</m:t>
                        </m:r>
                      </m:sub>
                    </m:sSub>
                  </m:oMath>
                </a14:m>
                <a:r>
                  <a:rPr lang="en-US" sz="3600" dirty="0"/>
                  <a:t> and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𝑝</m:t>
                        </m:r>
                      </m:e>
                      <m:sub>
                        <m:r>
                          <a:rPr lang="en-US" sz="3600" i="1" dirty="0">
                            <a:latin typeface="Cambria Math" panose="02040503050406030204" pitchFamily="18" charset="0"/>
                          </a:rPr>
                          <m:t>𝑇</m:t>
                        </m:r>
                      </m:sub>
                    </m:sSub>
                  </m:oMath>
                </a14:m>
                <a:r>
                  <a:rPr lang="en-US" sz="3600" dirty="0"/>
                  <a:t> </a:t>
                </a:r>
              </a:p>
            </p:txBody>
          </p:sp>
        </mc:Choice>
        <mc:Fallback xmlns="">
          <p:sp>
            <p:nvSpPr>
              <p:cNvPr id="2" name="Title 1">
                <a:extLst>
                  <a:ext uri="{FF2B5EF4-FFF2-40B4-BE49-F238E27FC236}">
                    <a16:creationId xmlns:a16="http://schemas.microsoft.com/office/drawing/2014/main" id="{6BABFC0E-7058-4FBC-B22E-72EB06E7FC4A}"/>
                  </a:ext>
                </a:extLst>
              </p:cNvPr>
              <p:cNvSpPr>
                <a:spLocks noGrp="1" noRot="1" noChangeAspect="1" noMove="1" noResize="1" noEditPoints="1" noAdjustHandles="1" noChangeArrowheads="1" noChangeShapeType="1" noTextEdit="1"/>
              </p:cNvSpPr>
              <p:nvPr>
                <p:ph type="title"/>
              </p:nvPr>
            </p:nvSpPr>
            <p:spPr>
              <a:xfrm>
                <a:off x="344434" y="160068"/>
                <a:ext cx="8746071" cy="758472"/>
              </a:xfrm>
              <a:blipFill>
                <a:blip r:embed="rId2"/>
                <a:stretch>
                  <a:fillRect l="-2162" t="-8000" b="-18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98261"/>
                <a:ext cx="6113227" cy="5093830"/>
              </a:xfrm>
              <a:prstGeom prst="rect">
                <a:avLst/>
              </a:prstGeom>
              <a:noFill/>
            </p:spPr>
            <p:txBody>
              <a:bodyPr wrap="square" rtlCol="0">
                <a:spAutoFit/>
              </a:bodyPr>
              <a:lstStyle/>
              <a:p>
                <a:pPr marL="228600" lvl="0" indent="-228600">
                  <a:buFont typeface="Arial" panose="020B0604020202020204" pitchFamily="34" charset="0"/>
                  <a:buChar char="•"/>
                </a:pPr>
                <a14:m>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𝑇</m:t>
                        </m:r>
                      </m:sub>
                    </m:sSub>
                  </m:oMath>
                </a14:m>
                <a:r>
                  <a:rPr lang="en-US" sz="2000" dirty="0">
                    <a:solidFill>
                      <a:srgbClr val="000000"/>
                    </a:solidFill>
                    <a:latin typeface="Arial" charset="0"/>
                    <a:cs typeface="Arial" panose="020B0604020202020204" pitchFamily="34" charset="0"/>
                  </a:rPr>
                  <a:t> acceptance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𝐿</m:t>
                        </m:r>
                      </m:sub>
                    </m:sSub>
                    <m:r>
                      <a:rPr lang="en-US" sz="2000" i="1">
                        <a:solidFill>
                          <a:srgbClr val="000000"/>
                        </a:solidFill>
                        <a:latin typeface="Cambria Math" panose="02040503050406030204" pitchFamily="18" charset="0"/>
                      </a:rPr>
                      <m:t>=1</m:t>
                    </m:r>
                  </m:oMath>
                </a14:m>
                <a:endParaRPr lang="en-US" sz="2000" dirty="0">
                  <a:solidFill>
                    <a:srgbClr val="000000"/>
                  </a:solidFill>
                  <a:latin typeface="Arial" charset="0"/>
                  <a:cs typeface="Arial" panose="020B0604020202020204" pitchFamily="34" charset="0"/>
                </a:endParaRPr>
              </a:p>
              <a:p>
                <a:pPr marL="914400" lvl="0"/>
                <a14:m>
                  <m:oMathPara xmlns:m="http://schemas.openxmlformats.org/officeDocument/2006/math">
                    <m:oMathParaPr>
                      <m:jc m:val="left"/>
                    </m:oMathParaPr>
                    <m:oMath xmlns:m="http://schemas.openxmlformats.org/officeDocument/2006/math">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𝑇</m:t>
                          </m:r>
                        </m:sub>
                        <m:sup>
                          <m:r>
                            <a:rPr lang="en-US" sz="2000" i="1">
                              <a:solidFill>
                                <a:srgbClr val="000000"/>
                              </a:solidFill>
                              <a:latin typeface="Cambria Math" panose="02040503050406030204" pitchFamily="18" charset="0"/>
                            </a:rPr>
                            <m:t>𝑚𝑖𝑛</m:t>
                          </m:r>
                        </m:sup>
                      </m:sSubSup>
                      <m:r>
                        <a:rPr lang="en-US" sz="2000" i="1">
                          <a:solidFill>
                            <a:srgbClr val="000000"/>
                          </a:solidFill>
                          <a:latin typeface="Cambria Math" panose="02040503050406030204" pitchFamily="18" charset="0"/>
                        </a:rPr>
                        <m:t>&gt;10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𝐼𝑃</m:t>
                          </m:r>
                        </m:sub>
                      </m:sSub>
                      <m:r>
                        <a:rPr lang="en-US" sz="2000" i="1">
                          <a:solidFill>
                            <a:srgbClr val="000000"/>
                          </a:solidFill>
                          <a:latin typeface="Cambria Math" panose="02040503050406030204" pitchFamily="18" charset="0"/>
                        </a:rPr>
                        <m:t>=10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 </m:t>
                      </m:r>
                      <m:rad>
                        <m:radPr>
                          <m:degHide m:val="on"/>
                          <m:ctrlPr>
                            <a:rPr lang="en-US" sz="2000" i="1">
                              <a:solidFill>
                                <a:srgbClr val="000000"/>
                              </a:solidFill>
                              <a:latin typeface="Cambria Math" panose="02040503050406030204" pitchFamily="18" charset="0"/>
                            </a:rPr>
                          </m:ctrlPr>
                        </m:radPr>
                        <m:deg/>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𝜀</m:t>
                              </m:r>
                            </m:num>
                            <m:den>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𝛽</m:t>
                                  </m:r>
                                </m:e>
                                <m:sup>
                                  <m:r>
                                    <a:rPr lang="en-US" sz="2000" i="1">
                                      <a:solidFill>
                                        <a:srgbClr val="000000"/>
                                      </a:solidFill>
                                      <a:latin typeface="Cambria Math" panose="02040503050406030204" pitchFamily="18" charset="0"/>
                                    </a:rPr>
                                    <m:t>∗</m:t>
                                  </m:r>
                                </m:sup>
                              </m:sSup>
                            </m:den>
                          </m:f>
                        </m:e>
                      </m:rad>
                    </m:oMath>
                  </m:oMathPara>
                </a14:m>
                <a:endParaRPr lang="en-US" sz="2000" dirty="0">
                  <a:solidFill>
                    <a:srgbClr val="000000"/>
                  </a:solidFill>
                  <a:latin typeface="Arial" charset="0"/>
                  <a:cs typeface="Arial" panose="020B0604020202020204" pitchFamily="34" charset="0"/>
                </a:endParaRPr>
              </a:p>
              <a:p>
                <a:pPr marL="228600" lvl="0" indent="-228600">
                  <a:buFont typeface="Arial" panose="020B0604020202020204" pitchFamily="34" charset="0"/>
                  <a:buChar char="•"/>
                </a:pP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𝐿</m:t>
                        </m:r>
                      </m:sub>
                    </m:sSub>
                  </m:oMath>
                </a14:m>
                <a:r>
                  <a:rPr lang="en-US" sz="2000" dirty="0">
                    <a:solidFill>
                      <a:srgbClr val="000000"/>
                    </a:solidFill>
                    <a:latin typeface="Arial" charset="0"/>
                    <a:cs typeface="Arial" panose="020B0604020202020204" pitchFamily="34" charset="0"/>
                  </a:rPr>
                  <a:t> acceptance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𝑇</m:t>
                        </m:r>
                      </m:sub>
                    </m:sSub>
                    <m:r>
                      <a:rPr lang="en-US" sz="2000" i="1">
                        <a:solidFill>
                          <a:srgbClr val="000000"/>
                        </a:solidFill>
                        <a:latin typeface="Cambria Math" panose="02040503050406030204" pitchFamily="18" charset="0"/>
                      </a:rPr>
                      <m:t>=0</m:t>
                    </m:r>
                  </m:oMath>
                </a14:m>
                <a:endParaRPr lang="en-US" sz="2000" dirty="0">
                  <a:solidFill>
                    <a:srgbClr val="000000"/>
                  </a:solidFill>
                  <a:latin typeface="Arial" charset="0"/>
                </a:endParaRPr>
              </a:p>
              <a:p>
                <a:pPr marL="685800" lvl="1" indent="-228600">
                  <a:buFont typeface="PingFangSC-Regular" charset="-122"/>
                  <a:buChar char="－"/>
                </a:pPr>
                <a:r>
                  <a:rPr lang="en-US" dirty="0" smtClean="0">
                    <a:solidFill>
                      <a:srgbClr val="000000"/>
                    </a:solidFill>
                    <a:latin typeface="Arial" charset="0"/>
                    <a:cs typeface="Arial" panose="020B0604020202020204" pitchFamily="34" charset="0"/>
                  </a:rPr>
                  <a:t>Requires dispersion </a:t>
                </a:r>
                <a14:m>
                  <m:oMath xmlns:m="http://schemas.openxmlformats.org/officeDocument/2006/math">
                    <m:r>
                      <a:rPr lang="en-US" i="1">
                        <a:solidFill>
                          <a:srgbClr val="000000"/>
                        </a:solidFill>
                        <a:latin typeface="Cambria Math" panose="02040503050406030204" pitchFamily="18" charset="0"/>
                      </a:rPr>
                      <m:t>𝐷</m:t>
                    </m:r>
                  </m:oMath>
                </a14:m>
                <a:endParaRPr lang="en-US" dirty="0">
                  <a:solidFill>
                    <a:srgbClr val="000000"/>
                  </a:solidFill>
                  <a:latin typeface="Arial" charset="0"/>
                  <a:cs typeface="Arial" panose="020B0604020202020204" pitchFamily="34" charset="0"/>
                </a:endParaRPr>
              </a:p>
              <a:p>
                <a:pPr marL="914400" lvl="1"/>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𝐿</m:t>
                          </m:r>
                        </m:sub>
                      </m:sSub>
                      <m:r>
                        <a:rPr lang="en-US" i="1">
                          <a:solidFill>
                            <a:srgbClr val="000000"/>
                          </a:solidFill>
                          <a:latin typeface="Cambria Math" panose="02040503050406030204" pitchFamily="18" charset="0"/>
                        </a:rPr>
                        <m:t>&lt;1−10</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𝑥</m:t>
                              </m:r>
                            </m:sub>
                          </m:sSub>
                        </m:num>
                        <m:den>
                          <m:r>
                            <a:rPr lang="en-US" i="1">
                              <a:solidFill>
                                <a:srgbClr val="000000"/>
                              </a:solidFill>
                              <a:latin typeface="Cambria Math" panose="02040503050406030204" pitchFamily="18" charset="0"/>
                            </a:rPr>
                            <m:t>𝐷</m:t>
                          </m:r>
                        </m:den>
                      </m:f>
                      <m:r>
                        <a:rPr lang="en-US" i="1">
                          <a:solidFill>
                            <a:srgbClr val="000000"/>
                          </a:solidFill>
                          <a:latin typeface="Cambria Math" panose="02040503050406030204" pitchFamily="18" charset="0"/>
                        </a:rPr>
                        <m:t>=1−10</m:t>
                      </m:r>
                      <m:f>
                        <m:fPr>
                          <m:ctrlPr>
                            <a:rPr lang="en-US" i="1">
                              <a:solidFill>
                                <a:srgbClr val="000000"/>
                              </a:solidFill>
                              <a:latin typeface="Cambria Math" panose="02040503050406030204" pitchFamily="18" charset="0"/>
                            </a:rPr>
                          </m:ctrlPr>
                        </m:fPr>
                        <m:num>
                          <m:rad>
                            <m:radPr>
                              <m:degHide m:val="on"/>
                              <m:ctrlPr>
                                <a:rPr lang="en-US" i="1">
                                  <a:solidFill>
                                    <a:srgbClr val="000000"/>
                                  </a:solidFill>
                                  <a:latin typeface="Cambria Math" panose="02040503050406030204" pitchFamily="18" charset="0"/>
                                </a:rPr>
                              </m:ctrlPr>
                            </m:radPr>
                            <m:deg/>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𝑥</m:t>
                                  </m:r>
                                </m:sub>
                                <m:sup>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𝑛𝑑</m:t>
                                  </m:r>
                                </m:sup>
                              </m:sSubSup>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𝑥</m:t>
                                  </m:r>
                                </m:sub>
                                <m:sup>
                                  <m:r>
                                    <a:rPr lang="en-US" i="1">
                                      <a:solidFill>
                                        <a:srgbClr val="000000"/>
                                      </a:solidFill>
                                      <a:latin typeface="Cambria Math" panose="02040503050406030204" pitchFamily="18" charset="0"/>
                                    </a:rPr>
                                    <m:t>2</m:t>
                                  </m:r>
                                </m:sup>
                              </m:sSubSup>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𝛿</m:t>
                                  </m:r>
                                </m:sub>
                                <m:sup>
                                  <m:r>
                                    <a:rPr lang="en-US" i="1">
                                      <a:solidFill>
                                        <a:srgbClr val="000000"/>
                                      </a:solidFill>
                                      <a:latin typeface="Cambria Math" panose="02040503050406030204" pitchFamily="18" charset="0"/>
                                    </a:rPr>
                                    <m:t>2</m:t>
                                  </m:r>
                                </m:sup>
                              </m:sSubSup>
                            </m:e>
                          </m:rad>
                        </m:num>
                        <m:den>
                          <m:r>
                            <a:rPr lang="en-US" i="1">
                              <a:solidFill>
                                <a:srgbClr val="000000"/>
                              </a:solidFill>
                              <a:latin typeface="Cambria Math" panose="02040503050406030204" pitchFamily="18" charset="0"/>
                            </a:rPr>
                            <m:t>𝐷</m:t>
                          </m:r>
                        </m:den>
                      </m:f>
                    </m:oMath>
                  </m:oMathPara>
                </a14:m>
                <a:endParaRPr lang="en-US" dirty="0">
                  <a:solidFill>
                    <a:srgbClr val="000000"/>
                  </a:solidFill>
                  <a:latin typeface="Arial" charset="0"/>
                  <a:cs typeface="Arial" panose="020B0604020202020204" pitchFamily="34" charset="0"/>
                </a:endParaRPr>
              </a:p>
              <a:p>
                <a:pPr marL="685800" lvl="1" indent="-228600">
                  <a:buFont typeface="PingFangSC-Regular" charset="-122"/>
                  <a:buChar char="－"/>
                </a:pPr>
                <a14:m>
                  <m:oMath xmlns:m="http://schemas.openxmlformats.org/officeDocument/2006/math">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𝛽</m:t>
                        </m:r>
                      </m:e>
                      <m:sub>
                        <m:r>
                          <a:rPr lang="en-US" sz="2000" i="1">
                            <a:solidFill>
                              <a:srgbClr val="000000"/>
                            </a:solidFill>
                            <a:latin typeface="Cambria Math" panose="02040503050406030204" pitchFamily="18" charset="0"/>
                          </a:rPr>
                          <m:t>𝑥</m:t>
                        </m:r>
                      </m:sub>
                      <m:sup>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𝑛𝑑</m:t>
                        </m:r>
                      </m:sup>
                    </m:sSubSup>
                    <m:r>
                      <a:rPr lang="en-US" sz="2000" i="1">
                        <a:solidFill>
                          <a:srgbClr val="000000"/>
                        </a:solidFill>
                        <a:latin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𝛽</m:t>
                        </m:r>
                      </m:e>
                      <m:sub>
                        <m:r>
                          <a:rPr lang="en-US" sz="2000" i="1">
                            <a:solidFill>
                              <a:srgbClr val="000000"/>
                            </a:solidFill>
                            <a:latin typeface="Cambria Math" panose="02040503050406030204" pitchFamily="18" charset="0"/>
                          </a:rPr>
                          <m:t>𝑥</m:t>
                        </m:r>
                      </m:sub>
                      <m:sup>
                        <m:r>
                          <a:rPr lang="en-US" sz="2000" i="1">
                            <a:solidFill>
                              <a:srgbClr val="000000"/>
                            </a:solidFill>
                            <a:latin typeface="Cambria Math" panose="02040503050406030204" pitchFamily="18" charset="0"/>
                          </a:rPr>
                          <m:t>∗</m:t>
                        </m:r>
                      </m:sup>
                    </m:sSubSup>
                  </m:oMath>
                </a14:m>
                <a:r>
                  <a:rPr lang="en-US" sz="2000" dirty="0">
                    <a:solidFill>
                      <a:srgbClr val="000000"/>
                    </a:solidFill>
                    <a:latin typeface="Arial" charset="0"/>
                    <a:cs typeface="Arial" panose="020B0604020202020204" pitchFamily="34" charset="0"/>
                  </a:rPr>
                  <a:t> </a:t>
                </a:r>
                <a:endParaRPr lang="en-US" sz="2000" dirty="0" smtClean="0">
                  <a:solidFill>
                    <a:srgbClr val="000000"/>
                  </a:solidFill>
                  <a:latin typeface="Arial" charset="0"/>
                  <a:cs typeface="Arial" panose="020B0604020202020204" pitchFamily="34" charset="0"/>
                </a:endParaRPr>
              </a:p>
              <a:p>
                <a:pPr marL="685800" lvl="1" indent="-228600">
                  <a:buFont typeface="PingFangSC-Regular" charset="-122"/>
                  <a:buChar char="－"/>
                </a:pPr>
                <a:r>
                  <a:rPr lang="en-US" sz="2000" dirty="0" smtClean="0">
                    <a:solidFill>
                      <a:srgbClr val="000000"/>
                    </a:solidFill>
                    <a:latin typeface="Arial" charset="0"/>
                    <a:cs typeface="Arial" panose="020B0604020202020204" pitchFamily="34" charset="0"/>
                  </a:rPr>
                  <a:t>Secondary </a:t>
                </a:r>
                <a:r>
                  <a:rPr lang="en-US" sz="2000" dirty="0">
                    <a:solidFill>
                      <a:srgbClr val="000000"/>
                    </a:solidFill>
                    <a:latin typeface="Arial" charset="0"/>
                    <a:cs typeface="Arial" panose="020B0604020202020204" pitchFamily="34" charset="0"/>
                  </a:rPr>
                  <a:t>focus allows for </a:t>
                </a:r>
              </a:p>
              <a:p>
                <a:pPr marL="914400" lvl="1"/>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𝐷</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𝜎</m:t>
                              </m:r>
                            </m:e>
                            <m:sub>
                              <m:r>
                                <a:rPr lang="en-US" sz="2000" i="1">
                                  <a:solidFill>
                                    <a:srgbClr val="000000"/>
                                  </a:solidFill>
                                  <a:latin typeface="Cambria Math" panose="02040503050406030204" pitchFamily="18" charset="0"/>
                                </a:rPr>
                                <m:t>𝛿</m:t>
                              </m:r>
                            </m:sub>
                          </m:sSub>
                        </m:e>
                      </m:d>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r>
                            <a:rPr lang="en-US" sz="2000" i="1">
                              <a:solidFill>
                                <a:srgbClr val="000000"/>
                              </a:solidFill>
                              <a:latin typeface="Cambria Math" panose="02040503050406030204" pitchFamily="18" charset="0"/>
                            </a:rPr>
                            <m:t>𝛽𝜀</m:t>
                          </m:r>
                        </m:e>
                      </m:rad>
                    </m:oMath>
                  </m:oMathPara>
                </a14:m>
                <a:endParaRPr lang="en-US" sz="2000" dirty="0">
                  <a:solidFill>
                    <a:srgbClr val="000000"/>
                  </a:solidFill>
                  <a:latin typeface="Arial" charset="0"/>
                  <a:cs typeface="Arial" panose="020B0604020202020204" pitchFamily="34" charset="0"/>
                </a:endParaRPr>
              </a:p>
              <a:p>
                <a:pPr marL="685800" lvl="1" indent="-228600">
                  <a:buFont typeface="PingFangSC-Regular" charset="-122"/>
                  <a:buChar char="－"/>
                </a:pPr>
                <a:r>
                  <a:rPr lang="en-US" dirty="0">
                    <a:solidFill>
                      <a:srgbClr val="000000"/>
                    </a:solidFill>
                    <a:latin typeface="Arial" charset="0"/>
                    <a:cs typeface="Arial" panose="020B0604020202020204" pitchFamily="34" charset="0"/>
                  </a:rPr>
                  <a:t>Therefore, one can approach the </a:t>
                </a:r>
                <a:br>
                  <a:rPr lang="en-US" dirty="0">
                    <a:solidFill>
                      <a:srgbClr val="000000"/>
                    </a:solidFill>
                    <a:latin typeface="Arial" charset="0"/>
                    <a:cs typeface="Arial" panose="020B0604020202020204" pitchFamily="34" charset="0"/>
                  </a:rPr>
                </a:br>
                <a:r>
                  <a:rPr lang="en-US" dirty="0">
                    <a:solidFill>
                      <a:srgbClr val="000000"/>
                    </a:solidFill>
                    <a:latin typeface="Arial" charset="0"/>
                    <a:cs typeface="Arial" panose="020B0604020202020204" pitchFamily="34" charset="0"/>
                  </a:rPr>
                  <a:t>fundamental limit</a:t>
                </a:r>
              </a:p>
              <a:p>
                <a:pPr marL="914400" lvl="1"/>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𝐿</m:t>
                          </m:r>
                        </m:sub>
                      </m:sSub>
                      <m:r>
                        <a:rPr lang="en-US" i="1">
                          <a:solidFill>
                            <a:srgbClr val="000000"/>
                          </a:solidFill>
                          <a:latin typeface="Cambria Math" panose="02040503050406030204" pitchFamily="18" charset="0"/>
                        </a:rPr>
                        <m:t>&lt;1−10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𝛿</m:t>
                          </m:r>
                        </m:sub>
                      </m:sSub>
                    </m:oMath>
                  </m:oMathPara>
                </a14:m>
                <a:endParaRPr lang="en-US" dirty="0">
                  <a:solidFill>
                    <a:srgbClr val="000000"/>
                  </a:solidFill>
                  <a:latin typeface="Arial" charset="0"/>
                  <a:cs typeface="Arial" panose="020B0604020202020204" pitchFamily="34" charset="0"/>
                </a:endParaRPr>
              </a:p>
              <a:p>
                <a:pPr marL="685800" lvl="1" indent="-228600">
                  <a:buFont typeface="PingFangSC-Regular" charset="-122"/>
                  <a:buChar char="－"/>
                </a:pPr>
                <a:r>
                  <a:rPr lang="en-US" dirty="0">
                    <a:solidFill>
                      <a:srgbClr val="000000"/>
                    </a:solidFill>
                    <a:latin typeface="Arial" charset="0"/>
                    <a:cs typeface="Arial" panose="020B0604020202020204" pitchFamily="34" charset="0"/>
                  </a:rPr>
                  <a:t>Increase of </a:t>
                </a:r>
                <a14:m>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𝑥</m:t>
                        </m:r>
                      </m:sub>
                      <m:sup>
                        <m:r>
                          <a:rPr lang="en-US" i="1">
                            <a:solidFill>
                              <a:srgbClr val="000000"/>
                            </a:solidFill>
                            <a:latin typeface="Cambria Math" panose="02040503050406030204" pitchFamily="18" charset="0"/>
                          </a:rPr>
                          <m:t>∗</m:t>
                        </m:r>
                      </m:sup>
                    </m:sSubSup>
                  </m:oMath>
                </a14:m>
                <a:r>
                  <a:rPr lang="en-US" dirty="0">
                    <a:solidFill>
                      <a:srgbClr val="000000"/>
                    </a:solidFill>
                    <a:latin typeface="Arial" charset="0"/>
                    <a:cs typeface="Arial" panose="020B0604020202020204" pitchFamily="34" charset="0"/>
                  </a:rPr>
                  <a:t> and therefore </a:t>
                </a:r>
                <a14:m>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𝑥</m:t>
                        </m:r>
                      </m:sub>
                      <m:sup>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𝑛𝑑</m:t>
                        </m:r>
                      </m:sup>
                    </m:sSubSup>
                  </m:oMath>
                </a14:m>
                <a:r>
                  <a:rPr lang="en-US" dirty="0">
                    <a:solidFill>
                      <a:srgbClr val="000000"/>
                    </a:solidFill>
                    <a:latin typeface="Arial" charset="0"/>
                    <a:cs typeface="Arial" panose="020B0604020202020204" pitchFamily="34" charset="0"/>
                  </a:rPr>
                  <a:t> </a:t>
                </a:r>
                <a:br>
                  <a:rPr lang="en-US" dirty="0">
                    <a:solidFill>
                      <a:srgbClr val="000000"/>
                    </a:solidFill>
                    <a:latin typeface="Arial" charset="0"/>
                    <a:cs typeface="Arial" panose="020B0604020202020204" pitchFamily="34" charset="0"/>
                  </a:rPr>
                </a:br>
                <a:r>
                  <a:rPr lang="en-US" dirty="0">
                    <a:solidFill>
                      <a:srgbClr val="000000"/>
                    </a:solidFill>
                    <a:latin typeface="Arial" charset="0"/>
                    <a:cs typeface="Arial" panose="020B0604020202020204" pitchFamily="34" charset="0"/>
                  </a:rPr>
                  <a:t>may result in smaller </a:t>
                </a:r>
                <a14:m>
                  <m:oMath xmlns:m="http://schemas.openxmlformats.org/officeDocument/2006/math">
                    <m:sSub>
                      <m:sSubPr>
                        <m:ctrlPr>
                          <a:rPr lang="en-US" i="1">
                            <a:solidFill>
                              <a:srgbClr val="000000"/>
                            </a:solidFill>
                            <a:latin typeface="Cambria Math" panose="02040503050406030204" pitchFamily="18" charset="0"/>
                            <a:cs typeface="Arial" panose="020B0604020202020204" pitchFamily="34" charset="0"/>
                          </a:rPr>
                        </m:ctrlPr>
                      </m:sSubPr>
                      <m:e>
                        <m:r>
                          <a:rPr lang="en-US" i="1">
                            <a:solidFill>
                              <a:srgbClr val="000000"/>
                            </a:solidFill>
                            <a:latin typeface="Cambria Math" panose="02040503050406030204" pitchFamily="18" charset="0"/>
                            <a:cs typeface="Arial" panose="020B0604020202020204" pitchFamily="34" charset="0"/>
                          </a:rPr>
                          <m:t>𝑥</m:t>
                        </m:r>
                      </m:e>
                      <m:sub>
                        <m:r>
                          <a:rPr lang="en-US" i="1">
                            <a:solidFill>
                              <a:srgbClr val="000000"/>
                            </a:solidFill>
                            <a:latin typeface="Cambria Math" panose="02040503050406030204" pitchFamily="18" charset="0"/>
                            <a:cs typeface="Arial" panose="020B0604020202020204" pitchFamily="34" charset="0"/>
                          </a:rPr>
                          <m:t>𝐿</m:t>
                        </m:r>
                      </m:sub>
                    </m:sSub>
                  </m:oMath>
                </a14:m>
                <a:r>
                  <a:rPr lang="en-US" dirty="0">
                    <a:solidFill>
                      <a:srgbClr val="000000"/>
                    </a:solidFill>
                    <a:latin typeface="Arial" charset="0"/>
                    <a:cs typeface="Arial" panose="020B0604020202020204" pitchFamily="34" charset="0"/>
                  </a:rPr>
                  <a:t> acceptance</a:t>
                </a: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98261"/>
                <a:ext cx="6113227" cy="5093830"/>
              </a:xfrm>
              <a:prstGeom prst="rect">
                <a:avLst/>
              </a:prstGeom>
              <a:blipFill>
                <a:blip r:embed="rId3"/>
                <a:stretch>
                  <a:fillRect l="-897" t="-599" b="-1198"/>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7</a:t>
            </a:fld>
            <a:endParaRPr lang="en-US" dirty="0"/>
          </a:p>
        </p:txBody>
      </p:sp>
      <p:pic>
        <p:nvPicPr>
          <p:cNvPr id="3" name="Picture 2"/>
          <p:cNvPicPr>
            <a:picLocks noChangeAspect="1"/>
          </p:cNvPicPr>
          <p:nvPr/>
        </p:nvPicPr>
        <p:blipFill rotWithShape="1">
          <a:blip r:embed="rId4"/>
          <a:srcRect r="5820"/>
          <a:stretch/>
        </p:blipFill>
        <p:spPr>
          <a:xfrm>
            <a:off x="5466080" y="998260"/>
            <a:ext cx="3616960" cy="5223439"/>
          </a:xfrm>
          <a:prstGeom prst="rect">
            <a:avLst/>
          </a:prstGeom>
        </p:spPr>
      </p:pic>
    </p:spTree>
    <p:extLst>
      <p:ext uri="{BB962C8B-B14F-4D97-AF65-F5344CB8AC3E}">
        <p14:creationId xmlns:p14="http://schemas.microsoft.com/office/powerpoint/2010/main" val="573646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4DEB-3C1A-467E-BD75-38512A5723B4}"/>
              </a:ext>
            </a:extLst>
          </p:cNvPr>
          <p:cNvSpPr>
            <a:spLocks noGrp="1"/>
          </p:cNvSpPr>
          <p:nvPr>
            <p:ph type="title"/>
          </p:nvPr>
        </p:nvSpPr>
        <p:spPr>
          <a:xfrm>
            <a:off x="434921" y="106230"/>
            <a:ext cx="7886700" cy="810916"/>
          </a:xfrm>
        </p:spPr>
        <p:txBody>
          <a:bodyPr/>
          <a:lstStyle/>
          <a:p>
            <a:r>
              <a:rPr lang="en-US" dirty="0"/>
              <a:t>Considerations IP8</a:t>
            </a:r>
          </a:p>
        </p:txBody>
      </p:sp>
      <p:sp>
        <p:nvSpPr>
          <p:cNvPr id="3" name="Content Placeholder 2">
            <a:extLst>
              <a:ext uri="{FF2B5EF4-FFF2-40B4-BE49-F238E27FC236}">
                <a16:creationId xmlns:a16="http://schemas.microsoft.com/office/drawing/2014/main" id="{FBE4713C-C331-48FA-B533-AE88835EE3E3}"/>
              </a:ext>
            </a:extLst>
          </p:cNvPr>
          <p:cNvSpPr>
            <a:spLocks noGrp="1"/>
          </p:cNvSpPr>
          <p:nvPr>
            <p:ph idx="1"/>
          </p:nvPr>
        </p:nvSpPr>
        <p:spPr>
          <a:xfrm>
            <a:off x="341932" y="883404"/>
            <a:ext cx="7886700" cy="4720122"/>
          </a:xfrm>
        </p:spPr>
        <p:txBody>
          <a:bodyPr/>
          <a:lstStyle/>
          <a:p>
            <a:r>
              <a:rPr lang="en-US" dirty="0"/>
              <a:t>Going from outer arc into inner arc</a:t>
            </a:r>
          </a:p>
          <a:p>
            <a:pPr lvl="1"/>
            <a:r>
              <a:rPr lang="en-US" dirty="0"/>
              <a:t>IP6: from inner to outer arc</a:t>
            </a:r>
          </a:p>
          <a:p>
            <a:r>
              <a:rPr lang="en-US" dirty="0"/>
              <a:t>Present IR not portable to IR8</a:t>
            </a:r>
          </a:p>
          <a:p>
            <a:r>
              <a:rPr lang="en-US" dirty="0"/>
              <a:t>Geometric issues</a:t>
            </a:r>
          </a:p>
        </p:txBody>
      </p:sp>
      <p:sp>
        <p:nvSpPr>
          <p:cNvPr id="4" name="Slide Number Placeholder 3">
            <a:extLst>
              <a:ext uri="{FF2B5EF4-FFF2-40B4-BE49-F238E27FC236}">
                <a16:creationId xmlns:a16="http://schemas.microsoft.com/office/drawing/2014/main" id="{F71A0457-9751-4E01-A4C1-138890BC081B}"/>
              </a:ext>
            </a:extLst>
          </p:cNvPr>
          <p:cNvSpPr>
            <a:spLocks noGrp="1"/>
          </p:cNvSpPr>
          <p:nvPr>
            <p:ph type="sldNum" sz="quarter" idx="12"/>
          </p:nvPr>
        </p:nvSpPr>
        <p:spPr/>
        <p:txBody>
          <a:bodyPr/>
          <a:lstStyle/>
          <a:p>
            <a:fld id="{893C5830-40F3-F04E-B2E3-10E6672BA8FF}" type="slidenum">
              <a:rPr lang="en-US" smtClean="0"/>
              <a:pPr/>
              <a:t>8</a:t>
            </a:fld>
            <a:endParaRPr lang="en-US"/>
          </a:p>
        </p:txBody>
      </p:sp>
      <p:pic>
        <p:nvPicPr>
          <p:cNvPr id="6" name="Picture 5">
            <a:extLst>
              <a:ext uri="{FF2B5EF4-FFF2-40B4-BE49-F238E27FC236}">
                <a16:creationId xmlns:a16="http://schemas.microsoft.com/office/drawing/2014/main" id="{8D925C51-229D-4E0B-A0CD-66B4C794F870}"/>
              </a:ext>
            </a:extLst>
          </p:cNvPr>
          <p:cNvPicPr>
            <a:picLocks noChangeAspect="1"/>
          </p:cNvPicPr>
          <p:nvPr/>
        </p:nvPicPr>
        <p:blipFill rotWithShape="1">
          <a:blip r:embed="rId3"/>
          <a:srcRect l="10169" t="5108"/>
          <a:stretch/>
        </p:blipFill>
        <p:spPr>
          <a:xfrm>
            <a:off x="154982" y="3180423"/>
            <a:ext cx="5819615" cy="3064008"/>
          </a:xfrm>
          <a:prstGeom prst="rect">
            <a:avLst/>
          </a:prstGeom>
        </p:spPr>
      </p:pic>
      <p:sp>
        <p:nvSpPr>
          <p:cNvPr id="7" name="TextBox 6">
            <a:extLst>
              <a:ext uri="{FF2B5EF4-FFF2-40B4-BE49-F238E27FC236}">
                <a16:creationId xmlns:a16="http://schemas.microsoft.com/office/drawing/2014/main" id="{D661A948-8B62-4D87-B6E7-EE39CDAF330C}"/>
              </a:ext>
            </a:extLst>
          </p:cNvPr>
          <p:cNvSpPr txBox="1"/>
          <p:nvPr/>
        </p:nvSpPr>
        <p:spPr>
          <a:xfrm>
            <a:off x="6036590" y="4626374"/>
            <a:ext cx="2952428" cy="1754326"/>
          </a:xfrm>
          <a:prstGeom prst="rect">
            <a:avLst/>
          </a:prstGeom>
          <a:noFill/>
        </p:spPr>
        <p:txBody>
          <a:bodyPr wrap="square" rtlCol="0">
            <a:spAutoFit/>
          </a:bodyPr>
          <a:lstStyle/>
          <a:p>
            <a:r>
              <a:rPr lang="en-US" dirty="0"/>
              <a:t>IR8: Tunnel dia. 6.3m to 60m (then 5.3m </a:t>
            </a:r>
            <a:r>
              <a:rPr lang="en-US" dirty="0" err="1"/>
              <a:t>dia</a:t>
            </a:r>
            <a:r>
              <a:rPr lang="en-US" dirty="0"/>
              <a:t>)</a:t>
            </a:r>
          </a:p>
          <a:p>
            <a:endParaRPr lang="en-US" dirty="0"/>
          </a:p>
          <a:p>
            <a:r>
              <a:rPr lang="en-US" dirty="0"/>
              <a:t>IR6: 7m dia. +/- 140m</a:t>
            </a:r>
          </a:p>
          <a:p>
            <a:endParaRPr lang="en-US" dirty="0"/>
          </a:p>
          <a:p>
            <a:endParaRPr lang="en-US" dirty="0"/>
          </a:p>
        </p:txBody>
      </p:sp>
      <p:cxnSp>
        <p:nvCxnSpPr>
          <p:cNvPr id="9" name="Straight Arrow Connector 8">
            <a:extLst>
              <a:ext uri="{FF2B5EF4-FFF2-40B4-BE49-F238E27FC236}">
                <a16:creationId xmlns:a16="http://schemas.microsoft.com/office/drawing/2014/main" id="{3517894B-4A07-4F38-827C-AB1C40A2C1C0}"/>
              </a:ext>
            </a:extLst>
          </p:cNvPr>
          <p:cNvCxnSpPr/>
          <p:nvPr/>
        </p:nvCxnSpPr>
        <p:spPr>
          <a:xfrm flipV="1">
            <a:off x="822379" y="3336915"/>
            <a:ext cx="2401268" cy="72067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D08A61-E771-4394-825D-588CCD4D9F0C}"/>
              </a:ext>
            </a:extLst>
          </p:cNvPr>
          <p:cNvSpPr txBox="1"/>
          <p:nvPr/>
        </p:nvSpPr>
        <p:spPr>
          <a:xfrm rot="20665047">
            <a:off x="1332854" y="3429000"/>
            <a:ext cx="603050" cy="369332"/>
          </a:xfrm>
          <a:prstGeom prst="rect">
            <a:avLst/>
          </a:prstGeom>
          <a:noFill/>
        </p:spPr>
        <p:txBody>
          <a:bodyPr wrap="none" rtlCol="0">
            <a:spAutoFit/>
          </a:bodyPr>
          <a:lstStyle/>
          <a:p>
            <a:r>
              <a:rPr lang="en-US" dirty="0">
                <a:solidFill>
                  <a:srgbClr val="FF0000"/>
                </a:solidFill>
              </a:rPr>
              <a:t>60m</a:t>
            </a:r>
          </a:p>
        </p:txBody>
      </p:sp>
      <p:pic>
        <p:nvPicPr>
          <p:cNvPr id="11" name="Picture 10">
            <a:extLst>
              <a:ext uri="{FF2B5EF4-FFF2-40B4-BE49-F238E27FC236}">
                <a16:creationId xmlns:a16="http://schemas.microsoft.com/office/drawing/2014/main" id="{19195F30-D204-4BDA-9A2B-A7A68CB8A8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8095" y="993578"/>
            <a:ext cx="2855056" cy="3064008"/>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7512804" y="155456"/>
            <a:ext cx="1005403" cy="369332"/>
          </a:xfrm>
          <a:prstGeom prst="rect">
            <a:avLst/>
          </a:prstGeom>
          <a:solidFill>
            <a:srgbClr val="00B050">
              <a:alpha val="46000"/>
            </a:srgbClr>
          </a:solidFill>
        </p:spPr>
        <p:txBody>
          <a:bodyPr wrap="none" rtlCol="0">
            <a:spAutoFit/>
          </a:bodyPr>
          <a:lstStyle/>
          <a:p>
            <a:r>
              <a:rPr lang="en-US" dirty="0" smtClean="0">
                <a:latin typeface="Arial" panose="020B0604020202020204" pitchFamily="34" charset="0"/>
                <a:cs typeface="Arial" panose="020B0604020202020204" pitchFamily="34" charset="0"/>
              </a:rPr>
              <a:t>H. Witte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61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200" dirty="0" smtClean="0"/>
              <a:t>Crossing Angle Choice</a:t>
            </a:r>
            <a:endParaRPr lang="en-US" sz="32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842426"/>
                <a:ext cx="8897067" cy="5463034"/>
              </a:xfrm>
              <a:prstGeom prst="rect">
                <a:avLst/>
              </a:prstGeom>
              <a:noFill/>
            </p:spPr>
            <p:txBody>
              <a:bodyPr wrap="square" rtlCol="0">
                <a:spAutoFit/>
              </a:bodyPr>
              <a:lstStyle/>
              <a:p>
                <a:pPr marL="228600" lvl="0" indent="-228600">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Cannot be too large, </a:t>
                </a:r>
                <a14:m>
                  <m:oMath xmlns:m="http://schemas.openxmlformats.org/officeDocument/2006/math">
                    <m:r>
                      <a:rPr lang="en-US" i="1" dirty="0" smtClean="0">
                        <a:solidFill>
                          <a:srgbClr val="000000"/>
                        </a:solidFill>
                        <a:latin typeface="Cambria Math" panose="02040503050406030204" pitchFamily="18" charset="0"/>
                        <a:cs typeface="Arial" panose="020B0604020202020204" pitchFamily="34" charset="0"/>
                      </a:rPr>
                      <m:t>&lt;</m:t>
                    </m:r>
                    <m:r>
                      <a:rPr lang="en-US" i="1" dirty="0" smtClean="0">
                        <a:solidFill>
                          <a:srgbClr val="000000"/>
                        </a:solidFill>
                        <a:latin typeface="Cambria Math" panose="02040503050406030204" pitchFamily="18" charset="0"/>
                        <a:cs typeface="Arial" panose="020B0604020202020204" pitchFamily="34" charset="0"/>
                      </a:rPr>
                      <m:t>50</m:t>
                    </m:r>
                  </m:oMath>
                </a14:m>
                <a:r>
                  <a:rPr lang="en-US" dirty="0" smtClean="0">
                    <a:solidFill>
                      <a:srgbClr val="000000"/>
                    </a:solidFill>
                    <a:latin typeface="Arial" charset="0"/>
                    <a:cs typeface="Arial" panose="020B0604020202020204" pitchFamily="34" charset="0"/>
                  </a:rPr>
                  <a:t> mrad</a:t>
                </a:r>
              </a:p>
              <a:p>
                <a:pPr marL="514350" lvl="1" indent="-285750">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Experimental hall geometry does not allow</a:t>
                </a:r>
              </a:p>
              <a:p>
                <a:pPr marL="514350" lvl="1" indent="-285750">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IP must be shifted toward the ring center to </a:t>
                </a:r>
                <a:r>
                  <a:rPr lang="en-US" dirty="0">
                    <a:solidFill>
                      <a:srgbClr val="000000"/>
                    </a:solidFill>
                    <a:latin typeface="Arial" charset="0"/>
                    <a:cs typeface="Arial" panose="020B0604020202020204" pitchFamily="34" charset="0"/>
                  </a:rPr>
                  <a:t>allow RCS bypass the detector</a:t>
                </a:r>
              </a:p>
              <a:p>
                <a:pPr marL="514350" lvl="1" indent="-285750">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Requires additional crabbing cavities, not only cost but additional impedance and other dynamical issues</a:t>
                </a:r>
              </a:p>
              <a:p>
                <a:pPr marL="514350" lvl="1" indent="-285750">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Undesirable from acceptance point of view, e.g. with 50 mrad, acceptance limited to 3.5 in rapidity</a:t>
                </a:r>
              </a:p>
              <a:p>
                <a:pPr marL="514350" lvl="1" indent="-285750">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Does not allow to move the final focusing quads closer because of detector space requirements</a:t>
                </a:r>
              </a:p>
              <a:p>
                <a:pPr marL="514350" lvl="1" indent="-285750">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Unnecessarily large given that Roman pot acceptance of </a:t>
                </a:r>
                <a14:m>
                  <m:oMath xmlns:m="http://schemas.openxmlformats.org/officeDocument/2006/math">
                    <m:r>
                      <a:rPr lang="en-US" b="0" i="1" smtClean="0">
                        <a:solidFill>
                          <a:srgbClr val="000000"/>
                        </a:solidFill>
                        <a:latin typeface="Cambria Math" panose="02040503050406030204" pitchFamily="18" charset="0"/>
                        <a:cs typeface="Arial" panose="020B0604020202020204" pitchFamily="34" charset="0"/>
                      </a:rPr>
                      <m:t>±</m:t>
                    </m:r>
                    <m:r>
                      <a:rPr lang="en-US" b="0" i="1" smtClean="0">
                        <a:solidFill>
                          <a:srgbClr val="000000"/>
                        </a:solidFill>
                        <a:latin typeface="Cambria Math" panose="02040503050406030204" pitchFamily="18" charset="0"/>
                        <a:cs typeface="Arial" panose="020B0604020202020204" pitchFamily="34" charset="0"/>
                      </a:rPr>
                      <m:t>5</m:t>
                    </m:r>
                  </m:oMath>
                </a14:m>
                <a:r>
                  <a:rPr lang="en-US" dirty="0" smtClean="0">
                    <a:solidFill>
                      <a:srgbClr val="000000"/>
                    </a:solidFill>
                    <a:latin typeface="Arial" charset="0"/>
                    <a:cs typeface="Arial" panose="020B0604020202020204" pitchFamily="34" charset="0"/>
                  </a:rPr>
                  <a:t>-</a:t>
                </a:r>
                <a14:m>
                  <m:oMath xmlns:m="http://schemas.openxmlformats.org/officeDocument/2006/math">
                    <m:r>
                      <a:rPr lang="en-US" b="0" i="1" dirty="0" smtClean="0">
                        <a:solidFill>
                          <a:srgbClr val="000000"/>
                        </a:solidFill>
                        <a:latin typeface="Cambria Math" panose="02040503050406030204" pitchFamily="18" charset="0"/>
                        <a:cs typeface="Arial" panose="020B0604020202020204" pitchFamily="34" charset="0"/>
                      </a:rPr>
                      <m:t>7</m:t>
                    </m:r>
                  </m:oMath>
                </a14:m>
                <a:r>
                  <a:rPr lang="en-US" dirty="0" smtClean="0">
                    <a:solidFill>
                      <a:srgbClr val="000000"/>
                    </a:solidFill>
                    <a:latin typeface="Arial" charset="0"/>
                    <a:cs typeface="Arial" panose="020B0604020202020204" pitchFamily="34" charset="0"/>
                  </a:rPr>
                  <a:t> mrad is sufficient; moreover, large Roman pot acceptance requires large-aperture magnets posing engineering challenge</a:t>
                </a:r>
              </a:p>
              <a:p>
                <a:pPr marL="228600" lvl="0" indent="-228600">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Cannot be too small, </a:t>
                </a:r>
                <a14:m>
                  <m:oMath xmlns:m="http://schemas.openxmlformats.org/officeDocument/2006/math">
                    <m:r>
                      <a:rPr lang="en-US" b="0" i="1" smtClean="0">
                        <a:solidFill>
                          <a:srgbClr val="000000"/>
                        </a:solidFill>
                        <a:latin typeface="Cambria Math" panose="02040503050406030204" pitchFamily="18" charset="0"/>
                        <a:cs typeface="Arial" panose="020B0604020202020204" pitchFamily="34" charset="0"/>
                      </a:rPr>
                      <m:t>&gt;</m:t>
                    </m:r>
                    <m:r>
                      <a:rPr lang="en-US" b="0" i="1" smtClean="0">
                        <a:solidFill>
                          <a:srgbClr val="000000"/>
                        </a:solidFill>
                        <a:latin typeface="Cambria Math" panose="02040503050406030204" pitchFamily="18" charset="0"/>
                        <a:cs typeface="Arial" panose="020B0604020202020204" pitchFamily="34" charset="0"/>
                      </a:rPr>
                      <m:t>25</m:t>
                    </m:r>
                  </m:oMath>
                </a14:m>
                <a:r>
                  <a:rPr lang="en-US" dirty="0" smtClean="0">
                    <a:solidFill>
                      <a:srgbClr val="000000"/>
                    </a:solidFill>
                    <a:latin typeface="Arial" charset="0"/>
                    <a:cs typeface="Arial" panose="020B0604020202020204" pitchFamily="34" charset="0"/>
                  </a:rPr>
                  <a:t> mrad</a:t>
                </a:r>
              </a:p>
              <a:p>
                <a:pPr marL="514350" lvl="1" indent="-285750">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Hall geometry requires spectrometer dipoles to bend towards the electron beam, bending away as in IR1 is not possible because of the tunnel wall, small crossing angle would cause interference with electron beamline</a:t>
                </a:r>
              </a:p>
              <a:p>
                <a:pPr marL="514350" lvl="1" indent="-285750">
                  <a:spcAft>
                    <a:spcPts val="3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Relaxes engineering requirements</a:t>
                </a:r>
                <a:endParaRPr lang="en-US" dirty="0">
                  <a:solidFill>
                    <a:srgbClr val="000000"/>
                  </a:solidFill>
                  <a:latin typeface="Arial" charset="0"/>
                  <a:cs typeface="Arial" panose="020B0604020202020204" pitchFamily="34" charset="0"/>
                </a:endParaRPr>
              </a:p>
              <a:p>
                <a:pPr marL="228600" lvl="0" indent="-228600">
                  <a:spcAft>
                    <a:spcPts val="3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Everything seems to point to an optimal crossing angle of ~35 mrad</a:t>
                </a:r>
                <a:endParaRPr lang="en-US" dirty="0">
                  <a:solidFill>
                    <a:srgbClr val="000000"/>
                  </a:solidFill>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842426"/>
                <a:ext cx="8897067" cy="5463034"/>
              </a:xfrm>
              <a:prstGeom prst="rect">
                <a:avLst/>
              </a:prstGeom>
              <a:blipFill>
                <a:blip r:embed="rId2"/>
                <a:stretch>
                  <a:fillRect l="-411" t="-558" r="-1096" b="-893"/>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9</a:t>
            </a:fld>
            <a:endParaRPr lang="en-US" dirty="0"/>
          </a:p>
        </p:txBody>
      </p:sp>
    </p:spTree>
    <p:extLst>
      <p:ext uri="{BB962C8B-B14F-4D97-AF65-F5344CB8AC3E}">
        <p14:creationId xmlns:p14="http://schemas.microsoft.com/office/powerpoint/2010/main" val="2952333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2B07A94-C122-AF4A-B776-B6531AAFD1CE}" vid="{8277ED95-9917-D646-A591-4F3A7464B7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499330D76B4642A0E7B53F4A469F55" ma:contentTypeVersion="4" ma:contentTypeDescription="Create a new document." ma:contentTypeScope="" ma:versionID="0a505f3872db3378c6f17715516d6a7a">
  <xsd:schema xmlns:xsd="http://www.w3.org/2001/XMLSchema" xmlns:xs="http://www.w3.org/2001/XMLSchema" xmlns:p="http://schemas.microsoft.com/office/2006/metadata/properties" xmlns:ns2="9e4a43c1-b2a9-408a-8cac-448eda25f0f3" xmlns:ns3="dd7425a4-fa23-406d-b478-3c2992d2d4ba" targetNamespace="http://schemas.microsoft.com/office/2006/metadata/properties" ma:root="true" ma:fieldsID="99bb50b59841c63bd5cf07e832f74f6d" ns2:_="" ns3:_="">
    <xsd:import namespace="9e4a43c1-b2a9-408a-8cac-448eda25f0f3"/>
    <xsd:import namespace="dd7425a4-fa23-406d-b478-3c2992d2d4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a43c1-b2a9-408a-8cac-448eda25f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7425a4-fa23-406d-b478-3c2992d2d4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2265F2-8425-47D4-B883-E86218C52976}">
  <ds:schemaRefs>
    <ds:schemaRef ds:uri="http://schemas.microsoft.com/sharepoint/v3/contenttype/forms"/>
  </ds:schemaRefs>
</ds:datastoreItem>
</file>

<file path=customXml/itemProps2.xml><?xml version="1.0" encoding="utf-8"?>
<ds:datastoreItem xmlns:ds="http://schemas.openxmlformats.org/officeDocument/2006/customXml" ds:itemID="{EF0D9E7D-B6F2-43DF-BDEA-D732F3B70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a43c1-b2a9-408a-8cac-448eda25f0f3"/>
    <ds:schemaRef ds:uri="dd7425a4-fa23-406d-b478-3c2992d2d4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BE1C32-E9FB-4546-8A97-5A6C142FF51B}">
  <ds:schemaRefs>
    <ds:schemaRef ds:uri="9e4a43c1-b2a9-408a-8cac-448eda25f0f3"/>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dd7425a4-fa23-406d-b478-3c2992d2d4b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EIC_PPT_Template_Rev0320 (1)</Template>
  <TotalTime>8753</TotalTime>
  <Words>2835</Words>
  <Application>Microsoft Office PowerPoint</Application>
  <PresentationFormat>On-screen Show (4:3)</PresentationFormat>
  <Paragraphs>338</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Brush Script MT</vt:lpstr>
      <vt:lpstr>Calibri</vt:lpstr>
      <vt:lpstr>Cambria Math</vt:lpstr>
      <vt:lpstr>PingFangSC-Regular</vt:lpstr>
      <vt:lpstr>Symbol</vt:lpstr>
      <vt:lpstr>Times New Roman</vt:lpstr>
      <vt:lpstr>Wingdings</vt:lpstr>
      <vt:lpstr>Office Theme</vt:lpstr>
      <vt:lpstr>PowerPoint Presentation</vt:lpstr>
      <vt:lpstr>Luminosity Sharing</vt:lpstr>
      <vt:lpstr>Beam and Optics Parameters </vt:lpstr>
      <vt:lpstr>Luminosity Optimization at Low Energies</vt:lpstr>
      <vt:lpstr>Luminosity and p_T Acceptance Trade off</vt:lpstr>
      <vt:lpstr>Luminosity and p_T Acceptance Trade off</vt:lpstr>
      <vt:lpstr>Acceptance as Function of x_L and p_T </vt:lpstr>
      <vt:lpstr>Considerations IP8</vt:lpstr>
      <vt:lpstr>Crossing Angle Choice</vt:lpstr>
      <vt:lpstr>PowerPoint Presentation</vt:lpstr>
      <vt:lpstr>2nd IR Schematic</vt:lpstr>
      <vt:lpstr>2nd IR Geometry and Optics Matching and  Component Integration</vt:lpstr>
      <vt:lpstr>Ion 2nd IR Optics from 135 to 275 GeV</vt:lpstr>
      <vt:lpstr>Linear Optics and Chromaticity Compensation</vt:lpstr>
      <vt:lpstr>IR2 35 mrad Crossing Angle Design</vt:lpstr>
      <vt:lpstr>2nd IR Modeling Under Way</vt:lpstr>
      <vt:lpstr>Complementarity to 1st IR</vt:lpstr>
      <vt:lpstr>2nd IR Design Team</vt:lpstr>
      <vt:lpstr>Backup</vt:lpstr>
      <vt:lpstr>Considerations IP8</vt:lpstr>
      <vt:lpstr>How to get more luminosity at lower Ecm?</vt:lpstr>
      <vt:lpstr>Operation with two Detectors</vt:lpstr>
      <vt:lpstr>IR 8</vt:lpstr>
      <vt:lpstr>IR6 vs IR 8 geometry</vt:lpstr>
      <vt:lpstr>Ion 2nd IR Optics up to 135 GeV</vt:lpstr>
      <vt:lpstr>Chromaticity Compensation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Hooper, Jamie</dc:creator>
  <cp:lastModifiedBy>Vasiliy Morozov</cp:lastModifiedBy>
  <cp:revision>133</cp:revision>
  <dcterms:created xsi:type="dcterms:W3CDTF">2020-09-21T20:03:40Z</dcterms:created>
  <dcterms:modified xsi:type="dcterms:W3CDTF">2021-03-17T22:07:52Z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0x010100E6499330D76B4642A0E7B53F4A469F55</vt:lpwstr>
  </property>
</Properties>
</file>