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1142" r:id="rId2"/>
    <p:sldId id="1275" r:id="rId3"/>
    <p:sldId id="1256" r:id="rId4"/>
    <p:sldId id="1246" r:id="rId5"/>
    <p:sldId id="1264" r:id="rId6"/>
    <p:sldId id="1266" r:id="rId7"/>
    <p:sldId id="1255" r:id="rId8"/>
    <p:sldId id="1152" r:id="rId9"/>
    <p:sldId id="1274" r:id="rId10"/>
    <p:sldId id="1261" r:id="rId11"/>
    <p:sldId id="1262" r:id="rId12"/>
    <p:sldId id="1273" r:id="rId13"/>
    <p:sldId id="1276" r:id="rId14"/>
    <p:sldId id="1241" r:id="rId15"/>
    <p:sldId id="259" r:id="rId16"/>
    <p:sldId id="1277" r:id="rId17"/>
    <p:sldId id="261" r:id="rId18"/>
    <p:sldId id="1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8"/>
    <p:restoredTop sz="94456"/>
  </p:normalViewPr>
  <p:slideViewPr>
    <p:cSldViewPr snapToGrid="0" snapToObjects="1">
      <p:cViewPr varScale="1">
        <p:scale>
          <a:sx n="73" d="100"/>
          <a:sy n="73" d="100"/>
        </p:scale>
        <p:origin x="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8C6E6-708F-4C43-9240-E29B5BF3252E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9A83B-94F2-E044-A11C-DD40E4DA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95523D-7ED3-4A0F-8F4F-954297170FDB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432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988EA-EC2F-5D42-B802-DC02B36CF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5ABFA1-FCAD-8141-A9E3-AE908C76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B349D-1258-064A-B4EA-14DEEA9C8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9A36-A052-424D-AAD8-FF44C3893A4F}" type="datetime1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2C0DE-E83A-C942-9915-C8D6776C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4DAF0-5401-8E45-9931-D84E5C6E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3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25EA0-FBA2-B048-B7CE-502EF9AF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925EF6-76A8-5147-BC31-EEC3AF554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D5DB2-C5E0-B040-B0EC-924E1C5D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C79D-2D70-E54B-BC57-75D3C426AE9F}" type="datetime1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B389D-B179-554E-A8AD-409E9583D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35B1-5548-564A-A6C1-DEB57D1B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9A0E4A-C1FE-214E-AA11-35AC8A1315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867CC-50E0-A54B-B63D-030EC09FA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CB9BE-797D-0147-B9F1-0FC83D3A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A186-0D0E-2B40-BDA5-5C5D7847191A}" type="datetime1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68251-30D2-224F-95A5-B0B8A782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28915-529E-EA41-98D3-3DC7D088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5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AA0EF-4740-8D48-9781-54A18D097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B35F7-5C3F-8A41-A97F-F199C5CE2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1D278-691C-8549-BEAB-E3926870D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AA3B7-1273-0F49-9723-155DA4CA37E9}" type="datetime1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4C867-5B56-F040-ADAB-8A0A24610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2247-F79F-4444-B6B9-0BDA604A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84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FFD4F-1E70-7147-8166-E702805A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007DC-8D3A-4541-A6C0-CACA07F3E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F1FAE-C710-7148-800F-0DCCC17A5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951-8F18-1242-B601-90F1F4F2D71B}" type="datetime1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2D7AE-E096-2242-A081-53BAA8AF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96711-CF83-E04B-889C-9C8CDAAD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26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29C80-1ECE-B34F-8543-28A14E232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046FD-19FF-D74B-9B2D-9B1429038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E7B70-9F1B-AC45-BC46-C5E1B6A50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66EB6-7B30-F64D-A11D-7DE61C47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9341-5EB2-4848-9F07-67E452C89DC4}" type="datetime1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74433-1360-E243-8BFD-A9FCC6D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30C2C-FC8F-3E43-A540-E4C208231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A4A9B-9B88-CF45-B06A-9F6ECEFA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9A67A-2571-0C4C-83CF-9A88CB295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0D2E8-3AE8-8948-A540-421FDC22A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EDA79A-61CE-C94F-9201-E26D9816A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139CD-1478-9947-B0DA-097EB4F832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D2D6B6-0C32-CB41-98F0-156804DDE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ED5E-BFC4-9E4C-A950-1376DA0F611E}" type="datetime1">
              <a:rPr lang="en-US" smtClean="0"/>
              <a:t>3/17/21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603CF1-FF17-134B-879E-72B6A5D1A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BECCB8-A9EE-9748-995D-BCF0FD8D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C0A3B-31E1-BB47-9DEB-D41A90EAA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5615B3-1C6D-504B-8722-8ACD414D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A3C2-AC53-EB4C-BDB0-122C0979973D}" type="datetime1">
              <a:rPr lang="en-US" smtClean="0"/>
              <a:t>3/17/21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C58D0-7229-9B45-8B62-EE4CF806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6C556-7842-6C44-9C37-B8840DABD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0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3224E7-0607-704F-8714-040380380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604B-1D0E-5240-8E74-D1A20CAABE09}" type="datetime1">
              <a:rPr lang="en-US" smtClean="0"/>
              <a:t>3/17/21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408BB-3D4A-BE4C-8F12-C3977570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5D0E5-BE26-DD48-95BD-9D21D438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4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AF64-72D2-9245-8B30-12CDD8142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0B0A2-3ECB-8546-AD2A-5073FC2C3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89E5-0340-B545-9B3B-6D2A89EFB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A7173-F93B-9B42-986F-526354C36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C91F9-F354-E14D-B30B-27CCAFBDAB81}" type="datetime1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E4E35-404A-234F-9000-3CAA3358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4424B-0448-244B-8123-0959F054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7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2CC78-4E36-9144-A36E-3C1004B11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F04355-AB3E-E04A-9BEC-1C0C2AF90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3F222-CB5E-7848-8FB6-BE0A0B8E5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D1E0A-C8DC-214F-8BE9-C08D7849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3462-0D5E-E340-92AC-355645D42DA4}" type="datetime1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1A5B6-B675-9040-B505-73613498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3DEF5-BA79-3249-BDEC-0271DD03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7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80148D-102E-EE46-9340-E0C550DC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37A9D-B02E-5F43-B79C-469D9DD63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133B1-BD40-6347-9E65-60C16D07F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06366-3870-0946-A106-FA6209B37640}" type="datetime1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7BDAE-4622-0C44-9753-9F86720AD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83945-2105-D74B-AE6A-499C049B6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3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tiff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tiff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">
            <a:extLst>
              <a:ext uri="{FF2B5EF4-FFF2-40B4-BE49-F238E27FC236}">
                <a16:creationId xmlns:a16="http://schemas.microsoft.com/office/drawing/2014/main" id="{9FB58417-D7DB-6C46-BA73-A55E722BC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682" y="425476"/>
            <a:ext cx="9065426" cy="150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en-US" sz="36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CORE: a </a:t>
            </a:r>
            <a:r>
              <a:rPr lang="en-US" sz="3600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COmpact</a:t>
            </a:r>
            <a:r>
              <a:rPr lang="en-US" sz="36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detectoR</a:t>
            </a:r>
            <a:r>
              <a:rPr lang="en-US" sz="36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for the EIC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20246D39-4B6D-9C45-B927-B0AAC024B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2658" y="6044761"/>
            <a:ext cx="4079035" cy="44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IR2@EIC workshop, March 17-19, 2021</a:t>
            </a:r>
          </a:p>
        </p:txBody>
      </p:sp>
      <p:pic>
        <p:nvPicPr>
          <p:cNvPr id="5" name="Picture 8" descr="ActionAPE5LQanimXs30small">
            <a:extLst>
              <a:ext uri="{FF2B5EF4-FFF2-40B4-BE49-F238E27FC236}">
                <a16:creationId xmlns:a16="http://schemas.microsoft.com/office/drawing/2014/main" id="{6F360239-A272-A043-A731-80DD23D0F8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9841" y="2722779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06898800-C4C2-0A49-89BD-F0A153296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834" y="5217189"/>
            <a:ext cx="1821029" cy="42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247" tIns="49529" rIns="95247" bIns="49529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spcBef>
                <a:spcPts val="741"/>
              </a:spcBef>
            </a:pPr>
            <a:r>
              <a:rPr lang="en-US" sz="1400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The QCD vacuum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1E52BA1C-8FFB-E146-A75E-DC0C54E16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791" y="2089645"/>
            <a:ext cx="4729629" cy="97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spcBef>
                <a:spcPts val="700"/>
              </a:spcBef>
            </a:pP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Pawel Nadel-Turonski</a:t>
            </a:r>
          </a:p>
          <a:p>
            <a:pPr algn="ctr">
              <a:spcBef>
                <a:spcPts val="700"/>
              </a:spcBef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Stony Brook University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DFE3A25B-EAE0-9148-9BF2-D68F2349A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991" y="3259530"/>
            <a:ext cx="4729629" cy="103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spcBef>
                <a:spcPts val="700"/>
              </a:spcBef>
            </a:pP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Charles Hyde</a:t>
            </a:r>
          </a:p>
          <a:p>
            <a:pPr algn="ctr">
              <a:spcBef>
                <a:spcPts val="700"/>
              </a:spcBef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Old Dominion University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743AD0DF-E4F2-994A-B478-D7FA90E7B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409" y="4554930"/>
            <a:ext cx="3871855" cy="8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spcBef>
                <a:spcPts val="700"/>
              </a:spcBef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for the CORE pre-collaboration</a:t>
            </a:r>
          </a:p>
          <a:p>
            <a:pPr algn="ctr">
              <a:spcBef>
                <a:spcPts val="700"/>
              </a:spcBef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(open to all users)</a:t>
            </a:r>
          </a:p>
        </p:txBody>
      </p:sp>
    </p:spTree>
    <p:extLst>
      <p:ext uri="{BB962C8B-B14F-4D97-AF65-F5344CB8AC3E}">
        <p14:creationId xmlns:p14="http://schemas.microsoft.com/office/powerpoint/2010/main" val="409673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">
            <a:extLst>
              <a:ext uri="{FF2B5EF4-FFF2-40B4-BE49-F238E27FC236}">
                <a16:creationId xmlns:a16="http://schemas.microsoft.com/office/drawing/2014/main" id="{73281FCE-7EC4-AD45-9138-A11AC708C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18" y="314059"/>
            <a:ext cx="11582336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Hadron Identification in the barrel (</a:t>
            </a:r>
            <a:r>
              <a:rPr lang="en-US" sz="2963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hpDIRC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) and hadron endcap (</a:t>
            </a:r>
            <a:r>
              <a:rPr lang="en-US" sz="2963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dRICH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5036AD-0BF3-0E4B-BF33-842B03F93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1" y="4062044"/>
            <a:ext cx="3795895" cy="22508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12C260-063B-FF42-A968-438CB042E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055" flipH="1">
            <a:off x="3903774" y="5281990"/>
            <a:ext cx="1409957" cy="1275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9E96410-6531-8A42-AD5C-F429018E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1703" y="4306648"/>
            <a:ext cx="949571" cy="878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91428B0-5A58-3347-BF18-D5A73B2CD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262" y="1315427"/>
            <a:ext cx="2857500" cy="1765300"/>
          </a:xfrm>
          <a:prstGeom prst="rect">
            <a:avLst/>
          </a:prstGeom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1C0B7783-2466-264D-928E-2059FF64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8" y="1213339"/>
            <a:ext cx="4357686" cy="2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2498BCD-AB34-624F-92DE-53F5DBE2C8F2}"/>
              </a:ext>
            </a:extLst>
          </p:cNvPr>
          <p:cNvSpPr txBox="1">
            <a:spLocks/>
          </p:cNvSpPr>
          <p:nvPr/>
        </p:nvSpPr>
        <p:spPr bwMode="auto">
          <a:xfrm>
            <a:off x="7998513" y="1065617"/>
            <a:ext cx="3583886" cy="25293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7"/>
              </a:buBlip>
            </a:pPr>
            <a:r>
              <a:rPr lang="en-US" sz="2000" dirty="0">
                <a:latin typeface="Arial" charset="0"/>
                <a:cs typeface="Arial" charset="0"/>
              </a:rPr>
              <a:t>Using aerogel and gas radiators with a single set of photosensors the </a:t>
            </a:r>
            <a:r>
              <a:rPr lang="en-US" sz="2000" dirty="0" err="1">
                <a:latin typeface="Arial" charset="0"/>
                <a:cs typeface="Arial" charset="0"/>
              </a:rPr>
              <a:t>dRICH</a:t>
            </a:r>
            <a:r>
              <a:rPr lang="en-US" sz="2000" dirty="0">
                <a:latin typeface="Arial" charset="0"/>
                <a:cs typeface="Arial" charset="0"/>
              </a:rPr>
              <a:t> provides </a:t>
            </a:r>
            <a:r>
              <a:rPr lang="en-US" sz="2000" i="1" dirty="0">
                <a:latin typeface="Arial" charset="0"/>
                <a:cs typeface="Arial" charset="0"/>
              </a:rPr>
              <a:t>continuous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>
                <a:latin typeface="Symbol" pitchFamily="2" charset="2"/>
                <a:cs typeface="Arial" charset="0"/>
              </a:rPr>
              <a:t>p</a:t>
            </a:r>
            <a:r>
              <a:rPr lang="en-US" sz="2000" dirty="0">
                <a:latin typeface="Arial" charset="0"/>
                <a:cs typeface="Arial" charset="0"/>
              </a:rPr>
              <a:t>/K separation of &gt;3</a:t>
            </a:r>
            <a:r>
              <a:rPr lang="en-US" sz="2000" dirty="0">
                <a:latin typeface="Symbol" pitchFamily="2" charset="2"/>
                <a:cs typeface="Arial" charset="0"/>
              </a:rPr>
              <a:t>s</a:t>
            </a:r>
            <a:r>
              <a:rPr lang="en-US" sz="2000" dirty="0">
                <a:latin typeface="Arial" charset="0"/>
                <a:cs typeface="Arial" charset="0"/>
              </a:rPr>
              <a:t> up to 60 GeV and excellent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e/</a:t>
            </a:r>
            <a:r>
              <a:rPr lang="en-US" sz="2000" dirty="0">
                <a:latin typeface="Symbol" pitchFamily="2" charset="2"/>
                <a:cs typeface="Arial" charset="0"/>
              </a:rPr>
              <a:t>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separation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e/</a:t>
            </a:r>
            <a:r>
              <a:rPr lang="en-US" sz="1800" dirty="0">
                <a:latin typeface="Symbol" pitchFamily="2" charset="2"/>
                <a:cs typeface="Arial" charset="0"/>
              </a:rPr>
              <a:t>p: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10</a:t>
            </a:r>
            <a:r>
              <a:rPr lang="en-US" sz="1800" dirty="0">
                <a:latin typeface="Symbol" pitchFamily="2" charset="2"/>
                <a:cs typeface="Arial" charset="0"/>
              </a:rPr>
              <a:t>s</a:t>
            </a:r>
            <a:r>
              <a:rPr lang="en-US" sz="1800" dirty="0">
                <a:latin typeface="Arial" charset="0"/>
                <a:cs typeface="Arial" charset="0"/>
              </a:rPr>
              <a:t> at 10 GeV</a:t>
            </a:r>
          </a:p>
          <a:p>
            <a:pPr marL="0" indent="0">
              <a:spcBef>
                <a:spcPct val="20000"/>
              </a:spcBef>
            </a:pP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BB492308-E787-A34B-B326-94E83CDAC22D}"/>
              </a:ext>
            </a:extLst>
          </p:cNvPr>
          <p:cNvSpPr txBox="1">
            <a:spLocks/>
          </p:cNvSpPr>
          <p:nvPr/>
        </p:nvSpPr>
        <p:spPr bwMode="auto">
          <a:xfrm>
            <a:off x="5312265" y="3971557"/>
            <a:ext cx="2706320" cy="262267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7"/>
              </a:buBlip>
            </a:pPr>
            <a:r>
              <a:rPr lang="en-US" sz="2000" dirty="0">
                <a:latin typeface="Arial" charset="0"/>
                <a:cs typeface="Arial" charset="0"/>
              </a:rPr>
              <a:t>The </a:t>
            </a:r>
            <a:r>
              <a:rPr lang="en-US" sz="2000" dirty="0" err="1">
                <a:latin typeface="Arial" charset="0"/>
                <a:cs typeface="Arial" charset="0"/>
              </a:rPr>
              <a:t>hpDIRC</a:t>
            </a:r>
            <a:r>
              <a:rPr lang="en-US" sz="2000" dirty="0">
                <a:latin typeface="Arial" charset="0"/>
                <a:cs typeface="Arial" charset="0"/>
              </a:rPr>
              <a:t> has a </a:t>
            </a:r>
            <a:r>
              <a:rPr lang="en-US" sz="2000" dirty="0">
                <a:latin typeface="Symbol" pitchFamily="2" charset="2"/>
                <a:cs typeface="Arial" charset="0"/>
              </a:rPr>
              <a:t>p</a:t>
            </a:r>
            <a:r>
              <a:rPr lang="en-US" sz="2000" dirty="0">
                <a:latin typeface="Arial" charset="0"/>
                <a:cs typeface="Arial" charset="0"/>
              </a:rPr>
              <a:t>/K separation of &gt;4</a:t>
            </a:r>
            <a:r>
              <a:rPr lang="en-US" sz="2000" dirty="0">
                <a:latin typeface="Symbol" pitchFamily="2" charset="2"/>
                <a:cs typeface="Arial" charset="0"/>
              </a:rPr>
              <a:t>s</a:t>
            </a:r>
            <a:r>
              <a:rPr lang="en-US" sz="2000" dirty="0">
                <a:latin typeface="Arial" charset="0"/>
                <a:cs typeface="Arial" charset="0"/>
              </a:rPr>
              <a:t> up to 6 GeV (and 2</a:t>
            </a:r>
            <a:r>
              <a:rPr lang="en-US" sz="2000" dirty="0">
                <a:latin typeface="Symbol" pitchFamily="2" charset="2"/>
                <a:cs typeface="Arial" charset="0"/>
              </a:rPr>
              <a:t>s</a:t>
            </a:r>
            <a:r>
              <a:rPr lang="en-US" sz="2000" dirty="0">
                <a:latin typeface="Arial" charset="0"/>
                <a:cs typeface="Arial" charset="0"/>
              </a:rPr>
              <a:t> at 8 GeV).</a:t>
            </a:r>
          </a:p>
          <a:p>
            <a:pPr>
              <a:spcBef>
                <a:spcPct val="20000"/>
              </a:spcBef>
              <a:buBlip>
                <a:blip r:embed="rId7"/>
              </a:buBlip>
            </a:pPr>
            <a:r>
              <a:rPr lang="en-US" sz="2000" dirty="0">
                <a:latin typeface="Arial" charset="0"/>
                <a:cs typeface="Arial" charset="0"/>
              </a:rPr>
              <a:t>The minimum momentum for </a:t>
            </a:r>
            <a:r>
              <a:rPr lang="en-US" sz="2000" dirty="0">
                <a:latin typeface="Symbol" pitchFamily="2" charset="2"/>
                <a:cs typeface="Arial" charset="0"/>
              </a:rPr>
              <a:t>p</a:t>
            </a:r>
            <a:r>
              <a:rPr lang="en-US" sz="2000" dirty="0">
                <a:latin typeface="Arial" charset="0"/>
                <a:cs typeface="Arial" charset="0"/>
              </a:rPr>
              <a:t>/K ID in threshold mode is 0.2 GeV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62F4805-390A-7B4B-A2B9-ECA119CD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946FBD-E900-CC49-920B-AF1787E1CCAE}"/>
              </a:ext>
            </a:extLst>
          </p:cNvPr>
          <p:cNvCxnSpPr>
            <a:cxnSpLocks/>
          </p:cNvCxnSpPr>
          <p:nvPr/>
        </p:nvCxnSpPr>
        <p:spPr>
          <a:xfrm>
            <a:off x="650630" y="5820510"/>
            <a:ext cx="3059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7721263-FE55-6949-9C2D-72D8409BD2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2829" y="3879702"/>
            <a:ext cx="3691141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2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">
            <a:extLst>
              <a:ext uri="{FF2B5EF4-FFF2-40B4-BE49-F238E27FC236}">
                <a16:creationId xmlns:a16="http://schemas.microsoft.com/office/drawing/2014/main" id="{73281FCE-7EC4-AD45-9138-A11AC708C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18" y="314059"/>
            <a:ext cx="11582336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Hadron Identification in the electron endcap</a:t>
            </a:r>
          </a:p>
        </p:txBody>
      </p:sp>
      <p:pic>
        <p:nvPicPr>
          <p:cNvPr id="11" name="Google Shape;227;p7">
            <a:extLst>
              <a:ext uri="{FF2B5EF4-FFF2-40B4-BE49-F238E27FC236}">
                <a16:creationId xmlns:a16="http://schemas.microsoft.com/office/drawing/2014/main" id="{0464DDC3-5C96-634C-9C5A-69D31A16965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81093" y="1318721"/>
            <a:ext cx="4437979" cy="211226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7340767-6BD7-BC43-B98C-C5B14F55BFD3}"/>
              </a:ext>
            </a:extLst>
          </p:cNvPr>
          <p:cNvSpPr txBox="1">
            <a:spLocks/>
          </p:cNvSpPr>
          <p:nvPr/>
        </p:nvSpPr>
        <p:spPr bwMode="auto">
          <a:xfrm>
            <a:off x="545123" y="1199420"/>
            <a:ext cx="5608934" cy="175563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High-resolution TOF is not competitive with Cherenkov detectors in the hadron endcap (large particle momenta) and central barrel (small radius), but could be a good solution for the electron endcap.</a:t>
            </a:r>
            <a:endParaRPr lang="en-US" sz="1800" dirty="0">
              <a:latin typeface="Arial" charset="0"/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C00979B-FE82-044E-AB59-D7D216E3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77A6C3-2557-F348-B91D-0AC0F55A478F}"/>
              </a:ext>
            </a:extLst>
          </p:cNvPr>
          <p:cNvCxnSpPr>
            <a:cxnSpLocks/>
          </p:cNvCxnSpPr>
          <p:nvPr/>
        </p:nvCxnSpPr>
        <p:spPr>
          <a:xfrm flipV="1">
            <a:off x="7663543" y="2627087"/>
            <a:ext cx="493486" cy="146594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0A9952-9C51-064B-9FB0-9BBCD2826362}"/>
              </a:ext>
            </a:extLst>
          </p:cNvPr>
          <p:cNvCxnSpPr>
            <a:cxnSpLocks/>
          </p:cNvCxnSpPr>
          <p:nvPr/>
        </p:nvCxnSpPr>
        <p:spPr>
          <a:xfrm flipH="1" flipV="1">
            <a:off x="8819792" y="2630630"/>
            <a:ext cx="324208" cy="899379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545A40F-30A3-904E-B2BB-CC5AC16A6AD7}"/>
              </a:ext>
            </a:extLst>
          </p:cNvPr>
          <p:cNvSpPr/>
          <p:nvPr/>
        </p:nvSpPr>
        <p:spPr>
          <a:xfrm>
            <a:off x="8325729" y="3568263"/>
            <a:ext cx="3329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A Si timing “start” layer could be added behind one disk (ANL 5D?)</a:t>
            </a:r>
            <a:endParaRPr lang="en-US" sz="1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CD0C7A-71E9-6C4B-8B92-5C8C08688E11}"/>
              </a:ext>
            </a:extLst>
          </p:cNvPr>
          <p:cNvSpPr/>
          <p:nvPr/>
        </p:nvSpPr>
        <p:spPr>
          <a:xfrm>
            <a:off x="7302473" y="4257692"/>
            <a:ext cx="41638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High-resolution TOF using LGADs or LAPPDs (which would not work at 3 T)</a:t>
            </a:r>
            <a:endParaRPr lang="en-US" sz="1600" dirty="0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C6A06977-A286-3049-BCC5-2755BA1E3E5A}"/>
              </a:ext>
            </a:extLst>
          </p:cNvPr>
          <p:cNvSpPr txBox="1">
            <a:spLocks/>
          </p:cNvSpPr>
          <p:nvPr/>
        </p:nvSpPr>
        <p:spPr bwMode="auto">
          <a:xfrm>
            <a:off x="523351" y="2991935"/>
            <a:ext cx="5608934" cy="110109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t</a:t>
            </a:r>
            <a:r>
              <a:rPr lang="en-US" sz="2000" baseline="-25000" dirty="0">
                <a:latin typeface="Arial" charset="0"/>
                <a:cs typeface="Arial" charset="0"/>
              </a:rPr>
              <a:t>0</a:t>
            </a:r>
            <a:r>
              <a:rPr lang="en-US" sz="2000" dirty="0">
                <a:latin typeface="Arial" charset="0"/>
                <a:cs typeface="Arial" charset="0"/>
              </a:rPr>
              <a:t> can be obtained using an electron scattered into the endcap and/or a separate ”start” layer at integrated with the Si-tracker.</a:t>
            </a:r>
            <a:endParaRPr lang="en-US" sz="1800" dirty="0">
              <a:latin typeface="Arial" charset="0"/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654186-0C33-7F44-BE91-E61C1C79D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121" y="4934859"/>
            <a:ext cx="1201946" cy="1489528"/>
          </a:xfrm>
          <a:prstGeom prst="rect">
            <a:avLst/>
          </a:prstGeom>
        </p:spPr>
      </p:pic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ED980693-87BE-144A-A9CD-AF707DFD41FD}"/>
              </a:ext>
            </a:extLst>
          </p:cNvPr>
          <p:cNvSpPr txBox="1">
            <a:spLocks/>
          </p:cNvSpPr>
          <p:nvPr/>
        </p:nvSpPr>
        <p:spPr bwMode="auto">
          <a:xfrm>
            <a:off x="537865" y="4211137"/>
            <a:ext cx="5891963" cy="86886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The TOF installation is modest and resolution could improve through future upgrades.</a:t>
            </a:r>
            <a:endParaRPr lang="en-US" sz="1800" dirty="0">
              <a:latin typeface="Arial" charset="0"/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C64BFDA6-A7BF-7346-94E3-8E85E7FE6838}"/>
              </a:ext>
            </a:extLst>
          </p:cNvPr>
          <p:cNvSpPr txBox="1">
            <a:spLocks/>
          </p:cNvSpPr>
          <p:nvPr/>
        </p:nvSpPr>
        <p:spPr bwMode="auto">
          <a:xfrm>
            <a:off x="516094" y="5190851"/>
            <a:ext cx="6697506" cy="14857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However, CORE could also support an aerogel RICH (</a:t>
            </a:r>
            <a:r>
              <a:rPr lang="en-US" sz="2000" i="1" dirty="0">
                <a:latin typeface="Arial" charset="0"/>
                <a:cs typeface="Arial" charset="0"/>
              </a:rPr>
              <a:t>e.g.</a:t>
            </a:r>
            <a:r>
              <a:rPr lang="en-US" sz="2000" dirty="0">
                <a:latin typeface="Arial" charset="0"/>
                <a:cs typeface="Arial" charset="0"/>
              </a:rPr>
              <a:t>, the </a:t>
            </a:r>
            <a:r>
              <a:rPr lang="en-US" sz="2000" dirty="0" err="1">
                <a:latin typeface="Arial" charset="0"/>
                <a:cs typeface="Arial" charset="0"/>
              </a:rPr>
              <a:t>mRICH</a:t>
            </a:r>
            <a:r>
              <a:rPr lang="en-US" sz="2000" dirty="0">
                <a:latin typeface="Arial" charset="0"/>
                <a:cs typeface="Arial" charset="0"/>
              </a:rPr>
              <a:t>) by extending the endcap by 30 cm, for which there is plenty of space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although this would extend the length of the PWO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EMcal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charset="0"/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884DEBA-53EE-174B-ACA7-AFB2E3354C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4" r="1662" b="5311"/>
          <a:stretch/>
        </p:blipFill>
        <p:spPr>
          <a:xfrm>
            <a:off x="7752973" y="5258581"/>
            <a:ext cx="1011755" cy="89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96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12</a:t>
            </a:fld>
            <a:endParaRPr lang="en-US" dirty="0"/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A747AE58-75D6-7248-B845-71126C87B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IR integration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2F04C158-0782-DF43-A635-B4E8004A42B2}"/>
              </a:ext>
            </a:extLst>
          </p:cNvPr>
          <p:cNvSpPr txBox="1">
            <a:spLocks/>
          </p:cNvSpPr>
          <p:nvPr/>
        </p:nvSpPr>
        <p:spPr bwMode="auto">
          <a:xfrm>
            <a:off x="784867" y="4017592"/>
            <a:ext cx="10574794" cy="6247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Despite its compact size, CORE has a lot of space available for supports and services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9BD5CBB7-B0E7-874E-8BB7-F67D045DDADC}"/>
              </a:ext>
            </a:extLst>
          </p:cNvPr>
          <p:cNvSpPr txBox="1">
            <a:spLocks/>
          </p:cNvSpPr>
          <p:nvPr/>
        </p:nvSpPr>
        <p:spPr bwMode="auto">
          <a:xfrm>
            <a:off x="795962" y="4635095"/>
            <a:ext cx="10440608" cy="6227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In its nominal configuration, CORE fits into a -3 m to +4.5 m IR space.</a:t>
            </a:r>
            <a:endParaRPr lang="en-US" sz="1800" dirty="0">
              <a:latin typeface="Arial" charset="0"/>
              <a:cs typeface="Arial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9E3363-C125-064B-85BD-D01FFFD2F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751" y="1036997"/>
            <a:ext cx="5638800" cy="2603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2C3DEF-CB54-B942-ADDA-C9D037508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07" y="1066477"/>
            <a:ext cx="5069840" cy="240792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6B4E6D9-71AE-5D4B-AC29-17D5C7A9C266}"/>
              </a:ext>
            </a:extLst>
          </p:cNvPr>
          <p:cNvSpPr txBox="1">
            <a:spLocks/>
          </p:cNvSpPr>
          <p:nvPr/>
        </p:nvSpPr>
        <p:spPr bwMode="auto">
          <a:xfrm>
            <a:off x="790100" y="5227108"/>
            <a:ext cx="10840425" cy="54064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If desired, the length on the hadron side could be reduced (or the electron side extended).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351B75D-CCE2-064C-A3DB-5B1771C27A34}"/>
              </a:ext>
            </a:extLst>
          </p:cNvPr>
          <p:cNvSpPr txBox="1">
            <a:spLocks/>
          </p:cNvSpPr>
          <p:nvPr/>
        </p:nvSpPr>
        <p:spPr bwMode="auto">
          <a:xfrm>
            <a:off x="784239" y="5801538"/>
            <a:ext cx="10440608" cy="75752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CORE is compatible any crossing angle (which only affects forward acceptance in a narrow range of phi), and can fit into into both the IP6 (STAR) and IP8 (PHENX) halls.</a:t>
            </a:r>
            <a:endParaRPr lang="en-US" sz="1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848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220" y="2517777"/>
            <a:ext cx="4679876" cy="3114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121" y="1154283"/>
            <a:ext cx="11181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EIC EOI #26 </a:t>
            </a:r>
          </a:p>
          <a:p>
            <a:r>
              <a:rPr lang="en-US" sz="2400" dirty="0"/>
              <a:t>Will Jacobs (IU), Pawel Nadel-Turonski (SBU), Gary Varner (UH), Anselm </a:t>
            </a:r>
            <a:r>
              <a:rPr lang="en-US" sz="2400" dirty="0" err="1"/>
              <a:t>Vossen</a:t>
            </a:r>
            <a:r>
              <a:rPr lang="en-US" sz="2400" dirty="0"/>
              <a:t> (Duke)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85221" y="5794691"/>
            <a:ext cx="3167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baseline="30000" dirty="0"/>
              <a:t>0           </a:t>
            </a:r>
            <a:r>
              <a:rPr lang="en-US" sz="2800" dirty="0"/>
              <a:t>J/</a:t>
            </a:r>
            <a:r>
              <a:rPr lang="el-GR" sz="2800" dirty="0"/>
              <a:t>ψ</a:t>
            </a:r>
            <a:r>
              <a:rPr lang="en-US" sz="2800" dirty="0"/>
              <a:t> + K</a:t>
            </a:r>
            <a:r>
              <a:rPr lang="en-US" sz="2800" baseline="-25000" dirty="0"/>
              <a:t>L</a:t>
            </a:r>
            <a:r>
              <a:rPr lang="en-US" sz="2800" baseline="30000" dirty="0"/>
              <a:t> 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676049" y="6056466"/>
            <a:ext cx="240632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-1470991" y="642067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">
            <a:extLst>
              <a:ext uri="{FF2B5EF4-FFF2-40B4-BE49-F238E27FC236}">
                <a16:creationId xmlns:a16="http://schemas.microsoft.com/office/drawing/2014/main" id="{45CF577E-12F1-9A46-BE4B-8E8C2923E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46" y="275806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KLM: K</a:t>
            </a:r>
            <a:r>
              <a:rPr lang="en-US" sz="2963" baseline="-25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L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and Muon detector subsystem at the EIC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A05AB448-CE46-5C4E-BB19-36B3503698DD}"/>
              </a:ext>
            </a:extLst>
          </p:cNvPr>
          <p:cNvSpPr txBox="1">
            <a:spLocks/>
          </p:cNvSpPr>
          <p:nvPr/>
        </p:nvSpPr>
        <p:spPr bwMode="auto">
          <a:xfrm>
            <a:off x="512151" y="2301088"/>
            <a:ext cx="5607296" cy="11158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High efficiency and purity </a:t>
            </a:r>
            <a:r>
              <a:rPr lang="el-GR" sz="2000" dirty="0">
                <a:latin typeface="Arial" charset="0"/>
                <a:cs typeface="Arial" charset="0"/>
              </a:rPr>
              <a:t>μ </a:t>
            </a:r>
            <a:r>
              <a:rPr lang="en-US" sz="2000" dirty="0">
                <a:latin typeface="Arial" charset="0"/>
                <a:cs typeface="Arial" charset="0"/>
              </a:rPr>
              <a:t>detection and ID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Important for di-lepton production, including J/</a:t>
            </a:r>
            <a:r>
              <a:rPr lang="el-GR" sz="1800" dirty="0">
                <a:latin typeface="Arial" charset="0"/>
                <a:cs typeface="Arial" charset="0"/>
              </a:rPr>
              <a:t>ψ </a:t>
            </a:r>
            <a:r>
              <a:rPr lang="en-US" sz="1800" dirty="0">
                <a:latin typeface="Arial" charset="0"/>
                <a:cs typeface="Arial" charset="0"/>
              </a:rPr>
              <a:t>and time-like Compton scattering (TCS)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60B92C1-5FEA-C646-8C96-355ED651F84A}"/>
              </a:ext>
            </a:extLst>
          </p:cNvPr>
          <p:cNvSpPr txBox="1">
            <a:spLocks/>
          </p:cNvSpPr>
          <p:nvPr/>
        </p:nvSpPr>
        <p:spPr bwMode="auto">
          <a:xfrm>
            <a:off x="536213" y="3624561"/>
            <a:ext cx="5744271" cy="13324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Identify K</a:t>
            </a:r>
            <a:r>
              <a:rPr lang="en-US" sz="2000" baseline="-25000" dirty="0">
                <a:latin typeface="Arial" charset="0"/>
                <a:cs typeface="Arial" charset="0"/>
              </a:rPr>
              <a:t>L</a:t>
            </a:r>
            <a:r>
              <a:rPr lang="en-US" sz="2000" dirty="0">
                <a:latin typeface="Arial" charset="0"/>
                <a:cs typeface="Arial" charset="0"/>
              </a:rPr>
              <a:t> and neutrons in jets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Focus on PID and position rather than energy, which cannot be precisely determined for a single few-GeV neutral hadron with any </a:t>
            </a:r>
            <a:r>
              <a:rPr lang="en-US" sz="1800" dirty="0" err="1">
                <a:latin typeface="Arial" charset="0"/>
                <a:cs typeface="Arial" charset="0"/>
              </a:rPr>
              <a:t>Hcal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F048893C-5D67-FB43-8649-25773D53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13</a:t>
            </a:fld>
            <a:endParaRPr lang="en-US" dirty="0"/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74B650C4-BB21-A140-899B-BF57E62BA419}"/>
              </a:ext>
            </a:extLst>
          </p:cNvPr>
          <p:cNvSpPr txBox="1">
            <a:spLocks/>
          </p:cNvSpPr>
          <p:nvPr/>
        </p:nvSpPr>
        <p:spPr bwMode="auto">
          <a:xfrm>
            <a:off x="512150" y="5220750"/>
            <a:ext cx="5984903" cy="13324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The Belle II KLM provides a good starting point for developing a similar system for the EIC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More details on the Belle II KLM can be found in the backup slides.</a:t>
            </a:r>
          </a:p>
        </p:txBody>
      </p:sp>
    </p:spTree>
    <p:extLst>
      <p:ext uri="{BB962C8B-B14F-4D97-AF65-F5344CB8AC3E}">
        <p14:creationId xmlns:p14="http://schemas.microsoft.com/office/powerpoint/2010/main" val="1450631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2108691" y="1646964"/>
            <a:ext cx="7440720" cy="96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3" tIns="42454" rIns="81643" bIns="42454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3387" dirty="0">
                <a:solidFill>
                  <a:srgbClr val="006633"/>
                </a:solidFill>
                <a:latin typeface="Times New Roman" charset="0"/>
                <a:cs typeface="Arial" charset="0"/>
              </a:rPr>
              <a:t>Thank you!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DBE90A6-21C0-144B-9288-8B539084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887580"/>
            <a:ext cx="9605210" cy="202757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collaboration kick-off meeting March 29-30 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 the date! All are welcome!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95400DE-C38D-9949-8669-DCD6C493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0466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250"/>
          <a:stretch/>
        </p:blipFill>
        <p:spPr>
          <a:xfrm>
            <a:off x="6220690" y="1068941"/>
            <a:ext cx="5711315" cy="5353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503" y="96980"/>
            <a:ext cx="1703794" cy="1375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5745" y="3021534"/>
            <a:ext cx="2313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Tracking</a:t>
            </a:r>
          </a:p>
          <a:p>
            <a:r>
              <a:rPr lang="en-US" sz="2400" b="1" dirty="0"/>
              <a:t>ECAL, </a:t>
            </a:r>
            <a:r>
              <a:rPr lang="en-US" sz="2400" b="1" dirty="0" err="1"/>
              <a:t>iTOP</a:t>
            </a:r>
            <a:r>
              <a:rPr lang="en-US" sz="2400" b="1" dirty="0"/>
              <a:t>, PID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2092" y="6119712"/>
            <a:ext cx="1679245" cy="47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KLM Barrel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61813" y="6411944"/>
            <a:ext cx="312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KLM Forward Endcap</a:t>
            </a:r>
          </a:p>
        </p:txBody>
      </p:sp>
      <p:cxnSp>
        <p:nvCxnSpPr>
          <p:cNvPr id="9" name="Straight Arrow Connector 8"/>
          <p:cNvCxnSpPr>
            <a:stCxn id="26" idx="6"/>
          </p:cNvCxnSpPr>
          <p:nvPr/>
        </p:nvCxnSpPr>
        <p:spPr>
          <a:xfrm flipV="1">
            <a:off x="6012873" y="4993722"/>
            <a:ext cx="2742244" cy="13643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9909959" y="5241233"/>
            <a:ext cx="1435611" cy="1339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10953" y="5012649"/>
            <a:ext cx="213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KLM Backward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Endcap</a:t>
            </a:r>
          </a:p>
        </p:txBody>
      </p:sp>
      <p:cxnSp>
        <p:nvCxnSpPr>
          <p:cNvPr id="16" name="Straight Arrow Connector 15"/>
          <p:cNvCxnSpPr>
            <a:stCxn id="24" idx="7"/>
          </p:cNvCxnSpPr>
          <p:nvPr/>
        </p:nvCxnSpPr>
        <p:spPr>
          <a:xfrm flipV="1">
            <a:off x="5958910" y="4325003"/>
            <a:ext cx="1342435" cy="7580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btitle 2"/>
          <p:cNvSpPr txBox="1">
            <a:spLocks/>
          </p:cNvSpPr>
          <p:nvPr/>
        </p:nvSpPr>
        <p:spPr>
          <a:xfrm>
            <a:off x="168942" y="1060129"/>
            <a:ext cx="5454092" cy="400825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100" dirty="0"/>
              <a:t>Active readout elements interleaved with 1.5 T solenoid magnet return steel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100" dirty="0"/>
              <a:t>Configuration optimized primarily for </a:t>
            </a:r>
            <a:r>
              <a:rPr lang="el-GR" sz="3100" dirty="0"/>
              <a:t>μ</a:t>
            </a:r>
            <a:r>
              <a:rPr lang="en-US" sz="3100" dirty="0"/>
              <a:t> and K</a:t>
            </a:r>
            <a:r>
              <a:rPr lang="en-US" sz="3100" baseline="-25000" dirty="0"/>
              <a:t>L</a:t>
            </a:r>
            <a:r>
              <a:rPr lang="en-US" sz="3100" dirty="0"/>
              <a:t> detection and ID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100" dirty="0"/>
              <a:t>Relatively inexpensive, technically simple construction and robust operation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300" dirty="0"/>
              <a:t>It is not a full-fledged/proper EM or Hadron calorimeter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aseline="-25000" dirty="0"/>
          </a:p>
        </p:txBody>
      </p:sp>
      <p:sp>
        <p:nvSpPr>
          <p:cNvPr id="24" name="Oval 23"/>
          <p:cNvSpPr/>
          <p:nvPr/>
        </p:nvSpPr>
        <p:spPr>
          <a:xfrm>
            <a:off x="3948664" y="4953710"/>
            <a:ext cx="2355150" cy="8832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432092" y="6022726"/>
            <a:ext cx="1580781" cy="6707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343401" y="6357034"/>
            <a:ext cx="2976241" cy="5165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3190" y="5236320"/>
            <a:ext cx="4067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Octagonal Iron yoke structures: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14 layers of  ~ 47 mm thick steel 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 40 mm thick air slots =&gt;  15  barrel,    ~ 14 Forward , ~ 14 Back instrumented for readout</a:t>
            </a:r>
          </a:p>
        </p:txBody>
      </p:sp>
      <p:sp>
        <p:nvSpPr>
          <p:cNvPr id="17" name="Text Box 1">
            <a:extLst>
              <a:ext uri="{FF2B5EF4-FFF2-40B4-BE49-F238E27FC236}">
                <a16:creationId xmlns:a16="http://schemas.microsoft.com/office/drawing/2014/main" id="{1DCF4807-2A37-A54F-B079-904FBD614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18" y="236569"/>
            <a:ext cx="11582336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Example: upgraded Belle II detector at Super KEKB</a:t>
            </a:r>
          </a:p>
        </p:txBody>
      </p:sp>
    </p:spTree>
    <p:extLst>
      <p:ext uri="{BB962C8B-B14F-4D97-AF65-F5344CB8AC3E}">
        <p14:creationId xmlns:p14="http://schemas.microsoft.com/office/powerpoint/2010/main" val="3075276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25" y="793209"/>
            <a:ext cx="5853318" cy="2870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8" y="3836715"/>
            <a:ext cx="7454096" cy="2785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750" y="1642524"/>
            <a:ext cx="2761257" cy="2049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28933" y="729681"/>
            <a:ext cx="6217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Scintillator strips: barrel ~ 1x2.5 cm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dirty="0" err="1"/>
              <a:t>xsec</a:t>
            </a:r>
            <a:r>
              <a:rPr lang="en-US" sz="2400" dirty="0"/>
              <a:t> extruded with fiber hole (endcaps ~ 0.7x4 cm</a:t>
            </a:r>
            <a:r>
              <a:rPr lang="en-US" sz="2400" baseline="30000" dirty="0"/>
              <a:t>2</a:t>
            </a:r>
            <a:r>
              <a:rPr lang="en-US" sz="2400" dirty="0"/>
              <a:t> machined w/ cut)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60008" y="1966356"/>
            <a:ext cx="3303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Hamamatsu </a:t>
            </a:r>
            <a:r>
              <a:rPr lang="en-US" sz="2400" dirty="0" err="1"/>
              <a:t>SiPM</a:t>
            </a:r>
            <a:r>
              <a:rPr lang="en-US" sz="2400" dirty="0"/>
              <a:t> attached to fiber (mirrored at far end)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84000" y="3752635"/>
            <a:ext cx="2550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~ 1.3 x 1.3 mm2</a:t>
            </a:r>
          </a:p>
          <a:p>
            <a:r>
              <a:rPr lang="en-US" sz="2400" dirty="0"/>
              <a:t>667 pixels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637" y="4597474"/>
            <a:ext cx="33557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1.5 T field operation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rad-hard (est. &gt;10-year lifetime @ Belle II)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8-pixel threshold =&gt; &gt;99% efficiency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1F10DA0E-F590-0F40-9DA7-3EDE04508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18" y="66091"/>
            <a:ext cx="11582336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Now: Endcap and first 2 Barrel layers are scintillator based </a:t>
            </a:r>
          </a:p>
        </p:txBody>
      </p:sp>
    </p:spTree>
    <p:extLst>
      <p:ext uri="{BB962C8B-B14F-4D97-AF65-F5344CB8AC3E}">
        <p14:creationId xmlns:p14="http://schemas.microsoft.com/office/powerpoint/2010/main" val="3619634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240" t="15956" r="10136" b="13462"/>
          <a:stretch/>
        </p:blipFill>
        <p:spPr>
          <a:xfrm>
            <a:off x="795134" y="766319"/>
            <a:ext cx="4059383" cy="26877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5209"/>
            <a:ext cx="6952298" cy="3248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90" r="1372"/>
          <a:stretch/>
        </p:blipFill>
        <p:spPr>
          <a:xfrm>
            <a:off x="7071360" y="3273552"/>
            <a:ext cx="5120640" cy="3584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497" y="-27073"/>
            <a:ext cx="3454244" cy="3300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6153" y="796040"/>
            <a:ext cx="1529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Endcap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65081" y="1636776"/>
            <a:ext cx="1529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Barrel</a:t>
            </a:r>
          </a:p>
        </p:txBody>
      </p:sp>
      <p:sp>
        <p:nvSpPr>
          <p:cNvPr id="9" name="Right Arrow 8"/>
          <p:cNvSpPr/>
          <p:nvPr/>
        </p:nvSpPr>
        <p:spPr>
          <a:xfrm rot="7414323">
            <a:off x="5396783" y="1607818"/>
            <a:ext cx="768918" cy="457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2101675">
            <a:off x="7189749" y="2400824"/>
            <a:ext cx="768918" cy="457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7A542783-A817-E74D-B230-0D4F7547B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18" y="50593"/>
            <a:ext cx="6988579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Belle II detector KLM components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43240" y="2530550"/>
            <a:ext cx="120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85945" y="3363438"/>
            <a:ext cx="120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808939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9" y="756386"/>
            <a:ext cx="3595428" cy="2103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97" y="1791716"/>
            <a:ext cx="7266203" cy="4844135"/>
          </a:xfrm>
          <a:prstGeom prst="rect">
            <a:avLst/>
          </a:prstGeom>
        </p:spPr>
      </p:pic>
      <p:pic>
        <p:nvPicPr>
          <p:cNvPr id="1030" name="Picture 6" descr="https://encrypted-tbn0.gstatic.com/images?q=tbn:ANd9GcSaDZuTwfeu92fIswTnmFq1SuyPtAYcIVXOPD4U8ucGryw4kkVB&amp;usqp=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83" y="1179819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1586941">
            <a:off x="3629898" y="2119746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82611" y="654038"/>
            <a:ext cx="702446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Fabricate the new scintillator layers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Redesign scintillator readout for all 15 layers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1019" y="3038409"/>
            <a:ext cx="4312272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 Move digitizing front end electronics into detector panel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 Developments: embedded ASIC; compact SCROD; 64-chn readout; several different preamp options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 K</a:t>
            </a:r>
            <a:r>
              <a:rPr lang="en-US" sz="2400" baseline="-25000" dirty="0"/>
              <a:t>L</a:t>
            </a:r>
            <a:r>
              <a:rPr lang="en-US" sz="2400" dirty="0"/>
              <a:t> time-of-flight?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082" y="6112631"/>
            <a:ext cx="5311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Expected installation ~ 2026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20F281FC-7AFE-D946-AC61-9C788B9BB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18" y="66089"/>
            <a:ext cx="11582336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Plans (EOI to Belle II): replace 13 remaining Barrel RPC layers</a:t>
            </a:r>
          </a:p>
        </p:txBody>
      </p:sp>
    </p:spTree>
    <p:extLst>
      <p:ext uri="{BB962C8B-B14F-4D97-AF65-F5344CB8AC3E}">
        <p14:creationId xmlns:p14="http://schemas.microsoft.com/office/powerpoint/2010/main" val="1558320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C00979B-FE82-044E-AB59-D7D216E3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2</a:t>
            </a:fld>
            <a:endParaRPr lang="en-US" dirty="0"/>
          </a:p>
        </p:txBody>
      </p:sp>
      <p:sp>
        <p:nvSpPr>
          <p:cNvPr id="16" name="Text Box 1">
            <a:extLst>
              <a:ext uri="{FF2B5EF4-FFF2-40B4-BE49-F238E27FC236}">
                <a16:creationId xmlns:a16="http://schemas.microsoft.com/office/drawing/2014/main" id="{2C302F13-BC04-5B44-8909-EC8EBB893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Participating institutions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3FA52F4E-110E-2D49-B262-AE4DE8D4BF98}"/>
              </a:ext>
            </a:extLst>
          </p:cNvPr>
          <p:cNvSpPr txBox="1">
            <a:spLocks/>
          </p:cNvSpPr>
          <p:nvPr/>
        </p:nvSpPr>
        <p:spPr bwMode="auto">
          <a:xfrm>
            <a:off x="881721" y="1523744"/>
            <a:ext cx="9160638" cy="50695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dirty="0">
                <a:latin typeface="Arial" charset="0"/>
                <a:cs typeface="Arial" charset="0"/>
              </a:rPr>
              <a:t>Catholic University of America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dirty="0">
                <a:latin typeface="Arial" charset="0"/>
                <a:cs typeface="Arial" charset="0"/>
              </a:rPr>
              <a:t>Duke University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dirty="0">
                <a:latin typeface="Arial" charset="0"/>
                <a:cs typeface="Arial" charset="0"/>
              </a:rPr>
              <a:t>Erlangen-Nuremberg University, Germany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dirty="0">
                <a:latin typeface="Arial" charset="0"/>
                <a:cs typeface="Arial" charset="0"/>
              </a:rPr>
              <a:t>GSI, Germany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dirty="0">
                <a:latin typeface="Arial" charset="0"/>
                <a:cs typeface="Arial" charset="0"/>
              </a:rPr>
              <a:t>Indiana University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dirty="0">
                <a:latin typeface="Arial" charset="0"/>
                <a:cs typeface="Arial" charset="0"/>
              </a:rPr>
              <a:t>Old Dominion University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dirty="0">
                <a:latin typeface="Arial" charset="0"/>
                <a:cs typeface="Arial" charset="0"/>
              </a:rPr>
              <a:t>Stony Brook University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dirty="0">
                <a:latin typeface="Arial" charset="0"/>
                <a:cs typeface="Arial" charset="0"/>
              </a:rPr>
              <a:t>University of Hawaii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dirty="0">
                <a:latin typeface="Arial" charset="0"/>
                <a:cs typeface="Arial" charset="0"/>
              </a:rPr>
              <a:t>University of South Carolina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dirty="0">
                <a:latin typeface="Arial" charset="0"/>
                <a:cs typeface="Arial" charset="0"/>
              </a:rPr>
              <a:t>University of York, United Kingdom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83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A2D12CE-C40D-8C41-8774-6B8250E33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784" y="1049703"/>
            <a:ext cx="4463144" cy="32186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3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a </a:t>
            </a:r>
            <a:r>
              <a:rPr lang="en-US" sz="2963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COmpact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</a:t>
            </a:r>
            <a:r>
              <a:rPr lang="en-US" sz="2963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detectoR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for the </a:t>
            </a:r>
            <a:r>
              <a:rPr lang="en-US" sz="2963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Eic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(CORE)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5F1C82-9EB6-4641-B9F0-A4F6CD8DD9F2}"/>
              </a:ext>
            </a:extLst>
          </p:cNvPr>
          <p:cNvSpPr/>
          <p:nvPr/>
        </p:nvSpPr>
        <p:spPr>
          <a:xfrm>
            <a:off x="8013673" y="585296"/>
            <a:ext cx="33284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inner CORE in </a:t>
            </a:r>
            <a:r>
              <a:rPr lang="en-US" sz="1600" dirty="0" err="1">
                <a:solidFill>
                  <a:srgbClr val="0070C0"/>
                </a:solidFill>
                <a:latin typeface="Helvetica" pitchFamily="2" charset="0"/>
              </a:rPr>
              <a:t>Geant</a:t>
            </a:r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 (fun4all)</a:t>
            </a:r>
            <a:endParaRPr lang="en-US" sz="160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23EAA34-E9E4-7D42-90E2-AF5B4D02DF4E}"/>
              </a:ext>
            </a:extLst>
          </p:cNvPr>
          <p:cNvSpPr txBox="1">
            <a:spLocks/>
          </p:cNvSpPr>
          <p:nvPr/>
        </p:nvSpPr>
        <p:spPr bwMode="auto">
          <a:xfrm>
            <a:off x="774051" y="4573593"/>
            <a:ext cx="11148319" cy="18975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A (nearly) hermetic general-purpose detector that fulfills the EIC physics requirements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A small size, in particular of the inner systems, is cost-effective and allows: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1800" dirty="0">
                <a:latin typeface="Arial" charset="0"/>
                <a:cs typeface="Arial" charset="0"/>
              </a:rPr>
              <a:t>An overall reduction in cost without performance loss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1800" dirty="0">
                <a:latin typeface="Arial" charset="0"/>
                <a:cs typeface="Arial" charset="0"/>
              </a:rPr>
              <a:t>Improved performance in critical areas without large additional cost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Risk is minimized by utilizing subsystems from the Generic EIC R&amp;D program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00ADBC-07C6-6C44-BB7D-BA80379C2485}"/>
              </a:ext>
            </a:extLst>
          </p:cNvPr>
          <p:cNvGrpSpPr/>
          <p:nvPr/>
        </p:nvGrpSpPr>
        <p:grpSpPr>
          <a:xfrm>
            <a:off x="588594" y="1079990"/>
            <a:ext cx="6334091" cy="3008376"/>
            <a:chOff x="5389194" y="482112"/>
            <a:chExt cx="6334091" cy="30083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64A6AB-F4C2-8447-A5A3-B4AEA34E1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9194" y="482112"/>
              <a:ext cx="6334091" cy="30083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CF6F00A-79CF-9347-BD70-A03CAFD80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1223" y="2112594"/>
              <a:ext cx="114300" cy="241300"/>
            </a:xfrm>
            <a:prstGeom prst="rect">
              <a:avLst/>
            </a:prstGeom>
          </p:spPr>
        </p:pic>
      </p:grpSp>
      <p:sp>
        <p:nvSpPr>
          <p:cNvPr id="14" name="Text Box 16">
            <a:extLst>
              <a:ext uri="{FF2B5EF4-FFF2-40B4-BE49-F238E27FC236}">
                <a16:creationId xmlns:a16="http://schemas.microsoft.com/office/drawing/2014/main" id="{05A44953-7BC2-814B-9873-CA9873527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295" y="1125418"/>
            <a:ext cx="1283677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011" tIns="42134" rIns="81011" bIns="4213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4450" eaLnBrk="1" hangingPunct="1">
              <a:buSzPct val="100000"/>
            </a:pPr>
            <a:r>
              <a:rPr lang="en-US" sz="1200" i="1" dirty="0">
                <a:solidFill>
                  <a:srgbClr val="147806"/>
                </a:solidFill>
                <a:latin typeface="+mn-lt"/>
              </a:rPr>
              <a:t>B. </a:t>
            </a:r>
            <a:r>
              <a:rPr lang="en-US" sz="1200" i="1" dirty="0" err="1">
                <a:solidFill>
                  <a:srgbClr val="147806"/>
                </a:solidFill>
                <a:latin typeface="+mn-lt"/>
              </a:rPr>
              <a:t>Schmookler</a:t>
            </a:r>
            <a:endParaRPr lang="en-US" sz="1200" i="1" dirty="0">
              <a:solidFill>
                <a:srgbClr val="147806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EF0EB9-607B-F945-8DD9-3C20B5D5C4AA}"/>
              </a:ext>
            </a:extLst>
          </p:cNvPr>
          <p:cNvSpPr/>
          <p:nvPr/>
        </p:nvSpPr>
        <p:spPr>
          <a:xfrm>
            <a:off x="10012156" y="3811236"/>
            <a:ext cx="18571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Hadron-side </a:t>
            </a:r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EMcal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C03813E7-C699-074F-B292-5AEAA9A5DF34}"/>
              </a:ext>
            </a:extLst>
          </p:cNvPr>
          <p:cNvSpPr/>
          <p:nvPr/>
        </p:nvSpPr>
        <p:spPr>
          <a:xfrm>
            <a:off x="8839200" y="5374106"/>
            <a:ext cx="272716" cy="5293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D7F3E8-16A0-7944-ACFB-AAEA72F95A70}"/>
              </a:ext>
            </a:extLst>
          </p:cNvPr>
          <p:cNvSpPr/>
          <p:nvPr/>
        </p:nvSpPr>
        <p:spPr>
          <a:xfrm>
            <a:off x="9289020" y="5357821"/>
            <a:ext cx="2678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Balance can be optimized depending on funding.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073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46EC166-A138-1244-A5C8-6EB70A477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44" y="996949"/>
            <a:ext cx="4463144" cy="32186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The core of CORE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5F1C82-9EB6-4641-B9F0-A4F6CD8DD9F2}"/>
              </a:ext>
            </a:extLst>
          </p:cNvPr>
          <p:cNvSpPr/>
          <p:nvPr/>
        </p:nvSpPr>
        <p:spPr>
          <a:xfrm>
            <a:off x="7556473" y="532542"/>
            <a:ext cx="33284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inner CORE in </a:t>
            </a:r>
            <a:r>
              <a:rPr lang="en-US" sz="1600" dirty="0" err="1">
                <a:solidFill>
                  <a:srgbClr val="0070C0"/>
                </a:solidFill>
                <a:latin typeface="Helvetica" pitchFamily="2" charset="0"/>
              </a:rPr>
              <a:t>Geant</a:t>
            </a:r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 (fun4all)</a:t>
            </a:r>
            <a:endParaRPr lang="en-US" sz="1600" dirty="0"/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82AEB856-B4F6-3141-9A05-0C5DF3640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940" y="1125418"/>
            <a:ext cx="1283677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011" tIns="42134" rIns="81011" bIns="4213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4450" eaLnBrk="1" hangingPunct="1">
              <a:buSzPct val="100000"/>
            </a:pPr>
            <a:r>
              <a:rPr lang="en-US" sz="1200" i="1" dirty="0">
                <a:solidFill>
                  <a:srgbClr val="147806"/>
                </a:solidFill>
                <a:latin typeface="+mn-lt"/>
              </a:rPr>
              <a:t>B. </a:t>
            </a:r>
            <a:r>
              <a:rPr lang="en-US" sz="1200" i="1" dirty="0" err="1">
                <a:solidFill>
                  <a:srgbClr val="147806"/>
                </a:solidFill>
                <a:latin typeface="+mn-lt"/>
              </a:rPr>
              <a:t>Schmookler</a:t>
            </a:r>
            <a:endParaRPr lang="en-US" sz="1200" i="1" dirty="0">
              <a:solidFill>
                <a:srgbClr val="147806"/>
              </a:solidFill>
              <a:latin typeface="+mn-lt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5F6B953-CC01-A944-992E-4B074D44632D}"/>
              </a:ext>
            </a:extLst>
          </p:cNvPr>
          <p:cNvSpPr txBox="1">
            <a:spLocks/>
          </p:cNvSpPr>
          <p:nvPr/>
        </p:nvSpPr>
        <p:spPr bwMode="auto">
          <a:xfrm>
            <a:off x="756468" y="4274657"/>
            <a:ext cx="10620779" cy="180962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Small central all-Si tracker (eRD25)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Radially compact, high-performance barrel DIRC Cherenkov (eRD14)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Dual-radiator RICH with </a:t>
            </a:r>
            <a:r>
              <a:rPr lang="en-US" sz="2000" i="1" dirty="0">
                <a:latin typeface="Arial" charset="0"/>
                <a:cs typeface="Arial" charset="0"/>
              </a:rPr>
              <a:t>outward-reflecting </a:t>
            </a:r>
            <a:r>
              <a:rPr lang="en-US" sz="2000" dirty="0">
                <a:latin typeface="Arial" charset="0"/>
                <a:cs typeface="Arial" charset="0"/>
              </a:rPr>
              <a:t>mirrors in the hadron endcap (eRD14)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Extended PWO</a:t>
            </a:r>
            <a:r>
              <a:rPr lang="en-US" sz="2000" baseline="-25000" dirty="0">
                <a:latin typeface="Arial" charset="0"/>
                <a:cs typeface="Arial" charset="0"/>
              </a:rPr>
              <a:t>4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EMcal</a:t>
            </a:r>
            <a:r>
              <a:rPr lang="en-US" sz="2000" dirty="0">
                <a:latin typeface="Arial" charset="0"/>
                <a:cs typeface="Arial" charset="0"/>
              </a:rPr>
              <a:t> coverage (2</a:t>
            </a:r>
            <a:r>
              <a:rPr lang="en-US" sz="2000" dirty="0">
                <a:latin typeface="Symbol" pitchFamily="2" charset="2"/>
                <a:cs typeface="Arial" charset="0"/>
              </a:rPr>
              <a:t>p,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>
                <a:latin typeface="Symbol" pitchFamily="2" charset="2"/>
                <a:cs typeface="Arial" charset="0"/>
              </a:rPr>
              <a:t>h</a:t>
            </a:r>
            <a:r>
              <a:rPr lang="en-US" sz="2000" dirty="0">
                <a:latin typeface="Arial" charset="0"/>
                <a:cs typeface="Arial" charset="0"/>
              </a:rPr>
              <a:t> &lt; 0) on the electron side (eRD1)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Small solenoid (2.5 m long, 0.9 m inner radius); could be new, but compatible with ZEUS</a:t>
            </a:r>
          </a:p>
        </p:txBody>
      </p:sp>
      <p:pic>
        <p:nvPicPr>
          <p:cNvPr id="10" name="Google Shape;227;p7">
            <a:extLst>
              <a:ext uri="{FF2B5EF4-FFF2-40B4-BE49-F238E27FC236}">
                <a16:creationId xmlns:a16="http://schemas.microsoft.com/office/drawing/2014/main" id="{85819D66-5BBC-0448-AD2D-3FF62A2C748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559" y="1508246"/>
            <a:ext cx="4437979" cy="2112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420169-D13D-D843-B153-DB8336F2E77F}"/>
              </a:ext>
            </a:extLst>
          </p:cNvPr>
          <p:cNvCxnSpPr>
            <a:cxnSpLocks/>
          </p:cNvCxnSpPr>
          <p:nvPr/>
        </p:nvCxnSpPr>
        <p:spPr>
          <a:xfrm>
            <a:off x="4804229" y="1190171"/>
            <a:ext cx="232228" cy="27577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62F8483-68B8-674D-AB43-861A8062BFF7}"/>
              </a:ext>
            </a:extLst>
          </p:cNvPr>
          <p:cNvSpPr/>
          <p:nvPr/>
        </p:nvSpPr>
        <p:spPr>
          <a:xfrm>
            <a:off x="3884356" y="899884"/>
            <a:ext cx="21245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latin typeface="Helvetica" pitchFamily="2" charset="0"/>
              </a:rPr>
              <a:t>dRICH</a:t>
            </a:r>
            <a:r>
              <a:rPr lang="en-US" sz="1400" dirty="0">
                <a:latin typeface="Helvetica" pitchFamily="2" charset="0"/>
              </a:rPr>
              <a:t> photosensors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73C88B-9B25-5B42-974B-B98075742B7A}"/>
              </a:ext>
            </a:extLst>
          </p:cNvPr>
          <p:cNvSpPr/>
          <p:nvPr/>
        </p:nvSpPr>
        <p:spPr>
          <a:xfrm>
            <a:off x="567841" y="1066798"/>
            <a:ext cx="30607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No “gap” along line-of-sight from IP</a:t>
            </a:r>
            <a:endParaRPr lang="en-US" sz="14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E12A89-CA0A-5146-B393-B29CBD165DA1}"/>
              </a:ext>
            </a:extLst>
          </p:cNvPr>
          <p:cNvCxnSpPr>
            <a:cxnSpLocks/>
          </p:cNvCxnSpPr>
          <p:nvPr/>
        </p:nvCxnSpPr>
        <p:spPr>
          <a:xfrm>
            <a:off x="2119086" y="1407886"/>
            <a:ext cx="508000" cy="76925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BA827C7-37C2-094A-B7B2-F11774F02D20}"/>
              </a:ext>
            </a:extLst>
          </p:cNvPr>
          <p:cNvSpPr/>
          <p:nvPr/>
        </p:nvSpPr>
        <p:spPr>
          <a:xfrm>
            <a:off x="9643187" y="3763109"/>
            <a:ext cx="18571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Hadron-side </a:t>
            </a:r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EMcal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94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">
            <a:extLst>
              <a:ext uri="{FF2B5EF4-FFF2-40B4-BE49-F238E27FC236}">
                <a16:creationId xmlns:a16="http://schemas.microsoft.com/office/drawing/2014/main" id="{73281FCE-7EC4-AD45-9138-A11AC708C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18" y="314059"/>
            <a:ext cx="5767411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Solenoid and central Si-tracker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C00979B-FE82-044E-AB59-D7D216E3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5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FBBB66-19DD-154A-8E7E-7986A312A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881" y="3608422"/>
            <a:ext cx="3751630" cy="27783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31C8F1-5F55-B642-BE1C-7E506ACC1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313" y="521963"/>
            <a:ext cx="4107543" cy="29210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18C27E-456E-5348-83B0-5BC9546DC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29" y="4009681"/>
            <a:ext cx="4512337" cy="2442769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46327D8-2BF2-3041-B5FF-B1B8CC891EE4}"/>
              </a:ext>
            </a:extLst>
          </p:cNvPr>
          <p:cNvSpPr txBox="1">
            <a:spLocks/>
          </p:cNvSpPr>
          <p:nvPr/>
        </p:nvSpPr>
        <p:spPr bwMode="auto">
          <a:xfrm>
            <a:off x="381984" y="1293310"/>
            <a:ext cx="6687031" cy="24727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US" sz="1800" dirty="0">
                <a:latin typeface="Arial" charset="0"/>
                <a:cs typeface="Arial" charset="0"/>
              </a:rPr>
              <a:t>The CORE solenoid is identical in size to the one used by ZEUS (2.5 m long and 0.9 m inner radius)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22% of the volume </a:t>
            </a:r>
            <a:r>
              <a:rPr lang="en-US" sz="1800" dirty="0">
                <a:latin typeface="Arial" charset="0"/>
                <a:cs typeface="Arial" charset="0"/>
              </a:rPr>
              <a:t>of the </a:t>
            </a:r>
            <a:r>
              <a:rPr lang="en-US" sz="1800" dirty="0" err="1">
                <a:latin typeface="Arial" charset="0"/>
                <a:cs typeface="Arial" charset="0"/>
              </a:rPr>
              <a:t>BaBar</a:t>
            </a:r>
            <a:r>
              <a:rPr lang="en-US" sz="1800" dirty="0">
                <a:latin typeface="Arial" charset="0"/>
                <a:cs typeface="Arial" charset="0"/>
              </a:rPr>
              <a:t> / </a:t>
            </a:r>
            <a:r>
              <a:rPr lang="en-US" sz="1800" dirty="0" err="1">
                <a:latin typeface="Arial" charset="0"/>
                <a:cs typeface="Arial" charset="0"/>
              </a:rPr>
              <a:t>sPHENIX</a:t>
            </a:r>
            <a:r>
              <a:rPr lang="en-US" sz="1800" dirty="0">
                <a:latin typeface="Arial" charset="0"/>
                <a:cs typeface="Arial" charset="0"/>
              </a:rPr>
              <a:t> solenoid or the proposed new large 3 T one.</a:t>
            </a:r>
          </a:p>
          <a:p>
            <a:pPr>
              <a:spcBef>
                <a:spcPct val="20000"/>
              </a:spcBef>
              <a:buFontTx/>
              <a:buBlip>
                <a:blip r:embed="rId5"/>
              </a:buBlip>
            </a:pPr>
            <a:endParaRPr lang="en-US" sz="800" dirty="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US" sz="1800" dirty="0">
                <a:latin typeface="Arial" charset="0"/>
                <a:cs typeface="Arial" charset="0"/>
              </a:rPr>
              <a:t>With a new small solenoid, CORE could support any field in the 1.4 – 3 T range, with 2 T being the preferred value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 err="1">
                <a:latin typeface="Arial" charset="0"/>
                <a:cs typeface="Arial" charset="0"/>
              </a:rPr>
              <a:t>p</a:t>
            </a:r>
            <a:r>
              <a:rPr lang="en-US" sz="1800" baseline="-25000" dirty="0" err="1">
                <a:latin typeface="Arial" charset="0"/>
                <a:cs typeface="Arial" charset="0"/>
              </a:rPr>
              <a:t>min</a:t>
            </a:r>
            <a:r>
              <a:rPr lang="en-US" sz="1800" dirty="0">
                <a:latin typeface="Arial" charset="0"/>
                <a:cs typeface="Arial" charset="0"/>
              </a:rPr>
              <a:t>, photosensors (MCP-PMTs / LAPPDs limited to 2 T)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809BFE5-485D-9840-8D2B-496A4D843EA5}"/>
              </a:ext>
            </a:extLst>
          </p:cNvPr>
          <p:cNvSpPr txBox="1">
            <a:spLocks/>
          </p:cNvSpPr>
          <p:nvPr/>
        </p:nvSpPr>
        <p:spPr bwMode="auto">
          <a:xfrm>
            <a:off x="5178218" y="4314620"/>
            <a:ext cx="2477945" cy="157473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US" sz="1800" dirty="0">
                <a:latin typeface="Arial" charset="0"/>
                <a:cs typeface="Arial" charset="0"/>
              </a:rPr>
              <a:t>The all-Si tracker developed by the eRD25 consortium is a good fit for CORE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E72531BD-BBAD-404D-A0F2-518C7FB8C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2" y="2989387"/>
            <a:ext cx="1283677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011" tIns="42134" rIns="81011" bIns="4213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4450" eaLnBrk="1" hangingPunct="1">
              <a:buSzPct val="100000"/>
            </a:pPr>
            <a:r>
              <a:rPr lang="en-US" sz="1200" i="1" dirty="0">
                <a:solidFill>
                  <a:srgbClr val="147806"/>
                </a:solidFill>
                <a:latin typeface="+mn-lt"/>
              </a:rPr>
              <a:t>B. </a:t>
            </a:r>
            <a:r>
              <a:rPr lang="en-US" sz="1200" i="1" dirty="0" err="1">
                <a:solidFill>
                  <a:srgbClr val="147806"/>
                </a:solidFill>
                <a:latin typeface="+mn-lt"/>
              </a:rPr>
              <a:t>Schmookler</a:t>
            </a:r>
            <a:endParaRPr lang="en-US" sz="1200" i="1" dirty="0">
              <a:solidFill>
                <a:srgbClr val="14780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1653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6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e/𝜋 identification requirements on the electron side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5F6B953-CC01-A944-992E-4B074D44632D}"/>
              </a:ext>
            </a:extLst>
          </p:cNvPr>
          <p:cNvSpPr txBox="1">
            <a:spLocks/>
          </p:cNvSpPr>
          <p:nvPr/>
        </p:nvSpPr>
        <p:spPr bwMode="auto">
          <a:xfrm>
            <a:off x="633375" y="4784603"/>
            <a:ext cx="10902132" cy="18623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For the EIC, a clean identification of the scattered electron is essential.</a:t>
            </a:r>
          </a:p>
          <a:p>
            <a:pPr>
              <a:spcBef>
                <a:spcPct val="20000"/>
              </a:spcBef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Since the relative pion backgrounds rise with </a:t>
            </a:r>
            <a:r>
              <a:rPr lang="en-US" sz="2000" dirty="0">
                <a:latin typeface="Symbol" pitchFamily="2" charset="2"/>
                <a:cs typeface="Arial" charset="0"/>
              </a:rPr>
              <a:t>h</a:t>
            </a:r>
            <a:r>
              <a:rPr lang="en-US" sz="2000" dirty="0">
                <a:latin typeface="Arial" charset="0"/>
                <a:cs typeface="Arial" charset="0"/>
              </a:rPr>
              <a:t>, the most challenging region is -1 &lt; </a:t>
            </a:r>
            <a:r>
              <a:rPr lang="en-US" sz="2000" dirty="0">
                <a:latin typeface="Symbol" pitchFamily="2" charset="2"/>
                <a:cs typeface="Arial" charset="0"/>
              </a:rPr>
              <a:t>h</a:t>
            </a:r>
            <a:r>
              <a:rPr lang="en-US" sz="2000" dirty="0">
                <a:latin typeface="Arial" charset="0"/>
                <a:cs typeface="Arial" charset="0"/>
              </a:rPr>
              <a:t> &lt; 0.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The best solution is to extend the PWO</a:t>
            </a:r>
            <a:r>
              <a:rPr lang="en-US" sz="2000" baseline="-25000" dirty="0">
                <a:latin typeface="Arial" charset="0"/>
                <a:cs typeface="Arial" charset="0"/>
              </a:rPr>
              <a:t>4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EMcal</a:t>
            </a:r>
            <a:r>
              <a:rPr lang="en-US" sz="2000" dirty="0">
                <a:latin typeface="Arial" charset="0"/>
                <a:cs typeface="Arial" charset="0"/>
              </a:rPr>
              <a:t> coverage (</a:t>
            </a:r>
            <a:r>
              <a:rPr lang="en-US" sz="2000" dirty="0">
                <a:latin typeface="Symbol" pitchFamily="2" charset="2"/>
                <a:cs typeface="Arial" charset="0"/>
              </a:rPr>
              <a:t>h</a:t>
            </a:r>
            <a:r>
              <a:rPr lang="en-US" sz="2000" dirty="0">
                <a:latin typeface="Arial" charset="0"/>
                <a:cs typeface="Arial" charset="0"/>
              </a:rPr>
              <a:t> &lt; 0). 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This is only affordable in a relatively small detector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Additional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e/</a:t>
            </a:r>
            <a:r>
              <a:rPr lang="en-US" sz="2000" dirty="0">
                <a:latin typeface="Symbol" pitchFamily="2" charset="2"/>
                <a:cs typeface="Arial" charset="0"/>
              </a:rPr>
              <a:t>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suppression (at least 1:10 up to 1.2 GeV) can be provided by the DIRC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5411DD-34E7-074E-88F4-DE86708C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89" y="973503"/>
            <a:ext cx="10604500" cy="36449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688319-CF5E-2B47-9333-59D8A88B9794}"/>
              </a:ext>
            </a:extLst>
          </p:cNvPr>
          <p:cNvSpPr/>
          <p:nvPr/>
        </p:nvSpPr>
        <p:spPr>
          <a:xfrm>
            <a:off x="9596290" y="1939308"/>
            <a:ext cx="13237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Q</a:t>
            </a:r>
            <a:r>
              <a:rPr lang="en-US" sz="1400" baseline="30000" dirty="0">
                <a:latin typeface="Helvetica" pitchFamily="2" charset="0"/>
              </a:rPr>
              <a:t>2</a:t>
            </a:r>
            <a:r>
              <a:rPr lang="en-US" sz="1400" dirty="0">
                <a:latin typeface="Helvetica" pitchFamily="2" charset="0"/>
              </a:rPr>
              <a:t> &gt; 1 &amp;</a:t>
            </a:r>
          </a:p>
          <a:p>
            <a:r>
              <a:rPr lang="en-US" sz="1400" dirty="0">
                <a:latin typeface="Helvetica" pitchFamily="2" charset="0"/>
              </a:rPr>
              <a:t>y &lt; 0.95</a:t>
            </a:r>
          </a:p>
          <a:p>
            <a:r>
              <a:rPr lang="en-US" sz="1400" dirty="0">
                <a:latin typeface="Helvetica" pitchFamily="2" charset="0"/>
              </a:rPr>
              <a:t>to the right of orange line</a:t>
            </a:r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43A32D-6E3F-474B-88B9-FEBBA696CAA0}"/>
              </a:ext>
            </a:extLst>
          </p:cNvPr>
          <p:cNvSpPr/>
          <p:nvPr/>
        </p:nvSpPr>
        <p:spPr>
          <a:xfrm>
            <a:off x="857338" y="1689315"/>
            <a:ext cx="1064452" cy="2487831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3F2A3-2A6B-A449-A2D7-15F50521FEE7}"/>
              </a:ext>
            </a:extLst>
          </p:cNvPr>
          <p:cNvSpPr/>
          <p:nvPr/>
        </p:nvSpPr>
        <p:spPr>
          <a:xfrm>
            <a:off x="4530436" y="1689315"/>
            <a:ext cx="630500" cy="2487831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D36FFD-66D6-434B-9E12-2F3051F3C44C}"/>
              </a:ext>
            </a:extLst>
          </p:cNvPr>
          <p:cNvSpPr/>
          <p:nvPr/>
        </p:nvSpPr>
        <p:spPr>
          <a:xfrm>
            <a:off x="8219033" y="1673816"/>
            <a:ext cx="630499" cy="2487831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2B9E6375-A32C-F541-AEE3-735E14C8D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9448" y="1406772"/>
            <a:ext cx="1283677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011" tIns="42134" rIns="81011" bIns="4213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4450" eaLnBrk="1" hangingPunct="1">
              <a:buSzPct val="100000"/>
            </a:pPr>
            <a:r>
              <a:rPr lang="en-US" sz="1200" i="1" dirty="0">
                <a:solidFill>
                  <a:srgbClr val="147806"/>
                </a:solidFill>
                <a:latin typeface="+mn-lt"/>
              </a:rPr>
              <a:t>B. </a:t>
            </a:r>
            <a:r>
              <a:rPr lang="en-US" sz="1200" i="1" dirty="0" err="1">
                <a:solidFill>
                  <a:srgbClr val="147806"/>
                </a:solidFill>
                <a:latin typeface="+mn-lt"/>
              </a:rPr>
              <a:t>Schmookler</a:t>
            </a:r>
            <a:endParaRPr lang="en-US" sz="1200" i="1" dirty="0">
              <a:solidFill>
                <a:srgbClr val="14780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2974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7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4𝜋 </a:t>
            </a:r>
            <a:r>
              <a:rPr lang="en-US" sz="2963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EMcal</a:t>
            </a:r>
            <a:endParaRPr lang="en-US" sz="2963" dirty="0">
              <a:solidFill>
                <a:srgbClr val="006633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5F6B953-CC01-A944-992E-4B074D44632D}"/>
              </a:ext>
            </a:extLst>
          </p:cNvPr>
          <p:cNvSpPr txBox="1">
            <a:spLocks/>
          </p:cNvSpPr>
          <p:nvPr/>
        </p:nvSpPr>
        <p:spPr bwMode="auto">
          <a:xfrm>
            <a:off x="545450" y="4274652"/>
            <a:ext cx="10902132" cy="1176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The small size of CORE makes it affordable to extend the PWO</a:t>
            </a:r>
            <a:r>
              <a:rPr lang="en-US" sz="2000" baseline="-25000" dirty="0">
                <a:latin typeface="Arial" charset="0"/>
                <a:cs typeface="Arial" charset="0"/>
              </a:rPr>
              <a:t>4</a:t>
            </a:r>
            <a:r>
              <a:rPr lang="en-US" sz="2000" dirty="0">
                <a:latin typeface="Arial" charset="0"/>
                <a:cs typeface="Arial" charset="0"/>
              </a:rPr>
              <a:t> coverage to </a:t>
            </a:r>
            <a:r>
              <a:rPr lang="en-US" sz="2000" dirty="0">
                <a:latin typeface="Symbol" pitchFamily="2" charset="2"/>
                <a:cs typeface="Arial" charset="0"/>
              </a:rPr>
              <a:t>h</a:t>
            </a:r>
            <a:r>
              <a:rPr lang="en-US" sz="2000" dirty="0">
                <a:latin typeface="Arial" charset="0"/>
                <a:cs typeface="Arial" charset="0"/>
              </a:rPr>
              <a:t> &lt; 0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The PWO</a:t>
            </a:r>
            <a:r>
              <a:rPr lang="en-US" sz="1800" baseline="-25000" dirty="0">
                <a:latin typeface="Arial" charset="0"/>
                <a:cs typeface="Arial" charset="0"/>
              </a:rPr>
              <a:t>4</a:t>
            </a:r>
            <a:r>
              <a:rPr lang="en-US" sz="1800" dirty="0">
                <a:latin typeface="Arial" charset="0"/>
                <a:cs typeface="Arial" charset="0"/>
              </a:rPr>
              <a:t> area will be half of that planned for PANDA, which is similar in size to CORE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An additional small-angle PWO</a:t>
            </a:r>
            <a:r>
              <a:rPr lang="en-US" sz="2000" baseline="-25000" dirty="0">
                <a:latin typeface="Arial" charset="0"/>
                <a:cs typeface="Arial" charset="0"/>
              </a:rPr>
              <a:t>4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EMcal</a:t>
            </a:r>
            <a:r>
              <a:rPr lang="en-US" sz="2000" dirty="0">
                <a:latin typeface="Arial" charset="0"/>
                <a:cs typeface="Arial" charset="0"/>
              </a:rPr>
              <a:t> can be placed behind the main detector endcap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A7A168-7240-3B41-9099-D3A81E62BD03}"/>
              </a:ext>
            </a:extLst>
          </p:cNvPr>
          <p:cNvGrpSpPr/>
          <p:nvPr/>
        </p:nvGrpSpPr>
        <p:grpSpPr>
          <a:xfrm>
            <a:off x="518254" y="798635"/>
            <a:ext cx="6334091" cy="3008376"/>
            <a:chOff x="5389194" y="482112"/>
            <a:chExt cx="6334091" cy="30083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BA6402-0442-9348-9A2F-56D906363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9194" y="482112"/>
              <a:ext cx="6334091" cy="300837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CF0C4C-0E28-ED4D-80A5-4B57A8BC8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1223" y="2112594"/>
              <a:ext cx="114300" cy="2413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DD99A2B-ECA0-2644-B289-86858753A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25805" y="796883"/>
            <a:ext cx="4286250" cy="321310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0CFC9B1-DD07-2F4F-9102-3EF323F199B6}"/>
              </a:ext>
            </a:extLst>
          </p:cNvPr>
          <p:cNvSpPr txBox="1">
            <a:spLocks/>
          </p:cNvSpPr>
          <p:nvPr/>
        </p:nvSpPr>
        <p:spPr bwMode="auto">
          <a:xfrm>
            <a:off x="8854410" y="335664"/>
            <a:ext cx="3232083" cy="10535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n-US" sz="2000" dirty="0">
                <a:latin typeface="Arial" charset="0"/>
                <a:cs typeface="Arial" charset="0"/>
              </a:rPr>
              <a:t>The PANDA PWO</a:t>
            </a:r>
            <a:r>
              <a:rPr lang="en-US" sz="2000" baseline="-25000" dirty="0">
                <a:latin typeface="Arial" charset="0"/>
                <a:cs typeface="Arial" charset="0"/>
              </a:rPr>
              <a:t>4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EMcal</a:t>
            </a:r>
            <a:r>
              <a:rPr lang="en-US" sz="2000" dirty="0">
                <a:latin typeface="Arial" charset="0"/>
                <a:cs typeface="Arial" charset="0"/>
              </a:rPr>
              <a:t> covers the endcap and barrel (outside of a DIRC)</a:t>
            </a:r>
            <a:endParaRPr lang="en-US" sz="1800" dirty="0">
              <a:latin typeface="Arial" charset="0"/>
              <a:cs typeface="Arial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2207C1-4697-2F44-8DD2-0D1D8C3836E5}"/>
              </a:ext>
            </a:extLst>
          </p:cNvPr>
          <p:cNvCxnSpPr/>
          <p:nvPr/>
        </p:nvCxnSpPr>
        <p:spPr>
          <a:xfrm flipV="1">
            <a:off x="3745523" y="1776046"/>
            <a:ext cx="1652954" cy="738554"/>
          </a:xfrm>
          <a:prstGeom prst="line">
            <a:avLst/>
          </a:prstGeom>
          <a:ln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D56C7C-C0F9-FB45-AD20-3504BE2699E4}"/>
              </a:ext>
            </a:extLst>
          </p:cNvPr>
          <p:cNvCxnSpPr>
            <a:cxnSpLocks/>
          </p:cNvCxnSpPr>
          <p:nvPr/>
        </p:nvCxnSpPr>
        <p:spPr>
          <a:xfrm>
            <a:off x="3763108" y="2532186"/>
            <a:ext cx="1652954" cy="703383"/>
          </a:xfrm>
          <a:prstGeom prst="line">
            <a:avLst/>
          </a:prstGeom>
          <a:ln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B118A-1F4B-5346-9752-9AA906759933}"/>
              </a:ext>
            </a:extLst>
          </p:cNvPr>
          <p:cNvSpPr/>
          <p:nvPr/>
        </p:nvSpPr>
        <p:spPr>
          <a:xfrm>
            <a:off x="323335" y="3955682"/>
            <a:ext cx="33284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charset="0"/>
                <a:cs typeface="Arial" charset="0"/>
              </a:rPr>
              <a:t>2</a:t>
            </a:r>
            <a:r>
              <a:rPr lang="en-US" sz="1600" dirty="0">
                <a:latin typeface="Symbol" pitchFamily="2" charset="2"/>
                <a:cs typeface="Arial" charset="0"/>
              </a:rPr>
              <a:t>p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>
                <a:latin typeface="Arial" charset="0"/>
                <a:cs typeface="Arial" charset="0"/>
              </a:rPr>
              <a:t>PWO</a:t>
            </a:r>
            <a:r>
              <a:rPr lang="en-US" sz="1600" baseline="-25000" dirty="0">
                <a:latin typeface="Arial" charset="0"/>
                <a:cs typeface="Arial" charset="0"/>
              </a:rPr>
              <a:t>4</a:t>
            </a:r>
            <a:r>
              <a:rPr lang="en-US" sz="1600" dirty="0">
                <a:latin typeface="Arial" charset="0"/>
                <a:cs typeface="Arial" charset="0"/>
              </a:rPr>
              <a:t> coverage </a:t>
            </a:r>
            <a:endParaRPr lang="en-US" sz="16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135003-D6B3-9746-98CE-6CF8AC04CFFF}"/>
              </a:ext>
            </a:extLst>
          </p:cNvPr>
          <p:cNvSpPr/>
          <p:nvPr/>
        </p:nvSpPr>
        <p:spPr>
          <a:xfrm>
            <a:off x="335057" y="5550019"/>
            <a:ext cx="71208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Symbol" pitchFamily="2" charset="2"/>
                <a:cs typeface="Arial" charset="0"/>
              </a:rPr>
              <a:t>h</a:t>
            </a:r>
            <a:r>
              <a:rPr lang="en-US" sz="1600" dirty="0">
                <a:latin typeface="Arial" charset="0"/>
                <a:cs typeface="Arial" charset="0"/>
              </a:rPr>
              <a:t> &gt; 0  coverage (several options – including pre-showers for </a:t>
            </a:r>
            <a:r>
              <a:rPr lang="en-US" sz="1600" dirty="0">
                <a:latin typeface="Symbol" pitchFamily="2" charset="2"/>
                <a:cs typeface="Arial" charset="0"/>
              </a:rPr>
              <a:t>g/p</a:t>
            </a:r>
            <a:r>
              <a:rPr lang="en-US" sz="1600" baseline="30000" dirty="0">
                <a:latin typeface="Symbol" pitchFamily="2" charset="2"/>
                <a:cs typeface="Arial" charset="0"/>
              </a:rPr>
              <a:t>0</a:t>
            </a:r>
            <a:r>
              <a:rPr lang="en-US" sz="1600" dirty="0">
                <a:latin typeface="Arial" charset="0"/>
                <a:cs typeface="Arial" charset="0"/>
              </a:rPr>
              <a:t>)</a:t>
            </a:r>
            <a:r>
              <a:rPr lang="en-US" sz="1600" dirty="0">
                <a:latin typeface="Symbol" pitchFamily="2" charset="2"/>
                <a:cs typeface="Arial" charset="0"/>
              </a:rPr>
              <a:t> </a:t>
            </a:r>
            <a:endParaRPr lang="en-US" sz="1600" dirty="0">
              <a:latin typeface="Symbol" pitchFamily="2" charset="2"/>
            </a:endParaRP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8F6F9D4C-2270-3E4D-9A38-F3DFE2CB2D90}"/>
              </a:ext>
            </a:extLst>
          </p:cNvPr>
          <p:cNvSpPr txBox="1">
            <a:spLocks/>
          </p:cNvSpPr>
          <p:nvPr/>
        </p:nvSpPr>
        <p:spPr bwMode="auto">
          <a:xfrm>
            <a:off x="539591" y="5874854"/>
            <a:ext cx="11154178" cy="8952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The </a:t>
            </a:r>
            <a:r>
              <a:rPr lang="en-US" sz="2000" dirty="0">
                <a:latin typeface="Symbol" pitchFamily="2" charset="2"/>
                <a:cs typeface="Arial" charset="0"/>
              </a:rPr>
              <a:t>h</a:t>
            </a:r>
            <a:r>
              <a:rPr lang="en-US" sz="2000" dirty="0">
                <a:latin typeface="Arial" charset="0"/>
                <a:cs typeface="Arial" charset="0"/>
              </a:rPr>
              <a:t> &gt; 0 barrel </a:t>
            </a:r>
            <a:r>
              <a:rPr lang="en-US" sz="2000" dirty="0" err="1">
                <a:latin typeface="Arial" charset="0"/>
                <a:cs typeface="Arial" charset="0"/>
              </a:rPr>
              <a:t>EMcal</a:t>
            </a:r>
            <a:r>
              <a:rPr lang="en-US" sz="2000" dirty="0">
                <a:latin typeface="Arial" charset="0"/>
                <a:cs typeface="Arial" charset="0"/>
              </a:rPr>
              <a:t> should to be relatively compact and projective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The endcap </a:t>
            </a:r>
            <a:r>
              <a:rPr lang="en-US" sz="2000" dirty="0" err="1">
                <a:latin typeface="Arial" charset="0"/>
                <a:cs typeface="Arial" charset="0"/>
              </a:rPr>
              <a:t>EMcal</a:t>
            </a:r>
            <a:r>
              <a:rPr lang="en-US" sz="2000" dirty="0">
                <a:latin typeface="Arial" charset="0"/>
                <a:cs typeface="Arial" charset="0"/>
              </a:rPr>
              <a:t> needs to be affordable and work well with a high-resolution </a:t>
            </a:r>
            <a:r>
              <a:rPr lang="en-US" sz="2000" dirty="0" err="1">
                <a:latin typeface="Arial" charset="0"/>
                <a:cs typeface="Arial" charset="0"/>
              </a:rPr>
              <a:t>Hcal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1400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9237C00F-E887-3A4E-B160-1047D65BA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09" y="230109"/>
            <a:ext cx="10755066" cy="6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CORE 2</a:t>
            </a:r>
            <a:r>
              <a:rPr lang="en-US" sz="2800" dirty="0">
                <a:solidFill>
                  <a:srgbClr val="006633"/>
                </a:solidFill>
                <a:latin typeface="Symbol" pitchFamily="2" charset="2"/>
                <a:cs typeface="Arial" charset="0"/>
              </a:rPr>
              <a:t>p</a:t>
            </a: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PWO</a:t>
            </a:r>
            <a:r>
              <a:rPr lang="en-US" sz="2800" baseline="-25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4</a:t>
            </a: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EMcal</a:t>
            </a: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superimposed on the ”YR reference detector”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CDFC44-9CD9-2345-8C71-B5BC0B581873}"/>
              </a:ext>
            </a:extLst>
          </p:cNvPr>
          <p:cNvGrpSpPr/>
          <p:nvPr/>
        </p:nvGrpSpPr>
        <p:grpSpPr>
          <a:xfrm>
            <a:off x="287705" y="901698"/>
            <a:ext cx="11410950" cy="5199007"/>
            <a:chOff x="287705" y="972038"/>
            <a:chExt cx="11410950" cy="51990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00C197-351A-774E-9CC9-D57AF6092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705" y="972038"/>
              <a:ext cx="11410950" cy="48387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DD534C0-DAE5-2F4E-8AAF-332FA9DB0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6950" y="4962804"/>
              <a:ext cx="2670512" cy="1089877"/>
            </a:xfrm>
            <a:prstGeom prst="rect">
              <a:avLst/>
            </a:prstGeom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F5AD6F0-49AA-694A-952C-76A7552C00D8}"/>
                </a:ext>
              </a:extLst>
            </p:cNvPr>
            <p:cNvSpPr/>
            <p:nvPr/>
          </p:nvSpPr>
          <p:spPr>
            <a:xfrm>
              <a:off x="4255248" y="5040891"/>
              <a:ext cx="2953885" cy="310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F2841BA-9D44-EB4C-BADA-48182EDA6024}"/>
                </a:ext>
              </a:extLst>
            </p:cNvPr>
            <p:cNvSpPr/>
            <p:nvPr/>
          </p:nvSpPr>
          <p:spPr>
            <a:xfrm>
              <a:off x="4250313" y="5934101"/>
              <a:ext cx="2953885" cy="310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A3AD9A2-783F-F445-85BE-7D3AAF6D04B6}"/>
                </a:ext>
              </a:extLst>
            </p:cNvPr>
            <p:cNvSpPr/>
            <p:nvPr/>
          </p:nvSpPr>
          <p:spPr>
            <a:xfrm rot="16200000">
              <a:off x="4268642" y="5482937"/>
              <a:ext cx="836157" cy="53625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841614C-8973-0744-B08E-61E2A800EFC8}"/>
                </a:ext>
              </a:extLst>
            </p:cNvPr>
            <p:cNvSpPr/>
            <p:nvPr/>
          </p:nvSpPr>
          <p:spPr>
            <a:xfrm>
              <a:off x="4456871" y="4836518"/>
              <a:ext cx="1471994" cy="192682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2CE2685-E922-BE4F-8B95-E45364C088D5}"/>
                </a:ext>
              </a:extLst>
            </p:cNvPr>
            <p:cNvSpPr/>
            <p:nvPr/>
          </p:nvSpPr>
          <p:spPr>
            <a:xfrm rot="16200000">
              <a:off x="4130115" y="5407856"/>
              <a:ext cx="836157" cy="182639"/>
            </a:xfrm>
            <a:prstGeom prst="rect">
              <a:avLst/>
            </a:prstGeom>
            <a:pattFill prst="dkHorz">
              <a:fgClr>
                <a:srgbClr val="FF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9227035-8C0D-0442-BF1C-B429C76BEF53}"/>
                </a:ext>
              </a:extLst>
            </p:cNvPr>
            <p:cNvSpPr/>
            <p:nvPr/>
          </p:nvSpPr>
          <p:spPr>
            <a:xfrm>
              <a:off x="4438204" y="5985165"/>
              <a:ext cx="1471994" cy="185880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950FE500-969D-454B-9400-784750471449}"/>
              </a:ext>
            </a:extLst>
          </p:cNvPr>
          <p:cNvSpPr txBox="1">
            <a:spLocks/>
          </p:cNvSpPr>
          <p:nvPr/>
        </p:nvSpPr>
        <p:spPr bwMode="auto">
          <a:xfrm>
            <a:off x="764729" y="6290397"/>
            <a:ext cx="10689334" cy="4312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In the “reference” detector, a PWO</a:t>
            </a:r>
            <a:r>
              <a:rPr lang="en-US" sz="2000" baseline="-25000" dirty="0">
                <a:latin typeface="Arial" charset="0"/>
                <a:cs typeface="Arial" charset="0"/>
              </a:rPr>
              <a:t>4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EMcal</a:t>
            </a:r>
            <a:r>
              <a:rPr lang="en-US" sz="2000" dirty="0">
                <a:latin typeface="Arial" charset="0"/>
                <a:cs typeface="Arial" charset="0"/>
              </a:rPr>
              <a:t> in the barrel (green) would be much larger.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CE29AB03-03A4-AC46-B056-C320A3A3D799}"/>
              </a:ext>
            </a:extLst>
          </p:cNvPr>
          <p:cNvSpPr/>
          <p:nvPr/>
        </p:nvSpPr>
        <p:spPr>
          <a:xfrm>
            <a:off x="3397204" y="4044462"/>
            <a:ext cx="418658" cy="418014"/>
          </a:xfrm>
          <a:prstGeom prst="rtTriangle">
            <a:avLst/>
          </a:prstGeom>
          <a:solidFill>
            <a:srgbClr val="953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F90EC332-7EBB-8548-BC02-1F70F4CB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24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9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Hcal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options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5F6B953-CC01-A944-992E-4B074D44632D}"/>
              </a:ext>
            </a:extLst>
          </p:cNvPr>
          <p:cNvSpPr txBox="1">
            <a:spLocks/>
          </p:cNvSpPr>
          <p:nvPr/>
        </p:nvSpPr>
        <p:spPr bwMode="auto">
          <a:xfrm>
            <a:off x="398913" y="4994663"/>
            <a:ext cx="11417949" cy="80825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In the barrel and e-endcap, where jets are best reconstructed from individual tracks, one can trade energy resolution for better muon and neutral hadron ID, and lower cost (</a:t>
            </a:r>
            <a:r>
              <a:rPr lang="en-US" sz="2000" i="1" dirty="0">
                <a:latin typeface="Arial" charset="0"/>
                <a:cs typeface="Arial" charset="0"/>
              </a:rPr>
              <a:t>cf.</a:t>
            </a:r>
            <a:r>
              <a:rPr lang="en-US" sz="2000" dirty="0">
                <a:latin typeface="Arial" charset="0"/>
                <a:cs typeface="Arial" charset="0"/>
              </a:rPr>
              <a:t> Belle II KLM)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F594A97F-F880-A741-B78A-07ACC23AF4A8}"/>
              </a:ext>
            </a:extLst>
          </p:cNvPr>
          <p:cNvSpPr txBox="1">
            <a:spLocks/>
          </p:cNvSpPr>
          <p:nvPr/>
        </p:nvSpPr>
        <p:spPr bwMode="auto">
          <a:xfrm>
            <a:off x="398915" y="4057778"/>
            <a:ext cx="11646547" cy="8598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The inner part of CORE is independent of the </a:t>
            </a:r>
            <a:r>
              <a:rPr lang="en-US" sz="2000" dirty="0" err="1">
                <a:latin typeface="Arial" charset="0"/>
                <a:cs typeface="Arial" charset="0"/>
              </a:rPr>
              <a:t>Hcal</a:t>
            </a:r>
            <a:r>
              <a:rPr lang="en-US" sz="2000" dirty="0">
                <a:latin typeface="Arial" charset="0"/>
                <a:cs typeface="Arial" charset="0"/>
              </a:rPr>
              <a:t> configuration.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However, an attractive option is to emphasize different capabilities in different regions of rapidity..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F254D0-694F-8044-AF84-B8F4EA57AF99}"/>
              </a:ext>
            </a:extLst>
          </p:cNvPr>
          <p:cNvGrpSpPr/>
          <p:nvPr/>
        </p:nvGrpSpPr>
        <p:grpSpPr>
          <a:xfrm>
            <a:off x="588594" y="798635"/>
            <a:ext cx="6334091" cy="3008376"/>
            <a:chOff x="5389194" y="482112"/>
            <a:chExt cx="6334091" cy="30083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BDDCBB-9591-5A4B-B4EA-55E8B6ACA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9194" y="482112"/>
              <a:ext cx="6334091" cy="300837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E629F45-6A71-0E41-A11D-0A04C279A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1223" y="2112594"/>
              <a:ext cx="114300" cy="2413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B8FE4C1-2CF9-614D-9782-AEC232784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938" y="894228"/>
            <a:ext cx="4531360" cy="2915920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86613A81-A0BB-4845-B317-CFC800AAC18B}"/>
              </a:ext>
            </a:extLst>
          </p:cNvPr>
          <p:cNvSpPr txBox="1">
            <a:spLocks/>
          </p:cNvSpPr>
          <p:nvPr/>
        </p:nvSpPr>
        <p:spPr bwMode="auto">
          <a:xfrm>
            <a:off x="7860333" y="423586"/>
            <a:ext cx="3956536" cy="4380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n-US" sz="2000" dirty="0">
                <a:latin typeface="Arial" charset="0"/>
                <a:cs typeface="Arial" charset="0"/>
              </a:rPr>
              <a:t>The Belle II </a:t>
            </a:r>
            <a:r>
              <a:rPr lang="en-US" sz="2000" dirty="0">
                <a:latin typeface="Symbol" pitchFamily="2" charset="2"/>
                <a:cs typeface="Arial" charset="0"/>
              </a:rPr>
              <a:t>m</a:t>
            </a:r>
            <a:r>
              <a:rPr lang="en-US" sz="2000" dirty="0">
                <a:latin typeface="Arial" charset="0"/>
                <a:cs typeface="Arial" charset="0"/>
              </a:rPr>
              <a:t>-K</a:t>
            </a:r>
            <a:r>
              <a:rPr lang="en-US" sz="2000" baseline="-25000" dirty="0">
                <a:latin typeface="Arial" charset="0"/>
                <a:cs typeface="Arial" charset="0"/>
              </a:rPr>
              <a:t>L</a:t>
            </a:r>
            <a:r>
              <a:rPr lang="en-US" sz="2000" dirty="0">
                <a:latin typeface="Arial" charset="0"/>
                <a:cs typeface="Arial" charset="0"/>
              </a:rPr>
              <a:t> (KLM) system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5B686F21-7A70-2F47-8736-27BBC2907A6B}"/>
              </a:ext>
            </a:extLst>
          </p:cNvPr>
          <p:cNvSpPr txBox="1">
            <a:spLocks/>
          </p:cNvSpPr>
          <p:nvPr/>
        </p:nvSpPr>
        <p:spPr bwMode="auto">
          <a:xfrm>
            <a:off x="398913" y="5855715"/>
            <a:ext cx="11247655" cy="7385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In the hadron endcap, high energy, high multiplicity jets would benefit from an advanced </a:t>
            </a:r>
            <a:r>
              <a:rPr lang="en-US" sz="2000" dirty="0" err="1">
                <a:latin typeface="Arial" charset="0"/>
                <a:cs typeface="Arial" charset="0"/>
              </a:rPr>
              <a:t>Hcal</a:t>
            </a:r>
            <a:r>
              <a:rPr lang="en-US" sz="2000" dirty="0">
                <a:latin typeface="Arial" charset="0"/>
                <a:cs typeface="Arial" charset="0"/>
              </a:rPr>
              <a:t> (</a:t>
            </a:r>
            <a:r>
              <a:rPr lang="en-US" sz="2000" i="1" dirty="0">
                <a:latin typeface="Arial" charset="0"/>
                <a:cs typeface="Arial" charset="0"/>
              </a:rPr>
              <a:t>e.g.</a:t>
            </a:r>
            <a:r>
              <a:rPr lang="en-US" sz="2000" dirty="0">
                <a:latin typeface="Arial" charset="0"/>
                <a:cs typeface="Arial" charset="0"/>
              </a:rPr>
              <a:t>, as suggested by ANL, ORNL)</a:t>
            </a:r>
          </a:p>
        </p:txBody>
      </p:sp>
    </p:spTree>
    <p:extLst>
      <p:ext uri="{BB962C8B-B14F-4D97-AF65-F5344CB8AC3E}">
        <p14:creationId xmlns:p14="http://schemas.microsoft.com/office/powerpoint/2010/main" val="1501037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54941</TotalTime>
  <Words>1448</Words>
  <Application>Microsoft Macintosh PowerPoint</Application>
  <PresentationFormat>Widescreen</PresentationFormat>
  <Paragraphs>161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 Unicode MS</vt:lpstr>
      <vt:lpstr>ＭＳ Ｐゴシック</vt:lpstr>
      <vt:lpstr>Arial</vt:lpstr>
      <vt:lpstr>Calibri</vt:lpstr>
      <vt:lpstr>Calibri Light</vt:lpstr>
      <vt:lpstr>Comic Sans MS</vt:lpstr>
      <vt:lpstr>Helvetica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collaboration kick-off meeting March 29-30   Save the date! All are welcome!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Pawel Nadel-Turonski</dc:creator>
  <cp:lastModifiedBy>Pawel Nadel-Turonski</cp:lastModifiedBy>
  <cp:revision>732</cp:revision>
  <cp:lastPrinted>2021-03-15T00:42:07Z</cp:lastPrinted>
  <dcterms:created xsi:type="dcterms:W3CDTF">2018-08-11T17:18:14Z</dcterms:created>
  <dcterms:modified xsi:type="dcterms:W3CDTF">2021-03-17T15:50:15Z</dcterms:modified>
</cp:coreProperties>
</file>