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sldIdLst>
    <p:sldId id="316" r:id="rId5"/>
    <p:sldId id="1367" r:id="rId6"/>
    <p:sldId id="310" r:id="rId7"/>
    <p:sldId id="299" r:id="rId8"/>
    <p:sldId id="1370" r:id="rId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19D"/>
    <a:srgbClr val="0000CC"/>
    <a:srgbClr val="0000FF"/>
    <a:srgbClr val="D8D8D8"/>
    <a:srgbClr val="D7D7D7"/>
    <a:srgbClr val="D9D9D9"/>
    <a:srgbClr val="D1D1D1"/>
    <a:srgbClr val="D3D3D3"/>
    <a:srgbClr val="B2B2B2"/>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46"/>
  </p:normalViewPr>
  <p:slideViewPr>
    <p:cSldViewPr snapToGrid="0" snapToObjects="1">
      <p:cViewPr varScale="1">
        <p:scale>
          <a:sx n="67" d="100"/>
          <a:sy n="67" d="100"/>
        </p:scale>
        <p:origin x="1248"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FAD0DF-F63F-4951-88B8-7E7D2CB1BA02}" type="datetimeFigureOut">
              <a:rPr lang="en-US" smtClean="0"/>
              <a:t>3/19/2021</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010FB5-4D6F-42F5-A809-7A1093A9D772}" type="slidenum">
              <a:rPr lang="en-US" smtClean="0"/>
              <a:t>‹#›</a:t>
            </a:fld>
            <a:endParaRPr lang="en-US" dirty="0"/>
          </a:p>
        </p:txBody>
      </p:sp>
    </p:spTree>
    <p:extLst>
      <p:ext uri="{BB962C8B-B14F-4D97-AF65-F5344CB8AC3E}">
        <p14:creationId xmlns:p14="http://schemas.microsoft.com/office/powerpoint/2010/main" val="1483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7C95DC-3631-4199-BD92-062C4D643555}" type="slidenum">
              <a:rPr lang="en-US" smtClean="0"/>
              <a:t>3</a:t>
            </a:fld>
            <a:endParaRPr lang="en-US"/>
          </a:p>
        </p:txBody>
      </p:sp>
    </p:spTree>
    <p:extLst>
      <p:ext uri="{BB962C8B-B14F-4D97-AF65-F5344CB8AC3E}">
        <p14:creationId xmlns:p14="http://schemas.microsoft.com/office/powerpoint/2010/main" val="2609687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33718"/>
          </a:xfrm>
        </p:spPr>
        <p:txBody>
          <a:bodyPr>
            <a:normAutofit/>
          </a:bodyPr>
          <a:lstStyle>
            <a:lvl1pPr>
              <a:defRPr sz="4000">
                <a:solidFill>
                  <a:srgbClr val="30519D"/>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92875"/>
            <a:ext cx="2057400" cy="365125"/>
          </a:xfrm>
        </p:spPr>
        <p:txBody>
          <a:bodyPr/>
          <a:lstStyle/>
          <a:p>
            <a:fld id="{B7300236-7FFA-2C4C-9DC3-0D04F3CC4D61}" type="datetimeFigureOut">
              <a:rPr lang="en-US" smtClean="0"/>
              <a:t>3/19/2021</a:t>
            </a:fld>
            <a:endParaRPr lang="en-US" dirty="0"/>
          </a:p>
        </p:txBody>
      </p:sp>
      <p:sp>
        <p:nvSpPr>
          <p:cNvPr id="5" name="Footer Placeholder 4"/>
          <p:cNvSpPr>
            <a:spLocks noGrp="1"/>
          </p:cNvSpPr>
          <p:nvPr>
            <p:ph type="ftr" sz="quarter" idx="11"/>
          </p:nvPr>
        </p:nvSpPr>
        <p:spPr>
          <a:xfrm>
            <a:off x="3028950" y="6463931"/>
            <a:ext cx="3086100" cy="365125"/>
          </a:xfrm>
        </p:spPr>
        <p:txBody>
          <a:bodyPr/>
          <a:lstStyle/>
          <a:p>
            <a:endParaRPr lang="en-US" dirty="0"/>
          </a:p>
        </p:txBody>
      </p:sp>
      <p:sp>
        <p:nvSpPr>
          <p:cNvPr id="6" name="Slide Number Placeholder 5"/>
          <p:cNvSpPr>
            <a:spLocks noGrp="1"/>
          </p:cNvSpPr>
          <p:nvPr>
            <p:ph type="sldNum" sz="quarter" idx="12"/>
          </p:nvPr>
        </p:nvSpPr>
        <p:spPr>
          <a:xfrm>
            <a:off x="7077897" y="6454966"/>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081247" cy="842682"/>
          </a:xfrm>
        </p:spPr>
        <p:txBody>
          <a:bodyPr>
            <a:normAutofit/>
          </a:bodyPr>
          <a:lstStyle>
            <a:lvl1pPr>
              <a:defRPr sz="4000"/>
            </a:lvl1pPr>
          </a:lstStyle>
          <a:p>
            <a:r>
              <a:rPr lang="en-US"/>
              <a:t>Click to edit Master title style</a:t>
            </a:r>
            <a:endParaRPr lang="en-US" dirty="0"/>
          </a:p>
        </p:txBody>
      </p:sp>
      <p:sp>
        <p:nvSpPr>
          <p:cNvPr id="3" name="Date Placeholder 2"/>
          <p:cNvSpPr>
            <a:spLocks noGrp="1"/>
          </p:cNvSpPr>
          <p:nvPr>
            <p:ph type="dt" sz="half" idx="10"/>
          </p:nvPr>
        </p:nvSpPr>
        <p:spPr>
          <a:xfrm>
            <a:off x="0" y="6492875"/>
            <a:ext cx="2057400" cy="365125"/>
          </a:xfrm>
        </p:spPr>
        <p:txBody>
          <a:bodyPr/>
          <a:lstStyle/>
          <a:p>
            <a:fld id="{B7300236-7FFA-2C4C-9DC3-0D04F3CC4D61}" type="datetimeFigureOut">
              <a:rPr lang="en-US" smtClean="0"/>
              <a:t>3/19/2021</a:t>
            </a:fld>
            <a:endParaRPr lang="en-US" dirty="0"/>
          </a:p>
        </p:txBody>
      </p:sp>
      <p:sp>
        <p:nvSpPr>
          <p:cNvPr id="4" name="Footer Placeholder 3"/>
          <p:cNvSpPr>
            <a:spLocks noGrp="1"/>
          </p:cNvSpPr>
          <p:nvPr>
            <p:ph type="ftr" sz="quarter" idx="11"/>
          </p:nvPr>
        </p:nvSpPr>
        <p:spPr>
          <a:xfrm>
            <a:off x="3028950" y="6472896"/>
            <a:ext cx="3086100" cy="365125"/>
          </a:xfrm>
        </p:spPr>
        <p:txBody>
          <a:bodyPr/>
          <a:lstStyle/>
          <a:p>
            <a:endParaRPr lang="en-US" dirty="0"/>
          </a:p>
        </p:txBody>
      </p:sp>
      <p:sp>
        <p:nvSpPr>
          <p:cNvPr id="5" name="Slide Number Placeholder 4"/>
          <p:cNvSpPr>
            <a:spLocks noGrp="1"/>
          </p:cNvSpPr>
          <p:nvPr>
            <p:ph type="sldNum" sz="quarter" idx="12"/>
          </p:nvPr>
        </p:nvSpPr>
        <p:spPr>
          <a:xfrm>
            <a:off x="7077897" y="6454966"/>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057400" cy="365125"/>
          </a:xfrm>
        </p:spPr>
        <p:txBody>
          <a:bodyPr/>
          <a:lstStyle/>
          <a:p>
            <a:fld id="{B7300236-7FFA-2C4C-9DC3-0D04F3CC4D61}" type="datetimeFigureOut">
              <a:rPr lang="en-US" smtClean="0"/>
              <a:t>3/19/2021</a:t>
            </a:fld>
            <a:endParaRPr lang="en-US" dirty="0"/>
          </a:p>
        </p:txBody>
      </p:sp>
      <p:sp>
        <p:nvSpPr>
          <p:cNvPr id="3" name="Footer Placeholder 2"/>
          <p:cNvSpPr>
            <a:spLocks noGrp="1"/>
          </p:cNvSpPr>
          <p:nvPr>
            <p:ph type="ftr" sz="quarter" idx="11"/>
          </p:nvPr>
        </p:nvSpPr>
        <p:spPr>
          <a:xfrm>
            <a:off x="3028950" y="6463928"/>
            <a:ext cx="3086100" cy="365125"/>
          </a:xfrm>
        </p:spPr>
        <p:txBody>
          <a:bodyPr/>
          <a:lstStyle/>
          <a:p>
            <a:endParaRPr lang="en-US" dirty="0"/>
          </a:p>
        </p:txBody>
      </p:sp>
      <p:sp>
        <p:nvSpPr>
          <p:cNvPr id="4" name="Slide Number Placeholder 3"/>
          <p:cNvSpPr>
            <a:spLocks noGrp="1"/>
          </p:cNvSpPr>
          <p:nvPr>
            <p:ph type="sldNum" sz="quarter" idx="12"/>
          </p:nvPr>
        </p:nvSpPr>
        <p:spPr>
          <a:xfrm>
            <a:off x="7077635" y="6492875"/>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B7300236-7FFA-2C4C-9DC3-0D04F3CC4D61}" type="datetimeFigureOut">
              <a:rPr lang="en-US" smtClean="0"/>
              <a:pPr/>
              <a:t>3/19/2021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7"/>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6476" y="1654052"/>
            <a:ext cx="6729300" cy="1774948"/>
          </a:xfrm>
        </p:spPr>
        <p:txBody>
          <a:bodyPr>
            <a:normAutofit fontScale="90000"/>
          </a:bodyPr>
          <a:lstStyle/>
          <a:p>
            <a:r>
              <a:rPr lang="en-US" dirty="0"/>
              <a:t>IR Complementarity – Introductory remarks on the “big picture as we see it”</a:t>
            </a:r>
          </a:p>
        </p:txBody>
      </p:sp>
      <p:sp>
        <p:nvSpPr>
          <p:cNvPr id="3" name="Subtitle 2"/>
          <p:cNvSpPr>
            <a:spLocks noGrp="1"/>
          </p:cNvSpPr>
          <p:nvPr>
            <p:ph type="subTitle" idx="1"/>
          </p:nvPr>
        </p:nvSpPr>
        <p:spPr>
          <a:xfrm>
            <a:off x="3790951" y="3711452"/>
            <a:ext cx="5170514" cy="1774948"/>
          </a:xfrm>
        </p:spPr>
        <p:txBody>
          <a:bodyPr>
            <a:normAutofit fontScale="92500" lnSpcReduction="20000"/>
          </a:bodyPr>
          <a:lstStyle/>
          <a:p>
            <a:r>
              <a:rPr lang="en-US" sz="2600" dirty="0"/>
              <a:t>Elke </a:t>
            </a:r>
            <a:r>
              <a:rPr lang="en-US" sz="2600" dirty="0" err="1"/>
              <a:t>Aschenauer</a:t>
            </a:r>
            <a:r>
              <a:rPr lang="en-US" sz="2600" dirty="0"/>
              <a:t> and Rolf Ent</a:t>
            </a:r>
          </a:p>
          <a:p>
            <a:r>
              <a:rPr lang="en-US" sz="2600" dirty="0"/>
              <a:t>Co-Associate Directors for the Experimental Program</a:t>
            </a:r>
          </a:p>
          <a:p>
            <a:r>
              <a:rPr lang="en-US" sz="2600" dirty="0"/>
              <a:t>EIC CD-1 Review </a:t>
            </a:r>
          </a:p>
          <a:p>
            <a:r>
              <a:rPr lang="en-US" sz="1500" dirty="0"/>
              <a:t>January 26-29, 2021</a:t>
            </a:r>
          </a:p>
        </p:txBody>
      </p:sp>
    </p:spTree>
    <p:extLst>
      <p:ext uri="{BB962C8B-B14F-4D97-AF65-F5344CB8AC3E}">
        <p14:creationId xmlns:p14="http://schemas.microsoft.com/office/powerpoint/2010/main" val="70066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6D520-4C8A-4946-92B1-16C3A5451ABA}"/>
              </a:ext>
            </a:extLst>
          </p:cNvPr>
          <p:cNvSpPr>
            <a:spLocks noGrp="1"/>
          </p:cNvSpPr>
          <p:nvPr>
            <p:ph type="title"/>
          </p:nvPr>
        </p:nvSpPr>
        <p:spPr>
          <a:xfrm>
            <a:off x="0" y="10160"/>
            <a:ext cx="9144000" cy="641725"/>
          </a:xfrm>
        </p:spPr>
        <p:txBody>
          <a:bodyPr>
            <a:normAutofit/>
          </a:bodyPr>
          <a:lstStyle/>
          <a:p>
            <a:r>
              <a:rPr lang="en-US" dirty="0"/>
              <a:t>Detector – Location</a:t>
            </a:r>
            <a:endParaRPr lang="en-US" dirty="0">
              <a:latin typeface="+mj-lt"/>
            </a:endParaRPr>
          </a:p>
        </p:txBody>
      </p:sp>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2</a:t>
            </a:fld>
            <a:endParaRPr lang="en-US"/>
          </a:p>
        </p:txBody>
      </p:sp>
      <p:sp>
        <p:nvSpPr>
          <p:cNvPr id="6" name="Rounded Rectangle 5">
            <a:extLst>
              <a:ext uri="{FF2B5EF4-FFF2-40B4-BE49-F238E27FC236}">
                <a16:creationId xmlns:a16="http://schemas.microsoft.com/office/drawing/2014/main" id="{F3CDC5CA-7E02-4EEA-BD36-B67E70720637}"/>
              </a:ext>
            </a:extLst>
          </p:cNvPr>
          <p:cNvSpPr/>
          <p:nvPr/>
        </p:nvSpPr>
        <p:spPr bwMode="auto">
          <a:xfrm>
            <a:off x="533400" y="1190625"/>
            <a:ext cx="7848600" cy="1371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pic>
        <p:nvPicPr>
          <p:cNvPr id="7" name="Picture 6">
            <a:extLst>
              <a:ext uri="{FF2B5EF4-FFF2-40B4-BE49-F238E27FC236}">
                <a16:creationId xmlns:a16="http://schemas.microsoft.com/office/drawing/2014/main" id="{2E0944AE-1E30-4D4F-9D42-EAC0B75B9C4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842172"/>
            <a:ext cx="5146157" cy="5522787"/>
          </a:xfrm>
          <a:prstGeom prst="rect">
            <a:avLst/>
          </a:prstGeom>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id="{815C51B2-EE67-43ED-8231-2E49B2D6FFE5}"/>
              </a:ext>
            </a:extLst>
          </p:cNvPr>
          <p:cNvGrpSpPr/>
          <p:nvPr/>
        </p:nvGrpSpPr>
        <p:grpSpPr>
          <a:xfrm>
            <a:off x="5270580" y="4722109"/>
            <a:ext cx="3863895" cy="2062103"/>
            <a:chOff x="5160155" y="1164926"/>
            <a:chExt cx="3641513" cy="2031325"/>
          </a:xfrm>
        </p:grpSpPr>
        <p:cxnSp>
          <p:nvCxnSpPr>
            <p:cNvPr id="9" name="Straight Connector 8">
              <a:extLst>
                <a:ext uri="{FF2B5EF4-FFF2-40B4-BE49-F238E27FC236}">
                  <a16:creationId xmlns:a16="http://schemas.microsoft.com/office/drawing/2014/main" id="{7521B08D-1BD1-4AB7-8FCE-4726207D5B59}"/>
                </a:ext>
              </a:extLst>
            </p:cNvPr>
            <p:cNvCxnSpPr/>
            <p:nvPr/>
          </p:nvCxnSpPr>
          <p:spPr>
            <a:xfrm>
              <a:off x="5164751" y="1367467"/>
              <a:ext cx="528422" cy="0"/>
            </a:xfrm>
            <a:prstGeom prst="line">
              <a:avLst/>
            </a:prstGeom>
            <a:ln w="76200">
              <a:solidFill>
                <a:srgbClr val="A6A2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BF74A3A-5190-46C5-994D-360D9AB3FF2D}"/>
                </a:ext>
              </a:extLst>
            </p:cNvPr>
            <p:cNvCxnSpPr/>
            <p:nvPr/>
          </p:nvCxnSpPr>
          <p:spPr>
            <a:xfrm>
              <a:off x="5164751" y="1367467"/>
              <a:ext cx="52842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ED5D81-61C7-4353-8275-0F117E2279DA}"/>
                </a:ext>
              </a:extLst>
            </p:cNvPr>
            <p:cNvCxnSpPr>
              <a:cxnSpLocks/>
            </p:cNvCxnSpPr>
            <p:nvPr/>
          </p:nvCxnSpPr>
          <p:spPr>
            <a:xfrm>
              <a:off x="5164751" y="1648526"/>
              <a:ext cx="528422"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EF69C0C-306E-4B21-928C-306592AEACA6}"/>
                </a:ext>
              </a:extLst>
            </p:cNvPr>
            <p:cNvCxnSpPr>
              <a:cxnSpLocks/>
            </p:cNvCxnSpPr>
            <p:nvPr/>
          </p:nvCxnSpPr>
          <p:spPr>
            <a:xfrm>
              <a:off x="5164751" y="1648526"/>
              <a:ext cx="519232" cy="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DBE4790-39A1-4527-A6E2-C40C01033F9A}"/>
                </a:ext>
              </a:extLst>
            </p:cNvPr>
            <p:cNvCxnSpPr>
              <a:cxnSpLocks/>
            </p:cNvCxnSpPr>
            <p:nvPr/>
          </p:nvCxnSpPr>
          <p:spPr>
            <a:xfrm>
              <a:off x="5173941" y="1925759"/>
              <a:ext cx="528422" cy="0"/>
            </a:xfrm>
            <a:prstGeom prst="line">
              <a:avLst/>
            </a:prstGeom>
            <a:ln w="57150">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0E6A942-AAD1-4E7C-922C-3F5A9C027B13}"/>
                </a:ext>
              </a:extLst>
            </p:cNvPr>
            <p:cNvCxnSpPr/>
            <p:nvPr/>
          </p:nvCxnSpPr>
          <p:spPr>
            <a:xfrm>
              <a:off x="5173942" y="1928053"/>
              <a:ext cx="5284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B36A37D-D28B-4E22-8C3E-A9255A43009E}"/>
                </a:ext>
              </a:extLst>
            </p:cNvPr>
            <p:cNvCxnSpPr>
              <a:cxnSpLocks/>
            </p:cNvCxnSpPr>
            <p:nvPr/>
          </p:nvCxnSpPr>
          <p:spPr>
            <a:xfrm>
              <a:off x="5177003" y="2202223"/>
              <a:ext cx="52842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035584B-67C1-4475-84EE-07799BB07C37}"/>
                </a:ext>
              </a:extLst>
            </p:cNvPr>
            <p:cNvCxnSpPr>
              <a:cxnSpLocks/>
            </p:cNvCxnSpPr>
            <p:nvPr/>
          </p:nvCxnSpPr>
          <p:spPr>
            <a:xfrm>
              <a:off x="5181598" y="2198397"/>
              <a:ext cx="519233" cy="612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EF2CFC-AB26-48EA-84F2-FA195762F82C}"/>
                </a:ext>
              </a:extLst>
            </p:cNvPr>
            <p:cNvCxnSpPr>
              <a:cxnSpLocks/>
            </p:cNvCxnSpPr>
            <p:nvPr/>
          </p:nvCxnSpPr>
          <p:spPr>
            <a:xfrm>
              <a:off x="5160155" y="2712197"/>
              <a:ext cx="528422"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5E50C9-B0DA-4314-B643-0C0B3D9847A2}"/>
                </a:ext>
              </a:extLst>
            </p:cNvPr>
            <p:cNvCxnSpPr>
              <a:cxnSpLocks/>
            </p:cNvCxnSpPr>
            <p:nvPr/>
          </p:nvCxnSpPr>
          <p:spPr>
            <a:xfrm>
              <a:off x="5164750" y="2708372"/>
              <a:ext cx="523827" cy="38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72D190-9B0B-4970-A3F2-2908F4981EAE}"/>
                </a:ext>
              </a:extLst>
            </p:cNvPr>
            <p:cNvSpPr txBox="1"/>
            <p:nvPr/>
          </p:nvSpPr>
          <p:spPr>
            <a:xfrm>
              <a:off x="5185518" y="1164926"/>
              <a:ext cx="3616150" cy="2031325"/>
            </a:xfrm>
            <a:prstGeom prst="rect">
              <a:avLst/>
            </a:prstGeom>
            <a:noFill/>
          </p:spPr>
          <p:txBody>
            <a:bodyPr wrap="square" rtlCol="0">
              <a:spAutoFit/>
            </a:bodyPr>
            <a:lstStyle/>
            <a:p>
              <a:r>
                <a:rPr lang="en-US" dirty="0">
                  <a:latin typeface="+mj-lt"/>
                </a:rPr>
                <a:t>          Hadron Storage Ring</a:t>
              </a:r>
            </a:p>
            <a:p>
              <a:r>
                <a:rPr lang="en-US" dirty="0">
                  <a:latin typeface="+mj-lt"/>
                </a:rPr>
                <a:t>          Electron Storage Ring</a:t>
              </a:r>
            </a:p>
            <a:p>
              <a:r>
                <a:rPr lang="en-US" dirty="0">
                  <a:latin typeface="+mj-lt"/>
                </a:rPr>
                <a:t>          Electron Injector Synchrotron</a:t>
              </a:r>
            </a:p>
            <a:p>
              <a:r>
                <a:rPr lang="en-US" dirty="0">
                  <a:latin typeface="+mj-lt"/>
                </a:rPr>
                <a:t>          Possible on-energy Hadron </a:t>
              </a:r>
            </a:p>
            <a:p>
              <a:r>
                <a:rPr lang="en-US" dirty="0">
                  <a:latin typeface="+mj-lt"/>
                </a:rPr>
                <a:t>          injector ring</a:t>
              </a:r>
            </a:p>
            <a:p>
              <a:r>
                <a:rPr lang="en-US" dirty="0">
                  <a:latin typeface="+mj-lt"/>
                </a:rPr>
                <a:t>          Hadron injector complex</a:t>
              </a:r>
            </a:p>
          </p:txBody>
        </p:sp>
      </p:grpSp>
      <p:sp>
        <p:nvSpPr>
          <p:cNvPr id="20" name="TextBox 19">
            <a:extLst>
              <a:ext uri="{FF2B5EF4-FFF2-40B4-BE49-F238E27FC236}">
                <a16:creationId xmlns:a16="http://schemas.microsoft.com/office/drawing/2014/main" id="{7AFCA062-81F1-415D-9B3A-EF1FBDE94CE2}"/>
              </a:ext>
            </a:extLst>
          </p:cNvPr>
          <p:cNvSpPr txBox="1"/>
          <p:nvPr/>
        </p:nvSpPr>
        <p:spPr>
          <a:xfrm>
            <a:off x="5514976" y="652553"/>
            <a:ext cx="3298098" cy="923330"/>
          </a:xfrm>
          <a:prstGeom prst="rect">
            <a:avLst/>
          </a:prstGeom>
          <a:solidFill>
            <a:srgbClr val="FFC000"/>
          </a:solidFill>
          <a:ln>
            <a:solidFill>
              <a:schemeClr val="tx1"/>
            </a:solidFill>
          </a:ln>
        </p:spPr>
        <p:txBody>
          <a:bodyPr wrap="square" rtlCol="0">
            <a:spAutoFit/>
          </a:bodyPr>
          <a:lstStyle/>
          <a:p>
            <a:pPr algn="l"/>
            <a:r>
              <a:rPr lang="en-US" b="1" dirty="0">
                <a:solidFill>
                  <a:schemeClr val="bg1"/>
                </a:solidFill>
                <a:latin typeface="+mj-lt"/>
              </a:rPr>
              <a:t>Two possible locations – IP6 and IP8 – for  detectors and Interaction Regions.</a:t>
            </a:r>
          </a:p>
        </p:txBody>
      </p:sp>
      <p:sp>
        <p:nvSpPr>
          <p:cNvPr id="21" name="TextBox 20">
            <a:extLst>
              <a:ext uri="{FF2B5EF4-FFF2-40B4-BE49-F238E27FC236}">
                <a16:creationId xmlns:a16="http://schemas.microsoft.com/office/drawing/2014/main" id="{B6EDB3BE-4A5A-4F88-B3DC-D19D690851F4}"/>
              </a:ext>
            </a:extLst>
          </p:cNvPr>
          <p:cNvSpPr txBox="1"/>
          <p:nvPr/>
        </p:nvSpPr>
        <p:spPr>
          <a:xfrm>
            <a:off x="5338587" y="1667036"/>
            <a:ext cx="3795887" cy="3016210"/>
          </a:xfrm>
          <a:prstGeom prst="rect">
            <a:avLst/>
          </a:prstGeom>
          <a:noFill/>
          <a:ln>
            <a:solidFill>
              <a:schemeClr val="tx1"/>
            </a:solidFill>
          </a:ln>
        </p:spPr>
        <p:txBody>
          <a:bodyPr wrap="square" rtlCol="0">
            <a:spAutoFit/>
          </a:bodyPr>
          <a:lstStyle/>
          <a:p>
            <a:r>
              <a:rPr lang="en-US" b="1" dirty="0">
                <a:latin typeface="+mj-lt"/>
              </a:rPr>
              <a:t>IP6 - planned EIC project detector location</a:t>
            </a:r>
          </a:p>
          <a:p>
            <a:pPr marL="285750" indent="-285750">
              <a:buFont typeface="Arial" panose="020B0604020202020204" pitchFamily="34" charset="0"/>
              <a:buChar char="•"/>
            </a:pPr>
            <a:r>
              <a:rPr lang="en-US" dirty="0">
                <a:latin typeface="+mj-lt"/>
              </a:rPr>
              <a:t>hadrons “going from inner to outer arc”</a:t>
            </a:r>
          </a:p>
          <a:p>
            <a:r>
              <a:rPr lang="en-US" b="1" dirty="0">
                <a:latin typeface="+mj-lt"/>
              </a:rPr>
              <a:t>IP8 - viable location for complementary detector/IR</a:t>
            </a:r>
          </a:p>
          <a:p>
            <a:pPr marL="285750" indent="-285750">
              <a:buFont typeface="Arial" panose="020B0604020202020204" pitchFamily="34" charset="0"/>
              <a:buChar char="•"/>
            </a:pPr>
            <a:r>
              <a:rPr lang="en-US" dirty="0">
                <a:latin typeface="+mj-lt"/>
              </a:rPr>
              <a:t>hadrons “going from outer to inner arc”</a:t>
            </a:r>
          </a:p>
          <a:p>
            <a:pPr marL="285750" indent="-285750">
              <a:buFont typeface="Arial" panose="020B0604020202020204" pitchFamily="34" charset="0"/>
              <a:buChar char="•"/>
            </a:pPr>
            <a:endParaRPr lang="en-US" sz="1000" dirty="0">
              <a:latin typeface="+mj-lt"/>
            </a:endParaRPr>
          </a:p>
          <a:p>
            <a:r>
              <a:rPr lang="en-US" b="1" dirty="0">
                <a:solidFill>
                  <a:srgbClr val="0000FF"/>
                </a:solidFill>
                <a:latin typeface="+mj-lt"/>
                <a:sym typeface="Wingdings" panose="05000000000000000000" pitchFamily="2" charset="2"/>
              </a:rPr>
              <a:t> </a:t>
            </a:r>
            <a:r>
              <a:rPr lang="en-US" b="1" dirty="0">
                <a:solidFill>
                  <a:srgbClr val="0000FF"/>
                </a:solidFill>
                <a:latin typeface="+mj-lt"/>
              </a:rPr>
              <a:t>IR designs are NOT interchangeable with each other</a:t>
            </a:r>
          </a:p>
        </p:txBody>
      </p:sp>
      <p:cxnSp>
        <p:nvCxnSpPr>
          <p:cNvPr id="3" name="Straight Arrow Connector 2">
            <a:extLst>
              <a:ext uri="{FF2B5EF4-FFF2-40B4-BE49-F238E27FC236}">
                <a16:creationId xmlns:a16="http://schemas.microsoft.com/office/drawing/2014/main" id="{CCC0E06D-1FCF-4D23-898F-7B6876DBFB6D}"/>
              </a:ext>
            </a:extLst>
          </p:cNvPr>
          <p:cNvCxnSpPr/>
          <p:nvPr/>
        </p:nvCxnSpPr>
        <p:spPr>
          <a:xfrm>
            <a:off x="247650" y="2781300"/>
            <a:ext cx="514350" cy="0"/>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39C38476-9E77-40ED-84A8-C909B503B489}"/>
              </a:ext>
            </a:extLst>
          </p:cNvPr>
          <p:cNvCxnSpPr>
            <a:cxnSpLocks/>
          </p:cNvCxnSpPr>
          <p:nvPr/>
        </p:nvCxnSpPr>
        <p:spPr>
          <a:xfrm flipH="1" flipV="1">
            <a:off x="3200400" y="4105275"/>
            <a:ext cx="209550" cy="432651"/>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4A0A01F4-82A1-4A7E-9618-66F77EDFF4AC}"/>
              </a:ext>
            </a:extLst>
          </p:cNvPr>
          <p:cNvCxnSpPr>
            <a:cxnSpLocks/>
          </p:cNvCxnSpPr>
          <p:nvPr/>
        </p:nvCxnSpPr>
        <p:spPr>
          <a:xfrm flipH="1">
            <a:off x="1700212" y="3560529"/>
            <a:ext cx="257175" cy="371475"/>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CB86BF8B-05F8-4600-ACE4-B508FEF803DF}"/>
              </a:ext>
            </a:extLst>
          </p:cNvPr>
          <p:cNvSpPr txBox="1"/>
          <p:nvPr/>
        </p:nvSpPr>
        <p:spPr>
          <a:xfrm rot="16200000">
            <a:off x="2161055" y="4419205"/>
            <a:ext cx="530915" cy="369332"/>
          </a:xfrm>
          <a:prstGeom prst="rect">
            <a:avLst/>
          </a:prstGeom>
          <a:noFill/>
        </p:spPr>
        <p:txBody>
          <a:bodyPr wrap="none" rtlCol="0">
            <a:spAutoFit/>
          </a:bodyPr>
          <a:lstStyle/>
          <a:p>
            <a:r>
              <a:rPr lang="en-US" b="1" dirty="0"/>
              <a:t>IP6</a:t>
            </a:r>
          </a:p>
        </p:txBody>
      </p:sp>
      <p:sp>
        <p:nvSpPr>
          <p:cNvPr id="27" name="TextBox 26">
            <a:extLst>
              <a:ext uri="{FF2B5EF4-FFF2-40B4-BE49-F238E27FC236}">
                <a16:creationId xmlns:a16="http://schemas.microsoft.com/office/drawing/2014/main" id="{0C808692-C77C-4B66-A9D9-89F3CB2EBEB0}"/>
              </a:ext>
            </a:extLst>
          </p:cNvPr>
          <p:cNvSpPr txBox="1"/>
          <p:nvPr/>
        </p:nvSpPr>
        <p:spPr>
          <a:xfrm rot="-1800000">
            <a:off x="437116" y="3445160"/>
            <a:ext cx="530915" cy="369332"/>
          </a:xfrm>
          <a:prstGeom prst="rect">
            <a:avLst/>
          </a:prstGeom>
          <a:noFill/>
        </p:spPr>
        <p:txBody>
          <a:bodyPr wrap="none" rtlCol="0">
            <a:spAutoFit/>
          </a:bodyPr>
          <a:lstStyle/>
          <a:p>
            <a:r>
              <a:rPr lang="en-US" b="1" dirty="0"/>
              <a:t>IP8</a:t>
            </a:r>
          </a:p>
        </p:txBody>
      </p:sp>
    </p:spTree>
    <p:extLst>
      <p:ext uri="{BB962C8B-B14F-4D97-AF65-F5344CB8AC3E}">
        <p14:creationId xmlns:p14="http://schemas.microsoft.com/office/powerpoint/2010/main" val="41767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973DA-5980-4FE9-B5F7-7B541463C178}"/>
              </a:ext>
            </a:extLst>
          </p:cNvPr>
          <p:cNvSpPr>
            <a:spLocks noGrp="1"/>
          </p:cNvSpPr>
          <p:nvPr>
            <p:ph type="title"/>
          </p:nvPr>
        </p:nvSpPr>
        <p:spPr/>
        <p:txBody>
          <a:bodyPr>
            <a:normAutofit/>
          </a:bodyPr>
          <a:lstStyle/>
          <a:p>
            <a:r>
              <a:rPr lang="en-US" sz="3200" dirty="0"/>
              <a:t>How to get more luminosity at lower </a:t>
            </a:r>
            <a:r>
              <a:rPr lang="en-US" sz="3200" dirty="0" err="1"/>
              <a:t>E</a:t>
            </a:r>
            <a:r>
              <a:rPr lang="en-US" sz="3200" baseline="-25000" dirty="0" err="1"/>
              <a:t>cm</a:t>
            </a:r>
            <a:r>
              <a:rPr lang="en-US" sz="3200" dirty="0"/>
              <a:t>?</a:t>
            </a:r>
          </a:p>
        </p:txBody>
      </p:sp>
      <p:pic>
        <p:nvPicPr>
          <p:cNvPr id="5" name="Content Placeholder 4">
            <a:extLst>
              <a:ext uri="{FF2B5EF4-FFF2-40B4-BE49-F238E27FC236}">
                <a16:creationId xmlns:a16="http://schemas.microsoft.com/office/drawing/2014/main" id="{FA95E73E-F73C-4F0A-8ECA-16D7A918B99F}"/>
              </a:ext>
            </a:extLst>
          </p:cNvPr>
          <p:cNvPicPr>
            <a:picLocks noGrp="1" noChangeAspect="1"/>
          </p:cNvPicPr>
          <p:nvPr>
            <p:ph idx="1"/>
          </p:nvPr>
        </p:nvPicPr>
        <p:blipFill>
          <a:blip r:embed="rId3"/>
          <a:stretch>
            <a:fillRect/>
          </a:stretch>
        </p:blipFill>
        <p:spPr>
          <a:xfrm>
            <a:off x="250602" y="1042989"/>
            <a:ext cx="5532365" cy="3727450"/>
          </a:xfrm>
          <a:prstGeom prst="rect">
            <a:avLst/>
          </a:prstGeom>
        </p:spPr>
      </p:pic>
      <p:sp>
        <p:nvSpPr>
          <p:cNvPr id="4" name="Slide Number Placeholder 3">
            <a:extLst>
              <a:ext uri="{FF2B5EF4-FFF2-40B4-BE49-F238E27FC236}">
                <a16:creationId xmlns:a16="http://schemas.microsoft.com/office/drawing/2014/main" id="{472A1686-B488-49C8-A007-0B3FAD7FB476}"/>
              </a:ext>
            </a:extLst>
          </p:cNvPr>
          <p:cNvSpPr>
            <a:spLocks noGrp="1"/>
          </p:cNvSpPr>
          <p:nvPr>
            <p:ph type="sldNum" sz="quarter" idx="12"/>
          </p:nvPr>
        </p:nvSpPr>
        <p:spPr/>
        <p:txBody>
          <a:bodyPr/>
          <a:lstStyle/>
          <a:p>
            <a:fld id="{893C5830-40F3-F04E-B2E3-10E6672BA8FF}" type="slidenum">
              <a:rPr lang="en-US" smtClean="0"/>
              <a:t>3</a:t>
            </a:fld>
            <a:endParaRPr lang="en-US"/>
          </a:p>
        </p:txBody>
      </p:sp>
      <p:sp>
        <p:nvSpPr>
          <p:cNvPr id="3" name="TextBox 2">
            <a:extLst>
              <a:ext uri="{FF2B5EF4-FFF2-40B4-BE49-F238E27FC236}">
                <a16:creationId xmlns:a16="http://schemas.microsoft.com/office/drawing/2014/main" id="{35CEC073-9A30-474D-A20D-BF76CF5815A2}"/>
              </a:ext>
            </a:extLst>
          </p:cNvPr>
          <p:cNvSpPr txBox="1"/>
          <p:nvPr/>
        </p:nvSpPr>
        <p:spPr>
          <a:xfrm>
            <a:off x="250603" y="4833433"/>
            <a:ext cx="5140548" cy="1477328"/>
          </a:xfrm>
          <a:prstGeom prst="rect">
            <a:avLst/>
          </a:prstGeom>
          <a:noFill/>
        </p:spPr>
        <p:txBody>
          <a:bodyPr wrap="square" rtlCol="0">
            <a:spAutoFit/>
          </a:bodyPr>
          <a:lstStyle/>
          <a:p>
            <a:r>
              <a:rPr lang="en-US" dirty="0"/>
              <a:t>For hadrons, final focus lens is split into two.</a:t>
            </a:r>
          </a:p>
          <a:p>
            <a:pPr marL="285750" indent="-285750">
              <a:buFont typeface="Arial" panose="020B0604020202020204" pitchFamily="34" charset="0"/>
              <a:buChar char="•"/>
            </a:pPr>
            <a:r>
              <a:rPr lang="en-US" dirty="0"/>
              <a:t>Doublet focusing for </a:t>
            </a:r>
            <a:r>
              <a:rPr lang="en-US" dirty="0" err="1"/>
              <a:t>E</a:t>
            </a:r>
            <a:r>
              <a:rPr lang="en-US" baseline="-25000" dirty="0" err="1"/>
              <a:t>cm</a:t>
            </a:r>
            <a:r>
              <a:rPr lang="en-US" dirty="0"/>
              <a:t> ~100-140 GeV.</a:t>
            </a:r>
          </a:p>
          <a:p>
            <a:pPr marL="285750" indent="-285750">
              <a:buFont typeface="Arial" panose="020B0604020202020204" pitchFamily="34" charset="0"/>
              <a:buChar char="•"/>
            </a:pPr>
            <a:r>
              <a:rPr lang="en-US" dirty="0"/>
              <a:t>For low hadron beam energy (</a:t>
            </a:r>
            <a:r>
              <a:rPr lang="en-US" dirty="0" err="1"/>
              <a:t>E</a:t>
            </a:r>
            <a:r>
              <a:rPr lang="en-US" baseline="-25000" dirty="0" err="1"/>
              <a:t>cm</a:t>
            </a:r>
            <a:r>
              <a:rPr lang="en-US" dirty="0"/>
              <a:t> ~ 60 GeV) can rewire into triplet focusing, reduce </a:t>
            </a:r>
            <a:r>
              <a:rPr lang="en-US" dirty="0">
                <a:latin typeface="Symbol" panose="05050102010706020507" pitchFamily="18" charset="2"/>
              </a:rPr>
              <a:t>b</a:t>
            </a:r>
            <a:r>
              <a:rPr lang="en-US" dirty="0"/>
              <a:t>* </a:t>
            </a:r>
            <a:r>
              <a:rPr lang="en-US" dirty="0">
                <a:sym typeface="Wingdings" panose="05000000000000000000" pitchFamily="2" charset="2"/>
              </a:rPr>
              <a:t> </a:t>
            </a:r>
            <a:r>
              <a:rPr lang="en-US" dirty="0"/>
              <a:t>Increase L by factor of ~2.</a:t>
            </a:r>
          </a:p>
        </p:txBody>
      </p:sp>
      <p:sp>
        <p:nvSpPr>
          <p:cNvPr id="8" name="TextBox 7">
            <a:extLst>
              <a:ext uri="{FF2B5EF4-FFF2-40B4-BE49-F238E27FC236}">
                <a16:creationId xmlns:a16="http://schemas.microsoft.com/office/drawing/2014/main" id="{5C52A039-8A95-4972-A3BA-93F13ABB315D}"/>
              </a:ext>
            </a:extLst>
          </p:cNvPr>
          <p:cNvSpPr txBox="1"/>
          <p:nvPr/>
        </p:nvSpPr>
        <p:spPr>
          <a:xfrm>
            <a:off x="611966" y="2071037"/>
            <a:ext cx="1889082" cy="369332"/>
          </a:xfrm>
          <a:prstGeom prst="rect">
            <a:avLst/>
          </a:prstGeom>
          <a:noFill/>
        </p:spPr>
        <p:txBody>
          <a:bodyPr wrap="square" rtlCol="0">
            <a:spAutoFit/>
          </a:bodyPr>
          <a:lstStyle/>
          <a:p>
            <a:r>
              <a:rPr lang="en-US" dirty="0"/>
              <a:t>Doublet focusing</a:t>
            </a:r>
          </a:p>
        </p:txBody>
      </p:sp>
      <p:sp>
        <p:nvSpPr>
          <p:cNvPr id="9" name="TextBox 8">
            <a:extLst>
              <a:ext uri="{FF2B5EF4-FFF2-40B4-BE49-F238E27FC236}">
                <a16:creationId xmlns:a16="http://schemas.microsoft.com/office/drawing/2014/main" id="{05472936-4AEA-47D3-B13B-964038D5C932}"/>
              </a:ext>
            </a:extLst>
          </p:cNvPr>
          <p:cNvSpPr txBox="1"/>
          <p:nvPr/>
        </p:nvSpPr>
        <p:spPr>
          <a:xfrm>
            <a:off x="611966" y="4408511"/>
            <a:ext cx="2123489" cy="369332"/>
          </a:xfrm>
          <a:prstGeom prst="rect">
            <a:avLst/>
          </a:prstGeom>
          <a:noFill/>
        </p:spPr>
        <p:txBody>
          <a:bodyPr wrap="square" rtlCol="0">
            <a:spAutoFit/>
          </a:bodyPr>
          <a:lstStyle/>
          <a:p>
            <a:r>
              <a:rPr lang="en-US" dirty="0"/>
              <a:t>Triplet focusing</a:t>
            </a:r>
          </a:p>
        </p:txBody>
      </p:sp>
      <p:sp>
        <p:nvSpPr>
          <p:cNvPr id="10" name="TextBox 9">
            <a:extLst>
              <a:ext uri="{FF2B5EF4-FFF2-40B4-BE49-F238E27FC236}">
                <a16:creationId xmlns:a16="http://schemas.microsoft.com/office/drawing/2014/main" id="{ACF85FDF-EAA9-4BE2-88E4-61BAE54FAEB3}"/>
              </a:ext>
            </a:extLst>
          </p:cNvPr>
          <p:cNvSpPr txBox="1"/>
          <p:nvPr/>
        </p:nvSpPr>
        <p:spPr>
          <a:xfrm>
            <a:off x="2178584" y="684350"/>
            <a:ext cx="1676400" cy="461665"/>
          </a:xfrm>
          <a:prstGeom prst="rect">
            <a:avLst/>
          </a:prstGeom>
          <a:noFill/>
        </p:spPr>
        <p:txBody>
          <a:bodyPr wrap="square" rtlCol="0">
            <a:spAutoFit/>
          </a:bodyPr>
          <a:lstStyle/>
          <a:p>
            <a:r>
              <a:rPr lang="en-US" sz="2400" dirty="0">
                <a:solidFill>
                  <a:srgbClr val="FF0000"/>
                </a:solidFill>
                <a:latin typeface="Brush Script MT" panose="03060802040406070304" pitchFamily="66" charset="0"/>
              </a:rPr>
              <a:t>schematics</a:t>
            </a:r>
          </a:p>
        </p:txBody>
      </p:sp>
      <p:sp>
        <p:nvSpPr>
          <p:cNvPr id="12" name="TextBox 11"/>
          <p:cNvSpPr txBox="1"/>
          <p:nvPr/>
        </p:nvSpPr>
        <p:spPr>
          <a:xfrm>
            <a:off x="7703304" y="93694"/>
            <a:ext cx="1335921" cy="646331"/>
          </a:xfrm>
          <a:prstGeom prst="rect">
            <a:avLst/>
          </a:prstGeom>
          <a:solidFill>
            <a:srgbClr val="00B050">
              <a:alpha val="46000"/>
            </a:srgbClr>
          </a:solidFill>
        </p:spPr>
        <p:txBody>
          <a:bodyPr wrap="square" rtlCol="0">
            <a:spAutoFit/>
          </a:bodyPr>
          <a:lstStyle/>
          <a:p>
            <a:r>
              <a:rPr lang="en-US" dirty="0">
                <a:latin typeface="Arial" panose="020B0604020202020204" pitchFamily="34" charset="0"/>
                <a:cs typeface="Arial" panose="020B0604020202020204" pitchFamily="34" charset="0"/>
              </a:rPr>
              <a:t>F. </a:t>
            </a:r>
            <a:r>
              <a:rPr lang="en-US" dirty="0" err="1">
                <a:latin typeface="Arial" panose="020B0604020202020204" pitchFamily="34" charset="0"/>
                <a:cs typeface="Arial" panose="020B0604020202020204" pitchFamily="34" charset="0"/>
              </a:rPr>
              <a:t>Willeke</a:t>
            </a:r>
            <a:r>
              <a:rPr lang="en-US" dirty="0">
                <a:latin typeface="Arial" panose="020B0604020202020204" pitchFamily="34" charset="0"/>
                <a:cs typeface="Arial" panose="020B0604020202020204" pitchFamily="34" charset="0"/>
              </a:rPr>
              <a:t>, V. Morozov</a:t>
            </a:r>
          </a:p>
        </p:txBody>
      </p:sp>
      <p:sp>
        <p:nvSpPr>
          <p:cNvPr id="13" name="TextBox 12">
            <a:extLst>
              <a:ext uri="{FF2B5EF4-FFF2-40B4-BE49-F238E27FC236}">
                <a16:creationId xmlns:a16="http://schemas.microsoft.com/office/drawing/2014/main" id="{F87D7538-DDC3-4D33-B886-CDA56B464233}"/>
              </a:ext>
            </a:extLst>
          </p:cNvPr>
          <p:cNvSpPr txBox="1"/>
          <p:nvPr/>
        </p:nvSpPr>
        <p:spPr>
          <a:xfrm>
            <a:off x="5445348" y="979400"/>
            <a:ext cx="3448050" cy="1477328"/>
          </a:xfrm>
          <a:prstGeom prst="rect">
            <a:avLst/>
          </a:prstGeom>
          <a:solidFill>
            <a:srgbClr val="FFFF00"/>
          </a:solidFill>
        </p:spPr>
        <p:txBody>
          <a:bodyPr wrap="square" rtlCol="0">
            <a:spAutoFit/>
          </a:bodyPr>
          <a:lstStyle/>
          <a:p>
            <a:r>
              <a:rPr lang="en-US" dirty="0"/>
              <a:t>Luminosity </a:t>
            </a:r>
            <a:r>
              <a:rPr lang="en-US" dirty="0" err="1"/>
              <a:t>E</a:t>
            </a:r>
            <a:r>
              <a:rPr lang="en-US" baseline="-25000" dirty="0" err="1"/>
              <a:t>cm</a:t>
            </a:r>
            <a:r>
              <a:rPr lang="en-US" dirty="0"/>
              <a:t> ~ 40 – 60 GeV could be increased by factor of almost 2 </a:t>
            </a:r>
            <a:r>
              <a:rPr lang="en-US" b="1" dirty="0">
                <a:solidFill>
                  <a:srgbClr val="FF0000"/>
                </a:solidFill>
              </a:rPr>
              <a:t>(work in progress!)</a:t>
            </a:r>
          </a:p>
          <a:p>
            <a:endParaRPr lang="en-US" b="1" dirty="0">
              <a:solidFill>
                <a:srgbClr val="FF0000"/>
              </a:solidFill>
            </a:endParaRPr>
          </a:p>
          <a:p>
            <a:r>
              <a:rPr lang="en-US" b="1" dirty="0">
                <a:solidFill>
                  <a:srgbClr val="0000FF"/>
                </a:solidFill>
              </a:rPr>
              <a:t>Applicable at </a:t>
            </a:r>
            <a:r>
              <a:rPr lang="en-US" b="1" u="sng" dirty="0">
                <a:solidFill>
                  <a:srgbClr val="FF0000"/>
                </a:solidFill>
              </a:rPr>
              <a:t>both</a:t>
            </a:r>
            <a:r>
              <a:rPr lang="en-US" b="1" dirty="0">
                <a:solidFill>
                  <a:srgbClr val="0000FF"/>
                </a:solidFill>
              </a:rPr>
              <a:t> IP6 and IP8</a:t>
            </a:r>
          </a:p>
        </p:txBody>
      </p:sp>
      <p:sp>
        <p:nvSpPr>
          <p:cNvPr id="14" name="TextBox 13">
            <a:extLst>
              <a:ext uri="{FF2B5EF4-FFF2-40B4-BE49-F238E27FC236}">
                <a16:creationId xmlns:a16="http://schemas.microsoft.com/office/drawing/2014/main" id="{FC3850A9-CAE6-4779-B773-6B4523AF6960}"/>
              </a:ext>
            </a:extLst>
          </p:cNvPr>
          <p:cNvSpPr txBox="1"/>
          <p:nvPr/>
        </p:nvSpPr>
        <p:spPr>
          <a:xfrm>
            <a:off x="5445349" y="2722048"/>
            <a:ext cx="3448050" cy="1200329"/>
          </a:xfrm>
          <a:prstGeom prst="rect">
            <a:avLst/>
          </a:prstGeom>
          <a:noFill/>
        </p:spPr>
        <p:txBody>
          <a:bodyPr wrap="square" rtlCol="0">
            <a:spAutoFit/>
          </a:bodyPr>
          <a:lstStyle/>
          <a:p>
            <a:r>
              <a:rPr lang="en-US" dirty="0"/>
              <a:t>But nothing is for free, there is a direct impact on the low </a:t>
            </a:r>
            <a:r>
              <a:rPr lang="en-US" dirty="0" err="1"/>
              <a:t>p</a:t>
            </a:r>
            <a:r>
              <a:rPr lang="en-US" baseline="-25000" dirty="0" err="1"/>
              <a:t>T</a:t>
            </a:r>
            <a:r>
              <a:rPr lang="en-US" dirty="0"/>
              <a:t> acceptance, e.g., for 100 GeV protons: </a:t>
            </a:r>
            <a:r>
              <a:rPr lang="en-US" dirty="0" err="1"/>
              <a:t>p</a:t>
            </a:r>
            <a:r>
              <a:rPr lang="en-US" baseline="-25000" dirty="0" err="1"/>
              <a:t>T</a:t>
            </a:r>
            <a:r>
              <a:rPr lang="en-US" baseline="30000" dirty="0" err="1"/>
              <a:t>min</a:t>
            </a:r>
            <a:r>
              <a:rPr lang="en-US" dirty="0"/>
              <a:t> = 0.2 </a:t>
            </a:r>
            <a:r>
              <a:rPr lang="en-US" dirty="0">
                <a:sym typeface="Wingdings" panose="05000000000000000000" pitchFamily="2" charset="2"/>
              </a:rPr>
              <a:t> 0.3 GeV</a:t>
            </a:r>
            <a:endParaRPr lang="en-US" dirty="0"/>
          </a:p>
        </p:txBody>
      </p:sp>
      <p:grpSp>
        <p:nvGrpSpPr>
          <p:cNvPr id="17" name="Group 16">
            <a:extLst>
              <a:ext uri="{FF2B5EF4-FFF2-40B4-BE49-F238E27FC236}">
                <a16:creationId xmlns:a16="http://schemas.microsoft.com/office/drawing/2014/main" id="{56C41E43-04E0-46DB-A9D3-14A9BBA3ABEF}"/>
              </a:ext>
            </a:extLst>
          </p:cNvPr>
          <p:cNvGrpSpPr/>
          <p:nvPr/>
        </p:nvGrpSpPr>
        <p:grpSpPr>
          <a:xfrm>
            <a:off x="5445348" y="3910698"/>
            <a:ext cx="3494812" cy="2340342"/>
            <a:chOff x="628308" y="1415998"/>
            <a:chExt cx="7887383" cy="4839119"/>
          </a:xfrm>
        </p:grpSpPr>
        <p:pic>
          <p:nvPicPr>
            <p:cNvPr id="18" name="Picture 17">
              <a:extLst>
                <a:ext uri="{FF2B5EF4-FFF2-40B4-BE49-F238E27FC236}">
                  <a16:creationId xmlns:a16="http://schemas.microsoft.com/office/drawing/2014/main" id="{252FA9BD-8FC8-4399-A8DE-CF2CB826A6F5}"/>
                </a:ext>
              </a:extLst>
            </p:cNvPr>
            <p:cNvPicPr>
              <a:picLocks noChangeAspect="1"/>
            </p:cNvPicPr>
            <p:nvPr/>
          </p:nvPicPr>
          <p:blipFill>
            <a:blip r:embed="rId4"/>
            <a:stretch>
              <a:fillRect/>
            </a:stretch>
          </p:blipFill>
          <p:spPr>
            <a:xfrm>
              <a:off x="628308" y="1415998"/>
              <a:ext cx="7887383" cy="4839119"/>
            </a:xfrm>
            <a:prstGeom prst="rect">
              <a:avLst/>
            </a:prstGeom>
          </p:spPr>
        </p:pic>
        <p:sp>
          <p:nvSpPr>
            <p:cNvPr id="19" name="Oval 18">
              <a:extLst>
                <a:ext uri="{FF2B5EF4-FFF2-40B4-BE49-F238E27FC236}">
                  <a16:creationId xmlns:a16="http://schemas.microsoft.com/office/drawing/2014/main" id="{6B77F9A0-D5D9-47E2-BD0D-B445198BA5F1}"/>
                </a:ext>
              </a:extLst>
            </p:cNvPr>
            <p:cNvSpPr/>
            <p:nvPr/>
          </p:nvSpPr>
          <p:spPr>
            <a:xfrm>
              <a:off x="5655736" y="3210559"/>
              <a:ext cx="311573" cy="31834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Oval 19">
              <a:extLst>
                <a:ext uri="{FF2B5EF4-FFF2-40B4-BE49-F238E27FC236}">
                  <a16:creationId xmlns:a16="http://schemas.microsoft.com/office/drawing/2014/main" id="{57E81648-BA83-4BDA-9245-348F4B4C7C0D}"/>
                </a:ext>
              </a:extLst>
            </p:cNvPr>
            <p:cNvSpPr/>
            <p:nvPr/>
          </p:nvSpPr>
          <p:spPr>
            <a:xfrm>
              <a:off x="4123120" y="4053839"/>
              <a:ext cx="311573" cy="31834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Oval 20">
              <a:extLst>
                <a:ext uri="{FF2B5EF4-FFF2-40B4-BE49-F238E27FC236}">
                  <a16:creationId xmlns:a16="http://schemas.microsoft.com/office/drawing/2014/main" id="{A8623D93-90AF-4638-9C17-C50648ABD0B5}"/>
                </a:ext>
              </a:extLst>
            </p:cNvPr>
            <p:cNvSpPr/>
            <p:nvPr/>
          </p:nvSpPr>
          <p:spPr>
            <a:xfrm>
              <a:off x="3252046" y="4439919"/>
              <a:ext cx="311573" cy="3183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EA8347C-16E1-492C-BABE-0D6063AABF7B}"/>
                    </a:ext>
                  </a:extLst>
                </p:cNvPr>
                <p:cNvSpPr txBox="1"/>
                <p:nvPr/>
              </p:nvSpPr>
              <p:spPr>
                <a:xfrm>
                  <a:off x="5967309" y="3205385"/>
                  <a:ext cx="1878214" cy="572750"/>
                </a:xfrm>
                <a:prstGeom prst="rect">
                  <a:avLst/>
                </a:prstGeom>
                <a:noFill/>
              </p:spPr>
              <p:txBody>
                <a:bodyPr wrap="none" rtlCol="0">
                  <a:spAutoFit/>
                </a:bodyPr>
                <a:lstStyle/>
                <a:p>
                  <a:r>
                    <a:rPr lang="en-US" sz="1200" dirty="0">
                      <a:solidFill>
                        <a:srgbClr val="00B050"/>
                      </a:solidFill>
                      <a:latin typeface="Arial" panose="020B0604020202020204" pitchFamily="34" charset="0"/>
                      <a:cs typeface="Arial" panose="020B0604020202020204" pitchFamily="34" charset="0"/>
                    </a:rPr>
                    <a:t>Highest </a:t>
                  </a:r>
                  <a14:m>
                    <m:oMath xmlns:m="http://schemas.openxmlformats.org/officeDocument/2006/math">
                      <m:r>
                        <a:rPr lang="en-US" sz="1200" b="0" i="1" smtClean="0">
                          <a:solidFill>
                            <a:srgbClr val="00B050"/>
                          </a:solidFill>
                          <a:latin typeface="Cambria Math" panose="02040503050406030204" pitchFamily="18" charset="0"/>
                        </a:rPr>
                        <m:t>𝐿</m:t>
                      </m:r>
                    </m:oMath>
                  </a14:m>
                  <a:endParaRPr lang="en-US" sz="1200" dirty="0">
                    <a:solidFill>
                      <a:srgbClr val="00B050"/>
                    </a:solidFill>
                    <a:latin typeface="Arial" panose="020B0604020202020204" pitchFamily="34" charset="0"/>
                    <a:cs typeface="Arial" panose="020B0604020202020204" pitchFamily="34" charset="0"/>
                  </a:endParaRPr>
                </a:p>
              </p:txBody>
            </p:sp>
          </mc:Choice>
          <mc:Fallback xmlns="">
            <p:sp>
              <p:nvSpPr>
                <p:cNvPr id="22" name="TextBox 21">
                  <a:extLst>
                    <a:ext uri="{FF2B5EF4-FFF2-40B4-BE49-F238E27FC236}">
                      <a16:creationId xmlns:a16="http://schemas.microsoft.com/office/drawing/2014/main" id="{7EA8347C-16E1-492C-BABE-0D6063AABF7B}"/>
                    </a:ext>
                  </a:extLst>
                </p:cNvPr>
                <p:cNvSpPr txBox="1">
                  <a:spLocks noRot="1" noChangeAspect="1" noMove="1" noResize="1" noEditPoints="1" noAdjustHandles="1" noChangeArrowheads="1" noChangeShapeType="1" noTextEdit="1"/>
                </p:cNvSpPr>
                <p:nvPr/>
              </p:nvSpPr>
              <p:spPr>
                <a:xfrm>
                  <a:off x="5967309" y="3205385"/>
                  <a:ext cx="1878214" cy="572750"/>
                </a:xfrm>
                <a:prstGeom prst="rect">
                  <a:avLst/>
                </a:prstGeom>
                <a:blipFill>
                  <a:blip r:embed="rId5"/>
                  <a:stretch>
                    <a:fillRect t="-2174" b="-13043"/>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8AD04680-3140-4E3D-8AED-9F09EE33BA04}"/>
                </a:ext>
              </a:extLst>
            </p:cNvPr>
            <p:cNvSpPr txBox="1"/>
            <p:nvPr/>
          </p:nvSpPr>
          <p:spPr>
            <a:xfrm>
              <a:off x="2227100" y="3401500"/>
              <a:ext cx="2931134" cy="572750"/>
            </a:xfrm>
            <a:prstGeom prst="rect">
              <a:avLst/>
            </a:prstGeom>
            <a:noFill/>
          </p:spPr>
          <p:txBody>
            <a:bodyPr wrap="none" rtlCol="0">
              <a:spAutoFit/>
            </a:bodyPr>
            <a:lstStyle/>
            <a:p>
              <a:r>
                <a:rPr lang="en-US" sz="1200" dirty="0">
                  <a:solidFill>
                    <a:srgbClr val="0000FF"/>
                  </a:solidFill>
                  <a:latin typeface="Arial" panose="020B0604020202020204" pitchFamily="34" charset="0"/>
                  <a:cs typeface="Arial" panose="020B0604020202020204" pitchFamily="34" charset="0"/>
                </a:rPr>
                <a:t>High-divergence</a:t>
              </a:r>
            </a:p>
          </p:txBody>
        </p:sp>
        <p:sp>
          <p:nvSpPr>
            <p:cNvPr id="24" name="TextBox 23">
              <a:extLst>
                <a:ext uri="{FF2B5EF4-FFF2-40B4-BE49-F238E27FC236}">
                  <a16:creationId xmlns:a16="http://schemas.microsoft.com/office/drawing/2014/main" id="{7177C0AD-7D3D-436D-8530-A0A7E8088674}"/>
                </a:ext>
              </a:extLst>
            </p:cNvPr>
            <p:cNvSpPr txBox="1"/>
            <p:nvPr/>
          </p:nvSpPr>
          <p:spPr>
            <a:xfrm>
              <a:off x="3563620" y="4599092"/>
              <a:ext cx="3010728" cy="572750"/>
            </a:xfrm>
            <a:prstGeom prst="rect">
              <a:avLst/>
            </a:prstGeom>
            <a:noFill/>
          </p:spPr>
          <p:txBody>
            <a:bodyPr wrap="none" rtlCol="0">
              <a:spAutoFit/>
            </a:bodyPr>
            <a:lstStyle/>
            <a:p>
              <a:r>
                <a:rPr lang="en-US" sz="1200" dirty="0">
                  <a:solidFill>
                    <a:srgbClr val="ED7D31"/>
                  </a:solidFill>
                  <a:latin typeface="Arial" panose="020B0604020202020204" pitchFamily="34" charset="0"/>
                  <a:cs typeface="Arial" panose="020B0604020202020204" pitchFamily="34" charset="0"/>
                </a:rPr>
                <a:t>High-acceptance</a:t>
              </a:r>
            </a:p>
          </p:txBody>
        </p:sp>
      </p:grpSp>
    </p:spTree>
    <p:extLst>
      <p:ext uri="{BB962C8B-B14F-4D97-AF65-F5344CB8AC3E}">
        <p14:creationId xmlns:p14="http://schemas.microsoft.com/office/powerpoint/2010/main" val="330558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0" y="0"/>
            <a:ext cx="8746071" cy="758472"/>
          </a:xfrm>
        </p:spPr>
        <p:txBody>
          <a:bodyPr>
            <a:noAutofit/>
          </a:bodyPr>
          <a:lstStyle/>
          <a:p>
            <a:r>
              <a:rPr lang="en-US" sz="3200" dirty="0"/>
              <a:t>IP8 Crossing Angle Choice</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A87AA2-8062-42D9-85F3-7BFCE11C9B4F}"/>
                  </a:ext>
                </a:extLst>
              </p:cNvPr>
              <p:cNvSpPr txBox="1"/>
              <p:nvPr/>
            </p:nvSpPr>
            <p:spPr>
              <a:xfrm>
                <a:off x="5226" y="960539"/>
                <a:ext cx="8816210" cy="3685624"/>
              </a:xfrm>
              <a:prstGeom prst="rect">
                <a:avLst/>
              </a:prstGeom>
              <a:noFill/>
            </p:spPr>
            <p:txBody>
              <a:bodyPr wrap="square" rtlCol="0">
                <a:spAutoFit/>
              </a:bodyPr>
              <a:lstStyle/>
              <a:p>
                <a:pPr marL="228600" lvl="0" indent="-228600">
                  <a:spcAft>
                    <a:spcPts val="300"/>
                  </a:spcAft>
                  <a:buFont typeface="Arial" panose="020B0604020202020204" pitchFamily="34" charset="0"/>
                  <a:buChar char="•"/>
                </a:pPr>
                <a:r>
                  <a:rPr lang="en-US" dirty="0">
                    <a:solidFill>
                      <a:srgbClr val="000000"/>
                    </a:solidFill>
                    <a:latin typeface="Arial" charset="0"/>
                    <a:cs typeface="Arial" panose="020B0604020202020204" pitchFamily="34" charset="0"/>
                  </a:rPr>
                  <a:t>Cannot be too large, </a:t>
                </a:r>
                <a14:m>
                  <m:oMath xmlns:m="http://schemas.openxmlformats.org/officeDocument/2006/math">
                    <m:r>
                      <a:rPr lang="en-US" i="1" dirty="0" smtClean="0">
                        <a:solidFill>
                          <a:srgbClr val="000000"/>
                        </a:solidFill>
                        <a:latin typeface="Cambria Math" panose="02040503050406030204" pitchFamily="18" charset="0"/>
                        <a:cs typeface="Arial" panose="020B0604020202020204" pitchFamily="34" charset="0"/>
                      </a:rPr>
                      <m:t>&lt;50</m:t>
                    </m:r>
                  </m:oMath>
                </a14:m>
                <a:r>
                  <a:rPr lang="en-US" dirty="0">
                    <a:solidFill>
                      <a:srgbClr val="000000"/>
                    </a:solidFill>
                    <a:latin typeface="Arial" charset="0"/>
                    <a:cs typeface="Arial" panose="020B0604020202020204" pitchFamily="34" charset="0"/>
                  </a:rPr>
                  <a:t> mrad</a:t>
                </a:r>
              </a:p>
              <a:p>
                <a:pPr marL="514350" lvl="1" indent="-285750">
                  <a:spcAft>
                    <a:spcPts val="300"/>
                  </a:spcAft>
                  <a:buFont typeface="Symbol" panose="05050102010706020507" pitchFamily="18" charset="2"/>
                  <a:buChar char="-"/>
                </a:pPr>
                <a:r>
                  <a:rPr lang="en-US" dirty="0">
                    <a:solidFill>
                      <a:srgbClr val="000000"/>
                    </a:solidFill>
                    <a:latin typeface="Arial" charset="0"/>
                    <a:cs typeface="Arial" panose="020B0604020202020204" pitchFamily="34" charset="0"/>
                  </a:rPr>
                  <a:t>Experimental hall geometry does not allow it</a:t>
                </a:r>
              </a:p>
              <a:p>
                <a:pPr marL="514350" lvl="1" indent="-285750">
                  <a:spcAft>
                    <a:spcPts val="300"/>
                  </a:spcAft>
                  <a:buFont typeface="Symbol" panose="05050102010706020507" pitchFamily="18" charset="2"/>
                  <a:buChar char="-"/>
                </a:pPr>
                <a:r>
                  <a:rPr lang="en-US" dirty="0">
                    <a:solidFill>
                      <a:srgbClr val="000000"/>
                    </a:solidFill>
                    <a:latin typeface="Arial" charset="0"/>
                    <a:cs typeface="Arial" panose="020B0604020202020204" pitchFamily="34" charset="0"/>
                  </a:rPr>
                  <a:t>IP must be shifted toward the ring center to allow RCS bypass the detector</a:t>
                </a:r>
              </a:p>
              <a:p>
                <a:pPr marL="514350" lvl="1" indent="-285750">
                  <a:spcAft>
                    <a:spcPts val="300"/>
                  </a:spcAft>
                  <a:buFont typeface="Symbol" panose="05050102010706020507" pitchFamily="18" charset="2"/>
                  <a:buChar char="-"/>
                </a:pPr>
                <a:r>
                  <a:rPr lang="en-US" dirty="0">
                    <a:solidFill>
                      <a:srgbClr val="000000"/>
                    </a:solidFill>
                    <a:latin typeface="Arial" charset="0"/>
                    <a:cs typeface="Arial" panose="020B0604020202020204" pitchFamily="34" charset="0"/>
                  </a:rPr>
                  <a:t>Requires additional crabbing cavities, not only cost but additional impedance and other dynamical beam issues</a:t>
                </a:r>
              </a:p>
              <a:p>
                <a:pPr marL="514350" lvl="1" indent="-285750">
                  <a:spcAft>
                    <a:spcPts val="300"/>
                  </a:spcAft>
                  <a:buFont typeface="Symbol" panose="05050102010706020507" pitchFamily="18" charset="2"/>
                  <a:buChar char="-"/>
                </a:pPr>
                <a:r>
                  <a:rPr lang="en-US" dirty="0">
                    <a:solidFill>
                      <a:srgbClr val="000000"/>
                    </a:solidFill>
                    <a:latin typeface="Arial" charset="0"/>
                    <a:cs typeface="Arial" panose="020B0604020202020204" pitchFamily="34" charset="0"/>
                  </a:rPr>
                  <a:t>Impact on “central” detector acceptance, e.g., with 50 mrad, acceptance limited to ~3.5 in rapidity</a:t>
                </a:r>
              </a:p>
              <a:p>
                <a:pPr lvl="0">
                  <a:spcAft>
                    <a:spcPts val="300"/>
                  </a:spcAft>
                </a:pPr>
                <a:endParaRPr lang="en-US" dirty="0">
                  <a:solidFill>
                    <a:srgbClr val="000000"/>
                  </a:solidFill>
                  <a:latin typeface="Arial" charset="0"/>
                  <a:cs typeface="Arial" panose="020B0604020202020204" pitchFamily="34" charset="0"/>
                </a:endParaRPr>
              </a:p>
              <a:p>
                <a:pPr marL="228600" lvl="0" indent="-228600">
                  <a:spcAft>
                    <a:spcPts val="300"/>
                  </a:spcAft>
                  <a:buFont typeface="Arial" panose="020B0604020202020204" pitchFamily="34" charset="0"/>
                  <a:buChar char="•"/>
                </a:pPr>
                <a:r>
                  <a:rPr lang="en-US" dirty="0">
                    <a:solidFill>
                      <a:srgbClr val="000000"/>
                    </a:solidFill>
                    <a:latin typeface="Arial" charset="0"/>
                    <a:cs typeface="Arial" panose="020B0604020202020204" pitchFamily="34" charset="0"/>
                  </a:rPr>
                  <a:t>Cannot be too small, </a:t>
                </a:r>
                <a14:m>
                  <m:oMath xmlns:m="http://schemas.openxmlformats.org/officeDocument/2006/math">
                    <m:r>
                      <a:rPr lang="en-US" b="0" i="1" smtClean="0">
                        <a:solidFill>
                          <a:srgbClr val="000000"/>
                        </a:solidFill>
                        <a:latin typeface="Cambria Math" panose="02040503050406030204" pitchFamily="18" charset="0"/>
                        <a:cs typeface="Arial" panose="020B0604020202020204" pitchFamily="34" charset="0"/>
                      </a:rPr>
                      <m:t>&gt;25</m:t>
                    </m:r>
                  </m:oMath>
                </a14:m>
                <a:r>
                  <a:rPr lang="en-US" dirty="0">
                    <a:solidFill>
                      <a:srgbClr val="000000"/>
                    </a:solidFill>
                    <a:latin typeface="Arial" charset="0"/>
                    <a:cs typeface="Arial" panose="020B0604020202020204" pitchFamily="34" charset="0"/>
                  </a:rPr>
                  <a:t> mrad</a:t>
                </a:r>
              </a:p>
              <a:p>
                <a:pPr marL="514350" lvl="1" indent="-285750">
                  <a:spcAft>
                    <a:spcPts val="300"/>
                  </a:spcAft>
                  <a:buFont typeface="Symbol" panose="05050102010706020507" pitchFamily="18" charset="2"/>
                  <a:buChar char="-"/>
                </a:pPr>
                <a:r>
                  <a:rPr lang="en-US" dirty="0">
                    <a:solidFill>
                      <a:srgbClr val="000000"/>
                    </a:solidFill>
                    <a:latin typeface="Arial" charset="0"/>
                    <a:cs typeface="Arial" panose="020B0604020202020204" pitchFamily="34" charset="0"/>
                  </a:rPr>
                  <a:t>Hall geometry requires spectrometer dipoles to bend towards the electron beam, bending away as in IR1 is not possible because of the tunnel wall, small crossing angle would cause interference with electron beamline</a:t>
                </a:r>
              </a:p>
            </p:txBody>
          </p:sp>
        </mc:Choice>
        <mc:Fallback xmlns="">
          <p:sp>
            <p:nvSpPr>
              <p:cNvPr id="40" name="TextBox 39">
                <a:extLst>
                  <a:ext uri="{FF2B5EF4-FFF2-40B4-BE49-F238E27FC236}">
                    <a16:creationId xmlns:a16="http://schemas.microsoft.com/office/drawing/2014/main" id="{75A87AA2-8062-42D9-85F3-7BFCE11C9B4F}"/>
                  </a:ext>
                </a:extLst>
              </p:cNvPr>
              <p:cNvSpPr txBox="1">
                <a:spLocks noRot="1" noChangeAspect="1" noMove="1" noResize="1" noEditPoints="1" noAdjustHandles="1" noChangeArrowheads="1" noChangeShapeType="1" noTextEdit="1"/>
              </p:cNvSpPr>
              <p:nvPr/>
            </p:nvSpPr>
            <p:spPr>
              <a:xfrm>
                <a:off x="5226" y="960539"/>
                <a:ext cx="8816210" cy="3685624"/>
              </a:xfrm>
              <a:prstGeom prst="rect">
                <a:avLst/>
              </a:prstGeom>
              <a:blipFill>
                <a:blip r:embed="rId2"/>
                <a:stretch>
                  <a:fillRect l="-288" t="-687" b="-1375"/>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4</a:t>
            </a:fld>
            <a:endParaRPr lang="en-US" dirty="0"/>
          </a:p>
        </p:txBody>
      </p:sp>
      <p:pic>
        <p:nvPicPr>
          <p:cNvPr id="5" name="Picture 4">
            <a:extLst>
              <a:ext uri="{FF2B5EF4-FFF2-40B4-BE49-F238E27FC236}">
                <a16:creationId xmlns:a16="http://schemas.microsoft.com/office/drawing/2014/main" id="{51B39C7E-0551-4160-8686-A7CCBB3A47FB}"/>
              </a:ext>
            </a:extLst>
          </p:cNvPr>
          <p:cNvPicPr>
            <a:picLocks noChangeAspect="1"/>
          </p:cNvPicPr>
          <p:nvPr/>
        </p:nvPicPr>
        <p:blipFill>
          <a:blip r:embed="rId3"/>
          <a:stretch>
            <a:fillRect/>
          </a:stretch>
        </p:blipFill>
        <p:spPr>
          <a:xfrm>
            <a:off x="2926052" y="2892115"/>
            <a:ext cx="5751012" cy="605806"/>
          </a:xfrm>
          <a:prstGeom prst="rect">
            <a:avLst/>
          </a:prstGeom>
          <a:solidFill>
            <a:schemeClr val="bg1"/>
          </a:solidFill>
        </p:spPr>
      </p:pic>
      <p:grpSp>
        <p:nvGrpSpPr>
          <p:cNvPr id="3" name="Group 2">
            <a:extLst>
              <a:ext uri="{FF2B5EF4-FFF2-40B4-BE49-F238E27FC236}">
                <a16:creationId xmlns:a16="http://schemas.microsoft.com/office/drawing/2014/main" id="{98E9103E-72D5-4266-9383-AE13EFB66EA1}"/>
              </a:ext>
            </a:extLst>
          </p:cNvPr>
          <p:cNvGrpSpPr/>
          <p:nvPr/>
        </p:nvGrpSpPr>
        <p:grpSpPr>
          <a:xfrm>
            <a:off x="227545" y="4656339"/>
            <a:ext cx="8090156" cy="1613964"/>
            <a:chOff x="446387" y="5104104"/>
            <a:chExt cx="8090156" cy="1613964"/>
          </a:xfrm>
        </p:grpSpPr>
        <p:pic>
          <p:nvPicPr>
            <p:cNvPr id="7" name="Picture 6">
              <a:extLst>
                <a:ext uri="{FF2B5EF4-FFF2-40B4-BE49-F238E27FC236}">
                  <a16:creationId xmlns:a16="http://schemas.microsoft.com/office/drawing/2014/main" id="{D63299EC-2F0E-4321-8B21-9D909780F8D4}"/>
                </a:ext>
              </a:extLst>
            </p:cNvPr>
            <p:cNvPicPr>
              <a:picLocks noChangeAspect="1"/>
            </p:cNvPicPr>
            <p:nvPr/>
          </p:nvPicPr>
          <p:blipFill rotWithShape="1">
            <a:blip r:embed="rId4"/>
            <a:srcRect l="11379" t="55677" r="21186" b="5501"/>
            <a:stretch/>
          </p:blipFill>
          <p:spPr>
            <a:xfrm>
              <a:off x="5104974" y="5104104"/>
              <a:ext cx="3431569" cy="1613964"/>
            </a:xfrm>
            <a:prstGeom prst="rect">
              <a:avLst/>
            </a:prstGeom>
          </p:spPr>
        </p:pic>
        <p:pic>
          <p:nvPicPr>
            <p:cNvPr id="8" name="Picture 7">
              <a:extLst>
                <a:ext uri="{FF2B5EF4-FFF2-40B4-BE49-F238E27FC236}">
                  <a16:creationId xmlns:a16="http://schemas.microsoft.com/office/drawing/2014/main" id="{D0E848E8-6290-440C-8D20-DCE1AF59544C}"/>
                </a:ext>
              </a:extLst>
            </p:cNvPr>
            <p:cNvPicPr>
              <a:picLocks noChangeAspect="1"/>
            </p:cNvPicPr>
            <p:nvPr/>
          </p:nvPicPr>
          <p:blipFill rotWithShape="1">
            <a:blip r:embed="rId4"/>
            <a:srcRect b="61179"/>
            <a:stretch/>
          </p:blipFill>
          <p:spPr>
            <a:xfrm>
              <a:off x="446387" y="5235928"/>
              <a:ext cx="4357402" cy="1382017"/>
            </a:xfrm>
            <a:prstGeom prst="rect">
              <a:avLst/>
            </a:prstGeom>
          </p:spPr>
        </p:pic>
      </p:grpSp>
      <p:sp>
        <p:nvSpPr>
          <p:cNvPr id="10" name="TextBox 9">
            <a:extLst>
              <a:ext uri="{FF2B5EF4-FFF2-40B4-BE49-F238E27FC236}">
                <a16:creationId xmlns:a16="http://schemas.microsoft.com/office/drawing/2014/main" id="{8AC29719-CB38-4801-BFEA-60C96C438FD3}"/>
              </a:ext>
            </a:extLst>
          </p:cNvPr>
          <p:cNvSpPr txBox="1"/>
          <p:nvPr/>
        </p:nvSpPr>
        <p:spPr>
          <a:xfrm>
            <a:off x="227545" y="6335745"/>
            <a:ext cx="8816210" cy="369332"/>
          </a:xfrm>
          <a:prstGeom prst="rect">
            <a:avLst/>
          </a:prstGeom>
          <a:solidFill>
            <a:srgbClr val="FFFF00"/>
          </a:solidFill>
        </p:spPr>
        <p:txBody>
          <a:bodyPr wrap="square" rtlCol="0">
            <a:spAutoFit/>
          </a:bodyPr>
          <a:lstStyle/>
          <a:p>
            <a:pPr lvl="0">
              <a:spcAft>
                <a:spcPts val="300"/>
              </a:spcAft>
            </a:pPr>
            <a:r>
              <a:rPr lang="en-US" dirty="0">
                <a:solidFill>
                  <a:srgbClr val="0000FF"/>
                </a:solidFill>
                <a:latin typeface="Arial" charset="0"/>
                <a:cs typeface="Arial" panose="020B0604020202020204" pitchFamily="34" charset="0"/>
              </a:rPr>
              <a:t>            Everything seems to point to an optimal crossing angle of ~35 mrad</a:t>
            </a:r>
          </a:p>
        </p:txBody>
      </p:sp>
      <p:sp>
        <p:nvSpPr>
          <p:cNvPr id="4" name="TextBox 3">
            <a:extLst>
              <a:ext uri="{FF2B5EF4-FFF2-40B4-BE49-F238E27FC236}">
                <a16:creationId xmlns:a16="http://schemas.microsoft.com/office/drawing/2014/main" id="{C4734E65-6C5A-4EBA-973C-426F657D9AC1}"/>
              </a:ext>
            </a:extLst>
          </p:cNvPr>
          <p:cNvSpPr txBox="1"/>
          <p:nvPr/>
        </p:nvSpPr>
        <p:spPr>
          <a:xfrm>
            <a:off x="6854374" y="5665863"/>
            <a:ext cx="1852380" cy="523220"/>
          </a:xfrm>
          <a:prstGeom prst="rect">
            <a:avLst/>
          </a:prstGeom>
          <a:noFill/>
        </p:spPr>
        <p:txBody>
          <a:bodyPr wrap="square" rtlCol="0">
            <a:spAutoFit/>
          </a:bodyPr>
          <a:lstStyle/>
          <a:p>
            <a:r>
              <a:rPr lang="en-US" sz="1400" i="1" dirty="0"/>
              <a:t>Note smaller tunnel diameter around IP8 </a:t>
            </a:r>
          </a:p>
        </p:txBody>
      </p:sp>
      <p:grpSp>
        <p:nvGrpSpPr>
          <p:cNvPr id="9" name="Group 8">
            <a:extLst>
              <a:ext uri="{FF2B5EF4-FFF2-40B4-BE49-F238E27FC236}">
                <a16:creationId xmlns:a16="http://schemas.microsoft.com/office/drawing/2014/main" id="{929A3595-DEDD-47AA-AEEB-4DE1E6737090}"/>
              </a:ext>
            </a:extLst>
          </p:cNvPr>
          <p:cNvGrpSpPr>
            <a:grpSpLocks noChangeAspect="1"/>
          </p:cNvGrpSpPr>
          <p:nvPr/>
        </p:nvGrpSpPr>
        <p:grpSpPr>
          <a:xfrm>
            <a:off x="5266295" y="-182050"/>
            <a:ext cx="4167640" cy="1873189"/>
            <a:chOff x="4016587" y="1185337"/>
            <a:chExt cx="5492430" cy="2468630"/>
          </a:xfrm>
        </p:grpSpPr>
        <p:pic>
          <p:nvPicPr>
            <p:cNvPr id="14" name="Picture 13">
              <a:extLst>
                <a:ext uri="{FF2B5EF4-FFF2-40B4-BE49-F238E27FC236}">
                  <a16:creationId xmlns:a16="http://schemas.microsoft.com/office/drawing/2014/main" id="{628EB491-622D-462A-AC34-E31E47112212}"/>
                </a:ext>
              </a:extLst>
            </p:cNvPr>
            <p:cNvPicPr>
              <a:picLocks noChangeAspect="1"/>
            </p:cNvPicPr>
            <p:nvPr/>
          </p:nvPicPr>
          <p:blipFill>
            <a:blip r:embed="rId5"/>
            <a:stretch>
              <a:fillRect/>
            </a:stretch>
          </p:blipFill>
          <p:spPr>
            <a:xfrm>
              <a:off x="4307842" y="1454832"/>
              <a:ext cx="4599092" cy="2199135"/>
            </a:xfrm>
            <a:prstGeom prst="rect">
              <a:avLst/>
            </a:prstGeom>
          </p:spPr>
        </p:pic>
        <p:cxnSp>
          <p:nvCxnSpPr>
            <p:cNvPr id="15" name="Straight Arrow Connector 14">
              <a:extLst>
                <a:ext uri="{FF2B5EF4-FFF2-40B4-BE49-F238E27FC236}">
                  <a16:creationId xmlns:a16="http://schemas.microsoft.com/office/drawing/2014/main" id="{BE6A69A5-66CC-446A-9EE5-123A55E43BAA}"/>
                </a:ext>
              </a:extLst>
            </p:cNvPr>
            <p:cNvCxnSpPr/>
            <p:nvPr/>
          </p:nvCxnSpPr>
          <p:spPr>
            <a:xfrm>
              <a:off x="6764201" y="2340993"/>
              <a:ext cx="0" cy="116034"/>
            </a:xfrm>
            <a:prstGeom prst="straightConnector1">
              <a:avLst/>
            </a:prstGeom>
            <a:ln w="19050">
              <a:solidFill>
                <a:srgbClr val="FF0000"/>
              </a:solidFill>
              <a:headEnd type="stealth" w="med" len="med"/>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E78E5FA-F616-400A-AAA9-66DDAEC5BFEF}"/>
                </a:ext>
              </a:extLst>
            </p:cNvPr>
            <p:cNvSpPr txBox="1"/>
            <p:nvPr/>
          </p:nvSpPr>
          <p:spPr>
            <a:xfrm>
              <a:off x="6795352" y="2357176"/>
              <a:ext cx="1242608" cy="365050"/>
            </a:xfrm>
            <a:prstGeom prst="rect">
              <a:avLst/>
            </a:prstGeom>
            <a:noFill/>
          </p:spPr>
          <p:txBody>
            <a:bodyPr wrap="none" rtlCol="0">
              <a:spAutoFit/>
            </a:bodyPr>
            <a:lstStyle/>
            <a:p>
              <a:pPr algn="r"/>
              <a:r>
                <a:rPr lang="en-US" sz="1200" dirty="0">
                  <a:solidFill>
                    <a:srgbClr val="FF0000"/>
                  </a:solidFill>
                  <a:latin typeface="Arial" panose="020B0604020202020204" pitchFamily="34" charset="0"/>
                  <a:cs typeface="Arial" panose="020B0604020202020204" pitchFamily="34" charset="0"/>
                </a:rPr>
                <a:t>Radial shift</a:t>
              </a:r>
            </a:p>
          </p:txBody>
        </p:sp>
        <p:sp>
          <p:nvSpPr>
            <p:cNvPr id="17" name="Arc 16">
              <a:extLst>
                <a:ext uri="{FF2B5EF4-FFF2-40B4-BE49-F238E27FC236}">
                  <a16:creationId xmlns:a16="http://schemas.microsoft.com/office/drawing/2014/main" id="{7FA0C39D-AFD2-4EA7-BA38-2423FB6771A0}"/>
                </a:ext>
              </a:extLst>
            </p:cNvPr>
            <p:cNvSpPr/>
            <p:nvPr/>
          </p:nvSpPr>
          <p:spPr>
            <a:xfrm>
              <a:off x="4016587" y="1185337"/>
              <a:ext cx="5492430" cy="1537548"/>
            </a:xfrm>
            <a:prstGeom prst="arc">
              <a:avLst>
                <a:gd name="adj1" fmla="val 1770458"/>
                <a:gd name="adj2" fmla="val 8986478"/>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FE0A7522-7777-4D47-B112-6374DC7DF406}"/>
                </a:ext>
              </a:extLst>
            </p:cNvPr>
            <p:cNvSpPr txBox="1"/>
            <p:nvPr/>
          </p:nvSpPr>
          <p:spPr>
            <a:xfrm>
              <a:off x="6429149" y="2687450"/>
              <a:ext cx="670105" cy="365050"/>
            </a:xfrm>
            <a:prstGeom prst="rect">
              <a:avLst/>
            </a:prstGeom>
            <a:noFill/>
          </p:spPr>
          <p:txBody>
            <a:bodyPr wrap="none" rtlCol="0">
              <a:spAutoFit/>
            </a:bodyPr>
            <a:lstStyle/>
            <a:p>
              <a:pPr algn="ctr"/>
              <a:r>
                <a:rPr lang="en-US" sz="1200" dirty="0">
                  <a:solidFill>
                    <a:srgbClr val="00B050"/>
                  </a:solidFill>
                  <a:latin typeface="Arial" panose="020B0604020202020204" pitchFamily="34" charset="0"/>
                  <a:cs typeface="Arial" panose="020B0604020202020204" pitchFamily="34" charset="0"/>
                </a:rPr>
                <a:t>RCS</a:t>
              </a:r>
            </a:p>
          </p:txBody>
        </p:sp>
      </p:grpSp>
    </p:spTree>
    <p:extLst>
      <p:ext uri="{BB962C8B-B14F-4D97-AF65-F5344CB8AC3E}">
        <p14:creationId xmlns:p14="http://schemas.microsoft.com/office/powerpoint/2010/main" val="295233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311" y="545870"/>
            <a:ext cx="8282031" cy="3827642"/>
          </a:xfrm>
          <a:prstGeom prst="rect">
            <a:avLst/>
          </a:prstGeom>
          <a:solidFill>
            <a:schemeClr val="bg1"/>
          </a:solidFill>
        </p:spPr>
      </p:pic>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50311" y="37909"/>
            <a:ext cx="8746071" cy="758472"/>
          </a:xfrm>
        </p:spPr>
        <p:txBody>
          <a:bodyPr>
            <a:noAutofit/>
          </a:bodyPr>
          <a:lstStyle/>
          <a:p>
            <a:r>
              <a:rPr lang="en-US" sz="3600" u="sng" dirty="0"/>
              <a:t>Complementary</a:t>
            </a:r>
            <a:r>
              <a:rPr lang="en-US" sz="3600" dirty="0"/>
              <a:t> 2</a:t>
            </a:r>
            <a:r>
              <a:rPr lang="en-US" sz="3600" baseline="30000" dirty="0"/>
              <a:t>nd</a:t>
            </a:r>
            <a:r>
              <a:rPr lang="en-US" sz="3600" dirty="0"/>
              <a:t> IR Schematic</a:t>
            </a:r>
          </a:p>
        </p:txBody>
      </p:sp>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5</a:t>
            </a:fld>
            <a:endParaRPr lang="en-US" dirty="0"/>
          </a:p>
        </p:txBody>
      </p:sp>
      <p:pic>
        <p:nvPicPr>
          <p:cNvPr id="8" name="Picture 7">
            <a:extLst>
              <a:ext uri="{FF2B5EF4-FFF2-40B4-BE49-F238E27FC236}">
                <a16:creationId xmlns:a16="http://schemas.microsoft.com/office/drawing/2014/main" id="{59F32F9B-ABDA-4224-870A-07E4002AF69A}"/>
              </a:ext>
            </a:extLst>
          </p:cNvPr>
          <p:cNvPicPr>
            <a:picLocks noChangeAspect="1"/>
          </p:cNvPicPr>
          <p:nvPr/>
        </p:nvPicPr>
        <p:blipFill rotWithShape="1">
          <a:blip r:embed="rId3"/>
          <a:srcRect t="31008" r="5820" b="34269"/>
          <a:stretch/>
        </p:blipFill>
        <p:spPr>
          <a:xfrm>
            <a:off x="0" y="4641238"/>
            <a:ext cx="3616960" cy="1813728"/>
          </a:xfrm>
          <a:prstGeom prst="rect">
            <a:avLst/>
          </a:prstGeom>
        </p:spPr>
      </p:pic>
      <p:sp>
        <p:nvSpPr>
          <p:cNvPr id="5" name="TextBox 4">
            <a:extLst>
              <a:ext uri="{FF2B5EF4-FFF2-40B4-BE49-F238E27FC236}">
                <a16:creationId xmlns:a16="http://schemas.microsoft.com/office/drawing/2014/main" id="{2D164CCE-0E9F-4E52-A21F-D57E7E4DC8DF}"/>
              </a:ext>
            </a:extLst>
          </p:cNvPr>
          <p:cNvSpPr txBox="1"/>
          <p:nvPr/>
        </p:nvSpPr>
        <p:spPr>
          <a:xfrm>
            <a:off x="6467475" y="3753179"/>
            <a:ext cx="2676525" cy="2185214"/>
          </a:xfrm>
          <a:prstGeom prst="rect">
            <a:avLst/>
          </a:prstGeom>
          <a:solidFill>
            <a:srgbClr val="FFFF00"/>
          </a:solidFill>
        </p:spPr>
        <p:txBody>
          <a:bodyPr wrap="square" rtlCol="0">
            <a:spAutoFit/>
          </a:bodyPr>
          <a:lstStyle/>
          <a:p>
            <a:pPr>
              <a:spcAft>
                <a:spcPts val="600"/>
              </a:spcAft>
            </a:pPr>
            <a:r>
              <a:rPr lang="en-US" sz="1400" dirty="0">
                <a:solidFill>
                  <a:srgbClr val="0000FF"/>
                </a:solidFill>
              </a:rPr>
              <a:t>Complementary science reach:</a:t>
            </a:r>
          </a:p>
          <a:p>
            <a:pPr marL="285750" indent="-285750">
              <a:buFont typeface="Arial" panose="020B0604020202020204" pitchFamily="34" charset="0"/>
              <a:buChar char="•"/>
            </a:pPr>
            <a:r>
              <a:rPr lang="en-US" sz="1400" dirty="0"/>
              <a:t>Different crossing angle</a:t>
            </a:r>
          </a:p>
          <a:p>
            <a:r>
              <a:rPr lang="en-US" sz="1400" dirty="0">
                <a:sym typeface="Wingdings" pitchFamily="2" charset="2"/>
              </a:rPr>
              <a:t> different holes in acceptance </a:t>
            </a:r>
            <a:endParaRPr lang="en-US" sz="1400" dirty="0"/>
          </a:p>
          <a:p>
            <a:pPr marL="285750" indent="-285750">
              <a:buFont typeface="Arial" panose="020B0604020202020204" pitchFamily="34" charset="0"/>
              <a:buChar char="•"/>
            </a:pPr>
            <a:r>
              <a:rPr lang="en-US" sz="1400" dirty="0"/>
              <a:t>Different secondary focus</a:t>
            </a:r>
          </a:p>
          <a:p>
            <a:pPr>
              <a:spcAft>
                <a:spcPts val="600"/>
              </a:spcAft>
            </a:pPr>
            <a:r>
              <a:rPr lang="en-US" sz="1400" dirty="0">
                <a:solidFill>
                  <a:srgbClr val="0000FF"/>
                </a:solidFill>
                <a:sym typeface="Wingdings" panose="05000000000000000000" pitchFamily="2" charset="2"/>
              </a:rPr>
              <a:t> Different forward detectors</a:t>
            </a:r>
            <a:endParaRPr lang="en-US" sz="1400" dirty="0">
              <a:solidFill>
                <a:srgbClr val="0000FF"/>
              </a:solidFill>
            </a:endParaRPr>
          </a:p>
          <a:p>
            <a:pPr marL="285750" indent="-285750">
              <a:buFont typeface="Arial" panose="020B0604020202020204" pitchFamily="34" charset="0"/>
              <a:buChar char="•"/>
            </a:pPr>
            <a:r>
              <a:rPr lang="en-US" sz="1400" dirty="0"/>
              <a:t>Different magnet</a:t>
            </a:r>
          </a:p>
          <a:p>
            <a:pPr marL="285750" indent="-285750">
              <a:buFont typeface="Arial" panose="020B0604020202020204" pitchFamily="34" charset="0"/>
              <a:buChar char="•"/>
            </a:pPr>
            <a:r>
              <a:rPr lang="en-US" sz="1400" dirty="0"/>
              <a:t>Different emphasis in detector technologies</a:t>
            </a:r>
          </a:p>
          <a:p>
            <a:r>
              <a:rPr lang="en-US" sz="1400" dirty="0">
                <a:solidFill>
                  <a:srgbClr val="0000FF"/>
                </a:solidFill>
                <a:sym typeface="Wingdings" panose="05000000000000000000" pitchFamily="2" charset="2"/>
              </a:rPr>
              <a:t> Different central detector</a:t>
            </a:r>
            <a:endParaRPr lang="en-US" sz="1400" dirty="0">
              <a:solidFill>
                <a:srgbClr val="0000FF"/>
              </a:solidFill>
            </a:endParaRPr>
          </a:p>
        </p:txBody>
      </p:sp>
      <p:pic>
        <p:nvPicPr>
          <p:cNvPr id="9" name="Picture 8">
            <a:extLst>
              <a:ext uri="{FF2B5EF4-FFF2-40B4-BE49-F238E27FC236}">
                <a16:creationId xmlns:a16="http://schemas.microsoft.com/office/drawing/2014/main" id="{8EA95DA4-3A70-47E3-ACB4-BCBF64593D02}"/>
              </a:ext>
            </a:extLst>
          </p:cNvPr>
          <p:cNvPicPr>
            <a:picLocks noChangeAspect="1"/>
          </p:cNvPicPr>
          <p:nvPr/>
        </p:nvPicPr>
        <p:blipFill rotWithShape="1">
          <a:blip r:embed="rId3"/>
          <a:srcRect t="64196" r="5820"/>
          <a:stretch/>
        </p:blipFill>
        <p:spPr>
          <a:xfrm>
            <a:off x="3195170" y="4613001"/>
            <a:ext cx="3616960" cy="1870201"/>
          </a:xfrm>
          <a:prstGeom prst="rect">
            <a:avLst/>
          </a:prstGeom>
        </p:spPr>
      </p:pic>
    </p:spTree>
    <p:extLst>
      <p:ext uri="{BB962C8B-B14F-4D97-AF65-F5344CB8AC3E}">
        <p14:creationId xmlns:p14="http://schemas.microsoft.com/office/powerpoint/2010/main" val="22809966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6E8B2D47CCED48A8E0E46DEC2DF7DE" ma:contentTypeVersion="8" ma:contentTypeDescription="Create a new document." ma:contentTypeScope="" ma:versionID="95ae91965030ce40b2c842131efe8a17">
  <xsd:schema xmlns:xsd="http://www.w3.org/2001/XMLSchema" xmlns:xs="http://www.w3.org/2001/XMLSchema" xmlns:p="http://schemas.microsoft.com/office/2006/metadata/properties" xmlns:ns2="a6aa962e-91a0-4bf4-a698-47ecd2980171" targetNamespace="http://schemas.microsoft.com/office/2006/metadata/properties" ma:root="true" ma:fieldsID="5f9057cadcf397c67ebc364b43088db6" ns2:_="">
    <xsd:import namespace="a6aa962e-91a0-4bf4-a698-47ecd2980171"/>
    <xsd:element name="properties">
      <xsd:complexType>
        <xsd:sequence>
          <xsd:element name="documentManagement">
            <xsd:complexType>
              <xsd:all>
                <xsd:element ref="ns2:_x0023_" minOccurs="0"/>
                <xsd:element ref="ns2:MediaServiceMetadata" minOccurs="0"/>
                <xsd:element ref="ns2:MediaServiceFastMetadata" minOccurs="0"/>
                <xsd:element ref="ns2:Presenter_x0028_s_x0029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a962e-91a0-4bf4-a698-47ecd2980171" elementFormDefault="qualified">
    <xsd:import namespace="http://schemas.microsoft.com/office/2006/documentManagement/types"/>
    <xsd:import namespace="http://schemas.microsoft.com/office/infopath/2007/PartnerControls"/>
    <xsd:element name="_x0023_" ma:index="8" nillable="true" ma:displayName="#" ma:format="Dropdown" ma:internalName="_x0023_" ma:percentage="FALSE">
      <xsd:simpleType>
        <xsd:restriction base="dms:Number"/>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Presenter_x0028_s_x0029_" ma:index="11" nillable="true" ma:displayName="Presenter(s)" ma:format="Dropdown" ma:internalName="Presenter_x0028_s_x0029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23_ xmlns="a6aa962e-91a0-4bf4-a698-47ecd2980171">5</_x0023_>
    <Presenter_x0028_s_x0029_ xmlns="a6aa962e-91a0-4bf4-a698-47ecd2980171">R. Ent/E. Aschenauer</Presenter_x0028_s_x0029_>
  </documentManagement>
</p:properties>
</file>

<file path=customXml/itemProps1.xml><?xml version="1.0" encoding="utf-8"?>
<ds:datastoreItem xmlns:ds="http://schemas.openxmlformats.org/officeDocument/2006/customXml" ds:itemID="{9DF5CC8D-D5D4-46AE-BC87-A9F5EE92E875}">
  <ds:schemaRefs>
    <ds:schemaRef ds:uri="http://schemas.microsoft.com/sharepoint/v3/contenttype/forms"/>
  </ds:schemaRefs>
</ds:datastoreItem>
</file>

<file path=customXml/itemProps2.xml><?xml version="1.0" encoding="utf-8"?>
<ds:datastoreItem xmlns:ds="http://schemas.openxmlformats.org/officeDocument/2006/customXml" ds:itemID="{BCDD1DB5-67DC-4234-8979-22A15FDE2D68}">
  <ds:schemaRefs>
    <ds:schemaRef ds:uri="a6aa962e-91a0-4bf4-a698-47ecd29801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E98C05-5760-4FD2-B85E-2A9CB1A90B2B}">
  <ds:schemaRefs>
    <ds:schemaRef ds:uri="a6aa962e-91a0-4bf4-a698-47ecd2980171"/>
    <ds:schemaRef ds:uri="aad1003e-fd88-4380-b992-9add10eecd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NP-BNL-TJNAF March 11 Meeting Templatev2</Template>
  <TotalTime>13509</TotalTime>
  <Words>426</Words>
  <Application>Microsoft Office PowerPoint</Application>
  <PresentationFormat>On-screen Show (4:3)</PresentationFormat>
  <Paragraphs>63</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Brush Script MT</vt:lpstr>
      <vt:lpstr>Calibri</vt:lpstr>
      <vt:lpstr>Cambria Math</vt:lpstr>
      <vt:lpstr>Symbol</vt:lpstr>
      <vt:lpstr>Office Theme</vt:lpstr>
      <vt:lpstr>IR Complementarity – Introductory remarks on the “big picture as we see it”</vt:lpstr>
      <vt:lpstr>Detector – Location</vt:lpstr>
      <vt:lpstr>How to get more luminosity at lower Ecm?</vt:lpstr>
      <vt:lpstr>IP8 Crossing Angle Choice</vt:lpstr>
      <vt:lpstr>Complementary 2nd IR Schematic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04</dc:title>
  <dc:creator>Hatton, Diane</dc:creator>
  <cp:lastModifiedBy>Rolf Ent</cp:lastModifiedBy>
  <cp:revision>298</cp:revision>
  <cp:lastPrinted>2020-03-09T20:35:13Z</cp:lastPrinted>
  <dcterms:created xsi:type="dcterms:W3CDTF">2020-03-08T15:15:52Z</dcterms:created>
  <dcterms:modified xsi:type="dcterms:W3CDTF">2021-03-19T19:20:40Z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0x010100876E8B2D47CCED48A8E0E46DEC2DF7DE</vt:lpwstr>
  </property>
  <property fmtid="{D5CDD505-2E9C-101B-9397-08002B2CF9AE}" pid="3" name="Presenter">
    <vt:lpwstr/>
  </property>
  <property fmtid="{D5CDD505-2E9C-101B-9397-08002B2CF9AE}" pid="4" name="Order">
    <vt:r8>43700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SharedFileIndex">
    <vt:lpwstr/>
  </property>
  <property fmtid="{D5CDD505-2E9C-101B-9397-08002B2CF9AE}" pid="10" name="_SourceUrl">
    <vt:lpwstr/>
  </property>
</Properties>
</file>