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8" autoAdjust="0"/>
    <p:restoredTop sz="94660"/>
  </p:normalViewPr>
  <p:slideViewPr>
    <p:cSldViewPr snapToGrid="0">
      <p:cViewPr>
        <p:scale>
          <a:sx n="78" d="100"/>
          <a:sy n="78" d="100"/>
        </p:scale>
        <p:origin x="102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AD1F8-5CF7-4888-8E72-0533A397761D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B392F-19FB-4BD8-B28A-D15F93DB1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B392F-19FB-4BD8-B28A-D15F93DB13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0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4E6AC8-9A32-4B65-AD75-2F17F9AA7A0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50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B392F-19FB-4BD8-B28A-D15F93DB13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14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B392F-19FB-4BD8-B28A-D15F93DB13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9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B392F-19FB-4BD8-B28A-D15F93DB13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99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B392F-19FB-4BD8-B28A-D15F93DB13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69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B392F-19FB-4BD8-B28A-D15F93DB13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31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B392F-19FB-4BD8-B28A-D15F93DB13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81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B392F-19FB-4BD8-B28A-D15F93DB1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81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FE783-A091-421F-8376-1635044190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9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BD9-0BE4-4AFB-A595-F3F249477C7D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1DC6-7723-4253-80DA-25F34243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9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BD9-0BE4-4AFB-A595-F3F249477C7D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1DC6-7723-4253-80DA-25F34243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5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BD9-0BE4-4AFB-A595-F3F249477C7D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1DC6-7723-4253-80DA-25F34243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51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BD9-0BE4-4AFB-A595-F3F249477C7D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1DC6-7723-4253-80DA-25F34243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87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BD9-0BE4-4AFB-A595-F3F249477C7D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1DC6-7723-4253-80DA-25F34243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20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BD9-0BE4-4AFB-A595-F3F249477C7D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1DC6-7723-4253-80DA-25F34243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23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BD9-0BE4-4AFB-A595-F3F249477C7D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1DC6-7723-4253-80DA-25F34243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47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BD9-0BE4-4AFB-A595-F3F249477C7D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1DC6-7723-4253-80DA-25F34243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2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BD9-0BE4-4AFB-A595-F3F249477C7D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1DC6-7723-4253-80DA-25F34243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4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BD9-0BE4-4AFB-A595-F3F249477C7D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1DC6-7723-4253-80DA-25F34243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5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BD9-0BE4-4AFB-A595-F3F249477C7D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1DC6-7723-4253-80DA-25F34243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6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BD9-0BE4-4AFB-A595-F3F249477C7D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1DC6-7723-4253-80DA-25F34243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BD9-0BE4-4AFB-A595-F3F249477C7D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1DC6-7723-4253-80DA-25F34243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6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BD9-0BE4-4AFB-A595-F3F249477C7D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1DC6-7723-4253-80DA-25F34243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56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BD9-0BE4-4AFB-A595-F3F249477C7D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1DC6-7723-4253-80DA-25F34243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4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BD9-0BE4-4AFB-A595-F3F249477C7D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1DC6-7723-4253-80DA-25F34243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5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0EE5BD9-0BE4-4AFB-A595-F3F249477C7D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0691DC6-7723-4253-80DA-25F34243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0EE5BD9-0BE4-4AFB-A595-F3F249477C7D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0691DC6-7723-4253-80DA-25F34243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17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Minidrift</a:t>
            </a:r>
            <a:r>
              <a:rPr lang="en-US" dirty="0" smtClean="0"/>
              <a:t> GEM detector Results 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EIC Tracking Workshop, Temple University</a:t>
            </a:r>
          </a:p>
          <a:p>
            <a:r>
              <a:rPr lang="en-US" dirty="0" smtClean="0"/>
              <a:t>May 9, 2015</a:t>
            </a:r>
          </a:p>
          <a:p>
            <a:r>
              <a:rPr lang="en-US" dirty="0" err="1" smtClean="0"/>
              <a:t>B.Azmoun</a:t>
            </a:r>
            <a:r>
              <a:rPr lang="en-US" dirty="0" smtClean="0"/>
              <a:t>, BNL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6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Mini-Drift GEM Det. + SRS Readout</a:t>
            </a:r>
            <a:endParaRPr lang="en-US" dirty="0"/>
          </a:p>
        </p:txBody>
      </p:sp>
      <p:sp>
        <p:nvSpPr>
          <p:cNvPr id="83" name="Date Placeholder 8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289CEC-34FF-42B0-A583-A21B6C59FD61}" type="datetime1">
              <a:rPr lang="en-US" smtClean="0"/>
              <a:t>5/9/2015</a:t>
            </a:fld>
            <a:endParaRPr lang="en-US"/>
          </a:p>
        </p:txBody>
      </p:sp>
      <p:sp>
        <p:nvSpPr>
          <p:cNvPr id="82" name="Footer Placeholder 8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Purschke, BNL</a:t>
            </a:r>
            <a:endParaRPr lang="en-US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06EDF84-CC62-488C-BC6C-6ECE3867E341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066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066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1828800" y="3124200"/>
            <a:ext cx="29718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nstantia" pitchFamily="18" charset="0"/>
              </a:rPr>
              <a:t>Std. 10x10cm CERN 3-GEM Det.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onstantia" pitchFamily="18" charset="0"/>
              </a:rPr>
              <a:t> ArCO2 (70/30)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onstantia" pitchFamily="18" charset="0"/>
              </a:rPr>
              <a:t> Gain ~ 6500 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onstantia" pitchFamily="18" charset="0"/>
              </a:rPr>
              <a:t>~17mm Drift Gap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onstantia" pitchFamily="18" charset="0"/>
              </a:rPr>
              <a:t>Drift Time ~600ns</a:t>
            </a:r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4953001" y="3124201"/>
            <a:ext cx="215161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onstantia" pitchFamily="18" charset="0"/>
              </a:rPr>
              <a:t>SRS /512 channels APV 25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Constantia" pitchFamily="18" charset="0"/>
              </a:rPr>
              <a:t> 28 x 25ns Time Samples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latin typeface="Constantia" pitchFamily="18" charset="0"/>
              </a:rPr>
              <a:t> RCDAQ</a:t>
            </a:r>
          </a:p>
          <a:p>
            <a:pPr lvl="1">
              <a:buFont typeface="Arial" charset="0"/>
              <a:buChar char="•"/>
            </a:pPr>
            <a:r>
              <a:rPr lang="en-US" sz="1400" dirty="0">
                <a:latin typeface="Constantia" pitchFamily="18" charset="0"/>
              </a:rPr>
              <a:t>Ease of use</a:t>
            </a:r>
          </a:p>
          <a:p>
            <a:pPr lvl="1">
              <a:buFont typeface="Arial" charset="0"/>
              <a:buChar char="•"/>
            </a:pPr>
            <a:r>
              <a:rPr lang="en-US" sz="1400" dirty="0">
                <a:latin typeface="Constantia" pitchFamily="18" charset="0"/>
              </a:rPr>
              <a:t>High flexibility</a:t>
            </a:r>
          </a:p>
          <a:p>
            <a:pPr>
              <a:buFont typeface="Arial" charset="0"/>
              <a:buChar char="•"/>
            </a:pPr>
            <a:endParaRPr lang="en-US" sz="1400" dirty="0">
              <a:latin typeface="Constantia" pitchFamily="18" charset="0"/>
            </a:endParaRPr>
          </a:p>
        </p:txBody>
      </p:sp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8001000" y="3124200"/>
            <a:ext cx="21351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nstantia" pitchFamily="18" charset="0"/>
              </a:rPr>
              <a:t>COMPASS style Readout: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onstantia" pitchFamily="18" charset="0"/>
              </a:rPr>
              <a:t>256 x 256 X-Y Strips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Constantia" pitchFamily="18" charset="0"/>
              </a:rPr>
              <a:t> ~10cm x 400um pitch</a:t>
            </a:r>
          </a:p>
          <a:p>
            <a:pPr>
              <a:buFont typeface="Arial" charset="0"/>
              <a:buChar char="•"/>
            </a:pPr>
            <a:endParaRPr lang="en-US" sz="1400">
              <a:latin typeface="Constantia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05001" y="4038600"/>
            <a:ext cx="4132263" cy="2489200"/>
            <a:chOff x="3429000" y="3740426"/>
            <a:chExt cx="4132295" cy="248892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106868" y="4349958"/>
              <a:ext cx="1905015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175131" y="5035682"/>
              <a:ext cx="1738326" cy="0"/>
            </a:xfrm>
            <a:prstGeom prst="line">
              <a:avLst/>
            </a:prstGeom>
            <a:ln w="38100" cap="rnd">
              <a:solidFill>
                <a:schemeClr val="accent6">
                  <a:lumMod val="75000"/>
                </a:schemeClr>
              </a:solidFill>
              <a:prstDash val="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175131" y="5188065"/>
              <a:ext cx="1738326" cy="0"/>
            </a:xfrm>
            <a:prstGeom prst="line">
              <a:avLst/>
            </a:prstGeom>
            <a:ln w="38100" cap="rnd">
              <a:solidFill>
                <a:schemeClr val="accent6">
                  <a:lumMod val="75000"/>
                </a:schemeClr>
              </a:solidFill>
              <a:prstDash val="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175131" y="5340449"/>
              <a:ext cx="1738326" cy="0"/>
            </a:xfrm>
            <a:prstGeom prst="line">
              <a:avLst/>
            </a:prstGeom>
            <a:ln w="38100" cap="rnd">
              <a:solidFill>
                <a:schemeClr val="accent6">
                  <a:lumMod val="75000"/>
                </a:schemeClr>
              </a:solidFill>
              <a:prstDash val="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67206" y="5562674"/>
              <a:ext cx="1646251" cy="0"/>
            </a:xfrm>
            <a:prstGeom prst="line">
              <a:avLst/>
            </a:prstGeom>
            <a:ln w="38100" cmpd="sng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11630" y="5586484"/>
              <a:ext cx="1905015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3916367" y="3740426"/>
              <a:ext cx="2408256" cy="2209555"/>
            </a:xfrm>
            <a:prstGeom prst="straightConnector1">
              <a:avLst/>
            </a:prstGeom>
            <a:ln w="19050"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5067326" y="4915046"/>
              <a:ext cx="22857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5219727" y="4762663"/>
              <a:ext cx="22857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5372129" y="4686471"/>
              <a:ext cx="22857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5515005" y="4515040"/>
              <a:ext cx="22857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5191139" y="5048381"/>
              <a:ext cx="133351" cy="479372"/>
            </a:xfrm>
            <a:custGeom>
              <a:avLst/>
              <a:gdLst>
                <a:gd name="connsiteX0" fmla="*/ 29016 w 133791"/>
                <a:gd name="connsiteY0" fmla="*/ 0 h 479262"/>
                <a:gd name="connsiteX1" fmla="*/ 38541 w 133791"/>
                <a:gd name="connsiteY1" fmla="*/ 219075 h 479262"/>
                <a:gd name="connsiteX2" fmla="*/ 48066 w 133791"/>
                <a:gd name="connsiteY2" fmla="*/ 247650 h 479262"/>
                <a:gd name="connsiteX3" fmla="*/ 67116 w 133791"/>
                <a:gd name="connsiteY3" fmla="*/ 276225 h 479262"/>
                <a:gd name="connsiteX4" fmla="*/ 86166 w 133791"/>
                <a:gd name="connsiteY4" fmla="*/ 342900 h 479262"/>
                <a:gd name="connsiteX5" fmla="*/ 105216 w 133791"/>
                <a:gd name="connsiteY5" fmla="*/ 400050 h 479262"/>
                <a:gd name="connsiteX6" fmla="*/ 114741 w 133791"/>
                <a:gd name="connsiteY6" fmla="*/ 447675 h 479262"/>
                <a:gd name="connsiteX7" fmla="*/ 133791 w 133791"/>
                <a:gd name="connsiteY7" fmla="*/ 476250 h 47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791" h="479262">
                  <a:moveTo>
                    <a:pt x="29016" y="0"/>
                  </a:moveTo>
                  <a:cubicBezTo>
                    <a:pt x="0" y="87047"/>
                    <a:pt x="14106" y="31742"/>
                    <a:pt x="38541" y="219075"/>
                  </a:cubicBezTo>
                  <a:cubicBezTo>
                    <a:pt x="39840" y="229031"/>
                    <a:pt x="43576" y="238670"/>
                    <a:pt x="48066" y="247650"/>
                  </a:cubicBezTo>
                  <a:cubicBezTo>
                    <a:pt x="53186" y="257889"/>
                    <a:pt x="60766" y="266700"/>
                    <a:pt x="67116" y="276225"/>
                  </a:cubicBezTo>
                  <a:cubicBezTo>
                    <a:pt x="73466" y="298450"/>
                    <a:pt x="79368" y="320808"/>
                    <a:pt x="86166" y="342900"/>
                  </a:cubicBezTo>
                  <a:cubicBezTo>
                    <a:pt x="92071" y="362092"/>
                    <a:pt x="101278" y="380359"/>
                    <a:pt x="105216" y="400050"/>
                  </a:cubicBezTo>
                  <a:cubicBezTo>
                    <a:pt x="108391" y="415925"/>
                    <a:pt x="110814" y="431969"/>
                    <a:pt x="114741" y="447675"/>
                  </a:cubicBezTo>
                  <a:cubicBezTo>
                    <a:pt x="122638" y="479262"/>
                    <a:pt x="115058" y="476250"/>
                    <a:pt x="133791" y="47625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184789" y="5008698"/>
              <a:ext cx="92076" cy="563500"/>
            </a:xfrm>
            <a:custGeom>
              <a:avLst/>
              <a:gdLst>
                <a:gd name="connsiteX0" fmla="*/ 6210 w 91935"/>
                <a:gd name="connsiteY0" fmla="*/ 20698 h 563623"/>
                <a:gd name="connsiteX1" fmla="*/ 34785 w 91935"/>
                <a:gd name="connsiteY1" fmla="*/ 115948 h 563623"/>
                <a:gd name="connsiteX2" fmla="*/ 44310 w 91935"/>
                <a:gd name="connsiteY2" fmla="*/ 154048 h 563623"/>
                <a:gd name="connsiteX3" fmla="*/ 63360 w 91935"/>
                <a:gd name="connsiteY3" fmla="*/ 201673 h 563623"/>
                <a:gd name="connsiteX4" fmla="*/ 91935 w 91935"/>
                <a:gd name="connsiteY4" fmla="*/ 296923 h 563623"/>
                <a:gd name="connsiteX5" fmla="*/ 72885 w 91935"/>
                <a:gd name="connsiteY5" fmla="*/ 354073 h 563623"/>
                <a:gd name="connsiteX6" fmla="*/ 34785 w 91935"/>
                <a:gd name="connsiteY6" fmla="*/ 411223 h 563623"/>
                <a:gd name="connsiteX7" fmla="*/ 15735 w 91935"/>
                <a:gd name="connsiteY7" fmla="*/ 563623 h 56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935" h="563623">
                  <a:moveTo>
                    <a:pt x="6210" y="20698"/>
                  </a:moveTo>
                  <a:cubicBezTo>
                    <a:pt x="28164" y="108515"/>
                    <a:pt x="0" y="0"/>
                    <a:pt x="34785" y="115948"/>
                  </a:cubicBezTo>
                  <a:cubicBezTo>
                    <a:pt x="38547" y="128487"/>
                    <a:pt x="40170" y="141629"/>
                    <a:pt x="44310" y="154048"/>
                  </a:cubicBezTo>
                  <a:cubicBezTo>
                    <a:pt x="49717" y="170268"/>
                    <a:pt x="57517" y="185605"/>
                    <a:pt x="63360" y="201673"/>
                  </a:cubicBezTo>
                  <a:cubicBezTo>
                    <a:pt x="81912" y="252690"/>
                    <a:pt x="80563" y="251436"/>
                    <a:pt x="91935" y="296923"/>
                  </a:cubicBezTo>
                  <a:cubicBezTo>
                    <a:pt x="85585" y="315973"/>
                    <a:pt x="84024" y="337365"/>
                    <a:pt x="72885" y="354073"/>
                  </a:cubicBezTo>
                  <a:lnTo>
                    <a:pt x="34785" y="411223"/>
                  </a:lnTo>
                  <a:cubicBezTo>
                    <a:pt x="9575" y="512065"/>
                    <a:pt x="15735" y="461241"/>
                    <a:pt x="15735" y="56362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143513" y="5019809"/>
              <a:ext cx="49213" cy="566675"/>
            </a:xfrm>
            <a:custGeom>
              <a:avLst/>
              <a:gdLst>
                <a:gd name="connsiteX0" fmla="*/ 28575 w 48734"/>
                <a:gd name="connsiteY0" fmla="*/ 0 h 566649"/>
                <a:gd name="connsiteX1" fmla="*/ 38100 w 48734"/>
                <a:gd name="connsiteY1" fmla="*/ 285750 h 566649"/>
                <a:gd name="connsiteX2" fmla="*/ 47625 w 48734"/>
                <a:gd name="connsiteY2" fmla="*/ 314325 h 566649"/>
                <a:gd name="connsiteX3" fmla="*/ 28575 w 48734"/>
                <a:gd name="connsiteY3" fmla="*/ 371475 h 566649"/>
                <a:gd name="connsiteX4" fmla="*/ 0 w 48734"/>
                <a:gd name="connsiteY4" fmla="*/ 495300 h 566649"/>
                <a:gd name="connsiteX5" fmla="*/ 0 w 48734"/>
                <a:gd name="connsiteY5" fmla="*/ 533400 h 56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34" h="566649">
                  <a:moveTo>
                    <a:pt x="28575" y="0"/>
                  </a:moveTo>
                  <a:cubicBezTo>
                    <a:pt x="31750" y="95250"/>
                    <a:pt x="32335" y="190622"/>
                    <a:pt x="38100" y="285750"/>
                  </a:cubicBezTo>
                  <a:cubicBezTo>
                    <a:pt x="38707" y="295772"/>
                    <a:pt x="48734" y="304346"/>
                    <a:pt x="47625" y="314325"/>
                  </a:cubicBezTo>
                  <a:cubicBezTo>
                    <a:pt x="45407" y="334283"/>
                    <a:pt x="34092" y="352167"/>
                    <a:pt x="28575" y="371475"/>
                  </a:cubicBezTo>
                  <a:cubicBezTo>
                    <a:pt x="13257" y="425087"/>
                    <a:pt x="9924" y="445681"/>
                    <a:pt x="0" y="495300"/>
                  </a:cubicBezTo>
                  <a:cubicBezTo>
                    <a:pt x="21890" y="560969"/>
                    <a:pt x="33249" y="566649"/>
                    <a:pt x="0" y="5334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095888" y="5003936"/>
              <a:ext cx="114301" cy="569850"/>
            </a:xfrm>
            <a:custGeom>
              <a:avLst/>
              <a:gdLst>
                <a:gd name="connsiteX0" fmla="*/ 66932 w 114557"/>
                <a:gd name="connsiteY0" fmla="*/ 6705 h 570441"/>
                <a:gd name="connsiteX1" fmla="*/ 85982 w 114557"/>
                <a:gd name="connsiteY1" fmla="*/ 159105 h 570441"/>
                <a:gd name="connsiteX2" fmla="*/ 95507 w 114557"/>
                <a:gd name="connsiteY2" fmla="*/ 197205 h 570441"/>
                <a:gd name="connsiteX3" fmla="*/ 105032 w 114557"/>
                <a:gd name="connsiteY3" fmla="*/ 330555 h 570441"/>
                <a:gd name="connsiteX4" fmla="*/ 114557 w 114557"/>
                <a:gd name="connsiteY4" fmla="*/ 359130 h 570441"/>
                <a:gd name="connsiteX5" fmla="*/ 85982 w 114557"/>
                <a:gd name="connsiteY5" fmla="*/ 435330 h 570441"/>
                <a:gd name="connsiteX6" fmla="*/ 66932 w 114557"/>
                <a:gd name="connsiteY6" fmla="*/ 473430 h 570441"/>
                <a:gd name="connsiteX7" fmla="*/ 257 w 114557"/>
                <a:gd name="connsiteY7" fmla="*/ 511530 h 570441"/>
                <a:gd name="connsiteX8" fmla="*/ 57407 w 114557"/>
                <a:gd name="connsiteY8" fmla="*/ 549630 h 570441"/>
                <a:gd name="connsiteX9" fmla="*/ 95507 w 114557"/>
                <a:gd name="connsiteY9" fmla="*/ 568680 h 57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557" h="570441">
                  <a:moveTo>
                    <a:pt x="66932" y="6705"/>
                  </a:moveTo>
                  <a:cubicBezTo>
                    <a:pt x="91591" y="80681"/>
                    <a:pt x="67264" y="0"/>
                    <a:pt x="85982" y="159105"/>
                  </a:cubicBezTo>
                  <a:cubicBezTo>
                    <a:pt x="87512" y="172106"/>
                    <a:pt x="92332" y="184505"/>
                    <a:pt x="95507" y="197205"/>
                  </a:cubicBezTo>
                  <a:cubicBezTo>
                    <a:pt x="98682" y="241655"/>
                    <a:pt x="99825" y="286297"/>
                    <a:pt x="105032" y="330555"/>
                  </a:cubicBezTo>
                  <a:cubicBezTo>
                    <a:pt x="106205" y="340526"/>
                    <a:pt x="114557" y="349090"/>
                    <a:pt x="114557" y="359130"/>
                  </a:cubicBezTo>
                  <a:cubicBezTo>
                    <a:pt x="114557" y="407293"/>
                    <a:pt x="105690" y="400842"/>
                    <a:pt x="85982" y="435330"/>
                  </a:cubicBezTo>
                  <a:cubicBezTo>
                    <a:pt x="78937" y="447658"/>
                    <a:pt x="76173" y="462649"/>
                    <a:pt x="66932" y="473430"/>
                  </a:cubicBezTo>
                  <a:cubicBezTo>
                    <a:pt x="43866" y="500340"/>
                    <a:pt x="29304" y="501848"/>
                    <a:pt x="257" y="511530"/>
                  </a:cubicBezTo>
                  <a:cubicBezTo>
                    <a:pt x="33740" y="561755"/>
                    <a:pt x="0" y="525027"/>
                    <a:pt x="57407" y="549630"/>
                  </a:cubicBezTo>
                  <a:cubicBezTo>
                    <a:pt x="105966" y="570441"/>
                    <a:pt x="69724" y="568680"/>
                    <a:pt x="95507" y="56868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181614" y="4976952"/>
              <a:ext cx="85726" cy="604770"/>
            </a:xfrm>
            <a:custGeom>
              <a:avLst/>
              <a:gdLst>
                <a:gd name="connsiteX0" fmla="*/ 28575 w 86513"/>
                <a:gd name="connsiteY0" fmla="*/ 4579 h 604654"/>
                <a:gd name="connsiteX1" fmla="*/ 47625 w 86513"/>
                <a:gd name="connsiteY1" fmla="*/ 204604 h 604654"/>
                <a:gd name="connsiteX2" fmla="*/ 57150 w 86513"/>
                <a:gd name="connsiteY2" fmla="*/ 252229 h 604654"/>
                <a:gd name="connsiteX3" fmla="*/ 38100 w 86513"/>
                <a:gd name="connsiteY3" fmla="*/ 290329 h 604654"/>
                <a:gd name="connsiteX4" fmla="*/ 19050 w 86513"/>
                <a:gd name="connsiteY4" fmla="*/ 318904 h 604654"/>
                <a:gd name="connsiteX5" fmla="*/ 9525 w 86513"/>
                <a:gd name="connsiteY5" fmla="*/ 366529 h 604654"/>
                <a:gd name="connsiteX6" fmla="*/ 0 w 86513"/>
                <a:gd name="connsiteY6" fmla="*/ 395104 h 604654"/>
                <a:gd name="connsiteX7" fmla="*/ 19050 w 86513"/>
                <a:gd name="connsiteY7" fmla="*/ 461779 h 604654"/>
                <a:gd name="connsiteX8" fmla="*/ 76200 w 86513"/>
                <a:gd name="connsiteY8" fmla="*/ 509404 h 604654"/>
                <a:gd name="connsiteX9" fmla="*/ 85725 w 86513"/>
                <a:gd name="connsiteY9" fmla="*/ 604654 h 60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513" h="604654">
                  <a:moveTo>
                    <a:pt x="28575" y="4579"/>
                  </a:moveTo>
                  <a:cubicBezTo>
                    <a:pt x="57553" y="91512"/>
                    <a:pt x="29833" y="0"/>
                    <a:pt x="47625" y="204604"/>
                  </a:cubicBezTo>
                  <a:cubicBezTo>
                    <a:pt x="49027" y="220733"/>
                    <a:pt x="53975" y="236354"/>
                    <a:pt x="57150" y="252229"/>
                  </a:cubicBezTo>
                  <a:cubicBezTo>
                    <a:pt x="50800" y="264929"/>
                    <a:pt x="45145" y="278001"/>
                    <a:pt x="38100" y="290329"/>
                  </a:cubicBezTo>
                  <a:cubicBezTo>
                    <a:pt x="32420" y="300268"/>
                    <a:pt x="23070" y="308185"/>
                    <a:pt x="19050" y="318904"/>
                  </a:cubicBezTo>
                  <a:cubicBezTo>
                    <a:pt x="13366" y="334063"/>
                    <a:pt x="13452" y="350823"/>
                    <a:pt x="9525" y="366529"/>
                  </a:cubicBezTo>
                  <a:cubicBezTo>
                    <a:pt x="7090" y="376269"/>
                    <a:pt x="3175" y="385579"/>
                    <a:pt x="0" y="395104"/>
                  </a:cubicBezTo>
                  <a:cubicBezTo>
                    <a:pt x="1270" y="400185"/>
                    <a:pt x="13584" y="453580"/>
                    <a:pt x="19050" y="461779"/>
                  </a:cubicBezTo>
                  <a:cubicBezTo>
                    <a:pt x="33718" y="483781"/>
                    <a:pt x="55115" y="495347"/>
                    <a:pt x="76200" y="509404"/>
                  </a:cubicBezTo>
                  <a:cubicBezTo>
                    <a:pt x="86513" y="591905"/>
                    <a:pt x="85725" y="560006"/>
                    <a:pt x="85725" y="60465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800611" y="5048381"/>
              <a:ext cx="133351" cy="476197"/>
            </a:xfrm>
            <a:custGeom>
              <a:avLst/>
              <a:gdLst>
                <a:gd name="connsiteX0" fmla="*/ 133350 w 133350"/>
                <a:gd name="connsiteY0" fmla="*/ 0 h 476250"/>
                <a:gd name="connsiteX1" fmla="*/ 123825 w 133350"/>
                <a:gd name="connsiteY1" fmla="*/ 171450 h 476250"/>
                <a:gd name="connsiteX2" fmla="*/ 104775 w 133350"/>
                <a:gd name="connsiteY2" fmla="*/ 209550 h 476250"/>
                <a:gd name="connsiteX3" fmla="*/ 95250 w 133350"/>
                <a:gd name="connsiteY3" fmla="*/ 247650 h 476250"/>
                <a:gd name="connsiteX4" fmla="*/ 76200 w 133350"/>
                <a:gd name="connsiteY4" fmla="*/ 276225 h 476250"/>
                <a:gd name="connsiteX5" fmla="*/ 57150 w 133350"/>
                <a:gd name="connsiteY5" fmla="*/ 333375 h 476250"/>
                <a:gd name="connsiteX6" fmla="*/ 19050 w 133350"/>
                <a:gd name="connsiteY6" fmla="*/ 419100 h 476250"/>
                <a:gd name="connsiteX7" fmla="*/ 9525 w 133350"/>
                <a:gd name="connsiteY7" fmla="*/ 447675 h 476250"/>
                <a:gd name="connsiteX8" fmla="*/ 0 w 133350"/>
                <a:gd name="connsiteY8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350" h="476250">
                  <a:moveTo>
                    <a:pt x="133350" y="0"/>
                  </a:moveTo>
                  <a:cubicBezTo>
                    <a:pt x="130175" y="57150"/>
                    <a:pt x="131559" y="114737"/>
                    <a:pt x="123825" y="171450"/>
                  </a:cubicBezTo>
                  <a:cubicBezTo>
                    <a:pt x="121907" y="185519"/>
                    <a:pt x="109761" y="196255"/>
                    <a:pt x="104775" y="209550"/>
                  </a:cubicBezTo>
                  <a:cubicBezTo>
                    <a:pt x="100178" y="221807"/>
                    <a:pt x="100407" y="235618"/>
                    <a:pt x="95250" y="247650"/>
                  </a:cubicBezTo>
                  <a:cubicBezTo>
                    <a:pt x="90741" y="258172"/>
                    <a:pt x="80849" y="265764"/>
                    <a:pt x="76200" y="276225"/>
                  </a:cubicBezTo>
                  <a:cubicBezTo>
                    <a:pt x="68045" y="294575"/>
                    <a:pt x="68289" y="316667"/>
                    <a:pt x="57150" y="333375"/>
                  </a:cubicBezTo>
                  <a:cubicBezTo>
                    <a:pt x="26961" y="378658"/>
                    <a:pt x="41720" y="351090"/>
                    <a:pt x="19050" y="419100"/>
                  </a:cubicBezTo>
                  <a:lnTo>
                    <a:pt x="9525" y="447675"/>
                  </a:lnTo>
                  <a:lnTo>
                    <a:pt x="0" y="47625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895861" y="5067429"/>
              <a:ext cx="30163" cy="457149"/>
            </a:xfrm>
            <a:custGeom>
              <a:avLst/>
              <a:gdLst>
                <a:gd name="connsiteX0" fmla="*/ 0 w 30186"/>
                <a:gd name="connsiteY0" fmla="*/ 0 h 457200"/>
                <a:gd name="connsiteX1" fmla="*/ 9525 w 30186"/>
                <a:gd name="connsiteY1" fmla="*/ 361950 h 457200"/>
                <a:gd name="connsiteX2" fmla="*/ 28575 w 30186"/>
                <a:gd name="connsiteY2" fmla="*/ 409575 h 457200"/>
                <a:gd name="connsiteX3" fmla="*/ 19050 w 30186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86" h="457200">
                  <a:moveTo>
                    <a:pt x="0" y="0"/>
                  </a:moveTo>
                  <a:cubicBezTo>
                    <a:pt x="3175" y="120650"/>
                    <a:pt x="1125" y="241551"/>
                    <a:pt x="9525" y="361950"/>
                  </a:cubicBezTo>
                  <a:cubicBezTo>
                    <a:pt x="10715" y="379006"/>
                    <a:pt x="26874" y="392562"/>
                    <a:pt x="28575" y="409575"/>
                  </a:cubicBezTo>
                  <a:cubicBezTo>
                    <a:pt x="30186" y="425684"/>
                    <a:pt x="19050" y="457200"/>
                    <a:pt x="19050" y="4572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838711" y="5105525"/>
              <a:ext cx="142876" cy="476197"/>
            </a:xfrm>
            <a:custGeom>
              <a:avLst/>
              <a:gdLst>
                <a:gd name="connsiteX0" fmla="*/ 85725 w 142875"/>
                <a:gd name="connsiteY0" fmla="*/ 0 h 476250"/>
                <a:gd name="connsiteX1" fmla="*/ 95250 w 142875"/>
                <a:gd name="connsiteY1" fmla="*/ 57150 h 476250"/>
                <a:gd name="connsiteX2" fmla="*/ 104775 w 142875"/>
                <a:gd name="connsiteY2" fmla="*/ 104775 h 476250"/>
                <a:gd name="connsiteX3" fmla="*/ 123825 w 142875"/>
                <a:gd name="connsiteY3" fmla="*/ 247650 h 476250"/>
                <a:gd name="connsiteX4" fmla="*/ 142875 w 142875"/>
                <a:gd name="connsiteY4" fmla="*/ 276225 h 476250"/>
                <a:gd name="connsiteX5" fmla="*/ 123825 w 142875"/>
                <a:gd name="connsiteY5" fmla="*/ 333375 h 476250"/>
                <a:gd name="connsiteX6" fmla="*/ 85725 w 142875"/>
                <a:gd name="connsiteY6" fmla="*/ 342900 h 476250"/>
                <a:gd name="connsiteX7" fmla="*/ 57150 w 142875"/>
                <a:gd name="connsiteY7" fmla="*/ 361950 h 476250"/>
                <a:gd name="connsiteX8" fmla="*/ 19050 w 142875"/>
                <a:gd name="connsiteY8" fmla="*/ 419100 h 476250"/>
                <a:gd name="connsiteX9" fmla="*/ 0 w 142875"/>
                <a:gd name="connsiteY9" fmla="*/ 447675 h 476250"/>
                <a:gd name="connsiteX10" fmla="*/ 0 w 142875"/>
                <a:gd name="connsiteY10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476250">
                  <a:moveTo>
                    <a:pt x="85725" y="0"/>
                  </a:moveTo>
                  <a:cubicBezTo>
                    <a:pt x="88900" y="19050"/>
                    <a:pt x="91795" y="38149"/>
                    <a:pt x="95250" y="57150"/>
                  </a:cubicBezTo>
                  <a:cubicBezTo>
                    <a:pt x="98146" y="73078"/>
                    <a:pt x="102883" y="88697"/>
                    <a:pt x="104775" y="104775"/>
                  </a:cubicBezTo>
                  <a:cubicBezTo>
                    <a:pt x="108049" y="132603"/>
                    <a:pt x="104071" y="208141"/>
                    <a:pt x="123825" y="247650"/>
                  </a:cubicBezTo>
                  <a:cubicBezTo>
                    <a:pt x="128945" y="257889"/>
                    <a:pt x="136525" y="266700"/>
                    <a:pt x="142875" y="276225"/>
                  </a:cubicBezTo>
                  <a:cubicBezTo>
                    <a:pt x="136525" y="295275"/>
                    <a:pt x="136893" y="318129"/>
                    <a:pt x="123825" y="333375"/>
                  </a:cubicBezTo>
                  <a:cubicBezTo>
                    <a:pt x="115306" y="343314"/>
                    <a:pt x="97757" y="337743"/>
                    <a:pt x="85725" y="342900"/>
                  </a:cubicBezTo>
                  <a:cubicBezTo>
                    <a:pt x="75203" y="347409"/>
                    <a:pt x="66675" y="355600"/>
                    <a:pt x="57150" y="361950"/>
                  </a:cubicBezTo>
                  <a:lnTo>
                    <a:pt x="19050" y="419100"/>
                  </a:lnTo>
                  <a:cubicBezTo>
                    <a:pt x="12700" y="428625"/>
                    <a:pt x="0" y="436227"/>
                    <a:pt x="0" y="447675"/>
                  </a:cubicBezTo>
                  <a:lnTo>
                    <a:pt x="0" y="47625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857761" y="5143620"/>
              <a:ext cx="114301" cy="390482"/>
            </a:xfrm>
            <a:custGeom>
              <a:avLst/>
              <a:gdLst>
                <a:gd name="connsiteX0" fmla="*/ 0 w 114300"/>
                <a:gd name="connsiteY0" fmla="*/ 0 h 390525"/>
                <a:gd name="connsiteX1" fmla="*/ 38100 w 114300"/>
                <a:gd name="connsiteY1" fmla="*/ 180975 h 390525"/>
                <a:gd name="connsiteX2" fmla="*/ 57150 w 114300"/>
                <a:gd name="connsiteY2" fmla="*/ 209550 h 390525"/>
                <a:gd name="connsiteX3" fmla="*/ 66675 w 114300"/>
                <a:gd name="connsiteY3" fmla="*/ 257175 h 390525"/>
                <a:gd name="connsiteX4" fmla="*/ 95250 w 114300"/>
                <a:gd name="connsiteY4" fmla="*/ 295275 h 390525"/>
                <a:gd name="connsiteX5" fmla="*/ 114300 w 114300"/>
                <a:gd name="connsiteY5" fmla="*/ 333375 h 390525"/>
                <a:gd name="connsiteX6" fmla="*/ 104775 w 114300"/>
                <a:gd name="connsiteY6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390525">
                  <a:moveTo>
                    <a:pt x="0" y="0"/>
                  </a:moveTo>
                  <a:cubicBezTo>
                    <a:pt x="12700" y="60325"/>
                    <a:pt x="21880" y="121500"/>
                    <a:pt x="38100" y="180975"/>
                  </a:cubicBezTo>
                  <a:cubicBezTo>
                    <a:pt x="41112" y="192019"/>
                    <a:pt x="53130" y="198831"/>
                    <a:pt x="57150" y="209550"/>
                  </a:cubicBezTo>
                  <a:cubicBezTo>
                    <a:pt x="62834" y="224709"/>
                    <a:pt x="60100" y="242381"/>
                    <a:pt x="66675" y="257175"/>
                  </a:cubicBezTo>
                  <a:cubicBezTo>
                    <a:pt x="73122" y="271682"/>
                    <a:pt x="86836" y="281813"/>
                    <a:pt x="95250" y="295275"/>
                  </a:cubicBezTo>
                  <a:cubicBezTo>
                    <a:pt x="102775" y="307316"/>
                    <a:pt x="107950" y="320675"/>
                    <a:pt x="114300" y="333375"/>
                  </a:cubicBezTo>
                  <a:cubicBezTo>
                    <a:pt x="104152" y="384113"/>
                    <a:pt x="104775" y="364811"/>
                    <a:pt x="104775" y="3905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762510" y="5086477"/>
              <a:ext cx="142876" cy="466673"/>
            </a:xfrm>
            <a:custGeom>
              <a:avLst/>
              <a:gdLst>
                <a:gd name="connsiteX0" fmla="*/ 142875 w 142875"/>
                <a:gd name="connsiteY0" fmla="*/ 0 h 466725"/>
                <a:gd name="connsiteX1" fmla="*/ 133350 w 142875"/>
                <a:gd name="connsiteY1" fmla="*/ 228600 h 466725"/>
                <a:gd name="connsiteX2" fmla="*/ 114300 w 142875"/>
                <a:gd name="connsiteY2" fmla="*/ 304800 h 466725"/>
                <a:gd name="connsiteX3" fmla="*/ 85725 w 142875"/>
                <a:gd name="connsiteY3" fmla="*/ 323850 h 466725"/>
                <a:gd name="connsiteX4" fmla="*/ 76200 w 142875"/>
                <a:gd name="connsiteY4" fmla="*/ 361950 h 466725"/>
                <a:gd name="connsiteX5" fmla="*/ 85725 w 142875"/>
                <a:gd name="connsiteY5" fmla="*/ 390525 h 466725"/>
                <a:gd name="connsiteX6" fmla="*/ 57150 w 142875"/>
                <a:gd name="connsiteY6" fmla="*/ 428625 h 466725"/>
                <a:gd name="connsiteX7" fmla="*/ 38100 w 142875"/>
                <a:gd name="connsiteY7" fmla="*/ 457200 h 466725"/>
                <a:gd name="connsiteX8" fmla="*/ 0 w 142875"/>
                <a:gd name="connsiteY8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466725">
                  <a:moveTo>
                    <a:pt x="142875" y="0"/>
                  </a:moveTo>
                  <a:cubicBezTo>
                    <a:pt x="139700" y="76200"/>
                    <a:pt x="138597" y="152515"/>
                    <a:pt x="133350" y="228600"/>
                  </a:cubicBezTo>
                  <a:cubicBezTo>
                    <a:pt x="133216" y="230547"/>
                    <a:pt x="121899" y="295301"/>
                    <a:pt x="114300" y="304800"/>
                  </a:cubicBezTo>
                  <a:cubicBezTo>
                    <a:pt x="107149" y="313739"/>
                    <a:pt x="95250" y="317500"/>
                    <a:pt x="85725" y="323850"/>
                  </a:cubicBezTo>
                  <a:cubicBezTo>
                    <a:pt x="82550" y="336550"/>
                    <a:pt x="76200" y="348859"/>
                    <a:pt x="76200" y="361950"/>
                  </a:cubicBezTo>
                  <a:cubicBezTo>
                    <a:pt x="76200" y="371990"/>
                    <a:pt x="88483" y="380871"/>
                    <a:pt x="85725" y="390525"/>
                  </a:cubicBezTo>
                  <a:cubicBezTo>
                    <a:pt x="81364" y="405789"/>
                    <a:pt x="66377" y="415707"/>
                    <a:pt x="57150" y="428625"/>
                  </a:cubicBezTo>
                  <a:cubicBezTo>
                    <a:pt x="50496" y="437940"/>
                    <a:pt x="47625" y="450850"/>
                    <a:pt x="38100" y="457200"/>
                  </a:cubicBezTo>
                  <a:cubicBezTo>
                    <a:pt x="27208" y="464462"/>
                    <a:pt x="0" y="466725"/>
                    <a:pt x="0" y="4667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732348" y="5091239"/>
              <a:ext cx="161926" cy="439688"/>
            </a:xfrm>
            <a:custGeom>
              <a:avLst/>
              <a:gdLst>
                <a:gd name="connsiteX0" fmla="*/ 160935 w 160935"/>
                <a:gd name="connsiteY0" fmla="*/ 0 h 438912"/>
                <a:gd name="connsiteX1" fmla="*/ 131674 w 160935"/>
                <a:gd name="connsiteY1" fmla="*/ 36576 h 438912"/>
                <a:gd name="connsiteX2" fmla="*/ 102413 w 160935"/>
                <a:gd name="connsiteY2" fmla="*/ 117043 h 438912"/>
                <a:gd name="connsiteX3" fmla="*/ 80468 w 160935"/>
                <a:gd name="connsiteY3" fmla="*/ 160935 h 438912"/>
                <a:gd name="connsiteX4" fmla="*/ 51207 w 160935"/>
                <a:gd name="connsiteY4" fmla="*/ 219456 h 438912"/>
                <a:gd name="connsiteX5" fmla="*/ 65837 w 160935"/>
                <a:gd name="connsiteY5" fmla="*/ 270663 h 438912"/>
                <a:gd name="connsiteX6" fmla="*/ 102413 w 160935"/>
                <a:gd name="connsiteY6" fmla="*/ 329184 h 438912"/>
                <a:gd name="connsiteX7" fmla="*/ 80468 w 160935"/>
                <a:gd name="connsiteY7" fmla="*/ 343815 h 438912"/>
                <a:gd name="connsiteX8" fmla="*/ 65837 w 160935"/>
                <a:gd name="connsiteY8" fmla="*/ 365760 h 438912"/>
                <a:gd name="connsiteX9" fmla="*/ 43892 w 160935"/>
                <a:gd name="connsiteY9" fmla="*/ 395021 h 438912"/>
                <a:gd name="connsiteX10" fmla="*/ 29261 w 160935"/>
                <a:gd name="connsiteY10" fmla="*/ 416967 h 438912"/>
                <a:gd name="connsiteX11" fmla="*/ 0 w 160935"/>
                <a:gd name="connsiteY11" fmla="*/ 438912 h 4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935" h="438912">
                  <a:moveTo>
                    <a:pt x="160935" y="0"/>
                  </a:moveTo>
                  <a:cubicBezTo>
                    <a:pt x="151181" y="12192"/>
                    <a:pt x="137824" y="22225"/>
                    <a:pt x="131674" y="36576"/>
                  </a:cubicBezTo>
                  <a:cubicBezTo>
                    <a:pt x="89343" y="135349"/>
                    <a:pt x="140980" y="78478"/>
                    <a:pt x="102413" y="117043"/>
                  </a:cubicBezTo>
                  <a:cubicBezTo>
                    <a:pt x="95098" y="131674"/>
                    <a:pt x="88301" y="146575"/>
                    <a:pt x="80468" y="160935"/>
                  </a:cubicBezTo>
                  <a:cubicBezTo>
                    <a:pt x="50852" y="215233"/>
                    <a:pt x="65027" y="177997"/>
                    <a:pt x="51207" y="219456"/>
                  </a:cubicBezTo>
                  <a:cubicBezTo>
                    <a:pt x="56084" y="236525"/>
                    <a:pt x="57898" y="254785"/>
                    <a:pt x="65837" y="270663"/>
                  </a:cubicBezTo>
                  <a:cubicBezTo>
                    <a:pt x="125475" y="389940"/>
                    <a:pt x="77538" y="254558"/>
                    <a:pt x="102413" y="329184"/>
                  </a:cubicBezTo>
                  <a:cubicBezTo>
                    <a:pt x="95098" y="334061"/>
                    <a:pt x="86685" y="337598"/>
                    <a:pt x="80468" y="343815"/>
                  </a:cubicBezTo>
                  <a:cubicBezTo>
                    <a:pt x="74251" y="350032"/>
                    <a:pt x="70947" y="358606"/>
                    <a:pt x="65837" y="365760"/>
                  </a:cubicBezTo>
                  <a:cubicBezTo>
                    <a:pt x="58751" y="375681"/>
                    <a:pt x="50978" y="385100"/>
                    <a:pt x="43892" y="395021"/>
                  </a:cubicBezTo>
                  <a:cubicBezTo>
                    <a:pt x="38782" y="402175"/>
                    <a:pt x="35478" y="410750"/>
                    <a:pt x="29261" y="416967"/>
                  </a:cubicBezTo>
                  <a:cubicBezTo>
                    <a:pt x="20640" y="425588"/>
                    <a:pt x="0" y="438912"/>
                    <a:pt x="0" y="43891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767273" y="5127747"/>
              <a:ext cx="155576" cy="439689"/>
            </a:xfrm>
            <a:custGeom>
              <a:avLst/>
              <a:gdLst>
                <a:gd name="connsiteX0" fmla="*/ 155162 w 155162"/>
                <a:gd name="connsiteY0" fmla="*/ 0 h 438912"/>
                <a:gd name="connsiteX1" fmla="*/ 133216 w 155162"/>
                <a:gd name="connsiteY1" fmla="*/ 73152 h 438912"/>
                <a:gd name="connsiteX2" fmla="*/ 103955 w 155162"/>
                <a:gd name="connsiteY2" fmla="*/ 87783 h 438912"/>
                <a:gd name="connsiteX3" fmla="*/ 96640 w 155162"/>
                <a:gd name="connsiteY3" fmla="*/ 138989 h 438912"/>
                <a:gd name="connsiteX4" fmla="*/ 89325 w 155162"/>
                <a:gd name="connsiteY4" fmla="*/ 160935 h 438912"/>
                <a:gd name="connsiteX5" fmla="*/ 82010 w 155162"/>
                <a:gd name="connsiteY5" fmla="*/ 219456 h 438912"/>
                <a:gd name="connsiteX6" fmla="*/ 67379 w 155162"/>
                <a:gd name="connsiteY6" fmla="*/ 256032 h 438912"/>
                <a:gd name="connsiteX7" fmla="*/ 45434 w 155162"/>
                <a:gd name="connsiteY7" fmla="*/ 351130 h 438912"/>
                <a:gd name="connsiteX8" fmla="*/ 38118 w 155162"/>
                <a:gd name="connsiteY8" fmla="*/ 373075 h 438912"/>
                <a:gd name="connsiteX9" fmla="*/ 16173 w 155162"/>
                <a:gd name="connsiteY9" fmla="*/ 380391 h 438912"/>
                <a:gd name="connsiteX10" fmla="*/ 1542 w 155162"/>
                <a:gd name="connsiteY10" fmla="*/ 402336 h 438912"/>
                <a:gd name="connsiteX11" fmla="*/ 8858 w 155162"/>
                <a:gd name="connsiteY11" fmla="*/ 438912 h 4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162" h="438912">
                  <a:moveTo>
                    <a:pt x="155162" y="0"/>
                  </a:moveTo>
                  <a:cubicBezTo>
                    <a:pt x="151363" y="15193"/>
                    <a:pt x="139892" y="64250"/>
                    <a:pt x="133216" y="73152"/>
                  </a:cubicBezTo>
                  <a:cubicBezTo>
                    <a:pt x="126673" y="81876"/>
                    <a:pt x="113709" y="82906"/>
                    <a:pt x="103955" y="87783"/>
                  </a:cubicBezTo>
                  <a:cubicBezTo>
                    <a:pt x="101517" y="104852"/>
                    <a:pt x="100021" y="122082"/>
                    <a:pt x="96640" y="138989"/>
                  </a:cubicBezTo>
                  <a:cubicBezTo>
                    <a:pt x="95128" y="146550"/>
                    <a:pt x="90704" y="153348"/>
                    <a:pt x="89325" y="160935"/>
                  </a:cubicBezTo>
                  <a:cubicBezTo>
                    <a:pt x="85808" y="180277"/>
                    <a:pt x="86431" y="200301"/>
                    <a:pt x="82010" y="219456"/>
                  </a:cubicBezTo>
                  <a:cubicBezTo>
                    <a:pt x="79057" y="232251"/>
                    <a:pt x="70893" y="243380"/>
                    <a:pt x="67379" y="256032"/>
                  </a:cubicBezTo>
                  <a:cubicBezTo>
                    <a:pt x="58672" y="287378"/>
                    <a:pt x="53324" y="319569"/>
                    <a:pt x="45434" y="351130"/>
                  </a:cubicBezTo>
                  <a:cubicBezTo>
                    <a:pt x="43564" y="358611"/>
                    <a:pt x="43570" y="367623"/>
                    <a:pt x="38118" y="373075"/>
                  </a:cubicBezTo>
                  <a:cubicBezTo>
                    <a:pt x="32666" y="378527"/>
                    <a:pt x="23488" y="377952"/>
                    <a:pt x="16173" y="380391"/>
                  </a:cubicBezTo>
                  <a:cubicBezTo>
                    <a:pt x="11296" y="387706"/>
                    <a:pt x="2632" y="393612"/>
                    <a:pt x="1542" y="402336"/>
                  </a:cubicBezTo>
                  <a:cubicBezTo>
                    <a:pt x="0" y="414673"/>
                    <a:pt x="8858" y="438912"/>
                    <a:pt x="8858" y="43891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754573" y="5121398"/>
              <a:ext cx="139701" cy="423816"/>
            </a:xfrm>
            <a:custGeom>
              <a:avLst/>
              <a:gdLst>
                <a:gd name="connsiteX0" fmla="*/ 138989 w 138989"/>
                <a:gd name="connsiteY0" fmla="*/ 0 h 424282"/>
                <a:gd name="connsiteX1" fmla="*/ 117043 w 138989"/>
                <a:gd name="connsiteY1" fmla="*/ 21946 h 424282"/>
                <a:gd name="connsiteX2" fmla="*/ 109728 w 138989"/>
                <a:gd name="connsiteY2" fmla="*/ 51206 h 424282"/>
                <a:gd name="connsiteX3" fmla="*/ 73152 w 138989"/>
                <a:gd name="connsiteY3" fmla="*/ 102413 h 424282"/>
                <a:gd name="connsiteX4" fmla="*/ 58522 w 138989"/>
                <a:gd name="connsiteY4" fmla="*/ 124358 h 424282"/>
                <a:gd name="connsiteX5" fmla="*/ 36576 w 138989"/>
                <a:gd name="connsiteY5" fmla="*/ 131674 h 424282"/>
                <a:gd name="connsiteX6" fmla="*/ 36576 w 138989"/>
                <a:gd name="connsiteY6" fmla="*/ 204826 h 424282"/>
                <a:gd name="connsiteX7" fmla="*/ 58522 w 138989"/>
                <a:gd name="connsiteY7" fmla="*/ 234086 h 424282"/>
                <a:gd name="connsiteX8" fmla="*/ 51206 w 138989"/>
                <a:gd name="connsiteY8" fmla="*/ 256032 h 424282"/>
                <a:gd name="connsiteX9" fmla="*/ 43891 w 138989"/>
                <a:gd name="connsiteY9" fmla="*/ 285293 h 424282"/>
                <a:gd name="connsiteX10" fmla="*/ 21946 w 138989"/>
                <a:gd name="connsiteY10" fmla="*/ 299923 h 424282"/>
                <a:gd name="connsiteX11" fmla="*/ 14630 w 138989"/>
                <a:gd name="connsiteY11" fmla="*/ 329184 h 424282"/>
                <a:gd name="connsiteX12" fmla="*/ 0 w 138989"/>
                <a:gd name="connsiteY12" fmla="*/ 351130 h 424282"/>
                <a:gd name="connsiteX13" fmla="*/ 14630 w 138989"/>
                <a:gd name="connsiteY13" fmla="*/ 424282 h 424282"/>
                <a:gd name="connsiteX14" fmla="*/ 29261 w 138989"/>
                <a:gd name="connsiteY14" fmla="*/ 409651 h 42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989" h="424282">
                  <a:moveTo>
                    <a:pt x="138989" y="0"/>
                  </a:moveTo>
                  <a:cubicBezTo>
                    <a:pt x="131674" y="7315"/>
                    <a:pt x="122176" y="12964"/>
                    <a:pt x="117043" y="21946"/>
                  </a:cubicBezTo>
                  <a:cubicBezTo>
                    <a:pt x="112055" y="30675"/>
                    <a:pt x="113811" y="42019"/>
                    <a:pt x="109728" y="51206"/>
                  </a:cubicBezTo>
                  <a:cubicBezTo>
                    <a:pt x="86385" y="103726"/>
                    <a:pt x="96792" y="72863"/>
                    <a:pt x="73152" y="102413"/>
                  </a:cubicBezTo>
                  <a:cubicBezTo>
                    <a:pt x="67660" y="109278"/>
                    <a:pt x="65387" y="118866"/>
                    <a:pt x="58522" y="124358"/>
                  </a:cubicBezTo>
                  <a:cubicBezTo>
                    <a:pt x="52501" y="129175"/>
                    <a:pt x="43891" y="129235"/>
                    <a:pt x="36576" y="131674"/>
                  </a:cubicBezTo>
                  <a:cubicBezTo>
                    <a:pt x="30522" y="161943"/>
                    <a:pt x="23123" y="174557"/>
                    <a:pt x="36576" y="204826"/>
                  </a:cubicBezTo>
                  <a:cubicBezTo>
                    <a:pt x="41528" y="215967"/>
                    <a:pt x="51207" y="224333"/>
                    <a:pt x="58522" y="234086"/>
                  </a:cubicBezTo>
                  <a:cubicBezTo>
                    <a:pt x="56083" y="241401"/>
                    <a:pt x="53324" y="248618"/>
                    <a:pt x="51206" y="256032"/>
                  </a:cubicBezTo>
                  <a:cubicBezTo>
                    <a:pt x="48444" y="265699"/>
                    <a:pt x="49468" y="276928"/>
                    <a:pt x="43891" y="285293"/>
                  </a:cubicBezTo>
                  <a:cubicBezTo>
                    <a:pt x="39014" y="292608"/>
                    <a:pt x="29261" y="295046"/>
                    <a:pt x="21946" y="299923"/>
                  </a:cubicBezTo>
                  <a:cubicBezTo>
                    <a:pt x="19507" y="309677"/>
                    <a:pt x="18590" y="319943"/>
                    <a:pt x="14630" y="329184"/>
                  </a:cubicBezTo>
                  <a:cubicBezTo>
                    <a:pt x="11167" y="337265"/>
                    <a:pt x="0" y="342338"/>
                    <a:pt x="0" y="351130"/>
                  </a:cubicBezTo>
                  <a:cubicBezTo>
                    <a:pt x="0" y="375997"/>
                    <a:pt x="14630" y="424282"/>
                    <a:pt x="14630" y="424282"/>
                  </a:cubicBezTo>
                  <a:lnTo>
                    <a:pt x="29261" y="40965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851411" y="5105525"/>
              <a:ext cx="130176" cy="417467"/>
            </a:xfrm>
            <a:custGeom>
              <a:avLst/>
              <a:gdLst>
                <a:gd name="connsiteX0" fmla="*/ 64915 w 130752"/>
                <a:gd name="connsiteY0" fmla="*/ 0 h 416966"/>
                <a:gd name="connsiteX1" fmla="*/ 35655 w 130752"/>
                <a:gd name="connsiteY1" fmla="*/ 109728 h 416966"/>
                <a:gd name="connsiteX2" fmla="*/ 13709 w 130752"/>
                <a:gd name="connsiteY2" fmla="*/ 212140 h 416966"/>
                <a:gd name="connsiteX3" fmla="*/ 21024 w 130752"/>
                <a:gd name="connsiteY3" fmla="*/ 365760 h 416966"/>
                <a:gd name="connsiteX4" fmla="*/ 35655 w 130752"/>
                <a:gd name="connsiteY4" fmla="*/ 395020 h 416966"/>
                <a:gd name="connsiteX5" fmla="*/ 42970 w 130752"/>
                <a:gd name="connsiteY5" fmla="*/ 416966 h 416966"/>
                <a:gd name="connsiteX6" fmla="*/ 72231 w 130752"/>
                <a:gd name="connsiteY6" fmla="*/ 409651 h 416966"/>
                <a:gd name="connsiteX7" fmla="*/ 130752 w 130752"/>
                <a:gd name="connsiteY7" fmla="*/ 387705 h 41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752" h="416966">
                  <a:moveTo>
                    <a:pt x="64915" y="0"/>
                  </a:moveTo>
                  <a:cubicBezTo>
                    <a:pt x="47106" y="44523"/>
                    <a:pt x="41391" y="52373"/>
                    <a:pt x="35655" y="109728"/>
                  </a:cubicBezTo>
                  <a:cubicBezTo>
                    <a:pt x="27254" y="193730"/>
                    <a:pt x="39298" y="160961"/>
                    <a:pt x="13709" y="212140"/>
                  </a:cubicBezTo>
                  <a:cubicBezTo>
                    <a:pt x="218" y="279599"/>
                    <a:pt x="0" y="260640"/>
                    <a:pt x="21024" y="365760"/>
                  </a:cubicBezTo>
                  <a:cubicBezTo>
                    <a:pt x="23163" y="376453"/>
                    <a:pt x="31359" y="384997"/>
                    <a:pt x="35655" y="395020"/>
                  </a:cubicBezTo>
                  <a:cubicBezTo>
                    <a:pt x="38693" y="402108"/>
                    <a:pt x="40532" y="409651"/>
                    <a:pt x="42970" y="416966"/>
                  </a:cubicBezTo>
                  <a:cubicBezTo>
                    <a:pt x="52724" y="414528"/>
                    <a:pt x="62693" y="412830"/>
                    <a:pt x="72231" y="409651"/>
                  </a:cubicBezTo>
                  <a:cubicBezTo>
                    <a:pt x="91995" y="403063"/>
                    <a:pt x="130752" y="387705"/>
                    <a:pt x="130752" y="38770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127638" y="5026158"/>
              <a:ext cx="131764" cy="547627"/>
            </a:xfrm>
            <a:custGeom>
              <a:avLst/>
              <a:gdLst>
                <a:gd name="connsiteX0" fmla="*/ 0 w 131674"/>
                <a:gd name="connsiteY0" fmla="*/ 0 h 547542"/>
                <a:gd name="connsiteX1" fmla="*/ 7315 w 131674"/>
                <a:gd name="connsiteY1" fmla="*/ 285293 h 547542"/>
                <a:gd name="connsiteX2" fmla="*/ 14631 w 131674"/>
                <a:gd name="connsiteY2" fmla="*/ 307239 h 547542"/>
                <a:gd name="connsiteX3" fmla="*/ 43891 w 131674"/>
                <a:gd name="connsiteY3" fmla="*/ 329184 h 547542"/>
                <a:gd name="connsiteX4" fmla="*/ 58522 w 131674"/>
                <a:gd name="connsiteY4" fmla="*/ 373076 h 547542"/>
                <a:gd name="connsiteX5" fmla="*/ 95098 w 131674"/>
                <a:gd name="connsiteY5" fmla="*/ 431597 h 547542"/>
                <a:gd name="connsiteX6" fmla="*/ 117043 w 131674"/>
                <a:gd name="connsiteY6" fmla="*/ 512064 h 547542"/>
                <a:gd name="connsiteX7" fmla="*/ 109728 w 131674"/>
                <a:gd name="connsiteY7" fmla="*/ 541325 h 547542"/>
                <a:gd name="connsiteX8" fmla="*/ 131674 w 131674"/>
                <a:gd name="connsiteY8" fmla="*/ 526695 h 54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74" h="547542">
                  <a:moveTo>
                    <a:pt x="0" y="0"/>
                  </a:moveTo>
                  <a:cubicBezTo>
                    <a:pt x="2438" y="95098"/>
                    <a:pt x="2790" y="190272"/>
                    <a:pt x="7315" y="285293"/>
                  </a:cubicBezTo>
                  <a:cubicBezTo>
                    <a:pt x="7682" y="292995"/>
                    <a:pt x="9694" y="301315"/>
                    <a:pt x="14631" y="307239"/>
                  </a:cubicBezTo>
                  <a:cubicBezTo>
                    <a:pt x="22436" y="316605"/>
                    <a:pt x="34138" y="321869"/>
                    <a:pt x="43891" y="329184"/>
                  </a:cubicBezTo>
                  <a:cubicBezTo>
                    <a:pt x="48768" y="343815"/>
                    <a:pt x="51625" y="359282"/>
                    <a:pt x="58522" y="373076"/>
                  </a:cubicBezTo>
                  <a:cubicBezTo>
                    <a:pt x="102539" y="461110"/>
                    <a:pt x="61124" y="346663"/>
                    <a:pt x="95098" y="431597"/>
                  </a:cubicBezTo>
                  <a:cubicBezTo>
                    <a:pt x="109947" y="468719"/>
                    <a:pt x="109697" y="475333"/>
                    <a:pt x="117043" y="512064"/>
                  </a:cubicBezTo>
                  <a:cubicBezTo>
                    <a:pt x="114605" y="521818"/>
                    <a:pt x="102619" y="534216"/>
                    <a:pt x="109728" y="541325"/>
                  </a:cubicBezTo>
                  <a:cubicBezTo>
                    <a:pt x="115945" y="547542"/>
                    <a:pt x="131674" y="526695"/>
                    <a:pt x="131674" y="52669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127638" y="5018222"/>
              <a:ext cx="58738" cy="504769"/>
            </a:xfrm>
            <a:custGeom>
              <a:avLst/>
              <a:gdLst>
                <a:gd name="connsiteX0" fmla="*/ 21946 w 58522"/>
                <a:gd name="connsiteY0" fmla="*/ 0 h 504749"/>
                <a:gd name="connsiteX1" fmla="*/ 14631 w 58522"/>
                <a:gd name="connsiteY1" fmla="*/ 182880 h 504749"/>
                <a:gd name="connsiteX2" fmla="*/ 0 w 58522"/>
                <a:gd name="connsiteY2" fmla="*/ 212141 h 504749"/>
                <a:gd name="connsiteX3" fmla="*/ 43891 w 58522"/>
                <a:gd name="connsiteY3" fmla="*/ 277978 h 504749"/>
                <a:gd name="connsiteX4" fmla="*/ 36576 w 58522"/>
                <a:gd name="connsiteY4" fmla="*/ 431597 h 504749"/>
                <a:gd name="connsiteX5" fmla="*/ 29261 w 58522"/>
                <a:gd name="connsiteY5" fmla="*/ 460858 h 504749"/>
                <a:gd name="connsiteX6" fmla="*/ 21946 w 58522"/>
                <a:gd name="connsiteY6" fmla="*/ 497434 h 504749"/>
                <a:gd name="connsiteX7" fmla="*/ 58522 w 58522"/>
                <a:gd name="connsiteY7" fmla="*/ 504749 h 50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522" h="504749">
                  <a:moveTo>
                    <a:pt x="21946" y="0"/>
                  </a:moveTo>
                  <a:cubicBezTo>
                    <a:pt x="19508" y="60960"/>
                    <a:pt x="20909" y="122195"/>
                    <a:pt x="14631" y="182880"/>
                  </a:cubicBezTo>
                  <a:cubicBezTo>
                    <a:pt x="13509" y="193727"/>
                    <a:pt x="0" y="201236"/>
                    <a:pt x="0" y="212141"/>
                  </a:cubicBezTo>
                  <a:cubicBezTo>
                    <a:pt x="0" y="253733"/>
                    <a:pt x="16909" y="257740"/>
                    <a:pt x="43891" y="277978"/>
                  </a:cubicBezTo>
                  <a:cubicBezTo>
                    <a:pt x="41453" y="329184"/>
                    <a:pt x="40664" y="380496"/>
                    <a:pt x="36576" y="431597"/>
                  </a:cubicBezTo>
                  <a:cubicBezTo>
                    <a:pt x="35774" y="441619"/>
                    <a:pt x="31442" y="451044"/>
                    <a:pt x="29261" y="460858"/>
                  </a:cubicBezTo>
                  <a:cubicBezTo>
                    <a:pt x="26564" y="472995"/>
                    <a:pt x="24384" y="485242"/>
                    <a:pt x="21946" y="497434"/>
                  </a:cubicBezTo>
                  <a:lnTo>
                    <a:pt x="58522" y="504749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068901" y="5046794"/>
              <a:ext cx="131763" cy="492070"/>
            </a:xfrm>
            <a:custGeom>
              <a:avLst/>
              <a:gdLst>
                <a:gd name="connsiteX0" fmla="*/ 51206 w 131673"/>
                <a:gd name="connsiteY0" fmla="*/ 0 h 491440"/>
                <a:gd name="connsiteX1" fmla="*/ 29260 w 131673"/>
                <a:gd name="connsiteY1" fmla="*/ 29261 h 491440"/>
                <a:gd name="connsiteX2" fmla="*/ 21945 w 131673"/>
                <a:gd name="connsiteY2" fmla="*/ 73152 h 491440"/>
                <a:gd name="connsiteX3" fmla="*/ 14630 w 131673"/>
                <a:gd name="connsiteY3" fmla="*/ 160934 h 491440"/>
                <a:gd name="connsiteX4" fmla="*/ 0 w 131673"/>
                <a:gd name="connsiteY4" fmla="*/ 204826 h 491440"/>
                <a:gd name="connsiteX5" fmla="*/ 7315 w 131673"/>
                <a:gd name="connsiteY5" fmla="*/ 314554 h 491440"/>
                <a:gd name="connsiteX6" fmla="*/ 43891 w 131673"/>
                <a:gd name="connsiteY6" fmla="*/ 365760 h 491440"/>
                <a:gd name="connsiteX7" fmla="*/ 73152 w 131673"/>
                <a:gd name="connsiteY7" fmla="*/ 402336 h 491440"/>
                <a:gd name="connsiteX8" fmla="*/ 80467 w 131673"/>
                <a:gd name="connsiteY8" fmla="*/ 424282 h 491440"/>
                <a:gd name="connsiteX9" fmla="*/ 95097 w 131673"/>
                <a:gd name="connsiteY9" fmla="*/ 446227 h 491440"/>
                <a:gd name="connsiteX10" fmla="*/ 117043 w 131673"/>
                <a:gd name="connsiteY10" fmla="*/ 490118 h 491440"/>
                <a:gd name="connsiteX11" fmla="*/ 131673 w 131673"/>
                <a:gd name="connsiteY11" fmla="*/ 482803 h 4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73" h="491440">
                  <a:moveTo>
                    <a:pt x="51206" y="0"/>
                  </a:moveTo>
                  <a:cubicBezTo>
                    <a:pt x="43891" y="9754"/>
                    <a:pt x="33788" y="17941"/>
                    <a:pt x="29260" y="29261"/>
                  </a:cubicBezTo>
                  <a:cubicBezTo>
                    <a:pt x="23751" y="43032"/>
                    <a:pt x="23583" y="58411"/>
                    <a:pt x="21945" y="73152"/>
                  </a:cubicBezTo>
                  <a:cubicBezTo>
                    <a:pt x="18703" y="102335"/>
                    <a:pt x="19457" y="131971"/>
                    <a:pt x="14630" y="160934"/>
                  </a:cubicBezTo>
                  <a:cubicBezTo>
                    <a:pt x="12095" y="176146"/>
                    <a:pt x="4877" y="190195"/>
                    <a:pt x="0" y="204826"/>
                  </a:cubicBezTo>
                  <a:cubicBezTo>
                    <a:pt x="2438" y="241402"/>
                    <a:pt x="3267" y="278121"/>
                    <a:pt x="7315" y="314554"/>
                  </a:cubicBezTo>
                  <a:cubicBezTo>
                    <a:pt x="10944" y="347216"/>
                    <a:pt x="23575" y="335284"/>
                    <a:pt x="43891" y="365760"/>
                  </a:cubicBezTo>
                  <a:cubicBezTo>
                    <a:pt x="62347" y="393445"/>
                    <a:pt x="52304" y="381489"/>
                    <a:pt x="73152" y="402336"/>
                  </a:cubicBezTo>
                  <a:cubicBezTo>
                    <a:pt x="75590" y="409651"/>
                    <a:pt x="77019" y="417385"/>
                    <a:pt x="80467" y="424282"/>
                  </a:cubicBezTo>
                  <a:cubicBezTo>
                    <a:pt x="84399" y="432145"/>
                    <a:pt x="91634" y="438146"/>
                    <a:pt x="95097" y="446227"/>
                  </a:cubicBezTo>
                  <a:cubicBezTo>
                    <a:pt x="99867" y="457358"/>
                    <a:pt x="98196" y="485406"/>
                    <a:pt x="117043" y="490118"/>
                  </a:cubicBezTo>
                  <a:cubicBezTo>
                    <a:pt x="122332" y="491440"/>
                    <a:pt x="126796" y="485241"/>
                    <a:pt x="131673" y="48280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157801" y="5046794"/>
              <a:ext cx="130176" cy="504769"/>
            </a:xfrm>
            <a:custGeom>
              <a:avLst/>
              <a:gdLst>
                <a:gd name="connsiteX0" fmla="*/ 0 w 131102"/>
                <a:gd name="connsiteY0" fmla="*/ 0 h 504749"/>
                <a:gd name="connsiteX1" fmla="*/ 73152 w 131102"/>
                <a:gd name="connsiteY1" fmla="*/ 153619 h 504749"/>
                <a:gd name="connsiteX2" fmla="*/ 87782 w 131102"/>
                <a:gd name="connsiteY2" fmla="*/ 190195 h 504749"/>
                <a:gd name="connsiteX3" fmla="*/ 102413 w 131102"/>
                <a:gd name="connsiteY3" fmla="*/ 256032 h 504749"/>
                <a:gd name="connsiteX4" fmla="*/ 124358 w 131102"/>
                <a:gd name="connsiteY4" fmla="*/ 314554 h 504749"/>
                <a:gd name="connsiteX5" fmla="*/ 109728 w 131102"/>
                <a:gd name="connsiteY5" fmla="*/ 402336 h 504749"/>
                <a:gd name="connsiteX6" fmla="*/ 95098 w 131102"/>
                <a:gd name="connsiteY6" fmla="*/ 424282 h 504749"/>
                <a:gd name="connsiteX7" fmla="*/ 87782 w 131102"/>
                <a:gd name="connsiteY7" fmla="*/ 504749 h 50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102" h="504749">
                  <a:moveTo>
                    <a:pt x="0" y="0"/>
                  </a:moveTo>
                  <a:cubicBezTo>
                    <a:pt x="24384" y="51206"/>
                    <a:pt x="52089" y="100960"/>
                    <a:pt x="73152" y="153619"/>
                  </a:cubicBezTo>
                  <a:cubicBezTo>
                    <a:pt x="78029" y="165811"/>
                    <a:pt x="84009" y="177618"/>
                    <a:pt x="87782" y="190195"/>
                  </a:cubicBezTo>
                  <a:cubicBezTo>
                    <a:pt x="94730" y="213356"/>
                    <a:pt x="93974" y="233528"/>
                    <a:pt x="102413" y="256032"/>
                  </a:cubicBezTo>
                  <a:cubicBezTo>
                    <a:pt x="131102" y="332539"/>
                    <a:pt x="105582" y="239446"/>
                    <a:pt x="124358" y="314554"/>
                  </a:cubicBezTo>
                  <a:cubicBezTo>
                    <a:pt x="122040" y="335414"/>
                    <a:pt x="121983" y="377826"/>
                    <a:pt x="109728" y="402336"/>
                  </a:cubicBezTo>
                  <a:cubicBezTo>
                    <a:pt x="105796" y="410200"/>
                    <a:pt x="99975" y="416967"/>
                    <a:pt x="95098" y="424282"/>
                  </a:cubicBezTo>
                  <a:cubicBezTo>
                    <a:pt x="83642" y="470101"/>
                    <a:pt x="87782" y="443488"/>
                    <a:pt x="87782" y="50474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438791" y="5019809"/>
              <a:ext cx="176214" cy="561913"/>
            </a:xfrm>
            <a:custGeom>
              <a:avLst/>
              <a:gdLst>
                <a:gd name="connsiteX0" fmla="*/ 0 w 176470"/>
                <a:gd name="connsiteY0" fmla="*/ 0 h 561975"/>
                <a:gd name="connsiteX1" fmla="*/ 38100 w 176470"/>
                <a:gd name="connsiteY1" fmla="*/ 85725 h 561975"/>
                <a:gd name="connsiteX2" fmla="*/ 66675 w 176470"/>
                <a:gd name="connsiteY2" fmla="*/ 190500 h 561975"/>
                <a:gd name="connsiteX3" fmla="*/ 76200 w 176470"/>
                <a:gd name="connsiteY3" fmla="*/ 219075 h 561975"/>
                <a:gd name="connsiteX4" fmla="*/ 85725 w 176470"/>
                <a:gd name="connsiteY4" fmla="*/ 295275 h 561975"/>
                <a:gd name="connsiteX5" fmla="*/ 104775 w 176470"/>
                <a:gd name="connsiteY5" fmla="*/ 352425 h 561975"/>
                <a:gd name="connsiteX6" fmla="*/ 114300 w 176470"/>
                <a:gd name="connsiteY6" fmla="*/ 400050 h 561975"/>
                <a:gd name="connsiteX7" fmla="*/ 152400 w 176470"/>
                <a:gd name="connsiteY7" fmla="*/ 457200 h 561975"/>
                <a:gd name="connsiteX8" fmla="*/ 171450 w 176470"/>
                <a:gd name="connsiteY8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470" h="561975">
                  <a:moveTo>
                    <a:pt x="0" y="0"/>
                  </a:moveTo>
                  <a:cubicBezTo>
                    <a:pt x="16597" y="33193"/>
                    <a:pt x="25938" y="49240"/>
                    <a:pt x="38100" y="85725"/>
                  </a:cubicBezTo>
                  <a:cubicBezTo>
                    <a:pt x="64817" y="165875"/>
                    <a:pt x="49239" y="129473"/>
                    <a:pt x="66675" y="190500"/>
                  </a:cubicBezTo>
                  <a:cubicBezTo>
                    <a:pt x="69433" y="200154"/>
                    <a:pt x="73025" y="209550"/>
                    <a:pt x="76200" y="219075"/>
                  </a:cubicBezTo>
                  <a:cubicBezTo>
                    <a:pt x="79375" y="244475"/>
                    <a:pt x="80362" y="270246"/>
                    <a:pt x="85725" y="295275"/>
                  </a:cubicBezTo>
                  <a:cubicBezTo>
                    <a:pt x="89932" y="314910"/>
                    <a:pt x="100837" y="332734"/>
                    <a:pt x="104775" y="352425"/>
                  </a:cubicBezTo>
                  <a:cubicBezTo>
                    <a:pt x="107950" y="368300"/>
                    <a:pt x="107601" y="385312"/>
                    <a:pt x="114300" y="400050"/>
                  </a:cubicBezTo>
                  <a:cubicBezTo>
                    <a:pt x="123774" y="420893"/>
                    <a:pt x="145160" y="435480"/>
                    <a:pt x="152400" y="457200"/>
                  </a:cubicBezTo>
                  <a:cubicBezTo>
                    <a:pt x="176470" y="529410"/>
                    <a:pt x="171450" y="494270"/>
                    <a:pt x="171450" y="56197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657867" y="5048381"/>
              <a:ext cx="31750" cy="523817"/>
            </a:xfrm>
            <a:custGeom>
              <a:avLst/>
              <a:gdLst>
                <a:gd name="connsiteX0" fmla="*/ 10226 w 33075"/>
                <a:gd name="connsiteY0" fmla="*/ 0 h 523875"/>
                <a:gd name="connsiteX1" fmla="*/ 19751 w 33075"/>
                <a:gd name="connsiteY1" fmla="*/ 152400 h 523875"/>
                <a:gd name="connsiteX2" fmla="*/ 29276 w 33075"/>
                <a:gd name="connsiteY2" fmla="*/ 190500 h 523875"/>
                <a:gd name="connsiteX3" fmla="*/ 10226 w 33075"/>
                <a:gd name="connsiteY3" fmla="*/ 419100 h 523875"/>
                <a:gd name="connsiteX4" fmla="*/ 701 w 33075"/>
                <a:gd name="connsiteY4" fmla="*/ 523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75" h="523875">
                  <a:moveTo>
                    <a:pt x="10226" y="0"/>
                  </a:moveTo>
                  <a:cubicBezTo>
                    <a:pt x="13401" y="50800"/>
                    <a:pt x="14686" y="101753"/>
                    <a:pt x="19751" y="152400"/>
                  </a:cubicBezTo>
                  <a:cubicBezTo>
                    <a:pt x="21054" y="165426"/>
                    <a:pt x="29276" y="177409"/>
                    <a:pt x="29276" y="190500"/>
                  </a:cubicBezTo>
                  <a:cubicBezTo>
                    <a:pt x="29276" y="353360"/>
                    <a:pt x="33075" y="327702"/>
                    <a:pt x="10226" y="419100"/>
                  </a:cubicBezTo>
                  <a:cubicBezTo>
                    <a:pt x="0" y="511136"/>
                    <a:pt x="701" y="476074"/>
                    <a:pt x="701" y="52387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448316" y="5067429"/>
              <a:ext cx="163514" cy="476197"/>
            </a:xfrm>
            <a:custGeom>
              <a:avLst/>
              <a:gdLst>
                <a:gd name="connsiteX0" fmla="*/ 9525 w 163260"/>
                <a:gd name="connsiteY0" fmla="*/ 0 h 476250"/>
                <a:gd name="connsiteX1" fmla="*/ 0 w 163260"/>
                <a:gd name="connsiteY1" fmla="*/ 38100 h 476250"/>
                <a:gd name="connsiteX2" fmla="*/ 19050 w 163260"/>
                <a:gd name="connsiteY2" fmla="*/ 161925 h 476250"/>
                <a:gd name="connsiteX3" fmla="*/ 38100 w 163260"/>
                <a:gd name="connsiteY3" fmla="*/ 266700 h 476250"/>
                <a:gd name="connsiteX4" fmla="*/ 47625 w 163260"/>
                <a:gd name="connsiteY4" fmla="*/ 295275 h 476250"/>
                <a:gd name="connsiteX5" fmla="*/ 76200 w 163260"/>
                <a:gd name="connsiteY5" fmla="*/ 333375 h 476250"/>
                <a:gd name="connsiteX6" fmla="*/ 104775 w 163260"/>
                <a:gd name="connsiteY6" fmla="*/ 352425 h 476250"/>
                <a:gd name="connsiteX7" fmla="*/ 123825 w 163260"/>
                <a:gd name="connsiteY7" fmla="*/ 381000 h 476250"/>
                <a:gd name="connsiteX8" fmla="*/ 152400 w 163260"/>
                <a:gd name="connsiteY8" fmla="*/ 438150 h 476250"/>
                <a:gd name="connsiteX9" fmla="*/ 161925 w 163260"/>
                <a:gd name="connsiteY9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260" h="476250">
                  <a:moveTo>
                    <a:pt x="9525" y="0"/>
                  </a:moveTo>
                  <a:cubicBezTo>
                    <a:pt x="6350" y="12700"/>
                    <a:pt x="0" y="25009"/>
                    <a:pt x="0" y="38100"/>
                  </a:cubicBezTo>
                  <a:cubicBezTo>
                    <a:pt x="0" y="118217"/>
                    <a:pt x="7547" y="104410"/>
                    <a:pt x="19050" y="161925"/>
                  </a:cubicBezTo>
                  <a:cubicBezTo>
                    <a:pt x="26012" y="196733"/>
                    <a:pt x="30662" y="231990"/>
                    <a:pt x="38100" y="266700"/>
                  </a:cubicBezTo>
                  <a:cubicBezTo>
                    <a:pt x="40204" y="276517"/>
                    <a:pt x="42644" y="286558"/>
                    <a:pt x="47625" y="295275"/>
                  </a:cubicBezTo>
                  <a:cubicBezTo>
                    <a:pt x="55501" y="309058"/>
                    <a:pt x="64975" y="322150"/>
                    <a:pt x="76200" y="333375"/>
                  </a:cubicBezTo>
                  <a:cubicBezTo>
                    <a:pt x="84295" y="341470"/>
                    <a:pt x="95250" y="346075"/>
                    <a:pt x="104775" y="352425"/>
                  </a:cubicBezTo>
                  <a:cubicBezTo>
                    <a:pt x="111125" y="361950"/>
                    <a:pt x="118705" y="370761"/>
                    <a:pt x="123825" y="381000"/>
                  </a:cubicBezTo>
                  <a:cubicBezTo>
                    <a:pt x="163260" y="459870"/>
                    <a:pt x="97805" y="356258"/>
                    <a:pt x="152400" y="438150"/>
                  </a:cubicBezTo>
                  <a:lnTo>
                    <a:pt x="161925" y="47625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391165" y="5038857"/>
              <a:ext cx="190501" cy="473023"/>
            </a:xfrm>
            <a:custGeom>
              <a:avLst/>
              <a:gdLst>
                <a:gd name="connsiteX0" fmla="*/ 0 w 190500"/>
                <a:gd name="connsiteY0" fmla="*/ 0 h 472440"/>
                <a:gd name="connsiteX1" fmla="*/ 9525 w 190500"/>
                <a:gd name="connsiteY1" fmla="*/ 47625 h 472440"/>
                <a:gd name="connsiteX2" fmla="*/ 28575 w 190500"/>
                <a:gd name="connsiteY2" fmla="*/ 76200 h 472440"/>
                <a:gd name="connsiteX3" fmla="*/ 57150 w 190500"/>
                <a:gd name="connsiteY3" fmla="*/ 123825 h 472440"/>
                <a:gd name="connsiteX4" fmla="*/ 85725 w 190500"/>
                <a:gd name="connsiteY4" fmla="*/ 209550 h 472440"/>
                <a:gd name="connsiteX5" fmla="*/ 114300 w 190500"/>
                <a:gd name="connsiteY5" fmla="*/ 228600 h 472440"/>
                <a:gd name="connsiteX6" fmla="*/ 123825 w 190500"/>
                <a:gd name="connsiteY6" fmla="*/ 266700 h 472440"/>
                <a:gd name="connsiteX7" fmla="*/ 104775 w 190500"/>
                <a:gd name="connsiteY7" fmla="*/ 371475 h 472440"/>
                <a:gd name="connsiteX8" fmla="*/ 152400 w 190500"/>
                <a:gd name="connsiteY8" fmla="*/ 438150 h 472440"/>
                <a:gd name="connsiteX9" fmla="*/ 161925 w 190500"/>
                <a:gd name="connsiteY9" fmla="*/ 466725 h 472440"/>
                <a:gd name="connsiteX10" fmla="*/ 190500 w 190500"/>
                <a:gd name="connsiteY10" fmla="*/ 466725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472440">
                  <a:moveTo>
                    <a:pt x="0" y="0"/>
                  </a:moveTo>
                  <a:cubicBezTo>
                    <a:pt x="3175" y="15875"/>
                    <a:pt x="3841" y="32466"/>
                    <a:pt x="9525" y="47625"/>
                  </a:cubicBezTo>
                  <a:cubicBezTo>
                    <a:pt x="13545" y="58344"/>
                    <a:pt x="22508" y="66492"/>
                    <a:pt x="28575" y="76200"/>
                  </a:cubicBezTo>
                  <a:cubicBezTo>
                    <a:pt x="38387" y="91899"/>
                    <a:pt x="47625" y="107950"/>
                    <a:pt x="57150" y="123825"/>
                  </a:cubicBezTo>
                  <a:cubicBezTo>
                    <a:pt x="63536" y="162140"/>
                    <a:pt x="58938" y="182763"/>
                    <a:pt x="85725" y="209550"/>
                  </a:cubicBezTo>
                  <a:cubicBezTo>
                    <a:pt x="93820" y="217645"/>
                    <a:pt x="104775" y="222250"/>
                    <a:pt x="114300" y="228600"/>
                  </a:cubicBezTo>
                  <a:cubicBezTo>
                    <a:pt x="117475" y="241300"/>
                    <a:pt x="123825" y="253609"/>
                    <a:pt x="123825" y="266700"/>
                  </a:cubicBezTo>
                  <a:cubicBezTo>
                    <a:pt x="123825" y="278887"/>
                    <a:pt x="107872" y="355990"/>
                    <a:pt x="104775" y="371475"/>
                  </a:cubicBezTo>
                  <a:cubicBezTo>
                    <a:pt x="111247" y="380104"/>
                    <a:pt x="145436" y="424222"/>
                    <a:pt x="152400" y="438150"/>
                  </a:cubicBezTo>
                  <a:cubicBezTo>
                    <a:pt x="156890" y="447130"/>
                    <a:pt x="153893" y="460701"/>
                    <a:pt x="161925" y="466725"/>
                  </a:cubicBezTo>
                  <a:cubicBezTo>
                    <a:pt x="169545" y="472440"/>
                    <a:pt x="180975" y="466725"/>
                    <a:pt x="190500" y="4667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391165" y="5019809"/>
              <a:ext cx="257177" cy="542865"/>
            </a:xfrm>
            <a:custGeom>
              <a:avLst/>
              <a:gdLst>
                <a:gd name="connsiteX0" fmla="*/ 0 w 257175"/>
                <a:gd name="connsiteY0" fmla="*/ 0 h 542925"/>
                <a:gd name="connsiteX1" fmla="*/ 19050 w 257175"/>
                <a:gd name="connsiteY1" fmla="*/ 180975 h 542925"/>
                <a:gd name="connsiteX2" fmla="*/ 28575 w 257175"/>
                <a:gd name="connsiteY2" fmla="*/ 219075 h 542925"/>
                <a:gd name="connsiteX3" fmla="*/ 47625 w 257175"/>
                <a:gd name="connsiteY3" fmla="*/ 247650 h 542925"/>
                <a:gd name="connsiteX4" fmla="*/ 57150 w 257175"/>
                <a:gd name="connsiteY4" fmla="*/ 285750 h 542925"/>
                <a:gd name="connsiteX5" fmla="*/ 66675 w 257175"/>
                <a:gd name="connsiteY5" fmla="*/ 342900 h 542925"/>
                <a:gd name="connsiteX6" fmla="*/ 123825 w 257175"/>
                <a:gd name="connsiteY6" fmla="*/ 371475 h 542925"/>
                <a:gd name="connsiteX7" fmla="*/ 133350 w 257175"/>
                <a:gd name="connsiteY7" fmla="*/ 400050 h 542925"/>
                <a:gd name="connsiteX8" fmla="*/ 209550 w 257175"/>
                <a:gd name="connsiteY8" fmla="*/ 457200 h 542925"/>
                <a:gd name="connsiteX9" fmla="*/ 219075 w 257175"/>
                <a:gd name="connsiteY9" fmla="*/ 485775 h 542925"/>
                <a:gd name="connsiteX10" fmla="*/ 247650 w 257175"/>
                <a:gd name="connsiteY10" fmla="*/ 495300 h 542925"/>
                <a:gd name="connsiteX11" fmla="*/ 257175 w 257175"/>
                <a:gd name="connsiteY11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175" h="542925">
                  <a:moveTo>
                    <a:pt x="0" y="0"/>
                  </a:moveTo>
                  <a:cubicBezTo>
                    <a:pt x="6350" y="60325"/>
                    <a:pt x="11205" y="120826"/>
                    <a:pt x="19050" y="180975"/>
                  </a:cubicBezTo>
                  <a:cubicBezTo>
                    <a:pt x="20743" y="193956"/>
                    <a:pt x="23418" y="207043"/>
                    <a:pt x="28575" y="219075"/>
                  </a:cubicBezTo>
                  <a:cubicBezTo>
                    <a:pt x="33084" y="229597"/>
                    <a:pt x="41275" y="238125"/>
                    <a:pt x="47625" y="247650"/>
                  </a:cubicBezTo>
                  <a:cubicBezTo>
                    <a:pt x="50800" y="260350"/>
                    <a:pt x="54583" y="272913"/>
                    <a:pt x="57150" y="285750"/>
                  </a:cubicBezTo>
                  <a:cubicBezTo>
                    <a:pt x="60938" y="304688"/>
                    <a:pt x="58038" y="325626"/>
                    <a:pt x="66675" y="342900"/>
                  </a:cubicBezTo>
                  <a:cubicBezTo>
                    <a:pt x="74061" y="357672"/>
                    <a:pt x="110301" y="366967"/>
                    <a:pt x="123825" y="371475"/>
                  </a:cubicBezTo>
                  <a:cubicBezTo>
                    <a:pt x="127000" y="381000"/>
                    <a:pt x="127781" y="391696"/>
                    <a:pt x="133350" y="400050"/>
                  </a:cubicBezTo>
                  <a:cubicBezTo>
                    <a:pt x="151868" y="427827"/>
                    <a:pt x="182188" y="440783"/>
                    <a:pt x="209550" y="457200"/>
                  </a:cubicBezTo>
                  <a:cubicBezTo>
                    <a:pt x="212725" y="466725"/>
                    <a:pt x="211975" y="478675"/>
                    <a:pt x="219075" y="485775"/>
                  </a:cubicBezTo>
                  <a:cubicBezTo>
                    <a:pt x="226175" y="492875"/>
                    <a:pt x="242081" y="486946"/>
                    <a:pt x="247650" y="495300"/>
                  </a:cubicBezTo>
                  <a:cubicBezTo>
                    <a:pt x="256630" y="508770"/>
                    <a:pt x="257175" y="542925"/>
                    <a:pt x="257175" y="5429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724543" y="5038857"/>
              <a:ext cx="68264" cy="504769"/>
            </a:xfrm>
            <a:custGeom>
              <a:avLst/>
              <a:gdLst>
                <a:gd name="connsiteX0" fmla="*/ 0 w 68215"/>
                <a:gd name="connsiteY0" fmla="*/ 0 h 504825"/>
                <a:gd name="connsiteX1" fmla="*/ 9525 w 68215"/>
                <a:gd name="connsiteY1" fmla="*/ 104775 h 504825"/>
                <a:gd name="connsiteX2" fmla="*/ 28575 w 68215"/>
                <a:gd name="connsiteY2" fmla="*/ 133350 h 504825"/>
                <a:gd name="connsiteX3" fmla="*/ 47625 w 68215"/>
                <a:gd name="connsiteY3" fmla="*/ 219075 h 504825"/>
                <a:gd name="connsiteX4" fmla="*/ 47625 w 68215"/>
                <a:gd name="connsiteY4" fmla="*/ 323850 h 504825"/>
                <a:gd name="connsiteX5" fmla="*/ 38100 w 68215"/>
                <a:gd name="connsiteY5" fmla="*/ 361950 h 504825"/>
                <a:gd name="connsiteX6" fmla="*/ 47625 w 68215"/>
                <a:gd name="connsiteY6" fmla="*/ 409575 h 504825"/>
                <a:gd name="connsiteX7" fmla="*/ 66675 w 68215"/>
                <a:gd name="connsiteY7" fmla="*/ 50482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215" h="504825">
                  <a:moveTo>
                    <a:pt x="0" y="0"/>
                  </a:moveTo>
                  <a:cubicBezTo>
                    <a:pt x="3175" y="34925"/>
                    <a:pt x="2177" y="70484"/>
                    <a:pt x="9525" y="104775"/>
                  </a:cubicBezTo>
                  <a:cubicBezTo>
                    <a:pt x="11924" y="115969"/>
                    <a:pt x="23455" y="123111"/>
                    <a:pt x="28575" y="133350"/>
                  </a:cubicBezTo>
                  <a:cubicBezTo>
                    <a:pt x="40299" y="156798"/>
                    <a:pt x="43967" y="197125"/>
                    <a:pt x="47625" y="219075"/>
                  </a:cubicBezTo>
                  <a:cubicBezTo>
                    <a:pt x="25781" y="284608"/>
                    <a:pt x="47625" y="205376"/>
                    <a:pt x="47625" y="323850"/>
                  </a:cubicBezTo>
                  <a:cubicBezTo>
                    <a:pt x="47625" y="336941"/>
                    <a:pt x="41275" y="349250"/>
                    <a:pt x="38100" y="361950"/>
                  </a:cubicBezTo>
                  <a:cubicBezTo>
                    <a:pt x="41275" y="377825"/>
                    <a:pt x="43985" y="393800"/>
                    <a:pt x="47625" y="409575"/>
                  </a:cubicBezTo>
                  <a:cubicBezTo>
                    <a:pt x="68215" y="498799"/>
                    <a:pt x="66675" y="457929"/>
                    <a:pt x="66675" y="5048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648342" y="5057905"/>
              <a:ext cx="95251" cy="507944"/>
            </a:xfrm>
            <a:custGeom>
              <a:avLst/>
              <a:gdLst>
                <a:gd name="connsiteX0" fmla="*/ 85940 w 95465"/>
                <a:gd name="connsiteY0" fmla="*/ 0 h 507601"/>
                <a:gd name="connsiteX1" fmla="*/ 66890 w 95465"/>
                <a:gd name="connsiteY1" fmla="*/ 66675 h 507601"/>
                <a:gd name="connsiteX2" fmla="*/ 57365 w 95465"/>
                <a:gd name="connsiteY2" fmla="*/ 95250 h 507601"/>
                <a:gd name="connsiteX3" fmla="*/ 38315 w 95465"/>
                <a:gd name="connsiteY3" fmla="*/ 171450 h 507601"/>
                <a:gd name="connsiteX4" fmla="*/ 76415 w 95465"/>
                <a:gd name="connsiteY4" fmla="*/ 257175 h 507601"/>
                <a:gd name="connsiteX5" fmla="*/ 95465 w 95465"/>
                <a:gd name="connsiteY5" fmla="*/ 285750 h 507601"/>
                <a:gd name="connsiteX6" fmla="*/ 28790 w 95465"/>
                <a:gd name="connsiteY6" fmla="*/ 342900 h 507601"/>
                <a:gd name="connsiteX7" fmla="*/ 19265 w 95465"/>
                <a:gd name="connsiteY7" fmla="*/ 438150 h 507601"/>
                <a:gd name="connsiteX8" fmla="*/ 215 w 95465"/>
                <a:gd name="connsiteY8" fmla="*/ 476250 h 507601"/>
                <a:gd name="connsiteX9" fmla="*/ 9740 w 95465"/>
                <a:gd name="connsiteY9" fmla="*/ 504825 h 507601"/>
                <a:gd name="connsiteX10" fmla="*/ 38315 w 95465"/>
                <a:gd name="connsiteY10" fmla="*/ 485775 h 507601"/>
                <a:gd name="connsiteX11" fmla="*/ 57365 w 95465"/>
                <a:gd name="connsiteY11" fmla="*/ 438150 h 50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65" h="507601">
                  <a:moveTo>
                    <a:pt x="85940" y="0"/>
                  </a:moveTo>
                  <a:cubicBezTo>
                    <a:pt x="79590" y="22225"/>
                    <a:pt x="73532" y="44535"/>
                    <a:pt x="66890" y="66675"/>
                  </a:cubicBezTo>
                  <a:cubicBezTo>
                    <a:pt x="64005" y="76292"/>
                    <a:pt x="59800" y="85510"/>
                    <a:pt x="57365" y="95250"/>
                  </a:cubicBezTo>
                  <a:lnTo>
                    <a:pt x="38315" y="171450"/>
                  </a:lnTo>
                  <a:cubicBezTo>
                    <a:pt x="51923" y="205470"/>
                    <a:pt x="58617" y="226029"/>
                    <a:pt x="76415" y="257175"/>
                  </a:cubicBezTo>
                  <a:cubicBezTo>
                    <a:pt x="82095" y="267114"/>
                    <a:pt x="89115" y="276225"/>
                    <a:pt x="95465" y="285750"/>
                  </a:cubicBezTo>
                  <a:cubicBezTo>
                    <a:pt x="88803" y="290746"/>
                    <a:pt x="32770" y="329965"/>
                    <a:pt x="28790" y="342900"/>
                  </a:cubicBezTo>
                  <a:cubicBezTo>
                    <a:pt x="19406" y="373397"/>
                    <a:pt x="25951" y="406950"/>
                    <a:pt x="19265" y="438150"/>
                  </a:cubicBezTo>
                  <a:cubicBezTo>
                    <a:pt x="16290" y="452034"/>
                    <a:pt x="6565" y="463550"/>
                    <a:pt x="215" y="476250"/>
                  </a:cubicBezTo>
                  <a:cubicBezTo>
                    <a:pt x="3390" y="485775"/>
                    <a:pt x="0" y="502390"/>
                    <a:pt x="9740" y="504825"/>
                  </a:cubicBezTo>
                  <a:cubicBezTo>
                    <a:pt x="20846" y="507601"/>
                    <a:pt x="31661" y="495090"/>
                    <a:pt x="38315" y="485775"/>
                  </a:cubicBezTo>
                  <a:cubicBezTo>
                    <a:pt x="48253" y="471862"/>
                    <a:pt x="57365" y="438150"/>
                    <a:pt x="57365" y="43815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635642" y="5029333"/>
              <a:ext cx="136526" cy="490484"/>
            </a:xfrm>
            <a:custGeom>
              <a:avLst/>
              <a:gdLst>
                <a:gd name="connsiteX0" fmla="*/ 40876 w 136126"/>
                <a:gd name="connsiteY0" fmla="*/ 0 h 490895"/>
                <a:gd name="connsiteX1" fmla="*/ 31351 w 136126"/>
                <a:gd name="connsiteY1" fmla="*/ 38100 h 490895"/>
                <a:gd name="connsiteX2" fmla="*/ 12301 w 136126"/>
                <a:gd name="connsiteY2" fmla="*/ 95250 h 490895"/>
                <a:gd name="connsiteX3" fmla="*/ 21826 w 136126"/>
                <a:gd name="connsiteY3" fmla="*/ 123825 h 490895"/>
                <a:gd name="connsiteX4" fmla="*/ 2776 w 136126"/>
                <a:gd name="connsiteY4" fmla="*/ 152400 h 490895"/>
                <a:gd name="connsiteX5" fmla="*/ 40876 w 136126"/>
                <a:gd name="connsiteY5" fmla="*/ 200025 h 490895"/>
                <a:gd name="connsiteX6" fmla="*/ 59926 w 136126"/>
                <a:gd name="connsiteY6" fmla="*/ 228600 h 490895"/>
                <a:gd name="connsiteX7" fmla="*/ 78976 w 136126"/>
                <a:gd name="connsiteY7" fmla="*/ 285750 h 490895"/>
                <a:gd name="connsiteX8" fmla="*/ 98026 w 136126"/>
                <a:gd name="connsiteY8" fmla="*/ 400050 h 490895"/>
                <a:gd name="connsiteX9" fmla="*/ 117076 w 136126"/>
                <a:gd name="connsiteY9" fmla="*/ 457200 h 490895"/>
                <a:gd name="connsiteX10" fmla="*/ 98026 w 136126"/>
                <a:gd name="connsiteY10" fmla="*/ 485775 h 490895"/>
                <a:gd name="connsiteX11" fmla="*/ 136126 w 136126"/>
                <a:gd name="connsiteY11" fmla="*/ 447675 h 49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126" h="490895">
                  <a:moveTo>
                    <a:pt x="40876" y="0"/>
                  </a:moveTo>
                  <a:cubicBezTo>
                    <a:pt x="37701" y="12700"/>
                    <a:pt x="35113" y="25561"/>
                    <a:pt x="31351" y="38100"/>
                  </a:cubicBezTo>
                  <a:cubicBezTo>
                    <a:pt x="25581" y="57334"/>
                    <a:pt x="12301" y="95250"/>
                    <a:pt x="12301" y="95250"/>
                  </a:cubicBezTo>
                  <a:cubicBezTo>
                    <a:pt x="15476" y="104775"/>
                    <a:pt x="23477" y="113921"/>
                    <a:pt x="21826" y="123825"/>
                  </a:cubicBezTo>
                  <a:cubicBezTo>
                    <a:pt x="19944" y="135117"/>
                    <a:pt x="0" y="141294"/>
                    <a:pt x="2776" y="152400"/>
                  </a:cubicBezTo>
                  <a:cubicBezTo>
                    <a:pt x="7707" y="172123"/>
                    <a:pt x="28678" y="183761"/>
                    <a:pt x="40876" y="200025"/>
                  </a:cubicBezTo>
                  <a:cubicBezTo>
                    <a:pt x="47745" y="209183"/>
                    <a:pt x="55277" y="218139"/>
                    <a:pt x="59926" y="228600"/>
                  </a:cubicBezTo>
                  <a:cubicBezTo>
                    <a:pt x="68081" y="246950"/>
                    <a:pt x="78976" y="285750"/>
                    <a:pt x="78976" y="285750"/>
                  </a:cubicBezTo>
                  <a:cubicBezTo>
                    <a:pt x="85730" y="339780"/>
                    <a:pt x="84540" y="355098"/>
                    <a:pt x="98026" y="400050"/>
                  </a:cubicBezTo>
                  <a:cubicBezTo>
                    <a:pt x="103796" y="419284"/>
                    <a:pt x="117076" y="457200"/>
                    <a:pt x="117076" y="457200"/>
                  </a:cubicBezTo>
                  <a:cubicBezTo>
                    <a:pt x="110726" y="466725"/>
                    <a:pt x="87787" y="490895"/>
                    <a:pt x="98026" y="485775"/>
                  </a:cubicBezTo>
                  <a:cubicBezTo>
                    <a:pt x="114090" y="477743"/>
                    <a:pt x="136126" y="447675"/>
                    <a:pt x="136126" y="44767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638817" y="5076953"/>
              <a:ext cx="96839" cy="517468"/>
            </a:xfrm>
            <a:custGeom>
              <a:avLst/>
              <a:gdLst>
                <a:gd name="connsiteX0" fmla="*/ 66675 w 96901"/>
                <a:gd name="connsiteY0" fmla="*/ 0 h 516989"/>
                <a:gd name="connsiteX1" fmla="*/ 38100 w 96901"/>
                <a:gd name="connsiteY1" fmla="*/ 19050 h 516989"/>
                <a:gd name="connsiteX2" fmla="*/ 0 w 96901"/>
                <a:gd name="connsiteY2" fmla="*/ 133350 h 516989"/>
                <a:gd name="connsiteX3" fmla="*/ 9525 w 96901"/>
                <a:gd name="connsiteY3" fmla="*/ 161925 h 516989"/>
                <a:gd name="connsiteX4" fmla="*/ 66675 w 96901"/>
                <a:gd name="connsiteY4" fmla="*/ 219075 h 516989"/>
                <a:gd name="connsiteX5" fmla="*/ 76200 w 96901"/>
                <a:gd name="connsiteY5" fmla="*/ 257175 h 516989"/>
                <a:gd name="connsiteX6" fmla="*/ 95250 w 96901"/>
                <a:gd name="connsiteY6" fmla="*/ 285750 h 516989"/>
                <a:gd name="connsiteX7" fmla="*/ 85725 w 96901"/>
                <a:gd name="connsiteY7" fmla="*/ 314325 h 516989"/>
                <a:gd name="connsiteX8" fmla="*/ 76200 w 96901"/>
                <a:gd name="connsiteY8" fmla="*/ 390525 h 516989"/>
                <a:gd name="connsiteX9" fmla="*/ 38100 w 96901"/>
                <a:gd name="connsiteY9" fmla="*/ 457200 h 51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901" h="516989">
                  <a:moveTo>
                    <a:pt x="66675" y="0"/>
                  </a:moveTo>
                  <a:cubicBezTo>
                    <a:pt x="57150" y="6350"/>
                    <a:pt x="43220" y="8811"/>
                    <a:pt x="38100" y="19050"/>
                  </a:cubicBezTo>
                  <a:cubicBezTo>
                    <a:pt x="20139" y="54971"/>
                    <a:pt x="0" y="133350"/>
                    <a:pt x="0" y="133350"/>
                  </a:cubicBezTo>
                  <a:cubicBezTo>
                    <a:pt x="3175" y="142875"/>
                    <a:pt x="3361" y="154000"/>
                    <a:pt x="9525" y="161925"/>
                  </a:cubicBezTo>
                  <a:cubicBezTo>
                    <a:pt x="26065" y="183191"/>
                    <a:pt x="66675" y="219075"/>
                    <a:pt x="66675" y="219075"/>
                  </a:cubicBezTo>
                  <a:cubicBezTo>
                    <a:pt x="69850" y="231775"/>
                    <a:pt x="71043" y="245143"/>
                    <a:pt x="76200" y="257175"/>
                  </a:cubicBezTo>
                  <a:cubicBezTo>
                    <a:pt x="80709" y="267697"/>
                    <a:pt x="93368" y="274458"/>
                    <a:pt x="95250" y="285750"/>
                  </a:cubicBezTo>
                  <a:cubicBezTo>
                    <a:pt x="96901" y="295654"/>
                    <a:pt x="88900" y="304800"/>
                    <a:pt x="85725" y="314325"/>
                  </a:cubicBezTo>
                  <a:cubicBezTo>
                    <a:pt x="82550" y="339725"/>
                    <a:pt x="83835" y="366093"/>
                    <a:pt x="76200" y="390525"/>
                  </a:cubicBezTo>
                  <a:cubicBezTo>
                    <a:pt x="36680" y="516989"/>
                    <a:pt x="38100" y="489821"/>
                    <a:pt x="38100" y="4572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543566" y="5019809"/>
              <a:ext cx="219077" cy="538103"/>
            </a:xfrm>
            <a:custGeom>
              <a:avLst/>
              <a:gdLst>
                <a:gd name="connsiteX0" fmla="*/ 219332 w 219332"/>
                <a:gd name="connsiteY0" fmla="*/ 0 h 538684"/>
                <a:gd name="connsiteX1" fmla="*/ 190757 w 219332"/>
                <a:gd name="connsiteY1" fmla="*/ 266700 h 538684"/>
                <a:gd name="connsiteX2" fmla="*/ 181232 w 219332"/>
                <a:gd name="connsiteY2" fmla="*/ 323850 h 538684"/>
                <a:gd name="connsiteX3" fmla="*/ 162182 w 219332"/>
                <a:gd name="connsiteY3" fmla="*/ 361950 h 538684"/>
                <a:gd name="connsiteX4" fmla="*/ 38357 w 219332"/>
                <a:gd name="connsiteY4" fmla="*/ 457200 h 538684"/>
                <a:gd name="connsiteX5" fmla="*/ 257 w 219332"/>
                <a:gd name="connsiteY5" fmla="*/ 476250 h 538684"/>
                <a:gd name="connsiteX6" fmla="*/ 57407 w 219332"/>
                <a:gd name="connsiteY6" fmla="*/ 514350 h 538684"/>
                <a:gd name="connsiteX7" fmla="*/ 114557 w 219332"/>
                <a:gd name="connsiteY7" fmla="*/ 533400 h 53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332" h="538684">
                  <a:moveTo>
                    <a:pt x="219332" y="0"/>
                  </a:moveTo>
                  <a:cubicBezTo>
                    <a:pt x="189862" y="338908"/>
                    <a:pt x="216649" y="124293"/>
                    <a:pt x="190757" y="266700"/>
                  </a:cubicBezTo>
                  <a:cubicBezTo>
                    <a:pt x="187302" y="285701"/>
                    <a:pt x="186781" y="305352"/>
                    <a:pt x="181232" y="323850"/>
                  </a:cubicBezTo>
                  <a:cubicBezTo>
                    <a:pt x="177152" y="337450"/>
                    <a:pt x="172222" y="351910"/>
                    <a:pt x="162182" y="361950"/>
                  </a:cubicBezTo>
                  <a:cubicBezTo>
                    <a:pt x="155871" y="368261"/>
                    <a:pt x="73206" y="437286"/>
                    <a:pt x="38357" y="457200"/>
                  </a:cubicBezTo>
                  <a:cubicBezTo>
                    <a:pt x="26029" y="464245"/>
                    <a:pt x="12957" y="469900"/>
                    <a:pt x="257" y="476250"/>
                  </a:cubicBezTo>
                  <a:cubicBezTo>
                    <a:pt x="33740" y="526475"/>
                    <a:pt x="0" y="489747"/>
                    <a:pt x="57407" y="514350"/>
                  </a:cubicBezTo>
                  <a:cubicBezTo>
                    <a:pt x="114185" y="538684"/>
                    <a:pt x="57662" y="533400"/>
                    <a:pt x="114557" y="5334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619767" y="5096001"/>
              <a:ext cx="200027" cy="409530"/>
            </a:xfrm>
            <a:custGeom>
              <a:avLst/>
              <a:gdLst>
                <a:gd name="connsiteX0" fmla="*/ 95765 w 200540"/>
                <a:gd name="connsiteY0" fmla="*/ 0 h 409575"/>
                <a:gd name="connsiteX1" fmla="*/ 67190 w 200540"/>
                <a:gd name="connsiteY1" fmla="*/ 133350 h 409575"/>
                <a:gd name="connsiteX2" fmla="*/ 48140 w 200540"/>
                <a:gd name="connsiteY2" fmla="*/ 200025 h 409575"/>
                <a:gd name="connsiteX3" fmla="*/ 29090 w 200540"/>
                <a:gd name="connsiteY3" fmla="*/ 285750 h 409575"/>
                <a:gd name="connsiteX4" fmla="*/ 19565 w 200540"/>
                <a:gd name="connsiteY4" fmla="*/ 381000 h 409575"/>
                <a:gd name="connsiteX5" fmla="*/ 10040 w 200540"/>
                <a:gd name="connsiteY5" fmla="*/ 409575 h 409575"/>
                <a:gd name="connsiteX6" fmla="*/ 57665 w 200540"/>
                <a:gd name="connsiteY6" fmla="*/ 381000 h 409575"/>
                <a:gd name="connsiteX7" fmla="*/ 200540 w 200540"/>
                <a:gd name="connsiteY7" fmla="*/ 35242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540" h="409575">
                  <a:moveTo>
                    <a:pt x="95765" y="0"/>
                  </a:moveTo>
                  <a:cubicBezTo>
                    <a:pt x="84893" y="54358"/>
                    <a:pt x="80224" y="85560"/>
                    <a:pt x="67190" y="133350"/>
                  </a:cubicBezTo>
                  <a:cubicBezTo>
                    <a:pt x="61108" y="155650"/>
                    <a:pt x="53337" y="177503"/>
                    <a:pt x="48140" y="200025"/>
                  </a:cubicBezTo>
                  <a:cubicBezTo>
                    <a:pt x="22995" y="308987"/>
                    <a:pt x="51985" y="217066"/>
                    <a:pt x="29090" y="285750"/>
                  </a:cubicBezTo>
                  <a:cubicBezTo>
                    <a:pt x="25915" y="317500"/>
                    <a:pt x="24417" y="349463"/>
                    <a:pt x="19565" y="381000"/>
                  </a:cubicBezTo>
                  <a:cubicBezTo>
                    <a:pt x="18038" y="390923"/>
                    <a:pt x="0" y="409575"/>
                    <a:pt x="10040" y="409575"/>
                  </a:cubicBezTo>
                  <a:cubicBezTo>
                    <a:pt x="28553" y="409575"/>
                    <a:pt x="39933" y="386320"/>
                    <a:pt x="57665" y="381000"/>
                  </a:cubicBezTo>
                  <a:cubicBezTo>
                    <a:pt x="104185" y="367044"/>
                    <a:pt x="200540" y="352425"/>
                    <a:pt x="200540" y="3524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5400000">
              <a:off x="5752366" y="4685677"/>
              <a:ext cx="685724" cy="1587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>
              <a:off x="6004749" y="5272988"/>
              <a:ext cx="182543" cy="0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6005543" y="5119811"/>
              <a:ext cx="182543" cy="1588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>
              <a:off x="5965860" y="5464260"/>
              <a:ext cx="260321" cy="0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08" name="TextBox 55"/>
            <p:cNvSpPr txBox="1">
              <a:spLocks noChangeArrowheads="1"/>
            </p:cNvSpPr>
            <p:nvPr/>
          </p:nvSpPr>
          <p:spPr bwMode="auto">
            <a:xfrm>
              <a:off x="6218214" y="4581939"/>
              <a:ext cx="807663" cy="27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Drift Gap</a:t>
              </a:r>
            </a:p>
          </p:txBody>
        </p:sp>
        <p:sp>
          <p:nvSpPr>
            <p:cNvPr id="23609" name="TextBox 56"/>
            <p:cNvSpPr txBox="1">
              <a:spLocks noChangeArrowheads="1"/>
            </p:cNvSpPr>
            <p:nvPr/>
          </p:nvSpPr>
          <p:spPr bwMode="auto">
            <a:xfrm>
              <a:off x="6218214" y="4953000"/>
              <a:ext cx="814203" cy="27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Transfer 1</a:t>
              </a:r>
            </a:p>
          </p:txBody>
        </p:sp>
        <p:sp>
          <p:nvSpPr>
            <p:cNvPr id="23610" name="TextBox 57"/>
            <p:cNvSpPr txBox="1">
              <a:spLocks noChangeArrowheads="1"/>
            </p:cNvSpPr>
            <p:nvPr/>
          </p:nvSpPr>
          <p:spPr bwMode="auto">
            <a:xfrm>
              <a:off x="6218214" y="5343525"/>
              <a:ext cx="843508" cy="27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Induction</a:t>
              </a:r>
            </a:p>
          </p:txBody>
        </p:sp>
        <p:sp>
          <p:nvSpPr>
            <p:cNvPr id="23611" name="TextBox 58"/>
            <p:cNvSpPr txBox="1">
              <a:spLocks noChangeArrowheads="1"/>
            </p:cNvSpPr>
            <p:nvPr/>
          </p:nvSpPr>
          <p:spPr bwMode="auto">
            <a:xfrm>
              <a:off x="6218214" y="5153025"/>
              <a:ext cx="841456" cy="27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Transfer 2</a:t>
              </a:r>
            </a:p>
          </p:txBody>
        </p:sp>
        <p:sp>
          <p:nvSpPr>
            <p:cNvPr id="23612" name="TextBox 59"/>
            <p:cNvSpPr txBox="1">
              <a:spLocks noChangeArrowheads="1"/>
            </p:cNvSpPr>
            <p:nvPr/>
          </p:nvSpPr>
          <p:spPr bwMode="auto">
            <a:xfrm>
              <a:off x="3429000" y="4876800"/>
              <a:ext cx="6030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GEM 1</a:t>
              </a:r>
            </a:p>
          </p:txBody>
        </p:sp>
        <p:sp>
          <p:nvSpPr>
            <p:cNvPr id="23613" name="TextBox 60"/>
            <p:cNvSpPr txBox="1">
              <a:spLocks noChangeArrowheads="1"/>
            </p:cNvSpPr>
            <p:nvPr/>
          </p:nvSpPr>
          <p:spPr bwMode="auto">
            <a:xfrm>
              <a:off x="3429000" y="5029200"/>
              <a:ext cx="635115" cy="27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GEM 2</a:t>
              </a:r>
            </a:p>
          </p:txBody>
        </p:sp>
        <p:sp>
          <p:nvSpPr>
            <p:cNvPr id="23614" name="TextBox 61"/>
            <p:cNvSpPr txBox="1">
              <a:spLocks noChangeArrowheads="1"/>
            </p:cNvSpPr>
            <p:nvPr/>
          </p:nvSpPr>
          <p:spPr bwMode="auto">
            <a:xfrm>
              <a:off x="3429000" y="5181600"/>
              <a:ext cx="630306" cy="27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GEM 3</a:t>
              </a:r>
            </a:p>
          </p:txBody>
        </p:sp>
        <p:sp>
          <p:nvSpPr>
            <p:cNvPr id="23615" name="TextBox 62"/>
            <p:cNvSpPr txBox="1">
              <a:spLocks noChangeArrowheads="1"/>
            </p:cNvSpPr>
            <p:nvPr/>
          </p:nvSpPr>
          <p:spPr bwMode="auto">
            <a:xfrm>
              <a:off x="3429000" y="4191000"/>
              <a:ext cx="547141" cy="27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Mesh</a:t>
              </a:r>
            </a:p>
          </p:txBody>
        </p:sp>
        <p:sp>
          <p:nvSpPr>
            <p:cNvPr id="23616" name="TextBox 63"/>
            <p:cNvSpPr txBox="1">
              <a:spLocks noChangeArrowheads="1"/>
            </p:cNvSpPr>
            <p:nvPr/>
          </p:nvSpPr>
          <p:spPr bwMode="auto">
            <a:xfrm>
              <a:off x="3429000" y="5410200"/>
              <a:ext cx="852548" cy="27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X-Y Strips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5300677" y="5659501"/>
              <a:ext cx="420690" cy="0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18" name="TextBox 65"/>
            <p:cNvSpPr txBox="1">
              <a:spLocks noChangeArrowheads="1"/>
            </p:cNvSpPr>
            <p:nvPr/>
          </p:nvSpPr>
          <p:spPr bwMode="auto">
            <a:xfrm>
              <a:off x="4976319" y="5625549"/>
              <a:ext cx="119588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Pitch: 400um</a:t>
              </a:r>
            </a:p>
          </p:txBody>
        </p:sp>
        <p:sp>
          <p:nvSpPr>
            <p:cNvPr id="23619" name="TextBox 66"/>
            <p:cNvSpPr txBox="1">
              <a:spLocks noChangeArrowheads="1"/>
            </p:cNvSpPr>
            <p:nvPr/>
          </p:nvSpPr>
          <p:spPr bwMode="auto">
            <a:xfrm>
              <a:off x="6934200" y="4572000"/>
              <a:ext cx="5886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17mm</a:t>
              </a:r>
            </a:p>
          </p:txBody>
        </p:sp>
        <p:sp>
          <p:nvSpPr>
            <p:cNvPr id="23620" name="TextBox 67"/>
            <p:cNvSpPr txBox="1">
              <a:spLocks noChangeArrowheads="1"/>
            </p:cNvSpPr>
            <p:nvPr/>
          </p:nvSpPr>
          <p:spPr bwMode="auto">
            <a:xfrm>
              <a:off x="6934200" y="4953000"/>
              <a:ext cx="62709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1.5mm</a:t>
              </a:r>
            </a:p>
          </p:txBody>
        </p:sp>
        <p:sp>
          <p:nvSpPr>
            <p:cNvPr id="23621" name="TextBox 68"/>
            <p:cNvSpPr txBox="1">
              <a:spLocks noChangeArrowheads="1"/>
            </p:cNvSpPr>
            <p:nvPr/>
          </p:nvSpPr>
          <p:spPr bwMode="auto">
            <a:xfrm>
              <a:off x="6934200" y="5334000"/>
              <a:ext cx="526110" cy="27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2mm</a:t>
              </a:r>
            </a:p>
          </p:txBody>
        </p:sp>
        <p:sp>
          <p:nvSpPr>
            <p:cNvPr id="23622" name="TextBox 69"/>
            <p:cNvSpPr txBox="1">
              <a:spLocks noChangeArrowheads="1"/>
            </p:cNvSpPr>
            <p:nvPr/>
          </p:nvSpPr>
          <p:spPr bwMode="auto">
            <a:xfrm>
              <a:off x="6934200" y="5153025"/>
              <a:ext cx="62709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1.5mm</a:t>
              </a:r>
            </a:p>
          </p:txBody>
        </p:sp>
        <p:cxnSp>
          <p:nvCxnSpPr>
            <p:cNvPr id="71" name="Elbow Connector 70"/>
            <p:cNvCxnSpPr/>
            <p:nvPr/>
          </p:nvCxnSpPr>
          <p:spPr>
            <a:xfrm rot="16200000" flipH="1">
              <a:off x="4724442" y="5657895"/>
              <a:ext cx="533341" cy="304802"/>
            </a:xfrm>
            <a:prstGeom prst="bentConnector3">
              <a:avLst>
                <a:gd name="adj1" fmla="val 1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Isosceles Triangle 71"/>
            <p:cNvSpPr/>
            <p:nvPr/>
          </p:nvSpPr>
          <p:spPr>
            <a:xfrm rot="5400000">
              <a:off x="5105431" y="5962666"/>
              <a:ext cx="304766" cy="2286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5057788" y="6076967"/>
              <a:ext cx="4572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26" name="TextBox 73"/>
            <p:cNvSpPr txBox="1">
              <a:spLocks noChangeArrowheads="1"/>
            </p:cNvSpPr>
            <p:nvPr/>
          </p:nvSpPr>
          <p:spPr bwMode="auto">
            <a:xfrm>
              <a:off x="5553075" y="5943600"/>
              <a:ext cx="1222780" cy="27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Preamp/Shaper</a:t>
              </a:r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5457841" y="4484881"/>
              <a:ext cx="57150" cy="57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5253052" y="4549961"/>
              <a:ext cx="157163" cy="1555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 flipH="1">
              <a:off x="5145101" y="4746789"/>
              <a:ext cx="73026" cy="730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5583255" y="4343609"/>
              <a:ext cx="90488" cy="936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4991112" y="4861077"/>
              <a:ext cx="109539" cy="10952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178306" y="4389642"/>
              <a:ext cx="1054108" cy="4158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/>
                <a:t>Primary Charge </a:t>
              </a:r>
            </a:p>
            <a:p>
              <a:pPr>
                <a:defRPr/>
              </a:pPr>
              <a:r>
                <a:rPr lang="en-US" sz="1050" dirty="0"/>
                <a:t>Fluctuation</a:t>
              </a:r>
            </a:p>
          </p:txBody>
        </p:sp>
      </p:grpSp>
      <p:pic>
        <p:nvPicPr>
          <p:cNvPr id="2356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191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1066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8736" y="4349151"/>
            <a:ext cx="2887723" cy="196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9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118591" y="2581447"/>
            <a:ext cx="6307137" cy="4190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203" y="-286034"/>
            <a:ext cx="10515600" cy="1185014"/>
          </a:xfrm>
        </p:spPr>
        <p:txBody>
          <a:bodyPr/>
          <a:lstStyle/>
          <a:p>
            <a:r>
              <a:rPr lang="en-US" dirty="0" smtClean="0"/>
              <a:t>Track </a:t>
            </a:r>
            <a:r>
              <a:rPr lang="en-US" dirty="0" err="1" smtClean="0"/>
              <a:t>Reco</a:t>
            </a:r>
            <a:r>
              <a:rPr lang="en-US" dirty="0" smtClean="0"/>
              <a:t> Methods Compared</a:t>
            </a:r>
            <a:endParaRPr lang="en-US" dirty="0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400543" y="597371"/>
            <a:ext cx="4132263" cy="1987982"/>
            <a:chOff x="3429000" y="3740426"/>
            <a:chExt cx="4132295" cy="255985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106868" y="4349958"/>
              <a:ext cx="1905015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175131" y="5035682"/>
              <a:ext cx="1738326" cy="0"/>
            </a:xfrm>
            <a:prstGeom prst="line">
              <a:avLst/>
            </a:prstGeom>
            <a:ln w="38100" cap="rnd">
              <a:solidFill>
                <a:schemeClr val="accent6">
                  <a:lumMod val="75000"/>
                </a:schemeClr>
              </a:solidFill>
              <a:prstDash val="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175131" y="5188065"/>
              <a:ext cx="1738326" cy="0"/>
            </a:xfrm>
            <a:prstGeom prst="line">
              <a:avLst/>
            </a:prstGeom>
            <a:ln w="38100" cap="rnd">
              <a:solidFill>
                <a:schemeClr val="accent6">
                  <a:lumMod val="75000"/>
                </a:schemeClr>
              </a:solidFill>
              <a:prstDash val="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175131" y="5340449"/>
              <a:ext cx="1738326" cy="0"/>
            </a:xfrm>
            <a:prstGeom prst="line">
              <a:avLst/>
            </a:prstGeom>
            <a:ln w="38100" cap="rnd">
              <a:solidFill>
                <a:schemeClr val="accent6">
                  <a:lumMod val="75000"/>
                </a:schemeClr>
              </a:solidFill>
              <a:prstDash val="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267206" y="5562674"/>
              <a:ext cx="1646251" cy="0"/>
            </a:xfrm>
            <a:prstGeom prst="line">
              <a:avLst/>
            </a:prstGeom>
            <a:ln w="38100" cmpd="sng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111630" y="5586484"/>
              <a:ext cx="1905015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3916367" y="3740426"/>
              <a:ext cx="2408256" cy="2209555"/>
            </a:xfrm>
            <a:prstGeom prst="straightConnector1">
              <a:avLst/>
            </a:prstGeom>
            <a:ln w="19050"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5067326" y="4915046"/>
              <a:ext cx="22857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5219727" y="4762663"/>
              <a:ext cx="22857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5372129" y="4686471"/>
              <a:ext cx="22857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5515005" y="4515040"/>
              <a:ext cx="22857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5191139" y="5048381"/>
              <a:ext cx="133351" cy="479372"/>
            </a:xfrm>
            <a:custGeom>
              <a:avLst/>
              <a:gdLst>
                <a:gd name="connsiteX0" fmla="*/ 29016 w 133791"/>
                <a:gd name="connsiteY0" fmla="*/ 0 h 479262"/>
                <a:gd name="connsiteX1" fmla="*/ 38541 w 133791"/>
                <a:gd name="connsiteY1" fmla="*/ 219075 h 479262"/>
                <a:gd name="connsiteX2" fmla="*/ 48066 w 133791"/>
                <a:gd name="connsiteY2" fmla="*/ 247650 h 479262"/>
                <a:gd name="connsiteX3" fmla="*/ 67116 w 133791"/>
                <a:gd name="connsiteY3" fmla="*/ 276225 h 479262"/>
                <a:gd name="connsiteX4" fmla="*/ 86166 w 133791"/>
                <a:gd name="connsiteY4" fmla="*/ 342900 h 479262"/>
                <a:gd name="connsiteX5" fmla="*/ 105216 w 133791"/>
                <a:gd name="connsiteY5" fmla="*/ 400050 h 479262"/>
                <a:gd name="connsiteX6" fmla="*/ 114741 w 133791"/>
                <a:gd name="connsiteY6" fmla="*/ 447675 h 479262"/>
                <a:gd name="connsiteX7" fmla="*/ 133791 w 133791"/>
                <a:gd name="connsiteY7" fmla="*/ 476250 h 47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791" h="479262">
                  <a:moveTo>
                    <a:pt x="29016" y="0"/>
                  </a:moveTo>
                  <a:cubicBezTo>
                    <a:pt x="0" y="87047"/>
                    <a:pt x="14106" y="31742"/>
                    <a:pt x="38541" y="219075"/>
                  </a:cubicBezTo>
                  <a:cubicBezTo>
                    <a:pt x="39840" y="229031"/>
                    <a:pt x="43576" y="238670"/>
                    <a:pt x="48066" y="247650"/>
                  </a:cubicBezTo>
                  <a:cubicBezTo>
                    <a:pt x="53186" y="257889"/>
                    <a:pt x="60766" y="266700"/>
                    <a:pt x="67116" y="276225"/>
                  </a:cubicBezTo>
                  <a:cubicBezTo>
                    <a:pt x="73466" y="298450"/>
                    <a:pt x="79368" y="320808"/>
                    <a:pt x="86166" y="342900"/>
                  </a:cubicBezTo>
                  <a:cubicBezTo>
                    <a:pt x="92071" y="362092"/>
                    <a:pt x="101278" y="380359"/>
                    <a:pt x="105216" y="400050"/>
                  </a:cubicBezTo>
                  <a:cubicBezTo>
                    <a:pt x="108391" y="415925"/>
                    <a:pt x="110814" y="431969"/>
                    <a:pt x="114741" y="447675"/>
                  </a:cubicBezTo>
                  <a:cubicBezTo>
                    <a:pt x="122638" y="479262"/>
                    <a:pt x="115058" y="476250"/>
                    <a:pt x="133791" y="47625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184789" y="5008698"/>
              <a:ext cx="92076" cy="563500"/>
            </a:xfrm>
            <a:custGeom>
              <a:avLst/>
              <a:gdLst>
                <a:gd name="connsiteX0" fmla="*/ 6210 w 91935"/>
                <a:gd name="connsiteY0" fmla="*/ 20698 h 563623"/>
                <a:gd name="connsiteX1" fmla="*/ 34785 w 91935"/>
                <a:gd name="connsiteY1" fmla="*/ 115948 h 563623"/>
                <a:gd name="connsiteX2" fmla="*/ 44310 w 91935"/>
                <a:gd name="connsiteY2" fmla="*/ 154048 h 563623"/>
                <a:gd name="connsiteX3" fmla="*/ 63360 w 91935"/>
                <a:gd name="connsiteY3" fmla="*/ 201673 h 563623"/>
                <a:gd name="connsiteX4" fmla="*/ 91935 w 91935"/>
                <a:gd name="connsiteY4" fmla="*/ 296923 h 563623"/>
                <a:gd name="connsiteX5" fmla="*/ 72885 w 91935"/>
                <a:gd name="connsiteY5" fmla="*/ 354073 h 563623"/>
                <a:gd name="connsiteX6" fmla="*/ 34785 w 91935"/>
                <a:gd name="connsiteY6" fmla="*/ 411223 h 563623"/>
                <a:gd name="connsiteX7" fmla="*/ 15735 w 91935"/>
                <a:gd name="connsiteY7" fmla="*/ 563623 h 56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935" h="563623">
                  <a:moveTo>
                    <a:pt x="6210" y="20698"/>
                  </a:moveTo>
                  <a:cubicBezTo>
                    <a:pt x="28164" y="108515"/>
                    <a:pt x="0" y="0"/>
                    <a:pt x="34785" y="115948"/>
                  </a:cubicBezTo>
                  <a:cubicBezTo>
                    <a:pt x="38547" y="128487"/>
                    <a:pt x="40170" y="141629"/>
                    <a:pt x="44310" y="154048"/>
                  </a:cubicBezTo>
                  <a:cubicBezTo>
                    <a:pt x="49717" y="170268"/>
                    <a:pt x="57517" y="185605"/>
                    <a:pt x="63360" y="201673"/>
                  </a:cubicBezTo>
                  <a:cubicBezTo>
                    <a:pt x="81912" y="252690"/>
                    <a:pt x="80563" y="251436"/>
                    <a:pt x="91935" y="296923"/>
                  </a:cubicBezTo>
                  <a:cubicBezTo>
                    <a:pt x="85585" y="315973"/>
                    <a:pt x="84024" y="337365"/>
                    <a:pt x="72885" y="354073"/>
                  </a:cubicBezTo>
                  <a:lnTo>
                    <a:pt x="34785" y="411223"/>
                  </a:lnTo>
                  <a:cubicBezTo>
                    <a:pt x="9575" y="512065"/>
                    <a:pt x="15735" y="461241"/>
                    <a:pt x="15735" y="56362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143513" y="5019809"/>
              <a:ext cx="49213" cy="566675"/>
            </a:xfrm>
            <a:custGeom>
              <a:avLst/>
              <a:gdLst>
                <a:gd name="connsiteX0" fmla="*/ 28575 w 48734"/>
                <a:gd name="connsiteY0" fmla="*/ 0 h 566649"/>
                <a:gd name="connsiteX1" fmla="*/ 38100 w 48734"/>
                <a:gd name="connsiteY1" fmla="*/ 285750 h 566649"/>
                <a:gd name="connsiteX2" fmla="*/ 47625 w 48734"/>
                <a:gd name="connsiteY2" fmla="*/ 314325 h 566649"/>
                <a:gd name="connsiteX3" fmla="*/ 28575 w 48734"/>
                <a:gd name="connsiteY3" fmla="*/ 371475 h 566649"/>
                <a:gd name="connsiteX4" fmla="*/ 0 w 48734"/>
                <a:gd name="connsiteY4" fmla="*/ 495300 h 566649"/>
                <a:gd name="connsiteX5" fmla="*/ 0 w 48734"/>
                <a:gd name="connsiteY5" fmla="*/ 533400 h 56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34" h="566649">
                  <a:moveTo>
                    <a:pt x="28575" y="0"/>
                  </a:moveTo>
                  <a:cubicBezTo>
                    <a:pt x="31750" y="95250"/>
                    <a:pt x="32335" y="190622"/>
                    <a:pt x="38100" y="285750"/>
                  </a:cubicBezTo>
                  <a:cubicBezTo>
                    <a:pt x="38707" y="295772"/>
                    <a:pt x="48734" y="304346"/>
                    <a:pt x="47625" y="314325"/>
                  </a:cubicBezTo>
                  <a:cubicBezTo>
                    <a:pt x="45407" y="334283"/>
                    <a:pt x="34092" y="352167"/>
                    <a:pt x="28575" y="371475"/>
                  </a:cubicBezTo>
                  <a:cubicBezTo>
                    <a:pt x="13257" y="425087"/>
                    <a:pt x="9924" y="445681"/>
                    <a:pt x="0" y="495300"/>
                  </a:cubicBezTo>
                  <a:cubicBezTo>
                    <a:pt x="21890" y="560969"/>
                    <a:pt x="33249" y="566649"/>
                    <a:pt x="0" y="5334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095888" y="5003936"/>
              <a:ext cx="114301" cy="569850"/>
            </a:xfrm>
            <a:custGeom>
              <a:avLst/>
              <a:gdLst>
                <a:gd name="connsiteX0" fmla="*/ 66932 w 114557"/>
                <a:gd name="connsiteY0" fmla="*/ 6705 h 570441"/>
                <a:gd name="connsiteX1" fmla="*/ 85982 w 114557"/>
                <a:gd name="connsiteY1" fmla="*/ 159105 h 570441"/>
                <a:gd name="connsiteX2" fmla="*/ 95507 w 114557"/>
                <a:gd name="connsiteY2" fmla="*/ 197205 h 570441"/>
                <a:gd name="connsiteX3" fmla="*/ 105032 w 114557"/>
                <a:gd name="connsiteY3" fmla="*/ 330555 h 570441"/>
                <a:gd name="connsiteX4" fmla="*/ 114557 w 114557"/>
                <a:gd name="connsiteY4" fmla="*/ 359130 h 570441"/>
                <a:gd name="connsiteX5" fmla="*/ 85982 w 114557"/>
                <a:gd name="connsiteY5" fmla="*/ 435330 h 570441"/>
                <a:gd name="connsiteX6" fmla="*/ 66932 w 114557"/>
                <a:gd name="connsiteY6" fmla="*/ 473430 h 570441"/>
                <a:gd name="connsiteX7" fmla="*/ 257 w 114557"/>
                <a:gd name="connsiteY7" fmla="*/ 511530 h 570441"/>
                <a:gd name="connsiteX8" fmla="*/ 57407 w 114557"/>
                <a:gd name="connsiteY8" fmla="*/ 549630 h 570441"/>
                <a:gd name="connsiteX9" fmla="*/ 95507 w 114557"/>
                <a:gd name="connsiteY9" fmla="*/ 568680 h 57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557" h="570441">
                  <a:moveTo>
                    <a:pt x="66932" y="6705"/>
                  </a:moveTo>
                  <a:cubicBezTo>
                    <a:pt x="91591" y="80681"/>
                    <a:pt x="67264" y="0"/>
                    <a:pt x="85982" y="159105"/>
                  </a:cubicBezTo>
                  <a:cubicBezTo>
                    <a:pt x="87512" y="172106"/>
                    <a:pt x="92332" y="184505"/>
                    <a:pt x="95507" y="197205"/>
                  </a:cubicBezTo>
                  <a:cubicBezTo>
                    <a:pt x="98682" y="241655"/>
                    <a:pt x="99825" y="286297"/>
                    <a:pt x="105032" y="330555"/>
                  </a:cubicBezTo>
                  <a:cubicBezTo>
                    <a:pt x="106205" y="340526"/>
                    <a:pt x="114557" y="349090"/>
                    <a:pt x="114557" y="359130"/>
                  </a:cubicBezTo>
                  <a:cubicBezTo>
                    <a:pt x="114557" y="407293"/>
                    <a:pt x="105690" y="400842"/>
                    <a:pt x="85982" y="435330"/>
                  </a:cubicBezTo>
                  <a:cubicBezTo>
                    <a:pt x="78937" y="447658"/>
                    <a:pt x="76173" y="462649"/>
                    <a:pt x="66932" y="473430"/>
                  </a:cubicBezTo>
                  <a:cubicBezTo>
                    <a:pt x="43866" y="500340"/>
                    <a:pt x="29304" y="501848"/>
                    <a:pt x="257" y="511530"/>
                  </a:cubicBezTo>
                  <a:cubicBezTo>
                    <a:pt x="33740" y="561755"/>
                    <a:pt x="0" y="525027"/>
                    <a:pt x="57407" y="549630"/>
                  </a:cubicBezTo>
                  <a:cubicBezTo>
                    <a:pt x="105966" y="570441"/>
                    <a:pt x="69724" y="568680"/>
                    <a:pt x="95507" y="56868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181614" y="4976952"/>
              <a:ext cx="85726" cy="604770"/>
            </a:xfrm>
            <a:custGeom>
              <a:avLst/>
              <a:gdLst>
                <a:gd name="connsiteX0" fmla="*/ 28575 w 86513"/>
                <a:gd name="connsiteY0" fmla="*/ 4579 h 604654"/>
                <a:gd name="connsiteX1" fmla="*/ 47625 w 86513"/>
                <a:gd name="connsiteY1" fmla="*/ 204604 h 604654"/>
                <a:gd name="connsiteX2" fmla="*/ 57150 w 86513"/>
                <a:gd name="connsiteY2" fmla="*/ 252229 h 604654"/>
                <a:gd name="connsiteX3" fmla="*/ 38100 w 86513"/>
                <a:gd name="connsiteY3" fmla="*/ 290329 h 604654"/>
                <a:gd name="connsiteX4" fmla="*/ 19050 w 86513"/>
                <a:gd name="connsiteY4" fmla="*/ 318904 h 604654"/>
                <a:gd name="connsiteX5" fmla="*/ 9525 w 86513"/>
                <a:gd name="connsiteY5" fmla="*/ 366529 h 604654"/>
                <a:gd name="connsiteX6" fmla="*/ 0 w 86513"/>
                <a:gd name="connsiteY6" fmla="*/ 395104 h 604654"/>
                <a:gd name="connsiteX7" fmla="*/ 19050 w 86513"/>
                <a:gd name="connsiteY7" fmla="*/ 461779 h 604654"/>
                <a:gd name="connsiteX8" fmla="*/ 76200 w 86513"/>
                <a:gd name="connsiteY8" fmla="*/ 509404 h 604654"/>
                <a:gd name="connsiteX9" fmla="*/ 85725 w 86513"/>
                <a:gd name="connsiteY9" fmla="*/ 604654 h 60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513" h="604654">
                  <a:moveTo>
                    <a:pt x="28575" y="4579"/>
                  </a:moveTo>
                  <a:cubicBezTo>
                    <a:pt x="57553" y="91512"/>
                    <a:pt x="29833" y="0"/>
                    <a:pt x="47625" y="204604"/>
                  </a:cubicBezTo>
                  <a:cubicBezTo>
                    <a:pt x="49027" y="220733"/>
                    <a:pt x="53975" y="236354"/>
                    <a:pt x="57150" y="252229"/>
                  </a:cubicBezTo>
                  <a:cubicBezTo>
                    <a:pt x="50800" y="264929"/>
                    <a:pt x="45145" y="278001"/>
                    <a:pt x="38100" y="290329"/>
                  </a:cubicBezTo>
                  <a:cubicBezTo>
                    <a:pt x="32420" y="300268"/>
                    <a:pt x="23070" y="308185"/>
                    <a:pt x="19050" y="318904"/>
                  </a:cubicBezTo>
                  <a:cubicBezTo>
                    <a:pt x="13366" y="334063"/>
                    <a:pt x="13452" y="350823"/>
                    <a:pt x="9525" y="366529"/>
                  </a:cubicBezTo>
                  <a:cubicBezTo>
                    <a:pt x="7090" y="376269"/>
                    <a:pt x="3175" y="385579"/>
                    <a:pt x="0" y="395104"/>
                  </a:cubicBezTo>
                  <a:cubicBezTo>
                    <a:pt x="1270" y="400185"/>
                    <a:pt x="13584" y="453580"/>
                    <a:pt x="19050" y="461779"/>
                  </a:cubicBezTo>
                  <a:cubicBezTo>
                    <a:pt x="33718" y="483781"/>
                    <a:pt x="55115" y="495347"/>
                    <a:pt x="76200" y="509404"/>
                  </a:cubicBezTo>
                  <a:cubicBezTo>
                    <a:pt x="86513" y="591905"/>
                    <a:pt x="85725" y="560006"/>
                    <a:pt x="85725" y="60465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800611" y="5048381"/>
              <a:ext cx="133351" cy="476197"/>
            </a:xfrm>
            <a:custGeom>
              <a:avLst/>
              <a:gdLst>
                <a:gd name="connsiteX0" fmla="*/ 133350 w 133350"/>
                <a:gd name="connsiteY0" fmla="*/ 0 h 476250"/>
                <a:gd name="connsiteX1" fmla="*/ 123825 w 133350"/>
                <a:gd name="connsiteY1" fmla="*/ 171450 h 476250"/>
                <a:gd name="connsiteX2" fmla="*/ 104775 w 133350"/>
                <a:gd name="connsiteY2" fmla="*/ 209550 h 476250"/>
                <a:gd name="connsiteX3" fmla="*/ 95250 w 133350"/>
                <a:gd name="connsiteY3" fmla="*/ 247650 h 476250"/>
                <a:gd name="connsiteX4" fmla="*/ 76200 w 133350"/>
                <a:gd name="connsiteY4" fmla="*/ 276225 h 476250"/>
                <a:gd name="connsiteX5" fmla="*/ 57150 w 133350"/>
                <a:gd name="connsiteY5" fmla="*/ 333375 h 476250"/>
                <a:gd name="connsiteX6" fmla="*/ 19050 w 133350"/>
                <a:gd name="connsiteY6" fmla="*/ 419100 h 476250"/>
                <a:gd name="connsiteX7" fmla="*/ 9525 w 133350"/>
                <a:gd name="connsiteY7" fmla="*/ 447675 h 476250"/>
                <a:gd name="connsiteX8" fmla="*/ 0 w 133350"/>
                <a:gd name="connsiteY8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350" h="476250">
                  <a:moveTo>
                    <a:pt x="133350" y="0"/>
                  </a:moveTo>
                  <a:cubicBezTo>
                    <a:pt x="130175" y="57150"/>
                    <a:pt x="131559" y="114737"/>
                    <a:pt x="123825" y="171450"/>
                  </a:cubicBezTo>
                  <a:cubicBezTo>
                    <a:pt x="121907" y="185519"/>
                    <a:pt x="109761" y="196255"/>
                    <a:pt x="104775" y="209550"/>
                  </a:cubicBezTo>
                  <a:cubicBezTo>
                    <a:pt x="100178" y="221807"/>
                    <a:pt x="100407" y="235618"/>
                    <a:pt x="95250" y="247650"/>
                  </a:cubicBezTo>
                  <a:cubicBezTo>
                    <a:pt x="90741" y="258172"/>
                    <a:pt x="80849" y="265764"/>
                    <a:pt x="76200" y="276225"/>
                  </a:cubicBezTo>
                  <a:cubicBezTo>
                    <a:pt x="68045" y="294575"/>
                    <a:pt x="68289" y="316667"/>
                    <a:pt x="57150" y="333375"/>
                  </a:cubicBezTo>
                  <a:cubicBezTo>
                    <a:pt x="26961" y="378658"/>
                    <a:pt x="41720" y="351090"/>
                    <a:pt x="19050" y="419100"/>
                  </a:cubicBezTo>
                  <a:lnTo>
                    <a:pt x="9525" y="447675"/>
                  </a:lnTo>
                  <a:lnTo>
                    <a:pt x="0" y="47625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895861" y="5067429"/>
              <a:ext cx="30163" cy="457149"/>
            </a:xfrm>
            <a:custGeom>
              <a:avLst/>
              <a:gdLst>
                <a:gd name="connsiteX0" fmla="*/ 0 w 30186"/>
                <a:gd name="connsiteY0" fmla="*/ 0 h 457200"/>
                <a:gd name="connsiteX1" fmla="*/ 9525 w 30186"/>
                <a:gd name="connsiteY1" fmla="*/ 361950 h 457200"/>
                <a:gd name="connsiteX2" fmla="*/ 28575 w 30186"/>
                <a:gd name="connsiteY2" fmla="*/ 409575 h 457200"/>
                <a:gd name="connsiteX3" fmla="*/ 19050 w 30186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86" h="457200">
                  <a:moveTo>
                    <a:pt x="0" y="0"/>
                  </a:moveTo>
                  <a:cubicBezTo>
                    <a:pt x="3175" y="120650"/>
                    <a:pt x="1125" y="241551"/>
                    <a:pt x="9525" y="361950"/>
                  </a:cubicBezTo>
                  <a:cubicBezTo>
                    <a:pt x="10715" y="379006"/>
                    <a:pt x="26874" y="392562"/>
                    <a:pt x="28575" y="409575"/>
                  </a:cubicBezTo>
                  <a:cubicBezTo>
                    <a:pt x="30186" y="425684"/>
                    <a:pt x="19050" y="457200"/>
                    <a:pt x="19050" y="4572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838711" y="5105525"/>
              <a:ext cx="142876" cy="476197"/>
            </a:xfrm>
            <a:custGeom>
              <a:avLst/>
              <a:gdLst>
                <a:gd name="connsiteX0" fmla="*/ 85725 w 142875"/>
                <a:gd name="connsiteY0" fmla="*/ 0 h 476250"/>
                <a:gd name="connsiteX1" fmla="*/ 95250 w 142875"/>
                <a:gd name="connsiteY1" fmla="*/ 57150 h 476250"/>
                <a:gd name="connsiteX2" fmla="*/ 104775 w 142875"/>
                <a:gd name="connsiteY2" fmla="*/ 104775 h 476250"/>
                <a:gd name="connsiteX3" fmla="*/ 123825 w 142875"/>
                <a:gd name="connsiteY3" fmla="*/ 247650 h 476250"/>
                <a:gd name="connsiteX4" fmla="*/ 142875 w 142875"/>
                <a:gd name="connsiteY4" fmla="*/ 276225 h 476250"/>
                <a:gd name="connsiteX5" fmla="*/ 123825 w 142875"/>
                <a:gd name="connsiteY5" fmla="*/ 333375 h 476250"/>
                <a:gd name="connsiteX6" fmla="*/ 85725 w 142875"/>
                <a:gd name="connsiteY6" fmla="*/ 342900 h 476250"/>
                <a:gd name="connsiteX7" fmla="*/ 57150 w 142875"/>
                <a:gd name="connsiteY7" fmla="*/ 361950 h 476250"/>
                <a:gd name="connsiteX8" fmla="*/ 19050 w 142875"/>
                <a:gd name="connsiteY8" fmla="*/ 419100 h 476250"/>
                <a:gd name="connsiteX9" fmla="*/ 0 w 142875"/>
                <a:gd name="connsiteY9" fmla="*/ 447675 h 476250"/>
                <a:gd name="connsiteX10" fmla="*/ 0 w 142875"/>
                <a:gd name="connsiteY10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476250">
                  <a:moveTo>
                    <a:pt x="85725" y="0"/>
                  </a:moveTo>
                  <a:cubicBezTo>
                    <a:pt x="88900" y="19050"/>
                    <a:pt x="91795" y="38149"/>
                    <a:pt x="95250" y="57150"/>
                  </a:cubicBezTo>
                  <a:cubicBezTo>
                    <a:pt x="98146" y="73078"/>
                    <a:pt x="102883" y="88697"/>
                    <a:pt x="104775" y="104775"/>
                  </a:cubicBezTo>
                  <a:cubicBezTo>
                    <a:pt x="108049" y="132603"/>
                    <a:pt x="104071" y="208141"/>
                    <a:pt x="123825" y="247650"/>
                  </a:cubicBezTo>
                  <a:cubicBezTo>
                    <a:pt x="128945" y="257889"/>
                    <a:pt x="136525" y="266700"/>
                    <a:pt x="142875" y="276225"/>
                  </a:cubicBezTo>
                  <a:cubicBezTo>
                    <a:pt x="136525" y="295275"/>
                    <a:pt x="136893" y="318129"/>
                    <a:pt x="123825" y="333375"/>
                  </a:cubicBezTo>
                  <a:cubicBezTo>
                    <a:pt x="115306" y="343314"/>
                    <a:pt x="97757" y="337743"/>
                    <a:pt x="85725" y="342900"/>
                  </a:cubicBezTo>
                  <a:cubicBezTo>
                    <a:pt x="75203" y="347409"/>
                    <a:pt x="66675" y="355600"/>
                    <a:pt x="57150" y="361950"/>
                  </a:cubicBezTo>
                  <a:lnTo>
                    <a:pt x="19050" y="419100"/>
                  </a:lnTo>
                  <a:cubicBezTo>
                    <a:pt x="12700" y="428625"/>
                    <a:pt x="0" y="436227"/>
                    <a:pt x="0" y="447675"/>
                  </a:cubicBezTo>
                  <a:lnTo>
                    <a:pt x="0" y="47625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857761" y="5143620"/>
              <a:ext cx="114301" cy="390482"/>
            </a:xfrm>
            <a:custGeom>
              <a:avLst/>
              <a:gdLst>
                <a:gd name="connsiteX0" fmla="*/ 0 w 114300"/>
                <a:gd name="connsiteY0" fmla="*/ 0 h 390525"/>
                <a:gd name="connsiteX1" fmla="*/ 38100 w 114300"/>
                <a:gd name="connsiteY1" fmla="*/ 180975 h 390525"/>
                <a:gd name="connsiteX2" fmla="*/ 57150 w 114300"/>
                <a:gd name="connsiteY2" fmla="*/ 209550 h 390525"/>
                <a:gd name="connsiteX3" fmla="*/ 66675 w 114300"/>
                <a:gd name="connsiteY3" fmla="*/ 257175 h 390525"/>
                <a:gd name="connsiteX4" fmla="*/ 95250 w 114300"/>
                <a:gd name="connsiteY4" fmla="*/ 295275 h 390525"/>
                <a:gd name="connsiteX5" fmla="*/ 114300 w 114300"/>
                <a:gd name="connsiteY5" fmla="*/ 333375 h 390525"/>
                <a:gd name="connsiteX6" fmla="*/ 104775 w 114300"/>
                <a:gd name="connsiteY6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390525">
                  <a:moveTo>
                    <a:pt x="0" y="0"/>
                  </a:moveTo>
                  <a:cubicBezTo>
                    <a:pt x="12700" y="60325"/>
                    <a:pt x="21880" y="121500"/>
                    <a:pt x="38100" y="180975"/>
                  </a:cubicBezTo>
                  <a:cubicBezTo>
                    <a:pt x="41112" y="192019"/>
                    <a:pt x="53130" y="198831"/>
                    <a:pt x="57150" y="209550"/>
                  </a:cubicBezTo>
                  <a:cubicBezTo>
                    <a:pt x="62834" y="224709"/>
                    <a:pt x="60100" y="242381"/>
                    <a:pt x="66675" y="257175"/>
                  </a:cubicBezTo>
                  <a:cubicBezTo>
                    <a:pt x="73122" y="271682"/>
                    <a:pt x="86836" y="281813"/>
                    <a:pt x="95250" y="295275"/>
                  </a:cubicBezTo>
                  <a:cubicBezTo>
                    <a:pt x="102775" y="307316"/>
                    <a:pt x="107950" y="320675"/>
                    <a:pt x="114300" y="333375"/>
                  </a:cubicBezTo>
                  <a:cubicBezTo>
                    <a:pt x="104152" y="384113"/>
                    <a:pt x="104775" y="364811"/>
                    <a:pt x="104775" y="3905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762510" y="5086477"/>
              <a:ext cx="142876" cy="466673"/>
            </a:xfrm>
            <a:custGeom>
              <a:avLst/>
              <a:gdLst>
                <a:gd name="connsiteX0" fmla="*/ 142875 w 142875"/>
                <a:gd name="connsiteY0" fmla="*/ 0 h 466725"/>
                <a:gd name="connsiteX1" fmla="*/ 133350 w 142875"/>
                <a:gd name="connsiteY1" fmla="*/ 228600 h 466725"/>
                <a:gd name="connsiteX2" fmla="*/ 114300 w 142875"/>
                <a:gd name="connsiteY2" fmla="*/ 304800 h 466725"/>
                <a:gd name="connsiteX3" fmla="*/ 85725 w 142875"/>
                <a:gd name="connsiteY3" fmla="*/ 323850 h 466725"/>
                <a:gd name="connsiteX4" fmla="*/ 76200 w 142875"/>
                <a:gd name="connsiteY4" fmla="*/ 361950 h 466725"/>
                <a:gd name="connsiteX5" fmla="*/ 85725 w 142875"/>
                <a:gd name="connsiteY5" fmla="*/ 390525 h 466725"/>
                <a:gd name="connsiteX6" fmla="*/ 57150 w 142875"/>
                <a:gd name="connsiteY6" fmla="*/ 428625 h 466725"/>
                <a:gd name="connsiteX7" fmla="*/ 38100 w 142875"/>
                <a:gd name="connsiteY7" fmla="*/ 457200 h 466725"/>
                <a:gd name="connsiteX8" fmla="*/ 0 w 142875"/>
                <a:gd name="connsiteY8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466725">
                  <a:moveTo>
                    <a:pt x="142875" y="0"/>
                  </a:moveTo>
                  <a:cubicBezTo>
                    <a:pt x="139700" y="76200"/>
                    <a:pt x="138597" y="152515"/>
                    <a:pt x="133350" y="228600"/>
                  </a:cubicBezTo>
                  <a:cubicBezTo>
                    <a:pt x="133216" y="230547"/>
                    <a:pt x="121899" y="295301"/>
                    <a:pt x="114300" y="304800"/>
                  </a:cubicBezTo>
                  <a:cubicBezTo>
                    <a:pt x="107149" y="313739"/>
                    <a:pt x="95250" y="317500"/>
                    <a:pt x="85725" y="323850"/>
                  </a:cubicBezTo>
                  <a:cubicBezTo>
                    <a:pt x="82550" y="336550"/>
                    <a:pt x="76200" y="348859"/>
                    <a:pt x="76200" y="361950"/>
                  </a:cubicBezTo>
                  <a:cubicBezTo>
                    <a:pt x="76200" y="371990"/>
                    <a:pt x="88483" y="380871"/>
                    <a:pt x="85725" y="390525"/>
                  </a:cubicBezTo>
                  <a:cubicBezTo>
                    <a:pt x="81364" y="405789"/>
                    <a:pt x="66377" y="415707"/>
                    <a:pt x="57150" y="428625"/>
                  </a:cubicBezTo>
                  <a:cubicBezTo>
                    <a:pt x="50496" y="437940"/>
                    <a:pt x="47625" y="450850"/>
                    <a:pt x="38100" y="457200"/>
                  </a:cubicBezTo>
                  <a:cubicBezTo>
                    <a:pt x="27208" y="464462"/>
                    <a:pt x="0" y="466725"/>
                    <a:pt x="0" y="4667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732348" y="5091239"/>
              <a:ext cx="161926" cy="439688"/>
            </a:xfrm>
            <a:custGeom>
              <a:avLst/>
              <a:gdLst>
                <a:gd name="connsiteX0" fmla="*/ 160935 w 160935"/>
                <a:gd name="connsiteY0" fmla="*/ 0 h 438912"/>
                <a:gd name="connsiteX1" fmla="*/ 131674 w 160935"/>
                <a:gd name="connsiteY1" fmla="*/ 36576 h 438912"/>
                <a:gd name="connsiteX2" fmla="*/ 102413 w 160935"/>
                <a:gd name="connsiteY2" fmla="*/ 117043 h 438912"/>
                <a:gd name="connsiteX3" fmla="*/ 80468 w 160935"/>
                <a:gd name="connsiteY3" fmla="*/ 160935 h 438912"/>
                <a:gd name="connsiteX4" fmla="*/ 51207 w 160935"/>
                <a:gd name="connsiteY4" fmla="*/ 219456 h 438912"/>
                <a:gd name="connsiteX5" fmla="*/ 65837 w 160935"/>
                <a:gd name="connsiteY5" fmla="*/ 270663 h 438912"/>
                <a:gd name="connsiteX6" fmla="*/ 102413 w 160935"/>
                <a:gd name="connsiteY6" fmla="*/ 329184 h 438912"/>
                <a:gd name="connsiteX7" fmla="*/ 80468 w 160935"/>
                <a:gd name="connsiteY7" fmla="*/ 343815 h 438912"/>
                <a:gd name="connsiteX8" fmla="*/ 65837 w 160935"/>
                <a:gd name="connsiteY8" fmla="*/ 365760 h 438912"/>
                <a:gd name="connsiteX9" fmla="*/ 43892 w 160935"/>
                <a:gd name="connsiteY9" fmla="*/ 395021 h 438912"/>
                <a:gd name="connsiteX10" fmla="*/ 29261 w 160935"/>
                <a:gd name="connsiteY10" fmla="*/ 416967 h 438912"/>
                <a:gd name="connsiteX11" fmla="*/ 0 w 160935"/>
                <a:gd name="connsiteY11" fmla="*/ 438912 h 4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935" h="438912">
                  <a:moveTo>
                    <a:pt x="160935" y="0"/>
                  </a:moveTo>
                  <a:cubicBezTo>
                    <a:pt x="151181" y="12192"/>
                    <a:pt x="137824" y="22225"/>
                    <a:pt x="131674" y="36576"/>
                  </a:cubicBezTo>
                  <a:cubicBezTo>
                    <a:pt x="89343" y="135349"/>
                    <a:pt x="140980" y="78478"/>
                    <a:pt x="102413" y="117043"/>
                  </a:cubicBezTo>
                  <a:cubicBezTo>
                    <a:pt x="95098" y="131674"/>
                    <a:pt x="88301" y="146575"/>
                    <a:pt x="80468" y="160935"/>
                  </a:cubicBezTo>
                  <a:cubicBezTo>
                    <a:pt x="50852" y="215233"/>
                    <a:pt x="65027" y="177997"/>
                    <a:pt x="51207" y="219456"/>
                  </a:cubicBezTo>
                  <a:cubicBezTo>
                    <a:pt x="56084" y="236525"/>
                    <a:pt x="57898" y="254785"/>
                    <a:pt x="65837" y="270663"/>
                  </a:cubicBezTo>
                  <a:cubicBezTo>
                    <a:pt x="125475" y="389940"/>
                    <a:pt x="77538" y="254558"/>
                    <a:pt x="102413" y="329184"/>
                  </a:cubicBezTo>
                  <a:cubicBezTo>
                    <a:pt x="95098" y="334061"/>
                    <a:pt x="86685" y="337598"/>
                    <a:pt x="80468" y="343815"/>
                  </a:cubicBezTo>
                  <a:cubicBezTo>
                    <a:pt x="74251" y="350032"/>
                    <a:pt x="70947" y="358606"/>
                    <a:pt x="65837" y="365760"/>
                  </a:cubicBezTo>
                  <a:cubicBezTo>
                    <a:pt x="58751" y="375681"/>
                    <a:pt x="50978" y="385100"/>
                    <a:pt x="43892" y="395021"/>
                  </a:cubicBezTo>
                  <a:cubicBezTo>
                    <a:pt x="38782" y="402175"/>
                    <a:pt x="35478" y="410750"/>
                    <a:pt x="29261" y="416967"/>
                  </a:cubicBezTo>
                  <a:cubicBezTo>
                    <a:pt x="20640" y="425588"/>
                    <a:pt x="0" y="438912"/>
                    <a:pt x="0" y="43891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767273" y="5127747"/>
              <a:ext cx="155576" cy="439689"/>
            </a:xfrm>
            <a:custGeom>
              <a:avLst/>
              <a:gdLst>
                <a:gd name="connsiteX0" fmla="*/ 155162 w 155162"/>
                <a:gd name="connsiteY0" fmla="*/ 0 h 438912"/>
                <a:gd name="connsiteX1" fmla="*/ 133216 w 155162"/>
                <a:gd name="connsiteY1" fmla="*/ 73152 h 438912"/>
                <a:gd name="connsiteX2" fmla="*/ 103955 w 155162"/>
                <a:gd name="connsiteY2" fmla="*/ 87783 h 438912"/>
                <a:gd name="connsiteX3" fmla="*/ 96640 w 155162"/>
                <a:gd name="connsiteY3" fmla="*/ 138989 h 438912"/>
                <a:gd name="connsiteX4" fmla="*/ 89325 w 155162"/>
                <a:gd name="connsiteY4" fmla="*/ 160935 h 438912"/>
                <a:gd name="connsiteX5" fmla="*/ 82010 w 155162"/>
                <a:gd name="connsiteY5" fmla="*/ 219456 h 438912"/>
                <a:gd name="connsiteX6" fmla="*/ 67379 w 155162"/>
                <a:gd name="connsiteY6" fmla="*/ 256032 h 438912"/>
                <a:gd name="connsiteX7" fmla="*/ 45434 w 155162"/>
                <a:gd name="connsiteY7" fmla="*/ 351130 h 438912"/>
                <a:gd name="connsiteX8" fmla="*/ 38118 w 155162"/>
                <a:gd name="connsiteY8" fmla="*/ 373075 h 438912"/>
                <a:gd name="connsiteX9" fmla="*/ 16173 w 155162"/>
                <a:gd name="connsiteY9" fmla="*/ 380391 h 438912"/>
                <a:gd name="connsiteX10" fmla="*/ 1542 w 155162"/>
                <a:gd name="connsiteY10" fmla="*/ 402336 h 438912"/>
                <a:gd name="connsiteX11" fmla="*/ 8858 w 155162"/>
                <a:gd name="connsiteY11" fmla="*/ 438912 h 4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162" h="438912">
                  <a:moveTo>
                    <a:pt x="155162" y="0"/>
                  </a:moveTo>
                  <a:cubicBezTo>
                    <a:pt x="151363" y="15193"/>
                    <a:pt x="139892" y="64250"/>
                    <a:pt x="133216" y="73152"/>
                  </a:cubicBezTo>
                  <a:cubicBezTo>
                    <a:pt x="126673" y="81876"/>
                    <a:pt x="113709" y="82906"/>
                    <a:pt x="103955" y="87783"/>
                  </a:cubicBezTo>
                  <a:cubicBezTo>
                    <a:pt x="101517" y="104852"/>
                    <a:pt x="100021" y="122082"/>
                    <a:pt x="96640" y="138989"/>
                  </a:cubicBezTo>
                  <a:cubicBezTo>
                    <a:pt x="95128" y="146550"/>
                    <a:pt x="90704" y="153348"/>
                    <a:pt x="89325" y="160935"/>
                  </a:cubicBezTo>
                  <a:cubicBezTo>
                    <a:pt x="85808" y="180277"/>
                    <a:pt x="86431" y="200301"/>
                    <a:pt x="82010" y="219456"/>
                  </a:cubicBezTo>
                  <a:cubicBezTo>
                    <a:pt x="79057" y="232251"/>
                    <a:pt x="70893" y="243380"/>
                    <a:pt x="67379" y="256032"/>
                  </a:cubicBezTo>
                  <a:cubicBezTo>
                    <a:pt x="58672" y="287378"/>
                    <a:pt x="53324" y="319569"/>
                    <a:pt x="45434" y="351130"/>
                  </a:cubicBezTo>
                  <a:cubicBezTo>
                    <a:pt x="43564" y="358611"/>
                    <a:pt x="43570" y="367623"/>
                    <a:pt x="38118" y="373075"/>
                  </a:cubicBezTo>
                  <a:cubicBezTo>
                    <a:pt x="32666" y="378527"/>
                    <a:pt x="23488" y="377952"/>
                    <a:pt x="16173" y="380391"/>
                  </a:cubicBezTo>
                  <a:cubicBezTo>
                    <a:pt x="11296" y="387706"/>
                    <a:pt x="2632" y="393612"/>
                    <a:pt x="1542" y="402336"/>
                  </a:cubicBezTo>
                  <a:cubicBezTo>
                    <a:pt x="0" y="414673"/>
                    <a:pt x="8858" y="438912"/>
                    <a:pt x="8858" y="43891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754573" y="5121398"/>
              <a:ext cx="139701" cy="423816"/>
            </a:xfrm>
            <a:custGeom>
              <a:avLst/>
              <a:gdLst>
                <a:gd name="connsiteX0" fmla="*/ 138989 w 138989"/>
                <a:gd name="connsiteY0" fmla="*/ 0 h 424282"/>
                <a:gd name="connsiteX1" fmla="*/ 117043 w 138989"/>
                <a:gd name="connsiteY1" fmla="*/ 21946 h 424282"/>
                <a:gd name="connsiteX2" fmla="*/ 109728 w 138989"/>
                <a:gd name="connsiteY2" fmla="*/ 51206 h 424282"/>
                <a:gd name="connsiteX3" fmla="*/ 73152 w 138989"/>
                <a:gd name="connsiteY3" fmla="*/ 102413 h 424282"/>
                <a:gd name="connsiteX4" fmla="*/ 58522 w 138989"/>
                <a:gd name="connsiteY4" fmla="*/ 124358 h 424282"/>
                <a:gd name="connsiteX5" fmla="*/ 36576 w 138989"/>
                <a:gd name="connsiteY5" fmla="*/ 131674 h 424282"/>
                <a:gd name="connsiteX6" fmla="*/ 36576 w 138989"/>
                <a:gd name="connsiteY6" fmla="*/ 204826 h 424282"/>
                <a:gd name="connsiteX7" fmla="*/ 58522 w 138989"/>
                <a:gd name="connsiteY7" fmla="*/ 234086 h 424282"/>
                <a:gd name="connsiteX8" fmla="*/ 51206 w 138989"/>
                <a:gd name="connsiteY8" fmla="*/ 256032 h 424282"/>
                <a:gd name="connsiteX9" fmla="*/ 43891 w 138989"/>
                <a:gd name="connsiteY9" fmla="*/ 285293 h 424282"/>
                <a:gd name="connsiteX10" fmla="*/ 21946 w 138989"/>
                <a:gd name="connsiteY10" fmla="*/ 299923 h 424282"/>
                <a:gd name="connsiteX11" fmla="*/ 14630 w 138989"/>
                <a:gd name="connsiteY11" fmla="*/ 329184 h 424282"/>
                <a:gd name="connsiteX12" fmla="*/ 0 w 138989"/>
                <a:gd name="connsiteY12" fmla="*/ 351130 h 424282"/>
                <a:gd name="connsiteX13" fmla="*/ 14630 w 138989"/>
                <a:gd name="connsiteY13" fmla="*/ 424282 h 424282"/>
                <a:gd name="connsiteX14" fmla="*/ 29261 w 138989"/>
                <a:gd name="connsiteY14" fmla="*/ 409651 h 42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989" h="424282">
                  <a:moveTo>
                    <a:pt x="138989" y="0"/>
                  </a:moveTo>
                  <a:cubicBezTo>
                    <a:pt x="131674" y="7315"/>
                    <a:pt x="122176" y="12964"/>
                    <a:pt x="117043" y="21946"/>
                  </a:cubicBezTo>
                  <a:cubicBezTo>
                    <a:pt x="112055" y="30675"/>
                    <a:pt x="113811" y="42019"/>
                    <a:pt x="109728" y="51206"/>
                  </a:cubicBezTo>
                  <a:cubicBezTo>
                    <a:pt x="86385" y="103726"/>
                    <a:pt x="96792" y="72863"/>
                    <a:pt x="73152" y="102413"/>
                  </a:cubicBezTo>
                  <a:cubicBezTo>
                    <a:pt x="67660" y="109278"/>
                    <a:pt x="65387" y="118866"/>
                    <a:pt x="58522" y="124358"/>
                  </a:cubicBezTo>
                  <a:cubicBezTo>
                    <a:pt x="52501" y="129175"/>
                    <a:pt x="43891" y="129235"/>
                    <a:pt x="36576" y="131674"/>
                  </a:cubicBezTo>
                  <a:cubicBezTo>
                    <a:pt x="30522" y="161943"/>
                    <a:pt x="23123" y="174557"/>
                    <a:pt x="36576" y="204826"/>
                  </a:cubicBezTo>
                  <a:cubicBezTo>
                    <a:pt x="41528" y="215967"/>
                    <a:pt x="51207" y="224333"/>
                    <a:pt x="58522" y="234086"/>
                  </a:cubicBezTo>
                  <a:cubicBezTo>
                    <a:pt x="56083" y="241401"/>
                    <a:pt x="53324" y="248618"/>
                    <a:pt x="51206" y="256032"/>
                  </a:cubicBezTo>
                  <a:cubicBezTo>
                    <a:pt x="48444" y="265699"/>
                    <a:pt x="49468" y="276928"/>
                    <a:pt x="43891" y="285293"/>
                  </a:cubicBezTo>
                  <a:cubicBezTo>
                    <a:pt x="39014" y="292608"/>
                    <a:pt x="29261" y="295046"/>
                    <a:pt x="21946" y="299923"/>
                  </a:cubicBezTo>
                  <a:cubicBezTo>
                    <a:pt x="19507" y="309677"/>
                    <a:pt x="18590" y="319943"/>
                    <a:pt x="14630" y="329184"/>
                  </a:cubicBezTo>
                  <a:cubicBezTo>
                    <a:pt x="11167" y="337265"/>
                    <a:pt x="0" y="342338"/>
                    <a:pt x="0" y="351130"/>
                  </a:cubicBezTo>
                  <a:cubicBezTo>
                    <a:pt x="0" y="375997"/>
                    <a:pt x="14630" y="424282"/>
                    <a:pt x="14630" y="424282"/>
                  </a:cubicBezTo>
                  <a:lnTo>
                    <a:pt x="29261" y="40965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851411" y="5105525"/>
              <a:ext cx="130176" cy="417467"/>
            </a:xfrm>
            <a:custGeom>
              <a:avLst/>
              <a:gdLst>
                <a:gd name="connsiteX0" fmla="*/ 64915 w 130752"/>
                <a:gd name="connsiteY0" fmla="*/ 0 h 416966"/>
                <a:gd name="connsiteX1" fmla="*/ 35655 w 130752"/>
                <a:gd name="connsiteY1" fmla="*/ 109728 h 416966"/>
                <a:gd name="connsiteX2" fmla="*/ 13709 w 130752"/>
                <a:gd name="connsiteY2" fmla="*/ 212140 h 416966"/>
                <a:gd name="connsiteX3" fmla="*/ 21024 w 130752"/>
                <a:gd name="connsiteY3" fmla="*/ 365760 h 416966"/>
                <a:gd name="connsiteX4" fmla="*/ 35655 w 130752"/>
                <a:gd name="connsiteY4" fmla="*/ 395020 h 416966"/>
                <a:gd name="connsiteX5" fmla="*/ 42970 w 130752"/>
                <a:gd name="connsiteY5" fmla="*/ 416966 h 416966"/>
                <a:gd name="connsiteX6" fmla="*/ 72231 w 130752"/>
                <a:gd name="connsiteY6" fmla="*/ 409651 h 416966"/>
                <a:gd name="connsiteX7" fmla="*/ 130752 w 130752"/>
                <a:gd name="connsiteY7" fmla="*/ 387705 h 41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752" h="416966">
                  <a:moveTo>
                    <a:pt x="64915" y="0"/>
                  </a:moveTo>
                  <a:cubicBezTo>
                    <a:pt x="47106" y="44523"/>
                    <a:pt x="41391" y="52373"/>
                    <a:pt x="35655" y="109728"/>
                  </a:cubicBezTo>
                  <a:cubicBezTo>
                    <a:pt x="27254" y="193730"/>
                    <a:pt x="39298" y="160961"/>
                    <a:pt x="13709" y="212140"/>
                  </a:cubicBezTo>
                  <a:cubicBezTo>
                    <a:pt x="218" y="279599"/>
                    <a:pt x="0" y="260640"/>
                    <a:pt x="21024" y="365760"/>
                  </a:cubicBezTo>
                  <a:cubicBezTo>
                    <a:pt x="23163" y="376453"/>
                    <a:pt x="31359" y="384997"/>
                    <a:pt x="35655" y="395020"/>
                  </a:cubicBezTo>
                  <a:cubicBezTo>
                    <a:pt x="38693" y="402108"/>
                    <a:pt x="40532" y="409651"/>
                    <a:pt x="42970" y="416966"/>
                  </a:cubicBezTo>
                  <a:cubicBezTo>
                    <a:pt x="52724" y="414528"/>
                    <a:pt x="62693" y="412830"/>
                    <a:pt x="72231" y="409651"/>
                  </a:cubicBezTo>
                  <a:cubicBezTo>
                    <a:pt x="91995" y="403063"/>
                    <a:pt x="130752" y="387705"/>
                    <a:pt x="130752" y="38770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127638" y="5026158"/>
              <a:ext cx="131764" cy="547627"/>
            </a:xfrm>
            <a:custGeom>
              <a:avLst/>
              <a:gdLst>
                <a:gd name="connsiteX0" fmla="*/ 0 w 131674"/>
                <a:gd name="connsiteY0" fmla="*/ 0 h 547542"/>
                <a:gd name="connsiteX1" fmla="*/ 7315 w 131674"/>
                <a:gd name="connsiteY1" fmla="*/ 285293 h 547542"/>
                <a:gd name="connsiteX2" fmla="*/ 14631 w 131674"/>
                <a:gd name="connsiteY2" fmla="*/ 307239 h 547542"/>
                <a:gd name="connsiteX3" fmla="*/ 43891 w 131674"/>
                <a:gd name="connsiteY3" fmla="*/ 329184 h 547542"/>
                <a:gd name="connsiteX4" fmla="*/ 58522 w 131674"/>
                <a:gd name="connsiteY4" fmla="*/ 373076 h 547542"/>
                <a:gd name="connsiteX5" fmla="*/ 95098 w 131674"/>
                <a:gd name="connsiteY5" fmla="*/ 431597 h 547542"/>
                <a:gd name="connsiteX6" fmla="*/ 117043 w 131674"/>
                <a:gd name="connsiteY6" fmla="*/ 512064 h 547542"/>
                <a:gd name="connsiteX7" fmla="*/ 109728 w 131674"/>
                <a:gd name="connsiteY7" fmla="*/ 541325 h 547542"/>
                <a:gd name="connsiteX8" fmla="*/ 131674 w 131674"/>
                <a:gd name="connsiteY8" fmla="*/ 526695 h 54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74" h="547542">
                  <a:moveTo>
                    <a:pt x="0" y="0"/>
                  </a:moveTo>
                  <a:cubicBezTo>
                    <a:pt x="2438" y="95098"/>
                    <a:pt x="2790" y="190272"/>
                    <a:pt x="7315" y="285293"/>
                  </a:cubicBezTo>
                  <a:cubicBezTo>
                    <a:pt x="7682" y="292995"/>
                    <a:pt x="9694" y="301315"/>
                    <a:pt x="14631" y="307239"/>
                  </a:cubicBezTo>
                  <a:cubicBezTo>
                    <a:pt x="22436" y="316605"/>
                    <a:pt x="34138" y="321869"/>
                    <a:pt x="43891" y="329184"/>
                  </a:cubicBezTo>
                  <a:cubicBezTo>
                    <a:pt x="48768" y="343815"/>
                    <a:pt x="51625" y="359282"/>
                    <a:pt x="58522" y="373076"/>
                  </a:cubicBezTo>
                  <a:cubicBezTo>
                    <a:pt x="102539" y="461110"/>
                    <a:pt x="61124" y="346663"/>
                    <a:pt x="95098" y="431597"/>
                  </a:cubicBezTo>
                  <a:cubicBezTo>
                    <a:pt x="109947" y="468719"/>
                    <a:pt x="109697" y="475333"/>
                    <a:pt x="117043" y="512064"/>
                  </a:cubicBezTo>
                  <a:cubicBezTo>
                    <a:pt x="114605" y="521818"/>
                    <a:pt x="102619" y="534216"/>
                    <a:pt x="109728" y="541325"/>
                  </a:cubicBezTo>
                  <a:cubicBezTo>
                    <a:pt x="115945" y="547542"/>
                    <a:pt x="131674" y="526695"/>
                    <a:pt x="131674" y="52669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127638" y="5018222"/>
              <a:ext cx="58738" cy="504769"/>
            </a:xfrm>
            <a:custGeom>
              <a:avLst/>
              <a:gdLst>
                <a:gd name="connsiteX0" fmla="*/ 21946 w 58522"/>
                <a:gd name="connsiteY0" fmla="*/ 0 h 504749"/>
                <a:gd name="connsiteX1" fmla="*/ 14631 w 58522"/>
                <a:gd name="connsiteY1" fmla="*/ 182880 h 504749"/>
                <a:gd name="connsiteX2" fmla="*/ 0 w 58522"/>
                <a:gd name="connsiteY2" fmla="*/ 212141 h 504749"/>
                <a:gd name="connsiteX3" fmla="*/ 43891 w 58522"/>
                <a:gd name="connsiteY3" fmla="*/ 277978 h 504749"/>
                <a:gd name="connsiteX4" fmla="*/ 36576 w 58522"/>
                <a:gd name="connsiteY4" fmla="*/ 431597 h 504749"/>
                <a:gd name="connsiteX5" fmla="*/ 29261 w 58522"/>
                <a:gd name="connsiteY5" fmla="*/ 460858 h 504749"/>
                <a:gd name="connsiteX6" fmla="*/ 21946 w 58522"/>
                <a:gd name="connsiteY6" fmla="*/ 497434 h 504749"/>
                <a:gd name="connsiteX7" fmla="*/ 58522 w 58522"/>
                <a:gd name="connsiteY7" fmla="*/ 504749 h 50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522" h="504749">
                  <a:moveTo>
                    <a:pt x="21946" y="0"/>
                  </a:moveTo>
                  <a:cubicBezTo>
                    <a:pt x="19508" y="60960"/>
                    <a:pt x="20909" y="122195"/>
                    <a:pt x="14631" y="182880"/>
                  </a:cubicBezTo>
                  <a:cubicBezTo>
                    <a:pt x="13509" y="193727"/>
                    <a:pt x="0" y="201236"/>
                    <a:pt x="0" y="212141"/>
                  </a:cubicBezTo>
                  <a:cubicBezTo>
                    <a:pt x="0" y="253733"/>
                    <a:pt x="16909" y="257740"/>
                    <a:pt x="43891" y="277978"/>
                  </a:cubicBezTo>
                  <a:cubicBezTo>
                    <a:pt x="41453" y="329184"/>
                    <a:pt x="40664" y="380496"/>
                    <a:pt x="36576" y="431597"/>
                  </a:cubicBezTo>
                  <a:cubicBezTo>
                    <a:pt x="35774" y="441619"/>
                    <a:pt x="31442" y="451044"/>
                    <a:pt x="29261" y="460858"/>
                  </a:cubicBezTo>
                  <a:cubicBezTo>
                    <a:pt x="26564" y="472995"/>
                    <a:pt x="24384" y="485242"/>
                    <a:pt x="21946" y="497434"/>
                  </a:cubicBezTo>
                  <a:lnTo>
                    <a:pt x="58522" y="504749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068901" y="5046794"/>
              <a:ext cx="131763" cy="492070"/>
            </a:xfrm>
            <a:custGeom>
              <a:avLst/>
              <a:gdLst>
                <a:gd name="connsiteX0" fmla="*/ 51206 w 131673"/>
                <a:gd name="connsiteY0" fmla="*/ 0 h 491440"/>
                <a:gd name="connsiteX1" fmla="*/ 29260 w 131673"/>
                <a:gd name="connsiteY1" fmla="*/ 29261 h 491440"/>
                <a:gd name="connsiteX2" fmla="*/ 21945 w 131673"/>
                <a:gd name="connsiteY2" fmla="*/ 73152 h 491440"/>
                <a:gd name="connsiteX3" fmla="*/ 14630 w 131673"/>
                <a:gd name="connsiteY3" fmla="*/ 160934 h 491440"/>
                <a:gd name="connsiteX4" fmla="*/ 0 w 131673"/>
                <a:gd name="connsiteY4" fmla="*/ 204826 h 491440"/>
                <a:gd name="connsiteX5" fmla="*/ 7315 w 131673"/>
                <a:gd name="connsiteY5" fmla="*/ 314554 h 491440"/>
                <a:gd name="connsiteX6" fmla="*/ 43891 w 131673"/>
                <a:gd name="connsiteY6" fmla="*/ 365760 h 491440"/>
                <a:gd name="connsiteX7" fmla="*/ 73152 w 131673"/>
                <a:gd name="connsiteY7" fmla="*/ 402336 h 491440"/>
                <a:gd name="connsiteX8" fmla="*/ 80467 w 131673"/>
                <a:gd name="connsiteY8" fmla="*/ 424282 h 491440"/>
                <a:gd name="connsiteX9" fmla="*/ 95097 w 131673"/>
                <a:gd name="connsiteY9" fmla="*/ 446227 h 491440"/>
                <a:gd name="connsiteX10" fmla="*/ 117043 w 131673"/>
                <a:gd name="connsiteY10" fmla="*/ 490118 h 491440"/>
                <a:gd name="connsiteX11" fmla="*/ 131673 w 131673"/>
                <a:gd name="connsiteY11" fmla="*/ 482803 h 4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73" h="491440">
                  <a:moveTo>
                    <a:pt x="51206" y="0"/>
                  </a:moveTo>
                  <a:cubicBezTo>
                    <a:pt x="43891" y="9754"/>
                    <a:pt x="33788" y="17941"/>
                    <a:pt x="29260" y="29261"/>
                  </a:cubicBezTo>
                  <a:cubicBezTo>
                    <a:pt x="23751" y="43032"/>
                    <a:pt x="23583" y="58411"/>
                    <a:pt x="21945" y="73152"/>
                  </a:cubicBezTo>
                  <a:cubicBezTo>
                    <a:pt x="18703" y="102335"/>
                    <a:pt x="19457" y="131971"/>
                    <a:pt x="14630" y="160934"/>
                  </a:cubicBezTo>
                  <a:cubicBezTo>
                    <a:pt x="12095" y="176146"/>
                    <a:pt x="4877" y="190195"/>
                    <a:pt x="0" y="204826"/>
                  </a:cubicBezTo>
                  <a:cubicBezTo>
                    <a:pt x="2438" y="241402"/>
                    <a:pt x="3267" y="278121"/>
                    <a:pt x="7315" y="314554"/>
                  </a:cubicBezTo>
                  <a:cubicBezTo>
                    <a:pt x="10944" y="347216"/>
                    <a:pt x="23575" y="335284"/>
                    <a:pt x="43891" y="365760"/>
                  </a:cubicBezTo>
                  <a:cubicBezTo>
                    <a:pt x="62347" y="393445"/>
                    <a:pt x="52304" y="381489"/>
                    <a:pt x="73152" y="402336"/>
                  </a:cubicBezTo>
                  <a:cubicBezTo>
                    <a:pt x="75590" y="409651"/>
                    <a:pt x="77019" y="417385"/>
                    <a:pt x="80467" y="424282"/>
                  </a:cubicBezTo>
                  <a:cubicBezTo>
                    <a:pt x="84399" y="432145"/>
                    <a:pt x="91634" y="438146"/>
                    <a:pt x="95097" y="446227"/>
                  </a:cubicBezTo>
                  <a:cubicBezTo>
                    <a:pt x="99867" y="457358"/>
                    <a:pt x="98196" y="485406"/>
                    <a:pt x="117043" y="490118"/>
                  </a:cubicBezTo>
                  <a:cubicBezTo>
                    <a:pt x="122332" y="491440"/>
                    <a:pt x="126796" y="485241"/>
                    <a:pt x="131673" y="48280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157801" y="5046794"/>
              <a:ext cx="130176" cy="504769"/>
            </a:xfrm>
            <a:custGeom>
              <a:avLst/>
              <a:gdLst>
                <a:gd name="connsiteX0" fmla="*/ 0 w 131102"/>
                <a:gd name="connsiteY0" fmla="*/ 0 h 504749"/>
                <a:gd name="connsiteX1" fmla="*/ 73152 w 131102"/>
                <a:gd name="connsiteY1" fmla="*/ 153619 h 504749"/>
                <a:gd name="connsiteX2" fmla="*/ 87782 w 131102"/>
                <a:gd name="connsiteY2" fmla="*/ 190195 h 504749"/>
                <a:gd name="connsiteX3" fmla="*/ 102413 w 131102"/>
                <a:gd name="connsiteY3" fmla="*/ 256032 h 504749"/>
                <a:gd name="connsiteX4" fmla="*/ 124358 w 131102"/>
                <a:gd name="connsiteY4" fmla="*/ 314554 h 504749"/>
                <a:gd name="connsiteX5" fmla="*/ 109728 w 131102"/>
                <a:gd name="connsiteY5" fmla="*/ 402336 h 504749"/>
                <a:gd name="connsiteX6" fmla="*/ 95098 w 131102"/>
                <a:gd name="connsiteY6" fmla="*/ 424282 h 504749"/>
                <a:gd name="connsiteX7" fmla="*/ 87782 w 131102"/>
                <a:gd name="connsiteY7" fmla="*/ 504749 h 50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102" h="504749">
                  <a:moveTo>
                    <a:pt x="0" y="0"/>
                  </a:moveTo>
                  <a:cubicBezTo>
                    <a:pt x="24384" y="51206"/>
                    <a:pt x="52089" y="100960"/>
                    <a:pt x="73152" y="153619"/>
                  </a:cubicBezTo>
                  <a:cubicBezTo>
                    <a:pt x="78029" y="165811"/>
                    <a:pt x="84009" y="177618"/>
                    <a:pt x="87782" y="190195"/>
                  </a:cubicBezTo>
                  <a:cubicBezTo>
                    <a:pt x="94730" y="213356"/>
                    <a:pt x="93974" y="233528"/>
                    <a:pt x="102413" y="256032"/>
                  </a:cubicBezTo>
                  <a:cubicBezTo>
                    <a:pt x="131102" y="332539"/>
                    <a:pt x="105582" y="239446"/>
                    <a:pt x="124358" y="314554"/>
                  </a:cubicBezTo>
                  <a:cubicBezTo>
                    <a:pt x="122040" y="335414"/>
                    <a:pt x="121983" y="377826"/>
                    <a:pt x="109728" y="402336"/>
                  </a:cubicBezTo>
                  <a:cubicBezTo>
                    <a:pt x="105796" y="410200"/>
                    <a:pt x="99975" y="416967"/>
                    <a:pt x="95098" y="424282"/>
                  </a:cubicBezTo>
                  <a:cubicBezTo>
                    <a:pt x="83642" y="470101"/>
                    <a:pt x="87782" y="443488"/>
                    <a:pt x="87782" y="50474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438791" y="5019809"/>
              <a:ext cx="176214" cy="561913"/>
            </a:xfrm>
            <a:custGeom>
              <a:avLst/>
              <a:gdLst>
                <a:gd name="connsiteX0" fmla="*/ 0 w 176470"/>
                <a:gd name="connsiteY0" fmla="*/ 0 h 561975"/>
                <a:gd name="connsiteX1" fmla="*/ 38100 w 176470"/>
                <a:gd name="connsiteY1" fmla="*/ 85725 h 561975"/>
                <a:gd name="connsiteX2" fmla="*/ 66675 w 176470"/>
                <a:gd name="connsiteY2" fmla="*/ 190500 h 561975"/>
                <a:gd name="connsiteX3" fmla="*/ 76200 w 176470"/>
                <a:gd name="connsiteY3" fmla="*/ 219075 h 561975"/>
                <a:gd name="connsiteX4" fmla="*/ 85725 w 176470"/>
                <a:gd name="connsiteY4" fmla="*/ 295275 h 561975"/>
                <a:gd name="connsiteX5" fmla="*/ 104775 w 176470"/>
                <a:gd name="connsiteY5" fmla="*/ 352425 h 561975"/>
                <a:gd name="connsiteX6" fmla="*/ 114300 w 176470"/>
                <a:gd name="connsiteY6" fmla="*/ 400050 h 561975"/>
                <a:gd name="connsiteX7" fmla="*/ 152400 w 176470"/>
                <a:gd name="connsiteY7" fmla="*/ 457200 h 561975"/>
                <a:gd name="connsiteX8" fmla="*/ 171450 w 176470"/>
                <a:gd name="connsiteY8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470" h="561975">
                  <a:moveTo>
                    <a:pt x="0" y="0"/>
                  </a:moveTo>
                  <a:cubicBezTo>
                    <a:pt x="16597" y="33193"/>
                    <a:pt x="25938" y="49240"/>
                    <a:pt x="38100" y="85725"/>
                  </a:cubicBezTo>
                  <a:cubicBezTo>
                    <a:pt x="64817" y="165875"/>
                    <a:pt x="49239" y="129473"/>
                    <a:pt x="66675" y="190500"/>
                  </a:cubicBezTo>
                  <a:cubicBezTo>
                    <a:pt x="69433" y="200154"/>
                    <a:pt x="73025" y="209550"/>
                    <a:pt x="76200" y="219075"/>
                  </a:cubicBezTo>
                  <a:cubicBezTo>
                    <a:pt x="79375" y="244475"/>
                    <a:pt x="80362" y="270246"/>
                    <a:pt x="85725" y="295275"/>
                  </a:cubicBezTo>
                  <a:cubicBezTo>
                    <a:pt x="89932" y="314910"/>
                    <a:pt x="100837" y="332734"/>
                    <a:pt x="104775" y="352425"/>
                  </a:cubicBezTo>
                  <a:cubicBezTo>
                    <a:pt x="107950" y="368300"/>
                    <a:pt x="107601" y="385312"/>
                    <a:pt x="114300" y="400050"/>
                  </a:cubicBezTo>
                  <a:cubicBezTo>
                    <a:pt x="123774" y="420893"/>
                    <a:pt x="145160" y="435480"/>
                    <a:pt x="152400" y="457200"/>
                  </a:cubicBezTo>
                  <a:cubicBezTo>
                    <a:pt x="176470" y="529410"/>
                    <a:pt x="171450" y="494270"/>
                    <a:pt x="171450" y="56197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657867" y="5048381"/>
              <a:ext cx="31750" cy="523817"/>
            </a:xfrm>
            <a:custGeom>
              <a:avLst/>
              <a:gdLst>
                <a:gd name="connsiteX0" fmla="*/ 10226 w 33075"/>
                <a:gd name="connsiteY0" fmla="*/ 0 h 523875"/>
                <a:gd name="connsiteX1" fmla="*/ 19751 w 33075"/>
                <a:gd name="connsiteY1" fmla="*/ 152400 h 523875"/>
                <a:gd name="connsiteX2" fmla="*/ 29276 w 33075"/>
                <a:gd name="connsiteY2" fmla="*/ 190500 h 523875"/>
                <a:gd name="connsiteX3" fmla="*/ 10226 w 33075"/>
                <a:gd name="connsiteY3" fmla="*/ 419100 h 523875"/>
                <a:gd name="connsiteX4" fmla="*/ 701 w 33075"/>
                <a:gd name="connsiteY4" fmla="*/ 523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75" h="523875">
                  <a:moveTo>
                    <a:pt x="10226" y="0"/>
                  </a:moveTo>
                  <a:cubicBezTo>
                    <a:pt x="13401" y="50800"/>
                    <a:pt x="14686" y="101753"/>
                    <a:pt x="19751" y="152400"/>
                  </a:cubicBezTo>
                  <a:cubicBezTo>
                    <a:pt x="21054" y="165426"/>
                    <a:pt x="29276" y="177409"/>
                    <a:pt x="29276" y="190500"/>
                  </a:cubicBezTo>
                  <a:cubicBezTo>
                    <a:pt x="29276" y="353360"/>
                    <a:pt x="33075" y="327702"/>
                    <a:pt x="10226" y="419100"/>
                  </a:cubicBezTo>
                  <a:cubicBezTo>
                    <a:pt x="0" y="511136"/>
                    <a:pt x="701" y="476074"/>
                    <a:pt x="701" y="52387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448316" y="5067429"/>
              <a:ext cx="163514" cy="476197"/>
            </a:xfrm>
            <a:custGeom>
              <a:avLst/>
              <a:gdLst>
                <a:gd name="connsiteX0" fmla="*/ 9525 w 163260"/>
                <a:gd name="connsiteY0" fmla="*/ 0 h 476250"/>
                <a:gd name="connsiteX1" fmla="*/ 0 w 163260"/>
                <a:gd name="connsiteY1" fmla="*/ 38100 h 476250"/>
                <a:gd name="connsiteX2" fmla="*/ 19050 w 163260"/>
                <a:gd name="connsiteY2" fmla="*/ 161925 h 476250"/>
                <a:gd name="connsiteX3" fmla="*/ 38100 w 163260"/>
                <a:gd name="connsiteY3" fmla="*/ 266700 h 476250"/>
                <a:gd name="connsiteX4" fmla="*/ 47625 w 163260"/>
                <a:gd name="connsiteY4" fmla="*/ 295275 h 476250"/>
                <a:gd name="connsiteX5" fmla="*/ 76200 w 163260"/>
                <a:gd name="connsiteY5" fmla="*/ 333375 h 476250"/>
                <a:gd name="connsiteX6" fmla="*/ 104775 w 163260"/>
                <a:gd name="connsiteY6" fmla="*/ 352425 h 476250"/>
                <a:gd name="connsiteX7" fmla="*/ 123825 w 163260"/>
                <a:gd name="connsiteY7" fmla="*/ 381000 h 476250"/>
                <a:gd name="connsiteX8" fmla="*/ 152400 w 163260"/>
                <a:gd name="connsiteY8" fmla="*/ 438150 h 476250"/>
                <a:gd name="connsiteX9" fmla="*/ 161925 w 163260"/>
                <a:gd name="connsiteY9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260" h="476250">
                  <a:moveTo>
                    <a:pt x="9525" y="0"/>
                  </a:moveTo>
                  <a:cubicBezTo>
                    <a:pt x="6350" y="12700"/>
                    <a:pt x="0" y="25009"/>
                    <a:pt x="0" y="38100"/>
                  </a:cubicBezTo>
                  <a:cubicBezTo>
                    <a:pt x="0" y="118217"/>
                    <a:pt x="7547" y="104410"/>
                    <a:pt x="19050" y="161925"/>
                  </a:cubicBezTo>
                  <a:cubicBezTo>
                    <a:pt x="26012" y="196733"/>
                    <a:pt x="30662" y="231990"/>
                    <a:pt x="38100" y="266700"/>
                  </a:cubicBezTo>
                  <a:cubicBezTo>
                    <a:pt x="40204" y="276517"/>
                    <a:pt x="42644" y="286558"/>
                    <a:pt x="47625" y="295275"/>
                  </a:cubicBezTo>
                  <a:cubicBezTo>
                    <a:pt x="55501" y="309058"/>
                    <a:pt x="64975" y="322150"/>
                    <a:pt x="76200" y="333375"/>
                  </a:cubicBezTo>
                  <a:cubicBezTo>
                    <a:pt x="84295" y="341470"/>
                    <a:pt x="95250" y="346075"/>
                    <a:pt x="104775" y="352425"/>
                  </a:cubicBezTo>
                  <a:cubicBezTo>
                    <a:pt x="111125" y="361950"/>
                    <a:pt x="118705" y="370761"/>
                    <a:pt x="123825" y="381000"/>
                  </a:cubicBezTo>
                  <a:cubicBezTo>
                    <a:pt x="163260" y="459870"/>
                    <a:pt x="97805" y="356258"/>
                    <a:pt x="152400" y="438150"/>
                  </a:cubicBezTo>
                  <a:lnTo>
                    <a:pt x="161925" y="47625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391165" y="5038857"/>
              <a:ext cx="190501" cy="473023"/>
            </a:xfrm>
            <a:custGeom>
              <a:avLst/>
              <a:gdLst>
                <a:gd name="connsiteX0" fmla="*/ 0 w 190500"/>
                <a:gd name="connsiteY0" fmla="*/ 0 h 472440"/>
                <a:gd name="connsiteX1" fmla="*/ 9525 w 190500"/>
                <a:gd name="connsiteY1" fmla="*/ 47625 h 472440"/>
                <a:gd name="connsiteX2" fmla="*/ 28575 w 190500"/>
                <a:gd name="connsiteY2" fmla="*/ 76200 h 472440"/>
                <a:gd name="connsiteX3" fmla="*/ 57150 w 190500"/>
                <a:gd name="connsiteY3" fmla="*/ 123825 h 472440"/>
                <a:gd name="connsiteX4" fmla="*/ 85725 w 190500"/>
                <a:gd name="connsiteY4" fmla="*/ 209550 h 472440"/>
                <a:gd name="connsiteX5" fmla="*/ 114300 w 190500"/>
                <a:gd name="connsiteY5" fmla="*/ 228600 h 472440"/>
                <a:gd name="connsiteX6" fmla="*/ 123825 w 190500"/>
                <a:gd name="connsiteY6" fmla="*/ 266700 h 472440"/>
                <a:gd name="connsiteX7" fmla="*/ 104775 w 190500"/>
                <a:gd name="connsiteY7" fmla="*/ 371475 h 472440"/>
                <a:gd name="connsiteX8" fmla="*/ 152400 w 190500"/>
                <a:gd name="connsiteY8" fmla="*/ 438150 h 472440"/>
                <a:gd name="connsiteX9" fmla="*/ 161925 w 190500"/>
                <a:gd name="connsiteY9" fmla="*/ 466725 h 472440"/>
                <a:gd name="connsiteX10" fmla="*/ 190500 w 190500"/>
                <a:gd name="connsiteY10" fmla="*/ 466725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472440">
                  <a:moveTo>
                    <a:pt x="0" y="0"/>
                  </a:moveTo>
                  <a:cubicBezTo>
                    <a:pt x="3175" y="15875"/>
                    <a:pt x="3841" y="32466"/>
                    <a:pt x="9525" y="47625"/>
                  </a:cubicBezTo>
                  <a:cubicBezTo>
                    <a:pt x="13545" y="58344"/>
                    <a:pt x="22508" y="66492"/>
                    <a:pt x="28575" y="76200"/>
                  </a:cubicBezTo>
                  <a:cubicBezTo>
                    <a:pt x="38387" y="91899"/>
                    <a:pt x="47625" y="107950"/>
                    <a:pt x="57150" y="123825"/>
                  </a:cubicBezTo>
                  <a:cubicBezTo>
                    <a:pt x="63536" y="162140"/>
                    <a:pt x="58938" y="182763"/>
                    <a:pt x="85725" y="209550"/>
                  </a:cubicBezTo>
                  <a:cubicBezTo>
                    <a:pt x="93820" y="217645"/>
                    <a:pt x="104775" y="222250"/>
                    <a:pt x="114300" y="228600"/>
                  </a:cubicBezTo>
                  <a:cubicBezTo>
                    <a:pt x="117475" y="241300"/>
                    <a:pt x="123825" y="253609"/>
                    <a:pt x="123825" y="266700"/>
                  </a:cubicBezTo>
                  <a:cubicBezTo>
                    <a:pt x="123825" y="278887"/>
                    <a:pt x="107872" y="355990"/>
                    <a:pt x="104775" y="371475"/>
                  </a:cubicBezTo>
                  <a:cubicBezTo>
                    <a:pt x="111247" y="380104"/>
                    <a:pt x="145436" y="424222"/>
                    <a:pt x="152400" y="438150"/>
                  </a:cubicBezTo>
                  <a:cubicBezTo>
                    <a:pt x="156890" y="447130"/>
                    <a:pt x="153893" y="460701"/>
                    <a:pt x="161925" y="466725"/>
                  </a:cubicBezTo>
                  <a:cubicBezTo>
                    <a:pt x="169545" y="472440"/>
                    <a:pt x="180975" y="466725"/>
                    <a:pt x="190500" y="4667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391165" y="5019809"/>
              <a:ext cx="257177" cy="542865"/>
            </a:xfrm>
            <a:custGeom>
              <a:avLst/>
              <a:gdLst>
                <a:gd name="connsiteX0" fmla="*/ 0 w 257175"/>
                <a:gd name="connsiteY0" fmla="*/ 0 h 542925"/>
                <a:gd name="connsiteX1" fmla="*/ 19050 w 257175"/>
                <a:gd name="connsiteY1" fmla="*/ 180975 h 542925"/>
                <a:gd name="connsiteX2" fmla="*/ 28575 w 257175"/>
                <a:gd name="connsiteY2" fmla="*/ 219075 h 542925"/>
                <a:gd name="connsiteX3" fmla="*/ 47625 w 257175"/>
                <a:gd name="connsiteY3" fmla="*/ 247650 h 542925"/>
                <a:gd name="connsiteX4" fmla="*/ 57150 w 257175"/>
                <a:gd name="connsiteY4" fmla="*/ 285750 h 542925"/>
                <a:gd name="connsiteX5" fmla="*/ 66675 w 257175"/>
                <a:gd name="connsiteY5" fmla="*/ 342900 h 542925"/>
                <a:gd name="connsiteX6" fmla="*/ 123825 w 257175"/>
                <a:gd name="connsiteY6" fmla="*/ 371475 h 542925"/>
                <a:gd name="connsiteX7" fmla="*/ 133350 w 257175"/>
                <a:gd name="connsiteY7" fmla="*/ 400050 h 542925"/>
                <a:gd name="connsiteX8" fmla="*/ 209550 w 257175"/>
                <a:gd name="connsiteY8" fmla="*/ 457200 h 542925"/>
                <a:gd name="connsiteX9" fmla="*/ 219075 w 257175"/>
                <a:gd name="connsiteY9" fmla="*/ 485775 h 542925"/>
                <a:gd name="connsiteX10" fmla="*/ 247650 w 257175"/>
                <a:gd name="connsiteY10" fmla="*/ 495300 h 542925"/>
                <a:gd name="connsiteX11" fmla="*/ 257175 w 257175"/>
                <a:gd name="connsiteY11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175" h="542925">
                  <a:moveTo>
                    <a:pt x="0" y="0"/>
                  </a:moveTo>
                  <a:cubicBezTo>
                    <a:pt x="6350" y="60325"/>
                    <a:pt x="11205" y="120826"/>
                    <a:pt x="19050" y="180975"/>
                  </a:cubicBezTo>
                  <a:cubicBezTo>
                    <a:pt x="20743" y="193956"/>
                    <a:pt x="23418" y="207043"/>
                    <a:pt x="28575" y="219075"/>
                  </a:cubicBezTo>
                  <a:cubicBezTo>
                    <a:pt x="33084" y="229597"/>
                    <a:pt x="41275" y="238125"/>
                    <a:pt x="47625" y="247650"/>
                  </a:cubicBezTo>
                  <a:cubicBezTo>
                    <a:pt x="50800" y="260350"/>
                    <a:pt x="54583" y="272913"/>
                    <a:pt x="57150" y="285750"/>
                  </a:cubicBezTo>
                  <a:cubicBezTo>
                    <a:pt x="60938" y="304688"/>
                    <a:pt x="58038" y="325626"/>
                    <a:pt x="66675" y="342900"/>
                  </a:cubicBezTo>
                  <a:cubicBezTo>
                    <a:pt x="74061" y="357672"/>
                    <a:pt x="110301" y="366967"/>
                    <a:pt x="123825" y="371475"/>
                  </a:cubicBezTo>
                  <a:cubicBezTo>
                    <a:pt x="127000" y="381000"/>
                    <a:pt x="127781" y="391696"/>
                    <a:pt x="133350" y="400050"/>
                  </a:cubicBezTo>
                  <a:cubicBezTo>
                    <a:pt x="151868" y="427827"/>
                    <a:pt x="182188" y="440783"/>
                    <a:pt x="209550" y="457200"/>
                  </a:cubicBezTo>
                  <a:cubicBezTo>
                    <a:pt x="212725" y="466725"/>
                    <a:pt x="211975" y="478675"/>
                    <a:pt x="219075" y="485775"/>
                  </a:cubicBezTo>
                  <a:cubicBezTo>
                    <a:pt x="226175" y="492875"/>
                    <a:pt x="242081" y="486946"/>
                    <a:pt x="247650" y="495300"/>
                  </a:cubicBezTo>
                  <a:cubicBezTo>
                    <a:pt x="256630" y="508770"/>
                    <a:pt x="257175" y="542925"/>
                    <a:pt x="257175" y="5429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724543" y="5038857"/>
              <a:ext cx="68264" cy="504769"/>
            </a:xfrm>
            <a:custGeom>
              <a:avLst/>
              <a:gdLst>
                <a:gd name="connsiteX0" fmla="*/ 0 w 68215"/>
                <a:gd name="connsiteY0" fmla="*/ 0 h 504825"/>
                <a:gd name="connsiteX1" fmla="*/ 9525 w 68215"/>
                <a:gd name="connsiteY1" fmla="*/ 104775 h 504825"/>
                <a:gd name="connsiteX2" fmla="*/ 28575 w 68215"/>
                <a:gd name="connsiteY2" fmla="*/ 133350 h 504825"/>
                <a:gd name="connsiteX3" fmla="*/ 47625 w 68215"/>
                <a:gd name="connsiteY3" fmla="*/ 219075 h 504825"/>
                <a:gd name="connsiteX4" fmla="*/ 47625 w 68215"/>
                <a:gd name="connsiteY4" fmla="*/ 323850 h 504825"/>
                <a:gd name="connsiteX5" fmla="*/ 38100 w 68215"/>
                <a:gd name="connsiteY5" fmla="*/ 361950 h 504825"/>
                <a:gd name="connsiteX6" fmla="*/ 47625 w 68215"/>
                <a:gd name="connsiteY6" fmla="*/ 409575 h 504825"/>
                <a:gd name="connsiteX7" fmla="*/ 66675 w 68215"/>
                <a:gd name="connsiteY7" fmla="*/ 50482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215" h="504825">
                  <a:moveTo>
                    <a:pt x="0" y="0"/>
                  </a:moveTo>
                  <a:cubicBezTo>
                    <a:pt x="3175" y="34925"/>
                    <a:pt x="2177" y="70484"/>
                    <a:pt x="9525" y="104775"/>
                  </a:cubicBezTo>
                  <a:cubicBezTo>
                    <a:pt x="11924" y="115969"/>
                    <a:pt x="23455" y="123111"/>
                    <a:pt x="28575" y="133350"/>
                  </a:cubicBezTo>
                  <a:cubicBezTo>
                    <a:pt x="40299" y="156798"/>
                    <a:pt x="43967" y="197125"/>
                    <a:pt x="47625" y="219075"/>
                  </a:cubicBezTo>
                  <a:cubicBezTo>
                    <a:pt x="25781" y="284608"/>
                    <a:pt x="47625" y="205376"/>
                    <a:pt x="47625" y="323850"/>
                  </a:cubicBezTo>
                  <a:cubicBezTo>
                    <a:pt x="47625" y="336941"/>
                    <a:pt x="41275" y="349250"/>
                    <a:pt x="38100" y="361950"/>
                  </a:cubicBezTo>
                  <a:cubicBezTo>
                    <a:pt x="41275" y="377825"/>
                    <a:pt x="43985" y="393800"/>
                    <a:pt x="47625" y="409575"/>
                  </a:cubicBezTo>
                  <a:cubicBezTo>
                    <a:pt x="68215" y="498799"/>
                    <a:pt x="66675" y="457929"/>
                    <a:pt x="66675" y="5048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648342" y="5057905"/>
              <a:ext cx="95251" cy="507944"/>
            </a:xfrm>
            <a:custGeom>
              <a:avLst/>
              <a:gdLst>
                <a:gd name="connsiteX0" fmla="*/ 85940 w 95465"/>
                <a:gd name="connsiteY0" fmla="*/ 0 h 507601"/>
                <a:gd name="connsiteX1" fmla="*/ 66890 w 95465"/>
                <a:gd name="connsiteY1" fmla="*/ 66675 h 507601"/>
                <a:gd name="connsiteX2" fmla="*/ 57365 w 95465"/>
                <a:gd name="connsiteY2" fmla="*/ 95250 h 507601"/>
                <a:gd name="connsiteX3" fmla="*/ 38315 w 95465"/>
                <a:gd name="connsiteY3" fmla="*/ 171450 h 507601"/>
                <a:gd name="connsiteX4" fmla="*/ 76415 w 95465"/>
                <a:gd name="connsiteY4" fmla="*/ 257175 h 507601"/>
                <a:gd name="connsiteX5" fmla="*/ 95465 w 95465"/>
                <a:gd name="connsiteY5" fmla="*/ 285750 h 507601"/>
                <a:gd name="connsiteX6" fmla="*/ 28790 w 95465"/>
                <a:gd name="connsiteY6" fmla="*/ 342900 h 507601"/>
                <a:gd name="connsiteX7" fmla="*/ 19265 w 95465"/>
                <a:gd name="connsiteY7" fmla="*/ 438150 h 507601"/>
                <a:gd name="connsiteX8" fmla="*/ 215 w 95465"/>
                <a:gd name="connsiteY8" fmla="*/ 476250 h 507601"/>
                <a:gd name="connsiteX9" fmla="*/ 9740 w 95465"/>
                <a:gd name="connsiteY9" fmla="*/ 504825 h 507601"/>
                <a:gd name="connsiteX10" fmla="*/ 38315 w 95465"/>
                <a:gd name="connsiteY10" fmla="*/ 485775 h 507601"/>
                <a:gd name="connsiteX11" fmla="*/ 57365 w 95465"/>
                <a:gd name="connsiteY11" fmla="*/ 438150 h 50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65" h="507601">
                  <a:moveTo>
                    <a:pt x="85940" y="0"/>
                  </a:moveTo>
                  <a:cubicBezTo>
                    <a:pt x="79590" y="22225"/>
                    <a:pt x="73532" y="44535"/>
                    <a:pt x="66890" y="66675"/>
                  </a:cubicBezTo>
                  <a:cubicBezTo>
                    <a:pt x="64005" y="76292"/>
                    <a:pt x="59800" y="85510"/>
                    <a:pt x="57365" y="95250"/>
                  </a:cubicBezTo>
                  <a:lnTo>
                    <a:pt x="38315" y="171450"/>
                  </a:lnTo>
                  <a:cubicBezTo>
                    <a:pt x="51923" y="205470"/>
                    <a:pt x="58617" y="226029"/>
                    <a:pt x="76415" y="257175"/>
                  </a:cubicBezTo>
                  <a:cubicBezTo>
                    <a:pt x="82095" y="267114"/>
                    <a:pt x="89115" y="276225"/>
                    <a:pt x="95465" y="285750"/>
                  </a:cubicBezTo>
                  <a:cubicBezTo>
                    <a:pt x="88803" y="290746"/>
                    <a:pt x="32770" y="329965"/>
                    <a:pt x="28790" y="342900"/>
                  </a:cubicBezTo>
                  <a:cubicBezTo>
                    <a:pt x="19406" y="373397"/>
                    <a:pt x="25951" y="406950"/>
                    <a:pt x="19265" y="438150"/>
                  </a:cubicBezTo>
                  <a:cubicBezTo>
                    <a:pt x="16290" y="452034"/>
                    <a:pt x="6565" y="463550"/>
                    <a:pt x="215" y="476250"/>
                  </a:cubicBezTo>
                  <a:cubicBezTo>
                    <a:pt x="3390" y="485775"/>
                    <a:pt x="0" y="502390"/>
                    <a:pt x="9740" y="504825"/>
                  </a:cubicBezTo>
                  <a:cubicBezTo>
                    <a:pt x="20846" y="507601"/>
                    <a:pt x="31661" y="495090"/>
                    <a:pt x="38315" y="485775"/>
                  </a:cubicBezTo>
                  <a:cubicBezTo>
                    <a:pt x="48253" y="471862"/>
                    <a:pt x="57365" y="438150"/>
                    <a:pt x="57365" y="43815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635642" y="5029333"/>
              <a:ext cx="136526" cy="490484"/>
            </a:xfrm>
            <a:custGeom>
              <a:avLst/>
              <a:gdLst>
                <a:gd name="connsiteX0" fmla="*/ 40876 w 136126"/>
                <a:gd name="connsiteY0" fmla="*/ 0 h 490895"/>
                <a:gd name="connsiteX1" fmla="*/ 31351 w 136126"/>
                <a:gd name="connsiteY1" fmla="*/ 38100 h 490895"/>
                <a:gd name="connsiteX2" fmla="*/ 12301 w 136126"/>
                <a:gd name="connsiteY2" fmla="*/ 95250 h 490895"/>
                <a:gd name="connsiteX3" fmla="*/ 21826 w 136126"/>
                <a:gd name="connsiteY3" fmla="*/ 123825 h 490895"/>
                <a:gd name="connsiteX4" fmla="*/ 2776 w 136126"/>
                <a:gd name="connsiteY4" fmla="*/ 152400 h 490895"/>
                <a:gd name="connsiteX5" fmla="*/ 40876 w 136126"/>
                <a:gd name="connsiteY5" fmla="*/ 200025 h 490895"/>
                <a:gd name="connsiteX6" fmla="*/ 59926 w 136126"/>
                <a:gd name="connsiteY6" fmla="*/ 228600 h 490895"/>
                <a:gd name="connsiteX7" fmla="*/ 78976 w 136126"/>
                <a:gd name="connsiteY7" fmla="*/ 285750 h 490895"/>
                <a:gd name="connsiteX8" fmla="*/ 98026 w 136126"/>
                <a:gd name="connsiteY8" fmla="*/ 400050 h 490895"/>
                <a:gd name="connsiteX9" fmla="*/ 117076 w 136126"/>
                <a:gd name="connsiteY9" fmla="*/ 457200 h 490895"/>
                <a:gd name="connsiteX10" fmla="*/ 98026 w 136126"/>
                <a:gd name="connsiteY10" fmla="*/ 485775 h 490895"/>
                <a:gd name="connsiteX11" fmla="*/ 136126 w 136126"/>
                <a:gd name="connsiteY11" fmla="*/ 447675 h 49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126" h="490895">
                  <a:moveTo>
                    <a:pt x="40876" y="0"/>
                  </a:moveTo>
                  <a:cubicBezTo>
                    <a:pt x="37701" y="12700"/>
                    <a:pt x="35113" y="25561"/>
                    <a:pt x="31351" y="38100"/>
                  </a:cubicBezTo>
                  <a:cubicBezTo>
                    <a:pt x="25581" y="57334"/>
                    <a:pt x="12301" y="95250"/>
                    <a:pt x="12301" y="95250"/>
                  </a:cubicBezTo>
                  <a:cubicBezTo>
                    <a:pt x="15476" y="104775"/>
                    <a:pt x="23477" y="113921"/>
                    <a:pt x="21826" y="123825"/>
                  </a:cubicBezTo>
                  <a:cubicBezTo>
                    <a:pt x="19944" y="135117"/>
                    <a:pt x="0" y="141294"/>
                    <a:pt x="2776" y="152400"/>
                  </a:cubicBezTo>
                  <a:cubicBezTo>
                    <a:pt x="7707" y="172123"/>
                    <a:pt x="28678" y="183761"/>
                    <a:pt x="40876" y="200025"/>
                  </a:cubicBezTo>
                  <a:cubicBezTo>
                    <a:pt x="47745" y="209183"/>
                    <a:pt x="55277" y="218139"/>
                    <a:pt x="59926" y="228600"/>
                  </a:cubicBezTo>
                  <a:cubicBezTo>
                    <a:pt x="68081" y="246950"/>
                    <a:pt x="78976" y="285750"/>
                    <a:pt x="78976" y="285750"/>
                  </a:cubicBezTo>
                  <a:cubicBezTo>
                    <a:pt x="85730" y="339780"/>
                    <a:pt x="84540" y="355098"/>
                    <a:pt x="98026" y="400050"/>
                  </a:cubicBezTo>
                  <a:cubicBezTo>
                    <a:pt x="103796" y="419284"/>
                    <a:pt x="117076" y="457200"/>
                    <a:pt x="117076" y="457200"/>
                  </a:cubicBezTo>
                  <a:cubicBezTo>
                    <a:pt x="110726" y="466725"/>
                    <a:pt x="87787" y="490895"/>
                    <a:pt x="98026" y="485775"/>
                  </a:cubicBezTo>
                  <a:cubicBezTo>
                    <a:pt x="114090" y="477743"/>
                    <a:pt x="136126" y="447675"/>
                    <a:pt x="136126" y="44767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638817" y="5076953"/>
              <a:ext cx="96839" cy="517468"/>
            </a:xfrm>
            <a:custGeom>
              <a:avLst/>
              <a:gdLst>
                <a:gd name="connsiteX0" fmla="*/ 66675 w 96901"/>
                <a:gd name="connsiteY0" fmla="*/ 0 h 516989"/>
                <a:gd name="connsiteX1" fmla="*/ 38100 w 96901"/>
                <a:gd name="connsiteY1" fmla="*/ 19050 h 516989"/>
                <a:gd name="connsiteX2" fmla="*/ 0 w 96901"/>
                <a:gd name="connsiteY2" fmla="*/ 133350 h 516989"/>
                <a:gd name="connsiteX3" fmla="*/ 9525 w 96901"/>
                <a:gd name="connsiteY3" fmla="*/ 161925 h 516989"/>
                <a:gd name="connsiteX4" fmla="*/ 66675 w 96901"/>
                <a:gd name="connsiteY4" fmla="*/ 219075 h 516989"/>
                <a:gd name="connsiteX5" fmla="*/ 76200 w 96901"/>
                <a:gd name="connsiteY5" fmla="*/ 257175 h 516989"/>
                <a:gd name="connsiteX6" fmla="*/ 95250 w 96901"/>
                <a:gd name="connsiteY6" fmla="*/ 285750 h 516989"/>
                <a:gd name="connsiteX7" fmla="*/ 85725 w 96901"/>
                <a:gd name="connsiteY7" fmla="*/ 314325 h 516989"/>
                <a:gd name="connsiteX8" fmla="*/ 76200 w 96901"/>
                <a:gd name="connsiteY8" fmla="*/ 390525 h 516989"/>
                <a:gd name="connsiteX9" fmla="*/ 38100 w 96901"/>
                <a:gd name="connsiteY9" fmla="*/ 457200 h 51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901" h="516989">
                  <a:moveTo>
                    <a:pt x="66675" y="0"/>
                  </a:moveTo>
                  <a:cubicBezTo>
                    <a:pt x="57150" y="6350"/>
                    <a:pt x="43220" y="8811"/>
                    <a:pt x="38100" y="19050"/>
                  </a:cubicBezTo>
                  <a:cubicBezTo>
                    <a:pt x="20139" y="54971"/>
                    <a:pt x="0" y="133350"/>
                    <a:pt x="0" y="133350"/>
                  </a:cubicBezTo>
                  <a:cubicBezTo>
                    <a:pt x="3175" y="142875"/>
                    <a:pt x="3361" y="154000"/>
                    <a:pt x="9525" y="161925"/>
                  </a:cubicBezTo>
                  <a:cubicBezTo>
                    <a:pt x="26065" y="183191"/>
                    <a:pt x="66675" y="219075"/>
                    <a:pt x="66675" y="219075"/>
                  </a:cubicBezTo>
                  <a:cubicBezTo>
                    <a:pt x="69850" y="231775"/>
                    <a:pt x="71043" y="245143"/>
                    <a:pt x="76200" y="257175"/>
                  </a:cubicBezTo>
                  <a:cubicBezTo>
                    <a:pt x="80709" y="267697"/>
                    <a:pt x="93368" y="274458"/>
                    <a:pt x="95250" y="285750"/>
                  </a:cubicBezTo>
                  <a:cubicBezTo>
                    <a:pt x="96901" y="295654"/>
                    <a:pt x="88900" y="304800"/>
                    <a:pt x="85725" y="314325"/>
                  </a:cubicBezTo>
                  <a:cubicBezTo>
                    <a:pt x="82550" y="339725"/>
                    <a:pt x="83835" y="366093"/>
                    <a:pt x="76200" y="390525"/>
                  </a:cubicBezTo>
                  <a:cubicBezTo>
                    <a:pt x="36680" y="516989"/>
                    <a:pt x="38100" y="489821"/>
                    <a:pt x="38100" y="4572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543566" y="5019809"/>
              <a:ext cx="219077" cy="538103"/>
            </a:xfrm>
            <a:custGeom>
              <a:avLst/>
              <a:gdLst>
                <a:gd name="connsiteX0" fmla="*/ 219332 w 219332"/>
                <a:gd name="connsiteY0" fmla="*/ 0 h 538684"/>
                <a:gd name="connsiteX1" fmla="*/ 190757 w 219332"/>
                <a:gd name="connsiteY1" fmla="*/ 266700 h 538684"/>
                <a:gd name="connsiteX2" fmla="*/ 181232 w 219332"/>
                <a:gd name="connsiteY2" fmla="*/ 323850 h 538684"/>
                <a:gd name="connsiteX3" fmla="*/ 162182 w 219332"/>
                <a:gd name="connsiteY3" fmla="*/ 361950 h 538684"/>
                <a:gd name="connsiteX4" fmla="*/ 38357 w 219332"/>
                <a:gd name="connsiteY4" fmla="*/ 457200 h 538684"/>
                <a:gd name="connsiteX5" fmla="*/ 257 w 219332"/>
                <a:gd name="connsiteY5" fmla="*/ 476250 h 538684"/>
                <a:gd name="connsiteX6" fmla="*/ 57407 w 219332"/>
                <a:gd name="connsiteY6" fmla="*/ 514350 h 538684"/>
                <a:gd name="connsiteX7" fmla="*/ 114557 w 219332"/>
                <a:gd name="connsiteY7" fmla="*/ 533400 h 53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332" h="538684">
                  <a:moveTo>
                    <a:pt x="219332" y="0"/>
                  </a:moveTo>
                  <a:cubicBezTo>
                    <a:pt x="189862" y="338908"/>
                    <a:pt x="216649" y="124293"/>
                    <a:pt x="190757" y="266700"/>
                  </a:cubicBezTo>
                  <a:cubicBezTo>
                    <a:pt x="187302" y="285701"/>
                    <a:pt x="186781" y="305352"/>
                    <a:pt x="181232" y="323850"/>
                  </a:cubicBezTo>
                  <a:cubicBezTo>
                    <a:pt x="177152" y="337450"/>
                    <a:pt x="172222" y="351910"/>
                    <a:pt x="162182" y="361950"/>
                  </a:cubicBezTo>
                  <a:cubicBezTo>
                    <a:pt x="155871" y="368261"/>
                    <a:pt x="73206" y="437286"/>
                    <a:pt x="38357" y="457200"/>
                  </a:cubicBezTo>
                  <a:cubicBezTo>
                    <a:pt x="26029" y="464245"/>
                    <a:pt x="12957" y="469900"/>
                    <a:pt x="257" y="476250"/>
                  </a:cubicBezTo>
                  <a:cubicBezTo>
                    <a:pt x="33740" y="526475"/>
                    <a:pt x="0" y="489747"/>
                    <a:pt x="57407" y="514350"/>
                  </a:cubicBezTo>
                  <a:cubicBezTo>
                    <a:pt x="114185" y="538684"/>
                    <a:pt x="57662" y="533400"/>
                    <a:pt x="114557" y="5334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619767" y="5096001"/>
              <a:ext cx="200027" cy="409530"/>
            </a:xfrm>
            <a:custGeom>
              <a:avLst/>
              <a:gdLst>
                <a:gd name="connsiteX0" fmla="*/ 95765 w 200540"/>
                <a:gd name="connsiteY0" fmla="*/ 0 h 409575"/>
                <a:gd name="connsiteX1" fmla="*/ 67190 w 200540"/>
                <a:gd name="connsiteY1" fmla="*/ 133350 h 409575"/>
                <a:gd name="connsiteX2" fmla="*/ 48140 w 200540"/>
                <a:gd name="connsiteY2" fmla="*/ 200025 h 409575"/>
                <a:gd name="connsiteX3" fmla="*/ 29090 w 200540"/>
                <a:gd name="connsiteY3" fmla="*/ 285750 h 409575"/>
                <a:gd name="connsiteX4" fmla="*/ 19565 w 200540"/>
                <a:gd name="connsiteY4" fmla="*/ 381000 h 409575"/>
                <a:gd name="connsiteX5" fmla="*/ 10040 w 200540"/>
                <a:gd name="connsiteY5" fmla="*/ 409575 h 409575"/>
                <a:gd name="connsiteX6" fmla="*/ 57665 w 200540"/>
                <a:gd name="connsiteY6" fmla="*/ 381000 h 409575"/>
                <a:gd name="connsiteX7" fmla="*/ 200540 w 200540"/>
                <a:gd name="connsiteY7" fmla="*/ 35242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540" h="409575">
                  <a:moveTo>
                    <a:pt x="95765" y="0"/>
                  </a:moveTo>
                  <a:cubicBezTo>
                    <a:pt x="84893" y="54358"/>
                    <a:pt x="80224" y="85560"/>
                    <a:pt x="67190" y="133350"/>
                  </a:cubicBezTo>
                  <a:cubicBezTo>
                    <a:pt x="61108" y="155650"/>
                    <a:pt x="53337" y="177503"/>
                    <a:pt x="48140" y="200025"/>
                  </a:cubicBezTo>
                  <a:cubicBezTo>
                    <a:pt x="22995" y="308987"/>
                    <a:pt x="51985" y="217066"/>
                    <a:pt x="29090" y="285750"/>
                  </a:cubicBezTo>
                  <a:cubicBezTo>
                    <a:pt x="25915" y="317500"/>
                    <a:pt x="24417" y="349463"/>
                    <a:pt x="19565" y="381000"/>
                  </a:cubicBezTo>
                  <a:cubicBezTo>
                    <a:pt x="18038" y="390923"/>
                    <a:pt x="0" y="409575"/>
                    <a:pt x="10040" y="409575"/>
                  </a:cubicBezTo>
                  <a:cubicBezTo>
                    <a:pt x="28553" y="409575"/>
                    <a:pt x="39933" y="386320"/>
                    <a:pt x="57665" y="381000"/>
                  </a:cubicBezTo>
                  <a:cubicBezTo>
                    <a:pt x="104185" y="367044"/>
                    <a:pt x="200540" y="352425"/>
                    <a:pt x="200540" y="35242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>
              <a:off x="5752366" y="4685677"/>
              <a:ext cx="685724" cy="1587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>
              <a:off x="6004749" y="5272988"/>
              <a:ext cx="182543" cy="0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6005543" y="5119811"/>
              <a:ext cx="182543" cy="1588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>
              <a:off x="5965860" y="5464260"/>
              <a:ext cx="260321" cy="0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55"/>
            <p:cNvSpPr txBox="1">
              <a:spLocks noChangeArrowheads="1"/>
            </p:cNvSpPr>
            <p:nvPr/>
          </p:nvSpPr>
          <p:spPr bwMode="auto">
            <a:xfrm>
              <a:off x="6218214" y="4581939"/>
              <a:ext cx="807663" cy="35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Drift Gap</a:t>
              </a:r>
            </a:p>
          </p:txBody>
        </p:sp>
        <p:sp>
          <p:nvSpPr>
            <p:cNvPr id="49" name="TextBox 56"/>
            <p:cNvSpPr txBox="1">
              <a:spLocks noChangeArrowheads="1"/>
            </p:cNvSpPr>
            <p:nvPr/>
          </p:nvSpPr>
          <p:spPr bwMode="auto">
            <a:xfrm>
              <a:off x="6218214" y="4953003"/>
              <a:ext cx="814203" cy="35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Transfer 1</a:t>
              </a:r>
            </a:p>
          </p:txBody>
        </p:sp>
        <p:sp>
          <p:nvSpPr>
            <p:cNvPr id="50" name="TextBox 57"/>
            <p:cNvSpPr txBox="1">
              <a:spLocks noChangeArrowheads="1"/>
            </p:cNvSpPr>
            <p:nvPr/>
          </p:nvSpPr>
          <p:spPr bwMode="auto">
            <a:xfrm>
              <a:off x="6218214" y="5343526"/>
              <a:ext cx="843508" cy="35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Induction</a:t>
              </a:r>
            </a:p>
          </p:txBody>
        </p:sp>
        <p:sp>
          <p:nvSpPr>
            <p:cNvPr id="51" name="TextBox 58"/>
            <p:cNvSpPr txBox="1">
              <a:spLocks noChangeArrowheads="1"/>
            </p:cNvSpPr>
            <p:nvPr/>
          </p:nvSpPr>
          <p:spPr bwMode="auto">
            <a:xfrm>
              <a:off x="6218214" y="5153025"/>
              <a:ext cx="841455" cy="35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Transfer 2</a:t>
              </a:r>
            </a:p>
          </p:txBody>
        </p:sp>
        <p:sp>
          <p:nvSpPr>
            <p:cNvPr id="52" name="TextBox 59"/>
            <p:cNvSpPr txBox="1">
              <a:spLocks noChangeArrowheads="1"/>
            </p:cNvSpPr>
            <p:nvPr/>
          </p:nvSpPr>
          <p:spPr bwMode="auto">
            <a:xfrm>
              <a:off x="3429000" y="4876801"/>
              <a:ext cx="603050" cy="35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GEM 1</a:t>
              </a:r>
            </a:p>
          </p:txBody>
        </p:sp>
        <p:sp>
          <p:nvSpPr>
            <p:cNvPr id="53" name="TextBox 60"/>
            <p:cNvSpPr txBox="1">
              <a:spLocks noChangeArrowheads="1"/>
            </p:cNvSpPr>
            <p:nvPr/>
          </p:nvSpPr>
          <p:spPr bwMode="auto">
            <a:xfrm>
              <a:off x="3429000" y="5029201"/>
              <a:ext cx="635115" cy="35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GEM 2</a:t>
              </a:r>
            </a:p>
          </p:txBody>
        </p:sp>
        <p:sp>
          <p:nvSpPr>
            <p:cNvPr id="54" name="TextBox 61"/>
            <p:cNvSpPr txBox="1">
              <a:spLocks noChangeArrowheads="1"/>
            </p:cNvSpPr>
            <p:nvPr/>
          </p:nvSpPr>
          <p:spPr bwMode="auto">
            <a:xfrm>
              <a:off x="3429000" y="5181605"/>
              <a:ext cx="630305" cy="35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GEM 3</a:t>
              </a:r>
            </a:p>
          </p:txBody>
        </p:sp>
        <p:sp>
          <p:nvSpPr>
            <p:cNvPr id="55" name="TextBox 62"/>
            <p:cNvSpPr txBox="1">
              <a:spLocks noChangeArrowheads="1"/>
            </p:cNvSpPr>
            <p:nvPr/>
          </p:nvSpPr>
          <p:spPr bwMode="auto">
            <a:xfrm>
              <a:off x="3429000" y="4191001"/>
              <a:ext cx="547141" cy="35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Mesh</a:t>
              </a:r>
            </a:p>
          </p:txBody>
        </p:sp>
        <p:sp>
          <p:nvSpPr>
            <p:cNvPr id="56" name="TextBox 63"/>
            <p:cNvSpPr txBox="1">
              <a:spLocks noChangeArrowheads="1"/>
            </p:cNvSpPr>
            <p:nvPr/>
          </p:nvSpPr>
          <p:spPr bwMode="auto">
            <a:xfrm>
              <a:off x="3429000" y="5410203"/>
              <a:ext cx="852547" cy="35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X-Y Strips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5300677" y="5659501"/>
              <a:ext cx="420690" cy="0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65"/>
            <p:cNvSpPr txBox="1">
              <a:spLocks noChangeArrowheads="1"/>
            </p:cNvSpPr>
            <p:nvPr/>
          </p:nvSpPr>
          <p:spPr bwMode="auto">
            <a:xfrm>
              <a:off x="4976319" y="5625551"/>
              <a:ext cx="1195881" cy="35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Pitch: 400um</a:t>
              </a:r>
            </a:p>
          </p:txBody>
        </p:sp>
        <p:sp>
          <p:nvSpPr>
            <p:cNvPr id="59" name="TextBox 66"/>
            <p:cNvSpPr txBox="1">
              <a:spLocks noChangeArrowheads="1"/>
            </p:cNvSpPr>
            <p:nvPr/>
          </p:nvSpPr>
          <p:spPr bwMode="auto">
            <a:xfrm>
              <a:off x="6934201" y="4572003"/>
              <a:ext cx="588623" cy="35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17mm</a:t>
              </a:r>
            </a:p>
          </p:txBody>
        </p:sp>
        <p:sp>
          <p:nvSpPr>
            <p:cNvPr id="60" name="TextBox 67"/>
            <p:cNvSpPr txBox="1">
              <a:spLocks noChangeArrowheads="1"/>
            </p:cNvSpPr>
            <p:nvPr/>
          </p:nvSpPr>
          <p:spPr bwMode="auto">
            <a:xfrm>
              <a:off x="6934201" y="4953003"/>
              <a:ext cx="627094" cy="35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1.5mm</a:t>
              </a:r>
            </a:p>
          </p:txBody>
        </p:sp>
        <p:sp>
          <p:nvSpPr>
            <p:cNvPr id="61" name="TextBox 68"/>
            <p:cNvSpPr txBox="1">
              <a:spLocks noChangeArrowheads="1"/>
            </p:cNvSpPr>
            <p:nvPr/>
          </p:nvSpPr>
          <p:spPr bwMode="auto">
            <a:xfrm>
              <a:off x="6934201" y="5334005"/>
              <a:ext cx="526110" cy="35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2mm</a:t>
              </a:r>
            </a:p>
          </p:txBody>
        </p:sp>
        <p:sp>
          <p:nvSpPr>
            <p:cNvPr id="62" name="TextBox 69"/>
            <p:cNvSpPr txBox="1">
              <a:spLocks noChangeArrowheads="1"/>
            </p:cNvSpPr>
            <p:nvPr/>
          </p:nvSpPr>
          <p:spPr bwMode="auto">
            <a:xfrm>
              <a:off x="6934201" y="5153031"/>
              <a:ext cx="627094" cy="35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1.5mm</a:t>
              </a:r>
            </a:p>
          </p:txBody>
        </p:sp>
        <p:cxnSp>
          <p:nvCxnSpPr>
            <p:cNvPr id="63" name="Elbow Connector 62"/>
            <p:cNvCxnSpPr/>
            <p:nvPr/>
          </p:nvCxnSpPr>
          <p:spPr>
            <a:xfrm rot="16200000" flipH="1">
              <a:off x="4724442" y="5657895"/>
              <a:ext cx="533341" cy="304802"/>
            </a:xfrm>
            <a:prstGeom prst="bentConnector3">
              <a:avLst>
                <a:gd name="adj1" fmla="val 1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Isosceles Triangle 63"/>
            <p:cNvSpPr/>
            <p:nvPr/>
          </p:nvSpPr>
          <p:spPr>
            <a:xfrm rot="5400000">
              <a:off x="5105431" y="5962666"/>
              <a:ext cx="304766" cy="2286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5057788" y="6076967"/>
              <a:ext cx="4572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73"/>
            <p:cNvSpPr txBox="1">
              <a:spLocks noChangeArrowheads="1"/>
            </p:cNvSpPr>
            <p:nvPr/>
          </p:nvSpPr>
          <p:spPr bwMode="auto">
            <a:xfrm>
              <a:off x="5553075" y="5943602"/>
              <a:ext cx="1222780" cy="35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>
                  <a:latin typeface="Constantia" pitchFamily="18" charset="0"/>
                </a:rPr>
                <a:t>Preamp/Shaper</a:t>
              </a: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5457841" y="4484881"/>
              <a:ext cx="57150" cy="57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253052" y="4549961"/>
              <a:ext cx="157163" cy="1555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 flipH="1">
              <a:off x="5145101" y="4746789"/>
              <a:ext cx="73026" cy="730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583255" y="4343609"/>
              <a:ext cx="90488" cy="936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4991112" y="4861077"/>
              <a:ext cx="109539" cy="10952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178306" y="4389642"/>
              <a:ext cx="1054108" cy="535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50" dirty="0"/>
                <a:t>Primary Charge </a:t>
              </a:r>
            </a:p>
            <a:p>
              <a:pPr>
                <a:defRPr/>
              </a:pPr>
              <a:r>
                <a:rPr lang="en-US" sz="1050" dirty="0"/>
                <a:t>Fluctuation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595497" y="669931"/>
            <a:ext cx="5388541" cy="61863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* Initially decided to determine charge arrival time (continuous variable) to determine vector z-comp., and use the pads (discrete variable) to determine the x-comp., but “rising edge method”, and others like it have modest timing resolution (~1/2 time bin).  </a:t>
            </a:r>
            <a:r>
              <a:rPr lang="en-US" dirty="0">
                <a:solidFill>
                  <a:srgbClr val="FF0000"/>
                </a:solidFill>
              </a:rPr>
              <a:t>[X~1pad, Z~1/2time bin]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* Instead why not focus on improving the determination of the x-comp.  In principle the charge distribution within each time slice should yield a position resolution similar to that seen for normally incident tracks (~50-60microns), which corresponds to a fraction of a pad. 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err="1">
                <a:solidFill>
                  <a:srgbClr val="FF0000"/>
                </a:solidFill>
              </a:rPr>
              <a:t>X~pad</a:t>
            </a:r>
            <a:r>
              <a:rPr lang="en-US" dirty="0">
                <a:solidFill>
                  <a:srgbClr val="FF0000"/>
                </a:solidFill>
              </a:rPr>
              <a:t> fraction, Z=1 time bin]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29" y="2965407"/>
            <a:ext cx="2944812" cy="159100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29" y="5041852"/>
            <a:ext cx="2925763" cy="153259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75" y="2833876"/>
            <a:ext cx="2801938" cy="184924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77" y="5056229"/>
            <a:ext cx="2318599" cy="151923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53" y="2965138"/>
            <a:ext cx="2314575" cy="1547482"/>
          </a:xfrm>
          <a:prstGeom prst="rect">
            <a:avLst/>
          </a:prstGeom>
        </p:spPr>
      </p:pic>
      <p:cxnSp>
        <p:nvCxnSpPr>
          <p:cNvPr id="81" name="Straight Arrow Connector 80"/>
          <p:cNvCxnSpPr/>
          <p:nvPr/>
        </p:nvCxnSpPr>
        <p:spPr>
          <a:xfrm flipV="1">
            <a:off x="2858867" y="3597532"/>
            <a:ext cx="1258574" cy="194606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3089796" y="5852249"/>
            <a:ext cx="1602749" cy="54387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090656" y="462100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Time Slice Method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001071" y="2591596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Rising Edge Method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8275" y="2862451"/>
            <a:ext cx="2736850" cy="18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652" y="-262935"/>
            <a:ext cx="10515600" cy="1070619"/>
          </a:xfrm>
        </p:spPr>
        <p:txBody>
          <a:bodyPr/>
          <a:lstStyle/>
          <a:p>
            <a:r>
              <a:rPr lang="en-US"/>
              <a:t>Vector Reco Methods Compared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61771" y="4282713"/>
            <a:ext cx="8375262" cy="2114550"/>
            <a:chOff x="101988" y="4514850"/>
            <a:chExt cx="12090012" cy="2343150"/>
          </a:xfrm>
        </p:grpSpPr>
        <p:sp>
          <p:nvSpPr>
            <p:cNvPr id="44" name="Rectangle 43"/>
            <p:cNvSpPr/>
            <p:nvPr/>
          </p:nvSpPr>
          <p:spPr>
            <a:xfrm>
              <a:off x="114300" y="4514850"/>
              <a:ext cx="12077700" cy="23431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225706" y="5600700"/>
              <a:ext cx="6451444" cy="323116"/>
              <a:chOff x="3416456" y="2819400"/>
              <a:chExt cx="6451444" cy="32311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8158749" y="2819400"/>
                <a:ext cx="1709151" cy="314326"/>
                <a:chOff x="8158749" y="2819400"/>
                <a:chExt cx="1709151" cy="31432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8158749" y="2819400"/>
                  <a:ext cx="915792" cy="314325"/>
                  <a:chOff x="8799708" y="2667001"/>
                  <a:chExt cx="915792" cy="314325"/>
                </a:xfrm>
              </p:grpSpPr>
              <p:cxnSp>
                <p:nvCxnSpPr>
                  <p:cNvPr id="5" name="Elbow Connector 4"/>
                  <p:cNvCxnSpPr/>
                  <p:nvPr/>
                </p:nvCxnSpPr>
                <p:spPr>
                  <a:xfrm flipV="1">
                    <a:off x="8799708" y="2667001"/>
                    <a:ext cx="549666" cy="314325"/>
                  </a:xfrm>
                  <a:prstGeom prst="bentConnector3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Elbow Connector 5"/>
                  <p:cNvCxnSpPr/>
                  <p:nvPr/>
                </p:nvCxnSpPr>
                <p:spPr>
                  <a:xfrm>
                    <a:off x="9188841" y="2667001"/>
                    <a:ext cx="526659" cy="314325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8952108" y="2819401"/>
                  <a:ext cx="915792" cy="314325"/>
                  <a:chOff x="8799708" y="2667001"/>
                  <a:chExt cx="915792" cy="314325"/>
                </a:xfrm>
              </p:grpSpPr>
              <p:cxnSp>
                <p:nvCxnSpPr>
                  <p:cNvPr id="14" name="Elbow Connector 13"/>
                  <p:cNvCxnSpPr/>
                  <p:nvPr/>
                </p:nvCxnSpPr>
                <p:spPr>
                  <a:xfrm flipV="1">
                    <a:off x="8799708" y="2667001"/>
                    <a:ext cx="549666" cy="314325"/>
                  </a:xfrm>
                  <a:prstGeom prst="bentConnector3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Elbow Connector 14"/>
                  <p:cNvCxnSpPr/>
                  <p:nvPr/>
                </p:nvCxnSpPr>
                <p:spPr>
                  <a:xfrm>
                    <a:off x="9188841" y="2667001"/>
                    <a:ext cx="526659" cy="314325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660" y="2819400"/>
                <a:ext cx="1713124" cy="323116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4998545" y="2819400"/>
                <a:ext cx="1709151" cy="314326"/>
                <a:chOff x="8158749" y="2819400"/>
                <a:chExt cx="1709151" cy="314326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8158749" y="2819400"/>
                  <a:ext cx="915792" cy="314325"/>
                  <a:chOff x="8799708" y="2667001"/>
                  <a:chExt cx="915792" cy="314325"/>
                </a:xfrm>
              </p:grpSpPr>
              <p:cxnSp>
                <p:nvCxnSpPr>
                  <p:cNvPr id="23" name="Elbow Connector 22"/>
                  <p:cNvCxnSpPr/>
                  <p:nvPr/>
                </p:nvCxnSpPr>
                <p:spPr>
                  <a:xfrm flipV="1">
                    <a:off x="8799708" y="2667001"/>
                    <a:ext cx="549666" cy="314325"/>
                  </a:xfrm>
                  <a:prstGeom prst="bentConnector3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Elbow Connector 23"/>
                  <p:cNvCxnSpPr/>
                  <p:nvPr/>
                </p:nvCxnSpPr>
                <p:spPr>
                  <a:xfrm>
                    <a:off x="9188841" y="2667001"/>
                    <a:ext cx="526659" cy="314325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8952108" y="2819401"/>
                  <a:ext cx="915792" cy="314325"/>
                  <a:chOff x="8799708" y="2667001"/>
                  <a:chExt cx="915792" cy="314325"/>
                </a:xfrm>
              </p:grpSpPr>
              <p:cxnSp>
                <p:nvCxnSpPr>
                  <p:cNvPr id="21" name="Elbow Connector 20"/>
                  <p:cNvCxnSpPr/>
                  <p:nvPr/>
                </p:nvCxnSpPr>
                <p:spPr>
                  <a:xfrm flipV="1">
                    <a:off x="8799708" y="2667001"/>
                    <a:ext cx="549666" cy="314325"/>
                  </a:xfrm>
                  <a:prstGeom prst="bentConnector3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Elbow Connector 21"/>
                  <p:cNvCxnSpPr/>
                  <p:nvPr/>
                </p:nvCxnSpPr>
                <p:spPr>
                  <a:xfrm>
                    <a:off x="9188841" y="2667001"/>
                    <a:ext cx="526659" cy="314325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16456" y="2819400"/>
                <a:ext cx="1713124" cy="323116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1218182" y="4563844"/>
              <a:ext cx="1445507" cy="34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Ext. Trigger</a:t>
              </a:r>
              <a:endParaRPr lang="en-US" sz="14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888399" y="5310187"/>
              <a:ext cx="0" cy="91440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714852" y="4851916"/>
              <a:ext cx="0" cy="3640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3471509" y="5300662"/>
              <a:ext cx="3148365" cy="91440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711738" y="5310187"/>
              <a:ext cx="0" cy="91440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01988" y="5573196"/>
              <a:ext cx="1393489" cy="306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40MHz Cock</a:t>
              </a:r>
              <a:endParaRPr lang="en-US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19801" y="6191934"/>
              <a:ext cx="1643956" cy="647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Phase 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uncertainty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56405" y="5854522"/>
              <a:ext cx="1565187" cy="34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APV Latency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33256" y="5923815"/>
              <a:ext cx="1731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Capture window</a:t>
              </a:r>
              <a:endParaRPr lang="en-US" dirty="0"/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7890440" y="5612206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947717" y="5406067"/>
              <a:ext cx="3134286" cy="8185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Incurs 25ns/</a:t>
              </a:r>
              <a:r>
                <a:rPr lang="en-US" sz="1400" dirty="0" err="1" smtClean="0"/>
                <a:t>sqrt</a:t>
              </a:r>
              <a:r>
                <a:rPr lang="en-US" sz="1400" dirty="0" smtClean="0"/>
                <a:t>(12) timing error for charge arrival as given by clock edge</a:t>
              </a:r>
              <a:endParaRPr lang="en-US" sz="14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065712" y="4282713"/>
            <a:ext cx="2809875" cy="2460067"/>
            <a:chOff x="8806672" y="3787380"/>
            <a:chExt cx="2809875" cy="2460067"/>
          </a:xfrm>
        </p:grpSpPr>
        <p:sp>
          <p:nvSpPr>
            <p:cNvPr id="46" name="Rectangle 45"/>
            <p:cNvSpPr/>
            <p:nvPr/>
          </p:nvSpPr>
          <p:spPr>
            <a:xfrm>
              <a:off x="8806672" y="3787380"/>
              <a:ext cx="2809875" cy="20357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9715626" y="3787380"/>
              <a:ext cx="1453711" cy="2035762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9257018" y="3787380"/>
              <a:ext cx="1453711" cy="2035762"/>
            </a:xfrm>
            <a:prstGeom prst="straightConnector1">
              <a:avLst/>
            </a:prstGeom>
            <a:ln w="15875">
              <a:solidFill>
                <a:schemeClr val="bg2">
                  <a:lumMod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0740712" y="5933758"/>
              <a:ext cx="42862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0774419" y="5878115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ymbol" panose="05050102010706020507" pitchFamily="18" charset="2"/>
                </a:rPr>
                <a:t>D</a:t>
              </a:r>
              <a:r>
                <a:rPr lang="en-US" dirty="0" err="1"/>
                <a:t>x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9791700" y="3943350"/>
              <a:ext cx="0" cy="4953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10211609" y="4538561"/>
              <a:ext cx="0" cy="4953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10611659" y="5095180"/>
              <a:ext cx="0" cy="4953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0352908" y="4415007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FF0000"/>
                  </a:solidFill>
                </a:rPr>
                <a:t>t </a:t>
              </a:r>
              <a:r>
                <a:rPr lang="en-US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 </a:t>
              </a:r>
              <a:r>
                <a:rPr lang="en-US" dirty="0" err="1" smtClean="0">
                  <a:solidFill>
                    <a:srgbClr val="FF000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D</a:t>
              </a:r>
              <a:r>
                <a:rPr lang="en-US" dirty="0" err="1" smtClean="0">
                  <a:solidFill>
                    <a:srgbClr val="FF0000"/>
                  </a:solidFill>
                  <a:sym typeface="Wingdings" panose="05000000000000000000" pitchFamily="2" charset="2"/>
                </a:rPr>
                <a:t>z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8" name="Straight Arrow Connector 67"/>
          <p:cNvCxnSpPr/>
          <p:nvPr/>
        </p:nvCxnSpPr>
        <p:spPr>
          <a:xfrm flipH="1" flipV="1">
            <a:off x="9065712" y="5080225"/>
            <a:ext cx="301" cy="12382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46" idx="2"/>
          </p:cNvCxnSpPr>
          <p:nvPr/>
        </p:nvCxnSpPr>
        <p:spPr>
          <a:xfrm>
            <a:off x="9065712" y="6318475"/>
            <a:ext cx="1404938" cy="0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811040" y="493398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0285897" y="631847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9033443" y="5903900"/>
            <a:ext cx="1652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x</a:t>
            </a:r>
            <a:r>
              <a:rPr lang="en-US" dirty="0" smtClean="0"/>
              <a:t>=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dirty="0" smtClean="0"/>
              <a:t>*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t*</a:t>
            </a:r>
            <a:r>
              <a:rPr lang="en-US" dirty="0" err="1" smtClean="0"/>
              <a:t>tan</a:t>
            </a:r>
            <a:r>
              <a:rPr lang="en-US" dirty="0" err="1" smtClean="0">
                <a:latin typeface="Symbol" panose="05050102010706020507" pitchFamily="18" charset="2"/>
              </a:rPr>
              <a:t>q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9500629" y="4282713"/>
            <a:ext cx="0" cy="1047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470539" y="448081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q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59" y="875941"/>
            <a:ext cx="5742683" cy="334271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150" y="873125"/>
            <a:ext cx="6003925" cy="33286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9316" y="3103563"/>
            <a:ext cx="3980134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Can unfold phase uncertainty from time slice method, NOT rising edge method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511935" y="4261093"/>
            <a:ext cx="1513797" cy="206164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02729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4621"/>
            <a:ext cx="10515600" cy="1325563"/>
          </a:xfrm>
        </p:spPr>
        <p:txBody>
          <a:bodyPr/>
          <a:lstStyle/>
          <a:p>
            <a:r>
              <a:rPr lang="en-US"/>
              <a:t>COMPASS Vs. Chevron board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1" t="72165" r="30852" b="21217"/>
          <a:stretch/>
        </p:blipFill>
        <p:spPr>
          <a:xfrm>
            <a:off x="7922777" y="998342"/>
            <a:ext cx="3264994" cy="1032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62" y="1564298"/>
            <a:ext cx="6688368" cy="43425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133" y="2470004"/>
            <a:ext cx="4444369" cy="3011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82556" y="5586043"/>
            <a:ext cx="3686932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Chevron Pattern --&gt; systematic offset error can be corrected</a:t>
            </a:r>
          </a:p>
        </p:txBody>
      </p:sp>
    </p:spTree>
    <p:extLst>
      <p:ext uri="{BB962C8B-B14F-4D97-AF65-F5344CB8AC3E}">
        <p14:creationId xmlns:p14="http://schemas.microsoft.com/office/powerpoint/2010/main" val="172326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1428"/>
            <a:ext cx="10515600" cy="1325563"/>
          </a:xfrm>
        </p:spPr>
        <p:txBody>
          <a:bodyPr/>
          <a:lstStyle/>
          <a:p>
            <a:r>
              <a:rPr lang="en-US"/>
              <a:t>Time slice method limitations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5" y="868363"/>
            <a:ext cx="4967978" cy="3170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67" y="842869"/>
            <a:ext cx="4875213" cy="3214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625" y="4306142"/>
            <a:ext cx="4894818" cy="2304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7748" y="5134711"/>
            <a:ext cx="454730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More tail overlap at later time bins deteriorates resolution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73746" y="5628778"/>
            <a:ext cx="2558796" cy="289787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TextBox 7"/>
          <p:cNvSpPr txBox="1"/>
          <p:nvPr/>
        </p:nvSpPr>
        <p:spPr>
          <a:xfrm>
            <a:off x="2499615" y="2079349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Si Track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77990" y="264547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GEM Track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45797" y="2830306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entury Gothic" charset="0"/>
              </a:rPr>
              <a:t>Corrected</a:t>
            </a:r>
            <a:endParaRPr lang="en-US">
              <a:latin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0693" y="3136698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>
                <a:solidFill>
                  <a:srgbClr val="8A35B3"/>
                </a:solidFill>
              </a:rPr>
              <a:t>Uncorrected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1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5933"/>
            <a:ext cx="10515600" cy="1325563"/>
          </a:xfrm>
        </p:spPr>
        <p:txBody>
          <a:bodyPr/>
          <a:lstStyle/>
          <a:p>
            <a:r>
              <a:rPr lang="en-US"/>
              <a:t>Best Centroid Vs Vector Reco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44" y="1143141"/>
            <a:ext cx="5637212" cy="4091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313" y="1155700"/>
            <a:ext cx="5669705" cy="4076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1685" y="5439082"/>
            <a:ext cx="8479445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best possible resolution as determined using the centroid alone cannot compete with vector reco.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 believe the vector reco resolution is substantially better than what is shown here! </a:t>
            </a:r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446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8902"/>
            <a:ext cx="10515600" cy="1325563"/>
          </a:xfrm>
        </p:spPr>
        <p:txBody>
          <a:bodyPr/>
          <a:lstStyle/>
          <a:p>
            <a:r>
              <a:rPr lang="en-US"/>
              <a:t>Outlook: Unfolding shaper response</a:t>
            </a:r>
          </a:p>
        </p:txBody>
      </p:sp>
      <p:pic>
        <p:nvPicPr>
          <p:cNvPr id="3" name="Picture 2" descr="ra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102" y="1391972"/>
            <a:ext cx="4547635" cy="3264277"/>
          </a:xfrm>
          <a:prstGeom prst="rect">
            <a:avLst/>
          </a:prstGeom>
        </p:spPr>
      </p:pic>
      <p:pic>
        <p:nvPicPr>
          <p:cNvPr id="5" name="Picture 4" descr="unfold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037" y="1391972"/>
            <a:ext cx="4533400" cy="3256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82436" y="98406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A. Kiselev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866" y="183809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Raw Waveform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10723" y="179167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Unfolded</a:t>
            </a:r>
            <a:r>
              <a:rPr lang="en-US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21337" y="4739223"/>
            <a:ext cx="9139030" cy="147732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Gain access to  actual charge deposit by unfolding the nominal shaper response from the raw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Unfolded clusters are determined with full covariance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Formal Chi2 analysis shows spatial resolution &lt;70um at 30deg. using COMPASS board.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This detector configuration has huge potential beyond what was shown on previous slides!</a:t>
            </a:r>
          </a:p>
        </p:txBody>
      </p:sp>
    </p:spTree>
    <p:extLst>
      <p:ext uri="{BB962C8B-B14F-4D97-AF65-F5344CB8AC3E}">
        <p14:creationId xmlns:p14="http://schemas.microsoft.com/office/powerpoint/2010/main" val="340387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62004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Rotate </a:t>
            </a:r>
            <a:r>
              <a:rPr lang="en-US" sz="3600" dirty="0" err="1"/>
              <a:t>Coord</a:t>
            </a:r>
            <a:r>
              <a:rPr lang="en-US" sz="3600" dirty="0"/>
              <a:t>. Sys. Of Si to align with GEM (GEM fixed)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A5DF-63B0-4720-BD17-585FF55EA1FD}" type="slidenum">
              <a:rPr lang="en-US" smtClean="0"/>
              <a:t>8</a:t>
            </a:fld>
            <a:endParaRPr lang="en-US"/>
          </a:p>
        </p:txBody>
      </p:sp>
      <p:sp>
        <p:nvSpPr>
          <p:cNvPr id="56" name="TextBox 270"/>
          <p:cNvSpPr txBox="1">
            <a:spLocks noChangeArrowheads="1"/>
          </p:cNvSpPr>
          <p:nvPr/>
        </p:nvSpPr>
        <p:spPr bwMode="auto">
          <a:xfrm>
            <a:off x="1905000" y="1447801"/>
            <a:ext cx="2667000" cy="14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orbel" pitchFamily="34" charset="0"/>
              </a:rPr>
              <a:t>GEM </a:t>
            </a:r>
            <a:r>
              <a:rPr lang="en-US" sz="1600" b="1" dirty="0" err="1">
                <a:solidFill>
                  <a:schemeClr val="bg1"/>
                </a:solidFill>
                <a:latin typeface="Corbel" pitchFamily="34" charset="0"/>
              </a:rPr>
              <a:t>Coord</a:t>
            </a:r>
            <a:r>
              <a:rPr lang="en-US" sz="1600" b="1" dirty="0">
                <a:solidFill>
                  <a:schemeClr val="bg1"/>
                </a:solidFill>
                <a:latin typeface="Corbel" pitchFamily="34" charset="0"/>
              </a:rPr>
              <a:t>. System orientation Parameters: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>
                <a:latin typeface="+mj-lt"/>
              </a:rPr>
              <a:t>Fixed: </a:t>
            </a:r>
            <a:r>
              <a:rPr lang="en-US" sz="1600" i="1" dirty="0" err="1">
                <a:latin typeface="Symbol" pitchFamily="18" charset="2"/>
              </a:rPr>
              <a:t>D</a:t>
            </a:r>
            <a:r>
              <a:rPr lang="en-US" sz="1600" i="1" dirty="0" err="1">
                <a:latin typeface="Corbel" pitchFamily="34" charset="0"/>
              </a:rPr>
              <a:t>x</a:t>
            </a:r>
            <a:r>
              <a:rPr lang="en-US" sz="1600" i="1" dirty="0">
                <a:latin typeface="Corbel" pitchFamily="34" charset="0"/>
              </a:rPr>
              <a:t>, </a:t>
            </a:r>
            <a:r>
              <a:rPr lang="en-US" sz="1600" i="1" dirty="0" err="1">
                <a:latin typeface="Symbol" pitchFamily="18" charset="2"/>
              </a:rPr>
              <a:t>D</a:t>
            </a:r>
            <a:r>
              <a:rPr lang="en-US" sz="1600" i="1" dirty="0" err="1">
                <a:latin typeface="Corbel" pitchFamily="34" charset="0"/>
              </a:rPr>
              <a:t>y</a:t>
            </a:r>
            <a:r>
              <a:rPr lang="en-US" sz="1600" i="1" dirty="0">
                <a:latin typeface="Corbel" pitchFamily="34" charset="0"/>
              </a:rPr>
              <a:t>, </a:t>
            </a:r>
            <a:r>
              <a:rPr lang="en-US" sz="1600" i="1" dirty="0" err="1">
                <a:latin typeface="Symbol" pitchFamily="18" charset="2"/>
              </a:rPr>
              <a:t>Df</a:t>
            </a:r>
            <a:endParaRPr lang="en-US" sz="1600" i="1" dirty="0">
              <a:latin typeface="Symbol" pitchFamily="18" charset="2"/>
            </a:endParaRPr>
          </a:p>
          <a:p>
            <a:pPr>
              <a:buFont typeface="Arial" charset="0"/>
              <a:buChar char="•"/>
            </a:pPr>
            <a:r>
              <a:rPr lang="en-US" sz="1600" dirty="0">
                <a:latin typeface="Corbel" pitchFamily="34" charset="0"/>
              </a:rPr>
              <a:t> </a:t>
            </a:r>
            <a:r>
              <a:rPr lang="en-US" sz="1600" i="1" dirty="0">
                <a:latin typeface="Corbel" pitchFamily="34" charset="0"/>
              </a:rPr>
              <a:t>Measured:</a:t>
            </a:r>
            <a:r>
              <a:rPr lang="en-US" sz="1600" i="1" dirty="0">
                <a:latin typeface="Symbol" pitchFamily="18" charset="2"/>
              </a:rPr>
              <a:t>&lt;</a:t>
            </a:r>
            <a:r>
              <a:rPr lang="en-US" sz="1600" i="1" dirty="0" err="1">
                <a:latin typeface="Symbol" pitchFamily="18" charset="2"/>
              </a:rPr>
              <a:t>q</a:t>
            </a:r>
            <a:r>
              <a:rPr lang="en-US" sz="1600" i="1" baseline="-25000" dirty="0" err="1">
                <a:latin typeface="Corbel" pitchFamily="34" charset="0"/>
              </a:rPr>
              <a:t>x</a:t>
            </a:r>
            <a:r>
              <a:rPr lang="en-US" sz="1600" i="1" dirty="0">
                <a:latin typeface="Corbel" pitchFamily="34" charset="0"/>
              </a:rPr>
              <a:t>&gt;</a:t>
            </a:r>
            <a:r>
              <a:rPr lang="en-US" sz="1600" i="1" baseline="-25000" dirty="0">
                <a:latin typeface="Corbel" pitchFamily="34" charset="0"/>
              </a:rPr>
              <a:t> ,</a:t>
            </a:r>
            <a:r>
              <a:rPr lang="en-US" sz="1600" i="1" dirty="0">
                <a:latin typeface="Corbel" pitchFamily="34" charset="0"/>
              </a:rPr>
              <a:t> &lt;</a:t>
            </a:r>
            <a:r>
              <a:rPr lang="en-US" sz="1600" i="1" dirty="0" err="1">
                <a:latin typeface="Symbol" pitchFamily="18" charset="2"/>
              </a:rPr>
              <a:t>q</a:t>
            </a:r>
            <a:r>
              <a:rPr lang="en-US" sz="1600" i="1" baseline="-25000" dirty="0" err="1">
                <a:latin typeface="Corbel" pitchFamily="34" charset="0"/>
              </a:rPr>
              <a:t>y</a:t>
            </a:r>
            <a:r>
              <a:rPr lang="en-US" sz="1600" i="1" baseline="-25000" dirty="0">
                <a:latin typeface="Corbel" pitchFamily="34" charset="0"/>
              </a:rPr>
              <a:t> </a:t>
            </a:r>
            <a:r>
              <a:rPr lang="en-US" sz="1600" i="1" dirty="0">
                <a:latin typeface="Corbel" pitchFamily="34" charset="0"/>
              </a:rPr>
              <a:t>&gt;</a:t>
            </a:r>
            <a:r>
              <a:rPr lang="en-US" sz="1600" i="1" baseline="-25000" dirty="0">
                <a:latin typeface="Corbel" pitchFamily="34" charset="0"/>
              </a:rPr>
              <a:t>, </a:t>
            </a:r>
            <a:r>
              <a:rPr lang="en-US" sz="1600" i="1" dirty="0" err="1">
                <a:latin typeface="Symbol" pitchFamily="18" charset="2"/>
              </a:rPr>
              <a:t>D</a:t>
            </a:r>
            <a:r>
              <a:rPr lang="en-US" sz="1600" i="1" dirty="0" err="1">
                <a:latin typeface="Corbel" pitchFamily="34" charset="0"/>
              </a:rPr>
              <a:t>z</a:t>
            </a:r>
            <a:r>
              <a:rPr lang="en-US" sz="1600" i="1" dirty="0">
                <a:latin typeface="Corbel" pitchFamily="34" charset="0"/>
              </a:rPr>
              <a:t> (?)</a:t>
            </a:r>
          </a:p>
          <a:p>
            <a:pPr>
              <a:buFont typeface="Arial" charset="0"/>
              <a:buChar char="•"/>
            </a:pPr>
            <a:r>
              <a:rPr lang="en-US" sz="1600" i="1" dirty="0">
                <a:latin typeface="Corbel" pitchFamily="34" charset="0"/>
              </a:rPr>
              <a:t>Scanned: None</a:t>
            </a:r>
          </a:p>
          <a:p>
            <a:pPr>
              <a:buFont typeface="Arial" charset="0"/>
              <a:buChar char="•"/>
            </a:pPr>
            <a:endParaRPr lang="en-US" sz="1600" i="1" baseline="-25000" dirty="0">
              <a:latin typeface="Corbel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5181600" y="4114800"/>
            <a:ext cx="5257800" cy="2438400"/>
            <a:chOff x="2133600" y="4114800"/>
            <a:chExt cx="5257800" cy="2438400"/>
          </a:xfrm>
        </p:grpSpPr>
        <p:sp>
          <p:nvSpPr>
            <p:cNvPr id="4" name="Rounded Rectangle 3"/>
            <p:cNvSpPr/>
            <p:nvPr/>
          </p:nvSpPr>
          <p:spPr>
            <a:xfrm>
              <a:off x="2133600" y="4114800"/>
              <a:ext cx="5257800" cy="2438400"/>
            </a:xfrm>
            <a:prstGeom prst="roundRect">
              <a:avLst/>
            </a:prstGeom>
            <a:solidFill>
              <a:schemeClr val="accent1"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8" name="TextBox 114"/>
            <p:cNvSpPr txBox="1">
              <a:spLocks noChangeArrowheads="1"/>
            </p:cNvSpPr>
            <p:nvPr/>
          </p:nvSpPr>
          <p:spPr bwMode="auto">
            <a:xfrm>
              <a:off x="4191000" y="4495800"/>
              <a:ext cx="42939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i="1" dirty="0" err="1">
                  <a:solidFill>
                    <a:srgbClr val="FFFF00"/>
                  </a:solidFill>
                  <a:latin typeface="Symbol" pitchFamily="18" charset="2"/>
                </a:rPr>
                <a:t>D</a:t>
              </a:r>
              <a:r>
                <a:rPr lang="en-US" sz="1600" i="1" dirty="0" err="1">
                  <a:solidFill>
                    <a:srgbClr val="FFFF00"/>
                  </a:solidFill>
                  <a:latin typeface="Corbel" pitchFamily="34" charset="0"/>
                </a:rPr>
                <a:t>y</a:t>
              </a:r>
              <a:endParaRPr lang="en-US" sz="1600" i="1" dirty="0">
                <a:solidFill>
                  <a:srgbClr val="FFFF00"/>
                </a:solidFill>
                <a:latin typeface="Corbel" pitchFamily="34" charset="0"/>
              </a:endParaRPr>
            </a:p>
          </p:txBody>
        </p:sp>
        <p:grpSp>
          <p:nvGrpSpPr>
            <p:cNvPr id="9" name="Group 273"/>
            <p:cNvGrpSpPr>
              <a:grpSpLocks/>
            </p:cNvGrpSpPr>
            <p:nvPr/>
          </p:nvGrpSpPr>
          <p:grpSpPr bwMode="auto">
            <a:xfrm>
              <a:off x="2743200" y="4572000"/>
              <a:ext cx="2106402" cy="1677294"/>
              <a:chOff x="1752600" y="4605142"/>
              <a:chExt cx="2133600" cy="1676940"/>
            </a:xfrm>
          </p:grpSpPr>
          <p:sp>
            <p:nvSpPr>
              <p:cNvPr id="10" name="Striped Right Arrow 9"/>
              <p:cNvSpPr/>
              <p:nvPr/>
            </p:nvSpPr>
            <p:spPr>
              <a:xfrm rot="16014664">
                <a:off x="2994744" y="4636080"/>
                <a:ext cx="238075" cy="176200"/>
              </a:xfrm>
              <a:prstGeom prst="strip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grpSp>
            <p:nvGrpSpPr>
              <p:cNvPr id="11" name="Group 67"/>
              <p:cNvGrpSpPr>
                <a:grpSpLocks/>
              </p:cNvGrpSpPr>
              <p:nvPr/>
            </p:nvGrpSpPr>
            <p:grpSpPr bwMode="auto">
              <a:xfrm>
                <a:off x="2286000" y="4648200"/>
                <a:ext cx="1600200" cy="1600200"/>
                <a:chOff x="2057400" y="4648200"/>
                <a:chExt cx="1600200" cy="1600200"/>
              </a:xfrm>
            </p:grpSpPr>
            <p:sp>
              <p:nvSpPr>
                <p:cNvPr id="31" name="Cube 30"/>
                <p:cNvSpPr/>
                <p:nvPr/>
              </p:nvSpPr>
              <p:spPr>
                <a:xfrm>
                  <a:off x="2286000" y="4648200"/>
                  <a:ext cx="1371600" cy="1600200"/>
                </a:xfrm>
                <a:prstGeom prst="cube">
                  <a:avLst>
                    <a:gd name="adj" fmla="val 5556"/>
                  </a:avLst>
                </a:prstGeom>
                <a:solidFill>
                  <a:srgbClr val="FFC000">
                    <a:alpha val="83000"/>
                  </a:srgbClr>
                </a:solidFill>
                <a:scene3d>
                  <a:camera prst="orthographicFront">
                    <a:rot lat="2400000" lon="3600000" rev="6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cxnSp>
              <p:nvCxnSpPr>
                <p:cNvPr id="32" name="Straight Arrow Connector 31"/>
                <p:cNvCxnSpPr/>
                <p:nvPr/>
              </p:nvCxnSpPr>
              <p:spPr>
                <a:xfrm flipH="1" flipV="1">
                  <a:off x="2846291" y="4913053"/>
                  <a:ext cx="173024" cy="1030069"/>
                </a:xfrm>
                <a:prstGeom prst="straightConnector1">
                  <a:avLst/>
                </a:prstGeom>
                <a:ln w="22225">
                  <a:solidFill>
                    <a:srgbClr val="00B05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2573261" y="5171760"/>
                  <a:ext cx="733371" cy="561856"/>
                </a:xfrm>
                <a:prstGeom prst="straightConnector1">
                  <a:avLst/>
                </a:prstGeom>
                <a:ln w="22225">
                  <a:solidFill>
                    <a:srgbClr val="0070C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H="1">
                  <a:off x="2057361" y="5428881"/>
                  <a:ext cx="876235" cy="285690"/>
                </a:xfrm>
                <a:prstGeom prst="straightConnector1">
                  <a:avLst/>
                </a:prstGeom>
                <a:ln w="19050">
                  <a:solidFill>
                    <a:srgbClr val="C0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86"/>
              <p:cNvSpPr txBox="1">
                <a:spLocks noChangeArrowheads="1"/>
              </p:cNvSpPr>
              <p:nvPr/>
            </p:nvSpPr>
            <p:spPr bwMode="auto">
              <a:xfrm>
                <a:off x="3352801" y="5638800"/>
                <a:ext cx="281225" cy="338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i="1">
                    <a:latin typeface="Corbel" pitchFamily="34" charset="0"/>
                  </a:rPr>
                  <a:t>x</a:t>
                </a:r>
              </a:p>
            </p:txBody>
          </p:sp>
          <p:sp>
            <p:nvSpPr>
              <p:cNvPr id="13" name="TextBox 87"/>
              <p:cNvSpPr txBox="1">
                <a:spLocks noChangeArrowheads="1"/>
              </p:cNvSpPr>
              <p:nvPr/>
            </p:nvSpPr>
            <p:spPr bwMode="auto">
              <a:xfrm>
                <a:off x="2819400" y="4724400"/>
                <a:ext cx="284472" cy="338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i="1">
                    <a:latin typeface="Corbel" pitchFamily="34" charset="0"/>
                  </a:rPr>
                  <a:t>y</a:t>
                </a:r>
              </a:p>
            </p:txBody>
          </p:sp>
          <p:sp>
            <p:nvSpPr>
              <p:cNvPr id="14" name="TextBox 88"/>
              <p:cNvSpPr txBox="1">
                <a:spLocks noChangeArrowheads="1"/>
              </p:cNvSpPr>
              <p:nvPr/>
            </p:nvSpPr>
            <p:spPr bwMode="auto">
              <a:xfrm>
                <a:off x="2889250" y="5397500"/>
                <a:ext cx="276355" cy="338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i="1">
                    <a:latin typeface="Corbel" pitchFamily="34" charset="0"/>
                  </a:rPr>
                  <a:t>z</a:t>
                </a:r>
              </a:p>
            </p:txBody>
          </p:sp>
          <p:sp>
            <p:nvSpPr>
              <p:cNvPr id="15" name="Striped Right Arrow 14"/>
              <p:cNvSpPr/>
              <p:nvPr/>
            </p:nvSpPr>
            <p:spPr>
              <a:xfrm rot="13101037">
                <a:off x="2543117" y="5008283"/>
                <a:ext cx="238107" cy="176175"/>
              </a:xfrm>
              <a:prstGeom prst="strip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6" name="Striped Right Arrow 15"/>
              <p:cNvSpPr/>
              <p:nvPr/>
            </p:nvSpPr>
            <p:spPr>
              <a:xfrm rot="1999244">
                <a:off x="3609838" y="5765360"/>
                <a:ext cx="238107" cy="176176"/>
              </a:xfrm>
              <a:prstGeom prst="strip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7" name="Striped Right Arrow 16"/>
              <p:cNvSpPr/>
              <p:nvPr/>
            </p:nvSpPr>
            <p:spPr>
              <a:xfrm rot="5084669">
                <a:off x="3104272" y="6058181"/>
                <a:ext cx="238075" cy="176199"/>
              </a:xfrm>
              <a:prstGeom prst="strip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8" name="Curved Down Arrow 17"/>
              <p:cNvSpPr/>
              <p:nvPr/>
            </p:nvSpPr>
            <p:spPr>
              <a:xfrm>
                <a:off x="2393903" y="5536808"/>
                <a:ext cx="228583" cy="228552"/>
              </a:xfrm>
              <a:prstGeom prst="curvedDownArrow">
                <a:avLst>
                  <a:gd name="adj1" fmla="val 14063"/>
                  <a:gd name="adj2" fmla="val 50000"/>
                  <a:gd name="adj3" fmla="val 4583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13"/>
              <p:cNvSpPr txBox="1">
                <a:spLocks noChangeArrowheads="1"/>
              </p:cNvSpPr>
              <p:nvPr/>
            </p:nvSpPr>
            <p:spPr bwMode="auto">
              <a:xfrm>
                <a:off x="2215703" y="4833694"/>
                <a:ext cx="407873" cy="338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i="1" dirty="0" err="1">
                    <a:solidFill>
                      <a:srgbClr val="FFFF00"/>
                    </a:solidFill>
                    <a:latin typeface="Symbol" pitchFamily="18" charset="2"/>
                  </a:rPr>
                  <a:t>D</a:t>
                </a:r>
                <a:r>
                  <a:rPr lang="en-US" sz="1600" i="1" dirty="0" err="1">
                    <a:solidFill>
                      <a:srgbClr val="FFFF00"/>
                    </a:solidFill>
                    <a:latin typeface="Corbel" pitchFamily="34" charset="0"/>
                  </a:rPr>
                  <a:t>x</a:t>
                </a:r>
                <a:endParaRPr lang="en-US" sz="1600" i="1" dirty="0">
                  <a:solidFill>
                    <a:srgbClr val="FFFF00"/>
                  </a:solidFill>
                  <a:latin typeface="Corbel" pitchFamily="34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V="1">
                <a:off x="2362155" y="5632038"/>
                <a:ext cx="165088" cy="5078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139"/>
              <p:cNvSpPr>
                <a:spLocks noChangeArrowheads="1"/>
              </p:cNvSpPr>
              <p:nvPr/>
            </p:nvSpPr>
            <p:spPr bwMode="auto">
              <a:xfrm>
                <a:off x="1905000" y="5486400"/>
                <a:ext cx="422488" cy="338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i="1">
                    <a:solidFill>
                      <a:srgbClr val="FFFF00"/>
                    </a:solidFill>
                    <a:latin typeface="Symbol" pitchFamily="18" charset="2"/>
                  </a:rPr>
                  <a:t>Df</a:t>
                </a:r>
                <a:endParaRPr lang="en-US" sz="1600">
                  <a:solidFill>
                    <a:srgbClr val="FFFF00"/>
                  </a:solidFill>
                  <a:latin typeface="Corbel" pitchFamily="34" charset="0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2971710" y="5181283"/>
                <a:ext cx="196835" cy="247598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971710" y="5181283"/>
                <a:ext cx="4763" cy="119038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971710" y="5181283"/>
                <a:ext cx="187311" cy="133322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2743127" y="5295559"/>
                <a:ext cx="228583" cy="266644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2743127" y="5325716"/>
                <a:ext cx="414307" cy="236487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02"/>
              <p:cNvSpPr txBox="1">
                <a:spLocks noChangeArrowheads="1"/>
              </p:cNvSpPr>
              <p:nvPr/>
            </p:nvSpPr>
            <p:spPr bwMode="auto">
              <a:xfrm>
                <a:off x="1752600" y="5105400"/>
                <a:ext cx="685800" cy="338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b="1" i="1" dirty="0">
                    <a:solidFill>
                      <a:srgbClr val="FFFF00"/>
                    </a:solidFill>
                    <a:latin typeface="Symbol" pitchFamily="18" charset="2"/>
                  </a:rPr>
                  <a:t>&lt;</a:t>
                </a:r>
                <a:r>
                  <a:rPr lang="en-US" sz="1600" b="1" i="1" dirty="0" err="1">
                    <a:solidFill>
                      <a:srgbClr val="FFFF00"/>
                    </a:solidFill>
                    <a:latin typeface="Symbol" pitchFamily="18" charset="2"/>
                  </a:rPr>
                  <a:t>q</a:t>
                </a:r>
                <a:r>
                  <a:rPr lang="en-US" sz="1600" b="1" i="1" baseline="-25000" dirty="0" err="1">
                    <a:solidFill>
                      <a:srgbClr val="FFFF00"/>
                    </a:solidFill>
                    <a:latin typeface="Corbel" pitchFamily="34" charset="0"/>
                  </a:rPr>
                  <a:t>x</a:t>
                </a:r>
                <a:r>
                  <a:rPr lang="en-US" sz="1600" b="1" i="1" dirty="0">
                    <a:solidFill>
                      <a:srgbClr val="FFFF00"/>
                    </a:solidFill>
                    <a:latin typeface="Corbel" pitchFamily="34" charset="0"/>
                  </a:rPr>
                  <a:t>&gt;</a:t>
                </a:r>
                <a:endParaRPr lang="en-US" sz="1600" b="1" i="1" baseline="-25000" dirty="0">
                  <a:solidFill>
                    <a:srgbClr val="FFFF00"/>
                  </a:solidFill>
                  <a:latin typeface="Corbel" pitchFamily="34" charset="0"/>
                </a:endParaRPr>
              </a:p>
            </p:txBody>
          </p:sp>
          <p:sp>
            <p:nvSpPr>
              <p:cNvPr id="28" name="TextBox 203"/>
              <p:cNvSpPr txBox="1">
                <a:spLocks noChangeArrowheads="1"/>
              </p:cNvSpPr>
              <p:nvPr/>
            </p:nvSpPr>
            <p:spPr bwMode="auto">
              <a:xfrm>
                <a:off x="2057400" y="5943600"/>
                <a:ext cx="685800" cy="338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b="1" i="1">
                    <a:solidFill>
                      <a:srgbClr val="FFFF00"/>
                    </a:solidFill>
                    <a:latin typeface="Symbol" pitchFamily="18" charset="2"/>
                  </a:rPr>
                  <a:t>&lt;q</a:t>
                </a:r>
                <a:r>
                  <a:rPr lang="en-US" sz="1600" b="1" i="1" baseline="-25000">
                    <a:solidFill>
                      <a:srgbClr val="FFFF00"/>
                    </a:solidFill>
                    <a:latin typeface="Corbel" pitchFamily="34" charset="0"/>
                  </a:rPr>
                  <a:t>y</a:t>
                </a:r>
                <a:r>
                  <a:rPr lang="en-US" sz="1600" b="1" i="1">
                    <a:solidFill>
                      <a:srgbClr val="FFFF00"/>
                    </a:solidFill>
                    <a:latin typeface="Corbel" pitchFamily="34" charset="0"/>
                  </a:rPr>
                  <a:t>&gt;</a:t>
                </a:r>
                <a:endParaRPr lang="en-US" sz="1600" b="1" i="1" baseline="-25000">
                  <a:solidFill>
                    <a:srgbClr val="FFFF00"/>
                  </a:solidFill>
                  <a:latin typeface="Corbel" pitchFamily="34" charset="0"/>
                </a:endParaRPr>
              </a:p>
            </p:txBody>
          </p:sp>
          <p:cxnSp>
            <p:nvCxnSpPr>
              <p:cNvPr id="29" name="Straight Connector 28"/>
              <p:cNvCxnSpPr>
                <a:endCxn id="27" idx="3"/>
              </p:cNvCxnSpPr>
              <p:nvPr/>
            </p:nvCxnSpPr>
            <p:spPr>
              <a:xfrm flipH="1" flipV="1">
                <a:off x="2438400" y="5274641"/>
                <a:ext cx="457114" cy="16693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endCxn id="28" idx="0"/>
              </p:cNvCxnSpPr>
              <p:nvPr/>
            </p:nvCxnSpPr>
            <p:spPr>
              <a:xfrm flipH="1">
                <a:off x="2400301" y="5468562"/>
                <a:ext cx="549187" cy="47504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220"/>
            <p:cNvGrpSpPr>
              <a:grpSpLocks/>
            </p:cNvGrpSpPr>
            <p:nvPr/>
          </p:nvGrpSpPr>
          <p:grpSpPr bwMode="auto">
            <a:xfrm>
              <a:off x="4876800" y="4648201"/>
              <a:ext cx="2256692" cy="1634387"/>
              <a:chOff x="1371600" y="4648200"/>
              <a:chExt cx="2286000" cy="1633841"/>
            </a:xfrm>
          </p:grpSpPr>
          <p:grpSp>
            <p:nvGrpSpPr>
              <p:cNvPr id="36" name="Group 67"/>
              <p:cNvGrpSpPr>
                <a:grpSpLocks/>
              </p:cNvGrpSpPr>
              <p:nvPr/>
            </p:nvGrpSpPr>
            <p:grpSpPr bwMode="auto">
              <a:xfrm>
                <a:off x="1991630" y="4648200"/>
                <a:ext cx="1665970" cy="1600200"/>
                <a:chOff x="1991630" y="4648200"/>
                <a:chExt cx="1665970" cy="1600200"/>
              </a:xfrm>
            </p:grpSpPr>
            <p:sp>
              <p:nvSpPr>
                <p:cNvPr id="49" name="Cube 48"/>
                <p:cNvSpPr/>
                <p:nvPr/>
              </p:nvSpPr>
              <p:spPr>
                <a:xfrm>
                  <a:off x="2286000" y="4648200"/>
                  <a:ext cx="1371600" cy="1600200"/>
                </a:xfrm>
                <a:prstGeom prst="cube">
                  <a:avLst>
                    <a:gd name="adj" fmla="val 5556"/>
                  </a:avLst>
                </a:prstGeom>
                <a:solidFill>
                  <a:srgbClr val="FFC000">
                    <a:alpha val="83000"/>
                  </a:srgbClr>
                </a:solidFill>
                <a:scene3d>
                  <a:camera prst="orthographicFront">
                    <a:rot lat="2400000" lon="36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cxnSp>
              <p:nvCxnSpPr>
                <p:cNvPr id="50" name="Straight Arrow Connector 49"/>
                <p:cNvCxnSpPr/>
                <p:nvPr/>
              </p:nvCxnSpPr>
              <p:spPr>
                <a:xfrm flipV="1">
                  <a:off x="2922588" y="4894181"/>
                  <a:ext cx="17462" cy="1066444"/>
                </a:xfrm>
                <a:prstGeom prst="straightConnector1">
                  <a:avLst/>
                </a:prstGeom>
                <a:ln w="22225">
                  <a:solidFill>
                    <a:srgbClr val="00B05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2617788" y="5181422"/>
                  <a:ext cx="636587" cy="537983"/>
                </a:xfrm>
                <a:prstGeom prst="straightConnector1">
                  <a:avLst/>
                </a:prstGeom>
                <a:ln w="22225">
                  <a:solidFill>
                    <a:srgbClr val="0070C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flipH="1">
                  <a:off x="1992313" y="5428989"/>
                  <a:ext cx="941387" cy="22218"/>
                </a:xfrm>
                <a:prstGeom prst="straightConnector1">
                  <a:avLst/>
                </a:prstGeom>
                <a:ln w="19050">
                  <a:solidFill>
                    <a:srgbClr val="C0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Box 223"/>
              <p:cNvSpPr txBox="1">
                <a:spLocks noChangeArrowheads="1"/>
              </p:cNvSpPr>
              <p:nvPr/>
            </p:nvSpPr>
            <p:spPr bwMode="auto">
              <a:xfrm>
                <a:off x="3124200" y="5638800"/>
                <a:ext cx="281246" cy="338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i="1">
                    <a:latin typeface="Corbel" pitchFamily="34" charset="0"/>
                  </a:rPr>
                  <a:t>x</a:t>
                </a:r>
              </a:p>
            </p:txBody>
          </p:sp>
          <p:sp>
            <p:nvSpPr>
              <p:cNvPr id="38" name="TextBox 224"/>
              <p:cNvSpPr txBox="1">
                <a:spLocks noChangeArrowheads="1"/>
              </p:cNvSpPr>
              <p:nvPr/>
            </p:nvSpPr>
            <p:spPr bwMode="auto">
              <a:xfrm>
                <a:off x="2590800" y="4724400"/>
                <a:ext cx="284493" cy="338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i="1">
                    <a:latin typeface="Corbel" pitchFamily="34" charset="0"/>
                  </a:rPr>
                  <a:t>y</a:t>
                </a:r>
              </a:p>
            </p:txBody>
          </p:sp>
          <p:sp>
            <p:nvSpPr>
              <p:cNvPr id="39" name="TextBox 225"/>
              <p:cNvSpPr txBox="1">
                <a:spLocks noChangeArrowheads="1"/>
              </p:cNvSpPr>
              <p:nvPr/>
            </p:nvSpPr>
            <p:spPr bwMode="auto">
              <a:xfrm>
                <a:off x="2660650" y="5397500"/>
                <a:ext cx="276375" cy="338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i="1">
                    <a:latin typeface="Corbel" pitchFamily="34" charset="0"/>
                  </a:rPr>
                  <a:t>z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2743200" y="5181422"/>
                <a:ext cx="196850" cy="247567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743200" y="5181422"/>
                <a:ext cx="4763" cy="119023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743200" y="5181422"/>
                <a:ext cx="187325" cy="133305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2436813" y="5295684"/>
                <a:ext cx="306387" cy="155523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2468563" y="5325837"/>
                <a:ext cx="460375" cy="112674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240"/>
              <p:cNvSpPr txBox="1">
                <a:spLocks noChangeArrowheads="1"/>
              </p:cNvSpPr>
              <p:nvPr/>
            </p:nvSpPr>
            <p:spPr bwMode="auto">
              <a:xfrm>
                <a:off x="1371600" y="5105400"/>
                <a:ext cx="685800" cy="338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b="1" i="1" dirty="0">
                    <a:solidFill>
                      <a:srgbClr val="FFFF00"/>
                    </a:solidFill>
                    <a:latin typeface="Symbol" pitchFamily="18" charset="2"/>
                  </a:rPr>
                  <a:t>&lt;</a:t>
                </a:r>
                <a:r>
                  <a:rPr lang="en-US" sz="1600" b="1" i="1" dirty="0" err="1">
                    <a:solidFill>
                      <a:srgbClr val="FFFF00"/>
                    </a:solidFill>
                    <a:latin typeface="Symbol" pitchFamily="18" charset="2"/>
                  </a:rPr>
                  <a:t>q</a:t>
                </a:r>
                <a:r>
                  <a:rPr lang="en-US" sz="1600" b="1" i="1" baseline="-25000" dirty="0" err="1">
                    <a:solidFill>
                      <a:srgbClr val="FFFF00"/>
                    </a:solidFill>
                    <a:latin typeface="Corbel" pitchFamily="34" charset="0"/>
                  </a:rPr>
                  <a:t>x</a:t>
                </a:r>
                <a:r>
                  <a:rPr lang="en-US" sz="1600" b="1" i="1" dirty="0">
                    <a:solidFill>
                      <a:srgbClr val="FFFF00"/>
                    </a:solidFill>
                    <a:latin typeface="Corbel" pitchFamily="34" charset="0"/>
                  </a:rPr>
                  <a:t>&gt;</a:t>
                </a:r>
                <a:endParaRPr lang="en-US" sz="1600" b="1" i="1" baseline="-25000" dirty="0">
                  <a:solidFill>
                    <a:srgbClr val="FFFF00"/>
                  </a:solidFill>
                  <a:latin typeface="Corbel" pitchFamily="34" charset="0"/>
                </a:endParaRPr>
              </a:p>
            </p:txBody>
          </p:sp>
          <p:sp>
            <p:nvSpPr>
              <p:cNvPr id="46" name="TextBox 241"/>
              <p:cNvSpPr txBox="1">
                <a:spLocks noChangeArrowheads="1"/>
              </p:cNvSpPr>
              <p:nvPr/>
            </p:nvSpPr>
            <p:spPr bwMode="auto">
              <a:xfrm>
                <a:off x="1905000" y="5943600"/>
                <a:ext cx="685800" cy="338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b="1" i="1">
                    <a:solidFill>
                      <a:srgbClr val="FFFF00"/>
                    </a:solidFill>
                    <a:latin typeface="Symbol" pitchFamily="18" charset="2"/>
                  </a:rPr>
                  <a:t>&lt;q</a:t>
                </a:r>
                <a:r>
                  <a:rPr lang="en-US" sz="1600" b="1" i="1" baseline="-25000">
                    <a:solidFill>
                      <a:srgbClr val="FFFF00"/>
                    </a:solidFill>
                    <a:latin typeface="Corbel" pitchFamily="34" charset="0"/>
                  </a:rPr>
                  <a:t>y</a:t>
                </a:r>
                <a:r>
                  <a:rPr lang="en-US" sz="1600" b="1" i="1">
                    <a:solidFill>
                      <a:srgbClr val="FFFF00"/>
                    </a:solidFill>
                    <a:latin typeface="Corbel" pitchFamily="34" charset="0"/>
                  </a:rPr>
                  <a:t>&gt;</a:t>
                </a:r>
                <a:endParaRPr lang="en-US" sz="1600" b="1" i="1" baseline="-25000">
                  <a:solidFill>
                    <a:srgbClr val="FFFF00"/>
                  </a:solidFill>
                  <a:latin typeface="Corbel" pitchFamily="34" charset="0"/>
                </a:endParaRPr>
              </a:p>
            </p:txBody>
          </p:sp>
          <p:cxnSp>
            <p:nvCxnSpPr>
              <p:cNvPr id="47" name="Straight Connector 46"/>
              <p:cNvCxnSpPr>
                <a:endCxn id="45" idx="3"/>
              </p:cNvCxnSpPr>
              <p:nvPr/>
            </p:nvCxnSpPr>
            <p:spPr>
              <a:xfrm flipH="1" flipV="1">
                <a:off x="2057400" y="5274621"/>
                <a:ext cx="542925" cy="11786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endCxn id="46" idx="0"/>
              </p:cNvCxnSpPr>
              <p:nvPr/>
            </p:nvCxnSpPr>
            <p:spPr>
              <a:xfrm flipH="1">
                <a:off x="2247900" y="5409944"/>
                <a:ext cx="419101" cy="53365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Connector 52"/>
            <p:cNvCxnSpPr/>
            <p:nvPr/>
          </p:nvCxnSpPr>
          <p:spPr>
            <a:xfrm>
              <a:off x="2150347" y="5406013"/>
              <a:ext cx="5235191" cy="1"/>
            </a:xfrm>
            <a:prstGeom prst="line">
              <a:avLst/>
            </a:prstGeom>
            <a:ln w="952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263"/>
            <p:cNvSpPr txBox="1">
              <a:spLocks noChangeArrowheads="1"/>
            </p:cNvSpPr>
            <p:nvPr/>
          </p:nvSpPr>
          <p:spPr bwMode="auto">
            <a:xfrm>
              <a:off x="5410201" y="4114800"/>
              <a:ext cx="16031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rbel" pitchFamily="34" charset="0"/>
                </a:rPr>
                <a:t>Mini-Drift GEM</a:t>
              </a:r>
            </a:p>
          </p:txBody>
        </p:sp>
        <p:sp>
          <p:nvSpPr>
            <p:cNvPr id="55" name="TextBox 266"/>
            <p:cNvSpPr txBox="1">
              <a:spLocks noChangeArrowheads="1"/>
            </p:cNvSpPr>
            <p:nvPr/>
          </p:nvSpPr>
          <p:spPr bwMode="auto">
            <a:xfrm>
              <a:off x="2819400" y="4114800"/>
              <a:ext cx="13295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orbel" pitchFamily="34" charset="0"/>
                </a:rPr>
                <a:t>Si Telescope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4267200" y="4876800"/>
              <a:ext cx="1651000" cy="0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278"/>
            <p:cNvSpPr txBox="1">
              <a:spLocks noChangeArrowheads="1"/>
            </p:cNvSpPr>
            <p:nvPr/>
          </p:nvSpPr>
          <p:spPr bwMode="auto">
            <a:xfrm>
              <a:off x="4876800" y="4495800"/>
              <a:ext cx="41842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i="1" dirty="0" err="1">
                  <a:solidFill>
                    <a:srgbClr val="FFFF00"/>
                  </a:solidFill>
                  <a:latin typeface="Symbol" pitchFamily="18" charset="2"/>
                </a:rPr>
                <a:t>D</a:t>
              </a:r>
              <a:r>
                <a:rPr lang="en-US" sz="1600" i="1" dirty="0" err="1">
                  <a:solidFill>
                    <a:srgbClr val="FFFF00"/>
                  </a:solidFill>
                  <a:latin typeface="Corbel" pitchFamily="34" charset="0"/>
                </a:rPr>
                <a:t>z</a:t>
              </a:r>
              <a:endParaRPr lang="en-US" sz="1600" i="1" dirty="0">
                <a:solidFill>
                  <a:srgbClr val="FFFF00"/>
                </a:solidFill>
                <a:latin typeface="Corbel" pitchFamily="34" charset="0"/>
              </a:endParaRPr>
            </a:p>
          </p:txBody>
        </p:sp>
        <p:sp>
          <p:nvSpPr>
            <p:cNvPr id="59" name="TextBox 284"/>
            <p:cNvSpPr txBox="1">
              <a:spLocks noChangeArrowheads="1"/>
            </p:cNvSpPr>
            <p:nvPr/>
          </p:nvSpPr>
          <p:spPr bwMode="auto">
            <a:xfrm>
              <a:off x="2133600" y="5029200"/>
              <a:ext cx="7318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Corbel" pitchFamily="34" charset="0"/>
                </a:rPr>
                <a:t>Beam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2362200" y="5410200"/>
              <a:ext cx="536747" cy="11112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Striped Right Arrow 61"/>
            <p:cNvSpPr/>
            <p:nvPr/>
          </p:nvSpPr>
          <p:spPr bwMode="auto">
            <a:xfrm rot="16014664">
              <a:off x="6396733" y="4589754"/>
              <a:ext cx="238125" cy="17395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3" name="Striped Right Arrow 62"/>
            <p:cNvSpPr/>
            <p:nvPr/>
          </p:nvSpPr>
          <p:spPr bwMode="auto">
            <a:xfrm rot="13101037">
              <a:off x="5835177" y="5006779"/>
              <a:ext cx="235072" cy="17621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4" name="Striped Right Arrow 63"/>
            <p:cNvSpPr/>
            <p:nvPr/>
          </p:nvSpPr>
          <p:spPr bwMode="auto">
            <a:xfrm rot="1999244">
              <a:off x="6887078" y="5765081"/>
              <a:ext cx="235072" cy="176213"/>
            </a:xfrm>
            <a:prstGeom prst="stripedRightArrow">
              <a:avLst/>
            </a:prstGeom>
            <a:scene3d>
              <a:camera prst="orthographicFront">
                <a:rot lat="0" lon="0" rev="212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5" name="Striped Right Arrow 64"/>
            <p:cNvSpPr/>
            <p:nvPr/>
          </p:nvSpPr>
          <p:spPr bwMode="auto">
            <a:xfrm rot="16014664">
              <a:off x="6294617" y="6084153"/>
              <a:ext cx="238125" cy="173954"/>
            </a:xfrm>
            <a:prstGeom prst="stripedRightArrow">
              <a:avLst/>
            </a:prstGeom>
            <a:scene3d>
              <a:camera prst="orthographicFront">
                <a:rot lat="0" lon="0" rev="10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6" name="TextBox 114"/>
            <p:cNvSpPr txBox="1">
              <a:spLocks noChangeArrowheads="1"/>
            </p:cNvSpPr>
            <p:nvPr/>
          </p:nvSpPr>
          <p:spPr bwMode="auto">
            <a:xfrm>
              <a:off x="5486400" y="4876800"/>
              <a:ext cx="4259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i="1" dirty="0" err="1">
                  <a:solidFill>
                    <a:srgbClr val="FFFF00"/>
                  </a:solidFill>
                  <a:latin typeface="Symbol" pitchFamily="18" charset="2"/>
                </a:rPr>
                <a:t>D</a:t>
              </a:r>
              <a:r>
                <a:rPr lang="en-US" sz="1600" i="1" dirty="0" err="1">
                  <a:solidFill>
                    <a:srgbClr val="FFFF00"/>
                  </a:solidFill>
                  <a:latin typeface="Corbel" pitchFamily="34" charset="0"/>
                </a:rPr>
                <a:t>x</a:t>
              </a:r>
              <a:endParaRPr lang="en-US" sz="1600" i="1" dirty="0">
                <a:solidFill>
                  <a:srgbClr val="FFFF00"/>
                </a:solidFill>
                <a:latin typeface="Corbel" pitchFamily="34" charset="0"/>
              </a:endParaRPr>
            </a:p>
          </p:txBody>
        </p:sp>
        <p:sp>
          <p:nvSpPr>
            <p:cNvPr id="67" name="TextBox 114"/>
            <p:cNvSpPr txBox="1">
              <a:spLocks noChangeArrowheads="1"/>
            </p:cNvSpPr>
            <p:nvPr/>
          </p:nvSpPr>
          <p:spPr bwMode="auto">
            <a:xfrm>
              <a:off x="6553201" y="4419600"/>
              <a:ext cx="42939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i="1" dirty="0" err="1">
                  <a:solidFill>
                    <a:srgbClr val="FFFF00"/>
                  </a:solidFill>
                  <a:latin typeface="Symbol" pitchFamily="18" charset="2"/>
                </a:rPr>
                <a:t>D</a:t>
              </a:r>
              <a:r>
                <a:rPr lang="en-US" sz="1600" i="1" dirty="0" err="1">
                  <a:solidFill>
                    <a:srgbClr val="FFFF00"/>
                  </a:solidFill>
                  <a:latin typeface="Corbel" pitchFamily="34" charset="0"/>
                </a:rPr>
                <a:t>y</a:t>
              </a:r>
              <a:endParaRPr lang="en-US" sz="1600" i="1" dirty="0">
                <a:solidFill>
                  <a:srgbClr val="FFFF00"/>
                </a:solidFill>
                <a:latin typeface="Corbe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1" y="1676400"/>
            <a:ext cx="497101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TextBox 270"/>
          <p:cNvSpPr txBox="1">
            <a:spLocks noChangeArrowheads="1"/>
          </p:cNvSpPr>
          <p:nvPr/>
        </p:nvSpPr>
        <p:spPr bwMode="auto">
          <a:xfrm>
            <a:off x="1905000" y="2971800"/>
            <a:ext cx="2667000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orbel" pitchFamily="34" charset="0"/>
              </a:rPr>
              <a:t>Si  Tel. </a:t>
            </a:r>
            <a:r>
              <a:rPr lang="en-US" sz="1600" b="1" dirty="0" err="1">
                <a:solidFill>
                  <a:schemeClr val="bg1"/>
                </a:solidFill>
                <a:latin typeface="Corbel" pitchFamily="34" charset="0"/>
              </a:rPr>
              <a:t>Coord</a:t>
            </a:r>
            <a:r>
              <a:rPr lang="en-US" sz="1600" b="1" dirty="0">
                <a:solidFill>
                  <a:schemeClr val="bg1"/>
                </a:solidFill>
                <a:latin typeface="Corbel" pitchFamily="34" charset="0"/>
              </a:rPr>
              <a:t>. System orientation Parameters: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>
                <a:latin typeface="+mj-lt"/>
              </a:rPr>
              <a:t>Fixed: </a:t>
            </a:r>
            <a:r>
              <a:rPr lang="en-US" sz="1600" i="1" dirty="0" err="1">
                <a:latin typeface="Symbol" pitchFamily="18" charset="2"/>
              </a:rPr>
              <a:t>D</a:t>
            </a:r>
            <a:r>
              <a:rPr lang="en-US" sz="1600" i="1" dirty="0" err="1">
                <a:latin typeface="Corbel" pitchFamily="34" charset="0"/>
              </a:rPr>
              <a:t>x</a:t>
            </a:r>
            <a:r>
              <a:rPr lang="en-US" sz="1600" i="1" dirty="0">
                <a:latin typeface="Corbel" pitchFamily="34" charset="0"/>
              </a:rPr>
              <a:t>, </a:t>
            </a:r>
            <a:r>
              <a:rPr lang="en-US" sz="1600" i="1" dirty="0" err="1">
                <a:latin typeface="Symbol" pitchFamily="18" charset="2"/>
              </a:rPr>
              <a:t>D</a:t>
            </a:r>
            <a:r>
              <a:rPr lang="en-US" sz="1600" i="1" dirty="0" err="1">
                <a:latin typeface="Corbel" pitchFamily="34" charset="0"/>
              </a:rPr>
              <a:t>y</a:t>
            </a:r>
            <a:endParaRPr lang="en-US" sz="1600" i="1" dirty="0">
              <a:latin typeface="Symbol" pitchFamily="18" charset="2"/>
            </a:endParaRPr>
          </a:p>
          <a:p>
            <a:pPr>
              <a:buFont typeface="Arial" charset="0"/>
              <a:buChar char="•"/>
            </a:pPr>
            <a:r>
              <a:rPr lang="en-US" sz="1600" dirty="0">
                <a:latin typeface="Corbel" pitchFamily="34" charset="0"/>
              </a:rPr>
              <a:t> </a:t>
            </a:r>
            <a:r>
              <a:rPr lang="en-US" sz="1600" i="1" dirty="0">
                <a:latin typeface="Corbel" pitchFamily="34" charset="0"/>
              </a:rPr>
              <a:t>Measured: </a:t>
            </a:r>
            <a:r>
              <a:rPr lang="en-US" sz="1600" i="1" dirty="0">
                <a:latin typeface="Symbol" pitchFamily="18" charset="2"/>
              </a:rPr>
              <a:t>&lt;</a:t>
            </a:r>
            <a:r>
              <a:rPr lang="en-US" sz="1600" i="1" dirty="0" err="1">
                <a:latin typeface="Symbol" pitchFamily="18" charset="2"/>
              </a:rPr>
              <a:t>q</a:t>
            </a:r>
            <a:r>
              <a:rPr lang="en-US" sz="1600" i="1" baseline="-25000" dirty="0" err="1">
                <a:latin typeface="Corbel" pitchFamily="34" charset="0"/>
              </a:rPr>
              <a:t>x</a:t>
            </a:r>
            <a:r>
              <a:rPr lang="en-US" sz="1600" i="1" dirty="0">
                <a:latin typeface="Corbel" pitchFamily="34" charset="0"/>
              </a:rPr>
              <a:t>&gt;</a:t>
            </a:r>
            <a:r>
              <a:rPr lang="en-US" sz="1600" i="1" baseline="-25000" dirty="0">
                <a:latin typeface="Corbel" pitchFamily="34" charset="0"/>
              </a:rPr>
              <a:t> ,</a:t>
            </a:r>
            <a:r>
              <a:rPr lang="en-US" sz="1600" i="1" dirty="0">
                <a:latin typeface="Corbel" pitchFamily="34" charset="0"/>
              </a:rPr>
              <a:t> &lt;</a:t>
            </a:r>
            <a:r>
              <a:rPr lang="en-US" sz="1600" i="1" dirty="0" err="1">
                <a:latin typeface="Symbol" pitchFamily="18" charset="2"/>
              </a:rPr>
              <a:t>q</a:t>
            </a:r>
            <a:r>
              <a:rPr lang="en-US" sz="1600" i="1" baseline="-25000" dirty="0" err="1">
                <a:latin typeface="Corbel" pitchFamily="34" charset="0"/>
              </a:rPr>
              <a:t>y</a:t>
            </a:r>
            <a:r>
              <a:rPr lang="en-US" sz="1600" i="1" baseline="-25000" dirty="0">
                <a:latin typeface="Corbel" pitchFamily="34" charset="0"/>
              </a:rPr>
              <a:t> </a:t>
            </a:r>
            <a:r>
              <a:rPr lang="en-US" sz="1600" i="1" dirty="0">
                <a:latin typeface="Corbel" pitchFamily="34" charset="0"/>
              </a:rPr>
              <a:t>&gt;</a:t>
            </a:r>
            <a:r>
              <a:rPr lang="en-US" sz="1600" i="1" baseline="-25000" dirty="0">
                <a:latin typeface="Corbel" pitchFamily="34" charset="0"/>
              </a:rPr>
              <a:t>, </a:t>
            </a:r>
            <a:r>
              <a:rPr lang="en-US" sz="1600" i="1" dirty="0" err="1">
                <a:latin typeface="Symbol" pitchFamily="18" charset="2"/>
              </a:rPr>
              <a:t>D</a:t>
            </a:r>
            <a:r>
              <a:rPr lang="en-US" sz="1600" i="1" dirty="0" err="1">
                <a:latin typeface="Corbel" pitchFamily="34" charset="0"/>
              </a:rPr>
              <a:t>z</a:t>
            </a:r>
            <a:r>
              <a:rPr lang="en-US" sz="1600" i="1" dirty="0">
                <a:latin typeface="Corbel" pitchFamily="34" charset="0"/>
              </a:rPr>
              <a:t> (?)</a:t>
            </a:r>
          </a:p>
          <a:p>
            <a:pPr>
              <a:buFont typeface="Arial" charset="0"/>
              <a:buChar char="•"/>
            </a:pPr>
            <a:r>
              <a:rPr lang="en-US" sz="1600" i="1" dirty="0">
                <a:latin typeface="Corbel" pitchFamily="34" charset="0"/>
              </a:rPr>
              <a:t>Scanned: </a:t>
            </a:r>
            <a:r>
              <a:rPr lang="en-US" sz="1600" i="1" dirty="0">
                <a:latin typeface="Symbol" pitchFamily="18" charset="2"/>
              </a:rPr>
              <a:t>f, &lt;</a:t>
            </a:r>
            <a:r>
              <a:rPr lang="en-US" sz="1600" i="1" dirty="0" err="1">
                <a:latin typeface="Symbol" pitchFamily="18" charset="2"/>
              </a:rPr>
              <a:t>q</a:t>
            </a:r>
            <a:r>
              <a:rPr lang="en-US" sz="1600" i="1" baseline="-25000" dirty="0" err="1">
                <a:latin typeface="Corbel" pitchFamily="34" charset="0"/>
              </a:rPr>
              <a:t>x</a:t>
            </a:r>
            <a:r>
              <a:rPr lang="en-US" sz="1600" i="1" baseline="-25000" dirty="0">
                <a:latin typeface="Corbel" pitchFamily="34" charset="0"/>
              </a:rPr>
              <a:t> </a:t>
            </a:r>
            <a:r>
              <a:rPr lang="en-US" sz="1600" i="1" dirty="0">
                <a:latin typeface="Corbel" pitchFamily="34" charset="0"/>
              </a:rPr>
              <a:t>&gt;</a:t>
            </a:r>
            <a:r>
              <a:rPr lang="en-US" sz="1600" i="1" baseline="-25000" dirty="0">
                <a:latin typeface="Corbel" pitchFamily="34" charset="0"/>
              </a:rPr>
              <a:t> </a:t>
            </a:r>
            <a:r>
              <a:rPr lang="en-US" sz="1600" i="1" dirty="0">
                <a:latin typeface="Corbel" pitchFamily="34" charset="0"/>
              </a:rPr>
              <a:t>&amp; &lt;</a:t>
            </a:r>
            <a:r>
              <a:rPr lang="en-US" sz="1600" i="1" dirty="0" err="1">
                <a:latin typeface="Symbol" pitchFamily="18" charset="2"/>
              </a:rPr>
              <a:t>q</a:t>
            </a:r>
            <a:r>
              <a:rPr lang="en-US" sz="1600" i="1" baseline="-25000" dirty="0" err="1">
                <a:latin typeface="Corbel" pitchFamily="34" charset="0"/>
              </a:rPr>
              <a:t>y</a:t>
            </a:r>
            <a:r>
              <a:rPr lang="en-US" sz="1600" i="1" baseline="-25000" dirty="0">
                <a:latin typeface="Corbel" pitchFamily="34" charset="0"/>
              </a:rPr>
              <a:t> </a:t>
            </a:r>
            <a:r>
              <a:rPr lang="en-US" sz="1600" i="1" dirty="0">
                <a:latin typeface="Corbel" pitchFamily="34" charset="0"/>
              </a:rPr>
              <a:t>&gt; , </a:t>
            </a:r>
            <a:r>
              <a:rPr lang="en-US" sz="1600" i="1" dirty="0" err="1">
                <a:latin typeface="Symbol" pitchFamily="18" charset="2"/>
              </a:rPr>
              <a:t>D</a:t>
            </a:r>
            <a:r>
              <a:rPr lang="en-US" sz="1600" i="1" dirty="0" err="1">
                <a:latin typeface="Corbel" pitchFamily="34" charset="0"/>
              </a:rPr>
              <a:t>z</a:t>
            </a:r>
            <a:endParaRPr lang="en-US" sz="1600" i="1" baseline="-25000" dirty="0">
              <a:latin typeface="Corbel" pitchFamily="34" charset="0"/>
            </a:endParaRPr>
          </a:p>
          <a:p>
            <a:pPr>
              <a:buFont typeface="Arial" charset="0"/>
              <a:buChar char="•"/>
            </a:pPr>
            <a:endParaRPr lang="en-US" sz="1600" i="1" dirty="0">
              <a:latin typeface="Corbel" pitchFamily="34" charset="0"/>
            </a:endParaRPr>
          </a:p>
          <a:p>
            <a:pPr>
              <a:buFont typeface="Arial" charset="0"/>
              <a:buChar char="•"/>
            </a:pPr>
            <a:endParaRPr lang="en-US" sz="1600" i="1" baseline="-25000" dirty="0">
              <a:latin typeface="Corbe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28801" y="4495800"/>
            <a:ext cx="2971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Strong Scan Parameters: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i="1" dirty="0" err="1">
                <a:latin typeface="Symbol" pitchFamily="18" charset="2"/>
              </a:rPr>
              <a:t>D</a:t>
            </a:r>
            <a:r>
              <a:rPr lang="en-US" sz="1400" i="1" dirty="0" err="1">
                <a:latin typeface="Corbel" pitchFamily="34" charset="0"/>
              </a:rPr>
              <a:t>z</a:t>
            </a:r>
            <a:r>
              <a:rPr lang="en-US" sz="1400" i="1" dirty="0">
                <a:latin typeface="Corbel" pitchFamily="34" charset="0"/>
              </a:rPr>
              <a:t> &amp; </a:t>
            </a:r>
            <a:r>
              <a:rPr lang="en-US" sz="1400" i="1" dirty="0" err="1">
                <a:latin typeface="Symbol" pitchFamily="18" charset="2"/>
              </a:rPr>
              <a:t>Df</a:t>
            </a:r>
            <a:r>
              <a:rPr lang="en-US" sz="1400" i="1" dirty="0">
                <a:latin typeface="Symbol" pitchFamily="18" charset="2"/>
              </a:rPr>
              <a:t> </a:t>
            </a:r>
            <a:r>
              <a:rPr lang="en-US" sz="1400" dirty="0">
                <a:latin typeface="Corbel" pitchFamily="34" charset="0"/>
                <a:sym typeface="Wingdings" pitchFamily="2" charset="2"/>
              </a:rPr>
              <a:t> 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>
                <a:latin typeface="Corbel" pitchFamily="34" charset="0"/>
                <a:sym typeface="Wingdings" pitchFamily="2" charset="2"/>
              </a:rPr>
              <a:t> *pulse height cut threshold    	for defining a hit.</a:t>
            </a:r>
            <a:endParaRPr lang="en-US" sz="1400" i="1" dirty="0">
              <a:latin typeface="Symbol" pitchFamily="18" charset="2"/>
            </a:endParaRPr>
          </a:p>
          <a:p>
            <a:endParaRPr lang="en-US" sz="1600" i="1" dirty="0">
              <a:latin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Weak Scan Parameters:</a:t>
            </a:r>
          </a:p>
          <a:p>
            <a:r>
              <a:rPr lang="en-US" sz="1600" i="1" dirty="0">
                <a:latin typeface="Symbol" pitchFamily="18" charset="2"/>
              </a:rPr>
              <a:t>&lt;</a:t>
            </a:r>
            <a:r>
              <a:rPr lang="en-US" sz="1600" i="1" dirty="0" err="1">
                <a:latin typeface="Symbol" pitchFamily="18" charset="2"/>
              </a:rPr>
              <a:t>q</a:t>
            </a:r>
            <a:r>
              <a:rPr lang="en-US" sz="1600" i="1" baseline="-25000" dirty="0" err="1">
                <a:latin typeface="Corbel" pitchFamily="34" charset="0"/>
              </a:rPr>
              <a:t>x</a:t>
            </a:r>
            <a:r>
              <a:rPr lang="en-US" sz="1600" i="1" dirty="0">
                <a:latin typeface="Corbel" pitchFamily="34" charset="0"/>
              </a:rPr>
              <a:t>&gt;</a:t>
            </a:r>
            <a:r>
              <a:rPr lang="en-US" sz="1600" i="1" baseline="-25000" dirty="0">
                <a:latin typeface="Corbel" pitchFamily="34" charset="0"/>
              </a:rPr>
              <a:t> ,</a:t>
            </a:r>
            <a:r>
              <a:rPr lang="en-US" sz="1600" i="1" dirty="0">
                <a:latin typeface="Corbel" pitchFamily="34" charset="0"/>
              </a:rPr>
              <a:t> &lt;</a:t>
            </a:r>
            <a:r>
              <a:rPr lang="en-US" sz="1600" i="1" dirty="0" err="1">
                <a:latin typeface="Symbol" pitchFamily="18" charset="2"/>
              </a:rPr>
              <a:t>q</a:t>
            </a:r>
            <a:r>
              <a:rPr lang="en-US" sz="1600" i="1" baseline="-25000" dirty="0" err="1">
                <a:latin typeface="Corbel" pitchFamily="34" charset="0"/>
              </a:rPr>
              <a:t>y</a:t>
            </a:r>
            <a:r>
              <a:rPr lang="en-US" sz="1600" i="1" baseline="-25000" dirty="0">
                <a:latin typeface="Corbel" pitchFamily="34" charset="0"/>
              </a:rPr>
              <a:t> </a:t>
            </a:r>
            <a:r>
              <a:rPr lang="en-US" sz="1600" i="1" dirty="0">
                <a:latin typeface="Corbel" pitchFamily="34" charset="0"/>
              </a:rPr>
              <a:t>&gt;</a:t>
            </a:r>
            <a:r>
              <a:rPr lang="en-US" sz="1600" i="1" baseline="-25000" dirty="0">
                <a:latin typeface="Corbel" pitchFamily="34" charset="0"/>
              </a:rPr>
              <a:t> </a:t>
            </a:r>
            <a:r>
              <a:rPr lang="en-US" sz="1600" i="1" dirty="0">
                <a:latin typeface="Corbel" pitchFamily="34" charset="0"/>
              </a:rPr>
              <a:t> </a:t>
            </a:r>
            <a:r>
              <a:rPr lang="en-US" sz="1600" dirty="0">
                <a:latin typeface="Corbel" pitchFamily="34" charset="0"/>
                <a:sym typeface="Wingdings" pitchFamily="2" charset="2"/>
              </a:rPr>
              <a:t> local to measured, and </a:t>
            </a:r>
            <a:r>
              <a:rPr lang="en-US" sz="1600" i="1" dirty="0" err="1">
                <a:latin typeface="Symbol" pitchFamily="18" charset="2"/>
              </a:rPr>
              <a:t>D</a:t>
            </a:r>
            <a:r>
              <a:rPr lang="en-US" sz="1600" i="1" dirty="0" err="1">
                <a:latin typeface="Corbel" pitchFamily="34" charset="0"/>
              </a:rPr>
              <a:t>x</a:t>
            </a:r>
            <a:r>
              <a:rPr lang="en-US" sz="1600" i="1" dirty="0">
                <a:latin typeface="Corbel" pitchFamily="34" charset="0"/>
              </a:rPr>
              <a:t>, </a:t>
            </a:r>
            <a:r>
              <a:rPr lang="en-US" sz="1600" i="1" dirty="0" err="1">
                <a:latin typeface="Symbol" pitchFamily="18" charset="2"/>
              </a:rPr>
              <a:t>D</a:t>
            </a:r>
            <a:r>
              <a:rPr lang="en-US" sz="1600" i="1" dirty="0" err="1">
                <a:latin typeface="Corbel" pitchFamily="34" charset="0"/>
              </a:rPr>
              <a:t>y</a:t>
            </a:r>
            <a:r>
              <a:rPr lang="en-US" sz="1600" i="1" dirty="0">
                <a:latin typeface="Corbel" pitchFamily="34" charset="0"/>
              </a:rPr>
              <a:t> </a:t>
            </a:r>
            <a:r>
              <a:rPr lang="en-US" sz="1600" dirty="0">
                <a:latin typeface="Corbel" pitchFamily="34" charset="0"/>
                <a:sym typeface="Wingdings" pitchFamily="2" charset="2"/>
              </a:rPr>
              <a:t> local to measured</a:t>
            </a:r>
          </a:p>
          <a:p>
            <a:endParaRPr lang="en-US" sz="1600" dirty="0">
              <a:latin typeface="Corbel" pitchFamily="34" charset="0"/>
              <a:sym typeface="Wingdings" pitchFamily="2" charset="2"/>
            </a:endParaRPr>
          </a:p>
          <a:p>
            <a:endParaRPr lang="en-US" sz="1600" dirty="0">
              <a:latin typeface="Symbol" pitchFamily="18" charset="2"/>
            </a:endParaRP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0359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260</TotalTime>
  <Words>421</Words>
  <Application>Microsoft Office PowerPoint</Application>
  <PresentationFormat>Widescreen</PresentationFormat>
  <Paragraphs>117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Mesh</vt:lpstr>
      <vt:lpstr>Minidrift GEM detector Results Summary</vt:lpstr>
      <vt:lpstr>Track Reco Methods Compared</vt:lpstr>
      <vt:lpstr>Vector Reco Methods Compared</vt:lpstr>
      <vt:lpstr>COMPASS Vs. Chevron board</vt:lpstr>
      <vt:lpstr>Time slice method limitations </vt:lpstr>
      <vt:lpstr>Best Centroid Vs Vector Reco</vt:lpstr>
      <vt:lpstr>Outlook: Unfolding shaper response</vt:lpstr>
      <vt:lpstr>Backup</vt:lpstr>
      <vt:lpstr>Rotate Coord. Sys. Of Si to align with GEM (GEM fixed)</vt:lpstr>
      <vt:lpstr>Mini-Drift GEM Det. + SRS Readout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Azmoun</dc:creator>
  <cp:lastModifiedBy>Amnet Copyeditor</cp:lastModifiedBy>
  <cp:revision>24</cp:revision>
  <dcterms:created xsi:type="dcterms:W3CDTF">2015-05-07T22:01:58Z</dcterms:created>
  <dcterms:modified xsi:type="dcterms:W3CDTF">2015-05-09T05:54:50Z</dcterms:modified>
</cp:coreProperties>
</file>