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ti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85" r:id="rId2"/>
    <p:sldId id="284" r:id="rId3"/>
    <p:sldId id="287" r:id="rId4"/>
    <p:sldId id="280" r:id="rId5"/>
    <p:sldId id="281" r:id="rId6"/>
    <p:sldId id="283" r:id="rId7"/>
    <p:sldId id="276" r:id="rId8"/>
    <p:sldId id="277" r:id="rId9"/>
    <p:sldId id="299" r:id="rId10"/>
    <p:sldId id="290" r:id="rId11"/>
    <p:sldId id="289" r:id="rId12"/>
    <p:sldId id="295" r:id="rId13"/>
    <p:sldId id="296" r:id="rId14"/>
    <p:sldId id="297" r:id="rId15"/>
    <p:sldId id="298" r:id="rId16"/>
    <p:sldId id="300" r:id="rId17"/>
    <p:sldId id="288" r:id="rId18"/>
    <p:sldId id="278" r:id="rId19"/>
    <p:sldId id="301" r:id="rId20"/>
    <p:sldId id="292" r:id="rId21"/>
    <p:sldId id="29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A3F1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9" d="100"/>
          <a:sy n="69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1836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416DA-2082-4286-9CC8-7D8B3884267B}" type="datetimeFigureOut">
              <a:rPr lang="en-US" smtClean="0"/>
              <a:t>5/9/2015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E3F99-2246-4C7F-82AD-6D3862C70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354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E3F99-2246-4C7F-82AD-6D3862C709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874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E3F99-2246-4C7F-82AD-6D3862C709E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874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E3F99-2246-4C7F-82AD-6D3862C709E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874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E3F99-2246-4C7F-82AD-6D3862C709E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874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E3F99-2246-4C7F-82AD-6D3862C709E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874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E3F99-2246-4C7F-82AD-6D3862C709E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874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E3F99-2246-4C7F-82AD-6D3862C709E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874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E3F99-2246-4C7F-82AD-6D3862C709E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874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E3F99-2246-4C7F-82AD-6D3862C709E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87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E3F99-2246-4C7F-82AD-6D3862C709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87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E3F99-2246-4C7F-82AD-6D3862C709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87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E3F99-2246-4C7F-82AD-6D3862C709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87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E3F99-2246-4C7F-82AD-6D3862C709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87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E3F99-2246-4C7F-82AD-6D3862C709E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87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E3F99-2246-4C7F-82AD-6D3862C709E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87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E3F99-2246-4C7F-82AD-6D3862C709E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87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E3F99-2246-4C7F-82AD-6D3862C709E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87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Tracking R&amp;D Workshop @ Temple Univ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E36C9-3AF3-4F25-819E-BE7B4BF51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045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Tracking R&amp;D Workshop @ Temple Univ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E36C9-3AF3-4F25-819E-BE7B4BF51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965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Tracking R&amp;D Workshop @ Temple Univ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E36C9-3AF3-4F25-819E-BE7B4BF51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76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Tracking R&amp;D Workshop @ Temple Univ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E36C9-3AF3-4F25-819E-BE7B4BF51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308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Tracking R&amp;D Workshop @ Temple Univ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E36C9-3AF3-4F25-819E-BE7B4BF51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6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5/9/2015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Tracking R&amp;D Workshop @ Temple Univ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E36C9-3AF3-4F25-819E-BE7B4BF51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57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5/9/2015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Tracking R&amp;D Workshop @ Temple Univ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E36C9-3AF3-4F25-819E-BE7B4BF51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38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5/9/2015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Tracking R&amp;D Workshop @ Temple Univ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E36C9-3AF3-4F25-819E-BE7B4BF51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837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5/9/2015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Tracking R&amp;D Workshop @ Temple Univ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E36C9-3AF3-4F25-819E-BE7B4BF51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23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5/9/2015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Tracking R&amp;D Workshop @ Temple Univ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E36C9-3AF3-4F25-819E-BE7B4BF51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669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5/9/2015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Tracking R&amp;D Workshop @ Temple Univ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E36C9-3AF3-4F25-819E-BE7B4BF51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376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5/9/2015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EIC Tracking R&amp;D Workshop @ Temple Univ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E36C9-3AF3-4F25-819E-BE7B4BF51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63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Excel_97-2003_Worksheet2.xls"/><Relationship Id="rId5" Type="http://schemas.openxmlformats.org/officeDocument/2006/relationships/image" Target="../media/image28.emf"/><Relationship Id="rId4" Type="http://schemas.openxmlformats.org/officeDocument/2006/relationships/oleObject" Target="../embeddings/Microsoft_Excel_97-2003_Worksheet1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://dx.doi.org/10.1016/j.nima.2015.02.017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of GEM R&amp;D @ UVa</a:t>
            </a:r>
            <a:endParaRPr lang="en-US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0" y="3352800"/>
            <a:ext cx="9144000" cy="2971800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Kondo Gnanvo</a:t>
            </a:r>
          </a:p>
          <a:p>
            <a:pPr>
              <a:lnSpc>
                <a:spcPct val="120000"/>
              </a:lnSpc>
            </a:pPr>
            <a:r>
              <a:rPr lang="en-US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Virginia, Charlottesville, </a:t>
            </a:r>
          </a:p>
          <a:p>
            <a:pPr>
              <a:lnSpc>
                <a:spcPct val="170000"/>
              </a:lnSpc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EIC Tracking R&amp;D Workshop @ Temple University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05/09/2015</a:t>
            </a:r>
          </a:p>
        </p:txBody>
      </p:sp>
    </p:spTree>
    <p:extLst>
      <p:ext uri="{BB962C8B-B14F-4D97-AF65-F5344CB8AC3E}">
        <p14:creationId xmlns:p14="http://schemas.microsoft.com/office/powerpoint/2010/main" val="333720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pRad GEM: 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Assembly of the first chamber is ongoing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r>
              <a:rPr lang="en-US" smtClean="0"/>
              <a:t>5/9/2015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smtClean="0"/>
              <a:t>EIC Tracking R&amp;D Workshop @ Temple Univ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DB0E36C9-3AF3-4F25-819E-BE7B4BF519E9}" type="slidenum">
              <a:rPr lang="en-US" smtClean="0"/>
              <a:t>10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52" y="803004"/>
            <a:ext cx="4698666" cy="263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76496" y="6183868"/>
            <a:ext cx="3971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pRad X/Y strips readout boards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2450068"/>
            <a:ext cx="3979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Optical inspection of pRad GEM foil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55835" y="3810000"/>
            <a:ext cx="3178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Drift cathode on the stretcher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81600" y="1167825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assembly technique  used for pRad chambers (See next slide)</a:t>
            </a:r>
            <a:endParaRPr lang="en-US" sz="1600" i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13" b="7887"/>
          <a:stretch/>
        </p:blipFill>
        <p:spPr bwMode="auto">
          <a:xfrm>
            <a:off x="4419600" y="2247520"/>
            <a:ext cx="4682836" cy="270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31" r="5135" b="3843"/>
          <a:stretch/>
        </p:blipFill>
        <p:spPr bwMode="auto">
          <a:xfrm>
            <a:off x="74352" y="4343400"/>
            <a:ext cx="6978156" cy="220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51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 R&amp;D: 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assembly technique for large GEM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r>
              <a:rPr lang="en-US" smtClean="0"/>
              <a:t>5/9/2015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smtClean="0"/>
              <a:t>EIC Tracking R&amp;D Workshop @ Temple Univ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DB0E36C9-3AF3-4F25-819E-BE7B4BF519E9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3" descr="C:\Users\kgnanvo\work@UVa\JLab_HallA\EIC_SoLID\EIC\EICMeeting\20150508_EIC_TrackingWorkshop\plots\EIC-FT-GEM_desig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4127495"/>
            <a:ext cx="4572000" cy="256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Content Placeholder 2"/>
          <p:cNvSpPr>
            <a:spLocks noGrp="1"/>
          </p:cNvSpPr>
          <p:nvPr>
            <p:ph idx="1"/>
          </p:nvPr>
        </p:nvSpPr>
        <p:spPr>
          <a:xfrm>
            <a:off x="-2" y="457200"/>
            <a:ext cx="9144001" cy="321727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Idea: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GEM foil stretched and glued to support frames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Individual framed GEM stacked together in the assembled chamber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O-ring and screws used to close the chamber and ensure the gas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tighness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Possibility of easy replacement of GEM foils or readout board after assembly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Work for light detector: plastic screw and narrow support frames, no rigid support needed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 already being tested on the pRad GEM chamber</a:t>
            </a:r>
          </a:p>
          <a:p>
            <a:pPr marL="0" indent="0" algn="just">
              <a:buNone/>
            </a:pPr>
            <a:r>
              <a:rPr 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Cons:</a:t>
            </a:r>
            <a:endParaRPr lang="en-U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Need to evaluate gas tightness with O-ring + screw system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Would still need spacers inside the active area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C:\Users\kgnanvo\work@UVa\Conferences\IEEE_NSS_MIC_2015\plots\pRadDesignExplod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80" y="4121982"/>
            <a:ext cx="4389120" cy="257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19590" y="3810000"/>
            <a:ext cx="40597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</a:rPr>
              <a:t>Exploded view of pRad GEM: 100 cm </a:t>
            </a:r>
            <a:r>
              <a:rPr lang="en-US" sz="1600" b="1" dirty="0" smtClean="0">
                <a:solidFill>
                  <a:schemeClr val="tx2"/>
                </a:solidFill>
                <a:sym typeface="Symbol"/>
              </a:rPr>
              <a:t> 55 cm 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2304" y="3810000"/>
            <a:ext cx="41597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</a:rPr>
              <a:t>Cross section of triple GEM with new assembly</a:t>
            </a:r>
            <a:endParaRPr lang="en-US" sz="1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0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 R&amp;D: 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Copper Free GEM foil 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r>
              <a:rPr lang="en-US" smtClean="0"/>
              <a:t>5/9/2015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smtClean="0"/>
              <a:t>EIC Tracking R&amp;D Workshop @ Temple Univ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DB0E36C9-3AF3-4F25-819E-BE7B4BF519E9}" type="slidenum">
              <a:rPr lang="en-US" smtClean="0"/>
              <a:t>12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505199" y="710148"/>
            <a:ext cx="56388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Cu-Free GEM foil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Standard GEM foil with the copper layer removed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Copper clad Kapton based material comes with 100 nm Chromium (Cr) layer between Cu and Kapton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100 nm Cr layer replace Cu as top and bottom GEM electrode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Cu-Free GEM Samples from Rui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with a grid of Cu strips</a:t>
            </a:r>
          </a:p>
          <a:p>
            <a:pPr marL="1200150" lvl="2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Ensure electrical contact to be removed in the future</a:t>
            </a:r>
          </a:p>
        </p:txBody>
      </p:sp>
      <p:pic>
        <p:nvPicPr>
          <p:cNvPr id="12" name="Picture 2" descr="C:\Users\kgnanvo\work@UVa\GEMatLarge\copperLessGEM\WP_20141202_0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2" t="31433" r="7849" b="28939"/>
          <a:stretch/>
        </p:blipFill>
        <p:spPr bwMode="auto">
          <a:xfrm rot="5400000">
            <a:off x="119747" y="718455"/>
            <a:ext cx="3265706" cy="3505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0" y="4114800"/>
            <a:ext cx="4267200" cy="2426732"/>
            <a:chOff x="29571" y="3962400"/>
            <a:chExt cx="4267200" cy="2426732"/>
          </a:xfrm>
        </p:grpSpPr>
        <p:grpSp>
          <p:nvGrpSpPr>
            <p:cNvPr id="14" name="Group 13"/>
            <p:cNvGrpSpPr/>
            <p:nvPr/>
          </p:nvGrpSpPr>
          <p:grpSpPr>
            <a:xfrm>
              <a:off x="29571" y="4432806"/>
              <a:ext cx="4267200" cy="1586993"/>
              <a:chOff x="29571" y="4562186"/>
              <a:chExt cx="4267200" cy="1586993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29571" y="4876800"/>
                <a:ext cx="4267200" cy="9906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9571" y="4562186"/>
                <a:ext cx="4267200" cy="27651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9571" y="4831081"/>
                <a:ext cx="4267200" cy="45719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29571" y="5891396"/>
                <a:ext cx="4267200" cy="25778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9571" y="5867969"/>
                <a:ext cx="4267200" cy="45719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228600" y="4369116"/>
              <a:ext cx="9701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</a:rPr>
                <a:t>5 </a:t>
              </a: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  <a:sym typeface="Symbol"/>
                </a:rPr>
                <a:t></a:t>
              </a: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</a:rPr>
                <a:t>m Cu</a:t>
              </a:r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>
              <a:off x="1676400" y="4315094"/>
              <a:ext cx="30480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447800" y="3962400"/>
              <a:ext cx="11512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100 nm Cr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650909" y="5058054"/>
              <a:ext cx="1508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</a:rPr>
                <a:t>50 </a:t>
              </a: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  <a:sym typeface="Symbol"/>
                </a:rPr>
                <a:t></a:t>
              </a: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</a:rPr>
                <a:t>m Kapton</a:t>
              </a:r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94948" y="6019800"/>
              <a:ext cx="19218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Standard GEM foil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847229" y="4202668"/>
            <a:ext cx="4267200" cy="2110264"/>
            <a:chOff x="4876800" y="4050268"/>
            <a:chExt cx="4267200" cy="2110264"/>
          </a:xfrm>
        </p:grpSpPr>
        <p:grpSp>
          <p:nvGrpSpPr>
            <p:cNvPr id="27" name="Group 26"/>
            <p:cNvGrpSpPr/>
            <p:nvPr/>
          </p:nvGrpSpPr>
          <p:grpSpPr>
            <a:xfrm>
              <a:off x="4876800" y="4712619"/>
              <a:ext cx="4267200" cy="1082607"/>
              <a:chOff x="29571" y="4831081"/>
              <a:chExt cx="4267200" cy="1082607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29571" y="4876800"/>
                <a:ext cx="4267200" cy="9906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9571" y="4831081"/>
                <a:ext cx="4267200" cy="45719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9571" y="5867969"/>
                <a:ext cx="4267200" cy="45719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8" name="Straight Arrow Connector 27"/>
            <p:cNvCxnSpPr/>
            <p:nvPr/>
          </p:nvCxnSpPr>
          <p:spPr>
            <a:xfrm flipH="1">
              <a:off x="6248400" y="4343400"/>
              <a:ext cx="30480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6042099" y="4050268"/>
              <a:ext cx="11512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100 nm Cr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652592" y="5058054"/>
              <a:ext cx="1508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</a:rPr>
                <a:t>50 </a:t>
              </a: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  <a:sym typeface="Symbol"/>
                </a:rPr>
                <a:t></a:t>
              </a: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</a:rPr>
                <a:t>m Kapton</a:t>
              </a:r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332169" y="5791200"/>
              <a:ext cx="17896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Cu-Free GEM foil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  <p:cxnSp>
        <p:nvCxnSpPr>
          <p:cNvPr id="35" name="Straight Arrow Connector 34"/>
          <p:cNvCxnSpPr/>
          <p:nvPr/>
        </p:nvCxnSpPr>
        <p:spPr>
          <a:xfrm flipV="1">
            <a:off x="824445" y="2355595"/>
            <a:ext cx="511992" cy="838200"/>
          </a:xfrm>
          <a:prstGeom prst="straightConnector1">
            <a:avLst/>
          </a:prstGeom>
          <a:ln>
            <a:solidFill>
              <a:schemeClr val="bg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824445" y="2584195"/>
            <a:ext cx="687377" cy="609600"/>
          </a:xfrm>
          <a:prstGeom prst="straightConnector1">
            <a:avLst/>
          </a:prstGeom>
          <a:ln>
            <a:solidFill>
              <a:schemeClr val="bg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70855" y="3193795"/>
            <a:ext cx="1855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Grid copper strips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96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 R&amp;D: 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radiation length of Cu-Free GEM 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r>
              <a:rPr lang="en-US" dirty="0" smtClean="0"/>
              <a:t>5/9/2015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smtClean="0"/>
              <a:t>EIC Tracking R&amp;D Workshop @ Temple Univ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DB0E36C9-3AF3-4F25-819E-BE7B4BF519E9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9949577"/>
              </p:ext>
            </p:extLst>
          </p:nvPr>
        </p:nvGraphicFramePr>
        <p:xfrm>
          <a:off x="12700" y="1174750"/>
          <a:ext cx="4479925" cy="370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Worksheet" r:id="rId4" imgW="4648112" imgH="3410071" progId="Excel.Sheet.8">
                  <p:embed/>
                </p:oleObj>
              </mc:Choice>
              <mc:Fallback>
                <p:oleObj name="Worksheet" r:id="rId4" imgW="4648112" imgH="3410071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" y="1174750"/>
                        <a:ext cx="4479925" cy="370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2605869"/>
              </p:ext>
            </p:extLst>
          </p:nvPr>
        </p:nvGraphicFramePr>
        <p:xfrm>
          <a:off x="4664075" y="1174750"/>
          <a:ext cx="4479925" cy="370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Worksheet" r:id="rId6" imgW="4648112" imgH="3410071" progId="Excel.Sheet.8">
                  <p:embed/>
                </p:oleObj>
              </mc:Choice>
              <mc:Fallback>
                <p:oleObj name="Worksheet" r:id="rId6" imgW="4648112" imgH="3410071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4075" y="1174750"/>
                        <a:ext cx="4479925" cy="370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itle 1"/>
          <p:cNvSpPr txBox="1">
            <a:spLocks/>
          </p:cNvSpPr>
          <p:nvPr/>
        </p:nvSpPr>
        <p:spPr>
          <a:xfrm>
            <a:off x="0" y="582051"/>
            <a:ext cx="44958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Triple-GEM detector with 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GEM foil</a:t>
            </a: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4648200" y="604879"/>
            <a:ext cx="4495800" cy="41601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Triple-GEM detector with 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Cu-Free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GEM foil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" y="5832389"/>
            <a:ext cx="9143999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50% reduction in the material in a EIC-like chamber with Copperless GEM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0" y="5029200"/>
            <a:ext cx="9144000" cy="78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Based on the data for the SBS-BT-GEM modules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contribution of the Cr layer has not been added but is negligible to the first order</a:t>
            </a:r>
          </a:p>
        </p:txBody>
      </p:sp>
    </p:spTree>
    <p:extLst>
      <p:ext uri="{BB962C8B-B14F-4D97-AF65-F5344CB8AC3E}">
        <p14:creationId xmlns:p14="http://schemas.microsoft.com/office/powerpoint/2010/main" val="407067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 R&amp;D: 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Preliminary tests of Cu-Free GEM 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r>
              <a:rPr lang="en-US" smtClean="0"/>
              <a:t>5/9/2015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smtClean="0"/>
              <a:t>EIC Tracking R&amp;D Workshop @ Temple Univ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DB0E36C9-3AF3-4F25-819E-BE7B4BF519E9}" type="slidenum">
              <a:rPr lang="en-US" smtClean="0"/>
              <a:t>14</a:t>
            </a:fld>
            <a:endParaRPr lang="en-US"/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551543" y="533400"/>
            <a:ext cx="4343400" cy="41601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Tests with Cosmics</a:t>
            </a: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5557882" y="510573"/>
            <a:ext cx="3474721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 scan with Sr90 source</a:t>
            </a:r>
            <a:endParaRPr lang="en-US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43" y="990600"/>
            <a:ext cx="4572000" cy="3285678"/>
          </a:xfrm>
          <a:prstGeom prst="rect">
            <a:avLst/>
          </a:prstGeom>
        </p:spPr>
      </p:pic>
      <p:pic>
        <p:nvPicPr>
          <p:cNvPr id="2053" name="Picture 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883" y="1097280"/>
            <a:ext cx="3474720" cy="256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883" y="3840480"/>
            <a:ext cx="3474720" cy="256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0" y="4419600"/>
            <a:ext cx="5446486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Good performances of the Cu-free GEM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Need to study spark rate and ageing of the foil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rate and long term performance study will be done with our </a:t>
            </a:r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x-ray source</a:t>
            </a:r>
            <a:endParaRPr lang="en-US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Investigate Cu-less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COMPASS-like readout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board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06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 R&amp;D: 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EIC-FT-GEM prototype II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r>
              <a:rPr lang="en-US" smtClean="0"/>
              <a:t>5/9/2015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smtClean="0"/>
              <a:t>EIC Tracking R&amp;D Workshop @ Temple Univ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DB0E36C9-3AF3-4F25-819E-BE7B4BF519E9}" type="slidenum">
              <a:rPr lang="en-US" smtClean="0"/>
              <a:t>15</a:t>
            </a:fld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" y="533400"/>
            <a:ext cx="9143999" cy="23622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EIC GEM prototype II: </a:t>
            </a:r>
          </a:p>
          <a:p>
            <a:pPr algn="just"/>
            <a:r>
              <a:rPr lang="en-US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GEM foil design between UVa, Florida Tech (FIT) and Temple Univ. (TU</a:t>
            </a:r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(</a:t>
            </a:r>
            <a:r>
              <a:rPr lang="en-US" sz="1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Aiwu’s</a:t>
            </a:r>
            <a:r>
              <a:rPr lang="en-US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talk)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Satisfy the requirements and constraints from 3 different assembly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assembly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mass and light detector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Reduce overall the material budget, Investigate copper less GEM</a:t>
            </a:r>
          </a:p>
          <a:p>
            <a:pPr algn="just"/>
            <a:r>
              <a:rPr lang="en-US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detector construction technique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Possibility to re open the detector to replace parts</a:t>
            </a:r>
          </a:p>
          <a:p>
            <a:pPr algn="just"/>
            <a:r>
              <a:rPr lang="en-US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u/v strips readout design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iner pitch to improve spatial resolution, all connectors for FE electronics at the outer radius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2278" y="3810000"/>
            <a:ext cx="4541722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648200" y="3456801"/>
            <a:ext cx="429930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u/v strips readout board</a:t>
            </a:r>
            <a:endParaRPr lang="en-US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"/>
          <a:stretch/>
        </p:blipFill>
        <p:spPr bwMode="auto">
          <a:xfrm>
            <a:off x="0" y="3246120"/>
            <a:ext cx="4350021" cy="3383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0" y="2996624"/>
            <a:ext cx="429930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GEM foil UVa, FIT and TU </a:t>
            </a:r>
            <a:r>
              <a:rPr lang="en-US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Aiwu’s</a:t>
            </a:r>
            <a:r>
              <a:rPr lang="en-US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talk)</a:t>
            </a:r>
            <a:endParaRPr lang="en-US" sz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83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r>
              <a:rPr lang="en-US" smtClean="0"/>
              <a:t>5/9/2015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smtClean="0"/>
              <a:t>EIC Tracking R&amp;D Workshop @ Temple Univ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DB0E36C9-3AF3-4F25-819E-BE7B4BF519E9}" type="slidenum">
              <a:rPr lang="en-US" smtClean="0"/>
              <a:t>16</a:t>
            </a:fld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" y="914400"/>
            <a:ext cx="9143999" cy="48768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arge </a:t>
            </a:r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 R&amp;D and Production </a:t>
            </a:r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 at UVa</a:t>
            </a: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Production of the SBS Back Trackers GEM modules</a:t>
            </a: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First pre-R&amp;D prototype for EIC forward tracker GEM (successfully tested @ FTBF)  </a:t>
            </a: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Assembly of the largest GEM for pRad experiment is ongoing</a:t>
            </a:r>
          </a:p>
          <a:p>
            <a:pPr algn="just">
              <a:lnSpc>
                <a:spcPct val="150000"/>
              </a:lnSpc>
            </a:pPr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ideas for </a:t>
            </a:r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large GEMs</a:t>
            </a: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New assembly technique been tested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 possibility to re-open large size triple-GEM chamber</a:t>
            </a: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Reduce overall the material budget, Investigate copper free GEM foils</a:t>
            </a:r>
          </a:p>
          <a:p>
            <a:pPr algn="just">
              <a:lnSpc>
                <a:spcPct val="150000"/>
              </a:lnSpc>
            </a:pPr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EIC-FT-GEM prototype II</a:t>
            </a: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Common GEM foil design shared with FIT and TU</a:t>
            </a: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Upgrade of the U/V readout design with finer pitch to improve spatial resolution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and all connectors for FE electronics at the outer radius</a:t>
            </a:r>
          </a:p>
        </p:txBody>
      </p:sp>
    </p:spTree>
    <p:extLst>
      <p:ext uri="{BB962C8B-B14F-4D97-AF65-F5344CB8AC3E}">
        <p14:creationId xmlns:p14="http://schemas.microsoft.com/office/powerpoint/2010/main" val="97344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0" y="3276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Backup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r>
              <a:rPr lang="en-US" smtClean="0"/>
              <a:t>5/9/2015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smtClean="0"/>
              <a:t>EIC Tracking R&amp;D Workshop @ Temple Univ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DB0E36C9-3AF3-4F25-819E-BE7B4BF519E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4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EIC-FT-GEM @ FTBF: 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Performances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kgnanvo\work@UVa\publications\toBeSubmitted\tns_FTBF\TNS_FTBF_LateX\Figures\Characterisation\Fig_eic_EfficiencyPerPla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320" y="525272"/>
            <a:ext cx="4297680" cy="305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gnanvo\work@UVa\publications\toBeSubmitted\tns_FTBF\TNS_FTBF_LateX\Figures\Characterisation\Fig_eic_adcSca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320" y="3495745"/>
            <a:ext cx="4297680" cy="305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gnanvo\work@UVa\publications\toBeSubmitted\tns_FTBF\TNS_FTBF_LateX\Figures\Characterisation\oldStuff\Fig_eic_clusterSiz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5745"/>
            <a:ext cx="4297680" cy="305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5/9/2015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Tracking R&amp;D Workshop @ Temple Univ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E36C9-3AF3-4F25-819E-BE7B4BF519E9}" type="slidenum">
              <a:rPr lang="en-US" smtClean="0"/>
              <a:t>18</a:t>
            </a:fld>
            <a:endParaRPr lang="en-US"/>
          </a:p>
        </p:txBody>
      </p:sp>
      <p:pic>
        <p:nvPicPr>
          <p:cNvPr id="1026" name="Picture 2" descr="C:\Users\kgnanvo\work@UVa\JLab_HallA\EIC_SoLID\EIC\testbeam@FermiLab\FermilabTestBeamPics\DSCN194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24" b="12329"/>
          <a:stretch/>
        </p:blipFill>
        <p:spPr bwMode="auto">
          <a:xfrm>
            <a:off x="0" y="609600"/>
            <a:ext cx="4572000" cy="256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07928" y="1307068"/>
            <a:ext cx="1349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SBS-BT-GEM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0" y="1554161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EIC-FT-GEM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4659868"/>
            <a:ext cx="1900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Cluster size vs. HV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20045" y="1295400"/>
            <a:ext cx="109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Efficiency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5000" y="4980797"/>
            <a:ext cx="1179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ADC vs HV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41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pRad Readout board support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5/9/2015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Tracking R&amp;D Workshop @ Temple Univ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E36C9-3AF3-4F25-819E-BE7B4BF519E9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3" descr="C:\Users\kgnanvo\work@UVa\JLab_HallB\pRad_production\pRad_Assembly\Honey_Comb_Assem\Glued_sid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87" b="28380"/>
          <a:stretch/>
        </p:blipFill>
        <p:spPr bwMode="auto">
          <a:xfrm>
            <a:off x="0" y="2203704"/>
            <a:ext cx="9144000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19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 Detectors @ UVa: 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group members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r>
              <a:rPr lang="en-US" smtClean="0"/>
              <a:t>5/9/2015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smtClean="0"/>
              <a:t>EIC Tracking R&amp;D Workshop @ Temple Univ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DB0E36C9-3AF3-4F25-819E-BE7B4BF519E9}" type="slidenum">
              <a:rPr lang="en-US" smtClean="0"/>
              <a:t>2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39624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250000"/>
              </a:lnSpc>
              <a:buNone/>
            </a:pP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Nilanga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Liyanage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(Associate Professor)</a:t>
            </a:r>
          </a:p>
          <a:p>
            <a:pPr marL="0" indent="0" algn="just">
              <a:lnSpc>
                <a:spcPct val="250000"/>
              </a:lnSpc>
              <a:buNone/>
            </a:pP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Scientists: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Vladimir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Neliyubin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Kondo Gnanvo</a:t>
            </a:r>
          </a:p>
          <a:p>
            <a:pPr marL="0" indent="0" algn="just">
              <a:lnSpc>
                <a:spcPct val="250000"/>
              </a:lnSpc>
              <a:buNone/>
            </a:pP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 Docs: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Huong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Nguyen</a:t>
            </a:r>
          </a:p>
          <a:p>
            <a:pPr marL="0" indent="0" algn="just">
              <a:lnSpc>
                <a:spcPct val="250000"/>
              </a:lnSpc>
              <a:buNone/>
            </a:pP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Graduate Students: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Xinzhan Bai,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Danning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Di</a:t>
            </a:r>
          </a:p>
        </p:txBody>
      </p:sp>
    </p:spTree>
    <p:extLst>
      <p:ext uri="{BB962C8B-B14F-4D97-AF65-F5344CB8AC3E}">
        <p14:creationId xmlns:p14="http://schemas.microsoft.com/office/powerpoint/2010/main" val="145014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85800"/>
            <a:ext cx="7112804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5/9/2015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Tracking R&amp;D Workshop @ Temple Univ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E36C9-3AF3-4F25-819E-BE7B4BF519E9}" type="slidenum">
              <a:rPr lang="en-US" smtClean="0"/>
              <a:t>20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Proton Radius Experiment pRad @ JLab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9827626">
            <a:off x="6241530" y="5235308"/>
            <a:ext cx="2920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from M. Kohl</a:t>
            </a:r>
          </a:p>
          <a:p>
            <a:r>
              <a:rPr lang="en-US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EINN2013, </a:t>
            </a:r>
            <a:r>
              <a:rPr lang="en-US" sz="1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Paphos</a:t>
            </a:r>
            <a:r>
              <a:rPr lang="en-US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Cyprus 2013</a:t>
            </a:r>
            <a:endParaRPr lang="en-US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34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3233"/>
            <a:ext cx="4572000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50129"/>
            <a:ext cx="4572000" cy="352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5/9/2015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Tracking R&amp;D Workshop @ Temple Univ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E36C9-3AF3-4F25-819E-BE7B4BF519E9}" type="slidenum">
              <a:rPr lang="en-US" smtClean="0"/>
              <a:t>21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Proton Radius Experiment pRad @ JLab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9827626">
            <a:off x="4892139" y="1513144"/>
            <a:ext cx="2920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from M. Kohl</a:t>
            </a:r>
          </a:p>
          <a:p>
            <a:r>
              <a:rPr lang="en-US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EINN2013, </a:t>
            </a:r>
            <a:r>
              <a:rPr lang="en-US" sz="1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Paphos</a:t>
            </a:r>
            <a:r>
              <a:rPr lang="en-US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Cyprus 2013</a:t>
            </a:r>
            <a:endParaRPr lang="en-US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24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 Detectors @ UVa: 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Lab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r>
              <a:rPr lang="en-US" smtClean="0"/>
              <a:t>5/9/2015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dirty="0" smtClean="0"/>
              <a:t>EIC Tracking R&amp;D Workshop @ Temple </a:t>
            </a:r>
            <a:r>
              <a:rPr lang="en-US" dirty="0" err="1" smtClean="0"/>
              <a:t>Univ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DB0E36C9-3AF3-4F25-819E-BE7B4BF519E9}" type="slidenum">
              <a:rPr lang="en-US" smtClean="0"/>
              <a:t>3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18"/>
          <a:stretch/>
        </p:blipFill>
        <p:spPr>
          <a:xfrm rot="5400000">
            <a:off x="-765798" y="1482042"/>
            <a:ext cx="6000943" cy="406505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72533" y="685800"/>
            <a:ext cx="3742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 room: 3 × 7 m</a:t>
            </a:r>
            <a:r>
              <a:rPr lang="en-US" sz="1600" b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class 1000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 descr="C:\Users\kgnanvo\work@UVa\JLab_HallA\EIC_SoLID\EIC\EICMeeting\20150508_EIC_TrackingWorkshop\2015-05-07 09.24.5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6" b="6206"/>
          <a:stretch/>
        </p:blipFill>
        <p:spPr bwMode="auto">
          <a:xfrm>
            <a:off x="4602480" y="533400"/>
            <a:ext cx="4389120" cy="291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8" b="6760"/>
          <a:stretch/>
        </p:blipFill>
        <p:spPr bwMode="auto">
          <a:xfrm>
            <a:off x="4602480" y="3581400"/>
            <a:ext cx="4389120" cy="288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5071908" y="4945282"/>
            <a:ext cx="3524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X-ray source in its lead shielding box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6621780" y="5256036"/>
            <a:ext cx="568035" cy="607837"/>
          </a:xfrm>
          <a:prstGeom prst="straightConnector1">
            <a:avLst/>
          </a:prstGeom>
          <a:ln w="254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063144" y="621268"/>
            <a:ext cx="3775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Tests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ab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00898" y="3124200"/>
            <a:ext cx="3106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Cosmic test setup for large GEMs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 rot="16200000">
            <a:off x="4271809" y="2062490"/>
            <a:ext cx="1600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SRS Readout: </a:t>
            </a:r>
          </a:p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12k Channels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66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Tracking R&amp;D Workshop @ Temple Univ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E36C9-3AF3-4F25-819E-BE7B4BF519E9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" t="16364" r="2544" b="18586"/>
          <a:stretch/>
        </p:blipFill>
        <p:spPr>
          <a:xfrm>
            <a:off x="1676400" y="2857584"/>
            <a:ext cx="5541131" cy="29154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43400" y="1136365"/>
            <a:ext cx="300769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Back Tracker : </a:t>
            </a:r>
            <a:r>
              <a:rPr lang="en-US" sz="1400" b="1" i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N. </a:t>
            </a:r>
            <a:r>
              <a:rPr lang="en-US" sz="1400" b="1" i="1" dirty="0" err="1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Liyanage</a:t>
            </a:r>
            <a:r>
              <a:rPr lang="en-US" sz="1400" b="1" i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(</a:t>
            </a:r>
            <a:r>
              <a:rPr lang="en-US" sz="1400" b="1" i="1" dirty="0" err="1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Uva</a:t>
            </a:r>
            <a:r>
              <a:rPr lang="en-US" sz="1400" b="1" i="1" dirty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</a:t>
            </a:r>
            <a:r>
              <a:rPr lang="en-US" sz="1400" b="1" i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Virginia, USA)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10 GEM Layers (200 × 50 cm</a:t>
            </a:r>
            <a:r>
              <a:rPr lang="en-US" sz="1400" b="1" baseline="30000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</a:t>
            </a:r>
            <a:r>
              <a:rPr lang="en-US" sz="1400" b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Each Layer = 4 GEM modules (50 × 60 cm</a:t>
            </a:r>
            <a:r>
              <a:rPr lang="en-US" sz="1400" b="1" baseline="30000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</a:t>
            </a:r>
            <a:r>
              <a:rPr lang="en-US" sz="1400" b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00200" y="1136365"/>
            <a:ext cx="2667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Front Tracker:  </a:t>
            </a:r>
            <a:r>
              <a:rPr lang="en-US" sz="14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E. </a:t>
            </a:r>
            <a:r>
              <a:rPr lang="en-US" sz="1400" i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Cisbani</a:t>
            </a:r>
            <a:r>
              <a:rPr lang="en-US" sz="14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(INFN Roma, Italy)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6 GEM Layers (150 × 40 cm</a:t>
            </a:r>
            <a:r>
              <a:rPr lang="en-US" sz="1400" baseline="30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</a:t>
            </a:r>
            <a:r>
              <a:rPr lang="en-US" sz="1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Each layer = 3 GEM modules (50 × 40 cm</a:t>
            </a:r>
            <a:r>
              <a:rPr lang="en-US" sz="1400" baseline="30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</a:t>
            </a:r>
            <a:r>
              <a:rPr lang="en-US" sz="1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</a:p>
        </p:txBody>
      </p:sp>
      <p:sp>
        <p:nvSpPr>
          <p:cNvPr id="11" name="Left Brace 10"/>
          <p:cNvSpPr/>
          <p:nvPr/>
        </p:nvSpPr>
        <p:spPr>
          <a:xfrm rot="4338059">
            <a:off x="4344576" y="3835270"/>
            <a:ext cx="107073" cy="240661"/>
          </a:xfrm>
          <a:prstGeom prst="leftBrace">
            <a:avLst>
              <a:gd name="adj1" fmla="val 40080"/>
              <a:gd name="adj2" fmla="val 48978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/>
          <p:cNvSpPr/>
          <p:nvPr/>
        </p:nvSpPr>
        <p:spPr>
          <a:xfrm rot="4338059">
            <a:off x="4723082" y="3511113"/>
            <a:ext cx="107073" cy="235427"/>
          </a:xfrm>
          <a:prstGeom prst="leftBrace">
            <a:avLst>
              <a:gd name="adj1" fmla="val 40080"/>
              <a:gd name="adj2" fmla="val 48978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Brace 12"/>
          <p:cNvSpPr/>
          <p:nvPr/>
        </p:nvSpPr>
        <p:spPr>
          <a:xfrm rot="4338059">
            <a:off x="5176334" y="3315682"/>
            <a:ext cx="107073" cy="227140"/>
          </a:xfrm>
          <a:prstGeom prst="leftBrace">
            <a:avLst>
              <a:gd name="adj1" fmla="val 40080"/>
              <a:gd name="adj2" fmla="val 48978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Elbow Connector 13"/>
          <p:cNvCxnSpPr/>
          <p:nvPr/>
        </p:nvCxnSpPr>
        <p:spPr>
          <a:xfrm rot="16200000" flipV="1">
            <a:off x="2295054" y="1891692"/>
            <a:ext cx="1650733" cy="2555382"/>
          </a:xfrm>
          <a:prstGeom prst="bentConnector2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12" idx="1"/>
          </p:cNvCxnSpPr>
          <p:nvPr/>
        </p:nvCxnSpPr>
        <p:spPr>
          <a:xfrm rot="5400000" flipH="1" flipV="1">
            <a:off x="5410825" y="1695828"/>
            <a:ext cx="1233075" cy="2529454"/>
          </a:xfrm>
          <a:prstGeom prst="bentConnector2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3" idx="1"/>
          </p:cNvCxnSpPr>
          <p:nvPr/>
        </p:nvCxnSpPr>
        <p:spPr>
          <a:xfrm flipV="1">
            <a:off x="5215806" y="2334270"/>
            <a:ext cx="0" cy="104327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6"/>
          <p:cNvSpPr txBox="1">
            <a:spLocks/>
          </p:cNvSpPr>
          <p:nvPr/>
        </p:nvSpPr>
        <p:spPr>
          <a:xfrm>
            <a:off x="2340712" y="5745610"/>
            <a:ext cx="4114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Proton arm layout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GEp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experiment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239000" y="990600"/>
            <a:ext cx="1828800" cy="4981012"/>
            <a:chOff x="7239000" y="1008784"/>
            <a:chExt cx="1828800" cy="498101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32" t="446" r="36886" b="483"/>
            <a:stretch/>
          </p:blipFill>
          <p:spPr>
            <a:xfrm>
              <a:off x="7239000" y="1008784"/>
              <a:ext cx="1828800" cy="4981012"/>
            </a:xfrm>
            <a:prstGeom prst="rect">
              <a:avLst/>
            </a:prstGeom>
          </p:spPr>
        </p:pic>
        <p:cxnSp>
          <p:nvCxnSpPr>
            <p:cNvPr id="20" name="Straight Arrow Connector 19"/>
            <p:cNvCxnSpPr/>
            <p:nvPr/>
          </p:nvCxnSpPr>
          <p:spPr>
            <a:xfrm>
              <a:off x="7543800" y="1219200"/>
              <a:ext cx="0" cy="1036423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7467600" y="2438400"/>
              <a:ext cx="12954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 rot="5400000">
              <a:off x="7360257" y="1557285"/>
              <a:ext cx="6286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 cm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925682" y="2438400"/>
              <a:ext cx="6286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 cm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012" y="1638235"/>
            <a:ext cx="1823788" cy="3685743"/>
            <a:chOff x="5012" y="2181657"/>
            <a:chExt cx="1823788" cy="3685743"/>
          </a:xfrm>
        </p:grpSpPr>
        <p:pic>
          <p:nvPicPr>
            <p:cNvPr id="25" name="Picture 2" descr="U:\home\cisbani\proj\jlab\sbs\tracking\design\meccanica\ServiceFrame\1112_xMPGD11\gem_Chamber_composit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925966" y="3112635"/>
              <a:ext cx="3685743" cy="1823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6" name="Straight Arrow Connector 25"/>
            <p:cNvCxnSpPr/>
            <p:nvPr/>
          </p:nvCxnSpPr>
          <p:spPr>
            <a:xfrm>
              <a:off x="500390" y="2438400"/>
              <a:ext cx="0" cy="1036423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472440" y="3624590"/>
              <a:ext cx="82296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 rot="5400000">
              <a:off x="316847" y="2776485"/>
              <a:ext cx="6286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 cm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09600" y="3624590"/>
              <a:ext cx="6286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 cm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GEMs for Super 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igbite Spectrometer (SBS) in Hall A @ JLab</a:t>
            </a: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22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68545"/>
            <a:ext cx="2895600" cy="365125"/>
          </a:xfrm>
        </p:spPr>
        <p:txBody>
          <a:bodyPr/>
          <a:lstStyle/>
          <a:p>
            <a:r>
              <a:rPr lang="en-US" smtClean="0"/>
              <a:t>EIC Tracking R&amp;D Workshop @ Temple Univ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E36C9-3AF3-4F25-819E-BE7B4BF519E9}" type="slidenum">
              <a:rPr lang="en-US" smtClean="0"/>
              <a:t>5</a:t>
            </a:fld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SBS-BT-GEM: 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R&amp;D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" t="13889" r="8181" b="3282"/>
          <a:stretch/>
        </p:blipFill>
        <p:spPr>
          <a:xfrm>
            <a:off x="13855" y="788061"/>
            <a:ext cx="3186545" cy="2325318"/>
          </a:xfrm>
          <a:prstGeom prst="rect">
            <a:avLst/>
          </a:prstGeom>
        </p:spPr>
      </p:pic>
      <p:pic>
        <p:nvPicPr>
          <p:cNvPr id="3074" name="Picture 2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3"/>
          <a:stretch/>
        </p:blipFill>
        <p:spPr bwMode="auto">
          <a:xfrm>
            <a:off x="3351910" y="533400"/>
            <a:ext cx="5799513" cy="283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 descr="C:\Users\kgnanvo\work@UVa\publications\toBeSubmitted\tns_FTBF\TNS_FTBF_LateX\Figures\Characterisation\Fig_sbs_EfficiencyPerPlane.png"/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6"/>
          <a:stretch/>
        </p:blipFill>
        <p:spPr bwMode="auto">
          <a:xfrm>
            <a:off x="3063241" y="3429000"/>
            <a:ext cx="301752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gnanvo\work@UVa\publications\toBeSubmitted\tns_FTBF\TNS_FTBF_LateX\Figures\Characterisation\Fig_sbs_adcScan.png"/>
          <p:cNvPicPr>
            <a:picLocks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4"/>
          <a:stretch/>
        </p:blipFill>
        <p:spPr bwMode="auto">
          <a:xfrm>
            <a:off x="1" y="3429000"/>
            <a:ext cx="301752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3429000"/>
            <a:ext cx="3017520" cy="2743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17220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K. Gnanvo </a:t>
            </a:r>
            <a:r>
              <a:rPr lang="en-US" sz="1200" i="1" dirty="0">
                <a:solidFill>
                  <a:srgbClr val="FF0000"/>
                </a:solidFill>
              </a:rPr>
              <a:t>et al.</a:t>
            </a:r>
            <a:r>
              <a:rPr lang="en-US" sz="1200" dirty="0">
                <a:solidFill>
                  <a:srgbClr val="FF0000"/>
                </a:solidFill>
              </a:rPr>
              <a:t>, Nucl. Inst. and Meth. </a:t>
            </a:r>
            <a:r>
              <a:rPr lang="en-US" sz="1200" b="1" dirty="0">
                <a:solidFill>
                  <a:srgbClr val="FF0000"/>
                </a:solidFill>
              </a:rPr>
              <a:t>A782</a:t>
            </a:r>
            <a:r>
              <a:rPr lang="en-US" sz="1200" dirty="0">
                <a:solidFill>
                  <a:srgbClr val="FF0000"/>
                </a:solidFill>
              </a:rPr>
              <a:t>, 77-86 (2015</a:t>
            </a:r>
            <a:r>
              <a:rPr lang="en-US" sz="1200" dirty="0" smtClean="0">
                <a:solidFill>
                  <a:srgbClr val="FF0000"/>
                </a:solidFill>
              </a:rPr>
              <a:t>), </a:t>
            </a:r>
            <a:r>
              <a:rPr lang="en-US" sz="1200" dirty="0" smtClean="0">
                <a:hlinkClick r:id="rId7"/>
              </a:rPr>
              <a:t>http://dx.doi.org/10.1016/j.nima.2015.02.017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0121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68545"/>
            <a:ext cx="2895600" cy="365125"/>
          </a:xfrm>
        </p:spPr>
        <p:txBody>
          <a:bodyPr/>
          <a:lstStyle/>
          <a:p>
            <a:r>
              <a:rPr lang="en-US" smtClean="0"/>
              <a:t>EIC Tracking R&amp;D Workshop @ Temple Univ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E36C9-3AF3-4F25-819E-BE7B4BF519E9}" type="slidenum">
              <a:rPr lang="en-US" smtClean="0"/>
              <a:t>6</a:t>
            </a:fld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SBS-BT-GEM: 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kgnanvo\work@UVa\JLab_HallA\EIC_SoLID\EIC\EICMeeting\20150508_EIC_TrackingWorkshop\2015-05-07 09.22.2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58"/>
          <a:stretch/>
        </p:blipFill>
        <p:spPr bwMode="auto">
          <a:xfrm>
            <a:off x="5105400" y="457200"/>
            <a:ext cx="3906982" cy="595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-1" y="1413217"/>
            <a:ext cx="5105401" cy="40386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 of the SBS-BT-GEM Modules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40 modules to be built by July 2017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13 modules already built as of May 09, 2015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11 successfully passes the ultimate test with cosmics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HV sector out </a:t>
            </a:r>
            <a:r>
              <a:rPr lang="en-US" sz="16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1080 (12 </a:t>
            </a:r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 3  30</a:t>
            </a:r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was shorted and disabled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Last 2 modules just out of the clean room and will be tested in the coming days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Construction rate of 2 SBS modules / month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6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R&amp;D for EIC Forward Tracker: 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of EIC-FT-GEM proto I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r>
              <a:rPr lang="en-US" smtClean="0"/>
              <a:t>5/9/2015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smtClean="0"/>
              <a:t>EIC Tracking R&amp;D Workshop @ Temple Univ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DB0E36C9-3AF3-4F25-819E-BE7B4BF519E9}" type="slidenum">
              <a:rPr lang="en-US" smtClean="0"/>
              <a:t>7</a:t>
            </a:fld>
            <a:endParaRPr lang="en-US"/>
          </a:p>
        </p:txBody>
      </p:sp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6858000" y="609412"/>
            <a:ext cx="2209800" cy="5931560"/>
            <a:chOff x="6781801" y="735093"/>
            <a:chExt cx="2043953" cy="5486400"/>
          </a:xfrm>
        </p:grpSpPr>
        <p:pic>
          <p:nvPicPr>
            <p:cNvPr id="1027" name="Picture 3" descr="C:\Users\kgnanvo\work@UVa\JLab_HallA\EIC_SoLID\EIC_SoLID_Pics\DSCN2048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82" t="28900" r="1638" b="31817"/>
            <a:stretch/>
          </p:blipFill>
          <p:spPr bwMode="auto">
            <a:xfrm rot="16200000">
              <a:off x="5060578" y="2456316"/>
              <a:ext cx="5486400" cy="2043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1" name="Straight Arrow Connector 30"/>
            <p:cNvCxnSpPr/>
            <p:nvPr/>
          </p:nvCxnSpPr>
          <p:spPr>
            <a:xfrm flipH="1">
              <a:off x="7265898" y="1219200"/>
              <a:ext cx="9574" cy="4122156"/>
            </a:xfrm>
            <a:prstGeom prst="straightConnector1">
              <a:avLst/>
            </a:prstGeom>
            <a:ln w="15875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 rot="16200000">
              <a:off x="6792329" y="3198889"/>
              <a:ext cx="755812" cy="238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100 cm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7104534" y="5181600"/>
              <a:ext cx="1113608" cy="0"/>
            </a:xfrm>
            <a:prstGeom prst="straightConnector1">
              <a:avLst/>
            </a:prstGeom>
            <a:ln w="15875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7417946" y="4930575"/>
              <a:ext cx="486784" cy="2389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22 cm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6936944" y="1511955"/>
              <a:ext cx="1733669" cy="0"/>
            </a:xfrm>
            <a:prstGeom prst="straightConnector1">
              <a:avLst/>
            </a:prstGeom>
            <a:ln w="15875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7587052" y="1272976"/>
              <a:ext cx="637856" cy="3131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44 cm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0" y="3689557"/>
            <a:ext cx="2412540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2D u/v readout strips</a:t>
            </a:r>
            <a:endParaRPr lang="en-US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461035" y="4574273"/>
            <a:ext cx="4320765" cy="1971828"/>
            <a:chOff x="2514600" y="4741937"/>
            <a:chExt cx="4114800" cy="1803728"/>
          </a:xfrm>
        </p:grpSpPr>
        <p:grpSp>
          <p:nvGrpSpPr>
            <p:cNvPr id="36" name="Group 35"/>
            <p:cNvGrpSpPr/>
            <p:nvPr/>
          </p:nvGrpSpPr>
          <p:grpSpPr>
            <a:xfrm>
              <a:off x="2524541" y="5051486"/>
              <a:ext cx="4094915" cy="1031832"/>
              <a:chOff x="1397458" y="3692215"/>
              <a:chExt cx="6269419" cy="914400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>
                <a:off x="1397458" y="4240855"/>
                <a:ext cx="6269419" cy="0"/>
              </a:xfrm>
              <a:prstGeom prst="line">
                <a:avLst/>
              </a:prstGeom>
              <a:ln w="25400">
                <a:solidFill>
                  <a:schemeClr val="accent6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397458" y="3966535"/>
                <a:ext cx="6269419" cy="0"/>
              </a:xfrm>
              <a:prstGeom prst="line">
                <a:avLst/>
              </a:prstGeom>
              <a:ln w="222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397458" y="4606615"/>
                <a:ext cx="6269419" cy="0"/>
              </a:xfrm>
              <a:prstGeom prst="line">
                <a:avLst/>
              </a:prstGeom>
              <a:ln w="25400">
                <a:solidFill>
                  <a:schemeClr val="accent6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397458" y="4423735"/>
                <a:ext cx="6269419" cy="0"/>
              </a:xfrm>
              <a:prstGeom prst="line">
                <a:avLst/>
              </a:prstGeom>
              <a:ln w="25400">
                <a:solidFill>
                  <a:schemeClr val="accent6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397458" y="3692215"/>
                <a:ext cx="6269419" cy="0"/>
              </a:xfrm>
              <a:prstGeom prst="line">
                <a:avLst/>
              </a:prstGeom>
              <a:ln>
                <a:solidFill>
                  <a:srgbClr val="C3580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Rectangle 36"/>
            <p:cNvSpPr/>
            <p:nvPr/>
          </p:nvSpPr>
          <p:spPr>
            <a:xfrm>
              <a:off x="2514600" y="6289685"/>
              <a:ext cx="4114800" cy="251286"/>
            </a:xfrm>
            <a:prstGeom prst="rect">
              <a:avLst/>
            </a:prstGeom>
            <a:solidFill>
              <a:srgbClr val="92D050"/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0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245573" y="5670586"/>
              <a:ext cx="383825" cy="206367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245573" y="5361036"/>
              <a:ext cx="383825" cy="30955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40" name="Rectangle 39"/>
            <p:cNvSpPr>
              <a:spLocks noChangeAspect="1"/>
            </p:cNvSpPr>
            <p:nvPr/>
          </p:nvSpPr>
          <p:spPr>
            <a:xfrm>
              <a:off x="6246212" y="4741937"/>
              <a:ext cx="383186" cy="30955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46" name="Rectangle 45"/>
            <p:cNvSpPr>
              <a:spLocks noChangeAspect="1"/>
            </p:cNvSpPr>
            <p:nvPr/>
          </p:nvSpPr>
          <p:spPr>
            <a:xfrm>
              <a:off x="6246212" y="5051487"/>
              <a:ext cx="383186" cy="30955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245573" y="5876952"/>
              <a:ext cx="383825" cy="206367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245573" y="6083318"/>
              <a:ext cx="383825" cy="206367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514601" y="5670586"/>
              <a:ext cx="383825" cy="206367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514601" y="5361036"/>
              <a:ext cx="383825" cy="30955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51" name="Rectangle 50"/>
            <p:cNvSpPr>
              <a:spLocks noChangeAspect="1"/>
            </p:cNvSpPr>
            <p:nvPr/>
          </p:nvSpPr>
          <p:spPr>
            <a:xfrm>
              <a:off x="2514601" y="4741937"/>
              <a:ext cx="383186" cy="30955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52" name="Rectangle 51"/>
            <p:cNvSpPr>
              <a:spLocks noChangeAspect="1"/>
            </p:cNvSpPr>
            <p:nvPr/>
          </p:nvSpPr>
          <p:spPr>
            <a:xfrm>
              <a:off x="2514601" y="5051487"/>
              <a:ext cx="383186" cy="30955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514601" y="5876952"/>
              <a:ext cx="383825" cy="206367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514601" y="6083318"/>
              <a:ext cx="383825" cy="206367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grpSp>
          <p:nvGrpSpPr>
            <p:cNvPr id="55" name="Group 54"/>
            <p:cNvGrpSpPr/>
            <p:nvPr/>
          </p:nvGrpSpPr>
          <p:grpSpPr>
            <a:xfrm flipH="1">
              <a:off x="2786989" y="4741937"/>
              <a:ext cx="148838" cy="1520684"/>
              <a:chOff x="1675447" y="1860762"/>
              <a:chExt cx="204789" cy="1306052"/>
            </a:xfrm>
            <a:solidFill>
              <a:schemeClr val="bg1"/>
            </a:solidFill>
          </p:grpSpPr>
          <p:sp>
            <p:nvSpPr>
              <p:cNvPr id="80" name="Rectangle 79"/>
              <p:cNvSpPr/>
              <p:nvPr/>
            </p:nvSpPr>
            <p:spPr>
              <a:xfrm>
                <a:off x="1834516" y="1860762"/>
                <a:ext cx="45720" cy="1306052"/>
              </a:xfrm>
              <a:prstGeom prst="rect">
                <a:avLst/>
              </a:prstGeom>
              <a:grp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675447" y="3121094"/>
                <a:ext cx="152400" cy="45720"/>
              </a:xfrm>
              <a:prstGeom prst="rect">
                <a:avLst/>
              </a:prstGeom>
              <a:grp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6240519" y="4741937"/>
              <a:ext cx="123182" cy="573063"/>
              <a:chOff x="7172325" y="3417895"/>
              <a:chExt cx="188594" cy="474020"/>
            </a:xfrm>
            <a:solidFill>
              <a:schemeClr val="bg1"/>
            </a:solidFill>
          </p:grpSpPr>
          <p:sp>
            <p:nvSpPr>
              <p:cNvPr id="78" name="Rectangle 77"/>
              <p:cNvSpPr/>
              <p:nvPr/>
            </p:nvSpPr>
            <p:spPr>
              <a:xfrm>
                <a:off x="7172325" y="3846195"/>
                <a:ext cx="152400" cy="45720"/>
              </a:xfrm>
              <a:prstGeom prst="rect">
                <a:avLst/>
              </a:prstGeom>
              <a:grp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7309256" y="3417895"/>
                <a:ext cx="51663" cy="474020"/>
              </a:xfrm>
              <a:prstGeom prst="rect">
                <a:avLst/>
              </a:prstGeom>
              <a:grp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</p:grpSp>
        <p:cxnSp>
          <p:nvCxnSpPr>
            <p:cNvPr id="57" name="Straight Arrow Connector 56"/>
            <p:cNvCxnSpPr/>
            <p:nvPr/>
          </p:nvCxnSpPr>
          <p:spPr>
            <a:xfrm flipH="1">
              <a:off x="5942141" y="5279036"/>
              <a:ext cx="293568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H="1">
              <a:off x="2914127" y="6225407"/>
              <a:ext cx="30178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Group 1"/>
            <p:cNvGrpSpPr/>
            <p:nvPr/>
          </p:nvGrpSpPr>
          <p:grpSpPr>
            <a:xfrm>
              <a:off x="4009696" y="5369055"/>
              <a:ext cx="1111269" cy="905440"/>
              <a:chOff x="4009696" y="5369055"/>
              <a:chExt cx="1111269" cy="905440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>
                <a:off x="4009696" y="5369055"/>
                <a:ext cx="0" cy="273489"/>
              </a:xfrm>
              <a:prstGeom prst="line">
                <a:avLst/>
              </a:prstGeom>
              <a:ln w="15875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5120965" y="5369055"/>
                <a:ext cx="0" cy="273489"/>
              </a:xfrm>
              <a:prstGeom prst="line">
                <a:avLst/>
              </a:prstGeom>
              <a:ln w="15875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4009696" y="5671416"/>
                <a:ext cx="0" cy="189339"/>
              </a:xfrm>
              <a:prstGeom prst="line">
                <a:avLst/>
              </a:prstGeom>
              <a:ln w="15875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5120965" y="5671416"/>
                <a:ext cx="0" cy="189339"/>
              </a:xfrm>
              <a:prstGeom prst="line">
                <a:avLst/>
              </a:prstGeom>
              <a:ln w="15875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4009696" y="5874779"/>
                <a:ext cx="0" cy="189339"/>
              </a:xfrm>
              <a:prstGeom prst="line">
                <a:avLst/>
              </a:prstGeom>
              <a:ln w="15875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5120965" y="5874779"/>
                <a:ext cx="0" cy="189339"/>
              </a:xfrm>
              <a:prstGeom prst="line">
                <a:avLst/>
              </a:prstGeom>
              <a:ln w="15875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4009696" y="6085156"/>
                <a:ext cx="0" cy="189339"/>
              </a:xfrm>
              <a:prstGeom prst="line">
                <a:avLst/>
              </a:prstGeom>
              <a:ln w="15875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5120965" y="6085156"/>
                <a:ext cx="0" cy="189339"/>
              </a:xfrm>
              <a:prstGeom prst="line">
                <a:avLst/>
              </a:prstGeom>
              <a:ln w="15875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TextBox 66"/>
            <p:cNvSpPr txBox="1"/>
            <p:nvPr/>
          </p:nvSpPr>
          <p:spPr>
            <a:xfrm>
              <a:off x="2853917" y="5051487"/>
              <a:ext cx="1443657" cy="2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Entrance window</a:t>
              </a:r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853917" y="5410200"/>
              <a:ext cx="951362" cy="2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Drift region</a:t>
              </a:r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853917" y="5654115"/>
              <a:ext cx="1108483" cy="2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Transfer region</a:t>
              </a:r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853917" y="5856916"/>
              <a:ext cx="1108483" cy="2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Transfer region</a:t>
              </a:r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114929" y="6074701"/>
              <a:ext cx="1125248" cy="2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Induction region</a:t>
              </a:r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462592" y="5436897"/>
              <a:ext cx="711224" cy="2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spacers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072855" y="5095066"/>
              <a:ext cx="937794" cy="2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Gas inlet</a:t>
              </a:r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134306" y="6047601"/>
              <a:ext cx="772481" cy="408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Gas</a:t>
              </a: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outlet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5" name="Straight Arrow Connector 74"/>
            <p:cNvCxnSpPr/>
            <p:nvPr/>
          </p:nvCxnSpPr>
          <p:spPr>
            <a:xfrm flipH="1">
              <a:off x="5173482" y="5559215"/>
              <a:ext cx="28911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75"/>
            <p:cNvSpPr/>
            <p:nvPr/>
          </p:nvSpPr>
          <p:spPr>
            <a:xfrm>
              <a:off x="2897787" y="6297573"/>
              <a:ext cx="3348424" cy="235510"/>
            </a:xfrm>
            <a:prstGeom prst="rect">
              <a:avLst/>
            </a:prstGeom>
            <a:pattFill prst="pct5">
              <a:fgClr>
                <a:srgbClr val="C35807"/>
              </a:fgClr>
              <a:bgClr>
                <a:schemeClr val="bg1"/>
              </a:bgClr>
            </a:pattFill>
            <a:ln w="6350">
              <a:solidFill>
                <a:srgbClr val="C358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523604" y="6306358"/>
              <a:ext cx="4095851" cy="2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2D readout board on Honeycomb support</a:t>
              </a:r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7" name="Content Placeholder 2"/>
          <p:cNvSpPr>
            <a:spLocks noGrp="1"/>
          </p:cNvSpPr>
          <p:nvPr>
            <p:ph idx="1"/>
          </p:nvPr>
        </p:nvSpPr>
        <p:spPr>
          <a:xfrm>
            <a:off x="-1" y="609600"/>
            <a:ext cx="6858002" cy="31242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characteristics</a:t>
            </a:r>
          </a:p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Largest 2D GEM detector ever built: 100 cm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 (44 cm – 22 cm)</a:t>
            </a:r>
          </a:p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Low mass and small dead area full disk chamber</a:t>
            </a: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Narrow edge GEM frame support and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honeycomb for the readout</a:t>
            </a: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All electronics on inner and outer radius side of the chamber</a:t>
            </a:r>
          </a:p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Fine strips 2-d small stereo angle u/v readout on flexible board</a:t>
            </a: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Good position resolution and low capacitance noise</a:t>
            </a:r>
          </a:p>
        </p:txBody>
      </p:sp>
      <p:sp>
        <p:nvSpPr>
          <p:cNvPr id="88" name="Rectangle 87"/>
          <p:cNvSpPr/>
          <p:nvPr/>
        </p:nvSpPr>
        <p:spPr>
          <a:xfrm>
            <a:off x="2471474" y="3689557"/>
            <a:ext cx="4299883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Cross section of low mass triple GEM</a:t>
            </a:r>
            <a:endParaRPr lang="en-US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9" name="Group 88"/>
          <p:cNvGrpSpPr>
            <a:grpSpLocks noChangeAspect="1"/>
          </p:cNvGrpSpPr>
          <p:nvPr/>
        </p:nvGrpSpPr>
        <p:grpSpPr>
          <a:xfrm>
            <a:off x="15856" y="4175760"/>
            <a:ext cx="2507345" cy="2377440"/>
            <a:chOff x="6367501" y="530776"/>
            <a:chExt cx="2893091" cy="2743200"/>
          </a:xfrm>
        </p:grpSpPr>
        <p:pic>
          <p:nvPicPr>
            <p:cNvPr id="90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90" r="7702" b="28603"/>
            <a:stretch/>
          </p:blipFill>
          <p:spPr bwMode="auto">
            <a:xfrm>
              <a:off x="6458642" y="530776"/>
              <a:ext cx="2685358" cy="2743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1" name="Rectangle 90"/>
            <p:cNvSpPr/>
            <p:nvPr/>
          </p:nvSpPr>
          <p:spPr>
            <a:xfrm>
              <a:off x="6458642" y="559713"/>
              <a:ext cx="252825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Pitch: </a:t>
              </a:r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550 </a:t>
              </a:r>
              <a:r>
                <a:rPr lang="en-US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</a:t>
              </a:r>
              <a:r>
                <a:rPr lang="en-US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 </a:t>
              </a:r>
            </a:p>
          </p:txBody>
        </p:sp>
        <p:cxnSp>
          <p:nvCxnSpPr>
            <p:cNvPr id="92" name="Straight Arrow Connector 91"/>
            <p:cNvCxnSpPr/>
            <p:nvPr/>
          </p:nvCxnSpPr>
          <p:spPr>
            <a:xfrm flipV="1">
              <a:off x="6851952" y="1954326"/>
              <a:ext cx="1678495" cy="255474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>
              <a:off x="6851952" y="2214041"/>
              <a:ext cx="1730297" cy="274775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Freeform 93"/>
            <p:cNvSpPr/>
            <p:nvPr/>
          </p:nvSpPr>
          <p:spPr>
            <a:xfrm>
              <a:off x="7552034" y="2082151"/>
              <a:ext cx="45814" cy="225454"/>
            </a:xfrm>
            <a:custGeom>
              <a:avLst/>
              <a:gdLst>
                <a:gd name="connsiteX0" fmla="*/ 0 w 150264"/>
                <a:gd name="connsiteY0" fmla="*/ 0 h 342900"/>
                <a:gd name="connsiteX1" fmla="*/ 150018 w 150264"/>
                <a:gd name="connsiteY1" fmla="*/ 173831 h 342900"/>
                <a:gd name="connsiteX2" fmla="*/ 38100 w 150264"/>
                <a:gd name="connsiteY2" fmla="*/ 342900 h 342900"/>
                <a:gd name="connsiteX3" fmla="*/ 38100 w 150264"/>
                <a:gd name="connsiteY3" fmla="*/ 34290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264" h="342900">
                  <a:moveTo>
                    <a:pt x="0" y="0"/>
                  </a:moveTo>
                  <a:cubicBezTo>
                    <a:pt x="71834" y="58340"/>
                    <a:pt x="143668" y="116681"/>
                    <a:pt x="150018" y="173831"/>
                  </a:cubicBezTo>
                  <a:cubicBezTo>
                    <a:pt x="156368" y="230981"/>
                    <a:pt x="38100" y="342900"/>
                    <a:pt x="38100" y="342900"/>
                  </a:cubicBezTo>
                  <a:lnTo>
                    <a:pt x="38100" y="342900"/>
                  </a:lnTo>
                </a:path>
              </a:pathLst>
            </a:cu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7597848" y="1976735"/>
              <a:ext cx="5998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+mj-lt"/>
                </a:rPr>
                <a:t>12°</a:t>
              </a:r>
              <a:endParaRPr lang="en-US" sz="2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 rot="531397">
              <a:off x="6402241" y="2415437"/>
              <a:ext cx="278334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Top strips: 140 </a:t>
              </a:r>
              <a:r>
                <a:rPr lang="en-US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</a:t>
              </a:r>
              <a:r>
                <a:rPr lang="en-US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 </a:t>
              </a:r>
            </a:p>
          </p:txBody>
        </p:sp>
        <p:sp>
          <p:nvSpPr>
            <p:cNvPr id="97" name="Rectangle 96"/>
            <p:cNvSpPr/>
            <p:nvPr/>
          </p:nvSpPr>
          <p:spPr>
            <a:xfrm rot="21066574">
              <a:off x="6367501" y="1577249"/>
              <a:ext cx="289309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Bot. strips: 490 </a:t>
              </a:r>
              <a:r>
                <a:rPr lang="en-US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</a:t>
              </a:r>
              <a:r>
                <a:rPr lang="en-US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377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080" y="3505200"/>
            <a:ext cx="3931920" cy="290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EIC-FT-GEM @ FTBF: 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Spatial resolution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2" descr="C:\Users\kgnanvo\work@UVa\publications\toBeSubmitted\tns_FTBF\TNS_FTBF_LateX\Figures\Characterisation\oldStuff\Fig_eic_BeamPositionScan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4" t="6360" r="9712" b="7260"/>
          <a:stretch/>
        </p:blipFill>
        <p:spPr bwMode="auto">
          <a:xfrm>
            <a:off x="-1" y="4191000"/>
            <a:ext cx="4991782" cy="222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5/9/2015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Tracking R&amp;D Workshop @ Temple Univ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E36C9-3AF3-4F25-819E-BE7B4BF519E9}" type="slidenum">
              <a:rPr lang="en-US" smtClean="0"/>
              <a:t>8</a:t>
            </a:fld>
            <a:endParaRPr lang="en-US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0" y="3155071"/>
            <a:ext cx="4991782" cy="114330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spatial resolution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Better than 130 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 for the top and bottom strips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Better than 100 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μ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m for y and 450 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μ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m for x</a:t>
            </a:r>
          </a:p>
          <a:p>
            <a:pPr marL="0" indent="0" algn="just">
              <a:buNone/>
            </a:pPr>
            <a:r>
              <a:rPr lang="en-US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Hadron bean reconstruction from position scan</a:t>
            </a:r>
          </a:p>
        </p:txBody>
      </p:sp>
      <p:pic>
        <p:nvPicPr>
          <p:cNvPr id="22" name="Picture 2" descr="C:\Users\kgnanvo\work@UVa\JLab_HallA\EIC_SoLID\EIC\testbeam@FermiLab\FermilabTestBeamPics\DSCN194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24" b="20208"/>
          <a:stretch/>
        </p:blipFill>
        <p:spPr bwMode="auto">
          <a:xfrm>
            <a:off x="91393" y="533400"/>
            <a:ext cx="5014007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914400" y="1600200"/>
            <a:ext cx="1349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SBS-BT-GEM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17659" y="1764268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EIC-FT-GEM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789" y="516342"/>
            <a:ext cx="3931920" cy="290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953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2550" y="1116023"/>
            <a:ext cx="3871450" cy="3455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8" t="13909"/>
          <a:stretch/>
        </p:blipFill>
        <p:spPr bwMode="auto">
          <a:xfrm>
            <a:off x="0" y="986971"/>
            <a:ext cx="5567073" cy="404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5/9/2015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EIC Tracking R&amp;D Workshop @ Temple </a:t>
            </a:r>
            <a:r>
              <a:rPr lang="en-US" dirty="0" err="1" smtClean="0"/>
              <a:t>Univ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E36C9-3AF3-4F25-819E-BE7B4BF519E9}" type="slidenum">
              <a:rPr lang="en-US" smtClean="0"/>
              <a:t>9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pRad GEM: 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Proton Radius Experiment pRad @ JLab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673" y="519178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from D. Dutta, </a:t>
            </a:r>
            <a:r>
              <a:rPr lang="en-US" sz="12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PasSpin</a:t>
            </a:r>
            <a:r>
              <a:rPr lang="en-US" sz="1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Ji’nan</a:t>
            </a:r>
            <a:r>
              <a:rPr lang="en-US" sz="1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China, Oct. 30, 2013</a:t>
            </a:r>
            <a:endParaRPr lang="en-US" sz="12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8" t="5774" r="17598" b="6103"/>
          <a:stretch/>
        </p:blipFill>
        <p:spPr bwMode="auto">
          <a:xfrm>
            <a:off x="7031706" y="3962400"/>
            <a:ext cx="2112294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741700" y="759023"/>
            <a:ext cx="28550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</a:rPr>
              <a:t>GEM chambers: </a:t>
            </a:r>
            <a:r>
              <a:rPr lang="en-US" sz="1400" b="1" dirty="0">
                <a:solidFill>
                  <a:schemeClr val="tx2"/>
                </a:solidFill>
              </a:rPr>
              <a:t>X-Y veto counter </a:t>
            </a:r>
          </a:p>
        </p:txBody>
      </p:sp>
      <p:cxnSp>
        <p:nvCxnSpPr>
          <p:cNvPr id="30" name="Elbow Connector 29"/>
          <p:cNvCxnSpPr>
            <a:stCxn id="10" idx="1"/>
          </p:cNvCxnSpPr>
          <p:nvPr/>
        </p:nvCxnSpPr>
        <p:spPr>
          <a:xfrm rot="10800000">
            <a:off x="3560094" y="2324100"/>
            <a:ext cx="3471612" cy="2933700"/>
          </a:xfrm>
          <a:prstGeom prst="bentConnector3">
            <a:avLst>
              <a:gd name="adj1" fmla="val 44812"/>
            </a:avLst>
          </a:prstGeom>
          <a:ln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4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2836</TotalTime>
  <Words>1333</Words>
  <Application>Microsoft Office PowerPoint</Application>
  <PresentationFormat>On-screen Show (4:3)</PresentationFormat>
  <Paragraphs>238</Paragraphs>
  <Slides>21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Worksheet</vt:lpstr>
      <vt:lpstr>Status of GEM R&amp;D @ UVa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kgnanvo</dc:creator>
  <cp:lastModifiedBy>kgnanvo</cp:lastModifiedBy>
  <cp:revision>311</cp:revision>
  <dcterms:created xsi:type="dcterms:W3CDTF">2013-04-08T15:33:27Z</dcterms:created>
  <dcterms:modified xsi:type="dcterms:W3CDTF">2015-05-09T13:19:23Z</dcterms:modified>
</cp:coreProperties>
</file>