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35.jpg" ContentType="image/jpg"/>
  <Override PartName="/ppt/media/image36.jpg" ContentType="image/jpg"/>
  <Override PartName="/ppt/media/image37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59"/>
  </p:notesMasterIdLst>
  <p:handoutMasterIdLst>
    <p:handoutMasterId r:id="rId60"/>
  </p:handoutMasterIdLst>
  <p:sldIdLst>
    <p:sldId id="293" r:id="rId2"/>
    <p:sldId id="606" r:id="rId3"/>
    <p:sldId id="669" r:id="rId4"/>
    <p:sldId id="604" r:id="rId5"/>
    <p:sldId id="519" r:id="rId6"/>
    <p:sldId id="591" r:id="rId7"/>
    <p:sldId id="624" r:id="rId8"/>
    <p:sldId id="631" r:id="rId9"/>
    <p:sldId id="632" r:id="rId10"/>
    <p:sldId id="626" r:id="rId11"/>
    <p:sldId id="627" r:id="rId12"/>
    <p:sldId id="628" r:id="rId13"/>
    <p:sldId id="630" r:id="rId14"/>
    <p:sldId id="639" r:id="rId15"/>
    <p:sldId id="640" r:id="rId16"/>
    <p:sldId id="668" r:id="rId17"/>
    <p:sldId id="583" r:id="rId18"/>
    <p:sldId id="521" r:id="rId19"/>
    <p:sldId id="592" r:id="rId20"/>
    <p:sldId id="638" r:id="rId21"/>
    <p:sldId id="531" r:id="rId22"/>
    <p:sldId id="634" r:id="rId23"/>
    <p:sldId id="633" r:id="rId24"/>
    <p:sldId id="510" r:id="rId25"/>
    <p:sldId id="569" r:id="rId26"/>
    <p:sldId id="666" r:id="rId27"/>
    <p:sldId id="641" r:id="rId28"/>
    <p:sldId id="655" r:id="rId29"/>
    <p:sldId id="654" r:id="rId30"/>
    <p:sldId id="656" r:id="rId31"/>
    <p:sldId id="672" r:id="rId32"/>
    <p:sldId id="657" r:id="rId33"/>
    <p:sldId id="658" r:id="rId34"/>
    <p:sldId id="659" r:id="rId35"/>
    <p:sldId id="660" r:id="rId36"/>
    <p:sldId id="661" r:id="rId37"/>
    <p:sldId id="662" r:id="rId38"/>
    <p:sldId id="663" r:id="rId39"/>
    <p:sldId id="664" r:id="rId40"/>
    <p:sldId id="667" r:id="rId41"/>
    <p:sldId id="597" r:id="rId42"/>
    <p:sldId id="593" r:id="rId43"/>
    <p:sldId id="595" r:id="rId44"/>
    <p:sldId id="598" r:id="rId45"/>
    <p:sldId id="596" r:id="rId46"/>
    <p:sldId id="620" r:id="rId47"/>
    <p:sldId id="599" r:id="rId48"/>
    <p:sldId id="653" r:id="rId49"/>
    <p:sldId id="601" r:id="rId50"/>
    <p:sldId id="635" r:id="rId51"/>
    <p:sldId id="636" r:id="rId52"/>
    <p:sldId id="670" r:id="rId53"/>
    <p:sldId id="671" r:id="rId54"/>
    <p:sldId id="603" r:id="rId55"/>
    <p:sldId id="605" r:id="rId56"/>
    <p:sldId id="637" r:id="rId57"/>
    <p:sldId id="673" r:id="rId58"/>
  </p:sldIdLst>
  <p:sldSz cx="9144000" cy="6858000" type="screen4x3"/>
  <p:notesSz cx="7099300" cy="10234613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9933FF"/>
    <a:srgbClr val="FF00FF"/>
    <a:srgbClr val="FF33CC"/>
    <a:srgbClr val="0099FF"/>
    <a:srgbClr val="C5ECED"/>
    <a:srgbClr val="FF0000"/>
    <a:srgbClr val="6600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08" autoAdjust="0"/>
    <p:restoredTop sz="99089" autoAdjust="0"/>
  </p:normalViewPr>
  <p:slideViewPr>
    <p:cSldViewPr>
      <p:cViewPr>
        <p:scale>
          <a:sx n="86" d="100"/>
          <a:sy n="86" d="100"/>
        </p:scale>
        <p:origin x="-926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866" y="-7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image" Target="../media/image7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5D9D1718-76BD-462F-BDB9-278CA9AF58C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8548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04303DFC-812C-4B89-8EE9-0BCA41A8B65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193077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0CA6D7-CEF2-45C1-8EB1-8809F8E8C8FD}" type="slidenum">
              <a:rPr lang="en-US" altLang="zh-CN"/>
              <a:pPr/>
              <a:t>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Both PHENIX and STAR have installed </a:t>
            </a:r>
            <a:r>
              <a:rPr lang="en-US" dirty="0" err="1" smtClean="0"/>
              <a:t>preshowers</a:t>
            </a:r>
            <a:r>
              <a:rPr lang="en-US" dirty="0" smtClean="0"/>
              <a:t> in front</a:t>
            </a:r>
            <a:r>
              <a:rPr lang="en-US" baseline="0" dirty="0" smtClean="0"/>
              <a:t> of their forward electromagnetic calorimeters the MPC and the FMS.  Left is for 200 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 at PHENIX. Similar error bars will be collected at STAR.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6DB71-5AF3-5E46-9FA4-E3F4FA33A86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79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removed these questions</a:t>
            </a:r>
            <a:r>
              <a:rPr lang="en-US" baseline="0" dirty="0" smtClean="0"/>
              <a:t> because you didn’t talk about Collins or IFF. I think that is fine but probably shouldn’t include here and just reserve for the BUR.</a:t>
            </a:r>
          </a:p>
          <a:p>
            <a:pPr lvl="0" algn="l"/>
            <a:r>
              <a:rPr lang="en-US" dirty="0" smtClean="0"/>
              <a:t>How big are the factorization breaking effects in  the Collins channel?</a:t>
            </a:r>
          </a:p>
          <a:p>
            <a:pPr lvl="0" algn="l"/>
            <a:endParaRPr lang="en-US" dirty="0" smtClean="0"/>
          </a:p>
          <a:p>
            <a:pPr lvl="0" algn="l"/>
            <a:r>
              <a:rPr lang="en-US" dirty="0" smtClean="0"/>
              <a:t>Are the Collins and IFF functions universal?  How do they evolve?</a:t>
            </a:r>
          </a:p>
          <a:p>
            <a:pPr algn="l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97BD6-BD7F-0942-A7DA-3AD6206EE97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07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51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6"/>
            <a:ext cx="5207000" cy="4605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11" tIns="47155" rIns="94311" bIns="47155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0CA6D7-CEF2-45C1-8EB1-8809F8E8C8FD}" type="slidenum">
              <a:rPr lang="en-US" altLang="zh-CN"/>
              <a:pPr/>
              <a:t>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1B00CF-C4AF-524F-B506-749901BF2EF3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6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9024" tIns="49511" rIns="99024" bIns="49511"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</a:t>
            </a:r>
            <a:r>
              <a:rPr lang="en-US" baseline="0" dirty="0" smtClean="0"/>
              <a:t>e you want to show the 2009 200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 data which has placed the strongest constraints to date and its excellent agreement with the 2012 data which opens the door to lower x data.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97BD6-BD7F-0942-A7DA-3AD6206EE97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68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introducing</a:t>
            </a:r>
            <a:r>
              <a:rPr lang="en-US" baseline="0" dirty="0" smtClean="0"/>
              <a:t> the milestones first you can show that we have met them and the exceptional physics that comes out of meeting the milestones. When we get to the </a:t>
            </a:r>
            <a:r>
              <a:rPr lang="en-US" baseline="0" dirty="0" err="1" smtClean="0"/>
              <a:t>Sivers</a:t>
            </a:r>
            <a:r>
              <a:rPr lang="en-US" baseline="0" dirty="0" smtClean="0"/>
              <a:t> sign change milestone this will only add to the importance of making this measurement by putting it on the same foot as the </a:t>
            </a:r>
            <a:r>
              <a:rPr lang="en-US" baseline="0" dirty="0" err="1" smtClean="0"/>
              <a:t>DeltaG</a:t>
            </a:r>
            <a:r>
              <a:rPr lang="en-US" baseline="0" dirty="0" smtClean="0"/>
              <a:t> and 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97BD6-BD7F-0942-A7DA-3AD6206EE9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94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written here but you need to say verbally</a:t>
            </a:r>
            <a:r>
              <a:rPr lang="en-US" baseline="0" dirty="0" smtClean="0"/>
              <a:t> that one of the more interesting and important tests for these relations between single transverse spin in </a:t>
            </a:r>
            <a:r>
              <a:rPr lang="en-US" baseline="0" dirty="0" err="1" smtClean="0"/>
              <a:t>pp</a:t>
            </a:r>
            <a:r>
              <a:rPr lang="en-US" baseline="0" dirty="0" smtClean="0"/>
              <a:t> and SIDIS is sign of the </a:t>
            </a:r>
            <a:r>
              <a:rPr lang="en-US" baseline="0" dirty="0" err="1" smtClean="0"/>
              <a:t>Sivers</a:t>
            </a:r>
            <a:r>
              <a:rPr lang="en-US" baseline="0" dirty="0" smtClean="0"/>
              <a:t> function and we have access to that in A_N of W, gamma and DY.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97BD6-BD7F-0942-A7DA-3AD6206EE97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0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leading order expressions</a:t>
            </a:r>
            <a:r>
              <a:rPr lang="en-US" baseline="0" dirty="0" smtClean="0"/>
              <a:t> for the transverse momentum distribution of the </a:t>
            </a:r>
            <a:r>
              <a:rPr lang="en-US" baseline="0" dirty="0" err="1" smtClean="0"/>
              <a:t>Higgs+jet</a:t>
            </a:r>
            <a:r>
              <a:rPr lang="en-US" baseline="0" dirty="0" smtClean="0"/>
              <a:t> pair are provided in terms of transverse momentum dependent distributions. LHC can look at </a:t>
            </a:r>
            <a:r>
              <a:rPr lang="en-US" baseline="0" dirty="0" err="1" smtClean="0"/>
              <a:t>hadronic</a:t>
            </a:r>
            <a:r>
              <a:rPr lang="en-US" baseline="0" dirty="0" smtClean="0"/>
              <a:t> variables but RHIC is unique because it is at lower </a:t>
            </a:r>
            <a:r>
              <a:rPr lang="en-US" baseline="0" dirty="0" err="1" smtClean="0"/>
              <a:t>sqrt</a:t>
            </a:r>
            <a:r>
              <a:rPr lang="en-US" baseline="0" dirty="0" smtClean="0"/>
              <a:t>(s) and can test </a:t>
            </a:r>
            <a:r>
              <a:rPr lang="en-US" baseline="0" smtClean="0"/>
              <a:t>polarized distributions.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1126E-6A7B-5A4C-B561-3702B191A5B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5" name="Line 25"/>
          <p:cNvSpPr>
            <a:spLocks noChangeShapeType="1"/>
          </p:cNvSpPr>
          <p:nvPr userDrawn="1"/>
        </p:nvSpPr>
        <p:spPr bwMode="auto">
          <a:xfrm>
            <a:off x="1055688" y="836613"/>
            <a:ext cx="7620000" cy="0"/>
          </a:xfrm>
          <a:prstGeom prst="line">
            <a:avLst/>
          </a:prstGeom>
          <a:noFill/>
          <a:ln w="2540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72" name="Rectangle 32"/>
          <p:cNvSpPr>
            <a:spLocks noChangeArrowheads="1"/>
          </p:cNvSpPr>
          <p:nvPr userDrawn="1"/>
        </p:nvSpPr>
        <p:spPr bwMode="auto">
          <a:xfrm>
            <a:off x="8458200" y="6496050"/>
            <a:ext cx="5746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fld id="{62FDC060-41D7-48B4-882B-B013999B69F9}" type="slidenum">
              <a:rPr lang="en-US" altLang="zh-CN" sz="1500" b="1"/>
              <a:pPr algn="l">
                <a:defRPr/>
              </a:pPr>
              <a:t>‹#›</a:t>
            </a:fld>
            <a:endParaRPr lang="en-US" altLang="zh-CN" sz="1500" b="1"/>
          </a:p>
        </p:txBody>
      </p:sp>
      <p:sp>
        <p:nvSpPr>
          <p:cNvPr id="10274" name="Line 34"/>
          <p:cNvSpPr>
            <a:spLocks noChangeShapeType="1"/>
          </p:cNvSpPr>
          <p:nvPr userDrawn="1"/>
        </p:nvSpPr>
        <p:spPr bwMode="auto">
          <a:xfrm>
            <a:off x="230188" y="6453188"/>
            <a:ext cx="8553450" cy="254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5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7.emf"/><Relationship Id="rId5" Type="http://schemas.openxmlformats.org/officeDocument/2006/relationships/package" Target="../embeddings/Microsoft_Word_Document1.docx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0.emf"/><Relationship Id="rId5" Type="http://schemas.openxmlformats.org/officeDocument/2006/relationships/package" Target="../embeddings/Microsoft_Word_Document2.docx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2.png"/><Relationship Id="rId5" Type="http://schemas.openxmlformats.org/officeDocument/2006/relationships/package" Target="../embeddings/Microsoft_Word_Document3.docx"/><Relationship Id="rId4" Type="http://schemas.openxmlformats.org/officeDocument/2006/relationships/oleObject" Target="../embeddings/oleObject4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5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86.png"/><Relationship Id="rId4" Type="http://schemas.openxmlformats.org/officeDocument/2006/relationships/package" Target="../embeddings/Microsoft_Word_Document4.docx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5" Type="http://schemas.openxmlformats.org/officeDocument/2006/relationships/image" Target="../media/image20.png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drupal.star.bnl.gov/STAR/system/files/STAR-manage_RHICf_20150529.pdf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3923928" y="1268760"/>
            <a:ext cx="5328592" cy="111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Zhangbu Xu</a:t>
            </a:r>
            <a:br>
              <a:rPr lang="en-US" altLang="zh-CN" sz="2400" dirty="0" smtClean="0"/>
            </a:br>
            <a:r>
              <a:rPr lang="en-US" altLang="zh-CN" sz="2400" dirty="0" smtClean="0"/>
              <a:t>(Brookhaven National Lab) </a:t>
            </a: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endParaRPr lang="en-US" altLang="zh-CN" sz="2800" baseline="30000" dirty="0"/>
          </a:p>
        </p:txBody>
      </p:sp>
      <p:sp>
        <p:nvSpPr>
          <p:cNvPr id="1031" name="Line 10"/>
          <p:cNvSpPr>
            <a:spLocks noChangeShapeType="1"/>
          </p:cNvSpPr>
          <p:nvPr/>
        </p:nvSpPr>
        <p:spPr bwMode="auto">
          <a:xfrm flipV="1">
            <a:off x="539551" y="980728"/>
            <a:ext cx="7893050" cy="0"/>
          </a:xfrm>
          <a:prstGeom prst="line">
            <a:avLst/>
          </a:prstGeom>
          <a:noFill/>
          <a:ln w="44450">
            <a:solidFill>
              <a:srgbClr val="66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715272" y="350043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32" y="0"/>
            <a:ext cx="3312368" cy="8788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24925" y="5373216"/>
            <a:ext cx="46914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</a:rPr>
              <a:t>https://</a:t>
            </a:r>
            <a:r>
              <a:rPr lang="en-US" sz="1400" dirty="0" smtClean="0">
                <a:solidFill>
                  <a:srgbClr val="FF0000"/>
                </a:solidFill>
              </a:rPr>
              <a:t>drupal.star.bnl.gov/STAR/starnotes/public/sn0625 </a:t>
            </a:r>
            <a:endParaRPr lang="en-US" sz="1400" dirty="0">
              <a:solidFill>
                <a:srgbClr val="FF0000"/>
              </a:solidFill>
            </a:endParaRPr>
          </a:p>
          <a:p>
            <a:pPr algn="l"/>
            <a:r>
              <a:rPr lang="en-US" sz="1400" dirty="0" smtClean="0">
                <a:solidFill>
                  <a:srgbClr val="FF0000"/>
                </a:solidFill>
              </a:rPr>
              <a:t>https</a:t>
            </a:r>
            <a:r>
              <a:rPr lang="en-US" sz="1400" dirty="0">
                <a:solidFill>
                  <a:srgbClr val="FF0000"/>
                </a:solidFill>
              </a:rPr>
              <a:t>://</a:t>
            </a:r>
            <a:r>
              <a:rPr lang="en-US" sz="1400" dirty="0" smtClean="0">
                <a:solidFill>
                  <a:srgbClr val="FF0000"/>
                </a:solidFill>
              </a:rPr>
              <a:t>drupal.star.bnl.gov/STAR/star-run-16-17-bur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/>
          <a:stretch/>
        </p:blipFill>
        <p:spPr bwMode="auto">
          <a:xfrm>
            <a:off x="5456" y="1124744"/>
            <a:ext cx="4134495" cy="56215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C Logo Clear Space Horizonta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4" t="29078" r="9818" b="28805"/>
          <a:stretch/>
        </p:blipFill>
        <p:spPr bwMode="auto">
          <a:xfrm>
            <a:off x="6588224" y="6021288"/>
            <a:ext cx="2423392" cy="43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drupal.star.bnl.gov/STAR/files/userfiles/10/image/Miscellaneous/logos/STAR-logo-trans.gif"/>
          <p:cNvPicPr>
            <a:picLocks noChangeAspect="1" noChangeArrowheads="1"/>
          </p:cNvPicPr>
          <p:nvPr/>
        </p:nvPicPr>
        <p:blipFill>
          <a:blip r:embed="rId3" cstate="print"/>
          <a:srcRect r="19444"/>
          <a:stretch>
            <a:fillRect/>
          </a:stretch>
        </p:blipFill>
        <p:spPr bwMode="auto">
          <a:xfrm>
            <a:off x="0" y="228600"/>
            <a:ext cx="1447799" cy="609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4833830" y="2761774"/>
            <a:ext cx="39146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Highlights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Performance in run15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BUR Heavy-Flavor Program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BUR on Spin (sign change)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BUR on Isobars (chiral effect)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BUR on </a:t>
            </a:r>
            <a:r>
              <a:rPr lang="en-US" dirty="0" err="1" smtClean="0"/>
              <a:t>Au+Au</a:t>
            </a:r>
            <a:r>
              <a:rPr lang="en-US" dirty="0" smtClean="0"/>
              <a:t> 62,</a:t>
            </a:r>
            <a:br>
              <a:rPr lang="en-US" dirty="0" smtClean="0"/>
            </a:br>
            <a:r>
              <a:rPr lang="en-US" dirty="0" err="1" smtClean="0"/>
              <a:t>d+Au</a:t>
            </a:r>
            <a:r>
              <a:rPr lang="en-US" dirty="0" smtClean="0"/>
              <a:t> </a:t>
            </a:r>
            <a:r>
              <a:rPr lang="en-US" dirty="0" err="1" smtClean="0"/>
              <a:t>miniBES</a:t>
            </a:r>
            <a:r>
              <a:rPr lang="en-US" dirty="0" smtClean="0"/>
              <a:t> (jet quenching)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Summary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8684" y="8577"/>
            <a:ext cx="6063464" cy="6096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Run 15 Timeline to date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8910" y="980728"/>
            <a:ext cx="858946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1600" b="0" dirty="0" smtClean="0">
                <a:effectLst/>
              </a:rPr>
              <a:t>January 13</a:t>
            </a:r>
            <a:r>
              <a:rPr lang="en-US" sz="1600" b="0" baseline="30000" dirty="0" smtClean="0">
                <a:effectLst/>
              </a:rPr>
              <a:t>th</a:t>
            </a:r>
            <a:r>
              <a:rPr lang="en-US" sz="1600" b="0" dirty="0" smtClean="0">
                <a:effectLst/>
              </a:rPr>
              <a:t>: Started two person Shifts, and started flowing flammable gases for Cosmic Ray testing and data accumulation.</a:t>
            </a:r>
          </a:p>
          <a:p>
            <a:pPr marL="285750" indent="-285750" algn="l">
              <a:buFont typeface="Arial"/>
              <a:buChar char="•"/>
            </a:pPr>
            <a:r>
              <a:rPr lang="en-US" sz="1600" b="0" dirty="0" smtClean="0">
                <a:effectLst/>
              </a:rPr>
              <a:t>January 20</a:t>
            </a:r>
            <a:r>
              <a:rPr lang="en-US" sz="1600" b="0" baseline="30000" dirty="0" smtClean="0">
                <a:effectLst/>
              </a:rPr>
              <a:t>th</a:t>
            </a:r>
            <a:r>
              <a:rPr lang="en-US" sz="1600" b="0" dirty="0" smtClean="0">
                <a:effectLst/>
              </a:rPr>
              <a:t>: RHIC </a:t>
            </a:r>
            <a:r>
              <a:rPr lang="en-US" sz="1600" b="0" dirty="0" err="1" smtClean="0">
                <a:effectLst/>
              </a:rPr>
              <a:t>Cooldown</a:t>
            </a:r>
            <a:r>
              <a:rPr lang="en-US" sz="1600" b="0" dirty="0" smtClean="0">
                <a:effectLst/>
              </a:rPr>
              <a:t> to liquid Helium temperature starts, turned on STAR Magnet, continued Cosmic Ray commissioning and data taking.</a:t>
            </a:r>
          </a:p>
          <a:p>
            <a:pPr marL="285750" indent="-285750" algn="l">
              <a:buFont typeface="Arial"/>
              <a:buChar char="•"/>
            </a:pPr>
            <a:r>
              <a:rPr lang="en-US" sz="1600" b="0" dirty="0" smtClean="0">
                <a:effectLst/>
              </a:rPr>
              <a:t>January 25</a:t>
            </a:r>
            <a:r>
              <a:rPr lang="en-US" sz="1600" b="0" baseline="30000" dirty="0" smtClean="0">
                <a:effectLst/>
              </a:rPr>
              <a:t>th</a:t>
            </a:r>
            <a:r>
              <a:rPr lang="en-US" sz="1600" b="0" dirty="0" smtClean="0">
                <a:effectLst/>
              </a:rPr>
              <a:t>: First overnight RHIC beams for Collider commissioning.</a:t>
            </a:r>
          </a:p>
          <a:p>
            <a:pPr marL="285750" indent="-285750" algn="l">
              <a:buFont typeface="Arial"/>
              <a:buChar char="•"/>
            </a:pPr>
            <a:r>
              <a:rPr lang="en-US" sz="1600" b="0" dirty="0" smtClean="0">
                <a:effectLst/>
              </a:rPr>
              <a:t>February 3</a:t>
            </a:r>
            <a:r>
              <a:rPr lang="en-US" sz="1600" b="0" baseline="30000" dirty="0" smtClean="0">
                <a:effectLst/>
              </a:rPr>
              <a:t>rd</a:t>
            </a:r>
            <a:r>
              <a:rPr lang="en-US" sz="1600" b="0" dirty="0" smtClean="0">
                <a:effectLst/>
              </a:rPr>
              <a:t>: Started four person Shifts at STAR.</a:t>
            </a:r>
          </a:p>
          <a:p>
            <a:pPr marL="285750" indent="-285750" algn="l">
              <a:buFont typeface="Arial"/>
              <a:buChar char="•"/>
            </a:pPr>
            <a:r>
              <a:rPr lang="en-US" sz="1600" b="0" dirty="0" smtClean="0">
                <a:effectLst/>
              </a:rPr>
              <a:t>February 7</a:t>
            </a:r>
            <a:r>
              <a:rPr lang="en-US" sz="1600" b="0" baseline="30000" dirty="0" smtClean="0">
                <a:effectLst/>
              </a:rPr>
              <a:t>th</a:t>
            </a:r>
            <a:r>
              <a:rPr lang="en-US" sz="1600" b="0" dirty="0" smtClean="0">
                <a:effectLst/>
              </a:rPr>
              <a:t>: First Overnight collisions for Experiment set up.</a:t>
            </a:r>
          </a:p>
          <a:p>
            <a:pPr marL="285750" indent="-285750" algn="l">
              <a:buFont typeface="Arial"/>
              <a:buChar char="•"/>
            </a:pPr>
            <a:r>
              <a:rPr lang="en-US" sz="1600" b="0" dirty="0" smtClean="0">
                <a:solidFill>
                  <a:srgbClr val="322F31"/>
                </a:solidFill>
                <a:effectLst/>
              </a:rPr>
              <a:t>February 10</a:t>
            </a:r>
            <a:r>
              <a:rPr lang="en-US" sz="1600" b="0" baseline="30000" dirty="0" smtClean="0">
                <a:solidFill>
                  <a:srgbClr val="322F31"/>
                </a:solidFill>
                <a:effectLst/>
              </a:rPr>
              <a:t>th</a:t>
            </a:r>
            <a:r>
              <a:rPr lang="en-US" sz="1600" b="0" dirty="0" smtClean="0">
                <a:solidFill>
                  <a:srgbClr val="322F31"/>
                </a:solidFill>
                <a:effectLst/>
              </a:rPr>
              <a:t>: Physics running declared by RHIC</a:t>
            </a:r>
          </a:p>
          <a:p>
            <a:pPr marL="285750" indent="-285750" algn="l">
              <a:buFont typeface="Arial"/>
              <a:buChar char="•"/>
            </a:pPr>
            <a:r>
              <a:rPr lang="en-US" sz="1600" b="0" dirty="0" smtClean="0">
                <a:solidFill>
                  <a:srgbClr val="0000FF"/>
                </a:solidFill>
                <a:effectLst/>
              </a:rPr>
              <a:t>February 12</a:t>
            </a:r>
            <a:r>
              <a:rPr lang="en-US" sz="1600" b="0" baseline="30000" dirty="0" smtClean="0">
                <a:solidFill>
                  <a:srgbClr val="0000FF"/>
                </a:solidFill>
                <a:effectLst/>
              </a:rPr>
              <a:t>th</a:t>
            </a:r>
            <a:r>
              <a:rPr lang="en-US" sz="1600" b="0" dirty="0" smtClean="0">
                <a:solidFill>
                  <a:srgbClr val="0000FF"/>
                </a:solidFill>
                <a:effectLst/>
              </a:rPr>
              <a:t>: STAR starts </a:t>
            </a:r>
            <a:r>
              <a:rPr lang="en-US" sz="1600" b="0" dirty="0">
                <a:solidFill>
                  <a:srgbClr val="0000FF"/>
                </a:solidFill>
                <a:effectLst/>
              </a:rPr>
              <a:t>“longitudinal</a:t>
            </a:r>
            <a:r>
              <a:rPr lang="en-US" sz="1600" b="0" dirty="0" smtClean="0">
                <a:solidFill>
                  <a:srgbClr val="0000FF"/>
                </a:solidFill>
                <a:effectLst/>
              </a:rPr>
              <a:t>” 200 </a:t>
            </a:r>
            <a:r>
              <a:rPr lang="en-US" sz="1600" b="0" dirty="0" err="1" smtClean="0">
                <a:solidFill>
                  <a:srgbClr val="0000FF"/>
                </a:solidFill>
                <a:effectLst/>
              </a:rPr>
              <a:t>GeV</a:t>
            </a:r>
            <a:r>
              <a:rPr lang="en-US" sz="1600" b="0" dirty="0" smtClean="0">
                <a:solidFill>
                  <a:srgbClr val="0000FF"/>
                </a:solidFill>
                <a:effectLst/>
              </a:rPr>
              <a:t> </a:t>
            </a:r>
            <a:r>
              <a:rPr lang="en-US" sz="1600" b="0" dirty="0" err="1" smtClean="0">
                <a:solidFill>
                  <a:srgbClr val="0000FF"/>
                </a:solidFill>
                <a:effectLst/>
              </a:rPr>
              <a:t>pp</a:t>
            </a:r>
            <a:r>
              <a:rPr lang="en-US" sz="1600" b="0" dirty="0" smtClean="0">
                <a:solidFill>
                  <a:srgbClr val="0000FF"/>
                </a:solidFill>
                <a:effectLst/>
              </a:rPr>
              <a:t> physics data program.</a:t>
            </a:r>
          </a:p>
          <a:p>
            <a:pPr marL="285750" indent="-285750" algn="l">
              <a:buFont typeface="Arial"/>
              <a:buChar char="•"/>
            </a:pPr>
            <a:r>
              <a:rPr lang="en-US" sz="1600" b="0" dirty="0" smtClean="0">
                <a:solidFill>
                  <a:srgbClr val="0000FF"/>
                </a:solidFill>
                <a:effectLst/>
              </a:rPr>
              <a:t>March 3</a:t>
            </a:r>
            <a:r>
              <a:rPr lang="en-US" sz="1600" b="0" baseline="30000" dirty="0" smtClean="0">
                <a:solidFill>
                  <a:srgbClr val="0000FF"/>
                </a:solidFill>
                <a:effectLst/>
              </a:rPr>
              <a:t>rd</a:t>
            </a:r>
            <a:r>
              <a:rPr lang="en-US" sz="1600" b="0" dirty="0" smtClean="0">
                <a:solidFill>
                  <a:srgbClr val="0000FF"/>
                </a:solidFill>
                <a:effectLst/>
              </a:rPr>
              <a:t>: Problem with Spin Rotator settings for STAR resolved.</a:t>
            </a:r>
          </a:p>
          <a:p>
            <a:pPr marL="285750" indent="-285750" algn="l">
              <a:buFont typeface="Arial"/>
              <a:buChar char="•"/>
            </a:pPr>
            <a:r>
              <a:rPr lang="en-US" sz="1600" b="0" dirty="0" smtClean="0">
                <a:solidFill>
                  <a:srgbClr val="FF0000"/>
                </a:solidFill>
                <a:effectLst/>
              </a:rPr>
              <a:t>March 5</a:t>
            </a:r>
            <a:r>
              <a:rPr lang="en-US" sz="1600" b="0" baseline="30000" dirty="0" smtClean="0">
                <a:solidFill>
                  <a:srgbClr val="FF0000"/>
                </a:solidFill>
                <a:effectLst/>
              </a:rPr>
              <a:t>th</a:t>
            </a:r>
            <a:r>
              <a:rPr lang="en-US" sz="1600" b="0" dirty="0" smtClean="0">
                <a:solidFill>
                  <a:srgbClr val="FF0000"/>
                </a:solidFill>
                <a:effectLst/>
              </a:rPr>
              <a:t>: STAR starts Transverse 200 </a:t>
            </a:r>
            <a:r>
              <a:rPr lang="en-US" sz="1600" b="0" dirty="0" err="1" smtClean="0">
                <a:solidFill>
                  <a:srgbClr val="FF0000"/>
                </a:solidFill>
                <a:effectLst/>
              </a:rPr>
              <a:t>GeV</a:t>
            </a:r>
            <a:r>
              <a:rPr lang="en-US" sz="1600" b="0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1600" b="0" dirty="0" err="1" smtClean="0">
                <a:solidFill>
                  <a:srgbClr val="FF0000"/>
                </a:solidFill>
                <a:effectLst/>
              </a:rPr>
              <a:t>pp</a:t>
            </a:r>
            <a:r>
              <a:rPr lang="en-US" sz="1600" b="0" dirty="0" smtClean="0">
                <a:solidFill>
                  <a:srgbClr val="FF0000"/>
                </a:solidFill>
                <a:effectLst/>
              </a:rPr>
              <a:t> physics data program.</a:t>
            </a:r>
          </a:p>
          <a:p>
            <a:pPr marL="285750" indent="-285750" algn="l">
              <a:buFont typeface="Arial"/>
              <a:buChar char="•"/>
            </a:pPr>
            <a:r>
              <a:rPr lang="en-US" sz="1600" b="0" dirty="0" smtClean="0">
                <a:solidFill>
                  <a:srgbClr val="FF0000"/>
                </a:solidFill>
                <a:effectLst/>
              </a:rPr>
              <a:t>March 17</a:t>
            </a:r>
            <a:r>
              <a:rPr lang="en-US" sz="1600" b="0" baseline="30000" dirty="0" smtClean="0">
                <a:solidFill>
                  <a:srgbClr val="FF0000"/>
                </a:solidFill>
                <a:effectLst/>
              </a:rPr>
              <a:t>th</a:t>
            </a:r>
            <a:r>
              <a:rPr lang="en-US" sz="1600" b="0" dirty="0" smtClean="0">
                <a:solidFill>
                  <a:srgbClr val="FF0000"/>
                </a:solidFill>
                <a:effectLst/>
              </a:rPr>
              <a:t>: STAR asks for a 2 </a:t>
            </a:r>
            <a:r>
              <a:rPr lang="en-US" sz="1600" b="0" dirty="0" err="1" smtClean="0">
                <a:solidFill>
                  <a:srgbClr val="FF0000"/>
                </a:solidFill>
                <a:effectLst/>
              </a:rPr>
              <a:t>wk</a:t>
            </a:r>
            <a:r>
              <a:rPr lang="en-US" sz="1600" b="0" dirty="0" smtClean="0">
                <a:solidFill>
                  <a:srgbClr val="FF0000"/>
                </a:solidFill>
                <a:effectLst/>
              </a:rPr>
              <a:t> extension to </a:t>
            </a:r>
            <a:r>
              <a:rPr lang="en-US" sz="1600" b="0" dirty="0" err="1" smtClean="0">
                <a:solidFill>
                  <a:srgbClr val="FF0000"/>
                </a:solidFill>
                <a:effectLst/>
              </a:rPr>
              <a:t>pp</a:t>
            </a:r>
            <a:r>
              <a:rPr lang="en-US" sz="1600" b="0" dirty="0" smtClean="0">
                <a:solidFill>
                  <a:srgbClr val="FF0000"/>
                </a:solidFill>
                <a:effectLst/>
              </a:rPr>
              <a:t> program to allow for coming back to </a:t>
            </a:r>
            <a:r>
              <a:rPr lang="en-US" sz="1600" b="0" dirty="0" err="1" smtClean="0">
                <a:solidFill>
                  <a:srgbClr val="FF0000"/>
                </a:solidFill>
                <a:effectLst/>
              </a:rPr>
              <a:t>pp</a:t>
            </a:r>
            <a:r>
              <a:rPr lang="en-US" sz="1600" b="0" dirty="0" smtClean="0">
                <a:solidFill>
                  <a:srgbClr val="FF0000"/>
                </a:solidFill>
                <a:effectLst/>
              </a:rPr>
              <a:t> longitudinal data. Approved on March 24</a:t>
            </a:r>
            <a:r>
              <a:rPr lang="en-US" sz="1600" b="0" baseline="30000" dirty="0" smtClean="0">
                <a:solidFill>
                  <a:srgbClr val="FF0000"/>
                </a:solidFill>
                <a:effectLst/>
              </a:rPr>
              <a:t>th</a:t>
            </a:r>
            <a:r>
              <a:rPr lang="en-US" sz="1600" b="0" dirty="0" smtClean="0">
                <a:solidFill>
                  <a:srgbClr val="FF0000"/>
                </a:solidFill>
                <a:effectLst/>
              </a:rPr>
              <a:t>.</a:t>
            </a:r>
          </a:p>
          <a:p>
            <a:pPr marL="285750" indent="-285750" algn="l">
              <a:buFont typeface="Arial"/>
              <a:buChar char="•"/>
            </a:pPr>
            <a:r>
              <a:rPr lang="en-US" sz="1600" b="0" dirty="0" smtClean="0">
                <a:solidFill>
                  <a:srgbClr val="FF0000"/>
                </a:solidFill>
                <a:effectLst/>
              </a:rPr>
              <a:t>April 3</a:t>
            </a:r>
            <a:r>
              <a:rPr lang="en-US" sz="1600" b="0" baseline="30000" dirty="0" smtClean="0">
                <a:solidFill>
                  <a:srgbClr val="FF0000"/>
                </a:solidFill>
                <a:effectLst/>
              </a:rPr>
              <a:t>rd</a:t>
            </a:r>
            <a:r>
              <a:rPr lang="en-US" sz="1600" b="0" dirty="0" smtClean="0">
                <a:solidFill>
                  <a:srgbClr val="FF0000"/>
                </a:solidFill>
                <a:effectLst/>
              </a:rPr>
              <a:t>: Transverse </a:t>
            </a:r>
            <a:r>
              <a:rPr lang="en-US" sz="1600" b="0" dirty="0" err="1" smtClean="0">
                <a:solidFill>
                  <a:srgbClr val="FF0000"/>
                </a:solidFill>
                <a:effectLst/>
              </a:rPr>
              <a:t>pp</a:t>
            </a:r>
            <a:r>
              <a:rPr lang="en-US" sz="1600" b="0" dirty="0" smtClean="0">
                <a:solidFill>
                  <a:srgbClr val="FF0000"/>
                </a:solidFill>
                <a:effectLst/>
              </a:rPr>
              <a:t> program ends, </a:t>
            </a:r>
            <a:r>
              <a:rPr lang="en-US" sz="1600" b="0" dirty="0" smtClean="0">
                <a:solidFill>
                  <a:srgbClr val="0000FF"/>
                </a:solidFill>
                <a:effectLst/>
              </a:rPr>
              <a:t>Longitudinal </a:t>
            </a:r>
            <a:r>
              <a:rPr lang="en-US" sz="1600" b="0" dirty="0" err="1" smtClean="0">
                <a:solidFill>
                  <a:srgbClr val="0000FF"/>
                </a:solidFill>
                <a:effectLst/>
              </a:rPr>
              <a:t>pp</a:t>
            </a:r>
            <a:r>
              <a:rPr lang="en-US" sz="1600" b="0" dirty="0" smtClean="0">
                <a:solidFill>
                  <a:srgbClr val="0000FF"/>
                </a:solidFill>
                <a:effectLst/>
              </a:rPr>
              <a:t> program begins.</a:t>
            </a:r>
          </a:p>
          <a:p>
            <a:pPr marL="285750" indent="-285750" algn="l">
              <a:buFont typeface="Arial"/>
              <a:buChar char="•"/>
            </a:pPr>
            <a:r>
              <a:rPr lang="en-US" sz="1600" b="0" dirty="0" smtClean="0">
                <a:solidFill>
                  <a:srgbClr val="0000FF"/>
                </a:solidFill>
                <a:effectLst/>
              </a:rPr>
              <a:t>~ Mid April: Short pp </a:t>
            </a:r>
            <a:r>
              <a:rPr lang="en-US" sz="1600" b="0" dirty="0">
                <a:solidFill>
                  <a:srgbClr val="0000FF"/>
                </a:solidFill>
                <a:effectLst/>
              </a:rPr>
              <a:t>t</a:t>
            </a:r>
            <a:r>
              <a:rPr lang="en-US" sz="1600" b="0" dirty="0" smtClean="0">
                <a:solidFill>
                  <a:srgbClr val="0000FF"/>
                </a:solidFill>
                <a:effectLst/>
              </a:rPr>
              <a:t>otal &amp; elastic cross section measurement.</a:t>
            </a:r>
          </a:p>
          <a:p>
            <a:pPr marL="285750" indent="-285750" algn="l">
              <a:buFont typeface="Arial"/>
              <a:buChar char="•"/>
            </a:pPr>
            <a:r>
              <a:rPr lang="en-US" sz="1600" b="0" dirty="0" smtClean="0">
                <a:solidFill>
                  <a:srgbClr val="0000FF"/>
                </a:solidFill>
                <a:effectLst/>
              </a:rPr>
              <a:t>April 27</a:t>
            </a:r>
            <a:r>
              <a:rPr lang="en-US" sz="1600" b="0" baseline="30000" dirty="0" smtClean="0">
                <a:solidFill>
                  <a:srgbClr val="0000FF"/>
                </a:solidFill>
                <a:effectLst/>
              </a:rPr>
              <a:t>th</a:t>
            </a:r>
            <a:r>
              <a:rPr lang="en-US" sz="1600" b="0" dirty="0" smtClean="0">
                <a:solidFill>
                  <a:srgbClr val="0000FF"/>
                </a:solidFill>
                <a:effectLst/>
              </a:rPr>
              <a:t>: Longitudinal pp program ends. </a:t>
            </a:r>
            <a:r>
              <a:rPr lang="en-US" sz="1600" dirty="0">
                <a:solidFill>
                  <a:srgbClr val="660066"/>
                </a:solidFill>
              </a:rPr>
              <a:t>p</a:t>
            </a:r>
            <a:r>
              <a:rPr lang="en-US" sz="1600" b="0" dirty="0" smtClean="0">
                <a:solidFill>
                  <a:srgbClr val="660066"/>
                </a:solidFill>
                <a:effectLst/>
              </a:rPr>
              <a:t>-Au setup begins.</a:t>
            </a:r>
          </a:p>
          <a:p>
            <a:pPr marL="285750" indent="-285750" algn="l">
              <a:buFont typeface="Arial"/>
              <a:buChar char="•"/>
            </a:pPr>
            <a:r>
              <a:rPr lang="en-US" sz="1600" b="0" dirty="0" smtClean="0">
                <a:solidFill>
                  <a:srgbClr val="660066"/>
                </a:solidFill>
                <a:effectLst/>
              </a:rPr>
              <a:t>May 5</a:t>
            </a:r>
            <a:r>
              <a:rPr lang="en-US" sz="1600" b="0" baseline="30000" dirty="0" smtClean="0">
                <a:solidFill>
                  <a:srgbClr val="660066"/>
                </a:solidFill>
                <a:effectLst/>
              </a:rPr>
              <a:t>th</a:t>
            </a:r>
            <a:r>
              <a:rPr lang="en-US" sz="1600" b="0" dirty="0" smtClean="0">
                <a:solidFill>
                  <a:srgbClr val="660066"/>
                </a:solidFill>
                <a:effectLst/>
              </a:rPr>
              <a:t>: STAR p-Au physics data set accumulation begins</a:t>
            </a:r>
          </a:p>
          <a:p>
            <a:pPr marL="285750" indent="-285750" algn="l">
              <a:buFont typeface="Arial"/>
              <a:buChar char="•"/>
            </a:pPr>
            <a:r>
              <a:rPr lang="en-US" sz="1600" b="0" dirty="0" smtClean="0">
                <a:solidFill>
                  <a:srgbClr val="CC66FF"/>
                </a:solidFill>
                <a:effectLst/>
              </a:rPr>
              <a:t>May 20</a:t>
            </a:r>
            <a:r>
              <a:rPr lang="en-US" sz="1600" b="0" baseline="30000" dirty="0" smtClean="0">
                <a:solidFill>
                  <a:srgbClr val="CC66FF"/>
                </a:solidFill>
                <a:effectLst/>
              </a:rPr>
              <a:t>th</a:t>
            </a:r>
            <a:r>
              <a:rPr lang="en-US" sz="1600" b="0" dirty="0" smtClean="0">
                <a:solidFill>
                  <a:srgbClr val="CC66FF"/>
                </a:solidFill>
                <a:effectLst/>
              </a:rPr>
              <a:t>: Fixed Target </a:t>
            </a:r>
            <a:r>
              <a:rPr lang="en-US" sz="1600" b="0" dirty="0" err="1" smtClean="0">
                <a:solidFill>
                  <a:srgbClr val="CC66FF"/>
                </a:solidFill>
                <a:effectLst/>
              </a:rPr>
              <a:t>AuAu</a:t>
            </a:r>
            <a:r>
              <a:rPr lang="en-US" sz="1600" b="0" dirty="0" smtClean="0">
                <a:solidFill>
                  <a:srgbClr val="CC66FF"/>
                </a:solidFill>
                <a:effectLst/>
              </a:rPr>
              <a:t> test</a:t>
            </a:r>
          </a:p>
          <a:p>
            <a:pPr marL="285750" indent="-285750" algn="l">
              <a:buFont typeface="Arial"/>
              <a:buChar char="•"/>
            </a:pPr>
            <a:r>
              <a:rPr lang="en-US" sz="1600" b="0" dirty="0" smtClean="0">
                <a:solidFill>
                  <a:srgbClr val="660066"/>
                </a:solidFill>
                <a:effectLst/>
              </a:rPr>
              <a:t>June 8</a:t>
            </a:r>
            <a:r>
              <a:rPr lang="en-US" sz="1600" b="0" baseline="30000" dirty="0" smtClean="0">
                <a:solidFill>
                  <a:srgbClr val="660066"/>
                </a:solidFill>
                <a:effectLst/>
              </a:rPr>
              <a:t>th</a:t>
            </a:r>
            <a:r>
              <a:rPr lang="en-US" sz="1600" b="0" dirty="0" smtClean="0">
                <a:solidFill>
                  <a:srgbClr val="660066"/>
                </a:solidFill>
                <a:effectLst/>
              </a:rPr>
              <a:t>: p-Au run ends</a:t>
            </a:r>
            <a:r>
              <a:rPr lang="en-US" sz="1600" b="0" dirty="0" smtClean="0">
                <a:solidFill>
                  <a:srgbClr val="28884F"/>
                </a:solidFill>
                <a:effectLst/>
              </a:rPr>
              <a:t>, p-Al setup begins (</a:t>
            </a:r>
            <a:r>
              <a:rPr lang="en-US" sz="1600" b="0" dirty="0" err="1" smtClean="0">
                <a:solidFill>
                  <a:srgbClr val="FFC000"/>
                </a:solidFill>
                <a:effectLst/>
              </a:rPr>
              <a:t>p+Au</a:t>
            </a:r>
            <a:r>
              <a:rPr lang="en-US" sz="1600" b="0" dirty="0" smtClean="0">
                <a:solidFill>
                  <a:srgbClr val="FFC000"/>
                </a:solidFill>
                <a:effectLst/>
              </a:rPr>
              <a:t> about 30% above our goals</a:t>
            </a:r>
            <a:r>
              <a:rPr lang="en-US" sz="1600" b="0" dirty="0" smtClean="0">
                <a:solidFill>
                  <a:srgbClr val="28884F"/>
                </a:solidFill>
                <a:effectLst/>
              </a:rPr>
              <a:t>)</a:t>
            </a:r>
          </a:p>
          <a:p>
            <a:pPr marL="285750" indent="-285750" algn="l">
              <a:buFont typeface="Arial"/>
              <a:buChar char="•"/>
            </a:pPr>
            <a:r>
              <a:rPr lang="en-US" sz="1600" b="0" dirty="0" smtClean="0">
                <a:solidFill>
                  <a:srgbClr val="28884F"/>
                </a:solidFill>
                <a:effectLst/>
              </a:rPr>
              <a:t>June 22</a:t>
            </a:r>
            <a:r>
              <a:rPr lang="en-US" sz="1600" b="0" baseline="30000" dirty="0" smtClean="0">
                <a:solidFill>
                  <a:srgbClr val="28884F"/>
                </a:solidFill>
                <a:effectLst/>
              </a:rPr>
              <a:t>nd</a:t>
            </a:r>
            <a:r>
              <a:rPr lang="en-US" sz="1600" b="0" dirty="0" smtClean="0">
                <a:solidFill>
                  <a:srgbClr val="28884F"/>
                </a:solidFill>
                <a:effectLst/>
              </a:rPr>
              <a:t>: p-Al program ends. Run 15 Beam Operations end</a:t>
            </a:r>
            <a:endParaRPr lang="en-US" b="0" dirty="0" smtClean="0">
              <a:solidFill>
                <a:srgbClr val="28884F"/>
              </a:solidFill>
              <a:effectLst/>
            </a:endParaRPr>
          </a:p>
          <a:p>
            <a:pPr algn="l"/>
            <a:r>
              <a:rPr lang="en-US" sz="2000" dirty="0" smtClean="0">
                <a:effectLst/>
              </a:rPr>
              <a:t>Key:</a:t>
            </a:r>
            <a:r>
              <a:rPr lang="en-US" sz="2000" dirty="0" smtClean="0">
                <a:solidFill>
                  <a:srgbClr val="28884F"/>
                </a:solidFill>
                <a:effectLst/>
              </a:rPr>
              <a:t> </a:t>
            </a:r>
            <a:r>
              <a:rPr lang="en-US" sz="2000" dirty="0" smtClean="0">
                <a:effectLst/>
              </a:rPr>
              <a:t>SETUP</a:t>
            </a:r>
            <a:r>
              <a:rPr lang="en-US" sz="2000" dirty="0" smtClean="0">
                <a:solidFill>
                  <a:srgbClr val="28884F"/>
                </a:solidFill>
                <a:effectLst/>
              </a:rPr>
              <a:t>   </a:t>
            </a:r>
            <a:r>
              <a:rPr lang="en-US" sz="2000" dirty="0" smtClean="0">
                <a:solidFill>
                  <a:srgbClr val="0000FF"/>
                </a:solidFill>
                <a:effectLst/>
              </a:rPr>
              <a:t>pp 200 Long  </a:t>
            </a:r>
            <a:r>
              <a:rPr lang="en-US" sz="2000" dirty="0" smtClean="0">
                <a:solidFill>
                  <a:srgbClr val="FF0000"/>
                </a:solidFill>
                <a:effectLst/>
              </a:rPr>
              <a:t>pp 200 Trans  </a:t>
            </a:r>
            <a:r>
              <a:rPr lang="en-US" sz="2000" dirty="0" smtClean="0">
                <a:solidFill>
                  <a:srgbClr val="660066"/>
                </a:solidFill>
                <a:effectLst/>
              </a:rPr>
              <a:t>p-Au  </a:t>
            </a:r>
            <a:r>
              <a:rPr lang="en-US" sz="2000" dirty="0" smtClean="0">
                <a:solidFill>
                  <a:srgbClr val="28884F"/>
                </a:solidFill>
                <a:effectLst/>
              </a:rPr>
              <a:t>p-Al</a:t>
            </a:r>
            <a:endParaRPr lang="en-US" sz="20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5261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Allocate bandwidth to programs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Trigger rate with TPC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Total Trigger rate </a:t>
            </a:r>
            <a:endParaRPr lang="en-US" dirty="0"/>
          </a:p>
        </p:txBody>
      </p:sp>
      <p:pic>
        <p:nvPicPr>
          <p:cNvPr id="25" name="Picture 2" descr="http://online.star.bnl.gov/RTS/plots/data/all_groups_tpc_18882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4"/>
            <a:ext cx="453650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online.star.bnl.gov/RTS/plots/data/all_groups_18882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4864"/>
            <a:ext cx="442849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777006" y="3011718"/>
            <a:ext cx="14542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Roman Pots</a:t>
            </a:r>
          </a:p>
          <a:p>
            <a:endParaRPr lang="en-US" dirty="0"/>
          </a:p>
          <a:p>
            <a:r>
              <a:rPr lang="en-US" dirty="0" smtClean="0"/>
              <a:t>HFT</a:t>
            </a:r>
          </a:p>
          <a:p>
            <a:r>
              <a:rPr lang="en-US" dirty="0" smtClean="0"/>
              <a:t>MTD</a:t>
            </a:r>
          </a:p>
          <a:p>
            <a:endParaRPr lang="en-US" dirty="0"/>
          </a:p>
          <a:p>
            <a:r>
              <a:rPr lang="en-US" dirty="0" err="1" smtClean="0"/>
              <a:t>Jets&amp;HT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840544" y="439671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59133" y="551723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p200 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590539" y="5517232"/>
            <a:ext cx="51719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Designed and implemented by Jeff Landgraf.</a:t>
            </a:r>
          </a:p>
          <a:p>
            <a:pPr algn="l"/>
            <a:r>
              <a:rPr lang="en-US" sz="1600" dirty="0"/>
              <a:t>Linked from Trigger versioning page</a:t>
            </a:r>
          </a:p>
          <a:p>
            <a:pPr algn="l"/>
            <a:r>
              <a:rPr lang="en-US" sz="1600" dirty="0"/>
              <a:t>http://online.star.bnl.gov/RTS/plots/storedPlots.php</a:t>
            </a:r>
          </a:p>
        </p:txBody>
      </p:sp>
    </p:spTree>
    <p:extLst>
      <p:ext uri="{BB962C8B-B14F-4D97-AF65-F5344CB8AC3E}">
        <p14:creationId xmlns:p14="http://schemas.microsoft.com/office/powerpoint/2010/main" val="574780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Unpolarized</a:t>
            </a:r>
            <a:r>
              <a:rPr lang="en-US" sz="2800" b="1" dirty="0" smtClean="0">
                <a:solidFill>
                  <a:srgbClr val="FF0000"/>
                </a:solidFill>
              </a:rPr>
              <a:t>  200 GeV </a:t>
            </a:r>
            <a:r>
              <a:rPr lang="en-US" sz="2800" b="1" cap="none" dirty="0" smtClean="0">
                <a:solidFill>
                  <a:srgbClr val="FF0000"/>
                </a:solidFill>
              </a:rPr>
              <a:t>pp</a:t>
            </a:r>
            <a:r>
              <a:rPr lang="en-US" sz="2800" b="1" dirty="0" smtClean="0">
                <a:solidFill>
                  <a:srgbClr val="FF0000"/>
                </a:solidFill>
              </a:rPr>
              <a:t> Goals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73" y="593470"/>
            <a:ext cx="3810000" cy="2578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336" y="559150"/>
            <a:ext cx="3810000" cy="2578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54" y="3219111"/>
            <a:ext cx="3810000" cy="2578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659" y="3210536"/>
            <a:ext cx="3810000" cy="2578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9178" y="5826179"/>
            <a:ext cx="8048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All </a:t>
            </a:r>
            <a:r>
              <a:rPr lang="en-US" sz="2400" dirty="0" err="1" smtClean="0"/>
              <a:t>unpolarized</a:t>
            </a:r>
            <a:r>
              <a:rPr lang="en-US" sz="2400" dirty="0" smtClean="0"/>
              <a:t> 200 GeV pp Data Set Goals Exceeded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098351" y="772233"/>
            <a:ext cx="194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28884F"/>
                </a:solidFill>
              </a:rPr>
              <a:t>Di-</a:t>
            </a:r>
            <a:r>
              <a:rPr lang="en-US" b="0" dirty="0" err="1" smtClean="0">
                <a:solidFill>
                  <a:srgbClr val="28884F"/>
                </a:solidFill>
              </a:rPr>
              <a:t>Muons</a:t>
            </a:r>
            <a:endParaRPr lang="en-US" b="0" dirty="0" smtClean="0">
              <a:solidFill>
                <a:srgbClr val="28884F"/>
              </a:solidFill>
            </a:endParaRPr>
          </a:p>
          <a:p>
            <a:r>
              <a:rPr lang="en-US" b="0" dirty="0" smtClean="0">
                <a:solidFill>
                  <a:srgbClr val="28884F"/>
                </a:solidFill>
              </a:rPr>
              <a:t>~ 135% of Goal </a:t>
            </a:r>
            <a:endParaRPr lang="en-US" b="0" dirty="0">
              <a:solidFill>
                <a:srgbClr val="28884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97704" y="763658"/>
            <a:ext cx="2110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28884F"/>
                </a:solidFill>
              </a:rPr>
              <a:t>HFT Min-bias</a:t>
            </a:r>
          </a:p>
          <a:p>
            <a:r>
              <a:rPr lang="en-US" b="0" dirty="0" smtClean="0">
                <a:solidFill>
                  <a:srgbClr val="28884F"/>
                </a:solidFill>
              </a:rPr>
              <a:t>~ 115% of Goal</a:t>
            </a:r>
            <a:endParaRPr lang="en-US" b="0" dirty="0">
              <a:solidFill>
                <a:srgbClr val="28884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01190" y="3483379"/>
            <a:ext cx="1832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28884F"/>
                </a:solidFill>
              </a:rPr>
              <a:t>HFT </a:t>
            </a:r>
            <a:r>
              <a:rPr lang="en-US" b="0" dirty="0" smtClean="0">
                <a:solidFill>
                  <a:srgbClr val="28884F"/>
                </a:solidFill>
              </a:rPr>
              <a:t>High </a:t>
            </a:r>
            <a:r>
              <a:rPr lang="en-US" b="0" dirty="0" err="1" smtClean="0">
                <a:solidFill>
                  <a:srgbClr val="28884F"/>
                </a:solidFill>
              </a:rPr>
              <a:t>P</a:t>
            </a:r>
            <a:r>
              <a:rPr lang="en-US" b="0" baseline="-25000" dirty="0" err="1" smtClean="0">
                <a:solidFill>
                  <a:srgbClr val="28884F"/>
                </a:solidFill>
              </a:rPr>
              <a:t>t</a:t>
            </a:r>
            <a:endParaRPr lang="en-US" b="0" baseline="-25000" dirty="0">
              <a:solidFill>
                <a:srgbClr val="28884F"/>
              </a:solidFill>
            </a:endParaRPr>
          </a:p>
          <a:p>
            <a:r>
              <a:rPr lang="en-US" b="0" dirty="0">
                <a:solidFill>
                  <a:srgbClr val="28884F"/>
                </a:solidFill>
              </a:rPr>
              <a:t>~ 115% of Goal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1124" y="3449366"/>
            <a:ext cx="2934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solidFill>
                  <a:srgbClr val="28884F"/>
                </a:solidFill>
              </a:rPr>
              <a:t>Roman Pot Central Production</a:t>
            </a:r>
          </a:p>
          <a:p>
            <a:r>
              <a:rPr lang="en-US" sz="1400" b="0" dirty="0" smtClean="0">
                <a:solidFill>
                  <a:srgbClr val="28884F"/>
                </a:solidFill>
              </a:rPr>
              <a:t>~ 112% of Goal</a:t>
            </a:r>
            <a:endParaRPr lang="en-US" sz="1400" b="0" dirty="0">
              <a:solidFill>
                <a:srgbClr val="28884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94283" y="2334800"/>
            <a:ext cx="59503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8884F"/>
                </a:solidFill>
              </a:rPr>
              <a:t>✓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20027" y="4960441"/>
            <a:ext cx="59503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8884F"/>
                </a:solidFill>
              </a:rPr>
              <a:t>✓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762280" y="4977600"/>
            <a:ext cx="59503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8884F"/>
                </a:solidFill>
              </a:rPr>
              <a:t>✓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10794" y="2283304"/>
            <a:ext cx="59503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8884F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15020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2" y="0"/>
            <a:ext cx="8835088" cy="609600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Longitudinal </a:t>
            </a:r>
            <a:r>
              <a:rPr lang="en-US" sz="2800" b="1" dirty="0">
                <a:solidFill>
                  <a:srgbClr val="FF0000"/>
                </a:solidFill>
              </a:rPr>
              <a:t>200 GeV </a:t>
            </a:r>
            <a:r>
              <a:rPr lang="en-US" sz="2800" b="1" cap="none" dirty="0" smtClean="0">
                <a:solidFill>
                  <a:srgbClr val="FF0000"/>
                </a:solidFill>
              </a:rPr>
              <a:t>pp</a:t>
            </a:r>
            <a:r>
              <a:rPr lang="en-US" sz="2800" b="1" dirty="0" smtClean="0">
                <a:solidFill>
                  <a:srgbClr val="FF0000"/>
                </a:solidFill>
              </a:rPr>
              <a:t> Goals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34429" y="980728"/>
            <a:ext cx="19786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 smtClean="0"/>
              <a:t>JP2 Goal</a:t>
            </a:r>
            <a:r>
              <a:rPr lang="en-US" sz="1600" dirty="0"/>
              <a:t>:</a:t>
            </a:r>
          </a:p>
          <a:p>
            <a:pPr algn="l"/>
            <a:r>
              <a:rPr lang="en-US" sz="1600" b="0" dirty="0"/>
              <a:t>L = 50 </a:t>
            </a:r>
            <a:r>
              <a:rPr lang="en-US" sz="1600" b="0" dirty="0" smtClean="0"/>
              <a:t>pb</a:t>
            </a:r>
            <a:r>
              <a:rPr lang="en-US" sz="1600" b="0" baseline="30000" dirty="0" smtClean="0"/>
              <a:t>-1</a:t>
            </a:r>
            <a:endParaRPr lang="en-US" sz="1600" b="0" baseline="30000" dirty="0"/>
          </a:p>
          <a:p>
            <a:pPr algn="l"/>
            <a:r>
              <a:rPr lang="en-US" sz="1600" b="0" dirty="0"/>
              <a:t>P = 60%</a:t>
            </a:r>
          </a:p>
          <a:p>
            <a:pPr algn="l"/>
            <a:r>
              <a:rPr lang="en-US" sz="1600" b="0" dirty="0"/>
              <a:t>P4 * L = 6.5 </a:t>
            </a:r>
            <a:r>
              <a:rPr lang="en-US" sz="1600" b="0" dirty="0" smtClean="0"/>
              <a:t>pb</a:t>
            </a:r>
            <a:r>
              <a:rPr lang="en-US" sz="1600" b="0" baseline="30000" dirty="0" smtClean="0"/>
              <a:t>-1</a:t>
            </a:r>
            <a:endParaRPr lang="en-US" sz="1600" baseline="30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3" y="588130"/>
            <a:ext cx="3810000" cy="2578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559" y="535578"/>
            <a:ext cx="3810000" cy="2578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47" y="3224468"/>
            <a:ext cx="3810000" cy="257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3624" y="3215718"/>
            <a:ext cx="3810000" cy="2578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0822" y="840819"/>
            <a:ext cx="19531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28884F"/>
                </a:solidFill>
              </a:rPr>
              <a:t>JP2 INT. L</a:t>
            </a:r>
          </a:p>
          <a:p>
            <a:r>
              <a:rPr lang="en-US" sz="1600" b="0" dirty="0" smtClean="0">
                <a:solidFill>
                  <a:srgbClr val="28884F"/>
                </a:solidFill>
              </a:rPr>
              <a:t>~ 108% OF GOAL  </a:t>
            </a:r>
            <a:endParaRPr lang="en-US" sz="1600" b="0" dirty="0">
              <a:solidFill>
                <a:srgbClr val="28884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22273" y="767281"/>
            <a:ext cx="215462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rgbClr val="FF0000"/>
                </a:solidFill>
              </a:rPr>
              <a:t>JP2 </a:t>
            </a:r>
            <a:r>
              <a:rPr lang="en-US" sz="1600" b="0" dirty="0" smtClean="0">
                <a:solidFill>
                  <a:srgbClr val="FF0000"/>
                </a:solidFill>
              </a:rPr>
              <a:t>FOM</a:t>
            </a:r>
            <a:endParaRPr lang="en-US" sz="1600" b="0" dirty="0">
              <a:solidFill>
                <a:srgbClr val="FF0000"/>
              </a:solidFill>
            </a:endParaRPr>
          </a:p>
          <a:p>
            <a:r>
              <a:rPr lang="en-US" sz="1600" b="0" dirty="0">
                <a:solidFill>
                  <a:srgbClr val="FF0000"/>
                </a:solidFill>
              </a:rPr>
              <a:t>~ </a:t>
            </a:r>
            <a:r>
              <a:rPr lang="en-US" sz="1600" b="0" dirty="0" smtClean="0">
                <a:solidFill>
                  <a:srgbClr val="FF0000"/>
                </a:solidFill>
              </a:rPr>
              <a:t>60% </a:t>
            </a:r>
            <a:r>
              <a:rPr lang="en-US" sz="1600" b="0" dirty="0">
                <a:solidFill>
                  <a:srgbClr val="FF0000"/>
                </a:solidFill>
              </a:rPr>
              <a:t>OF GOAL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14483" y="2592561"/>
            <a:ext cx="1778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/>
              <a:t>UN PRESCALED</a:t>
            </a:r>
            <a:endParaRPr lang="en-US" sz="1400" b="0" dirty="0"/>
          </a:p>
        </p:txBody>
      </p:sp>
      <p:sp>
        <p:nvSpPr>
          <p:cNvPr id="12" name="Rectangle 11"/>
          <p:cNvSpPr/>
          <p:nvPr/>
        </p:nvSpPr>
        <p:spPr>
          <a:xfrm>
            <a:off x="2384359" y="5267577"/>
            <a:ext cx="1207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/>
              <a:t>PRESCALED</a:t>
            </a:r>
            <a:endParaRPr lang="en-US" sz="1400" b="0" dirty="0"/>
          </a:p>
        </p:txBody>
      </p:sp>
      <p:sp>
        <p:nvSpPr>
          <p:cNvPr id="13" name="Rectangle 12"/>
          <p:cNvSpPr/>
          <p:nvPr/>
        </p:nvSpPr>
        <p:spPr>
          <a:xfrm>
            <a:off x="867102" y="3412385"/>
            <a:ext cx="238234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 smtClean="0">
                <a:solidFill>
                  <a:srgbClr val="28884F"/>
                </a:solidFill>
              </a:rPr>
              <a:t>JP1 </a:t>
            </a:r>
            <a:r>
              <a:rPr lang="en-US" sz="1600" b="0" dirty="0">
                <a:solidFill>
                  <a:srgbClr val="28884F"/>
                </a:solidFill>
              </a:rPr>
              <a:t>INT. L</a:t>
            </a:r>
          </a:p>
          <a:p>
            <a:r>
              <a:rPr lang="en-US" sz="1600" b="0" dirty="0">
                <a:solidFill>
                  <a:srgbClr val="28884F"/>
                </a:solidFill>
              </a:rPr>
              <a:t>~ </a:t>
            </a:r>
            <a:r>
              <a:rPr lang="en-US" sz="1600" b="0" dirty="0" smtClean="0">
                <a:solidFill>
                  <a:srgbClr val="28884F"/>
                </a:solidFill>
              </a:rPr>
              <a:t>150% </a:t>
            </a:r>
            <a:r>
              <a:rPr lang="en-US" sz="1600" b="0" dirty="0">
                <a:solidFill>
                  <a:srgbClr val="28884F"/>
                </a:solidFill>
              </a:rPr>
              <a:t>OF GOAL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63337" y="3508731"/>
            <a:ext cx="213710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 smtClean="0">
                <a:solidFill>
                  <a:srgbClr val="28884F"/>
                </a:solidFill>
              </a:rPr>
              <a:t>JP1 </a:t>
            </a:r>
            <a:r>
              <a:rPr lang="en-US" sz="1600" b="0" dirty="0">
                <a:solidFill>
                  <a:srgbClr val="28884F"/>
                </a:solidFill>
              </a:rPr>
              <a:t>FOM</a:t>
            </a:r>
          </a:p>
          <a:p>
            <a:r>
              <a:rPr lang="en-US" sz="1600" b="0" dirty="0">
                <a:solidFill>
                  <a:srgbClr val="28884F"/>
                </a:solidFill>
              </a:rPr>
              <a:t>~ </a:t>
            </a:r>
            <a:r>
              <a:rPr lang="en-US" sz="1600" b="0" dirty="0" smtClean="0">
                <a:solidFill>
                  <a:srgbClr val="28884F"/>
                </a:solidFill>
              </a:rPr>
              <a:t>88% </a:t>
            </a:r>
            <a:r>
              <a:rPr lang="en-US" sz="1600" b="0" dirty="0">
                <a:solidFill>
                  <a:srgbClr val="28884F"/>
                </a:solidFill>
              </a:rPr>
              <a:t>OF </a:t>
            </a:r>
            <a:r>
              <a:rPr lang="en-US" sz="1600" dirty="0" smtClean="0">
                <a:solidFill>
                  <a:srgbClr val="28884F"/>
                </a:solidFill>
              </a:rPr>
              <a:t>GOAL</a:t>
            </a:r>
            <a:r>
              <a:rPr lang="en-US" sz="1600" b="0" dirty="0" smtClean="0">
                <a:solidFill>
                  <a:srgbClr val="28884F"/>
                </a:solidFill>
              </a:rPr>
              <a:t>  </a:t>
            </a:r>
            <a:endParaRPr lang="en-US" sz="1600" b="0" dirty="0">
              <a:solidFill>
                <a:srgbClr val="28884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14085" y="2163178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28884F"/>
                </a:solidFill>
              </a:rPr>
              <a:t>✓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65568" y="4848891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28884F"/>
                </a:solidFill>
              </a:rPr>
              <a:t>✓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199919" y="5114901"/>
            <a:ext cx="594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 smtClean="0">
                <a:solidFill>
                  <a:srgbClr val="28884F"/>
                </a:solidFill>
              </a:rPr>
              <a:t>~✓</a:t>
            </a:r>
            <a:endParaRPr lang="en-US" sz="2000" b="0" dirty="0">
              <a:solidFill>
                <a:srgbClr val="28884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71971" y="2351064"/>
            <a:ext cx="574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X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3308" y="5929154"/>
            <a:ext cx="8640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effectLst/>
              </a:rPr>
              <a:t>THE LOWER THAN EXPECTED POLARIZATION PREVENTED REACHING THE JP2 FOM GOAL</a:t>
            </a:r>
            <a:endParaRPr lang="en-US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96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dirty="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sz="4000" b="1" spc="5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4000" b="1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40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000" b="1" spc="-95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4000" b="1" spc="-2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4000" b="1" spc="-1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4000" b="1" spc="-85" dirty="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sz="4000" b="1" spc="-5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4000" b="1" spc="-15" dirty="0">
                <a:solidFill>
                  <a:srgbClr val="FF0000"/>
                </a:solidFill>
                <a:latin typeface="Calibri"/>
                <a:cs typeface="Calibri"/>
              </a:rPr>
              <a:t>rma</a:t>
            </a:r>
            <a:r>
              <a:rPr sz="4000" b="1" spc="-20" dirty="0">
                <a:solidFill>
                  <a:srgbClr val="FF0000"/>
                </a:solidFill>
                <a:latin typeface="Calibri"/>
                <a:cs typeface="Calibri"/>
              </a:rPr>
              <a:t>nce</a:t>
            </a:r>
            <a:r>
              <a:rPr sz="4000" b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FF0000"/>
                </a:solidFill>
                <a:latin typeface="Calibri"/>
                <a:cs typeface="Calibri"/>
              </a:rPr>
              <a:t>in</a:t>
            </a:r>
            <a:r>
              <a:rPr sz="4000" b="1" spc="-20" dirty="0">
                <a:solidFill>
                  <a:srgbClr val="FF0000"/>
                </a:solidFill>
                <a:latin typeface="Calibri"/>
                <a:cs typeface="Calibri"/>
              </a:rPr>
              <a:t> R</a:t>
            </a:r>
            <a:r>
              <a:rPr sz="4000" b="1" spc="5" dirty="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sz="4000" b="1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4000" b="1" spc="-20" dirty="0">
                <a:solidFill>
                  <a:srgbClr val="FF0000"/>
                </a:solidFill>
                <a:latin typeface="Calibri"/>
                <a:cs typeface="Calibri"/>
              </a:rPr>
              <a:t> 15</a:t>
            </a:r>
          </a:p>
        </p:txBody>
      </p:sp>
      <p:sp>
        <p:nvSpPr>
          <p:cNvPr id="4" name="object 4"/>
          <p:cNvSpPr/>
          <p:nvPr/>
        </p:nvSpPr>
        <p:spPr>
          <a:xfrm>
            <a:off x="243840" y="3823744"/>
            <a:ext cx="4297679" cy="2729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7662" y="990600"/>
            <a:ext cx="5711825" cy="871855"/>
          </a:xfrm>
          <a:custGeom>
            <a:avLst/>
            <a:gdLst/>
            <a:ahLst/>
            <a:cxnLst/>
            <a:rect l="l" t="t" r="r" b="b"/>
            <a:pathLst>
              <a:path w="5711825" h="871855">
                <a:moveTo>
                  <a:pt x="0" y="0"/>
                </a:moveTo>
                <a:lnTo>
                  <a:pt x="5711444" y="0"/>
                </a:lnTo>
                <a:lnTo>
                  <a:pt x="5711444" y="871651"/>
                </a:lnTo>
                <a:lnTo>
                  <a:pt x="0" y="87165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47229" y="1451391"/>
            <a:ext cx="480059" cy="273685"/>
          </a:xfrm>
          <a:custGeom>
            <a:avLst/>
            <a:gdLst/>
            <a:ahLst/>
            <a:cxnLst/>
            <a:rect l="l" t="t" r="r" b="b"/>
            <a:pathLst>
              <a:path w="480060" h="273685">
                <a:moveTo>
                  <a:pt x="44538" y="114"/>
                </a:moveTo>
                <a:lnTo>
                  <a:pt x="0" y="132715"/>
                </a:lnTo>
                <a:lnTo>
                  <a:pt x="0" y="140982"/>
                </a:lnTo>
                <a:lnTo>
                  <a:pt x="44538" y="273583"/>
                </a:lnTo>
                <a:lnTo>
                  <a:pt x="56375" y="269570"/>
                </a:lnTo>
                <a:lnTo>
                  <a:pt x="20535" y="136855"/>
                </a:lnTo>
                <a:lnTo>
                  <a:pt x="56375" y="4025"/>
                </a:lnTo>
                <a:lnTo>
                  <a:pt x="44538" y="114"/>
                </a:lnTo>
                <a:close/>
              </a:path>
              <a:path w="480060" h="273685">
                <a:moveTo>
                  <a:pt x="434911" y="0"/>
                </a:moveTo>
                <a:lnTo>
                  <a:pt x="423075" y="3911"/>
                </a:lnTo>
                <a:lnTo>
                  <a:pt x="458901" y="136855"/>
                </a:lnTo>
                <a:lnTo>
                  <a:pt x="423075" y="269570"/>
                </a:lnTo>
                <a:lnTo>
                  <a:pt x="434911" y="273583"/>
                </a:lnTo>
                <a:lnTo>
                  <a:pt x="479450" y="140982"/>
                </a:lnTo>
                <a:lnTo>
                  <a:pt x="479450" y="132715"/>
                </a:lnTo>
                <a:lnTo>
                  <a:pt x="434911" y="0"/>
                </a:lnTo>
                <a:close/>
              </a:path>
            </a:pathLst>
          </a:custGeom>
          <a:solidFill>
            <a:srgbClr val="0000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39102" y="1069310"/>
            <a:ext cx="4105910" cy="718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I</a:t>
            </a:r>
            <a:r>
              <a:rPr sz="2000" spc="-35" dirty="0">
                <a:solidFill>
                  <a:srgbClr val="00007F"/>
                </a:solidFill>
                <a:latin typeface="Calibri"/>
                <a:cs typeface="Calibri"/>
              </a:rPr>
              <a:t>n</a:t>
            </a:r>
            <a:r>
              <a:rPr sz="2000" spc="-30" dirty="0">
                <a:solidFill>
                  <a:srgbClr val="00007F"/>
                </a:solidFill>
                <a:latin typeface="Calibri"/>
                <a:cs typeface="Calibri"/>
              </a:rPr>
              <a:t>v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ri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a</a:t>
            </a:r>
            <a:r>
              <a:rPr sz="2000" spc="-25" dirty="0">
                <a:solidFill>
                  <a:srgbClr val="00007F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t</a:t>
            </a:r>
            <a:r>
              <a:rPr sz="2000" spc="5" dirty="0">
                <a:solidFill>
                  <a:srgbClr val="00007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7F"/>
                </a:solidFill>
                <a:latin typeface="Calibri"/>
                <a:cs typeface="Calibri"/>
              </a:rPr>
              <a:t>m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s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s</a:t>
            </a:r>
            <a:r>
              <a:rPr sz="2000" spc="10" dirty="0">
                <a:solidFill>
                  <a:srgbClr val="00007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d</a:t>
            </a: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i</a:t>
            </a:r>
            <a:r>
              <a:rPr sz="2000" spc="-30" dirty="0">
                <a:solidFill>
                  <a:srgbClr val="00007F"/>
                </a:solidFill>
                <a:latin typeface="Calibri"/>
                <a:cs typeface="Calibri"/>
              </a:rPr>
              <a:t>s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t</a:t>
            </a: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ri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but</a:t>
            </a: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io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ns</a:t>
            </a:r>
            <a:r>
              <a:rPr sz="2000" spc="10" dirty="0">
                <a:solidFill>
                  <a:srgbClr val="00007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i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n</a:t>
            </a:r>
            <a:r>
              <a:rPr sz="2000" spc="10" dirty="0">
                <a:solidFill>
                  <a:srgbClr val="00007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7F"/>
                </a:solidFill>
                <a:latin typeface="Cambria Math"/>
                <a:cs typeface="Cambria Math"/>
              </a:rPr>
              <a:t>𝑝</a:t>
            </a:r>
            <a:r>
              <a:rPr sz="2000" spc="10" dirty="0">
                <a:solidFill>
                  <a:srgbClr val="00007F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00007F"/>
                </a:solidFill>
                <a:latin typeface="Cambria Math"/>
                <a:cs typeface="Cambria Math"/>
              </a:rPr>
              <a:t>+</a:t>
            </a:r>
            <a:r>
              <a:rPr sz="2000" spc="5" dirty="0">
                <a:solidFill>
                  <a:srgbClr val="00007F"/>
                </a:solidFill>
                <a:latin typeface="Cambria Math"/>
                <a:cs typeface="Cambria Math"/>
              </a:rPr>
              <a:t> </a:t>
            </a:r>
            <a:r>
              <a:rPr sz="2000" dirty="0" smtClean="0">
                <a:solidFill>
                  <a:srgbClr val="00007F"/>
                </a:solidFill>
                <a:latin typeface="Cambria Math"/>
                <a:cs typeface="Cambria Math"/>
              </a:rPr>
              <a:t>𝐴</a:t>
            </a:r>
            <a:r>
              <a:rPr lang="en-US" sz="2000" dirty="0" smtClean="0">
                <a:solidFill>
                  <a:srgbClr val="00007F"/>
                </a:solidFill>
                <a:latin typeface="Cambria Math"/>
                <a:cs typeface="Cambria Math"/>
              </a:rPr>
              <a:t>u</a:t>
            </a:r>
            <a:endParaRPr sz="2000" dirty="0">
              <a:latin typeface="Cambria Math"/>
              <a:cs typeface="Cambria Math"/>
            </a:endParaRPr>
          </a:p>
          <a:p>
            <a:pPr algn="r">
              <a:lnSpc>
                <a:spcPts val="2050"/>
              </a:lnSpc>
              <a:spcBef>
                <a:spcPts val="1145"/>
              </a:spcBef>
            </a:pPr>
            <a:r>
              <a:rPr sz="2700" spc="-142" baseline="10802" dirty="0">
                <a:solidFill>
                  <a:srgbClr val="00007F"/>
                </a:solidFill>
                <a:latin typeface="Cambria Math"/>
                <a:cs typeface="Cambria Math"/>
              </a:rPr>
              <a:t>𝐸</a:t>
            </a:r>
            <a:r>
              <a:rPr sz="1300" spc="175" dirty="0">
                <a:solidFill>
                  <a:srgbClr val="00007F"/>
                </a:solidFill>
                <a:latin typeface="Cambria Math"/>
                <a:cs typeface="Cambria Math"/>
              </a:rPr>
              <a:t>𝛾𝛾</a:t>
            </a:r>
            <a:endParaRPr sz="1300" dirty="0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03254" y="1433848"/>
            <a:ext cx="1255395" cy="263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0"/>
              </a:lnSpc>
            </a:pPr>
            <a:r>
              <a:rPr sz="1800" dirty="0">
                <a:solidFill>
                  <a:srgbClr val="00007F"/>
                </a:solidFill>
                <a:latin typeface="Cambria Math"/>
                <a:cs typeface="Cambria Math"/>
              </a:rPr>
              <a:t>=</a:t>
            </a:r>
            <a:r>
              <a:rPr sz="1800" spc="105" dirty="0">
                <a:solidFill>
                  <a:srgbClr val="00007F"/>
                </a:solidFill>
                <a:latin typeface="Cambria Math"/>
                <a:cs typeface="Cambria Math"/>
              </a:rPr>
              <a:t> </a:t>
            </a:r>
            <a:r>
              <a:rPr sz="1800" spc="-15" dirty="0">
                <a:solidFill>
                  <a:srgbClr val="00007F"/>
                </a:solidFill>
                <a:latin typeface="Cambria Math"/>
                <a:cs typeface="Cambria Math"/>
              </a:rPr>
              <a:t>4</a:t>
            </a:r>
            <a:r>
              <a:rPr sz="1800" spc="-10" dirty="0">
                <a:solidFill>
                  <a:srgbClr val="00007F"/>
                </a:solidFill>
                <a:latin typeface="Cambria Math"/>
                <a:cs typeface="Cambria Math"/>
              </a:rPr>
              <a:t>0</a:t>
            </a:r>
            <a:r>
              <a:rPr sz="1800" spc="10" dirty="0">
                <a:solidFill>
                  <a:srgbClr val="00007F"/>
                </a:solidFill>
                <a:latin typeface="Cambria Math"/>
                <a:cs typeface="Cambria Math"/>
              </a:rPr>
              <a:t> </a:t>
            </a:r>
            <a:r>
              <a:rPr sz="1800" spc="-15" dirty="0">
                <a:solidFill>
                  <a:srgbClr val="00007F"/>
                </a:solidFill>
                <a:latin typeface="Cambria Math"/>
                <a:cs typeface="Cambria Math"/>
              </a:rPr>
              <a:t>Ge</a:t>
            </a:r>
            <a:r>
              <a:rPr sz="1800" spc="-10" dirty="0">
                <a:solidFill>
                  <a:srgbClr val="00007F"/>
                </a:solidFill>
                <a:latin typeface="Cambria Math"/>
                <a:cs typeface="Cambria Math"/>
              </a:rPr>
              <a:t>V</a:t>
            </a:r>
            <a:r>
              <a:rPr sz="1800" spc="5" dirty="0">
                <a:solidFill>
                  <a:srgbClr val="00007F"/>
                </a:solidFill>
                <a:latin typeface="Cambria Math"/>
                <a:cs typeface="Cambria Math"/>
              </a:rPr>
              <a:t>/</a:t>
            </a:r>
            <a:r>
              <a:rPr sz="1800" spc="80" dirty="0">
                <a:solidFill>
                  <a:srgbClr val="00007F"/>
                </a:solidFill>
                <a:latin typeface="Cambria Math"/>
                <a:cs typeface="Cambria Math"/>
              </a:rPr>
              <a:t>𝑐</a:t>
            </a:r>
            <a:r>
              <a:rPr sz="1950" spc="60" baseline="27777" dirty="0">
                <a:solidFill>
                  <a:srgbClr val="00007F"/>
                </a:solidFill>
                <a:latin typeface="Cambria Math"/>
                <a:cs typeface="Cambria Math"/>
              </a:rPr>
              <a:t>2</a:t>
            </a:r>
            <a:endParaRPr sz="1950" baseline="27777">
              <a:latin typeface="Cambria Math"/>
              <a:cs typeface="Cambria Math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3840" y="914400"/>
            <a:ext cx="5852160" cy="2743200"/>
          </a:xfrm>
          <a:custGeom>
            <a:avLst/>
            <a:gdLst/>
            <a:ahLst/>
            <a:cxnLst/>
            <a:rect l="l" t="t" r="r" b="b"/>
            <a:pathLst>
              <a:path w="5852160" h="2743200">
                <a:moveTo>
                  <a:pt x="0" y="0"/>
                </a:moveTo>
                <a:lnTo>
                  <a:pt x="5852160" y="0"/>
                </a:lnTo>
                <a:lnTo>
                  <a:pt x="5852160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0000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7663" y="1798320"/>
            <a:ext cx="5514974" cy="16306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849469" y="3362299"/>
            <a:ext cx="2548890" cy="245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600" dirty="0">
                <a:solidFill>
                  <a:srgbClr val="00007F"/>
                </a:solidFill>
                <a:latin typeface="Calibri"/>
                <a:cs typeface="Calibri"/>
              </a:rPr>
              <a:t>i</a:t>
            </a:r>
            <a:r>
              <a:rPr sz="1600" spc="-35" dirty="0">
                <a:solidFill>
                  <a:srgbClr val="00007F"/>
                </a:solidFill>
                <a:latin typeface="Calibri"/>
                <a:cs typeface="Calibri"/>
              </a:rPr>
              <a:t>nv</a:t>
            </a:r>
            <a:r>
              <a:rPr sz="1600" spc="-10" dirty="0">
                <a:solidFill>
                  <a:srgbClr val="00007F"/>
                </a:solidFill>
                <a:latin typeface="Calibri"/>
                <a:cs typeface="Calibri"/>
              </a:rPr>
              <a:t>a</a:t>
            </a:r>
            <a:r>
              <a:rPr sz="1600" spc="-15" dirty="0">
                <a:solidFill>
                  <a:srgbClr val="00007F"/>
                </a:solidFill>
                <a:latin typeface="Calibri"/>
                <a:cs typeface="Calibri"/>
              </a:rPr>
              <a:t>r</a:t>
            </a:r>
            <a:r>
              <a:rPr sz="1600" dirty="0">
                <a:solidFill>
                  <a:srgbClr val="00007F"/>
                </a:solidFill>
                <a:latin typeface="Calibri"/>
                <a:cs typeface="Calibri"/>
              </a:rPr>
              <a:t>i</a:t>
            </a:r>
            <a:r>
              <a:rPr sz="1600" spc="-10" dirty="0">
                <a:solidFill>
                  <a:srgbClr val="00007F"/>
                </a:solidFill>
                <a:latin typeface="Calibri"/>
                <a:cs typeface="Calibri"/>
              </a:rPr>
              <a:t>a</a:t>
            </a:r>
            <a:r>
              <a:rPr sz="1600" spc="-25" dirty="0">
                <a:solidFill>
                  <a:srgbClr val="00007F"/>
                </a:solidFill>
                <a:latin typeface="Calibri"/>
                <a:cs typeface="Calibri"/>
              </a:rPr>
              <a:t>n</a:t>
            </a:r>
            <a:r>
              <a:rPr sz="1600" spc="-10" dirty="0">
                <a:solidFill>
                  <a:srgbClr val="00007F"/>
                </a:solidFill>
                <a:latin typeface="Calibri"/>
                <a:cs typeface="Calibri"/>
              </a:rPr>
              <a:t>t</a:t>
            </a:r>
            <a:r>
              <a:rPr sz="1600" spc="-25" dirty="0">
                <a:solidFill>
                  <a:srgbClr val="00007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00007F"/>
                </a:solidFill>
                <a:latin typeface="Calibri"/>
                <a:cs typeface="Calibri"/>
              </a:rPr>
              <a:t>m</a:t>
            </a:r>
            <a:r>
              <a:rPr sz="1600" spc="-10" dirty="0">
                <a:solidFill>
                  <a:srgbClr val="00007F"/>
                </a:solidFill>
                <a:latin typeface="Calibri"/>
                <a:cs typeface="Calibri"/>
              </a:rPr>
              <a:t>a</a:t>
            </a:r>
            <a:r>
              <a:rPr sz="1600" spc="-15" dirty="0">
                <a:solidFill>
                  <a:srgbClr val="00007F"/>
                </a:solidFill>
                <a:latin typeface="Calibri"/>
                <a:cs typeface="Calibri"/>
              </a:rPr>
              <a:t>s</a:t>
            </a:r>
            <a:r>
              <a:rPr sz="1600" spc="-10" dirty="0">
                <a:solidFill>
                  <a:srgbClr val="00007F"/>
                </a:solidFill>
                <a:latin typeface="Calibri"/>
                <a:cs typeface="Calibri"/>
              </a:rPr>
              <a:t>s</a:t>
            </a:r>
            <a:r>
              <a:rPr sz="1600" spc="-5" dirty="0">
                <a:solidFill>
                  <a:srgbClr val="00007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007F"/>
                </a:solidFill>
                <a:latin typeface="Calibri"/>
                <a:cs typeface="Calibri"/>
              </a:rPr>
              <a:t>(</a:t>
            </a:r>
            <a:r>
              <a:rPr sz="1600" spc="-10" dirty="0">
                <a:solidFill>
                  <a:srgbClr val="00007F"/>
                </a:solidFill>
                <a:latin typeface="Cambria Math"/>
                <a:cs typeface="Cambria Math"/>
              </a:rPr>
              <a:t>0</a:t>
            </a:r>
            <a:r>
              <a:rPr sz="1600" spc="95" dirty="0">
                <a:solidFill>
                  <a:srgbClr val="00007F"/>
                </a:solidFill>
                <a:latin typeface="Cambria Math"/>
                <a:cs typeface="Cambria Math"/>
              </a:rPr>
              <a:t> </a:t>
            </a:r>
            <a:r>
              <a:rPr sz="1600" spc="-15" dirty="0">
                <a:solidFill>
                  <a:srgbClr val="00007F"/>
                </a:solidFill>
                <a:latin typeface="Cambria Math"/>
                <a:cs typeface="Cambria Math"/>
              </a:rPr>
              <a:t>→</a:t>
            </a:r>
            <a:r>
              <a:rPr sz="1600" spc="85" dirty="0">
                <a:solidFill>
                  <a:srgbClr val="00007F"/>
                </a:solidFill>
                <a:latin typeface="Cambria Math"/>
                <a:cs typeface="Cambria Math"/>
              </a:rPr>
              <a:t> </a:t>
            </a:r>
            <a:r>
              <a:rPr sz="1600" spc="-10" dirty="0">
                <a:solidFill>
                  <a:srgbClr val="00007F"/>
                </a:solidFill>
                <a:latin typeface="Cambria Math"/>
                <a:cs typeface="Cambria Math"/>
              </a:rPr>
              <a:t>1</a:t>
            </a:r>
            <a:r>
              <a:rPr sz="1600" spc="-5" dirty="0">
                <a:solidFill>
                  <a:srgbClr val="00007F"/>
                </a:solidFill>
                <a:latin typeface="Cambria Math"/>
                <a:cs typeface="Cambria Math"/>
              </a:rPr>
              <a:t> </a:t>
            </a:r>
            <a:r>
              <a:rPr sz="1600" spc="-15" dirty="0">
                <a:solidFill>
                  <a:srgbClr val="00007F"/>
                </a:solidFill>
                <a:latin typeface="Cambria Math"/>
                <a:cs typeface="Cambria Math"/>
              </a:rPr>
              <a:t>G</a:t>
            </a:r>
            <a:r>
              <a:rPr sz="1600" spc="-10" dirty="0">
                <a:solidFill>
                  <a:srgbClr val="00007F"/>
                </a:solidFill>
                <a:latin typeface="Cambria Math"/>
                <a:cs typeface="Cambria Math"/>
              </a:rPr>
              <a:t>e</a:t>
            </a:r>
            <a:r>
              <a:rPr sz="1600" spc="-15" dirty="0">
                <a:solidFill>
                  <a:srgbClr val="00007F"/>
                </a:solidFill>
                <a:latin typeface="Cambria Math"/>
                <a:cs typeface="Cambria Math"/>
              </a:rPr>
              <a:t>V</a:t>
            </a:r>
            <a:r>
              <a:rPr sz="1600" spc="-5" dirty="0">
                <a:solidFill>
                  <a:srgbClr val="00007F"/>
                </a:solidFill>
                <a:latin typeface="Cambria Math"/>
                <a:cs typeface="Cambria Math"/>
              </a:rPr>
              <a:t>/</a:t>
            </a:r>
            <a:r>
              <a:rPr sz="1600" spc="50" dirty="0">
                <a:solidFill>
                  <a:srgbClr val="00007F"/>
                </a:solidFill>
                <a:latin typeface="Cambria Math"/>
                <a:cs typeface="Cambria Math"/>
              </a:rPr>
              <a:t>𝑐</a:t>
            </a:r>
            <a:r>
              <a:rPr sz="1725" spc="165" baseline="28985" dirty="0">
                <a:solidFill>
                  <a:srgbClr val="00007F"/>
                </a:solidFill>
                <a:latin typeface="Cambria Math"/>
                <a:cs typeface="Cambria Math"/>
              </a:rPr>
              <a:t>2</a:t>
            </a:r>
            <a:r>
              <a:rPr sz="1600" spc="-5" dirty="0">
                <a:solidFill>
                  <a:srgbClr val="00007F"/>
                </a:solidFill>
                <a:latin typeface="Calibri"/>
                <a:cs typeface="Calibri"/>
              </a:rPr>
              <a:t>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66762" y="2132114"/>
            <a:ext cx="942340" cy="307975"/>
          </a:xfrm>
          <a:custGeom>
            <a:avLst/>
            <a:gdLst/>
            <a:ahLst/>
            <a:cxnLst/>
            <a:rect l="l" t="t" r="r" b="b"/>
            <a:pathLst>
              <a:path w="942339" h="307975">
                <a:moveTo>
                  <a:pt x="0" y="0"/>
                </a:moveTo>
                <a:lnTo>
                  <a:pt x="942187" y="0"/>
                </a:lnTo>
                <a:lnTo>
                  <a:pt x="942187" y="307771"/>
                </a:lnTo>
                <a:lnTo>
                  <a:pt x="0" y="3077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66762" y="2132114"/>
            <a:ext cx="942340" cy="307975"/>
          </a:xfrm>
          <a:prstGeom prst="rect">
            <a:avLst/>
          </a:prstGeom>
          <a:solidFill>
            <a:srgbClr val="FFFFFF"/>
          </a:solidFill>
          <a:ln w="9524">
            <a:solidFill>
              <a:srgbClr val="80808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0489">
              <a:lnSpc>
                <a:spcPct val="100000"/>
              </a:lnSpc>
            </a:pPr>
            <a:r>
              <a:rPr sz="1400" dirty="0">
                <a:solidFill>
                  <a:srgbClr val="FF0000"/>
                </a:solidFill>
                <a:latin typeface="Cambria Math"/>
                <a:cs typeface="Cambria Math"/>
              </a:rPr>
              <a:t>𝒑</a:t>
            </a:r>
            <a:r>
              <a:rPr sz="1500" spc="30" baseline="-16666" dirty="0">
                <a:solidFill>
                  <a:srgbClr val="FF0000"/>
                </a:solidFill>
                <a:latin typeface="Cambria Math"/>
                <a:cs typeface="Cambria Math"/>
              </a:rPr>
              <a:t>𝑻  </a:t>
            </a:r>
            <a:r>
              <a:rPr sz="1400" spc="20" dirty="0">
                <a:solidFill>
                  <a:srgbClr val="FF0000"/>
                </a:solidFill>
                <a:latin typeface="Cambria Math"/>
                <a:cs typeface="Cambria Math"/>
              </a:rPr>
              <a:t>=</a:t>
            </a:r>
            <a:r>
              <a:rPr sz="1400" spc="80" dirty="0">
                <a:solidFill>
                  <a:srgbClr val="FF0000"/>
                </a:solidFill>
                <a:latin typeface="Cambria Math"/>
                <a:cs typeface="Cambria Math"/>
              </a:rPr>
              <a:t> </a:t>
            </a:r>
            <a:r>
              <a:rPr sz="1400" dirty="0">
                <a:solidFill>
                  <a:srgbClr val="FF0000"/>
                </a:solidFill>
                <a:latin typeface="Cambria Math"/>
                <a:cs typeface="Cambria Math"/>
              </a:rPr>
              <a:t>𝟑.</a:t>
            </a:r>
            <a:r>
              <a:rPr sz="1400" spc="-80" dirty="0">
                <a:solidFill>
                  <a:srgbClr val="FF0000"/>
                </a:solidFill>
                <a:latin typeface="Cambria Math"/>
                <a:cs typeface="Cambria Math"/>
              </a:rPr>
              <a:t> </a:t>
            </a:r>
            <a:r>
              <a:rPr sz="1400" dirty="0">
                <a:solidFill>
                  <a:srgbClr val="FF0000"/>
                </a:solidFill>
                <a:latin typeface="Cambria Math"/>
                <a:cs typeface="Cambria Math"/>
              </a:rPr>
              <a:t>𝟐</a:t>
            </a:r>
            <a:endParaRPr sz="1400">
              <a:latin typeface="Cambria Math"/>
              <a:cs typeface="Cambria Math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98834" y="2132114"/>
            <a:ext cx="1026160" cy="307975"/>
          </a:xfrm>
          <a:custGeom>
            <a:avLst/>
            <a:gdLst/>
            <a:ahLst/>
            <a:cxnLst/>
            <a:rect l="l" t="t" r="r" b="b"/>
            <a:pathLst>
              <a:path w="1026160" h="307975">
                <a:moveTo>
                  <a:pt x="0" y="0"/>
                </a:moveTo>
                <a:lnTo>
                  <a:pt x="1025728" y="0"/>
                </a:lnTo>
                <a:lnTo>
                  <a:pt x="1025728" y="307771"/>
                </a:lnTo>
                <a:lnTo>
                  <a:pt x="0" y="3077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998834" y="2132114"/>
            <a:ext cx="1026160" cy="307975"/>
          </a:xfrm>
          <a:prstGeom prst="rect">
            <a:avLst/>
          </a:prstGeom>
          <a:solidFill>
            <a:srgbClr val="FFFFFF"/>
          </a:solidFill>
          <a:ln w="9525">
            <a:solidFill>
              <a:srgbClr val="80808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0489">
              <a:lnSpc>
                <a:spcPct val="100000"/>
              </a:lnSpc>
            </a:pPr>
            <a:r>
              <a:rPr sz="1400" dirty="0">
                <a:solidFill>
                  <a:srgbClr val="FF0000"/>
                </a:solidFill>
                <a:latin typeface="Cambria Math"/>
                <a:cs typeface="Cambria Math"/>
              </a:rPr>
              <a:t>𝟓.</a:t>
            </a:r>
            <a:r>
              <a:rPr sz="1400" spc="-80" dirty="0">
                <a:solidFill>
                  <a:srgbClr val="FF0000"/>
                </a:solidFill>
                <a:latin typeface="Cambria Math"/>
                <a:cs typeface="Cambria Math"/>
              </a:rPr>
              <a:t> </a:t>
            </a:r>
            <a:r>
              <a:rPr sz="1400" dirty="0">
                <a:solidFill>
                  <a:srgbClr val="FF0000"/>
                </a:solidFill>
                <a:latin typeface="Cambria Math"/>
                <a:cs typeface="Cambria Math"/>
              </a:rPr>
              <a:t>𝟓 </a:t>
            </a:r>
            <a:r>
              <a:rPr sz="1400" b="1" spc="5" dirty="0">
                <a:solidFill>
                  <a:srgbClr val="FF0000"/>
                </a:solidFill>
                <a:latin typeface="Cambria Math"/>
                <a:cs typeface="Cambria Math"/>
              </a:rPr>
              <a:t>G</a:t>
            </a:r>
            <a:r>
              <a:rPr sz="1400" b="1" spc="-5" dirty="0">
                <a:solidFill>
                  <a:srgbClr val="FF0000"/>
                </a:solidFill>
                <a:latin typeface="Cambria Math"/>
                <a:cs typeface="Cambria Math"/>
              </a:rPr>
              <a:t>eV</a:t>
            </a:r>
            <a:r>
              <a:rPr sz="1400" spc="-5" dirty="0">
                <a:solidFill>
                  <a:srgbClr val="FF0000"/>
                </a:solidFill>
                <a:latin typeface="Cambria Math"/>
                <a:cs typeface="Cambria Math"/>
              </a:rPr>
              <a:t>/</a:t>
            </a:r>
            <a:r>
              <a:rPr sz="1400" dirty="0">
                <a:solidFill>
                  <a:srgbClr val="FF0000"/>
                </a:solidFill>
                <a:latin typeface="Cambria Math"/>
                <a:cs typeface="Cambria Math"/>
              </a:rPr>
              <a:t>𝒄</a:t>
            </a:r>
            <a:endParaRPr sz="1400">
              <a:latin typeface="Cambria Math"/>
              <a:cs typeface="Cambria Math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890962" y="2132114"/>
            <a:ext cx="506730" cy="307975"/>
          </a:xfrm>
          <a:custGeom>
            <a:avLst/>
            <a:gdLst/>
            <a:ahLst/>
            <a:cxnLst/>
            <a:rect l="l" t="t" r="r" b="b"/>
            <a:pathLst>
              <a:path w="506729" h="307975">
                <a:moveTo>
                  <a:pt x="0" y="0"/>
                </a:moveTo>
                <a:lnTo>
                  <a:pt x="506361" y="0"/>
                </a:lnTo>
                <a:lnTo>
                  <a:pt x="506361" y="307771"/>
                </a:lnTo>
                <a:lnTo>
                  <a:pt x="0" y="3077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890962" y="2132114"/>
            <a:ext cx="506730" cy="307975"/>
          </a:xfrm>
          <a:prstGeom prst="rect">
            <a:avLst/>
          </a:prstGeom>
          <a:solidFill>
            <a:srgbClr val="FFFFFF"/>
          </a:solidFill>
          <a:ln w="9525">
            <a:solidFill>
              <a:srgbClr val="80808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7950">
              <a:lnSpc>
                <a:spcPct val="100000"/>
              </a:lnSpc>
            </a:pPr>
            <a:r>
              <a:rPr sz="1400" dirty="0">
                <a:solidFill>
                  <a:srgbClr val="FF0000"/>
                </a:solidFill>
                <a:latin typeface="Cambria Math"/>
                <a:cs typeface="Cambria Math"/>
              </a:rPr>
              <a:t>𝟒.</a:t>
            </a:r>
            <a:r>
              <a:rPr sz="1400" spc="-80" dirty="0">
                <a:solidFill>
                  <a:srgbClr val="FF0000"/>
                </a:solidFill>
                <a:latin typeface="Cambria Math"/>
                <a:cs typeface="Cambria Math"/>
              </a:rPr>
              <a:t> </a:t>
            </a:r>
            <a:r>
              <a:rPr sz="1400" dirty="0">
                <a:solidFill>
                  <a:srgbClr val="FF0000"/>
                </a:solidFill>
                <a:latin typeface="Cambria Math"/>
                <a:cs typeface="Cambria Math"/>
              </a:rPr>
              <a:t>𝟓</a:t>
            </a:r>
            <a:endParaRPr sz="1400">
              <a:latin typeface="Cambria Math"/>
              <a:cs typeface="Cambria Math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519362" y="2132114"/>
            <a:ext cx="506730" cy="307975"/>
          </a:xfrm>
          <a:custGeom>
            <a:avLst/>
            <a:gdLst/>
            <a:ahLst/>
            <a:cxnLst/>
            <a:rect l="l" t="t" r="r" b="b"/>
            <a:pathLst>
              <a:path w="506730" h="307975">
                <a:moveTo>
                  <a:pt x="0" y="0"/>
                </a:moveTo>
                <a:lnTo>
                  <a:pt x="506361" y="0"/>
                </a:lnTo>
                <a:lnTo>
                  <a:pt x="506361" y="307771"/>
                </a:lnTo>
                <a:lnTo>
                  <a:pt x="0" y="3077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519362" y="2132114"/>
            <a:ext cx="506730" cy="307975"/>
          </a:xfrm>
          <a:prstGeom prst="rect">
            <a:avLst/>
          </a:prstGeom>
          <a:solidFill>
            <a:srgbClr val="FFFFFF"/>
          </a:solidFill>
          <a:ln w="9524">
            <a:solidFill>
              <a:srgbClr val="80808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7950">
              <a:lnSpc>
                <a:spcPct val="100000"/>
              </a:lnSpc>
            </a:pPr>
            <a:r>
              <a:rPr sz="1400" dirty="0">
                <a:solidFill>
                  <a:srgbClr val="FF0000"/>
                </a:solidFill>
                <a:latin typeface="Cambria Math"/>
                <a:cs typeface="Cambria Math"/>
              </a:rPr>
              <a:t>𝟑.</a:t>
            </a:r>
            <a:r>
              <a:rPr sz="1400" spc="-80" dirty="0">
                <a:solidFill>
                  <a:srgbClr val="FF0000"/>
                </a:solidFill>
                <a:latin typeface="Cambria Math"/>
                <a:cs typeface="Cambria Math"/>
              </a:rPr>
              <a:t> </a:t>
            </a:r>
            <a:r>
              <a:rPr sz="1400" dirty="0">
                <a:solidFill>
                  <a:srgbClr val="FF0000"/>
                </a:solidFill>
                <a:latin typeface="Cambria Math"/>
                <a:cs typeface="Cambria Math"/>
              </a:rPr>
              <a:t>𝟖</a:t>
            </a:r>
            <a:endParaRPr sz="1400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27288" y="3770134"/>
            <a:ext cx="4516712" cy="2467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 algn="l">
              <a:lnSpc>
                <a:spcPct val="100000"/>
              </a:lnSpc>
              <a:buClr>
                <a:srgbClr val="0000BF"/>
              </a:buClr>
              <a:buFont typeface="Wingdings"/>
              <a:buChar char=""/>
              <a:tabLst>
                <a:tab pos="355600" algn="l"/>
              </a:tabLst>
            </a:pPr>
            <a:r>
              <a:rPr sz="2400" spc="-10" dirty="0">
                <a:solidFill>
                  <a:srgbClr val="0000BF"/>
                </a:solidFill>
                <a:latin typeface="Calibri"/>
                <a:cs typeface="Calibri"/>
              </a:rPr>
              <a:t>T</a:t>
            </a:r>
            <a:r>
              <a:rPr sz="2400" spc="-20" dirty="0">
                <a:solidFill>
                  <a:srgbClr val="0000BF"/>
                </a:solidFill>
                <a:latin typeface="Calibri"/>
                <a:cs typeface="Calibri"/>
              </a:rPr>
              <a:t>h</a:t>
            </a:r>
            <a:r>
              <a:rPr sz="2400" spc="-15" dirty="0">
                <a:solidFill>
                  <a:srgbClr val="0000BF"/>
                </a:solidFill>
                <a:latin typeface="Calibri"/>
                <a:cs typeface="Calibri"/>
              </a:rPr>
              <a:t>e</a:t>
            </a:r>
            <a:r>
              <a:rPr sz="2400" spc="15" dirty="0">
                <a:solidFill>
                  <a:srgbClr val="0000B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BF"/>
                </a:solidFill>
                <a:latin typeface="Calibri"/>
                <a:cs typeface="Calibri"/>
              </a:rPr>
              <a:t>FMS</a:t>
            </a:r>
            <a:r>
              <a:rPr sz="2400" spc="-15" dirty="0">
                <a:solidFill>
                  <a:srgbClr val="0000B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BF"/>
                </a:solidFill>
                <a:latin typeface="Calibri"/>
                <a:cs typeface="Calibri"/>
              </a:rPr>
              <a:t>is</a:t>
            </a:r>
            <a:r>
              <a:rPr sz="2400" spc="-5" dirty="0">
                <a:solidFill>
                  <a:srgbClr val="0000B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BF"/>
                </a:solidFill>
                <a:latin typeface="Calibri"/>
                <a:cs typeface="Calibri"/>
              </a:rPr>
              <a:t>in</a:t>
            </a:r>
            <a:r>
              <a:rPr sz="2400" spc="-20" dirty="0">
                <a:solidFill>
                  <a:srgbClr val="0000B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BF"/>
                </a:solidFill>
                <a:latin typeface="Calibri"/>
                <a:cs typeface="Calibri"/>
              </a:rPr>
              <a:t>its</a:t>
            </a:r>
            <a:r>
              <a:rPr sz="2400" spc="-5" dirty="0">
                <a:solidFill>
                  <a:srgbClr val="0000B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0000BF"/>
                </a:solidFill>
                <a:latin typeface="Calibri"/>
                <a:cs typeface="Calibri"/>
              </a:rPr>
              <a:t>b</a:t>
            </a:r>
            <a:r>
              <a:rPr sz="2400" spc="-10" dirty="0">
                <a:solidFill>
                  <a:srgbClr val="0000BF"/>
                </a:solidFill>
                <a:latin typeface="Calibri"/>
                <a:cs typeface="Calibri"/>
              </a:rPr>
              <a:t>e</a:t>
            </a:r>
            <a:r>
              <a:rPr sz="2400" spc="-30" dirty="0">
                <a:solidFill>
                  <a:srgbClr val="0000BF"/>
                </a:solidFill>
                <a:latin typeface="Calibri"/>
                <a:cs typeface="Calibri"/>
              </a:rPr>
              <a:t>s</a:t>
            </a:r>
            <a:r>
              <a:rPr sz="2400" spc="-10" dirty="0">
                <a:solidFill>
                  <a:srgbClr val="0000BF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0000BF"/>
                </a:solidFill>
                <a:latin typeface="Calibri"/>
                <a:cs typeface="Calibri"/>
              </a:rPr>
              <a:t> </a:t>
            </a:r>
            <a:r>
              <a:rPr sz="2400" spc="-5" dirty="0" smtClean="0">
                <a:solidFill>
                  <a:srgbClr val="0000BF"/>
                </a:solidFill>
                <a:latin typeface="Calibri"/>
                <a:cs typeface="Calibri"/>
              </a:rPr>
              <a:t>sh</a:t>
            </a:r>
            <a:r>
              <a:rPr sz="2400" dirty="0" smtClean="0">
                <a:solidFill>
                  <a:srgbClr val="0000BF"/>
                </a:solidFill>
                <a:latin typeface="Calibri"/>
                <a:cs typeface="Calibri"/>
              </a:rPr>
              <a:t>a</a:t>
            </a:r>
            <a:r>
              <a:rPr sz="2400" spc="-20" dirty="0" smtClean="0">
                <a:solidFill>
                  <a:srgbClr val="0000BF"/>
                </a:solidFill>
                <a:latin typeface="Calibri"/>
                <a:cs typeface="Calibri"/>
              </a:rPr>
              <a:t>pe</a:t>
            </a:r>
            <a:r>
              <a:rPr lang="en-US" sz="2400" spc="-20" dirty="0" smtClean="0">
                <a:solidFill>
                  <a:srgbClr val="0000BF"/>
                </a:solidFill>
                <a:latin typeface="Calibri"/>
                <a:cs typeface="Calibri"/>
              </a:rPr>
              <a:t>!</a:t>
            </a:r>
            <a:endParaRPr sz="2400" dirty="0">
              <a:latin typeface="Calibri"/>
              <a:cs typeface="Calibri"/>
            </a:endParaRPr>
          </a:p>
          <a:p>
            <a:pPr marL="355600" marR="600710" indent="-342900" algn="l">
              <a:lnSpc>
                <a:spcPts val="2870"/>
              </a:lnSpc>
              <a:spcBef>
                <a:spcPts val="715"/>
              </a:spcBef>
              <a:buClr>
                <a:srgbClr val="0000BF"/>
              </a:buClr>
              <a:buFont typeface="Wingdings"/>
              <a:buChar char=""/>
              <a:tabLst>
                <a:tab pos="355600" algn="l"/>
              </a:tabLst>
            </a:pPr>
            <a:r>
              <a:rPr sz="2400" spc="-25" dirty="0">
                <a:solidFill>
                  <a:srgbClr val="0000B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0000BF"/>
                </a:solidFill>
                <a:latin typeface="Calibri"/>
                <a:cs typeface="Calibri"/>
              </a:rPr>
              <a:t>ai</a:t>
            </a:r>
            <a:r>
              <a:rPr sz="2400" spc="-5" dirty="0">
                <a:solidFill>
                  <a:srgbClr val="0000B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00BF"/>
                </a:solidFill>
                <a:latin typeface="Calibri"/>
                <a:cs typeface="Calibri"/>
              </a:rPr>
              <a:t>s</a:t>
            </a:r>
            <a:r>
              <a:rPr sz="2400" spc="-5" dirty="0">
                <a:solidFill>
                  <a:srgbClr val="0000BF"/>
                </a:solidFill>
                <a:latin typeface="Calibri"/>
                <a:cs typeface="Calibri"/>
              </a:rPr>
              <a:t> b</a:t>
            </a:r>
            <a:r>
              <a:rPr sz="2400" dirty="0">
                <a:solidFill>
                  <a:srgbClr val="0000BF"/>
                </a:solidFill>
                <a:latin typeface="Calibri"/>
                <a:cs typeface="Calibri"/>
              </a:rPr>
              <a:t>ala</a:t>
            </a:r>
            <a:r>
              <a:rPr sz="2400" spc="-5" dirty="0">
                <a:solidFill>
                  <a:srgbClr val="0000BF"/>
                </a:solidFill>
                <a:latin typeface="Calibri"/>
                <a:cs typeface="Calibri"/>
              </a:rPr>
              <a:t>n</a:t>
            </a:r>
            <a:r>
              <a:rPr sz="2400" spc="-10" dirty="0">
                <a:solidFill>
                  <a:srgbClr val="0000BF"/>
                </a:solidFill>
                <a:latin typeface="Calibri"/>
                <a:cs typeface="Calibri"/>
              </a:rPr>
              <a:t>ce</a:t>
            </a:r>
            <a:r>
              <a:rPr sz="2400" dirty="0">
                <a:solidFill>
                  <a:srgbClr val="0000BF"/>
                </a:solidFill>
                <a:latin typeface="Calibri"/>
                <a:cs typeface="Calibri"/>
              </a:rPr>
              <a:t>d</a:t>
            </a:r>
            <a:r>
              <a:rPr sz="2400" spc="-20" dirty="0">
                <a:solidFill>
                  <a:srgbClr val="0000BF"/>
                </a:solidFill>
                <a:latin typeface="Calibri"/>
                <a:cs typeface="Calibri"/>
              </a:rPr>
              <a:t> </a:t>
            </a:r>
            <a:r>
              <a:rPr sz="2400" spc="-50" dirty="0">
                <a:solidFill>
                  <a:srgbClr val="0000BF"/>
                </a:solidFill>
                <a:latin typeface="Calibri"/>
                <a:cs typeface="Calibri"/>
              </a:rPr>
              <a:t>f</a:t>
            </a:r>
            <a:r>
              <a:rPr sz="2400" spc="-10" dirty="0">
                <a:solidFill>
                  <a:srgbClr val="0000BF"/>
                </a:solidFill>
                <a:latin typeface="Calibri"/>
                <a:cs typeface="Calibri"/>
              </a:rPr>
              <a:t>or</a:t>
            </a:r>
            <a:r>
              <a:rPr sz="2400" dirty="0">
                <a:solidFill>
                  <a:srgbClr val="0000BF"/>
                </a:solidFill>
                <a:latin typeface="Calibri"/>
                <a:cs typeface="Calibri"/>
              </a:rPr>
              <a:t> </a:t>
            </a:r>
            <a:r>
              <a:rPr sz="2400" spc="15" dirty="0" smtClean="0">
                <a:solidFill>
                  <a:srgbClr val="0000BF"/>
                </a:solidFill>
                <a:latin typeface="Cambria Math"/>
                <a:cs typeface="Cambria Math"/>
              </a:rPr>
              <a:t>𝑝</a:t>
            </a:r>
            <a:r>
              <a:rPr sz="2625" spc="292" baseline="-15873" dirty="0" smtClean="0">
                <a:solidFill>
                  <a:srgbClr val="0000BF"/>
                </a:solidFill>
                <a:latin typeface="Cambria Math"/>
                <a:cs typeface="Cambria Math"/>
              </a:rPr>
              <a:t>𝑇</a:t>
            </a:r>
            <a:r>
              <a:rPr sz="2400" dirty="0" smtClean="0">
                <a:solidFill>
                  <a:srgbClr val="0000BF"/>
                </a:solidFill>
                <a:latin typeface="Calibri"/>
                <a:cs typeface="Calibri"/>
              </a:rPr>
              <a:t> </a:t>
            </a:r>
            <a:r>
              <a:rPr sz="2400" spc="-10" dirty="0" smtClean="0">
                <a:solidFill>
                  <a:srgbClr val="0000BF"/>
                </a:solidFill>
                <a:latin typeface="Calibri"/>
                <a:cs typeface="Calibri"/>
              </a:rPr>
              <a:t>tri</a:t>
            </a:r>
            <a:r>
              <a:rPr sz="2400" spc="0" dirty="0" smtClean="0">
                <a:solidFill>
                  <a:srgbClr val="0000BF"/>
                </a:solidFill>
                <a:latin typeface="Calibri"/>
                <a:cs typeface="Calibri"/>
              </a:rPr>
              <a:t>g</a:t>
            </a:r>
            <a:r>
              <a:rPr sz="2400" spc="-45" dirty="0" smtClean="0">
                <a:solidFill>
                  <a:srgbClr val="0000BF"/>
                </a:solidFill>
                <a:latin typeface="Calibri"/>
                <a:cs typeface="Calibri"/>
              </a:rPr>
              <a:t>g</a:t>
            </a:r>
            <a:r>
              <a:rPr sz="2400" spc="-10" dirty="0" smtClean="0">
                <a:solidFill>
                  <a:srgbClr val="0000BF"/>
                </a:solidFill>
                <a:latin typeface="Calibri"/>
                <a:cs typeface="Calibri"/>
              </a:rPr>
              <a:t>e</a:t>
            </a:r>
            <a:r>
              <a:rPr sz="2400" dirty="0" smtClean="0">
                <a:solidFill>
                  <a:srgbClr val="0000BF"/>
                </a:solidFill>
                <a:latin typeface="Calibri"/>
                <a:cs typeface="Calibri"/>
              </a:rPr>
              <a:t>ri</a:t>
            </a:r>
            <a:r>
              <a:rPr sz="2400" spc="-5" dirty="0" smtClean="0">
                <a:solidFill>
                  <a:srgbClr val="0000BF"/>
                </a:solidFill>
                <a:latin typeface="Calibri"/>
                <a:cs typeface="Calibri"/>
              </a:rPr>
              <a:t>n</a:t>
            </a:r>
            <a:r>
              <a:rPr sz="2400" spc="-15" dirty="0" smtClean="0">
                <a:solidFill>
                  <a:srgbClr val="0000BF"/>
                </a:solidFill>
                <a:latin typeface="Calibri"/>
                <a:cs typeface="Calibri"/>
              </a:rPr>
              <a:t>g</a:t>
            </a:r>
            <a:endParaRPr lang="en-US" sz="2400" spc="-15" dirty="0" smtClean="0">
              <a:solidFill>
                <a:srgbClr val="0000BF"/>
              </a:solidFill>
              <a:latin typeface="Calibri"/>
              <a:cs typeface="Calibri"/>
            </a:endParaRPr>
          </a:p>
          <a:p>
            <a:pPr marL="355600" marR="600710" indent="-342900" algn="l">
              <a:lnSpc>
                <a:spcPts val="2870"/>
              </a:lnSpc>
              <a:spcBef>
                <a:spcPts val="715"/>
              </a:spcBef>
              <a:buClr>
                <a:srgbClr val="0000BF"/>
              </a:buClr>
              <a:buFont typeface="Wingdings"/>
              <a:buChar char=""/>
              <a:tabLst>
                <a:tab pos="355600" algn="l"/>
              </a:tabLst>
            </a:pPr>
            <a:r>
              <a:rPr lang="en-US" sz="2400" spc="-15" dirty="0" smtClean="0">
                <a:solidFill>
                  <a:srgbClr val="0000BF"/>
                </a:solidFill>
                <a:latin typeface="Calibri"/>
                <a:cs typeface="Calibri"/>
              </a:rPr>
              <a:t>Online Gain used</a:t>
            </a:r>
            <a:endParaRPr sz="2400" dirty="0">
              <a:latin typeface="Calibri"/>
              <a:cs typeface="Calibri"/>
            </a:endParaRPr>
          </a:p>
          <a:p>
            <a:pPr marL="355600" marR="201295" indent="-342900" algn="l">
              <a:lnSpc>
                <a:spcPct val="100000"/>
              </a:lnSpc>
              <a:spcBef>
                <a:spcPts val="505"/>
              </a:spcBef>
              <a:buClr>
                <a:srgbClr val="0000BF"/>
              </a:buClr>
              <a:buFont typeface="Wingdings"/>
              <a:buChar char=""/>
              <a:tabLst>
                <a:tab pos="355600" algn="l"/>
              </a:tabLst>
            </a:pPr>
            <a:r>
              <a:rPr sz="2400" dirty="0">
                <a:solidFill>
                  <a:srgbClr val="0000BF"/>
                </a:solidFill>
                <a:latin typeface="Calibri"/>
                <a:cs typeface="Calibri"/>
              </a:rPr>
              <a:t>Si</a:t>
            </a:r>
            <a:r>
              <a:rPr sz="2400" spc="-5" dirty="0">
                <a:solidFill>
                  <a:srgbClr val="0000BF"/>
                </a:solidFill>
                <a:latin typeface="Calibri"/>
                <a:cs typeface="Calibri"/>
              </a:rPr>
              <a:t>gn</a:t>
            </a:r>
            <a:r>
              <a:rPr sz="2400" dirty="0">
                <a:solidFill>
                  <a:srgbClr val="0000BF"/>
                </a:solidFill>
                <a:latin typeface="Calibri"/>
                <a:cs typeface="Calibri"/>
              </a:rPr>
              <a:t>s</a:t>
            </a:r>
            <a:r>
              <a:rPr sz="2400" spc="-20" dirty="0">
                <a:solidFill>
                  <a:srgbClr val="0000B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00B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00BF"/>
                </a:solidFill>
                <a:latin typeface="Calibri"/>
                <a:cs typeface="Calibri"/>
              </a:rPr>
              <a:t>f</a:t>
            </a:r>
            <a:r>
              <a:rPr sz="2400" spc="5" dirty="0">
                <a:solidFill>
                  <a:srgbClr val="0000BF"/>
                </a:solidFill>
                <a:latin typeface="Calibri"/>
                <a:cs typeface="Calibri"/>
              </a:rPr>
              <a:t> </a:t>
            </a:r>
            <a:r>
              <a:rPr sz="2400" spc="-55" dirty="0">
                <a:solidFill>
                  <a:srgbClr val="0000B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00B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0000B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00BF"/>
                </a:solidFill>
                <a:latin typeface="Calibri"/>
                <a:cs typeface="Calibri"/>
              </a:rPr>
              <a:t>i</a:t>
            </a:r>
            <a:r>
              <a:rPr sz="2400" spc="-25" dirty="0">
                <a:solidFill>
                  <a:srgbClr val="0000BF"/>
                </a:solidFill>
                <a:latin typeface="Calibri"/>
                <a:cs typeface="Calibri"/>
              </a:rPr>
              <a:t>a</a:t>
            </a:r>
            <a:r>
              <a:rPr sz="2400" spc="-10" dirty="0">
                <a:solidFill>
                  <a:srgbClr val="0000B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00BF"/>
                </a:solidFill>
                <a:latin typeface="Calibri"/>
                <a:cs typeface="Calibri"/>
              </a:rPr>
              <a:t>i</a:t>
            </a:r>
            <a:r>
              <a:rPr sz="2400" spc="-10" dirty="0">
                <a:solidFill>
                  <a:srgbClr val="0000B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00BF"/>
                </a:solidFill>
                <a:latin typeface="Calibri"/>
                <a:cs typeface="Calibri"/>
              </a:rPr>
              <a:t>n</a:t>
            </a:r>
            <a:r>
              <a:rPr sz="2400" spc="-20" dirty="0">
                <a:solidFill>
                  <a:srgbClr val="0000B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00B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00BF"/>
                </a:solidFill>
                <a:latin typeface="Calibri"/>
                <a:cs typeface="Calibri"/>
              </a:rPr>
              <a:t>ama</a:t>
            </a:r>
            <a:r>
              <a:rPr sz="2400" spc="-45" dirty="0">
                <a:solidFill>
                  <a:srgbClr val="0000BF"/>
                </a:solidFill>
                <a:latin typeface="Calibri"/>
                <a:cs typeface="Calibri"/>
              </a:rPr>
              <a:t>g</a:t>
            </a:r>
            <a:r>
              <a:rPr sz="2400" spc="-15" dirty="0">
                <a:solidFill>
                  <a:srgbClr val="0000B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00BF"/>
                </a:solidFill>
                <a:latin typeface="Calibri"/>
                <a:cs typeface="Calibri"/>
              </a:rPr>
              <a:t> </a:t>
            </a:r>
            <a:r>
              <a:rPr lang="en-US" sz="2400" spc="-10" dirty="0" smtClean="0">
                <a:solidFill>
                  <a:srgbClr val="0000BF"/>
                </a:solidFill>
                <a:latin typeface="Calibri"/>
                <a:cs typeface="Calibri"/>
              </a:rPr>
              <a:t/>
            </a:r>
            <a:br>
              <a:rPr lang="en-US" sz="2400" spc="-10" dirty="0" smtClean="0">
                <a:solidFill>
                  <a:srgbClr val="0000BF"/>
                </a:solidFill>
                <a:latin typeface="Calibri"/>
                <a:cs typeface="Calibri"/>
              </a:rPr>
            </a:br>
            <a:r>
              <a:rPr sz="2400" dirty="0" smtClean="0">
                <a:solidFill>
                  <a:srgbClr val="0000BF"/>
                </a:solidFill>
                <a:latin typeface="Calibri"/>
                <a:cs typeface="Calibri"/>
              </a:rPr>
              <a:t>(</a:t>
            </a:r>
            <a:r>
              <a:rPr sz="2400" spc="-5" dirty="0">
                <a:solidFill>
                  <a:srgbClr val="0000BF"/>
                </a:solidFill>
                <a:latin typeface="Calibri"/>
                <a:cs typeface="Calibri"/>
              </a:rPr>
              <a:t>n</a:t>
            </a:r>
            <a:r>
              <a:rPr sz="2400" spc="-10" dirty="0">
                <a:solidFill>
                  <a:srgbClr val="0000BF"/>
                </a:solidFill>
                <a:latin typeface="Calibri"/>
                <a:cs typeface="Calibri"/>
              </a:rPr>
              <a:t>ot</a:t>
            </a:r>
            <a:r>
              <a:rPr sz="2400" spc="-15" dirty="0">
                <a:solidFill>
                  <a:srgbClr val="0000B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00BF"/>
                </a:solidFill>
                <a:latin typeface="Calibri"/>
                <a:cs typeface="Calibri"/>
              </a:rPr>
              <a:t>un</a:t>
            </a:r>
            <a:r>
              <a:rPr sz="2400" spc="-35" dirty="0">
                <a:solidFill>
                  <a:srgbClr val="0000B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00BF"/>
                </a:solidFill>
                <a:latin typeface="Calibri"/>
                <a:cs typeface="Calibri"/>
              </a:rPr>
              <a:t>x</a:t>
            </a:r>
            <a:r>
              <a:rPr sz="2400" spc="-20" dirty="0">
                <a:solidFill>
                  <a:srgbClr val="0000BF"/>
                </a:solidFill>
                <a:latin typeface="Calibri"/>
                <a:cs typeface="Calibri"/>
              </a:rPr>
              <a:t>p</a:t>
            </a:r>
            <a:r>
              <a:rPr sz="2400" spc="-10" dirty="0">
                <a:solidFill>
                  <a:srgbClr val="0000BF"/>
                </a:solidFill>
                <a:latin typeface="Calibri"/>
                <a:cs typeface="Calibri"/>
              </a:rPr>
              <a:t>ec</a:t>
            </a:r>
            <a:r>
              <a:rPr sz="2400" spc="-35" dirty="0">
                <a:solidFill>
                  <a:srgbClr val="0000BF"/>
                </a:solidFill>
                <a:latin typeface="Calibri"/>
                <a:cs typeface="Calibri"/>
              </a:rPr>
              <a:t>t</a:t>
            </a:r>
            <a:r>
              <a:rPr sz="2400" spc="-10" dirty="0">
                <a:solidFill>
                  <a:srgbClr val="0000BF"/>
                </a:solidFill>
                <a:latin typeface="Calibri"/>
                <a:cs typeface="Calibri"/>
              </a:rPr>
              <a:t>e</a:t>
            </a:r>
            <a:r>
              <a:rPr sz="2400" spc="-5" dirty="0">
                <a:solidFill>
                  <a:srgbClr val="0000BF"/>
                </a:solidFill>
                <a:latin typeface="Calibri"/>
                <a:cs typeface="Calibri"/>
              </a:rPr>
              <a:t>d)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096547" y="6514747"/>
            <a:ext cx="80200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5" dirty="0">
                <a:solidFill>
                  <a:srgbClr val="00007F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00007F"/>
                </a:solidFill>
                <a:latin typeface="Calibri"/>
                <a:cs typeface="Calibri"/>
              </a:rPr>
              <a:t>un</a:t>
            </a:r>
            <a:r>
              <a:rPr sz="1600" spc="10" dirty="0">
                <a:solidFill>
                  <a:srgbClr val="00007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7F"/>
                </a:solidFill>
                <a:latin typeface="Calibri"/>
                <a:cs typeface="Calibri"/>
              </a:rPr>
              <a:t>i</a:t>
            </a:r>
            <a:r>
              <a:rPr sz="1600" spc="-10" dirty="0">
                <a:solidFill>
                  <a:srgbClr val="00007F"/>
                </a:solidFill>
                <a:latin typeface="Calibri"/>
                <a:cs typeface="Calibri"/>
              </a:rPr>
              <a:t>nd</a:t>
            </a:r>
            <a:r>
              <a:rPr sz="1600" spc="-40" dirty="0">
                <a:solidFill>
                  <a:srgbClr val="00007F"/>
                </a:solidFill>
                <a:latin typeface="Calibri"/>
                <a:cs typeface="Calibri"/>
              </a:rPr>
              <a:t>e</a:t>
            </a:r>
            <a:r>
              <a:rPr sz="1600" spc="-10" dirty="0">
                <a:solidFill>
                  <a:srgbClr val="00007F"/>
                </a:solidFill>
                <a:latin typeface="Calibri"/>
                <a:cs typeface="Calibri"/>
              </a:rPr>
              <a:t>x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3840" y="3810000"/>
            <a:ext cx="4328160" cy="692785"/>
          </a:xfrm>
          <a:custGeom>
            <a:avLst/>
            <a:gdLst/>
            <a:ahLst/>
            <a:cxnLst/>
            <a:rect l="l" t="t" r="r" b="b"/>
            <a:pathLst>
              <a:path w="4328160" h="692785">
                <a:moveTo>
                  <a:pt x="0" y="0"/>
                </a:moveTo>
                <a:lnTo>
                  <a:pt x="4328160" y="0"/>
                </a:lnTo>
                <a:lnTo>
                  <a:pt x="4328160" y="692492"/>
                </a:lnTo>
                <a:lnTo>
                  <a:pt x="0" y="6924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43840" y="3810000"/>
            <a:ext cx="4328160" cy="692785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B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800" spc="-110" dirty="0">
                <a:solidFill>
                  <a:srgbClr val="00007F"/>
                </a:solidFill>
                <a:latin typeface="Calibri"/>
                <a:cs typeface="Calibri"/>
              </a:rPr>
              <a:t>T</a:t>
            </a:r>
            <a:r>
              <a:rPr sz="1800" spc="-15" dirty="0">
                <a:solidFill>
                  <a:srgbClr val="00007F"/>
                </a:solidFill>
                <a:latin typeface="Calibri"/>
                <a:cs typeface="Calibri"/>
              </a:rPr>
              <a:t>ri</a:t>
            </a:r>
            <a:r>
              <a:rPr sz="1800" spc="0" dirty="0">
                <a:solidFill>
                  <a:srgbClr val="00007F"/>
                </a:solidFill>
                <a:latin typeface="Calibri"/>
                <a:cs typeface="Calibri"/>
              </a:rPr>
              <a:t>g</a:t>
            </a:r>
            <a:r>
              <a:rPr sz="1800" spc="-20" dirty="0">
                <a:solidFill>
                  <a:srgbClr val="00007F"/>
                </a:solidFill>
                <a:latin typeface="Calibri"/>
                <a:cs typeface="Calibri"/>
              </a:rPr>
              <a:t>g</a:t>
            </a:r>
            <a:r>
              <a:rPr sz="1800" spc="-10" dirty="0">
                <a:solidFill>
                  <a:srgbClr val="00007F"/>
                </a:solidFill>
                <a:latin typeface="Calibri"/>
                <a:cs typeface="Calibri"/>
              </a:rPr>
              <a:t>er</a:t>
            </a:r>
            <a:r>
              <a:rPr sz="1800" spc="-5" dirty="0">
                <a:solidFill>
                  <a:srgbClr val="00007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007F"/>
                </a:solidFill>
                <a:latin typeface="Calibri"/>
                <a:cs typeface="Calibri"/>
              </a:rPr>
              <a:t>p</a:t>
            </a:r>
            <a:r>
              <a:rPr sz="1800" spc="-10" dirty="0">
                <a:solidFill>
                  <a:srgbClr val="00007F"/>
                </a:solidFill>
                <a:latin typeface="Calibri"/>
                <a:cs typeface="Calibri"/>
              </a:rPr>
              <a:t>e</a:t>
            </a:r>
            <a:r>
              <a:rPr sz="1800" spc="-15" dirty="0">
                <a:solidFill>
                  <a:srgbClr val="00007F"/>
                </a:solidFill>
                <a:latin typeface="Calibri"/>
                <a:cs typeface="Calibri"/>
              </a:rPr>
              <a:t>r</a:t>
            </a:r>
            <a:r>
              <a:rPr sz="1800" spc="-45" dirty="0">
                <a:solidFill>
                  <a:srgbClr val="00007F"/>
                </a:solidFill>
                <a:latin typeface="Calibri"/>
                <a:cs typeface="Calibri"/>
              </a:rPr>
              <a:t>f</a:t>
            </a:r>
            <a:r>
              <a:rPr sz="1800" spc="-5" dirty="0">
                <a:solidFill>
                  <a:srgbClr val="00007F"/>
                </a:solidFill>
                <a:latin typeface="Calibri"/>
                <a:cs typeface="Calibri"/>
              </a:rPr>
              <a:t>o</a:t>
            </a:r>
            <a:r>
              <a:rPr sz="1800" spc="-15" dirty="0">
                <a:solidFill>
                  <a:srgbClr val="00007F"/>
                </a:solidFill>
                <a:latin typeface="Calibri"/>
                <a:cs typeface="Calibri"/>
              </a:rPr>
              <a:t>rm</a:t>
            </a:r>
            <a:r>
              <a:rPr sz="1800" dirty="0">
                <a:solidFill>
                  <a:srgbClr val="00007F"/>
                </a:solidFill>
                <a:latin typeface="Calibri"/>
                <a:cs typeface="Calibri"/>
              </a:rPr>
              <a:t>an</a:t>
            </a:r>
            <a:r>
              <a:rPr sz="1800" spc="-20" dirty="0">
                <a:solidFill>
                  <a:srgbClr val="00007F"/>
                </a:solidFill>
                <a:latin typeface="Calibri"/>
                <a:cs typeface="Calibri"/>
              </a:rPr>
              <a:t>c</a:t>
            </a:r>
            <a:r>
              <a:rPr sz="1800" spc="-10" dirty="0">
                <a:solidFill>
                  <a:srgbClr val="00007F"/>
                </a:solidFill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20"/>
              </a:spcBef>
            </a:pPr>
            <a:r>
              <a:rPr sz="1600" spc="-5" dirty="0">
                <a:solidFill>
                  <a:srgbClr val="00007F"/>
                </a:solidFill>
                <a:latin typeface="Calibri"/>
                <a:cs typeface="Calibri"/>
              </a:rPr>
              <a:t>j</a:t>
            </a:r>
            <a:r>
              <a:rPr sz="1600" spc="-25" dirty="0">
                <a:solidFill>
                  <a:srgbClr val="00007F"/>
                </a:solidFill>
                <a:latin typeface="Calibri"/>
                <a:cs typeface="Calibri"/>
              </a:rPr>
              <a:t>e</a:t>
            </a:r>
            <a:r>
              <a:rPr sz="1600" spc="-10" dirty="0">
                <a:solidFill>
                  <a:srgbClr val="00007F"/>
                </a:solidFill>
                <a:latin typeface="Calibri"/>
                <a:cs typeface="Calibri"/>
              </a:rPr>
              <a:t>t</a:t>
            </a:r>
            <a:r>
              <a:rPr sz="1600" spc="15" dirty="0">
                <a:solidFill>
                  <a:srgbClr val="00007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007F"/>
                </a:solidFill>
                <a:latin typeface="Calibri"/>
                <a:cs typeface="Calibri"/>
              </a:rPr>
              <a:t>p</a:t>
            </a:r>
            <a:r>
              <a:rPr sz="1600" spc="-20" dirty="0">
                <a:solidFill>
                  <a:srgbClr val="00007F"/>
                </a:solidFill>
                <a:latin typeface="Calibri"/>
                <a:cs typeface="Calibri"/>
              </a:rPr>
              <a:t>a</a:t>
            </a:r>
            <a:r>
              <a:rPr sz="1600" spc="-30" dirty="0">
                <a:solidFill>
                  <a:srgbClr val="00007F"/>
                </a:solidFill>
                <a:latin typeface="Calibri"/>
                <a:cs typeface="Calibri"/>
              </a:rPr>
              <a:t>t</a:t>
            </a:r>
            <a:r>
              <a:rPr sz="1600" spc="-15" dirty="0">
                <a:solidFill>
                  <a:srgbClr val="00007F"/>
                </a:solidFill>
                <a:latin typeface="Calibri"/>
                <a:cs typeface="Calibri"/>
              </a:rPr>
              <a:t>c</a:t>
            </a:r>
            <a:r>
              <a:rPr sz="1600" spc="-10" dirty="0">
                <a:solidFill>
                  <a:srgbClr val="00007F"/>
                </a:solidFill>
                <a:latin typeface="Calibri"/>
                <a:cs typeface="Calibri"/>
              </a:rPr>
              <a:t>h</a:t>
            </a:r>
            <a:r>
              <a:rPr sz="1600" spc="-5" dirty="0">
                <a:solidFill>
                  <a:srgbClr val="00007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007F"/>
                </a:solidFill>
                <a:latin typeface="Calibri"/>
                <a:cs typeface="Calibri"/>
              </a:rPr>
              <a:t>2</a:t>
            </a:r>
            <a:r>
              <a:rPr sz="1600" spc="5" dirty="0">
                <a:solidFill>
                  <a:srgbClr val="00007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007F"/>
                </a:solidFill>
                <a:latin typeface="Calibri"/>
                <a:cs typeface="Calibri"/>
              </a:rPr>
              <a:t>(h</a:t>
            </a:r>
            <a:r>
              <a:rPr sz="1600" spc="-5" dirty="0">
                <a:solidFill>
                  <a:srgbClr val="00007F"/>
                </a:solidFill>
                <a:latin typeface="Calibri"/>
                <a:cs typeface="Calibri"/>
              </a:rPr>
              <a:t>ig</a:t>
            </a:r>
            <a:r>
              <a:rPr sz="1600" spc="-10" dirty="0">
                <a:solidFill>
                  <a:srgbClr val="00007F"/>
                </a:solidFill>
                <a:latin typeface="Calibri"/>
                <a:cs typeface="Calibri"/>
              </a:rPr>
              <a:t>h-</a:t>
            </a:r>
            <a:r>
              <a:rPr sz="1600" spc="-15" dirty="0">
                <a:solidFill>
                  <a:srgbClr val="00007F"/>
                </a:solidFill>
                <a:latin typeface="Cambria Math"/>
                <a:cs typeface="Cambria Math"/>
              </a:rPr>
              <a:t>𝑝</a:t>
            </a:r>
            <a:r>
              <a:rPr sz="1725" spc="187" baseline="-14492" dirty="0">
                <a:solidFill>
                  <a:srgbClr val="00007F"/>
                </a:solidFill>
                <a:latin typeface="Cambria Math"/>
                <a:cs typeface="Cambria Math"/>
              </a:rPr>
              <a:t>𝑇</a:t>
            </a:r>
            <a:r>
              <a:rPr sz="1600" spc="-5" dirty="0">
                <a:solidFill>
                  <a:srgbClr val="00007F"/>
                </a:solidFill>
                <a:latin typeface="Calibri"/>
                <a:cs typeface="Calibri"/>
              </a:rPr>
              <a:t>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784340" y="1810397"/>
            <a:ext cx="1863725" cy="586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499"/>
              </a:lnSpc>
            </a:pP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S</a:t>
            </a: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i</a:t>
            </a:r>
            <a:r>
              <a:rPr sz="2000" spc="-10" dirty="0">
                <a:solidFill>
                  <a:srgbClr val="00007F"/>
                </a:solidFill>
                <a:latin typeface="Calibri"/>
                <a:cs typeface="Calibri"/>
              </a:rPr>
              <a:t>m</a:t>
            </a: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il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ar</a:t>
            </a:r>
            <a:r>
              <a:rPr sz="2000" spc="20" dirty="0">
                <a:solidFill>
                  <a:srgbClr val="00007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o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r</a:t>
            </a:r>
            <a:r>
              <a:rPr sz="2000" spc="-15" dirty="0">
                <a:solidFill>
                  <a:srgbClr val="00007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b</a:t>
            </a:r>
            <a:r>
              <a:rPr sz="2000" spc="-15" dirty="0">
                <a:solidFill>
                  <a:srgbClr val="00007F"/>
                </a:solidFill>
                <a:latin typeface="Calibri"/>
                <a:cs typeface="Calibri"/>
              </a:rPr>
              <a:t>e</a:t>
            </a:r>
            <a:r>
              <a:rPr sz="2000" spc="-25" dirty="0">
                <a:solidFill>
                  <a:srgbClr val="00007F"/>
                </a:solidFill>
                <a:latin typeface="Calibri"/>
                <a:cs typeface="Calibri"/>
              </a:rPr>
              <a:t>tt</a:t>
            </a: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r </a:t>
            </a: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i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n</a:t>
            </a:r>
            <a:r>
              <a:rPr sz="2000" spc="5" dirty="0">
                <a:solidFill>
                  <a:srgbClr val="00007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7F"/>
                </a:solidFill>
                <a:latin typeface="Cambria Math"/>
                <a:cs typeface="Cambria Math"/>
              </a:rPr>
              <a:t>𝑝</a:t>
            </a:r>
            <a:r>
              <a:rPr sz="2000" spc="10" dirty="0">
                <a:solidFill>
                  <a:srgbClr val="00007F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00007F"/>
                </a:solidFill>
                <a:latin typeface="Cambria Math"/>
                <a:cs typeface="Cambria Math"/>
              </a:rPr>
              <a:t>+</a:t>
            </a:r>
            <a:r>
              <a:rPr sz="2000" spc="5" dirty="0">
                <a:solidFill>
                  <a:srgbClr val="00007F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00007F"/>
                </a:solidFill>
                <a:latin typeface="Cambria Math"/>
                <a:cs typeface="Cambria Math"/>
              </a:rPr>
              <a:t>𝑝</a:t>
            </a:r>
            <a:r>
              <a:rPr sz="2000" spc="35" dirty="0">
                <a:solidFill>
                  <a:srgbClr val="00007F"/>
                </a:solidFill>
                <a:latin typeface="Cambria Math"/>
                <a:cs typeface="Cambria Math"/>
              </a:rPr>
              <a:t> </a:t>
            </a:r>
            <a:r>
              <a:rPr sz="2000" spc="-10" dirty="0">
                <a:solidFill>
                  <a:srgbClr val="00007F"/>
                </a:solidFill>
                <a:latin typeface="Calibri"/>
                <a:cs typeface="Calibri"/>
              </a:rPr>
              <a:t>c</a:t>
            </a: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ollisi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ons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172200" y="1767839"/>
            <a:ext cx="457200" cy="365760"/>
          </a:xfrm>
          <a:custGeom>
            <a:avLst/>
            <a:gdLst/>
            <a:ahLst/>
            <a:cxnLst/>
            <a:rect l="l" t="t" r="r" b="b"/>
            <a:pathLst>
              <a:path w="457200" h="365760">
                <a:moveTo>
                  <a:pt x="219455" y="0"/>
                </a:moveTo>
                <a:lnTo>
                  <a:pt x="0" y="182880"/>
                </a:lnTo>
                <a:lnTo>
                  <a:pt x="219455" y="365760"/>
                </a:lnTo>
                <a:lnTo>
                  <a:pt x="219455" y="274320"/>
                </a:lnTo>
                <a:lnTo>
                  <a:pt x="457199" y="274320"/>
                </a:lnTo>
                <a:lnTo>
                  <a:pt x="457199" y="91440"/>
                </a:lnTo>
                <a:lnTo>
                  <a:pt x="219455" y="91440"/>
                </a:lnTo>
                <a:lnTo>
                  <a:pt x="219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172200" y="1767839"/>
            <a:ext cx="457200" cy="365760"/>
          </a:xfrm>
          <a:custGeom>
            <a:avLst/>
            <a:gdLst/>
            <a:ahLst/>
            <a:cxnLst/>
            <a:rect l="l" t="t" r="r" b="b"/>
            <a:pathLst>
              <a:path w="457200" h="365760">
                <a:moveTo>
                  <a:pt x="219455" y="0"/>
                </a:moveTo>
                <a:lnTo>
                  <a:pt x="219455" y="91440"/>
                </a:lnTo>
                <a:lnTo>
                  <a:pt x="457199" y="91440"/>
                </a:lnTo>
                <a:lnTo>
                  <a:pt x="457199" y="274320"/>
                </a:lnTo>
                <a:lnTo>
                  <a:pt x="219455" y="274320"/>
                </a:lnTo>
                <a:lnTo>
                  <a:pt x="219455" y="365760"/>
                </a:lnTo>
                <a:lnTo>
                  <a:pt x="0" y="182880"/>
                </a:lnTo>
                <a:lnTo>
                  <a:pt x="219455" y="0"/>
                </a:lnTo>
                <a:close/>
              </a:path>
            </a:pathLst>
          </a:custGeom>
          <a:ln w="19050">
            <a:solidFill>
              <a:srgbClr val="0000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6523761" y="914400"/>
            <a:ext cx="2039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Oleg Eyser, Users’ Meeting</a:t>
            </a:r>
          </a:p>
          <a:p>
            <a:r>
              <a:rPr lang="en-US" sz="1200" dirty="0" smtClean="0"/>
              <a:t>For the STAR Collaboration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138571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760" y="3766239"/>
            <a:ext cx="3840479" cy="2863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" y="1371600"/>
            <a:ext cx="4114799" cy="16741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4000" b="1" spc="-20" dirty="0" smtClean="0">
                <a:solidFill>
                  <a:srgbClr val="FF0000"/>
                </a:solidFill>
                <a:latin typeface="Calibri"/>
                <a:cs typeface="Calibri"/>
              </a:rPr>
              <a:t>Roman Pot</a:t>
            </a:r>
            <a:r>
              <a:rPr sz="4000" b="1" spc="15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000" b="1" spc="-95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4000" b="1" spc="-2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4000" b="1" spc="-1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4000" b="1" spc="-85" dirty="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sz="4000" b="1" spc="-5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4000" b="1" spc="-15" dirty="0">
                <a:solidFill>
                  <a:srgbClr val="FF0000"/>
                </a:solidFill>
                <a:latin typeface="Calibri"/>
                <a:cs typeface="Calibri"/>
              </a:rPr>
              <a:t>rma</a:t>
            </a:r>
            <a:r>
              <a:rPr sz="4000" b="1" spc="-35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4000" b="1" spc="-20" dirty="0">
                <a:solidFill>
                  <a:srgbClr val="FF0000"/>
                </a:solidFill>
                <a:latin typeface="Calibri"/>
                <a:cs typeface="Calibri"/>
              </a:rPr>
              <a:t>ce</a:t>
            </a:r>
            <a:r>
              <a:rPr sz="4000" b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FF0000"/>
                </a:solidFill>
                <a:latin typeface="Calibri"/>
                <a:cs typeface="Calibri"/>
              </a:rPr>
              <a:t>in</a:t>
            </a:r>
            <a:r>
              <a:rPr sz="40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000" b="1" spc="-2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4000" b="1" spc="5" dirty="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sz="4000" b="1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4000" b="1" spc="-20" dirty="0">
                <a:solidFill>
                  <a:srgbClr val="FF0000"/>
                </a:solidFill>
                <a:latin typeface="Calibri"/>
                <a:cs typeface="Calibri"/>
              </a:rPr>
              <a:t> 15</a:t>
            </a:r>
          </a:p>
        </p:txBody>
      </p:sp>
      <p:sp>
        <p:nvSpPr>
          <p:cNvPr id="6" name="object 6"/>
          <p:cNvSpPr/>
          <p:nvPr/>
        </p:nvSpPr>
        <p:spPr>
          <a:xfrm>
            <a:off x="4598263" y="1310640"/>
            <a:ext cx="4240936" cy="3291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28600" y="914400"/>
            <a:ext cx="4114800" cy="2194560"/>
          </a:xfrm>
          <a:prstGeom prst="rect">
            <a:avLst/>
          </a:prstGeom>
          <a:ln w="19050">
            <a:solidFill>
              <a:srgbClr val="007F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655">
              <a:lnSpc>
                <a:spcPct val="100000"/>
              </a:lnSpc>
            </a:pP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Colli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n</a:t>
            </a: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ri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t</a:t>
            </a:r>
            <a:r>
              <a:rPr sz="2000" spc="5" dirty="0">
                <a:solidFill>
                  <a:srgbClr val="00007F"/>
                </a:solidFill>
                <a:latin typeface="Calibri"/>
                <a:cs typeface="Calibri"/>
              </a:rPr>
              <a:t>y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:</a:t>
            </a:r>
            <a:r>
              <a:rPr sz="2000" spc="5" dirty="0">
                <a:solidFill>
                  <a:srgbClr val="00007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el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a</a:t>
            </a:r>
            <a:r>
              <a:rPr sz="2000" spc="-30" dirty="0">
                <a:solidFill>
                  <a:srgbClr val="00007F"/>
                </a:solidFill>
                <a:latin typeface="Calibri"/>
                <a:cs typeface="Calibri"/>
              </a:rPr>
              <a:t>s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t</a:t>
            </a: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i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c</a:t>
            </a:r>
            <a:r>
              <a:rPr sz="2000" spc="35" dirty="0">
                <a:solidFill>
                  <a:srgbClr val="00007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7F"/>
                </a:solidFill>
                <a:latin typeface="Cambria Math"/>
                <a:cs typeface="Cambria Math"/>
              </a:rPr>
              <a:t>𝑝</a:t>
            </a:r>
            <a:r>
              <a:rPr sz="2000" spc="25" dirty="0">
                <a:solidFill>
                  <a:srgbClr val="00007F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00007F"/>
                </a:solidFill>
                <a:latin typeface="Cambria Math"/>
                <a:cs typeface="Cambria Math"/>
              </a:rPr>
              <a:t>+</a:t>
            </a:r>
            <a:r>
              <a:rPr sz="2000" spc="5" dirty="0">
                <a:solidFill>
                  <a:srgbClr val="00007F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00007F"/>
                </a:solidFill>
                <a:latin typeface="Cambria Math"/>
                <a:cs typeface="Cambria Math"/>
              </a:rPr>
              <a:t>𝑝</a:t>
            </a:r>
            <a:r>
              <a:rPr sz="2000" spc="35" dirty="0">
                <a:solidFill>
                  <a:srgbClr val="00007F"/>
                </a:solidFill>
                <a:latin typeface="Cambria Math"/>
                <a:cs typeface="Cambria Math"/>
              </a:rPr>
              <a:t> </a:t>
            </a: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007F"/>
                </a:solidFill>
                <a:latin typeface="Calibri"/>
                <a:cs typeface="Calibri"/>
              </a:rPr>
              <a:t>c</a:t>
            </a:r>
            <a:r>
              <a:rPr sz="2000" spc="-25" dirty="0">
                <a:solidFill>
                  <a:srgbClr val="00007F"/>
                </a:solidFill>
                <a:latin typeface="Calibri"/>
                <a:cs typeface="Calibri"/>
              </a:rPr>
              <a:t>att</a:t>
            </a: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eri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ng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8600" y="3276600"/>
            <a:ext cx="4114800" cy="3398520"/>
          </a:xfrm>
          <a:prstGeom prst="rect">
            <a:avLst/>
          </a:prstGeom>
          <a:ln w="19050">
            <a:solidFill>
              <a:srgbClr val="007F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120"/>
              </a:lnSpc>
            </a:pP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Ce</a:t>
            </a:r>
            <a:r>
              <a:rPr sz="2000" spc="-25" dirty="0">
                <a:solidFill>
                  <a:srgbClr val="00007F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t</a:t>
            </a:r>
            <a:r>
              <a:rPr sz="2000" spc="-40" dirty="0">
                <a:solidFill>
                  <a:srgbClr val="00007F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al </a:t>
            </a:r>
            <a:r>
              <a:rPr sz="2000" spc="-40" dirty="0">
                <a:solidFill>
                  <a:srgbClr val="00007F"/>
                </a:solidFill>
                <a:latin typeface="Calibri"/>
                <a:cs typeface="Calibri"/>
              </a:rPr>
              <a:t>e</a:t>
            </a:r>
            <a:r>
              <a:rPr sz="2000" spc="-55" dirty="0">
                <a:solidFill>
                  <a:srgbClr val="00007F"/>
                </a:solidFill>
                <a:latin typeface="Calibri"/>
                <a:cs typeface="Calibri"/>
              </a:rPr>
              <a:t>x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c</a:t>
            </a: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l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u</a:t>
            </a: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si</a:t>
            </a:r>
            <a:r>
              <a:rPr sz="2000" spc="-30" dirty="0">
                <a:solidFill>
                  <a:srgbClr val="00007F"/>
                </a:solidFill>
                <a:latin typeface="Calibri"/>
                <a:cs typeface="Calibri"/>
              </a:rPr>
              <a:t>v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e</a:t>
            </a:r>
            <a:r>
              <a:rPr sz="2000" spc="25" dirty="0">
                <a:solidFill>
                  <a:srgbClr val="00007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p</a:t>
            </a:r>
            <a:r>
              <a:rPr sz="2000" spc="-40" dirty="0">
                <a:solidFill>
                  <a:srgbClr val="00007F"/>
                </a:solidFill>
                <a:latin typeface="Calibri"/>
                <a:cs typeface="Calibri"/>
              </a:rPr>
              <a:t>r</a:t>
            </a: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o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duct</a:t>
            </a: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ion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ts val="1400"/>
              </a:lnSpc>
            </a:pPr>
            <a:r>
              <a:rPr sz="1400" spc="-10" dirty="0">
                <a:solidFill>
                  <a:srgbClr val="00BF00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00BF00"/>
                </a:solidFill>
                <a:latin typeface="Calibri"/>
                <a:cs typeface="Calibri"/>
              </a:rPr>
              <a:t>o</a:t>
            </a:r>
            <a:r>
              <a:rPr sz="1400" spc="-5" dirty="0">
                <a:solidFill>
                  <a:srgbClr val="00BF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BF00"/>
                </a:solidFill>
                <a:latin typeface="Calibri"/>
                <a:cs typeface="Calibri"/>
              </a:rPr>
              <a:t>a</a:t>
            </a:r>
            <a:r>
              <a:rPr sz="1400" spc="-10" dirty="0">
                <a:solidFill>
                  <a:srgbClr val="00BF00"/>
                </a:solidFill>
                <a:latin typeface="Calibri"/>
                <a:cs typeface="Calibri"/>
              </a:rPr>
              <a:t>cc</a:t>
            </a:r>
            <a:r>
              <a:rPr sz="1400" spc="-5" dirty="0">
                <a:solidFill>
                  <a:srgbClr val="00BF0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00BF00"/>
                </a:solidFill>
                <a:latin typeface="Calibri"/>
                <a:cs typeface="Calibri"/>
              </a:rPr>
              <a:t>p</a:t>
            </a:r>
            <a:r>
              <a:rPr sz="1400" spc="-15" dirty="0">
                <a:solidFill>
                  <a:srgbClr val="00BF00"/>
                </a:solidFill>
                <a:latin typeface="Calibri"/>
                <a:cs typeface="Calibri"/>
              </a:rPr>
              <a:t>t</a:t>
            </a:r>
            <a:r>
              <a:rPr sz="1400" dirty="0">
                <a:solidFill>
                  <a:srgbClr val="00BF00"/>
                </a:solidFill>
                <a:latin typeface="Calibri"/>
                <a:cs typeface="Calibri"/>
              </a:rPr>
              <a:t>a</a:t>
            </a:r>
            <a:r>
              <a:rPr sz="1400" spc="-10" dirty="0">
                <a:solidFill>
                  <a:srgbClr val="00BF00"/>
                </a:solidFill>
                <a:latin typeface="Calibri"/>
                <a:cs typeface="Calibri"/>
              </a:rPr>
              <a:t>nc</a:t>
            </a:r>
            <a:r>
              <a:rPr sz="1400" dirty="0">
                <a:solidFill>
                  <a:srgbClr val="00BF00"/>
                </a:solidFill>
                <a:latin typeface="Calibri"/>
                <a:cs typeface="Calibri"/>
              </a:rPr>
              <a:t>e</a:t>
            </a:r>
            <a:r>
              <a:rPr sz="1400" spc="15" dirty="0">
                <a:solidFill>
                  <a:srgbClr val="00BF0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00BF0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00BF00"/>
                </a:solidFill>
                <a:latin typeface="Calibri"/>
                <a:cs typeface="Calibri"/>
              </a:rPr>
              <a:t>or</a:t>
            </a:r>
            <a:r>
              <a:rPr sz="1400" spc="-25" dirty="0">
                <a:solidFill>
                  <a:srgbClr val="00BF00"/>
                </a:solidFill>
                <a:latin typeface="Calibri"/>
                <a:cs typeface="Calibri"/>
              </a:rPr>
              <a:t>r</a:t>
            </a:r>
            <a:r>
              <a:rPr sz="1400" spc="-5" dirty="0">
                <a:solidFill>
                  <a:srgbClr val="00BF0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00BF00"/>
                </a:solidFill>
                <a:latin typeface="Calibri"/>
                <a:cs typeface="Calibri"/>
              </a:rPr>
              <a:t>c</a:t>
            </a:r>
            <a:r>
              <a:rPr sz="1400" spc="-5" dirty="0">
                <a:solidFill>
                  <a:srgbClr val="00BF00"/>
                </a:solidFill>
                <a:latin typeface="Calibri"/>
                <a:cs typeface="Calibri"/>
              </a:rPr>
              <a:t>t</a:t>
            </a:r>
            <a:r>
              <a:rPr sz="1400" dirty="0">
                <a:solidFill>
                  <a:srgbClr val="00BF00"/>
                </a:solidFill>
                <a:latin typeface="Calibri"/>
                <a:cs typeface="Calibri"/>
              </a:rPr>
              <a:t>io</a:t>
            </a:r>
            <a:r>
              <a:rPr sz="1400" spc="-10" dirty="0">
                <a:solidFill>
                  <a:srgbClr val="00BF00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00BF00"/>
                </a:solidFill>
                <a:latin typeface="Calibri"/>
                <a:cs typeface="Calibri"/>
              </a:rPr>
              <a:t>,</a:t>
            </a:r>
            <a:r>
              <a:rPr sz="1400" spc="-10" dirty="0">
                <a:solidFill>
                  <a:srgbClr val="00BF00"/>
                </a:solidFill>
                <a:latin typeface="Calibri"/>
                <a:cs typeface="Calibri"/>
              </a:rPr>
              <a:t> s</a:t>
            </a:r>
            <a:r>
              <a:rPr sz="1400" spc="-15" dirty="0">
                <a:solidFill>
                  <a:srgbClr val="00BF00"/>
                </a:solidFill>
                <a:latin typeface="Calibri"/>
                <a:cs typeface="Calibri"/>
              </a:rPr>
              <a:t>ta</a:t>
            </a:r>
            <a:r>
              <a:rPr sz="1400" spc="-5" dirty="0">
                <a:solidFill>
                  <a:srgbClr val="00BF00"/>
                </a:solidFill>
                <a:latin typeface="Calibri"/>
                <a:cs typeface="Calibri"/>
              </a:rPr>
              <a:t>t</a:t>
            </a:r>
            <a:r>
              <a:rPr sz="1400" dirty="0">
                <a:solidFill>
                  <a:srgbClr val="00BF00"/>
                </a:solidFill>
                <a:latin typeface="Calibri"/>
                <a:cs typeface="Calibri"/>
              </a:rPr>
              <a:t>i</a:t>
            </a:r>
            <a:r>
              <a:rPr sz="1400" spc="-10" dirty="0">
                <a:solidFill>
                  <a:srgbClr val="00BF00"/>
                </a:solidFill>
                <a:latin typeface="Calibri"/>
                <a:cs typeface="Calibri"/>
              </a:rPr>
              <a:t>s</a:t>
            </a:r>
            <a:r>
              <a:rPr sz="1400" spc="-5" dirty="0">
                <a:solidFill>
                  <a:srgbClr val="00BF00"/>
                </a:solidFill>
                <a:latin typeface="Calibri"/>
                <a:cs typeface="Calibri"/>
              </a:rPr>
              <a:t>t</a:t>
            </a:r>
            <a:r>
              <a:rPr sz="1400" dirty="0">
                <a:solidFill>
                  <a:srgbClr val="00BF00"/>
                </a:solidFill>
                <a:latin typeface="Calibri"/>
                <a:cs typeface="Calibri"/>
              </a:rPr>
              <a:t>i</a:t>
            </a:r>
            <a:r>
              <a:rPr sz="1400" spc="-20" dirty="0">
                <a:solidFill>
                  <a:srgbClr val="00BF0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00BF00"/>
                </a:solidFill>
                <a:latin typeface="Calibri"/>
                <a:cs typeface="Calibri"/>
              </a:rPr>
              <a:t>al</a:t>
            </a:r>
            <a:r>
              <a:rPr sz="1400" spc="10" dirty="0">
                <a:solidFill>
                  <a:srgbClr val="00BF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BF00"/>
                </a:solidFill>
                <a:latin typeface="Calibri"/>
                <a:cs typeface="Calibri"/>
              </a:rPr>
              <a:t>unc</a:t>
            </a:r>
            <a:r>
              <a:rPr sz="1400" spc="-5" dirty="0">
                <a:solidFill>
                  <a:srgbClr val="00BF00"/>
                </a:solidFill>
                <a:latin typeface="Calibri"/>
                <a:cs typeface="Calibri"/>
              </a:rPr>
              <a:t>e</a:t>
            </a:r>
            <a:r>
              <a:rPr sz="1400" dirty="0">
                <a:solidFill>
                  <a:srgbClr val="00BF00"/>
                </a:solidFill>
                <a:latin typeface="Calibri"/>
                <a:cs typeface="Calibri"/>
              </a:rPr>
              <a:t>r</a:t>
            </a:r>
            <a:r>
              <a:rPr sz="1400" spc="-15" dirty="0">
                <a:solidFill>
                  <a:srgbClr val="00BF00"/>
                </a:solidFill>
                <a:latin typeface="Calibri"/>
                <a:cs typeface="Calibri"/>
              </a:rPr>
              <a:t>t</a:t>
            </a:r>
            <a:r>
              <a:rPr sz="1400" dirty="0">
                <a:solidFill>
                  <a:srgbClr val="00BF00"/>
                </a:solidFill>
                <a:latin typeface="Calibri"/>
                <a:cs typeface="Calibri"/>
              </a:rPr>
              <a:t>ai</a:t>
            </a:r>
            <a:r>
              <a:rPr sz="1400" spc="-20" dirty="0">
                <a:solidFill>
                  <a:srgbClr val="00BF00"/>
                </a:solidFill>
                <a:latin typeface="Calibri"/>
                <a:cs typeface="Calibri"/>
              </a:rPr>
              <a:t>n</a:t>
            </a:r>
            <a:r>
              <a:rPr sz="1400" spc="-5" dirty="0">
                <a:solidFill>
                  <a:srgbClr val="00BF00"/>
                </a:solidFill>
                <a:latin typeface="Calibri"/>
                <a:cs typeface="Calibri"/>
              </a:rPr>
              <a:t>t</a:t>
            </a:r>
            <a:r>
              <a:rPr sz="1400" dirty="0">
                <a:solidFill>
                  <a:srgbClr val="00BF00"/>
                </a:solidFill>
                <a:latin typeface="Calibri"/>
                <a:cs typeface="Calibri"/>
              </a:rPr>
              <a:t>i</a:t>
            </a:r>
            <a:r>
              <a:rPr sz="1400" spc="-5" dirty="0">
                <a:solidFill>
                  <a:srgbClr val="00BF00"/>
                </a:solidFill>
                <a:latin typeface="Calibri"/>
                <a:cs typeface="Calibri"/>
              </a:rPr>
              <a:t>e</a:t>
            </a:r>
            <a:r>
              <a:rPr sz="1400" dirty="0">
                <a:solidFill>
                  <a:srgbClr val="00BF00"/>
                </a:solidFill>
                <a:latin typeface="Calibri"/>
                <a:cs typeface="Calibri"/>
              </a:rPr>
              <a:t>s</a:t>
            </a:r>
            <a:r>
              <a:rPr sz="1400" spc="30" dirty="0">
                <a:solidFill>
                  <a:srgbClr val="00BF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BF00"/>
                </a:solidFill>
                <a:latin typeface="Calibri"/>
                <a:cs typeface="Calibri"/>
              </a:rPr>
              <a:t>o</a:t>
            </a:r>
            <a:r>
              <a:rPr sz="1400" spc="-10" dirty="0">
                <a:solidFill>
                  <a:srgbClr val="00BF00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00BF00"/>
                </a:solidFill>
                <a:latin typeface="Calibri"/>
                <a:cs typeface="Calibri"/>
              </a:rPr>
              <a:t>ly</a:t>
            </a:r>
            <a:endParaRPr sz="1400">
              <a:latin typeface="Calibri"/>
              <a:cs typeface="Calibri"/>
            </a:endParaRPr>
          </a:p>
          <a:p>
            <a:pPr marL="2459355">
              <a:lnSpc>
                <a:spcPct val="100000"/>
              </a:lnSpc>
              <a:spcBef>
                <a:spcPts val="750"/>
              </a:spcBef>
            </a:pPr>
            <a:r>
              <a:rPr sz="1200" spc="10" dirty="0">
                <a:solidFill>
                  <a:srgbClr val="00007F"/>
                </a:solidFill>
                <a:latin typeface="Cambria Math"/>
                <a:cs typeface="Cambria Math"/>
              </a:rPr>
              <a:t>𝑝</a:t>
            </a:r>
            <a:r>
              <a:rPr sz="1275" spc="112" baseline="-16339" dirty="0">
                <a:solidFill>
                  <a:srgbClr val="00007F"/>
                </a:solidFill>
                <a:latin typeface="Cambria Math"/>
                <a:cs typeface="Cambria Math"/>
              </a:rPr>
              <a:t>𝑇</a:t>
            </a:r>
            <a:r>
              <a:rPr sz="1275" spc="7" baseline="-16339" dirty="0">
                <a:solidFill>
                  <a:srgbClr val="00007F"/>
                </a:solidFill>
                <a:latin typeface="Cambria Math"/>
                <a:cs typeface="Cambria Math"/>
              </a:rPr>
              <a:t>,</a:t>
            </a:r>
            <a:r>
              <a:rPr sz="1275" spc="-277" baseline="-16339" dirty="0">
                <a:solidFill>
                  <a:srgbClr val="00007F"/>
                </a:solidFill>
                <a:latin typeface="Cambria Math"/>
                <a:cs typeface="Cambria Math"/>
              </a:rPr>
              <a:t>𝑚</a:t>
            </a:r>
            <a:r>
              <a:rPr sz="1275" spc="-270" baseline="-16339" dirty="0">
                <a:solidFill>
                  <a:srgbClr val="00007F"/>
                </a:solidFill>
                <a:latin typeface="Cambria Math"/>
                <a:cs typeface="Cambria Math"/>
              </a:rPr>
              <a:t>𝑚</a:t>
            </a:r>
            <a:r>
              <a:rPr sz="1275" spc="-532" baseline="-16339" dirty="0">
                <a:solidFill>
                  <a:srgbClr val="00007F"/>
                </a:solidFill>
                <a:latin typeface="Cambria Math"/>
                <a:cs typeface="Cambria Math"/>
              </a:rPr>
              <a:t>𝑚</a:t>
            </a:r>
            <a:r>
              <a:rPr sz="1275" spc="-525" baseline="-16339" dirty="0">
                <a:solidFill>
                  <a:srgbClr val="00007F"/>
                </a:solidFill>
                <a:latin typeface="Cambria Math"/>
                <a:cs typeface="Cambria Math"/>
              </a:rPr>
              <a:t>𝑚</a:t>
            </a:r>
            <a:r>
              <a:rPr sz="1275" baseline="-16339" dirty="0">
                <a:solidFill>
                  <a:srgbClr val="00007F"/>
                </a:solidFill>
                <a:latin typeface="Cambria Math"/>
                <a:cs typeface="Cambria Math"/>
              </a:rPr>
              <a:t> </a:t>
            </a:r>
            <a:r>
              <a:rPr sz="1275" spc="44" baseline="-16339" dirty="0">
                <a:solidFill>
                  <a:srgbClr val="00007F"/>
                </a:solidFill>
                <a:latin typeface="Cambria Math"/>
                <a:cs typeface="Cambria Math"/>
              </a:rPr>
              <a:t> </a:t>
            </a:r>
            <a:r>
              <a:rPr sz="1200" dirty="0">
                <a:solidFill>
                  <a:srgbClr val="00007F"/>
                </a:solidFill>
                <a:latin typeface="Cambria Math"/>
                <a:cs typeface="Cambria Math"/>
              </a:rPr>
              <a:t>&lt;</a:t>
            </a:r>
            <a:r>
              <a:rPr sz="1200" spc="70" dirty="0">
                <a:solidFill>
                  <a:srgbClr val="00007F"/>
                </a:solidFill>
                <a:latin typeface="Cambria Math"/>
                <a:cs typeface="Cambria Math"/>
              </a:rPr>
              <a:t> </a:t>
            </a:r>
            <a:r>
              <a:rPr sz="1200" spc="-15" dirty="0">
                <a:solidFill>
                  <a:srgbClr val="00007F"/>
                </a:solidFill>
                <a:latin typeface="Cambria Math"/>
                <a:cs typeface="Cambria Math"/>
              </a:rPr>
              <a:t>0</a:t>
            </a:r>
            <a:r>
              <a:rPr sz="1200" spc="5" dirty="0">
                <a:solidFill>
                  <a:srgbClr val="00007F"/>
                </a:solidFill>
                <a:latin typeface="Cambria Math"/>
                <a:cs typeface="Cambria Math"/>
              </a:rPr>
              <a:t>.</a:t>
            </a:r>
            <a:r>
              <a:rPr sz="1200" spc="-10" dirty="0">
                <a:solidFill>
                  <a:srgbClr val="00007F"/>
                </a:solidFill>
                <a:latin typeface="Cambria Math"/>
                <a:cs typeface="Cambria Math"/>
              </a:rPr>
              <a:t>1</a:t>
            </a:r>
            <a:r>
              <a:rPr sz="1200" spc="-5" dirty="0">
                <a:solidFill>
                  <a:srgbClr val="00007F"/>
                </a:solidFill>
                <a:latin typeface="Cambria Math"/>
                <a:cs typeface="Cambria Math"/>
              </a:rPr>
              <a:t> </a:t>
            </a:r>
            <a:r>
              <a:rPr sz="1200" spc="-15" dirty="0">
                <a:solidFill>
                  <a:srgbClr val="00007F"/>
                </a:solidFill>
                <a:latin typeface="Cambria Math"/>
                <a:cs typeface="Cambria Math"/>
              </a:rPr>
              <a:t>G</a:t>
            </a:r>
            <a:r>
              <a:rPr sz="1200" spc="-10" dirty="0">
                <a:solidFill>
                  <a:srgbClr val="00007F"/>
                </a:solidFill>
                <a:latin typeface="Cambria Math"/>
                <a:cs typeface="Cambria Math"/>
              </a:rPr>
              <a:t>e</a:t>
            </a:r>
            <a:r>
              <a:rPr sz="1200" spc="-5" dirty="0">
                <a:solidFill>
                  <a:srgbClr val="00007F"/>
                </a:solidFill>
                <a:latin typeface="Cambria Math"/>
                <a:cs typeface="Cambria Math"/>
              </a:rPr>
              <a:t>V/</a:t>
            </a:r>
            <a:r>
              <a:rPr sz="1200" dirty="0">
                <a:solidFill>
                  <a:srgbClr val="00007F"/>
                </a:solidFill>
                <a:latin typeface="Cambria Math"/>
                <a:cs typeface="Cambria Math"/>
              </a:rPr>
              <a:t>𝑐</a:t>
            </a:r>
            <a:endParaRPr sz="1200">
              <a:latin typeface="Cambria Math"/>
              <a:cs typeface="Cambria Math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26279" y="914400"/>
            <a:ext cx="4389120" cy="3746500"/>
          </a:xfrm>
          <a:prstGeom prst="rect">
            <a:avLst/>
          </a:prstGeom>
          <a:ln w="19050">
            <a:solidFill>
              <a:srgbClr val="007F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33450">
              <a:lnSpc>
                <a:spcPct val="100000"/>
              </a:lnSpc>
            </a:pPr>
            <a:r>
              <a:rPr sz="2000" dirty="0">
                <a:solidFill>
                  <a:srgbClr val="00007F"/>
                </a:solidFill>
                <a:latin typeface="Cambria Math"/>
                <a:cs typeface="Cambria Math"/>
              </a:rPr>
              <a:t>𝑑</a:t>
            </a:r>
            <a:r>
              <a:rPr sz="2000" spc="80" dirty="0">
                <a:solidFill>
                  <a:srgbClr val="00007F"/>
                </a:solidFill>
                <a:latin typeface="Cambria Math"/>
                <a:cs typeface="Cambria Math"/>
              </a:rPr>
              <a:t>𝐸</a:t>
            </a:r>
            <a:r>
              <a:rPr sz="2000" dirty="0">
                <a:solidFill>
                  <a:srgbClr val="00007F"/>
                </a:solidFill>
                <a:latin typeface="Cambria Math"/>
                <a:cs typeface="Cambria Math"/>
              </a:rPr>
              <a:t>/𝑑𝑥</a:t>
            </a:r>
            <a:r>
              <a:rPr sz="2000" spc="40" dirty="0">
                <a:solidFill>
                  <a:srgbClr val="00007F"/>
                </a:solidFill>
                <a:latin typeface="Cambria Math"/>
                <a:cs typeface="Cambria Math"/>
              </a:rPr>
              <a:t> </a:t>
            </a: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i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n</a:t>
            </a:r>
            <a:r>
              <a:rPr sz="2000" spc="5" dirty="0">
                <a:solidFill>
                  <a:srgbClr val="00007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l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l</a:t>
            </a:r>
            <a:r>
              <a:rPr sz="2000" spc="10" dirty="0">
                <a:solidFill>
                  <a:srgbClr val="00007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l</a:t>
            </a:r>
            <a:r>
              <a:rPr sz="2000" spc="-40" dirty="0">
                <a:solidFill>
                  <a:srgbClr val="00007F"/>
                </a:solidFill>
                <a:latin typeface="Calibri"/>
                <a:cs typeface="Calibri"/>
              </a:rPr>
              <a:t>a</a:t>
            </a:r>
            <a:r>
              <a:rPr sz="2000" spc="-20" dirty="0">
                <a:solidFill>
                  <a:srgbClr val="00007F"/>
                </a:solidFill>
                <a:latin typeface="Calibri"/>
                <a:cs typeface="Calibri"/>
              </a:rPr>
              <a:t>y</a:t>
            </a:r>
            <a:r>
              <a:rPr sz="2000" spc="-5" dirty="0">
                <a:solidFill>
                  <a:srgbClr val="00007F"/>
                </a:solidFill>
                <a:latin typeface="Calibri"/>
                <a:cs typeface="Calibri"/>
              </a:rPr>
              <a:t>e</a:t>
            </a:r>
            <a:r>
              <a:rPr sz="2000" spc="-40" dirty="0">
                <a:solidFill>
                  <a:srgbClr val="00007F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00007F"/>
                </a:solidFill>
                <a:latin typeface="Calibri"/>
                <a:cs typeface="Calibri"/>
              </a:rPr>
              <a:t>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74540" y="4962344"/>
            <a:ext cx="4569460" cy="12003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l">
              <a:lnSpc>
                <a:spcPct val="100000"/>
              </a:lnSpc>
              <a:buClr>
                <a:srgbClr val="0000BF"/>
              </a:buClr>
              <a:buFont typeface="Wingdings"/>
              <a:buChar char=""/>
              <a:tabLst>
                <a:tab pos="355600" algn="l"/>
              </a:tabLst>
            </a:pPr>
            <a:r>
              <a:rPr sz="2400" spc="-130" dirty="0">
                <a:solidFill>
                  <a:srgbClr val="0000BF"/>
                </a:solidFill>
                <a:latin typeface="Calibri"/>
                <a:cs typeface="Calibri"/>
              </a:rPr>
              <a:t>V</a:t>
            </a:r>
            <a:r>
              <a:rPr sz="2400" spc="-10" dirty="0">
                <a:solidFill>
                  <a:srgbClr val="0000BF"/>
                </a:solidFill>
                <a:latin typeface="Calibri"/>
                <a:cs typeface="Calibri"/>
              </a:rPr>
              <a:t>e</a:t>
            </a:r>
            <a:r>
              <a:rPr sz="2400" spc="0" dirty="0">
                <a:solidFill>
                  <a:srgbClr val="0000B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00BF"/>
                </a:solidFill>
                <a:latin typeface="Calibri"/>
                <a:cs typeface="Calibri"/>
              </a:rPr>
              <a:t>y</a:t>
            </a:r>
            <a:r>
              <a:rPr sz="2400" dirty="0">
                <a:solidFill>
                  <a:srgbClr val="0000B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00BF"/>
                </a:solidFill>
                <a:latin typeface="Calibri"/>
                <a:cs typeface="Calibri"/>
              </a:rPr>
              <a:t>su</a:t>
            </a:r>
            <a:r>
              <a:rPr sz="2400" spc="-10" dirty="0">
                <a:solidFill>
                  <a:srgbClr val="0000BF"/>
                </a:solidFill>
                <a:latin typeface="Calibri"/>
                <a:cs typeface="Calibri"/>
              </a:rPr>
              <a:t>cce</a:t>
            </a:r>
            <a:r>
              <a:rPr sz="2400" spc="-15" dirty="0">
                <a:solidFill>
                  <a:srgbClr val="0000BF"/>
                </a:solidFill>
                <a:latin typeface="Calibri"/>
                <a:cs typeface="Calibri"/>
              </a:rPr>
              <a:t>s</a:t>
            </a:r>
            <a:r>
              <a:rPr sz="2400" spc="-30" dirty="0">
                <a:solidFill>
                  <a:srgbClr val="0000BF"/>
                </a:solidFill>
                <a:latin typeface="Calibri"/>
                <a:cs typeface="Calibri"/>
              </a:rPr>
              <a:t>s</a:t>
            </a:r>
            <a:r>
              <a:rPr sz="2400" spc="-5" dirty="0">
                <a:solidFill>
                  <a:srgbClr val="0000BF"/>
                </a:solidFill>
                <a:latin typeface="Calibri"/>
                <a:cs typeface="Calibri"/>
              </a:rPr>
              <a:t>fu</a:t>
            </a:r>
            <a:r>
              <a:rPr sz="2400" dirty="0">
                <a:solidFill>
                  <a:srgbClr val="0000BF"/>
                </a:solidFill>
                <a:latin typeface="Calibri"/>
                <a:cs typeface="Calibri"/>
              </a:rPr>
              <a:t>l</a:t>
            </a:r>
            <a:r>
              <a:rPr sz="2400" spc="-5" dirty="0">
                <a:solidFill>
                  <a:srgbClr val="0000B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00BF"/>
                </a:solidFill>
                <a:latin typeface="Calibri"/>
                <a:cs typeface="Calibri"/>
              </a:rPr>
              <a:t>o</a:t>
            </a:r>
            <a:r>
              <a:rPr sz="2400" spc="-5" dirty="0">
                <a:solidFill>
                  <a:srgbClr val="0000BF"/>
                </a:solidFill>
                <a:latin typeface="Calibri"/>
                <a:cs typeface="Calibri"/>
              </a:rPr>
              <a:t>p</a:t>
            </a:r>
            <a:r>
              <a:rPr sz="2400" spc="-10" dirty="0">
                <a:solidFill>
                  <a:srgbClr val="0000BF"/>
                </a:solidFill>
                <a:latin typeface="Calibri"/>
                <a:cs typeface="Calibri"/>
              </a:rPr>
              <a:t>e</a:t>
            </a:r>
            <a:r>
              <a:rPr sz="2400" spc="-55" dirty="0">
                <a:solidFill>
                  <a:srgbClr val="0000BF"/>
                </a:solidFill>
                <a:latin typeface="Calibri"/>
                <a:cs typeface="Calibri"/>
              </a:rPr>
              <a:t>r</a:t>
            </a:r>
            <a:r>
              <a:rPr sz="2400" spc="-25" dirty="0">
                <a:solidFill>
                  <a:srgbClr val="0000BF"/>
                </a:solidFill>
                <a:latin typeface="Calibri"/>
                <a:cs typeface="Calibri"/>
              </a:rPr>
              <a:t>a</a:t>
            </a:r>
            <a:r>
              <a:rPr sz="2400" spc="-10" dirty="0">
                <a:solidFill>
                  <a:srgbClr val="0000B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00BF"/>
                </a:solidFill>
                <a:latin typeface="Calibri"/>
                <a:cs typeface="Calibri"/>
              </a:rPr>
              <a:t>i</a:t>
            </a:r>
            <a:r>
              <a:rPr sz="2400" spc="-10" dirty="0">
                <a:solidFill>
                  <a:srgbClr val="0000B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00BF"/>
                </a:solidFill>
                <a:latin typeface="Calibri"/>
                <a:cs typeface="Calibri"/>
              </a:rPr>
              <a:t>n</a:t>
            </a:r>
            <a:endParaRPr sz="2400" dirty="0">
              <a:latin typeface="Calibri"/>
              <a:cs typeface="Calibri"/>
            </a:endParaRPr>
          </a:p>
          <a:p>
            <a:pPr marL="812800" lvl="1" indent="-342900" algn="l">
              <a:lnSpc>
                <a:spcPct val="100000"/>
              </a:lnSpc>
              <a:spcBef>
                <a:spcPts val="625"/>
              </a:spcBef>
              <a:buClr>
                <a:srgbClr val="0000BF"/>
              </a:buClr>
              <a:buFont typeface="Wingdings"/>
              <a:buChar char=""/>
              <a:tabLst>
                <a:tab pos="812800" algn="l"/>
              </a:tabLst>
            </a:pPr>
            <a:r>
              <a:rPr sz="2000" dirty="0">
                <a:solidFill>
                  <a:srgbClr val="0000BF"/>
                </a:solidFill>
                <a:latin typeface="Calibri"/>
                <a:cs typeface="Calibri"/>
              </a:rPr>
              <a:t>pp2pp</a:t>
            </a:r>
            <a:r>
              <a:rPr sz="2000" spc="-25" dirty="0">
                <a:solidFill>
                  <a:srgbClr val="0000BF"/>
                </a:solidFill>
                <a:latin typeface="Calibri"/>
                <a:cs typeface="Calibri"/>
              </a:rPr>
              <a:t> t</a:t>
            </a:r>
            <a:r>
              <a:rPr sz="2000" spc="-5" dirty="0">
                <a:solidFill>
                  <a:srgbClr val="0000BF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0000BF"/>
                </a:solidFill>
                <a:latin typeface="Calibri"/>
                <a:cs typeface="Calibri"/>
              </a:rPr>
              <a:t>am</a:t>
            </a:r>
            <a:r>
              <a:rPr sz="2000" spc="5" dirty="0">
                <a:solidFill>
                  <a:srgbClr val="0000B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BF"/>
                </a:solidFill>
                <a:latin typeface="Calibri"/>
                <a:cs typeface="Calibri"/>
              </a:rPr>
              <a:t>&amp;</a:t>
            </a:r>
            <a:r>
              <a:rPr sz="2000" spc="-10" dirty="0">
                <a:solidFill>
                  <a:srgbClr val="0000B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00BF"/>
                </a:solidFill>
                <a:latin typeface="Calibri"/>
                <a:cs typeface="Calibri"/>
              </a:rPr>
              <a:t>s</a:t>
            </a:r>
            <a:r>
              <a:rPr sz="2000" dirty="0">
                <a:solidFill>
                  <a:srgbClr val="0000BF"/>
                </a:solidFill>
                <a:latin typeface="Calibri"/>
                <a:cs typeface="Calibri"/>
              </a:rPr>
              <a:t>h</a:t>
            </a:r>
            <a:r>
              <a:rPr sz="2000" spc="-5" dirty="0">
                <a:solidFill>
                  <a:srgbClr val="0000BF"/>
                </a:solidFill>
                <a:latin typeface="Calibri"/>
                <a:cs typeface="Calibri"/>
              </a:rPr>
              <a:t>if</a:t>
            </a:r>
            <a:r>
              <a:rPr sz="2000" dirty="0">
                <a:solidFill>
                  <a:srgbClr val="0000BF"/>
                </a:solidFill>
                <a:latin typeface="Calibri"/>
                <a:cs typeface="Calibri"/>
              </a:rPr>
              <a:t>t c</a:t>
            </a:r>
            <a:r>
              <a:rPr sz="2000" spc="-30" dirty="0">
                <a:solidFill>
                  <a:srgbClr val="0000BF"/>
                </a:solidFill>
                <a:latin typeface="Calibri"/>
                <a:cs typeface="Calibri"/>
              </a:rPr>
              <a:t>r</a:t>
            </a:r>
            <a:r>
              <a:rPr sz="2000" spc="-15" dirty="0">
                <a:solidFill>
                  <a:srgbClr val="0000BF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0000BF"/>
                </a:solidFill>
                <a:latin typeface="Calibri"/>
                <a:cs typeface="Calibri"/>
              </a:rPr>
              <a:t>w</a:t>
            </a:r>
            <a:endParaRPr sz="2000" dirty="0">
              <a:latin typeface="Calibri"/>
              <a:cs typeface="Calibri"/>
            </a:endParaRPr>
          </a:p>
          <a:p>
            <a:pPr marL="355600" marR="455930" indent="-342900" algn="l">
              <a:lnSpc>
                <a:spcPct val="100000"/>
              </a:lnSpc>
              <a:spcBef>
                <a:spcPts val="570"/>
              </a:spcBef>
              <a:buClr>
                <a:srgbClr val="0000BF"/>
              </a:buClr>
              <a:buFont typeface="Wingdings"/>
              <a:buChar char=""/>
              <a:tabLst>
                <a:tab pos="355600" algn="l"/>
              </a:tabLst>
            </a:pPr>
            <a:r>
              <a:rPr sz="2400" spc="-60" dirty="0">
                <a:solidFill>
                  <a:srgbClr val="0000B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0000BF"/>
                </a:solidFill>
                <a:latin typeface="Calibri"/>
                <a:cs typeface="Calibri"/>
              </a:rPr>
              <a:t>a</a:t>
            </a:r>
            <a:r>
              <a:rPr sz="2400" spc="-30" dirty="0">
                <a:solidFill>
                  <a:srgbClr val="0000BF"/>
                </a:solidFill>
                <a:latin typeface="Calibri"/>
                <a:cs typeface="Calibri"/>
              </a:rPr>
              <a:t>s</a:t>
            </a:r>
            <a:r>
              <a:rPr sz="2400" spc="-10" dirty="0">
                <a:solidFill>
                  <a:srgbClr val="0000BF"/>
                </a:solidFill>
                <a:latin typeface="Calibri"/>
                <a:cs typeface="Calibri"/>
              </a:rPr>
              <a:t>t</a:t>
            </a:r>
            <a:r>
              <a:rPr sz="2400" spc="-5" dirty="0">
                <a:solidFill>
                  <a:srgbClr val="0000BF"/>
                </a:solidFill>
                <a:latin typeface="Calibri"/>
                <a:cs typeface="Calibri"/>
              </a:rPr>
              <a:t>-</a:t>
            </a:r>
            <a:r>
              <a:rPr sz="2400" spc="-10" dirty="0">
                <a:solidFill>
                  <a:srgbClr val="0000BF"/>
                </a:solidFill>
                <a:latin typeface="Calibri"/>
                <a:cs typeface="Calibri"/>
              </a:rPr>
              <a:t>o</a:t>
            </a:r>
            <a:r>
              <a:rPr sz="2400" spc="-25" dirty="0">
                <a:solidFill>
                  <a:srgbClr val="0000BF"/>
                </a:solidFill>
                <a:latin typeface="Calibri"/>
                <a:cs typeface="Calibri"/>
              </a:rPr>
              <a:t>f</a:t>
            </a:r>
            <a:r>
              <a:rPr sz="2400" spc="-5" dirty="0">
                <a:solidFill>
                  <a:srgbClr val="0000B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0000BF"/>
                </a:solidFill>
                <a:latin typeface="Calibri"/>
                <a:cs typeface="Calibri"/>
              </a:rPr>
              <a:t>li</a:t>
            </a:r>
            <a:r>
              <a:rPr sz="2400" spc="-5" dirty="0">
                <a:solidFill>
                  <a:srgbClr val="0000B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00B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00BF"/>
                </a:solidFill>
                <a:latin typeface="Calibri"/>
                <a:cs typeface="Calibri"/>
              </a:rPr>
              <a:t> ali</a:t>
            </a:r>
            <a:r>
              <a:rPr sz="2400" spc="-5" dirty="0">
                <a:solidFill>
                  <a:srgbClr val="0000BF"/>
                </a:solidFill>
                <a:latin typeface="Calibri"/>
                <a:cs typeface="Calibri"/>
              </a:rPr>
              <a:t>gn</a:t>
            </a:r>
            <a:r>
              <a:rPr sz="2400" spc="-20" dirty="0">
                <a:solidFill>
                  <a:srgbClr val="0000BF"/>
                </a:solidFill>
                <a:latin typeface="Calibri"/>
                <a:cs typeface="Calibri"/>
              </a:rPr>
              <a:t>m</a:t>
            </a:r>
            <a:r>
              <a:rPr sz="2400" spc="-10" dirty="0">
                <a:solidFill>
                  <a:srgbClr val="0000BF"/>
                </a:solidFill>
                <a:latin typeface="Calibri"/>
                <a:cs typeface="Calibri"/>
              </a:rPr>
              <a:t>e</a:t>
            </a:r>
            <a:r>
              <a:rPr sz="2400" spc="-25" dirty="0">
                <a:solidFill>
                  <a:srgbClr val="0000BF"/>
                </a:solidFill>
                <a:latin typeface="Calibri"/>
                <a:cs typeface="Calibri"/>
              </a:rPr>
              <a:t>n</a:t>
            </a:r>
            <a:r>
              <a:rPr sz="2400" spc="-10" dirty="0">
                <a:solidFill>
                  <a:srgbClr val="0000BF"/>
                </a:solidFill>
                <a:latin typeface="Calibri"/>
                <a:cs typeface="Calibri"/>
              </a:rPr>
              <a:t>t </a:t>
            </a:r>
            <a:r>
              <a:rPr sz="2400" spc="-30" dirty="0">
                <a:solidFill>
                  <a:srgbClr val="0000B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0000BF"/>
                </a:solidFill>
                <a:latin typeface="Calibri"/>
                <a:cs typeface="Calibri"/>
              </a:rPr>
              <a:t>tud</a:t>
            </a:r>
            <a:r>
              <a:rPr sz="2400" spc="-5" dirty="0">
                <a:solidFill>
                  <a:srgbClr val="0000BF"/>
                </a:solidFill>
                <a:latin typeface="Calibri"/>
                <a:cs typeface="Calibri"/>
              </a:rPr>
              <a:t>i</a:t>
            </a:r>
            <a:r>
              <a:rPr sz="2400" spc="-10" dirty="0">
                <a:solidFill>
                  <a:srgbClr val="0000B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00BF"/>
                </a:solidFill>
                <a:latin typeface="Calibri"/>
                <a:cs typeface="Calibri"/>
              </a:rPr>
              <a:t>s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9268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FMS Projections from offline analyses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5536" y="836712"/>
            <a:ext cx="2736304" cy="345845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56801" y="908720"/>
            <a:ext cx="2718192" cy="324036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60" y="4293096"/>
            <a:ext cx="329888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635" y="4225265"/>
            <a:ext cx="3276365" cy="221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59832" y="908720"/>
            <a:ext cx="26737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 smtClean="0"/>
              <a:t>A</a:t>
            </a:r>
            <a:r>
              <a:rPr lang="en-US" i="1" baseline="-25000" dirty="0" smtClean="0"/>
              <a:t>N </a:t>
            </a:r>
            <a:r>
              <a:rPr lang="en-US" i="1" dirty="0"/>
              <a:t> </a:t>
            </a:r>
            <a:r>
              <a:rPr lang="en-US" i="1" dirty="0" smtClean="0"/>
              <a:t>Errors from 2015 Transverse pp run</a:t>
            </a:r>
          </a:p>
          <a:p>
            <a:pPr algn="l"/>
            <a:r>
              <a:rPr lang="en-US" i="1" dirty="0" smtClean="0">
                <a:sym typeface="Symbol" panose="05050102010706020507" pitchFamily="18" charset="2"/>
              </a:rPr>
              <a:t>For collected </a:t>
            </a:r>
            <a:r>
              <a:rPr lang="en-US" i="1" dirty="0" smtClean="0"/>
              <a:t> Luminosity = 49  pb</a:t>
            </a:r>
            <a:r>
              <a:rPr lang="en-US" i="1" baseline="30000" dirty="0" smtClean="0"/>
              <a:t>-1 </a:t>
            </a:r>
            <a:r>
              <a:rPr lang="en-US" i="1" dirty="0" smtClean="0"/>
              <a:t>of  </a:t>
            </a:r>
            <a:r>
              <a:rPr lang="en-US" i="1" dirty="0" smtClean="0">
                <a:solidFill>
                  <a:srgbClr val="FF0000"/>
                </a:solidFill>
              </a:rPr>
              <a:t>p-p  </a:t>
            </a:r>
            <a:r>
              <a:rPr lang="en-US" i="1" dirty="0" smtClean="0"/>
              <a:t>running 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151122" y="2708920"/>
            <a:ext cx="3077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A</a:t>
            </a:r>
            <a:r>
              <a:rPr lang="en-US" i="1" baseline="-25000" dirty="0" smtClean="0"/>
              <a:t>N </a:t>
            </a:r>
            <a:r>
              <a:rPr lang="en-US" i="1" dirty="0" smtClean="0"/>
              <a:t>Errors from 2015 Transverse p-Au run</a:t>
            </a:r>
          </a:p>
          <a:p>
            <a:pPr algn="r"/>
            <a:r>
              <a:rPr lang="en-US" i="1" dirty="0" smtClean="0">
                <a:sym typeface="Symbol" panose="05050102010706020507" pitchFamily="18" charset="2"/>
              </a:rPr>
              <a:t>For collected </a:t>
            </a:r>
            <a:r>
              <a:rPr lang="en-US" i="1" dirty="0" smtClean="0"/>
              <a:t> Luminosity = 0.350  pb</a:t>
            </a:r>
            <a:r>
              <a:rPr lang="en-US" i="1" baseline="30000" dirty="0" smtClean="0"/>
              <a:t>-1</a:t>
            </a:r>
            <a:r>
              <a:rPr lang="en-US" i="1" dirty="0" smtClean="0"/>
              <a:t> of  </a:t>
            </a:r>
            <a:r>
              <a:rPr lang="en-US" i="1" dirty="0" smtClean="0">
                <a:solidFill>
                  <a:srgbClr val="FF0000"/>
                </a:solidFill>
              </a:rPr>
              <a:t>p-Au</a:t>
            </a:r>
            <a:r>
              <a:rPr lang="en-US" i="1" dirty="0" smtClean="0"/>
              <a:t>  running 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65850" y="4872103"/>
            <a:ext cx="2847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From analyses of &gt;50% of the collected data, </a:t>
            </a:r>
            <a:br>
              <a:rPr lang="en-US" dirty="0" smtClean="0"/>
            </a:br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projection to full dataset</a:t>
            </a:r>
            <a:endParaRPr lang="en-US" dirty="0"/>
          </a:p>
        </p:txBody>
      </p:sp>
      <p:sp>
        <p:nvSpPr>
          <p:cNvPr id="12" name="Up Arrow 11"/>
          <p:cNvSpPr/>
          <p:nvPr/>
        </p:nvSpPr>
        <p:spPr bwMode="auto">
          <a:xfrm>
            <a:off x="4456692" y="4077072"/>
            <a:ext cx="292927" cy="571887"/>
          </a:xfrm>
          <a:prstGeom prst="up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75747" y="1057907"/>
            <a:ext cx="14939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b="1" dirty="0"/>
              <a:t>70 GeV (</a:t>
            </a:r>
            <a:r>
              <a:rPr lang="en-US" sz="1000" b="1" dirty="0" err="1"/>
              <a:t>xF</a:t>
            </a:r>
            <a:r>
              <a:rPr lang="en-US" sz="1000" b="1" dirty="0"/>
              <a:t> = </a:t>
            </a:r>
            <a:r>
              <a:rPr lang="en-US" sz="1000" b="1" dirty="0" smtClean="0"/>
              <a:t>0.7)</a:t>
            </a:r>
          </a:p>
          <a:p>
            <a:pPr algn="l"/>
            <a:endParaRPr lang="en-US" sz="1000" b="1" dirty="0" smtClean="0"/>
          </a:p>
          <a:p>
            <a:pPr algn="l"/>
            <a:endParaRPr lang="en-US" sz="1000" b="1" dirty="0"/>
          </a:p>
          <a:p>
            <a:pPr algn="l"/>
            <a:r>
              <a:rPr lang="en-US" sz="1000" b="1" dirty="0" smtClean="0"/>
              <a:t>60 </a:t>
            </a:r>
            <a:r>
              <a:rPr lang="en-US" sz="1000" b="1" dirty="0"/>
              <a:t>GeV (</a:t>
            </a:r>
            <a:r>
              <a:rPr lang="en-US" sz="1000" b="1" dirty="0" err="1"/>
              <a:t>xF</a:t>
            </a:r>
            <a:r>
              <a:rPr lang="en-US" sz="1000" b="1" dirty="0"/>
              <a:t> = 0.6)</a:t>
            </a:r>
          </a:p>
          <a:p>
            <a:pPr algn="l"/>
            <a:endParaRPr lang="en-US" sz="1000" b="1" dirty="0" smtClean="0"/>
          </a:p>
          <a:p>
            <a:pPr algn="l"/>
            <a:endParaRPr lang="en-US" sz="1000" b="1" dirty="0"/>
          </a:p>
          <a:p>
            <a:pPr algn="l"/>
            <a:r>
              <a:rPr lang="en-US" sz="1000" b="1" dirty="0" smtClean="0"/>
              <a:t>50 </a:t>
            </a:r>
            <a:r>
              <a:rPr lang="en-US" sz="1000" b="1" dirty="0"/>
              <a:t>GeV (</a:t>
            </a:r>
            <a:r>
              <a:rPr lang="en-US" sz="1000" b="1" dirty="0" err="1"/>
              <a:t>xF</a:t>
            </a:r>
            <a:r>
              <a:rPr lang="en-US" sz="1000" b="1" dirty="0"/>
              <a:t> = 0.5)</a:t>
            </a:r>
          </a:p>
          <a:p>
            <a:pPr algn="l"/>
            <a:endParaRPr lang="en-US" sz="1000" b="1" dirty="0" smtClean="0"/>
          </a:p>
          <a:p>
            <a:pPr algn="l"/>
            <a:endParaRPr lang="en-US" sz="1000" b="1" dirty="0"/>
          </a:p>
          <a:p>
            <a:pPr algn="l"/>
            <a:endParaRPr lang="en-US" sz="1000" b="1" dirty="0" smtClean="0"/>
          </a:p>
          <a:p>
            <a:pPr algn="l"/>
            <a:r>
              <a:rPr lang="en-US" sz="1000" b="1" dirty="0" smtClean="0"/>
              <a:t>40 </a:t>
            </a:r>
            <a:r>
              <a:rPr lang="en-US" sz="1000" b="1" dirty="0"/>
              <a:t>GeV (</a:t>
            </a:r>
            <a:r>
              <a:rPr lang="en-US" sz="1000" b="1" dirty="0" err="1"/>
              <a:t>xF</a:t>
            </a:r>
            <a:r>
              <a:rPr lang="en-US" sz="1000" b="1" dirty="0"/>
              <a:t> = 0.4)</a:t>
            </a:r>
          </a:p>
          <a:p>
            <a:pPr algn="l"/>
            <a:endParaRPr lang="en-US" sz="1000" b="1" dirty="0" smtClean="0"/>
          </a:p>
          <a:p>
            <a:pPr algn="l"/>
            <a:endParaRPr lang="en-US" sz="1000" b="1" dirty="0"/>
          </a:p>
          <a:p>
            <a:pPr algn="l"/>
            <a:endParaRPr lang="en-US" sz="1000" b="1" dirty="0" smtClean="0"/>
          </a:p>
          <a:p>
            <a:pPr algn="l"/>
            <a:r>
              <a:rPr lang="en-US" sz="1000" b="1" dirty="0" smtClean="0"/>
              <a:t>30 </a:t>
            </a:r>
            <a:r>
              <a:rPr lang="en-US" sz="1000" b="1" dirty="0"/>
              <a:t>GeV (</a:t>
            </a:r>
            <a:r>
              <a:rPr lang="en-US" sz="1000" b="1" dirty="0" err="1"/>
              <a:t>xF</a:t>
            </a:r>
            <a:r>
              <a:rPr lang="en-US" sz="1000" b="1" dirty="0"/>
              <a:t> = </a:t>
            </a:r>
            <a:r>
              <a:rPr lang="en-US" sz="1000" b="1" dirty="0" smtClean="0"/>
              <a:t>0.3)</a:t>
            </a:r>
          </a:p>
          <a:p>
            <a:pPr algn="l"/>
            <a:endParaRPr lang="en-US" sz="1000" b="1" dirty="0" smtClean="0"/>
          </a:p>
          <a:p>
            <a:pPr algn="l"/>
            <a:endParaRPr lang="en-US" sz="1000" b="1" dirty="0"/>
          </a:p>
          <a:p>
            <a:pPr algn="l"/>
            <a:r>
              <a:rPr lang="en-US" sz="1000" b="1" dirty="0" smtClean="0"/>
              <a:t>20 </a:t>
            </a:r>
            <a:r>
              <a:rPr lang="en-US" sz="1000" b="1" dirty="0"/>
              <a:t>GeV (</a:t>
            </a:r>
            <a:r>
              <a:rPr lang="en-US" sz="1000" b="1" dirty="0" err="1"/>
              <a:t>xF</a:t>
            </a:r>
            <a:r>
              <a:rPr lang="en-US" sz="1000" b="1" dirty="0"/>
              <a:t> = 0.2)</a:t>
            </a:r>
          </a:p>
        </p:txBody>
      </p:sp>
    </p:spTree>
    <p:extLst>
      <p:ext uri="{BB962C8B-B14F-4D97-AF65-F5344CB8AC3E}">
        <p14:creationId xmlns:p14="http://schemas.microsoft.com/office/powerpoint/2010/main" val="1842913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980728"/>
            <a:ext cx="7848872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CC"/>
                </a:solidFill>
              </a:rPr>
              <a:t>Run 16 Heavy-Flavor Program BUR and Projections</a:t>
            </a:r>
            <a:endParaRPr lang="en-US" b="1" dirty="0">
              <a:solidFill>
                <a:srgbClr val="0000CC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9" b="26078"/>
          <a:stretch/>
        </p:blipFill>
        <p:spPr bwMode="auto">
          <a:xfrm>
            <a:off x="931666" y="5085184"/>
            <a:ext cx="7642122" cy="134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65805"/>
            <a:ext cx="7274223" cy="237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757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8288"/>
            <a:ext cx="4598823" cy="66427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xzb\Desktop\MTD\installation\IMG_1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632" y="3645024"/>
            <a:ext cx="1835051" cy="27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xzb\Desktop\MTD\installation\IMG_10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2" r="27572"/>
          <a:stretch/>
        </p:blipFill>
        <p:spPr bwMode="auto">
          <a:xfrm>
            <a:off x="7200749" y="3641472"/>
            <a:ext cx="1810571" cy="274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381" y="980728"/>
            <a:ext cx="4193763" cy="25476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962782" y="6688"/>
            <a:ext cx="39709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smtClean="0"/>
              <a:t>Results, technologies and </a:t>
            </a:r>
            <a:br>
              <a:rPr lang="en-US" sz="2400" dirty="0" smtClean="0"/>
            </a:br>
            <a:r>
              <a:rPr lang="en-US" sz="2400" dirty="0" smtClean="0"/>
              <a:t>people who made it happen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4427984" y="6474033"/>
            <a:ext cx="39709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https://drupal.star.bnl.gov/STAR/presentations</a:t>
            </a:r>
          </a:p>
        </p:txBody>
      </p:sp>
    </p:spTree>
    <p:extLst>
      <p:ext uri="{BB962C8B-B14F-4D97-AF65-F5344CB8AC3E}">
        <p14:creationId xmlns:p14="http://schemas.microsoft.com/office/powerpoint/2010/main" val="2033899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xzb\Desktop\MTD\installation\IMG_1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632" y="3645024"/>
            <a:ext cx="1835051" cy="27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xzb\Desktop\MTD\installation\IMG_10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2" r="27572"/>
          <a:stretch/>
        </p:blipFill>
        <p:spPr bwMode="auto">
          <a:xfrm>
            <a:off x="7200749" y="3641472"/>
            <a:ext cx="1810571" cy="274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381" y="980728"/>
            <a:ext cx="4193763" cy="25476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962782" y="6688"/>
            <a:ext cx="39709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smtClean="0"/>
              <a:t>Results, technologies and </a:t>
            </a:r>
            <a:br>
              <a:rPr lang="en-US" sz="2400" dirty="0" smtClean="0"/>
            </a:br>
            <a:r>
              <a:rPr lang="en-US" sz="2400" dirty="0" smtClean="0"/>
              <a:t>people who made it happen</a:t>
            </a:r>
            <a:endParaRPr lang="en-US" sz="2400" dirty="0"/>
          </a:p>
        </p:txBody>
      </p:sp>
      <p:pic>
        <p:nvPicPr>
          <p:cNvPr id="3074" name="Picture 2" descr="C:\Users\xzb\Desktop\Management\BUR2015\PR_D0_official_production_with_and_without_cuts_v2_tu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" y="152400"/>
            <a:ext cx="4701250" cy="2939065"/>
          </a:xfrm>
          <a:prstGeom prst="rect">
            <a:avLst/>
          </a:prstGeom>
          <a:solidFill>
            <a:schemeClr val="bg1"/>
          </a:solidFill>
          <a:extLst/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2305372"/>
              </p:ext>
            </p:extLst>
          </p:nvPr>
        </p:nvGraphicFramePr>
        <p:xfrm>
          <a:off x="14766" y="3298530"/>
          <a:ext cx="4836615" cy="3474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8" name="Acrobat Document" r:id="rId7" imgW="4320398" imgH="3101328" progId="AcroExch.Document.11">
                  <p:embed/>
                </p:oleObj>
              </mc:Choice>
              <mc:Fallback>
                <p:oleObj name="Acrobat Document" r:id="rId7" imgW="4320398" imgH="3101328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6" y="3298530"/>
                        <a:ext cx="4836615" cy="34743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611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3923928" y="1268760"/>
            <a:ext cx="5328592" cy="111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Zhangbu Xu</a:t>
            </a:r>
            <a:br>
              <a:rPr lang="en-US" altLang="zh-CN" sz="2400" dirty="0" smtClean="0"/>
            </a:br>
            <a:r>
              <a:rPr lang="en-US" altLang="zh-CN" sz="2400" dirty="0" smtClean="0"/>
              <a:t>(Brookhaven National Lab) </a:t>
            </a: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endParaRPr lang="en-US" altLang="zh-CN" sz="2800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7715272" y="350043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32" y="0"/>
            <a:ext cx="3312368" cy="8788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85280" y="4497040"/>
            <a:ext cx="46914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</a:rPr>
              <a:t>https://</a:t>
            </a:r>
            <a:r>
              <a:rPr lang="en-US" sz="1400" dirty="0" smtClean="0">
                <a:solidFill>
                  <a:srgbClr val="FF0000"/>
                </a:solidFill>
              </a:rPr>
              <a:t>drupal.star.bnl.gov/STAR/starnotes/public/sn0625 </a:t>
            </a:r>
            <a:endParaRPr lang="en-US" sz="1400" dirty="0">
              <a:solidFill>
                <a:srgbClr val="FF0000"/>
              </a:solidFill>
            </a:endParaRPr>
          </a:p>
          <a:p>
            <a:pPr algn="l"/>
            <a:r>
              <a:rPr lang="en-US" sz="1400" dirty="0" smtClean="0">
                <a:solidFill>
                  <a:srgbClr val="FF0000"/>
                </a:solidFill>
              </a:rPr>
              <a:t>https</a:t>
            </a:r>
            <a:r>
              <a:rPr lang="en-US" sz="1400" dirty="0">
                <a:solidFill>
                  <a:srgbClr val="FF0000"/>
                </a:solidFill>
              </a:rPr>
              <a:t>://</a:t>
            </a:r>
            <a:r>
              <a:rPr lang="en-US" sz="1400" dirty="0" smtClean="0">
                <a:solidFill>
                  <a:srgbClr val="FF0000"/>
                </a:solidFill>
              </a:rPr>
              <a:t>drupal.star.bnl.gov/STAR/star-run-16-17-bur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/>
          <a:stretch/>
        </p:blipFill>
        <p:spPr bwMode="auto">
          <a:xfrm>
            <a:off x="5456" y="1124744"/>
            <a:ext cx="4134495" cy="56215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C Logo Clear Space Horizonta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4" t="29078" r="9818" b="28805"/>
          <a:stretch/>
        </p:blipFill>
        <p:spPr bwMode="auto">
          <a:xfrm>
            <a:off x="6588224" y="6021288"/>
            <a:ext cx="2423392" cy="43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drupal.star.bnl.gov/STAR/files/userfiles/10/image/Miscellaneous/logos/STAR-logo-trans.gif"/>
          <p:cNvPicPr>
            <a:picLocks noChangeAspect="1" noChangeArrowheads="1"/>
          </p:cNvPicPr>
          <p:nvPr/>
        </p:nvPicPr>
        <p:blipFill>
          <a:blip r:embed="rId3" cstate="print"/>
          <a:srcRect r="19444"/>
          <a:stretch>
            <a:fillRect/>
          </a:stretch>
        </p:blipFill>
        <p:spPr bwMode="auto">
          <a:xfrm>
            <a:off x="0" y="228600"/>
            <a:ext cx="1447799" cy="609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076" y="838199"/>
            <a:ext cx="4478412" cy="599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33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Run 13+14+15 dataset and status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95536" y="908720"/>
            <a:ext cx="4040188" cy="639762"/>
          </a:xfrm>
        </p:spPr>
        <p:txBody>
          <a:bodyPr/>
          <a:lstStyle/>
          <a:p>
            <a:r>
              <a:rPr lang="en-US" dirty="0" err="1" smtClean="0"/>
              <a:t>Dimuons</a:t>
            </a:r>
            <a:r>
              <a:rPr lang="en-US" dirty="0" smtClean="0"/>
              <a:t> in </a:t>
            </a:r>
            <a:r>
              <a:rPr lang="en-US" dirty="0" err="1" smtClean="0"/>
              <a:t>Au+Au</a:t>
            </a:r>
            <a:r>
              <a:rPr lang="en-US" dirty="0" smtClean="0"/>
              <a:t> and </a:t>
            </a:r>
            <a:r>
              <a:rPr lang="en-US" dirty="0" err="1" smtClean="0"/>
              <a:t>p+p</a:t>
            </a:r>
            <a:r>
              <a:rPr lang="en-US" dirty="0" smtClean="0"/>
              <a:t> runs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4008" y="908720"/>
            <a:ext cx="4248472" cy="360040"/>
          </a:xfrm>
        </p:spPr>
        <p:txBody>
          <a:bodyPr/>
          <a:lstStyle/>
          <a:p>
            <a:r>
              <a:rPr lang="en-US" sz="2000" dirty="0" smtClean="0"/>
              <a:t>Preview of MTD </a:t>
            </a:r>
            <a:r>
              <a:rPr lang="en-US" sz="2000" dirty="0" err="1" smtClean="0"/>
              <a:t>dimuon</a:t>
            </a:r>
            <a:endParaRPr lang="en-US" sz="2000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29" y="1560507"/>
            <a:ext cx="3528392" cy="253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8" descr="Macintosh HD:Users:rfatemi1:Documents:BUR:2015:Run14_dimuonSpec_Linear.png"/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829" y="1186398"/>
            <a:ext cx="4104456" cy="302433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" r="8879"/>
          <a:stretch/>
        </p:blipFill>
        <p:spPr bwMode="auto">
          <a:xfrm>
            <a:off x="5076056" y="4187801"/>
            <a:ext cx="3604002" cy="2625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16657"/>
            <a:ext cx="3456384" cy="231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03648" y="1916832"/>
            <a:ext cx="1614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Run14 </a:t>
            </a:r>
            <a:r>
              <a:rPr lang="en-US" dirty="0" err="1" smtClean="0"/>
              <a:t>Au+Au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51156" y="4235441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Run15 </a:t>
            </a:r>
            <a:r>
              <a:rPr lang="en-US" dirty="0" err="1" smtClean="0"/>
              <a:t>p+p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42214" y="2946890"/>
            <a:ext cx="1471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STAR Preliminary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44208" y="5013176"/>
            <a:ext cx="1471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STAR Preliminary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032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Open charm flow and coalescence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Content Placeholder 5" descr=":plots:proj_LcD0.pn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4008" y="1628800"/>
            <a:ext cx="449999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71381" y="1196752"/>
            <a:ext cx="6631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HFT Projection for </a:t>
            </a:r>
            <a:r>
              <a:rPr lang="en-US" dirty="0" err="1" smtClean="0"/>
              <a:t>Au+Au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run14</a:t>
            </a:r>
            <a:r>
              <a:rPr lang="en-US" dirty="0" smtClean="0"/>
              <a:t>                   +                  </a:t>
            </a:r>
            <a:r>
              <a:rPr lang="en-US" b="1" dirty="0" smtClean="0">
                <a:solidFill>
                  <a:srgbClr val="FF0000"/>
                </a:solidFill>
              </a:rPr>
              <a:t>run16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6" y="1628800"/>
            <a:ext cx="4601487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2" y="5301208"/>
            <a:ext cx="4811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Quantify charm quark flow and coalescence: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Charmed baryon enhancement?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Centrality Dependent of charm 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501667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37833"/>
            <a:ext cx="8229600" cy="114300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Separate charm and bottom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412776"/>
            <a:ext cx="473087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4419111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1640" y="5445224"/>
            <a:ext cx="544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</a:t>
            </a:r>
            <a:r>
              <a:rPr lang="en-US" dirty="0" err="1" smtClean="0"/>
              <a:t>semileptonic</a:t>
            </a:r>
            <a:r>
              <a:rPr lang="en-US" dirty="0" smtClean="0"/>
              <a:t> decay of open charm and bottom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192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94122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Medium </a:t>
            </a:r>
            <a:r>
              <a:rPr lang="en-US" sz="4000" b="1" dirty="0">
                <a:solidFill>
                  <a:srgbClr val="FF0000"/>
                </a:solidFill>
              </a:rPr>
              <a:t>E</a:t>
            </a:r>
            <a:r>
              <a:rPr lang="en-US" sz="4000" b="1" dirty="0" smtClean="0">
                <a:solidFill>
                  <a:srgbClr val="FF0000"/>
                </a:solidFill>
              </a:rPr>
              <a:t>ffect on Open Bottom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1" name="Content Placeholder 10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97184" y="980728"/>
            <a:ext cx="4320480" cy="3168352"/>
          </a:xfrm>
          <a:prstGeom prst="rect">
            <a:avLst/>
          </a:prstGeom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pic>
        <p:nvPicPr>
          <p:cNvPr id="14" name="Content Placeholder 13"/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2" t="4275" r="4943" b="29237"/>
          <a:stretch/>
        </p:blipFill>
        <p:spPr bwMode="auto">
          <a:xfrm>
            <a:off x="4644008" y="1052736"/>
            <a:ext cx="4355976" cy="3456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15616" y="4293096"/>
            <a:ext cx="167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/>
              <a:t>HFT+MTD:</a:t>
            </a:r>
          </a:p>
          <a:p>
            <a:pPr algn="l"/>
            <a:r>
              <a:rPr lang="en-US" b="1" dirty="0" smtClean="0"/>
              <a:t>B</a:t>
            </a:r>
            <a:r>
              <a:rPr lang="en-US" b="1" dirty="0" smtClean="0">
                <a:sym typeface="Wingdings" panose="05000000000000000000" pitchFamily="2" charset="2"/>
              </a:rPr>
              <a:t>J/</a:t>
            </a:r>
            <a:r>
              <a:rPr lang="en-US" b="1" dirty="0" smtClean="0">
                <a:sym typeface="Symbol"/>
              </a:rPr>
              <a:t></a:t>
            </a:r>
            <a:r>
              <a:rPr lang="en-US" b="1" dirty="0" smtClean="0">
                <a:sym typeface="Wingdings" panose="05000000000000000000" pitchFamily="2" charset="2"/>
              </a:rPr>
              <a:t></a:t>
            </a:r>
            <a:r>
              <a:rPr lang="en-US" b="1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m+m</a:t>
            </a:r>
            <a:r>
              <a:rPr lang="en-US" b="1" dirty="0" smtClean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endParaRPr lang="en-US" b="1" dirty="0">
              <a:latin typeface="Symbol" panose="05050102010706020507" pitchFamily="18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8025" y="4754761"/>
            <a:ext cx="56861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Exploration of Open Bottom dynamics</a:t>
            </a:r>
          </a:p>
          <a:p>
            <a:pPr algn="l"/>
            <a:r>
              <a:rPr lang="en-US" dirty="0" smtClean="0"/>
              <a:t>Decay channel with more tightly correlated kinematics</a:t>
            </a:r>
            <a:br>
              <a:rPr lang="en-US" dirty="0" smtClean="0"/>
            </a:br>
            <a:r>
              <a:rPr lang="en-US" dirty="0" smtClean="0"/>
              <a:t>And clean separation from charm decay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14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sz="3600" b="1" dirty="0" smtClean="0">
                <a:solidFill>
                  <a:srgbClr val="FF0000"/>
                </a:solidFill>
              </a:rPr>
              <a:t>Run14+16 </a:t>
            </a:r>
            <a:r>
              <a:rPr lang="en-US" altLang="zh-CN" sz="3600" b="1" dirty="0" err="1">
                <a:solidFill>
                  <a:srgbClr val="FF0000"/>
                </a:solidFill>
              </a:rPr>
              <a:t>Q</a:t>
            </a:r>
            <a:r>
              <a:rPr lang="en-US" altLang="zh-CN" sz="3600" b="1" dirty="0" err="1" smtClean="0">
                <a:solidFill>
                  <a:srgbClr val="FF0000"/>
                </a:solidFill>
              </a:rPr>
              <a:t>uarkonium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 Measurements</a:t>
            </a:r>
            <a:endParaRPr lang="zh-CN" altLang="en-US" sz="3600" b="1" dirty="0" smtClean="0">
              <a:solidFill>
                <a:srgbClr val="FF0000"/>
              </a:solidFill>
            </a:endParaRPr>
          </a:p>
        </p:txBody>
      </p:sp>
      <p:pic>
        <p:nvPicPr>
          <p:cNvPr id="18439" name="Picture 13" descr="D:\zbtang\analysis\jpsi_projection_4lijuan\v2_0\v2_pt_with_QM2011Data_AuAudEdxCut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2" y="3769558"/>
            <a:ext cx="3660775" cy="263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149964" y="4149080"/>
            <a:ext cx="492205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dirty="0">
                <a:latin typeface="+mj-lt"/>
              </a:rPr>
              <a:t>MTD: Improves statistical uncertainty</a:t>
            </a:r>
          </a:p>
          <a:p>
            <a:pPr>
              <a:defRPr/>
            </a:pPr>
            <a:r>
              <a:rPr lang="en-US" altLang="zh-CN" sz="2400" dirty="0">
                <a:latin typeface="+mj-lt"/>
              </a:rPr>
              <a:t>           As well as systematic </a:t>
            </a:r>
            <a:r>
              <a:rPr lang="en-US" altLang="zh-CN" sz="2400" dirty="0" smtClean="0">
                <a:latin typeface="+mj-lt"/>
              </a:rPr>
              <a:t>uncertainty</a:t>
            </a:r>
          </a:p>
          <a:p>
            <a:pPr>
              <a:defRPr/>
            </a:pPr>
            <a:r>
              <a:rPr lang="en-US" altLang="zh-CN" sz="2400" dirty="0" smtClean="0">
                <a:latin typeface="+mj-lt"/>
              </a:rPr>
              <a:t>Separate </a:t>
            </a:r>
            <a:r>
              <a:rPr lang="en-US" altLang="zh-CN" sz="2400" smtClean="0">
                <a:latin typeface="+mj-lt"/>
              </a:rPr>
              <a:t>Upsilon states </a:t>
            </a:r>
            <a:endParaRPr lang="zh-CN" altLang="en-US" sz="24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589" y="848188"/>
            <a:ext cx="4593549" cy="3300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3" y="961246"/>
            <a:ext cx="3908071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Run16 Detector Improvements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4038600" cy="4525963"/>
          </a:xfrm>
        </p:spPr>
        <p:txBody>
          <a:bodyPr/>
          <a:lstStyle/>
          <a:p>
            <a:r>
              <a:rPr lang="en-US" sz="2000" dirty="0"/>
              <a:t>The detector installed </a:t>
            </a:r>
            <a:r>
              <a:rPr lang="en-US" sz="2000" dirty="0" smtClean="0"/>
              <a:t>in run14 </a:t>
            </a:r>
            <a:r>
              <a:rPr lang="en-US" sz="2000" dirty="0"/>
              <a:t>is built with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Cu-Cable; run15-16 </a:t>
            </a:r>
            <a:r>
              <a:rPr lang="en-US" sz="2000" dirty="0"/>
              <a:t>for </a:t>
            </a:r>
            <a:r>
              <a:rPr lang="en-US" sz="2000" dirty="0" smtClean="0"/>
              <a:t>all </a:t>
            </a:r>
            <a:r>
              <a:rPr lang="en-US" sz="2000" dirty="0"/>
              <a:t>inner ladders with thin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Al </a:t>
            </a:r>
            <a:r>
              <a:rPr lang="en-US" sz="2000" dirty="0"/>
              <a:t>cable</a:t>
            </a:r>
          </a:p>
          <a:p>
            <a:endParaRPr lang="en-US" sz="2000" dirty="0" smtClean="0"/>
          </a:p>
          <a:p>
            <a:r>
              <a:rPr lang="en-US" sz="2000" dirty="0" smtClean="0"/>
              <a:t>Online Vertex Resolution improvement with new </a:t>
            </a:r>
            <a:br>
              <a:rPr lang="en-US" sz="2000" dirty="0" smtClean="0"/>
            </a:br>
            <a:r>
              <a:rPr lang="en-US" sz="2000" dirty="0" smtClean="0"/>
              <a:t>QT electronics</a:t>
            </a:r>
          </a:p>
          <a:p>
            <a:endParaRPr lang="en-US" sz="2000" dirty="0" smtClean="0"/>
          </a:p>
          <a:p>
            <a:r>
              <a:rPr lang="en-US" sz="2000" dirty="0" smtClean="0"/>
              <a:t>Figure of Merit x6 over run14</a:t>
            </a:r>
            <a:endParaRPr lang="en-US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793" y="1156632"/>
            <a:ext cx="3960440" cy="284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51960" y="818233"/>
            <a:ext cx="2448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</a:rPr>
              <a:t>HFT = PXL+IST+SSD</a:t>
            </a:r>
            <a:endParaRPr lang="en-US" sz="1400" b="1" dirty="0">
              <a:solidFill>
                <a:srgbClr val="0000CC"/>
              </a:solidFill>
            </a:endParaRPr>
          </a:p>
        </p:txBody>
      </p:sp>
      <p:pic>
        <p:nvPicPr>
          <p:cNvPr id="7" name="Picture 6" descr=":::::Desktop:Screen Shot 2015-04-29 at 12.27.52 PM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6"/>
          <a:stretch/>
        </p:blipFill>
        <p:spPr bwMode="auto">
          <a:xfrm>
            <a:off x="5148064" y="4005064"/>
            <a:ext cx="3640574" cy="2376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85457" y="4414468"/>
            <a:ext cx="1614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Run14 </a:t>
            </a:r>
            <a:r>
              <a:rPr lang="en-US" dirty="0" err="1" smtClean="0"/>
              <a:t>Au+Au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6644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HFT operation mode in run16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Screenshot 2015-04-28 16.16.32.pn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4248472" cy="2592288"/>
          </a:xfrm>
          <a:prstGeom prst="rect">
            <a:avLst/>
          </a:prstGeom>
        </p:spPr>
      </p:pic>
      <p:pic>
        <p:nvPicPr>
          <p:cNvPr id="6" name="Content Placeholder 5" descr="Screenshot 2015-04-28 15.38.47.png"/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" r="-2817" b="1705"/>
          <a:stretch/>
        </p:blipFill>
        <p:spPr bwMode="auto">
          <a:xfrm>
            <a:off x="4860032" y="1052736"/>
            <a:ext cx="3854650" cy="40482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4077072"/>
            <a:ext cx="601062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Limitation of options in operation mode</a:t>
            </a:r>
          </a:p>
          <a:p>
            <a:pPr algn="l"/>
            <a:r>
              <a:rPr lang="en-US" dirty="0" smtClean="0"/>
              <a:t>&lt;55KHz to reduce </a:t>
            </a:r>
            <a:r>
              <a:rPr lang="en-US" dirty="0" err="1" smtClean="0"/>
              <a:t>deadtime</a:t>
            </a:r>
            <a:r>
              <a:rPr lang="en-US" dirty="0" smtClean="0"/>
              <a:t> and LU rate</a:t>
            </a:r>
          </a:p>
          <a:p>
            <a:pPr algn="l"/>
            <a:r>
              <a:rPr lang="en-US" dirty="0" smtClean="0"/>
              <a:t>Store length for optimized luminosity</a:t>
            </a:r>
          </a:p>
          <a:p>
            <a:pPr algn="l"/>
            <a:r>
              <a:rPr lang="en-US" dirty="0" smtClean="0"/>
              <a:t>Perform dynamic beta* squeeze </a:t>
            </a:r>
          </a:p>
          <a:p>
            <a:pPr algn="l"/>
            <a:r>
              <a:rPr lang="en-US" dirty="0" smtClean="0"/>
              <a:t>Projection from this mode: </a:t>
            </a:r>
            <a:br>
              <a:rPr lang="en-US" dirty="0" smtClean="0"/>
            </a:br>
            <a:r>
              <a:rPr lang="en-US" dirty="0" smtClean="0"/>
              <a:t>1.8nb</a:t>
            </a:r>
            <a:r>
              <a:rPr lang="en-US" baseline="30000" dirty="0" smtClean="0"/>
              <a:t>-1</a:t>
            </a:r>
            <a:r>
              <a:rPr lang="en-US" dirty="0" smtClean="0"/>
              <a:t>/week delivered for MTD and 2 billion MB for HFT </a:t>
            </a:r>
            <a:br>
              <a:rPr lang="en-US" dirty="0" smtClean="0"/>
            </a:br>
            <a:r>
              <a:rPr lang="en-US" dirty="0" smtClean="0"/>
              <a:t>requires </a:t>
            </a:r>
            <a:r>
              <a:rPr lang="en-US" b="1" dirty="0" smtClean="0">
                <a:solidFill>
                  <a:srgbClr val="0000CC"/>
                </a:solidFill>
              </a:rPr>
              <a:t>13 weeks </a:t>
            </a:r>
            <a:r>
              <a:rPr lang="en-US" dirty="0" smtClean="0"/>
              <a:t>of operation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88849" y="177281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12160" y="1432330"/>
            <a:ext cx="192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Run16 projection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760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-17520"/>
            <a:ext cx="7862848" cy="226634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b="1" dirty="0" smtClean="0">
                <a:solidFill>
                  <a:srgbClr val="FF0000"/>
                </a:solidFill>
              </a:rPr>
              <a:t>The Evolution of STAR Spin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2016-2017 STAR Beam Use Request</a:t>
            </a:r>
            <a:br>
              <a:rPr lang="en-US" sz="3200" dirty="0" smtClean="0"/>
            </a:br>
            <a:endParaRPr lang="en-US" sz="32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320634"/>
              </p:ext>
            </p:extLst>
          </p:nvPr>
        </p:nvGraphicFramePr>
        <p:xfrm>
          <a:off x="107504" y="1916832"/>
          <a:ext cx="8640960" cy="374441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87531"/>
                <a:gridCol w="1639719"/>
                <a:gridCol w="930123"/>
                <a:gridCol w="1115660"/>
                <a:gridCol w="2498987"/>
                <a:gridCol w="788820"/>
                <a:gridCol w="1080120"/>
              </a:tblGrid>
              <a:tr h="418332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Run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Energy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Duration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System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Goals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priority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Sequence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  <a:tr h="167332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 dirty="0" err="1">
                          <a:solidFill>
                            <a:schemeClr val="tx1"/>
                          </a:solidFill>
                          <a:effectLst/>
                        </a:rPr>
                        <a:t>NN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=200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 dirty="0" err="1">
                          <a:solidFill>
                            <a:schemeClr val="tx1"/>
                          </a:solidFill>
                          <a:effectLst/>
                        </a:rPr>
                        <a:t>NN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=62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 dirty="0" err="1">
                          <a:solidFill>
                            <a:schemeClr val="tx1"/>
                          </a:solidFill>
                          <a:effectLst/>
                        </a:rPr>
                        <a:t>NN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=19.6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13-wk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4-wk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1-wk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Au+Au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Au+Au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d+Au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L</a:t>
                      </a:r>
                      <a:r>
                        <a:rPr lang="en-US" sz="1200" b="1" baseline="-25000" dirty="0" err="1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D v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R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effectLst/>
                        </a:rPr>
                        <a:t>AA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dirty="0" smtClean="0">
                          <a:effectLst/>
                        </a:rPr>
                        <a:t>ϒ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effectLst/>
                        </a:rPr>
                        <a:t>AA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10nb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2billion MB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1.5B MB (1B w/ HFT)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100M MB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  <a:tr h="1652755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s = 510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 dirty="0" err="1">
                          <a:solidFill>
                            <a:schemeClr val="tx1"/>
                          </a:solidFill>
                          <a:effectLst/>
                        </a:rPr>
                        <a:t>NN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=19.6 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 dirty="0" err="1">
                          <a:solidFill>
                            <a:schemeClr val="tx1"/>
                          </a:solidFill>
                          <a:effectLst/>
                        </a:rPr>
                        <a:t>NN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=200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 dirty="0" err="1">
                          <a:solidFill>
                            <a:schemeClr val="tx1"/>
                          </a:solidFill>
                          <a:effectLst/>
                        </a:rPr>
                        <a:t>NN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=200 GeV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11 </a:t>
                      </a:r>
                      <a:r>
                        <a:rPr lang="en-US" sz="1200" b="1" dirty="0" err="1">
                          <a:solidFill>
                            <a:srgbClr val="FF0000"/>
                          </a:solidFill>
                          <a:effectLst/>
                        </a:rPr>
                        <a:t>wk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1-wk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 3-wk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 3-wk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Transverse </a:t>
                      </a:r>
                      <a:b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  </a:t>
                      </a:r>
                      <a:r>
                        <a:rPr lang="en-US" sz="1200" b="1" dirty="0" err="1">
                          <a:solidFill>
                            <a:srgbClr val="FF0000"/>
                          </a:solidFill>
                          <a:effectLst/>
                        </a:rPr>
                        <a:t>p+p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p+p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Ru+Ru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Zr+Zr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r>
                        <a:rPr lang="en-US" sz="1200" b="1" baseline="-25000" dirty="0">
                          <a:solidFill>
                            <a:srgbClr val="FF0000"/>
                          </a:solidFill>
                          <a:effectLst/>
                        </a:rPr>
                        <a:t>N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 of W</a:t>
                      </a:r>
                      <a:r>
                        <a:rPr lang="en-US" sz="1200" b="1" baseline="30000" dirty="0">
                          <a:solidFill>
                            <a:srgbClr val="FF0000"/>
                          </a:solidFill>
                          <a:effectLst/>
                        </a:rPr>
                        <a:t>±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,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, </a:t>
                      </a:r>
                      <a:r>
                        <a:rPr lang="en-US" sz="1200" b="1" dirty="0" err="1">
                          <a:solidFill>
                            <a:srgbClr val="FF0000"/>
                          </a:solidFill>
                          <a:effectLst/>
                        </a:rPr>
                        <a:t>Drell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-Yan, </a:t>
                      </a:r>
                      <a:b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L=360 pb</a:t>
                      </a:r>
                      <a:r>
                        <a:rPr lang="en-US" sz="1200" b="1" baseline="30000" dirty="0">
                          <a:solidFill>
                            <a:srgbClr val="FF0000"/>
                          </a:solidFill>
                          <a:effectLst/>
                        </a:rPr>
                        <a:t>-1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, 55% pol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400M MB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1.2billion MB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1.2billion MB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   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1911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3090" y="116632"/>
            <a:ext cx="8229600" cy="821113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NSAC Milestone (HP12)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6661040"/>
              </p:ext>
            </p:extLst>
          </p:nvPr>
        </p:nvGraphicFramePr>
        <p:xfrm>
          <a:off x="177800" y="763588"/>
          <a:ext cx="8736013" cy="343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9" name="Document" r:id="rId5" imgW="6527825" imgH="2564729" progId="Word.Document.12">
                  <p:embed/>
                </p:oleObj>
              </mc:Choice>
              <mc:Fallback>
                <p:oleObj name="Document" r:id="rId5" imgW="6527825" imgH="2564729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763588"/>
                        <a:ext cx="8736013" cy="343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254086" y="3149918"/>
            <a:ext cx="8557941" cy="20179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cintosh HD:Users:rfatemi1:Desktop:lrp.pdf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2" r="5630" b="10686"/>
          <a:stretch/>
        </p:blipFill>
        <p:spPr bwMode="auto">
          <a:xfrm>
            <a:off x="5050340" y="2708920"/>
            <a:ext cx="3593748" cy="33088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run12.aLL_.xt_.v0.c.full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3696" r="7415" b="883"/>
          <a:stretch/>
        </p:blipFill>
        <p:spPr>
          <a:xfrm>
            <a:off x="461828" y="2564904"/>
            <a:ext cx="4136018" cy="3308814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6346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3090" y="116632"/>
            <a:ext cx="8229600" cy="821113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NSAC Milestone (HP8)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3248598"/>
              </p:ext>
            </p:extLst>
          </p:nvPr>
        </p:nvGraphicFramePr>
        <p:xfrm>
          <a:off x="527050" y="750888"/>
          <a:ext cx="8191500" cy="171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5" name="Document" r:id="rId5" imgW="6527825" imgH="1364424" progId="Word.Document.12">
                  <p:embed/>
                </p:oleObj>
              </mc:Choice>
              <mc:Fallback>
                <p:oleObj name="Document" r:id="rId5" imgW="6527825" imgH="1364424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750888"/>
                        <a:ext cx="8191500" cy="171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344217" y="2101024"/>
            <a:ext cx="8557941" cy="20179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C:\Users\xzb\Desktop\Management\BUR2015\AL_W_spin_prl2014_Fig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70" y="2101024"/>
            <a:ext cx="3608287" cy="415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Macintosh HD:Users:rfatemi1:Desktop:UbarDbarRHIC.pdf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20" t="14162" r="-3626" b="10165"/>
          <a:stretch/>
        </p:blipFill>
        <p:spPr bwMode="auto">
          <a:xfrm>
            <a:off x="4400683" y="2204864"/>
            <a:ext cx="3648912" cy="32067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23187" y="5411575"/>
            <a:ext cx="4155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First significant evidence that u and d anti-quark spin distributions are significantly different.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92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5923" y="154940"/>
            <a:ext cx="2593313" cy="2649371"/>
            <a:chOff x="-5922" y="154940"/>
            <a:chExt cx="3199891" cy="2821107"/>
          </a:xfrm>
        </p:grpSpPr>
        <p:pic>
          <p:nvPicPr>
            <p:cNvPr id="2" name="Picture 1" descr="https://drupal.star.bnl.gov/STAR/files/starpublications/212/fig3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22" y="154940"/>
              <a:ext cx="3137762" cy="2625988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09953" y="2615547"/>
              <a:ext cx="3084016" cy="360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FF"/>
                  </a:solidFill>
                </a:rPr>
                <a:t>Open charm, Upsilon R</a:t>
              </a:r>
              <a:r>
                <a:rPr lang="en-US" sz="1600" baseline="-25000" dirty="0" smtClean="0">
                  <a:solidFill>
                    <a:srgbClr val="FF00FF"/>
                  </a:solidFill>
                </a:rPr>
                <a:t>AA</a:t>
              </a:r>
              <a:endParaRPr lang="en-US" sz="1600" baseline="-25000" dirty="0">
                <a:solidFill>
                  <a:srgbClr val="FF00FF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6758" y="2935654"/>
            <a:ext cx="4727766" cy="3922345"/>
            <a:chOff x="16758" y="2935654"/>
            <a:chExt cx="4727766" cy="3922345"/>
          </a:xfrm>
        </p:grpSpPr>
        <p:pic>
          <p:nvPicPr>
            <p:cNvPr id="5" name="Picture 4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68" r="5573"/>
            <a:stretch/>
          </p:blipFill>
          <p:spPr bwMode="auto">
            <a:xfrm>
              <a:off x="16758" y="2935654"/>
              <a:ext cx="2520280" cy="2208468"/>
            </a:xfrm>
            <a:prstGeom prst="rect">
              <a:avLst/>
            </a:prstGeom>
            <a:noFill/>
            <a:ln>
              <a:noFill/>
            </a:ln>
            <a:extLst/>
          </p:spPr>
        </p:pic>
        <p:pic>
          <p:nvPicPr>
            <p:cNvPr id="6" name="Picture 5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272"/>
            <a:stretch/>
          </p:blipFill>
          <p:spPr bwMode="auto">
            <a:xfrm>
              <a:off x="2537038" y="2942811"/>
              <a:ext cx="2125564" cy="297180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  </a:ext>
            </a:extLst>
          </p:spPr>
        </p:pic>
        <p:pic>
          <p:nvPicPr>
            <p:cNvPr id="7" name="Picture 6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96" y="5112228"/>
              <a:ext cx="2312642" cy="1745771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455116" y="5985112"/>
              <a:ext cx="2289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FF"/>
                  </a:solidFill>
                </a:rPr>
                <a:t>Three new papers on </a:t>
              </a:r>
              <a:r>
                <a:rPr lang="en-US" sz="1200" dirty="0" err="1" smtClean="0">
                  <a:solidFill>
                    <a:srgbClr val="FF00FF"/>
                  </a:solidFill>
                </a:rPr>
                <a:t>dileptons</a:t>
              </a:r>
              <a:endParaRPr lang="en-US" sz="1200" dirty="0">
                <a:solidFill>
                  <a:srgbClr val="FF00FF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619950" y="145905"/>
            <a:ext cx="2102224" cy="2796906"/>
            <a:chOff x="3347864" y="154940"/>
            <a:chExt cx="2102224" cy="2796906"/>
          </a:xfrm>
        </p:grpSpPr>
        <p:pic>
          <p:nvPicPr>
            <p:cNvPr id="10" name="Picture 9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154940"/>
              <a:ext cx="2016224" cy="261143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349833" y="2644069"/>
              <a:ext cx="21002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FF00FF"/>
                  </a:solidFill>
                </a:rPr>
                <a:t>d+Au</a:t>
              </a:r>
              <a:r>
                <a:rPr lang="en-US" sz="1400" dirty="0" smtClean="0">
                  <a:solidFill>
                    <a:srgbClr val="FF00FF"/>
                  </a:solidFill>
                </a:rPr>
                <a:t> </a:t>
              </a:r>
              <a:r>
                <a:rPr lang="en-US" sz="1400" dirty="0" err="1" smtClean="0">
                  <a:solidFill>
                    <a:srgbClr val="FF00FF"/>
                  </a:solidFill>
                </a:rPr>
                <a:t>dihadrons</a:t>
              </a:r>
              <a:r>
                <a:rPr lang="en-US" sz="1400" dirty="0" smtClean="0">
                  <a:solidFill>
                    <a:srgbClr val="FF00FF"/>
                  </a:solidFill>
                </a:rPr>
                <a:t> (2 PLB)</a:t>
              </a:r>
              <a:endParaRPr lang="en-US" sz="1400" dirty="0">
                <a:solidFill>
                  <a:srgbClr val="FF00FF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26861" y="2749013"/>
            <a:ext cx="4479996" cy="3992355"/>
            <a:chOff x="4626861" y="2749013"/>
            <a:chExt cx="4479996" cy="3992355"/>
          </a:xfrm>
        </p:grpSpPr>
        <p:pic>
          <p:nvPicPr>
            <p:cNvPr id="13" name="Picture 12" descr="https://drupal.star.bnl.gov/STAR/files/starpublications/221/fig3.png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06" r="7206"/>
            <a:stretch/>
          </p:blipFill>
          <p:spPr bwMode="auto">
            <a:xfrm>
              <a:off x="4626861" y="4869160"/>
              <a:ext cx="2187948" cy="187220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  <a:ext uri="{FAA26D3D-D897-4be2-8F04-BA451C77F1D7}">
  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  </a:ext>
            </a:extLst>
          </p:spPr>
        </p:pic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815" y="2749013"/>
              <a:ext cx="4269606" cy="2044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3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2202" y="4881250"/>
              <a:ext cx="2324655" cy="1500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4609347" y="13448"/>
            <a:ext cx="4541568" cy="2614429"/>
            <a:chOff x="4609347" y="13448"/>
            <a:chExt cx="4541568" cy="2614429"/>
          </a:xfrm>
        </p:grpSpPr>
        <p:pic>
          <p:nvPicPr>
            <p:cNvPr id="15" name="Picture 2" descr="C:\Users\xzb\Desktop\Management\BUR2015\AL_W_spin_prl2014_Fig4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9347" y="13448"/>
              <a:ext cx="2268551" cy="2614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Macintosh HD:Users:rfatemi1:Documents:BUR:2015:IFF.m.v0.1.png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226" y="836712"/>
              <a:ext cx="2673689" cy="147500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935630" y="404663"/>
              <a:ext cx="20185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FF"/>
                  </a:solidFill>
                </a:rPr>
                <a:t>Spin </a:t>
              </a:r>
              <a:r>
                <a:rPr lang="en-US" sz="1200" b="1" dirty="0" err="1" smtClean="0">
                  <a:solidFill>
                    <a:srgbClr val="FF00FF"/>
                  </a:solidFill>
                </a:rPr>
                <a:t>Highlights:W</a:t>
              </a:r>
              <a:r>
                <a:rPr lang="en-US" sz="1200" b="1" baseline="30000" dirty="0" smtClean="0">
                  <a:solidFill>
                    <a:srgbClr val="FF00FF"/>
                  </a:solidFill>
                </a:rPr>
                <a:t>+/-</a:t>
              </a:r>
              <a:r>
                <a:rPr lang="en-US" sz="1200" b="1" dirty="0" smtClean="0">
                  <a:solidFill>
                    <a:srgbClr val="FF00FF"/>
                  </a:solidFill>
                </a:rPr>
                <a:t>, IFF</a:t>
              </a:r>
              <a:endParaRPr lang="en-US" sz="1200" b="1" dirty="0">
                <a:solidFill>
                  <a:srgbClr val="FF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6472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3090" y="116632"/>
            <a:ext cx="8229600" cy="821113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NSAC Milestone (HP13)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8834835"/>
              </p:ext>
            </p:extLst>
          </p:nvPr>
        </p:nvGraphicFramePr>
        <p:xfrm>
          <a:off x="254086" y="771562"/>
          <a:ext cx="8794957" cy="3456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3" name="Document" r:id="rId5" imgW="6527560" imgH="2565306" progId="Word.Document.12">
                  <p:embed/>
                </p:oleObj>
              </mc:Choice>
              <mc:Fallback>
                <p:oleObj name="Document" r:id="rId5" imgW="6527560" imgH="2565306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86" y="771562"/>
                        <a:ext cx="8794957" cy="34563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46128" y="4024037"/>
            <a:ext cx="5223510" cy="144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55576" y="5483829"/>
            <a:ext cx="7778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 of </a:t>
            </a:r>
            <a:r>
              <a:rPr lang="en-US" dirty="0" err="1" smtClean="0"/>
              <a:t>W</a:t>
            </a:r>
            <a:r>
              <a:rPr lang="en-US" baseline="30000" dirty="0" err="1" smtClean="0"/>
              <a:t>±</a:t>
            </a:r>
            <a:r>
              <a:rPr lang="en-US" dirty="0" err="1" smtClean="0"/>
              <a:t>,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, DY in </a:t>
            </a:r>
            <a:r>
              <a:rPr lang="en-US" dirty="0" err="1" smtClean="0"/>
              <a:t>pp</a:t>
            </a:r>
            <a:r>
              <a:rPr lang="en-US" dirty="0" smtClean="0"/>
              <a:t> 510 are all sensitive to the </a:t>
            </a:r>
            <a:r>
              <a:rPr lang="en-US" dirty="0" err="1" smtClean="0"/>
              <a:t>Sivers</a:t>
            </a:r>
            <a:r>
              <a:rPr lang="en-US" dirty="0" smtClean="0"/>
              <a:t> sign-change</a:t>
            </a:r>
            <a:r>
              <a:rPr lang="en-US" dirty="0"/>
              <a:t>.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STAR can access all three world-class measurements in the proposed 2017 Run – </a:t>
            </a:r>
            <a:r>
              <a:rPr lang="en-US" b="1" dirty="0" smtClean="0">
                <a:solidFill>
                  <a:srgbClr val="FF0000"/>
                </a:solidFill>
              </a:rPr>
              <a:t>Significant </a:t>
            </a:r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b="1" dirty="0" smtClean="0">
                <a:solidFill>
                  <a:srgbClr val="FF0000"/>
                </a:solidFill>
              </a:rPr>
              <a:t>iscovery </a:t>
            </a:r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b="1" dirty="0" smtClean="0">
                <a:solidFill>
                  <a:srgbClr val="FF0000"/>
                </a:solidFill>
              </a:rPr>
              <a:t>otential before 2020!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521" y="1709306"/>
            <a:ext cx="415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8521" y="2466468"/>
            <a:ext cx="415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02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52" y="188639"/>
            <a:ext cx="5194244" cy="651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92080" y="908720"/>
            <a:ext cx="3923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SN0617 : a case for run16 pp510 (supplementary material)</a:t>
            </a:r>
          </a:p>
        </p:txBody>
      </p:sp>
      <p:sp>
        <p:nvSpPr>
          <p:cNvPr id="5" name="Rectangle 4"/>
          <p:cNvSpPr/>
          <p:nvPr/>
        </p:nvSpPr>
        <p:spPr>
          <a:xfrm>
            <a:off x="4932040" y="6165304"/>
            <a:ext cx="417645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https://drupal.star.bnl.gov/STAR/starnotes/private/psn0617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91825" y="170080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January 2015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84368" y="1700808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run17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00965" y="2636912"/>
            <a:ext cx="329756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b="1" dirty="0" smtClean="0">
                <a:solidFill>
                  <a:srgbClr val="FF00FF"/>
                </a:solidFill>
              </a:rPr>
              <a:t>2014 PAC Recommendation:</a:t>
            </a:r>
          </a:p>
          <a:p>
            <a:pPr algn="l"/>
            <a:r>
              <a:rPr lang="en-US" sz="1600" dirty="0" smtClean="0">
                <a:solidFill>
                  <a:srgbClr val="FF00FF"/>
                </a:solidFill>
              </a:rPr>
              <a:t>The </a:t>
            </a:r>
            <a:r>
              <a:rPr lang="en-US" sz="1600" dirty="0" err="1">
                <a:solidFill>
                  <a:srgbClr val="FF00FF"/>
                </a:solidFill>
              </a:rPr>
              <a:t>p+p</a:t>
            </a:r>
            <a:r>
              <a:rPr lang="en-US" sz="1600" dirty="0">
                <a:solidFill>
                  <a:srgbClr val="FF00FF"/>
                </a:solidFill>
              </a:rPr>
              <a:t> goals should address the </a:t>
            </a:r>
            <a:r>
              <a:rPr lang="en-US" sz="1600" dirty="0" smtClean="0">
                <a:solidFill>
                  <a:srgbClr val="FF00FF"/>
                </a:solidFill>
              </a:rPr>
              <a:t>DOE milestone </a:t>
            </a:r>
            <a:r>
              <a:rPr lang="en-US" sz="1600" dirty="0">
                <a:solidFill>
                  <a:srgbClr val="FF00FF"/>
                </a:solidFill>
              </a:rPr>
              <a:t>HP13. The </a:t>
            </a:r>
            <a:r>
              <a:rPr lang="en-US" sz="1600" dirty="0" smtClean="0">
                <a:solidFill>
                  <a:srgbClr val="FF00FF"/>
                </a:solidFill>
              </a:rPr>
              <a:t>PAC encourages </a:t>
            </a:r>
            <a:r>
              <a:rPr lang="en-US" sz="1600" dirty="0">
                <a:solidFill>
                  <a:srgbClr val="FF00FF"/>
                </a:solidFill>
              </a:rPr>
              <a:t>more interactions between theory community and experimental </a:t>
            </a:r>
            <a:r>
              <a:rPr lang="en-US" sz="1600" dirty="0" smtClean="0">
                <a:solidFill>
                  <a:srgbClr val="FF00FF"/>
                </a:solidFill>
              </a:rPr>
              <a:t>collaborations to </a:t>
            </a:r>
            <a:r>
              <a:rPr lang="en-US" sz="1600" dirty="0">
                <a:solidFill>
                  <a:srgbClr val="FF00FF"/>
                </a:solidFill>
              </a:rPr>
              <a:t>address the TMD evolutions which is critical for evaluating experimental </a:t>
            </a:r>
            <a:r>
              <a:rPr lang="en-US" sz="1600" dirty="0" smtClean="0">
                <a:solidFill>
                  <a:srgbClr val="FF00FF"/>
                </a:solidFill>
              </a:rPr>
              <a:t>sensitivities for </a:t>
            </a:r>
            <a:r>
              <a:rPr lang="en-US" sz="1600" dirty="0">
                <a:solidFill>
                  <a:srgbClr val="FF00FF"/>
                </a:solidFill>
              </a:rPr>
              <a:t>possible </a:t>
            </a:r>
            <a:r>
              <a:rPr lang="en-US" sz="1600" dirty="0" err="1">
                <a:solidFill>
                  <a:srgbClr val="FF00FF"/>
                </a:solidFill>
              </a:rPr>
              <a:t>p+p</a:t>
            </a:r>
            <a:r>
              <a:rPr lang="en-US" sz="1600" dirty="0">
                <a:solidFill>
                  <a:srgbClr val="FF00FF"/>
                </a:solidFill>
              </a:rPr>
              <a:t> run at 510 GeV in 2016.</a:t>
            </a:r>
          </a:p>
        </p:txBody>
      </p:sp>
    </p:spTree>
    <p:extLst>
      <p:ext uri="{BB962C8B-B14F-4D97-AF65-F5344CB8AC3E}">
        <p14:creationId xmlns:p14="http://schemas.microsoft.com/office/powerpoint/2010/main" val="2941263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124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Why is the verification of the </a:t>
            </a:r>
            <a:r>
              <a:rPr lang="en-US" sz="3600" b="1" dirty="0" err="1" smtClean="0">
                <a:solidFill>
                  <a:srgbClr val="FF0000"/>
                </a:solidFill>
              </a:rPr>
              <a:t>Sivers</a:t>
            </a:r>
            <a:r>
              <a:rPr lang="en-US" sz="3600" b="1" dirty="0" smtClean="0">
                <a:solidFill>
                  <a:srgbClr val="FF0000"/>
                </a:solidFill>
              </a:rPr>
              <a:t> sign change so important?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91643"/>
            <a:ext cx="6408712" cy="2259167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1600" dirty="0" smtClean="0"/>
              <a:t>Previous milestones concerned the gluon and antiquark </a:t>
            </a:r>
            <a:r>
              <a:rPr lang="en-US" sz="1600" dirty="0" err="1" smtClean="0"/>
              <a:t>helicity</a:t>
            </a:r>
            <a:r>
              <a:rPr lang="en-US" sz="1600" dirty="0" smtClean="0"/>
              <a:t> distributions. These are leading twist collinear PDFs.</a:t>
            </a:r>
          </a:p>
          <a:p>
            <a:pPr>
              <a:buFont typeface="Wingdings" charset="2"/>
              <a:buChar char="§"/>
            </a:pPr>
            <a:r>
              <a:rPr lang="en-US" sz="1600" dirty="0" smtClean="0"/>
              <a:t>The </a:t>
            </a:r>
            <a:r>
              <a:rPr lang="en-US" sz="1600" dirty="0" err="1" smtClean="0"/>
              <a:t>Sivers</a:t>
            </a:r>
            <a:r>
              <a:rPr lang="en-US" sz="1600" dirty="0" smtClean="0"/>
              <a:t> function encapsulates the correlation between the transverse momentum of the </a:t>
            </a:r>
            <a:r>
              <a:rPr lang="en-US" sz="1600" dirty="0" err="1" smtClean="0"/>
              <a:t>partons</a:t>
            </a:r>
            <a:r>
              <a:rPr lang="en-US" sz="1600" dirty="0" smtClean="0"/>
              <a:t> inside of the proton with the spin of the parent proton</a:t>
            </a:r>
          </a:p>
          <a:p>
            <a:pPr>
              <a:buFont typeface="Wingdings" charset="2"/>
              <a:buChar char="§"/>
            </a:pPr>
            <a:r>
              <a:rPr lang="en-US" sz="1600" dirty="0" smtClean="0"/>
              <a:t>The </a:t>
            </a:r>
            <a:r>
              <a:rPr lang="en-US" sz="1600" dirty="0" err="1" smtClean="0"/>
              <a:t>Sivers</a:t>
            </a:r>
            <a:r>
              <a:rPr lang="en-US" sz="1600" dirty="0" smtClean="0"/>
              <a:t> function is just one example of a Transverse Momentum Dependent  distribution function.</a:t>
            </a:r>
          </a:p>
          <a:p>
            <a:pPr>
              <a:buFont typeface="Wingdings" charset="2"/>
              <a:buChar char="§"/>
            </a:pPr>
            <a:endParaRPr lang="en-US" sz="1600" dirty="0" smtClean="0"/>
          </a:p>
        </p:txBody>
      </p:sp>
      <p:pic>
        <p:nvPicPr>
          <p:cNvPr id="4" name="Picture 5" descr="rhic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9710" b="37746"/>
          <a:stretch/>
        </p:blipFill>
        <p:spPr bwMode="auto">
          <a:xfrm>
            <a:off x="670145" y="3645024"/>
            <a:ext cx="3051436" cy="177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5565736"/>
            <a:ext cx="8110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Interest in TMD’s not isolated to just </a:t>
            </a:r>
            <a:r>
              <a:rPr lang="en-US" dirty="0"/>
              <a:t>the spin community, but </a:t>
            </a:r>
            <a:r>
              <a:rPr lang="en-US" dirty="0" smtClean="0"/>
              <a:t>also in the broader QCD and LHC community</a:t>
            </a:r>
            <a:r>
              <a:rPr lang="en-US" dirty="0"/>
              <a:t>.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</a:rPr>
              <a:t>RHIC </a:t>
            </a:r>
            <a:r>
              <a:rPr lang="en-US" b="1" dirty="0">
                <a:solidFill>
                  <a:srgbClr val="FF0000"/>
                </a:solidFill>
              </a:rPr>
              <a:t>has a unique and critical role to play in this story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58382" y="3691167"/>
            <a:ext cx="4705048" cy="1682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1600" dirty="0" smtClean="0"/>
              <a:t>Theoretical tools needed to interpret leading twist PDFs within a collinear framework are well established.</a:t>
            </a:r>
          </a:p>
          <a:p>
            <a:pPr>
              <a:buFont typeface="Wingdings" charset="2"/>
              <a:buChar char="§"/>
            </a:pPr>
            <a:r>
              <a:rPr lang="en-US" sz="1600" dirty="0" smtClean="0"/>
              <a:t>For TMDs we need to build a new framework. </a:t>
            </a:r>
            <a:r>
              <a:rPr lang="en-US" sz="1600" dirty="0"/>
              <a:t>T</a:t>
            </a:r>
            <a:r>
              <a:rPr lang="en-US" sz="1600" dirty="0" smtClean="0"/>
              <a:t>ools such as  factorization, evolution, universality need to be reformulated and tested.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398628" y="2330727"/>
            <a:ext cx="673068" cy="969994"/>
            <a:chOff x="2217507" y="2172120"/>
            <a:chExt cx="673068" cy="969994"/>
          </a:xfrm>
        </p:grpSpPr>
        <p:cxnSp>
          <p:nvCxnSpPr>
            <p:cNvPr id="10" name="Straight Arrow Connector 9"/>
            <p:cNvCxnSpPr/>
            <p:nvPr/>
          </p:nvCxnSpPr>
          <p:spPr>
            <a:xfrm rot="5400000" flipH="1" flipV="1">
              <a:off x="2327235" y="2361826"/>
              <a:ext cx="381000" cy="1588"/>
            </a:xfrm>
            <a:prstGeom prst="straightConnector1">
              <a:avLst/>
            </a:prstGeom>
            <a:ln w="66675">
              <a:solidFill>
                <a:schemeClr val="accent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2217507" y="2502034"/>
              <a:ext cx="640080" cy="64008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2437538" y="2767197"/>
              <a:ext cx="453037" cy="137160"/>
              <a:chOff x="3703514" y="2716263"/>
              <a:chExt cx="453037" cy="137160"/>
            </a:xfrm>
          </p:grpSpPr>
          <p:sp>
            <p:nvSpPr>
              <p:cNvPr id="13" name="Oval 12"/>
              <p:cNvSpPr/>
              <p:nvPr/>
            </p:nvSpPr>
            <p:spPr>
              <a:xfrm flipH="1" flipV="1">
                <a:off x="3703514" y="2716263"/>
                <a:ext cx="137160" cy="1371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>
                <a:off x="3793678" y="2784843"/>
                <a:ext cx="362873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1058311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20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7575603"/>
              </p:ext>
            </p:extLst>
          </p:nvPr>
        </p:nvGraphicFramePr>
        <p:xfrm>
          <a:off x="6961221" y="1583572"/>
          <a:ext cx="1473682" cy="521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21" name="Equation" r:id="rId7" imgW="825500" imgH="292100" progId="Equation.3">
                  <p:embed/>
                </p:oleObj>
              </mc:Choice>
              <mc:Fallback>
                <p:oleObj name="Equation" r:id="rId7" imgW="8255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61221" y="1583572"/>
                        <a:ext cx="1473682" cy="521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1703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d_W_AsymAmpSqrtVsRa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50" y="1101322"/>
            <a:ext cx="4157323" cy="4340626"/>
          </a:xfrm>
          <a:prstGeom prst="rect">
            <a:avLst/>
          </a:prstGeom>
          <a:ln w="381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370512" y="260648"/>
            <a:ext cx="59377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TMD Observable W</a:t>
            </a:r>
            <a:r>
              <a:rPr lang="en-US" sz="3200" b="1" baseline="30000" dirty="0" smtClean="0">
                <a:solidFill>
                  <a:srgbClr val="FF0000"/>
                </a:solidFill>
                <a:latin typeface="+mj-lt"/>
              </a:rPr>
              <a:t>+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/W</a:t>
            </a:r>
            <a:r>
              <a:rPr lang="en-US" sz="3200" b="1" baseline="30000" dirty="0" smtClean="0">
                <a:solidFill>
                  <a:srgbClr val="FF0000"/>
                </a:solidFill>
                <a:latin typeface="+mj-lt"/>
              </a:rPr>
              <a:t>-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A</a:t>
            </a:r>
            <a:r>
              <a:rPr lang="en-US" sz="3200" b="1" baseline="-25000" dirty="0" smtClean="0">
                <a:solidFill>
                  <a:srgbClr val="FF0000"/>
                </a:solidFill>
                <a:latin typeface="+mj-lt"/>
              </a:rPr>
              <a:t>N</a:t>
            </a:r>
            <a:endParaRPr lang="en-US" sz="3200" b="1" baseline="-2500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39408" y="1371838"/>
            <a:ext cx="4481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First measurement from limited 2011 dataset.</a:t>
            </a:r>
          </a:p>
          <a:p>
            <a:pPr algn="l"/>
            <a:endParaRPr lang="en-US" sz="1600" dirty="0" smtClean="0"/>
          </a:p>
          <a:p>
            <a:pPr algn="l"/>
            <a:r>
              <a:rPr lang="en-US" sz="1600" dirty="0" smtClean="0"/>
              <a:t>Fully reconstructed W using recoil jet methods.</a:t>
            </a:r>
          </a:p>
          <a:p>
            <a:pPr algn="l"/>
            <a:endParaRPr lang="en-US" sz="1600" dirty="0"/>
          </a:p>
          <a:p>
            <a:pPr algn="l"/>
            <a:r>
              <a:rPr lang="en-US" sz="1600" dirty="0" smtClean="0"/>
              <a:t>Precision measurement proposed for Run 17 </a:t>
            </a:r>
          </a:p>
        </p:txBody>
      </p:sp>
      <p:pic>
        <p:nvPicPr>
          <p:cNvPr id="7" name="Picture 6" descr="W_AN_theory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00"/>
          <a:stretch/>
        </p:blipFill>
        <p:spPr>
          <a:xfrm>
            <a:off x="4529037" y="3140968"/>
            <a:ext cx="3624544" cy="3178667"/>
          </a:xfrm>
          <a:prstGeom prst="rect">
            <a:avLst/>
          </a:prstGeom>
          <a:ln w="31750">
            <a:noFill/>
          </a:ln>
        </p:spPr>
      </p:pic>
      <p:sp>
        <p:nvSpPr>
          <p:cNvPr id="8" name="TextBox 7"/>
          <p:cNvSpPr txBox="1"/>
          <p:nvPr/>
        </p:nvSpPr>
        <p:spPr>
          <a:xfrm rot="5400000">
            <a:off x="6546568" y="4449487"/>
            <a:ext cx="3531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Phys.Rev.Let</a:t>
            </a:r>
            <a:r>
              <a:rPr lang="en-US" sz="1600" i="1" dirty="0" smtClean="0"/>
              <a:t>. 103, 172001 (2009)</a:t>
            </a:r>
            <a:endParaRPr lang="en-US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098542" y="5580543"/>
            <a:ext cx="2806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PoS</a:t>
            </a:r>
            <a:r>
              <a:rPr lang="en-US" sz="1600" i="1" dirty="0" smtClean="0"/>
              <a:t> DIS2014 237 (2014)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04295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4916" y="271427"/>
            <a:ext cx="8139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TMD Evolution – 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t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erra Incognita</a:t>
            </a:r>
            <a:r>
              <a:rPr lang="en-US" sz="3600" b="1" baseline="-25000" dirty="0" smtClean="0">
                <a:solidFill>
                  <a:srgbClr val="FF0000"/>
                </a:solidFill>
                <a:latin typeface="+mj-lt"/>
              </a:rPr>
              <a:t> </a:t>
            </a:r>
            <a:endParaRPr lang="en-US" sz="3600" b="1" baseline="-25000" dirty="0">
              <a:solidFill>
                <a:srgbClr val="FF0000"/>
              </a:solidFill>
              <a:effectLst/>
              <a:latin typeface="+mj-lt"/>
            </a:endParaRPr>
          </a:p>
        </p:txBody>
      </p:sp>
      <p:pic>
        <p:nvPicPr>
          <p:cNvPr id="7" name="Picture 6" descr="W_AN_theor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00"/>
          <a:stretch/>
        </p:blipFill>
        <p:spPr>
          <a:xfrm>
            <a:off x="228742" y="1506631"/>
            <a:ext cx="3881525" cy="3404035"/>
          </a:xfrm>
          <a:prstGeom prst="rect">
            <a:avLst/>
          </a:prstGeom>
          <a:ln w="31750">
            <a:noFill/>
          </a:ln>
        </p:spPr>
      </p:pic>
      <p:pic>
        <p:nvPicPr>
          <p:cNvPr id="10" name="Picture 9" descr="w_minus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87" y="1421135"/>
            <a:ext cx="4015570" cy="34895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9766" y="5239597"/>
            <a:ext cx="8253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yellow bands represent the uncertainties for the asymmetry. At negative rapidity </a:t>
            </a:r>
            <a:r>
              <a:rPr lang="en-US" dirty="0" smtClean="0"/>
              <a:t>this uncertainty is driven by  the currently unconstrained </a:t>
            </a:r>
            <a:r>
              <a:rPr lang="en-US" dirty="0"/>
              <a:t>sea quark </a:t>
            </a:r>
            <a:r>
              <a:rPr lang="en-US" dirty="0" err="1"/>
              <a:t>Sivers</a:t>
            </a:r>
            <a:r>
              <a:rPr lang="en-US" dirty="0"/>
              <a:t> </a:t>
            </a:r>
            <a:r>
              <a:rPr lang="en-US" dirty="0" smtClean="0"/>
              <a:t>functions.	 </a:t>
            </a:r>
            <a:r>
              <a:rPr lang="en-US" b="1" dirty="0" smtClean="0">
                <a:solidFill>
                  <a:srgbClr val="FF0000"/>
                </a:solidFill>
              </a:rPr>
              <a:t>STAR will make the FIRST measurement of the anti-quark up and down </a:t>
            </a:r>
            <a:r>
              <a:rPr lang="en-US" b="1" dirty="0" err="1" smtClean="0">
                <a:solidFill>
                  <a:srgbClr val="FF0000"/>
                </a:solidFill>
              </a:rPr>
              <a:t>Sivers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7962" y="1008411"/>
            <a:ext cx="2775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Without Evolution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88023" y="1029353"/>
            <a:ext cx="4104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>
                  <a:solidFill>
                    <a:srgbClr val="FFFF00"/>
                  </a:solidFill>
                </a:ln>
              </a:rPr>
              <a:t>One example “With”  </a:t>
            </a:r>
            <a:r>
              <a:rPr lang="en-US" sz="2000" b="1" dirty="0" smtClean="0"/>
              <a:t>Evolution</a:t>
            </a:r>
            <a:endParaRPr lang="en-US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4262687" y="4910666"/>
            <a:ext cx="42223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J. Collins and T. Rogers, </a:t>
            </a:r>
            <a:r>
              <a:rPr lang="en-US" sz="1100" dirty="0" err="1"/>
              <a:t>Phys.Rev</a:t>
            </a:r>
            <a:r>
              <a:rPr lang="en-US" sz="1100" dirty="0"/>
              <a:t>. D91 (2015) 7, 074020</a:t>
            </a:r>
          </a:p>
        </p:txBody>
      </p:sp>
    </p:spTree>
    <p:extLst>
      <p:ext uri="{BB962C8B-B14F-4D97-AF65-F5344CB8AC3E}">
        <p14:creationId xmlns:p14="http://schemas.microsoft.com/office/powerpoint/2010/main" val="303923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Another TMD Observable: </a:t>
            </a:r>
            <a:r>
              <a:rPr lang="en-US" sz="3200" b="1" dirty="0" err="1" smtClean="0">
                <a:solidFill>
                  <a:srgbClr val="FF0000"/>
                </a:solidFill>
              </a:rPr>
              <a:t>Drell</a:t>
            </a:r>
            <a:r>
              <a:rPr lang="en-US" sz="3200" b="1" dirty="0" smtClean="0">
                <a:solidFill>
                  <a:srgbClr val="FF0000"/>
                </a:solidFill>
              </a:rPr>
              <a:t>-Yan </a:t>
            </a:r>
            <a:r>
              <a:rPr lang="en-US" sz="3200" b="1" dirty="0" err="1" smtClean="0">
                <a:solidFill>
                  <a:srgbClr val="FF0000"/>
                </a:solidFill>
              </a:rPr>
              <a:t>e</a:t>
            </a:r>
            <a:r>
              <a:rPr lang="en-US" sz="3200" b="1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3200" b="1" dirty="0" err="1" smtClean="0">
                <a:solidFill>
                  <a:srgbClr val="FF0000"/>
                </a:solidFill>
              </a:rPr>
              <a:t>e</a:t>
            </a:r>
            <a:r>
              <a:rPr lang="en-US" sz="3200" b="1" baseline="30000" dirty="0" smtClean="0">
                <a:solidFill>
                  <a:srgbClr val="FF0000"/>
                </a:solidFill>
              </a:rPr>
              <a:t>-</a:t>
            </a:r>
            <a:endParaRPr lang="en-US" sz="3200" b="1" baseline="30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1645578"/>
            <a:ext cx="44413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Propose to add post-shower to newly refurbished </a:t>
            </a:r>
            <a:r>
              <a:rPr lang="en-US" dirty="0" err="1" smtClean="0"/>
              <a:t>Pb</a:t>
            </a:r>
            <a:r>
              <a:rPr lang="en-US" dirty="0" smtClean="0"/>
              <a:t>-Glass FMS and recently commissioned  scintillator pre-shower detector. 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Simulate response of detector package to </a:t>
            </a:r>
            <a:r>
              <a:rPr lang="en-US" dirty="0" err="1" smtClean="0"/>
              <a:t>pions</a:t>
            </a:r>
            <a:r>
              <a:rPr lang="en-US" dirty="0" smtClean="0"/>
              <a:t> and electrons, collecting energy deposited in 3 pre-shower layers, FMS tower and post-shower layer. 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Use multivariate analysis techniques to achieve hadron rejection powers of 800-14,000 for hadrons of 15 to 60 </a:t>
            </a:r>
            <a:r>
              <a:rPr lang="en-US" dirty="0" err="1" smtClean="0"/>
              <a:t>GeV</a:t>
            </a:r>
            <a:r>
              <a:rPr lang="en-US" dirty="0" smtClean="0"/>
              <a:t> while maintaining 90% electron detection efficiency. </a:t>
            </a:r>
          </a:p>
        </p:txBody>
      </p:sp>
      <p:pic>
        <p:nvPicPr>
          <p:cNvPr id="6" name="Picture 5" descr="C:\Users\Samuel\Desktop\DY_PICS\rj_curve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" t="15338" r="7950" b="1196"/>
          <a:stretch/>
        </p:blipFill>
        <p:spPr bwMode="auto">
          <a:xfrm>
            <a:off x="5364089" y="4090294"/>
            <a:ext cx="3259906" cy="23420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C:\Users\Samuel\Desktop\DY_PICS\b2s_compare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10457" r="1600" b="848"/>
          <a:stretch/>
        </p:blipFill>
        <p:spPr bwMode="auto">
          <a:xfrm>
            <a:off x="5364089" y="1177876"/>
            <a:ext cx="3331914" cy="27551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27660" y="2956302"/>
            <a:ext cx="753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pp510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8606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36468" y="1052736"/>
            <a:ext cx="47365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The orange square: achievable statistical precision for A</a:t>
            </a:r>
            <a:r>
              <a:rPr lang="en-US" baseline="-25000" dirty="0" smtClean="0"/>
              <a:t>N</a:t>
            </a:r>
            <a:r>
              <a:rPr lang="en-US" dirty="0" smtClean="0"/>
              <a:t> DY asymmetry with 400 pb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the theoretical prediction for the </a:t>
            </a:r>
            <a:r>
              <a:rPr lang="en-US" dirty="0" err="1" smtClean="0"/>
              <a:t>Sivers</a:t>
            </a:r>
            <a:r>
              <a:rPr lang="en-US" dirty="0" smtClean="0"/>
              <a:t> asymmetry </a:t>
            </a:r>
            <a:r>
              <a:rPr lang="en-US" i="1" dirty="0" smtClean="0"/>
              <a:t>A</a:t>
            </a:r>
            <a:r>
              <a:rPr lang="en-US" i="1" baseline="-25000" dirty="0" smtClean="0"/>
              <a:t>N</a:t>
            </a:r>
            <a:r>
              <a:rPr lang="en-US" i="1" dirty="0" smtClean="0"/>
              <a:t> </a:t>
            </a:r>
            <a:r>
              <a:rPr lang="en-US" dirty="0" smtClean="0"/>
              <a:t>as a function of </a:t>
            </a:r>
            <a:r>
              <a:rPr lang="en-US" i="1" dirty="0" smtClean="0"/>
              <a:t>DY </a:t>
            </a:r>
            <a:r>
              <a:rPr lang="en-US" dirty="0" smtClean="0"/>
              <a:t>lepton-pair rapidity at </a:t>
            </a:r>
            <a:r>
              <a:rPr lang="en-US" i="1" dirty="0" smtClean="0"/>
              <a:t>√s</a:t>
            </a:r>
            <a:r>
              <a:rPr lang="en-US" dirty="0" smtClean="0"/>
              <a:t>=500 GeV, </a:t>
            </a:r>
            <a:r>
              <a:rPr lang="en-US" b="1" dirty="0" smtClean="0">
                <a:solidFill>
                  <a:srgbClr val="FF0000"/>
                </a:solidFill>
              </a:rPr>
              <a:t>before any TMD evolution is applied.</a:t>
            </a:r>
          </a:p>
          <a:p>
            <a:pPr algn="l"/>
            <a:endParaRPr lang="en-US" b="1" dirty="0"/>
          </a:p>
        </p:txBody>
      </p:sp>
      <p:pic>
        <p:nvPicPr>
          <p:cNvPr id="10" name="Picture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8" r="7349"/>
          <a:stretch/>
        </p:blipFill>
        <p:spPr bwMode="auto">
          <a:xfrm>
            <a:off x="5188856" y="1417638"/>
            <a:ext cx="2922487" cy="24776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" r="8251"/>
          <a:stretch/>
        </p:blipFill>
        <p:spPr bwMode="auto">
          <a:xfrm>
            <a:off x="559760" y="3773714"/>
            <a:ext cx="3298621" cy="26421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55500" y="4053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Another TMD Observable: </a:t>
            </a:r>
            <a:r>
              <a:rPr lang="en-US" sz="3200" b="1" dirty="0" err="1" smtClean="0">
                <a:solidFill>
                  <a:srgbClr val="FF0000"/>
                </a:solidFill>
              </a:rPr>
              <a:t>Drell</a:t>
            </a:r>
            <a:r>
              <a:rPr lang="en-US" sz="3200" b="1" dirty="0" smtClean="0">
                <a:solidFill>
                  <a:srgbClr val="FF0000"/>
                </a:solidFill>
              </a:rPr>
              <a:t>-Yan </a:t>
            </a:r>
            <a:r>
              <a:rPr lang="en-US" sz="3200" b="1" dirty="0" err="1" smtClean="0">
                <a:solidFill>
                  <a:srgbClr val="FF0000"/>
                </a:solidFill>
              </a:rPr>
              <a:t>e</a:t>
            </a:r>
            <a:r>
              <a:rPr lang="en-US" sz="3200" b="1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3200" b="1" dirty="0" err="1" smtClean="0">
                <a:solidFill>
                  <a:srgbClr val="FF0000"/>
                </a:solidFill>
              </a:rPr>
              <a:t>e</a:t>
            </a:r>
            <a:r>
              <a:rPr lang="en-US" sz="3200" b="1" baseline="30000" dirty="0" smtClean="0">
                <a:solidFill>
                  <a:srgbClr val="FF0000"/>
                </a:solidFill>
              </a:rPr>
              <a:t>-</a:t>
            </a:r>
            <a:endParaRPr lang="en-US" sz="3200" b="1" baseline="30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96191" y="4487333"/>
            <a:ext cx="36406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Theoretical predictions for DY for 0 &lt;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&lt; 1 GeV and 4 &lt; Q &lt; 9 GeV </a:t>
            </a:r>
            <a:r>
              <a:rPr lang="en-US" b="1" dirty="0" smtClean="0">
                <a:solidFill>
                  <a:srgbClr val="FF0000"/>
                </a:solidFill>
              </a:rPr>
              <a:t>after TMD evolution is applied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  <a:r>
              <a:rPr lang="en-US" dirty="0" smtClean="0"/>
              <a:t> The yellow bands represent the uncertainties for the asymmetry.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211960" y="4005064"/>
            <a:ext cx="4271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33FF"/>
                </a:solidFill>
              </a:rPr>
              <a:t>Same evolution scheme as in W-Boson</a:t>
            </a:r>
            <a:endParaRPr lang="en-US" dirty="0">
              <a:solidFill>
                <a:srgbClr val="99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39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1427"/>
            <a:ext cx="845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Twist-3 Observable: Direct photon A</a:t>
            </a:r>
            <a:r>
              <a:rPr lang="en-US" sz="3200" b="1" baseline="-25000" dirty="0" smtClean="0">
                <a:solidFill>
                  <a:srgbClr val="FF0000"/>
                </a:solidFill>
                <a:latin typeface="+mj-lt"/>
              </a:rPr>
              <a:t>N</a:t>
            </a:r>
            <a:endParaRPr lang="en-US" sz="3200" b="1" baseline="-2500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7288" y="1943906"/>
            <a:ext cx="35745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Measurements of twist-3 observables explore the consistency between TMD and Collinear Twist-3 formalism.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dirty="0" smtClean="0"/>
              <a:t>Statistical and systematic uncertainties for the direct photon </a:t>
            </a:r>
            <a:r>
              <a:rPr lang="en-US" i="1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 after background subtraction compared to theoretical predictions for </a:t>
            </a:r>
            <a:r>
              <a:rPr lang="en-US" i="1" dirty="0" smtClean="0"/>
              <a:t>√s</a:t>
            </a:r>
            <a:r>
              <a:rPr lang="en-US" dirty="0" smtClean="0"/>
              <a:t> = 500 </a:t>
            </a:r>
            <a:r>
              <a:rPr lang="en-US" dirty="0" err="1" smtClean="0"/>
              <a:t>GeV</a:t>
            </a:r>
            <a:r>
              <a:rPr lang="en-US" dirty="0" smtClean="0"/>
              <a:t>. </a:t>
            </a:r>
          </a:p>
          <a:p>
            <a:pPr algn="l"/>
            <a:endParaRPr lang="en-US" b="1" dirty="0" smtClean="0">
              <a:solidFill>
                <a:srgbClr val="FF0000"/>
              </a:solidFill>
            </a:endParaRPr>
          </a:p>
          <a:p>
            <a:pPr algn="l"/>
            <a:endParaRPr lang="en-US" b="1" dirty="0">
              <a:solidFill>
                <a:srgbClr val="FFFF00"/>
              </a:solidFill>
            </a:endParaRPr>
          </a:p>
          <a:p>
            <a:pPr algn="l"/>
            <a:endParaRPr lang="en-US" dirty="0" smtClean="0"/>
          </a:p>
        </p:txBody>
      </p:sp>
      <p:pic>
        <p:nvPicPr>
          <p:cNvPr id="10" name="Picture 9" descr="direct_photon_500_t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677" y="2147791"/>
            <a:ext cx="4518134" cy="307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1569813"/>
              </p:ext>
            </p:extLst>
          </p:nvPr>
        </p:nvGraphicFramePr>
        <p:xfrm>
          <a:off x="368723" y="1874723"/>
          <a:ext cx="8365730" cy="3510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1" name="Document" r:id="rId4" imgW="6477000" imgH="2717800" progId="Word.Document.12">
                  <p:embed/>
                </p:oleObj>
              </mc:Choice>
              <mc:Fallback>
                <p:oleObj name="Document" r:id="rId4" imgW="6477000" imgH="2717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8723" y="1874723"/>
                        <a:ext cx="8365730" cy="3510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12066" y="310845"/>
            <a:ext cx="6467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Summary of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Sivers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Function Tests Planned for STAR</a:t>
            </a:r>
            <a:endParaRPr lang="en-US" sz="3200" b="1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9047" y="4015619"/>
            <a:ext cx="136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for x ~ 10</a:t>
            </a:r>
            <a:r>
              <a:rPr lang="en-US" sz="1400" baseline="30000" dirty="0" smtClean="0"/>
              <a:t>-4</a:t>
            </a:r>
            <a:endParaRPr 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306963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9485" y="260648"/>
            <a:ext cx="84581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Questions we can answer with Run 17</a:t>
            </a:r>
            <a:endParaRPr lang="en-US" sz="3200" b="1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4489" y="1418323"/>
            <a:ext cx="70458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2000" dirty="0"/>
              <a:t>Can the non-universality of the </a:t>
            </a:r>
            <a:r>
              <a:rPr lang="en-US" sz="2000" dirty="0" err="1"/>
              <a:t>Sivers</a:t>
            </a:r>
            <a:r>
              <a:rPr lang="en-US" sz="2000" dirty="0"/>
              <a:t> function between SIDIS and DY-production </a:t>
            </a:r>
            <a:r>
              <a:rPr lang="en-US" sz="2000" dirty="0" smtClean="0"/>
              <a:t>be experimentally </a:t>
            </a:r>
            <a:r>
              <a:rPr lang="en-US" sz="2000" dirty="0"/>
              <a:t>verified</a:t>
            </a:r>
            <a:r>
              <a:rPr lang="en-US" sz="2000" dirty="0" smtClean="0"/>
              <a:t>?</a:t>
            </a:r>
          </a:p>
          <a:p>
            <a:pPr lvl="0" algn="l"/>
            <a:endParaRPr lang="en-US" sz="2000" dirty="0"/>
          </a:p>
          <a:p>
            <a:pPr lvl="0" algn="l"/>
            <a:r>
              <a:rPr lang="en-US" sz="2000" dirty="0" smtClean="0"/>
              <a:t>Test </a:t>
            </a:r>
            <a:r>
              <a:rPr lang="en-US" sz="2000" dirty="0"/>
              <a:t>the effects due to TMD </a:t>
            </a:r>
            <a:r>
              <a:rPr lang="en-US" sz="2000" dirty="0" smtClean="0"/>
              <a:t>evolution </a:t>
            </a:r>
            <a:r>
              <a:rPr lang="en-US" sz="2000" dirty="0"/>
              <a:t>on A</a:t>
            </a:r>
            <a:r>
              <a:rPr lang="en-US" sz="2000" baseline="-25000" dirty="0"/>
              <a:t>N</a:t>
            </a:r>
            <a:r>
              <a:rPr lang="en-US" sz="2000" dirty="0" smtClean="0"/>
              <a:t>?</a:t>
            </a:r>
          </a:p>
          <a:p>
            <a:pPr lvl="0" algn="l"/>
            <a:endParaRPr lang="en-US" sz="2000" dirty="0"/>
          </a:p>
          <a:p>
            <a:pPr lvl="0" algn="l"/>
            <a:r>
              <a:rPr lang="en-US" sz="2000" dirty="0"/>
              <a:t>Do sea quarks have a significant sea quark </a:t>
            </a:r>
            <a:r>
              <a:rPr lang="en-US" sz="2000" dirty="0" err="1"/>
              <a:t>S</a:t>
            </a:r>
            <a:r>
              <a:rPr lang="en-US" sz="2000" dirty="0" err="1" smtClean="0"/>
              <a:t>ivers</a:t>
            </a:r>
            <a:r>
              <a:rPr lang="en-US" sz="2000" dirty="0" smtClean="0"/>
              <a:t> </a:t>
            </a:r>
            <a:r>
              <a:rPr lang="en-US" sz="2000" dirty="0"/>
              <a:t>function</a:t>
            </a:r>
            <a:r>
              <a:rPr lang="en-US" sz="2000" dirty="0" smtClean="0"/>
              <a:t>?</a:t>
            </a:r>
          </a:p>
          <a:p>
            <a:pPr lvl="0" algn="l"/>
            <a:endParaRPr lang="en-US" sz="2000" dirty="0"/>
          </a:p>
          <a:p>
            <a:pPr lvl="0" algn="l"/>
            <a:r>
              <a:rPr lang="en-US" sz="2000" dirty="0"/>
              <a:t>Can the relation between the </a:t>
            </a:r>
            <a:r>
              <a:rPr lang="en-US" sz="2000" dirty="0" err="1"/>
              <a:t>Sivers</a:t>
            </a:r>
            <a:r>
              <a:rPr lang="en-US" sz="2000" dirty="0"/>
              <a:t> function and the twist-3 </a:t>
            </a:r>
            <a:r>
              <a:rPr lang="en-US" sz="2000" dirty="0" err="1"/>
              <a:t>Efremov</a:t>
            </a:r>
            <a:r>
              <a:rPr lang="en-US" sz="2000" dirty="0"/>
              <a:t>-</a:t>
            </a:r>
            <a:r>
              <a:rPr lang="en-US" sz="2000" dirty="0" err="1"/>
              <a:t>Teryaev</a:t>
            </a:r>
            <a:r>
              <a:rPr lang="en-US" sz="2000" dirty="0"/>
              <a:t>-Qiu-</a:t>
            </a:r>
            <a:r>
              <a:rPr lang="en-US" sz="2000" dirty="0" err="1"/>
              <a:t>Sterman</a:t>
            </a:r>
            <a:r>
              <a:rPr lang="en-US" sz="2000" dirty="0"/>
              <a:t> (ETQS) distribution function </a:t>
            </a:r>
            <a:r>
              <a:rPr lang="en-US" sz="2000" dirty="0" smtClean="0"/>
              <a:t>be experimentally verified</a:t>
            </a:r>
            <a:r>
              <a:rPr lang="en-US" sz="2000" dirty="0"/>
              <a:t>?</a:t>
            </a:r>
            <a:endParaRPr lang="en-US" sz="2000" dirty="0" smtClean="0"/>
          </a:p>
          <a:p>
            <a:pPr lvl="0" algn="l"/>
            <a:endParaRPr lang="en-US" sz="2000" dirty="0"/>
          </a:p>
          <a:p>
            <a:pPr lvl="0" algn="l"/>
            <a:r>
              <a:rPr lang="en-US" sz="2000" dirty="0"/>
              <a:t>Can the evolution of the twist-3 </a:t>
            </a:r>
            <a:r>
              <a:rPr lang="en-US" sz="2000" dirty="0" err="1"/>
              <a:t>Efremov</a:t>
            </a:r>
            <a:r>
              <a:rPr lang="en-US" sz="2000" dirty="0"/>
              <a:t>-</a:t>
            </a:r>
            <a:r>
              <a:rPr lang="en-US" sz="2000" dirty="0" err="1"/>
              <a:t>Teryaev</a:t>
            </a:r>
            <a:r>
              <a:rPr lang="en-US" sz="2000" dirty="0"/>
              <a:t>-Qiu-</a:t>
            </a:r>
            <a:r>
              <a:rPr lang="en-US" sz="2000" dirty="0" err="1"/>
              <a:t>Sterman</a:t>
            </a:r>
            <a:r>
              <a:rPr lang="en-US" sz="2000" dirty="0"/>
              <a:t> (ETQS) distribution functions </a:t>
            </a:r>
            <a:r>
              <a:rPr lang="en-US" sz="2000" dirty="0" smtClean="0"/>
              <a:t>be experimentally constrained?</a:t>
            </a:r>
          </a:p>
          <a:p>
            <a:pPr lvl="0"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5673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/>
          </p:nvPr>
        </p:nvSpPr>
        <p:spPr>
          <a:xfrm>
            <a:off x="179512" y="836712"/>
            <a:ext cx="8856984" cy="5851525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From: Mueller, Berndt </a:t>
            </a:r>
          </a:p>
          <a:p>
            <a:pPr marL="0" indent="0">
              <a:buNone/>
            </a:pPr>
            <a:r>
              <a:rPr lang="en-US" sz="1400" dirty="0"/>
              <a:t>Sent: Tuesday, March 31, 2015 9:58 PM </a:t>
            </a:r>
          </a:p>
          <a:p>
            <a:pPr marL="0" indent="0">
              <a:buNone/>
            </a:pPr>
            <a:r>
              <a:rPr lang="en-US" sz="1400" dirty="0"/>
              <a:t>To: James Nagle; Morrison, David; Xu, Zhangbu; Ernst Sichtermann </a:t>
            </a:r>
          </a:p>
          <a:p>
            <a:pPr marL="0" indent="0">
              <a:buNone/>
            </a:pPr>
            <a:r>
              <a:rPr lang="en-US" sz="1400" dirty="0"/>
              <a:t>Cc: Roser, Thomas; Fischer, Wolfram; Dunlop, James C </a:t>
            </a:r>
          </a:p>
          <a:p>
            <a:pPr marL="0" indent="0">
              <a:buNone/>
            </a:pPr>
            <a:r>
              <a:rPr lang="en-US" sz="1400" dirty="0"/>
              <a:t>Subject: BURs for Run 16 &amp; 17 </a:t>
            </a:r>
          </a:p>
          <a:p>
            <a:pPr marL="0" indent="0">
              <a:buNone/>
            </a:pPr>
            <a:r>
              <a:rPr lang="en-US" sz="1400" dirty="0"/>
              <a:t>Dear RHIC Spokespersons: </a:t>
            </a:r>
          </a:p>
          <a:p>
            <a:pPr marL="0" indent="0">
              <a:buNone/>
            </a:pPr>
            <a:r>
              <a:rPr lang="en-US" sz="1400" dirty="0"/>
              <a:t>I am writing again to update my request for the beam use requests for the coming RHIC runs. </a:t>
            </a:r>
          </a:p>
          <a:p>
            <a:pPr marL="0" indent="0">
              <a:buNone/>
            </a:pPr>
            <a:r>
              <a:rPr lang="en-US" sz="1400" dirty="0"/>
              <a:t>In consultation with the Office of Nuclear Physics we have decided to make a change to the future RHIC run schedule. Specifically, </a:t>
            </a:r>
            <a:r>
              <a:rPr lang="en-US" sz="1400" b="1" dirty="0">
                <a:solidFill>
                  <a:srgbClr val="0000CC"/>
                </a:solidFill>
              </a:rPr>
              <a:t>we now plan to run RHIC in both FY16 and FY17, followed by one year (FY18) without a RHIC run during which the low energy RHIC electron cooling (</a:t>
            </a:r>
            <a:r>
              <a:rPr lang="en-US" sz="1400" b="1" dirty="0" err="1">
                <a:solidFill>
                  <a:srgbClr val="0000CC"/>
                </a:solidFill>
              </a:rPr>
              <a:t>LEReC</a:t>
            </a:r>
            <a:r>
              <a:rPr lang="en-US" sz="1400" b="1" dirty="0">
                <a:solidFill>
                  <a:srgbClr val="0000CC"/>
                </a:solidFill>
              </a:rPr>
              <a:t>) system will be installed. The high statistics Beam Energy Scan II is then planned for the years FY19 and FY20. </a:t>
            </a:r>
            <a:r>
              <a:rPr lang="en-US" sz="1400" dirty="0"/>
              <a:t>The modified plan will allow for a less aggressive schedule of the </a:t>
            </a:r>
            <a:r>
              <a:rPr lang="en-US" sz="1400" dirty="0" err="1"/>
              <a:t>LEReC</a:t>
            </a:r>
            <a:r>
              <a:rPr lang="en-US" sz="1400" dirty="0"/>
              <a:t> project. It will also relax the conflict between the heavy ion and spin physics programs of RHIC that remained unresolved at last year’s PAC meeting. </a:t>
            </a:r>
          </a:p>
          <a:p>
            <a:pPr marL="0" indent="0">
              <a:buNone/>
            </a:pPr>
            <a:r>
              <a:rPr lang="en-US" sz="1400" dirty="0"/>
              <a:t>I request that you submit the annual beam use requests by May 19, 2015. The BURs should be for </a:t>
            </a:r>
            <a:r>
              <a:rPr lang="en-US" sz="1400" b="1" dirty="0">
                <a:solidFill>
                  <a:srgbClr val="FF0000"/>
                </a:solidFill>
              </a:rPr>
              <a:t>a 22-week RHIC run in FY16, and either a 15-week or a 22-week RHIC run in FY17.</a:t>
            </a:r>
            <a:r>
              <a:rPr lang="en-US" sz="1400" dirty="0"/>
              <a:t> </a:t>
            </a:r>
          </a:p>
          <a:p>
            <a:pPr marL="0" indent="0">
              <a:buNone/>
            </a:pPr>
            <a:r>
              <a:rPr lang="en-US" sz="1400" dirty="0"/>
              <a:t>I also ask </a:t>
            </a:r>
            <a:r>
              <a:rPr lang="en-US" sz="1400" dirty="0">
                <a:solidFill>
                  <a:srgbClr val="0000CC"/>
                </a:solidFill>
              </a:rPr>
              <a:t>the STAR Collaboration to present the </a:t>
            </a:r>
            <a:r>
              <a:rPr lang="en-US" sz="1400" dirty="0" err="1">
                <a:solidFill>
                  <a:srgbClr val="0000CC"/>
                </a:solidFill>
              </a:rPr>
              <a:t>iTPC</a:t>
            </a:r>
            <a:r>
              <a:rPr lang="en-US" sz="1400" dirty="0">
                <a:solidFill>
                  <a:srgbClr val="0000CC"/>
                </a:solidFill>
              </a:rPr>
              <a:t> proposal to the PAC and to provide an update on experimental efforts aimed at exploring possible phenomenological manifestations of the chiral magnetic effect. </a:t>
            </a:r>
          </a:p>
          <a:p>
            <a:pPr marL="0" indent="0">
              <a:buNone/>
            </a:pPr>
            <a:r>
              <a:rPr lang="en-US" sz="1400" dirty="0"/>
              <a:t>Both collaborations should present </a:t>
            </a:r>
            <a:r>
              <a:rPr lang="en-US" sz="1400" dirty="0">
                <a:solidFill>
                  <a:srgbClr val="0000CC"/>
                </a:solidFill>
              </a:rPr>
              <a:t>a tentative schedule for the release of results </a:t>
            </a:r>
            <a:r>
              <a:rPr lang="en-US" sz="1400" dirty="0"/>
              <a:t>from the data taken in runs 13 and 14 (</a:t>
            </a:r>
            <a:r>
              <a:rPr lang="en-US" sz="1400" dirty="0" err="1"/>
              <a:t>p+p</a:t>
            </a:r>
            <a:r>
              <a:rPr lang="en-US" sz="1400" dirty="0"/>
              <a:t>, </a:t>
            </a:r>
            <a:r>
              <a:rPr lang="en-US" sz="1400" dirty="0" err="1"/>
              <a:t>Au+Au</a:t>
            </a:r>
            <a:r>
              <a:rPr lang="en-US" sz="1400" dirty="0"/>
              <a:t> 15, </a:t>
            </a:r>
            <a:r>
              <a:rPr lang="en-US" sz="1400" dirty="0" err="1"/>
              <a:t>Au+Au</a:t>
            </a:r>
            <a:r>
              <a:rPr lang="en-US" sz="1400" dirty="0"/>
              <a:t> 200, 3He+Au). </a:t>
            </a:r>
          </a:p>
          <a:p>
            <a:pPr marL="0" indent="0">
              <a:buNone/>
            </a:pPr>
            <a:r>
              <a:rPr lang="en-US" sz="1400" dirty="0"/>
              <a:t>Thanks, Berndt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7413" y="260648"/>
            <a:ext cx="1797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BUR charges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5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p</a:t>
            </a:r>
            <a:r>
              <a:rPr lang="en-US" sz="3600" b="1" dirty="0" smtClean="0">
                <a:solidFill>
                  <a:srgbClr val="FF0000"/>
                </a:solidFill>
              </a:rPr>
              <a:t>p510 Operation mode for W-boson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4" r="1830" b="6401"/>
          <a:stretch/>
        </p:blipFill>
        <p:spPr bwMode="auto">
          <a:xfrm>
            <a:off x="4644008" y="1412776"/>
            <a:ext cx="4375794" cy="3672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88" y="1556792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dirty="0" smtClean="0"/>
              <a:t>STAR TPC event pile-up affects tracking efficiency 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The </a:t>
            </a:r>
            <a:r>
              <a:rPr lang="en-US" dirty="0"/>
              <a:t>W-boson reconstruction efficiency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was </a:t>
            </a:r>
            <a:r>
              <a:rPr lang="en-US" dirty="0"/>
              <a:t>obtained from the data measured in 2011 to 2013.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algn="l"/>
            <a:r>
              <a:rPr lang="en-US" dirty="0" smtClean="0"/>
              <a:t>The </a:t>
            </a:r>
            <a:r>
              <a:rPr lang="en-US" dirty="0"/>
              <a:t>highest </a:t>
            </a:r>
            <a:r>
              <a:rPr lang="en-US" dirty="0" err="1"/>
              <a:t>FoM</a:t>
            </a:r>
            <a:r>
              <a:rPr lang="en-US" dirty="0"/>
              <a:t> is reached at a ZDC rate of 300 kHz corresponding to a luminosity of </a:t>
            </a:r>
            <a:r>
              <a:rPr lang="en-US" dirty="0" smtClean="0"/>
              <a:t>1.3</a:t>
            </a:r>
            <a:r>
              <a:rPr lang="en-US" dirty="0"/>
              <a:t> x 10</a:t>
            </a:r>
            <a:r>
              <a:rPr lang="en-US" baseline="30000" dirty="0"/>
              <a:t>32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 smtClean="0"/>
              <a:t>.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Optimization of delivered luminosity with dynamic beta* squeeze. 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Requires 12 weeks to reach 400pb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9653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Executive Summary Table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73999"/>
              </p:ext>
            </p:extLst>
          </p:nvPr>
        </p:nvGraphicFramePr>
        <p:xfrm>
          <a:off x="323528" y="1268760"/>
          <a:ext cx="8640960" cy="374441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87531"/>
                <a:gridCol w="1639719"/>
                <a:gridCol w="930123"/>
                <a:gridCol w="1115660"/>
                <a:gridCol w="2498987"/>
                <a:gridCol w="788820"/>
                <a:gridCol w="1080120"/>
              </a:tblGrid>
              <a:tr h="418332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Run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Energy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Duration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System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Goals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priority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Sequence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  <a:tr h="167332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 dirty="0" err="1">
                          <a:solidFill>
                            <a:schemeClr val="tx1"/>
                          </a:solidFill>
                          <a:effectLst/>
                        </a:rPr>
                        <a:t>NN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=200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 dirty="0" err="1">
                          <a:solidFill>
                            <a:schemeClr val="tx1"/>
                          </a:solidFill>
                          <a:effectLst/>
                        </a:rPr>
                        <a:t>NN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=62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 dirty="0" err="1">
                          <a:solidFill>
                            <a:schemeClr val="tx1"/>
                          </a:solidFill>
                          <a:effectLst/>
                        </a:rPr>
                        <a:t>NN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=19.6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13-wk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4-wk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1-wk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Au+Au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Au+Au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d+Au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en-US" sz="1200" b="1" baseline="-25000" dirty="0" err="1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D v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R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effectLst/>
                        </a:rPr>
                        <a:t>AA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dirty="0" smtClean="0">
                          <a:effectLst/>
                        </a:rPr>
                        <a:t>ϒ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effectLst/>
                        </a:rPr>
                        <a:t>AA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10nb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2billion MB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1.5B MB (1B w/ HFT)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100M MB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  <a:tr h="1652755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s = 510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>
                          <a:solidFill>
                            <a:schemeClr val="tx1"/>
                          </a:solidFill>
                          <a:effectLst/>
                        </a:rPr>
                        <a:t>NN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=19.6 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>
                          <a:solidFill>
                            <a:schemeClr val="tx1"/>
                          </a:solidFill>
                          <a:effectLst/>
                        </a:rPr>
                        <a:t>NN 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=200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>
                          <a:solidFill>
                            <a:schemeClr val="tx1"/>
                          </a:solidFill>
                          <a:effectLst/>
                        </a:rPr>
                        <a:t>NN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=200 GeV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11 wk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 1-wk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  3-wk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  3-wk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Transverse </a:t>
                      </a:r>
                      <a:b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p+p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p+p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FF0000"/>
                          </a:solidFill>
                          <a:effectLst/>
                        </a:rPr>
                        <a:t>Ru+Ru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FF0000"/>
                          </a:solidFill>
                          <a:effectLst/>
                        </a:rPr>
                        <a:t>Zr+Zr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of W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effectLst/>
                        </a:rPr>
                        <a:t>±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Drell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-Yan, </a:t>
                      </a:r>
                      <a:b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L=360 pb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55% pol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400M MB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1.2billion MB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1.2billion MB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    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9498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Results from Chiral Effects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1906" y="1166346"/>
            <a:ext cx="4038600" cy="4525963"/>
          </a:xfrm>
        </p:spPr>
        <p:txBody>
          <a:bodyPr/>
          <a:lstStyle/>
          <a:p>
            <a:r>
              <a:rPr lang="en-US" sz="2400" dirty="0" smtClean="0"/>
              <a:t>We have published a few papers on possible Chiral Magnetic Effect and potential background</a:t>
            </a:r>
          </a:p>
          <a:p>
            <a:r>
              <a:rPr lang="en-US" sz="2400" dirty="0" smtClean="0"/>
              <a:t>U+U collisions</a:t>
            </a:r>
          </a:p>
          <a:p>
            <a:r>
              <a:rPr lang="en-US" sz="2400" dirty="0" smtClean="0"/>
              <a:t>BES I results on CME</a:t>
            </a:r>
          </a:p>
          <a:p>
            <a:r>
              <a:rPr lang="en-US" sz="2400" dirty="0" smtClean="0"/>
              <a:t>BES II with more statistics</a:t>
            </a:r>
          </a:p>
          <a:p>
            <a:r>
              <a:rPr lang="en-US" sz="2400" dirty="0" smtClean="0"/>
              <a:t>Chiral Magnetic Wave</a:t>
            </a:r>
          </a:p>
          <a:p>
            <a:r>
              <a:rPr lang="en-US" sz="2400" dirty="0" smtClean="0"/>
              <a:t>Chiral </a:t>
            </a:r>
            <a:r>
              <a:rPr lang="en-US" sz="2400" dirty="0" err="1" smtClean="0"/>
              <a:t>Vortical</a:t>
            </a:r>
            <a:r>
              <a:rPr lang="en-US" sz="2400" dirty="0" smtClean="0"/>
              <a:t> Effect</a:t>
            </a: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340768"/>
            <a:ext cx="421708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840" y="6072215"/>
            <a:ext cx="4429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PRL on possible Chiral Magnetic Wave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C:\Users\xzb\AppData\Local\Microsoft\Windows\Temporary Internet Files\Content.Outlook\CT48GIX6\ChiralMagFlow_Illustration_draft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01787"/>
            <a:ext cx="3987362" cy="299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32040" y="5887549"/>
            <a:ext cx="3942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Talk by Gang Wang on Chiral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5693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A decisive test with Isobars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Macintosh HD:Users:rfatemi1:Documents:BUR:2015:CME:v2:isobar_H.eps"/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8"/>
          <a:stretch/>
        </p:blipFill>
        <p:spPr bwMode="auto">
          <a:xfrm>
            <a:off x="4427984" y="980728"/>
            <a:ext cx="4716016" cy="46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 descr="Macintosh HD:Users:rfatemi1:Documents:BUR:2015:CME:isobar_B.eps"/>
          <p:cNvPicPr>
            <a:picLocks noGrp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0"/>
          <a:stretch/>
        </p:blipFill>
        <p:spPr bwMode="auto">
          <a:xfrm>
            <a:off x="0" y="908720"/>
            <a:ext cx="4570037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51520" y="5119546"/>
            <a:ext cx="6250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CAD was not able to locate enriched Ruthenium-96 source </a:t>
            </a:r>
          </a:p>
          <a:p>
            <a:pPr algn="l"/>
            <a:r>
              <a:rPr lang="en-US" dirty="0" smtClean="0"/>
              <a:t>Run with natural abundance reduces luminosity by x400 </a:t>
            </a:r>
          </a:p>
          <a:p>
            <a:pPr algn="l"/>
            <a:r>
              <a:rPr lang="en-US" dirty="0" smtClean="0"/>
              <a:t>Can reach 1Billion events within 3 weeks of 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657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Executive Summary Table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742190"/>
              </p:ext>
            </p:extLst>
          </p:nvPr>
        </p:nvGraphicFramePr>
        <p:xfrm>
          <a:off x="323528" y="1268760"/>
          <a:ext cx="8640960" cy="374441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87531"/>
                <a:gridCol w="1639719"/>
                <a:gridCol w="930123"/>
                <a:gridCol w="1115660"/>
                <a:gridCol w="2498987"/>
                <a:gridCol w="788820"/>
                <a:gridCol w="1080120"/>
              </a:tblGrid>
              <a:tr h="418332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Run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Energy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Duration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System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Goals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priority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Sequence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  <a:tr h="167332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 dirty="0" err="1">
                          <a:solidFill>
                            <a:schemeClr val="tx1"/>
                          </a:solidFill>
                          <a:effectLst/>
                        </a:rPr>
                        <a:t>NN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=200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 dirty="0" err="1">
                          <a:solidFill>
                            <a:schemeClr val="tx1"/>
                          </a:solidFill>
                          <a:effectLst/>
                        </a:rPr>
                        <a:t>NN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=62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 dirty="0" err="1">
                          <a:solidFill>
                            <a:schemeClr val="tx1"/>
                          </a:solidFill>
                          <a:effectLst/>
                        </a:rPr>
                        <a:t>NN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=19.6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13-wk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4-wk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1-wk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Au+Au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FF0000"/>
                          </a:solidFill>
                          <a:effectLst/>
                        </a:rPr>
                        <a:t>Au+Au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d+Au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en-US" sz="1200" b="1" baseline="-25000" dirty="0" err="1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D v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R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effectLst/>
                        </a:rPr>
                        <a:t>AA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dirty="0" smtClean="0">
                          <a:effectLst/>
                        </a:rPr>
                        <a:t>ϒ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effectLst/>
                        </a:rPr>
                        <a:t>AA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10nb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2billion MB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1.5B MB (1B w/ HFT)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100M MB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  <a:tr h="1652755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s = 510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>
                          <a:solidFill>
                            <a:schemeClr val="tx1"/>
                          </a:solidFill>
                          <a:effectLst/>
                        </a:rPr>
                        <a:t>NN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=19.6 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>
                          <a:solidFill>
                            <a:schemeClr val="tx1"/>
                          </a:solidFill>
                          <a:effectLst/>
                        </a:rPr>
                        <a:t>NN 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=200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>
                          <a:solidFill>
                            <a:schemeClr val="tx1"/>
                          </a:solidFill>
                          <a:effectLst/>
                        </a:rPr>
                        <a:t>NN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=200 GeV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11 wk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 1-wk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  3-wk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  3-wk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Transverse </a:t>
                      </a:r>
                      <a:b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p+p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p+p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Ru+Ru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Zr+Zr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of W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effectLst/>
                        </a:rPr>
                        <a:t>±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Drell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-Yan, </a:t>
                      </a:r>
                      <a:b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L=360 pb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55% pol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400M MB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1.2billion MB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1.2billion MB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    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2203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Au+Au</a:t>
            </a:r>
            <a:r>
              <a:rPr lang="en-US" b="1" dirty="0" smtClean="0">
                <a:solidFill>
                  <a:srgbClr val="FF0000"/>
                </a:solidFill>
              </a:rPr>
              <a:t> at 62GeV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BUR_16_62GeV_central_jets_raw.png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5993" y="1422068"/>
            <a:ext cx="4038600" cy="4448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1052736"/>
            <a:ext cx="2980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Inclusive jet measurements</a:t>
            </a:r>
            <a:endParaRPr lang="en-US" dirty="0"/>
          </a:p>
        </p:txBody>
      </p:sp>
      <p:pic>
        <p:nvPicPr>
          <p:cNvPr id="7" name="Content Placeholder 6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37402"/>
            <a:ext cx="3894584" cy="305569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716016" y="868070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 v</a:t>
            </a:r>
            <a:r>
              <a:rPr lang="en-US" baseline="-25000" dirty="0" smtClean="0"/>
              <a:t>2</a:t>
            </a:r>
            <a:r>
              <a:rPr lang="en-US" dirty="0" smtClean="0"/>
              <a:t> with large statistics uncertainty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355976" y="422108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1600" dirty="0"/>
              <a:t>The </a:t>
            </a:r>
            <a:r>
              <a:rPr lang="en-US" sz="1600" dirty="0" smtClean="0"/>
              <a:t>PAC considered </a:t>
            </a:r>
            <a:r>
              <a:rPr lang="en-US" sz="1600" dirty="0"/>
              <a:t>the options of </a:t>
            </a:r>
            <a:r>
              <a:rPr lang="en-US" sz="1600" dirty="0" err="1"/>
              <a:t>p+p</a:t>
            </a:r>
            <a:r>
              <a:rPr lang="en-US" sz="1600" dirty="0"/>
              <a:t> 510 GeV and a combination of </a:t>
            </a:r>
            <a:r>
              <a:rPr lang="en-US" sz="1600" dirty="0" err="1">
                <a:solidFill>
                  <a:srgbClr val="FF00FF"/>
                </a:solidFill>
              </a:rPr>
              <a:t>Au+Au</a:t>
            </a:r>
            <a:r>
              <a:rPr lang="en-US" sz="1600" dirty="0">
                <a:solidFill>
                  <a:srgbClr val="FF00FF"/>
                </a:solidFill>
              </a:rPr>
              <a:t> and </a:t>
            </a:r>
            <a:r>
              <a:rPr lang="en-US" sz="1600" dirty="0" err="1">
                <a:solidFill>
                  <a:srgbClr val="FF00FF"/>
                </a:solidFill>
              </a:rPr>
              <a:t>p+p</a:t>
            </a:r>
            <a:r>
              <a:rPr lang="en-US" sz="1600" dirty="0">
                <a:solidFill>
                  <a:srgbClr val="FF00FF"/>
                </a:solidFill>
              </a:rPr>
              <a:t> at 62 </a:t>
            </a:r>
            <a:r>
              <a:rPr lang="en-US" sz="1600" dirty="0" smtClean="0">
                <a:solidFill>
                  <a:srgbClr val="FF00FF"/>
                </a:solidFill>
              </a:rPr>
              <a:t>GeV </a:t>
            </a:r>
            <a:r>
              <a:rPr lang="en-US" sz="1600" dirty="0" smtClean="0"/>
              <a:t>for </a:t>
            </a:r>
            <a:r>
              <a:rPr lang="en-US" sz="1600" dirty="0"/>
              <a:t>the rest of the 7 weeks under a run scenario of 22 </a:t>
            </a:r>
            <a:r>
              <a:rPr lang="en-US" sz="1600" dirty="0" err="1"/>
              <a:t>cryo</a:t>
            </a:r>
            <a:r>
              <a:rPr lang="en-US" sz="1600" dirty="0"/>
              <a:t>-weeks to both be viable. At </a:t>
            </a:r>
            <a:r>
              <a:rPr lang="en-US" sz="1600" dirty="0" smtClean="0"/>
              <a:t>its 2015 </a:t>
            </a:r>
            <a:r>
              <a:rPr lang="en-US" sz="1600" dirty="0"/>
              <a:t>meeting, the PAC </a:t>
            </a:r>
            <a:r>
              <a:rPr lang="en-US" sz="1600" dirty="0" smtClean="0"/>
              <a:t>will reconsider </a:t>
            </a:r>
            <a:r>
              <a:rPr lang="en-US" sz="1600" dirty="0"/>
              <a:t>these requests without prejudice; </a:t>
            </a:r>
            <a:r>
              <a:rPr lang="en-US" sz="1600" dirty="0">
                <a:solidFill>
                  <a:srgbClr val="FF00FF"/>
                </a:solidFill>
              </a:rPr>
              <a:t>the STAR </a:t>
            </a:r>
            <a:r>
              <a:rPr lang="en-US" sz="1600" dirty="0" smtClean="0">
                <a:solidFill>
                  <a:srgbClr val="FF00FF"/>
                </a:solidFill>
              </a:rPr>
              <a:t>and PHENIX </a:t>
            </a:r>
            <a:r>
              <a:rPr lang="en-US" sz="1600" dirty="0">
                <a:solidFill>
                  <a:srgbClr val="FF00FF"/>
                </a:solidFill>
              </a:rPr>
              <a:t>collaborations are each asked to present updated physics goals for both of </a:t>
            </a:r>
            <a:r>
              <a:rPr lang="en-US" sz="1600" dirty="0" smtClean="0">
                <a:solidFill>
                  <a:srgbClr val="FF00FF"/>
                </a:solidFill>
              </a:rPr>
              <a:t>these scenarios</a:t>
            </a:r>
            <a:r>
              <a:rPr lang="en-US" sz="1600" dirty="0">
                <a:solidFill>
                  <a:srgbClr val="FF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19976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What if no Isobar possible?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4947186"/>
              </p:ext>
            </p:extLst>
          </p:nvPr>
        </p:nvGraphicFramePr>
        <p:xfrm>
          <a:off x="683568" y="1484784"/>
          <a:ext cx="7920880" cy="424847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33160"/>
                <a:gridCol w="1472772"/>
                <a:gridCol w="888599"/>
                <a:gridCol w="1110750"/>
                <a:gridCol w="2096437"/>
                <a:gridCol w="836765"/>
                <a:gridCol w="982397"/>
              </a:tblGrid>
              <a:tr h="404616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Run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Energy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Duration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System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Goals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priority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Sequence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1416157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 dirty="0" err="1">
                          <a:solidFill>
                            <a:schemeClr val="tx1"/>
                          </a:solidFill>
                          <a:effectLst/>
                        </a:rPr>
                        <a:t>NN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=200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 dirty="0" err="1">
                          <a:solidFill>
                            <a:schemeClr val="tx1"/>
                          </a:solidFill>
                          <a:effectLst/>
                        </a:rPr>
                        <a:t>NN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=62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13-wk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5-wk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Au+Au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Au+Au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en-US" sz="1200" b="1" baseline="-25000" dirty="0" err="1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D v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R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effectLst/>
                        </a:rPr>
                        <a:t>AA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dirty="0" smtClean="0">
                          <a:effectLst/>
                        </a:rPr>
                        <a:t>ϒ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effectLst/>
                        </a:rPr>
                        <a:t>AA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10nb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2billion MB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1.5B MB, HT 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2427698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>
                          <a:solidFill>
                            <a:schemeClr val="tx1"/>
                          </a:solidFill>
                          <a:effectLst/>
                        </a:rPr>
                        <a:t>NN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=510 GeV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>
                          <a:solidFill>
                            <a:schemeClr val="tx1"/>
                          </a:solidFill>
                          <a:effectLst/>
                        </a:rPr>
                        <a:t>NN 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= 14.5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>
                          <a:solidFill>
                            <a:schemeClr val="tx1"/>
                          </a:solidFill>
                          <a:effectLst/>
                        </a:rPr>
                        <a:t>NN 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= 19.6 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>
                          <a:solidFill>
                            <a:schemeClr val="tx1"/>
                          </a:solidFill>
                          <a:effectLst/>
                        </a:rPr>
                        <a:t>NN 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= 39.0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= 19.6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12-wk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1-wk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1-wk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1-wk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  1-wk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Transverse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p+p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d+Au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d+Au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d+Au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   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p+p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of W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effectLst/>
                        </a:rPr>
                        <a:t>±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Drell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-Yan, </a:t>
                      </a:r>
                      <a:b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L=400 pb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55% pol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80M MB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100M MB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400M MB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          400M MB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8762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BES Jet Quenching and </a:t>
            </a:r>
            <a:r>
              <a:rPr lang="en-US" sz="3200" b="1" dirty="0" err="1" smtClean="0">
                <a:solidFill>
                  <a:srgbClr val="FF0000"/>
                </a:solidFill>
              </a:rPr>
              <a:t>dilepton</a:t>
            </a:r>
            <a:r>
              <a:rPr lang="en-US" sz="3200" b="1" dirty="0" smtClean="0">
                <a:solidFill>
                  <a:srgbClr val="FF0000"/>
                </a:solidFill>
              </a:rPr>
              <a:t> baseline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320" y="4932541"/>
            <a:ext cx="44936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A few energy points to figure out </a:t>
            </a:r>
            <a:br>
              <a:rPr lang="en-US" dirty="0" smtClean="0"/>
            </a:br>
            <a:r>
              <a:rPr lang="en-US" dirty="0" smtClean="0"/>
              <a:t>where the jet quenching effect sets in</a:t>
            </a:r>
          </a:p>
          <a:p>
            <a:pPr algn="l"/>
            <a:r>
              <a:rPr lang="en-US" dirty="0" smtClean="0"/>
              <a:t>A few days at each energy (100M events)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25141" y="5229200"/>
            <a:ext cx="31726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Study </a:t>
            </a:r>
            <a:r>
              <a:rPr lang="en-US" dirty="0" err="1" smtClean="0"/>
              <a:t>dilepton</a:t>
            </a:r>
            <a:r>
              <a:rPr lang="en-US" dirty="0" smtClean="0"/>
              <a:t> yields at LMR </a:t>
            </a:r>
            <a:br>
              <a:rPr lang="en-US" dirty="0" smtClean="0"/>
            </a:br>
            <a:r>
              <a:rPr lang="en-US" dirty="0" smtClean="0"/>
              <a:t>understand reference data</a:t>
            </a:r>
          </a:p>
          <a:p>
            <a:pPr algn="l"/>
            <a:r>
              <a:rPr lang="en-US" dirty="0" smtClean="0"/>
              <a:t>Any excess beyond cocktail</a:t>
            </a:r>
            <a:br>
              <a:rPr lang="en-US" dirty="0" smtClean="0"/>
            </a:br>
            <a:r>
              <a:rPr lang="en-US" dirty="0" smtClean="0"/>
              <a:t>small system collectivity?</a:t>
            </a:r>
            <a:endParaRPr lang="en-US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15" r="6933"/>
          <a:stretch/>
        </p:blipFill>
        <p:spPr bwMode="auto">
          <a:xfrm>
            <a:off x="4659667" y="1196752"/>
            <a:ext cx="450361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325141" y="4395021"/>
            <a:ext cx="39762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b="1" dirty="0" smtClean="0"/>
              <a:t>arXiv:1501.05341 </a:t>
            </a:r>
          </a:p>
          <a:p>
            <a:pPr algn="l"/>
            <a:r>
              <a:rPr lang="en-US" dirty="0" smtClean="0"/>
              <a:t>one week of data in 2011 at 19.6GeV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9552" y="3593576"/>
            <a:ext cx="1375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STAR preliminary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482" name="Picture 2" descr="http://www.star.bnl.gov/protected/jetcorr/horvat/BES/Energy_14.5/RcpW1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1" y="980728"/>
            <a:ext cx="4608512" cy="331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684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d</a:t>
            </a:r>
            <a:r>
              <a:rPr lang="en-US" b="1" dirty="0" err="1" smtClean="0">
                <a:solidFill>
                  <a:srgbClr val="FF0000"/>
                </a:solidFill>
              </a:rPr>
              <a:t>+Au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miniBES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 rotWithShape="1">
          <a:blip r:embed="rId2"/>
          <a:srcRect t="43050" r="3790"/>
          <a:stretch/>
        </p:blipFill>
        <p:spPr bwMode="auto">
          <a:xfrm>
            <a:off x="4932040" y="980728"/>
            <a:ext cx="4283968" cy="38164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0320" y="4932541"/>
            <a:ext cx="44936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A few energy points to figure out </a:t>
            </a:r>
            <a:br>
              <a:rPr lang="en-US" dirty="0" smtClean="0"/>
            </a:br>
            <a:r>
              <a:rPr lang="en-US" dirty="0" smtClean="0"/>
              <a:t>where the jet quenching effect sets in</a:t>
            </a:r>
          </a:p>
          <a:p>
            <a:pPr algn="l"/>
            <a:r>
              <a:rPr lang="en-US" dirty="0" smtClean="0"/>
              <a:t>A few days at each energy (100M events)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25141" y="5229200"/>
            <a:ext cx="31726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Study </a:t>
            </a:r>
            <a:r>
              <a:rPr lang="en-US" dirty="0" err="1" smtClean="0"/>
              <a:t>dilepton</a:t>
            </a:r>
            <a:r>
              <a:rPr lang="en-US" dirty="0" smtClean="0"/>
              <a:t> yields at LMR </a:t>
            </a:r>
            <a:br>
              <a:rPr lang="en-US" dirty="0" smtClean="0"/>
            </a:br>
            <a:r>
              <a:rPr lang="en-US" dirty="0" smtClean="0"/>
              <a:t>understand reference data</a:t>
            </a:r>
          </a:p>
          <a:p>
            <a:pPr algn="l"/>
            <a:r>
              <a:rPr lang="en-US" dirty="0" smtClean="0"/>
              <a:t>Any excess beyond cocktail</a:t>
            </a:r>
            <a:br>
              <a:rPr lang="en-US" dirty="0" smtClean="0"/>
            </a:br>
            <a:r>
              <a:rPr lang="en-US" dirty="0" smtClean="0"/>
              <a:t>small system collectivity?</a:t>
            </a:r>
            <a:endParaRPr lang="en-US" dirty="0"/>
          </a:p>
        </p:txBody>
      </p:sp>
      <p:pic>
        <p:nvPicPr>
          <p:cNvPr id="9" name="Picture 8" descr="R_CP-Horva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3" y="980728"/>
            <a:ext cx="488597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C:\Users\xzb\AppData\Local\Microsoft\Windows\Temporary Internet Files\Content.Outlook\CT48GIX6\stats_v2.gif"/>
          <p:cNvPicPr>
            <a:picLocks noGrp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" y="836712"/>
            <a:ext cx="4924147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004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What if only 15 weeks in run17?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2120290"/>
              </p:ext>
            </p:extLst>
          </p:nvPr>
        </p:nvGraphicFramePr>
        <p:xfrm>
          <a:off x="539552" y="1556792"/>
          <a:ext cx="7920880" cy="381642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33160"/>
                <a:gridCol w="1472772"/>
                <a:gridCol w="888599"/>
                <a:gridCol w="1110750"/>
                <a:gridCol w="2096437"/>
                <a:gridCol w="836765"/>
                <a:gridCol w="982397"/>
              </a:tblGrid>
              <a:tr h="448991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Run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Energy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Duration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System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Goals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priority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Sequence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2244955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 dirty="0" err="1">
                          <a:solidFill>
                            <a:schemeClr val="tx1"/>
                          </a:solidFill>
                          <a:effectLst/>
                        </a:rPr>
                        <a:t>NN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=200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 dirty="0" err="1">
                          <a:solidFill>
                            <a:schemeClr val="tx1"/>
                          </a:solidFill>
                          <a:effectLst/>
                        </a:rPr>
                        <a:t>NN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=62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 dirty="0" err="1">
                          <a:solidFill>
                            <a:schemeClr val="tx1"/>
                          </a:solidFill>
                          <a:effectLst/>
                        </a:rPr>
                        <a:t>NN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=19.6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13-wk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4-wk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 1-wk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Au+Au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Au+Au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d+Au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en-US" sz="1200" b="1" baseline="-25000" dirty="0" err="1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D v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R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effectLst/>
                        </a:rPr>
                        <a:t>AA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dirty="0" smtClean="0">
                          <a:effectLst/>
                        </a:rPr>
                        <a:t>ϒ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effectLst/>
                        </a:rPr>
                        <a:t>AA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10nb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2billion MB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1.5B MB, HT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100M MB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1122478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s=510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200" b="1" baseline="-25000">
                          <a:solidFill>
                            <a:schemeClr val="tx1"/>
                          </a:solidFill>
                          <a:effectLst/>
                        </a:rPr>
                        <a:t>NN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=19.6 GeV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 11-wk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 1-wk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Transverse </a:t>
                      </a:r>
                      <a:b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p+p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p+p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of W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effectLst/>
                        </a:rPr>
                        <a:t>±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Drell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-Yan, </a:t>
                      </a:r>
                      <a:b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L=360 pb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, 55% pol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400M MB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728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Executive Summary Table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108828"/>
              </p:ext>
            </p:extLst>
          </p:nvPr>
        </p:nvGraphicFramePr>
        <p:xfrm>
          <a:off x="323528" y="1268760"/>
          <a:ext cx="8640960" cy="374441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87531"/>
                <a:gridCol w="1639719"/>
                <a:gridCol w="930123"/>
                <a:gridCol w="1115660"/>
                <a:gridCol w="2498987"/>
                <a:gridCol w="788820"/>
                <a:gridCol w="1080120"/>
              </a:tblGrid>
              <a:tr h="418332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Run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Energy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Duration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System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Goals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priority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Sequence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  <a:tr h="167332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16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Arial Unicode MS" panose="020B0604020202020204" pitchFamily="34" charset="-128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  <a:sym typeface="Symbol"/>
                        </a:rPr>
                        <a:t>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s</a:t>
                      </a:r>
                      <a:r>
                        <a:rPr lang="en-US" sz="1200" b="1" baseline="-25000" dirty="0" err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NN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=200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  <a:sym typeface="Symbol"/>
                        </a:rPr>
                        <a:t>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s</a:t>
                      </a:r>
                      <a:r>
                        <a:rPr lang="en-US" sz="1200" b="1" baseline="-25000" dirty="0" err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NN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=62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  <a:sym typeface="Symbol"/>
                        </a:rPr>
                        <a:t>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s</a:t>
                      </a:r>
                      <a:r>
                        <a:rPr lang="en-US" sz="1200" b="1" baseline="-25000" dirty="0" err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NN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=19.6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Arial Unicode MS" panose="020B0604020202020204" pitchFamily="34" charset="-128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13-wk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4-wk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 1-wk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Arial Unicode MS" panose="020B0604020202020204" pitchFamily="34" charset="-128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Au+Au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ea typeface="Arial Unicode MS" panose="020B0604020202020204" pitchFamily="34" charset="-128"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Au+Au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ea typeface="Arial Unicode MS" panose="020B0604020202020204" pitchFamily="34" charset="-128"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d+Au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Arial Unicode MS" panose="020B0604020202020204" pitchFamily="34" charset="-128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Arial Unicode MS" panose="020B0604020202020204" pitchFamily="34" charset="-128"/>
                        </a:rPr>
                        <a:t>L</a:t>
                      </a:r>
                      <a:r>
                        <a:rPr lang="en-US" sz="1200" b="1" baseline="-25000" dirty="0" err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, D v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2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, R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AA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, </a:t>
                      </a:r>
                      <a:r>
                        <a:rPr lang="en-US" sz="1200" dirty="0" smtClean="0">
                          <a:effectLst/>
                        </a:rPr>
                        <a:t>ϒ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R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AA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ea typeface="Arial Unicode MS" panose="020B0604020202020204" pitchFamily="34" charset="-128"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10nb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-1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, 2billion MB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1.5B MB (1B w/ HFT)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100M MB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Arial Unicode MS" panose="020B0604020202020204" pitchFamily="34" charset="-128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1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4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4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Arial Unicode MS" panose="020B0604020202020204" pitchFamily="34" charset="-128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1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2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Arial Unicode MS" panose="020B0604020202020204" pitchFamily="34" charset="-128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  <a:tr h="1652755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17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Arial Unicode MS" panose="020B0604020202020204" pitchFamily="34" charset="-128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  <a:sym typeface="Symbol"/>
                        </a:rPr>
                        <a:t>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s = 510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  <a:sym typeface="Symbol"/>
                        </a:rPr>
                        <a:t>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s</a:t>
                      </a:r>
                      <a:r>
                        <a:rPr lang="en-US" sz="1200" b="1" baseline="-2500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NN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=19.6 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  <a:sym typeface="Symbol"/>
                        </a:rPr>
                        <a:t>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s</a:t>
                      </a:r>
                      <a:r>
                        <a:rPr lang="en-US" sz="1200" b="1" baseline="-2500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NN 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=200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  <a:sym typeface="Symbol"/>
                        </a:rPr>
                        <a:t>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s</a:t>
                      </a:r>
                      <a:r>
                        <a:rPr lang="en-US" sz="1200" b="1" baseline="-2500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NN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=200 GeV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Arial Unicode MS" panose="020B0604020202020204" pitchFamily="34" charset="-128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11 wk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 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 1-wk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  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  3-wk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  3-wk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Arial Unicode MS" panose="020B0604020202020204" pitchFamily="34" charset="-128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Transverse </a:t>
                      </a:r>
                      <a:b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</a:b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 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p+p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ea typeface="Arial Unicode MS" panose="020B0604020202020204" pitchFamily="34" charset="-128"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p+p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ea typeface="Arial Unicode MS" panose="020B0604020202020204" pitchFamily="34" charset="-128"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Ru+Ru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ea typeface="Arial Unicode MS" panose="020B0604020202020204" pitchFamily="34" charset="-128"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Zr+Zr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ea typeface="Arial Unicode MS" panose="020B0604020202020204" pitchFamily="34" charset="-128"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Arial Unicode MS" panose="020B0604020202020204" pitchFamily="34" charset="-128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A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 of W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±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,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Arial Unicode MS" panose="020B0604020202020204" pitchFamily="34" charset="-128"/>
                        </a:rPr>
                        <a:t>g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,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Drell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-Yan, </a:t>
                      </a:r>
                      <a:b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</a:b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L=360 pb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-1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, 55% pol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400M MB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1.2billion MB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1.2billion MB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Arial Unicode MS" panose="020B0604020202020204" pitchFamily="34" charset="-128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2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4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3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    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Arial Unicode MS" panose="020B0604020202020204" pitchFamily="34" charset="-128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1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2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3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ea typeface="Arial Unicode MS" panose="020B0604020202020204" pitchFamily="34" charset="-128"/>
                        </a:rPr>
                        <a:t>4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Arial Unicode MS" panose="020B0604020202020204" pitchFamily="34" charset="-128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475656" y="5301208"/>
            <a:ext cx="6696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In each scenario, the data requirements for STAR’s </a:t>
            </a:r>
            <a:r>
              <a:rPr lang="en-US" dirty="0">
                <a:solidFill>
                  <a:srgbClr val="FF0000"/>
                </a:solidFill>
              </a:rPr>
              <a:t>two top priority scientific goals</a:t>
            </a:r>
            <a:r>
              <a:rPr lang="en-US" dirty="0"/>
              <a:t> will be met. In </a:t>
            </a:r>
            <a:r>
              <a:rPr lang="en-US" dirty="0">
                <a:solidFill>
                  <a:srgbClr val="0000CC"/>
                </a:solidFill>
              </a:rPr>
              <a:t>no scenario</a:t>
            </a:r>
            <a:r>
              <a:rPr lang="en-US" dirty="0"/>
              <a:t> can </a:t>
            </a:r>
            <a:r>
              <a:rPr lang="en-US" dirty="0">
                <a:solidFill>
                  <a:srgbClr val="0000CC"/>
                </a:solidFill>
              </a:rPr>
              <a:t>all</a:t>
            </a:r>
            <a:r>
              <a:rPr lang="en-US" dirty="0"/>
              <a:t> the data needs for all programs be met in runs 16 and 17 </a:t>
            </a:r>
          </a:p>
        </p:txBody>
      </p:sp>
    </p:spTree>
    <p:extLst>
      <p:ext uri="{BB962C8B-B14F-4D97-AF65-F5344CB8AC3E}">
        <p14:creationId xmlns:p14="http://schemas.microsoft.com/office/powerpoint/2010/main" val="2835801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4326" y="152400"/>
            <a:ext cx="8229600" cy="48736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Detector Upgrades and Performance Improvements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image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83" y="712742"/>
            <a:ext cx="2590800" cy="21769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611" y="2440139"/>
            <a:ext cx="2277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Roman Pots (2015)</a:t>
            </a:r>
            <a:b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dirty="0" smtClean="0"/>
              <a:t>Tag diffractive protons</a:t>
            </a:r>
            <a:endParaRPr lang="en-US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23939"/>
            <a:ext cx="3067628" cy="204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Hcal-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330" y="3140968"/>
            <a:ext cx="2854641" cy="229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65"/>
          <a:stretch/>
        </p:blipFill>
        <p:spPr bwMode="auto">
          <a:xfrm>
            <a:off x="214261" y="3138778"/>
            <a:ext cx="2781611" cy="22985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4934" y="3055242"/>
            <a:ext cx="4593826" cy="222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315317" y="808483"/>
            <a:ext cx="4668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33CC"/>
                </a:solidFill>
              </a:rPr>
              <a:t>Incremental upgrades/improvements, big impacts</a:t>
            </a:r>
          </a:p>
          <a:p>
            <a:pPr algn="l"/>
            <a:r>
              <a:rPr lang="en-US" sz="1600" dirty="0" smtClean="0"/>
              <a:t>Run15,16,17, 19, 20 (Year2015—2020) </a:t>
            </a:r>
          </a:p>
          <a:p>
            <a:pPr algn="l"/>
            <a:r>
              <a:rPr lang="en-US" sz="1600" dirty="0" smtClean="0"/>
              <a:t>Trigger/DAQ x2 throughput 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16682" y="5490100"/>
            <a:ext cx="45363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0000CC"/>
                </a:solidFill>
              </a:rPr>
              <a:t>Forward calorimeter instrumentation (2015—2020)</a:t>
            </a:r>
          </a:p>
          <a:p>
            <a:pPr algn="l"/>
            <a:r>
              <a:rPr lang="en-US" sz="1400" dirty="0" smtClean="0">
                <a:solidFill>
                  <a:srgbClr val="0000CC"/>
                </a:solidFill>
              </a:rPr>
              <a:t>FMS + pre-shower (2015), </a:t>
            </a:r>
            <a:r>
              <a:rPr lang="en-US" sz="1400" dirty="0">
                <a:solidFill>
                  <a:srgbClr val="0000CC"/>
                </a:solidFill>
              </a:rPr>
              <a:t>+</a:t>
            </a:r>
            <a:r>
              <a:rPr lang="en-US" sz="1400" dirty="0" smtClean="0">
                <a:solidFill>
                  <a:srgbClr val="0000CC"/>
                </a:solidFill>
              </a:rPr>
              <a:t>post-shower (2017)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A</a:t>
            </a:r>
            <a:r>
              <a:rPr lang="en-US" sz="1400" baseline="-25000" dirty="0" smtClean="0"/>
              <a:t>N</a:t>
            </a:r>
            <a:r>
              <a:rPr lang="en-US" sz="1400" dirty="0" smtClean="0"/>
              <a:t> photon, jets, </a:t>
            </a:r>
            <a:r>
              <a:rPr lang="en-US" sz="1400" dirty="0" err="1" smtClean="0"/>
              <a:t>Drell</a:t>
            </a:r>
            <a:r>
              <a:rPr lang="en-US" sz="1400" dirty="0" smtClean="0"/>
              <a:t>-Yan; ridge, fluctuation, spectators</a:t>
            </a:r>
          </a:p>
          <a:p>
            <a:pPr algn="l"/>
            <a:r>
              <a:rPr lang="en-US" sz="1400" dirty="0">
                <a:solidFill>
                  <a:srgbClr val="0000CC"/>
                </a:solidFill>
              </a:rPr>
              <a:t>refurbished </a:t>
            </a:r>
            <a:r>
              <a:rPr lang="en-US" sz="1400" dirty="0" smtClean="0">
                <a:solidFill>
                  <a:srgbClr val="0000CC"/>
                </a:solidFill>
              </a:rPr>
              <a:t>HCAL (--2020, forward spectator)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826199" y="1631260"/>
            <a:ext cx="35684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err="1" smtClean="0">
                <a:solidFill>
                  <a:srgbClr val="C00000"/>
                </a:solidFill>
              </a:rPr>
              <a:t>iTPC</a:t>
            </a:r>
            <a:r>
              <a:rPr lang="en-US" sz="1600" b="1" dirty="0" smtClean="0">
                <a:solidFill>
                  <a:srgbClr val="C00000"/>
                </a:solidFill>
              </a:rPr>
              <a:t> upgrade (2018)</a:t>
            </a:r>
            <a:br>
              <a:rPr lang="en-US" sz="1600" b="1" dirty="0" smtClean="0">
                <a:solidFill>
                  <a:srgbClr val="C00000"/>
                </a:solidFill>
              </a:rPr>
            </a:br>
            <a:r>
              <a:rPr lang="en-US" sz="1600" dirty="0" smtClean="0"/>
              <a:t>replace inner TPC Sectors</a:t>
            </a:r>
          </a:p>
          <a:p>
            <a:pPr algn="l"/>
            <a:r>
              <a:rPr lang="en-US" sz="1600" dirty="0" smtClean="0"/>
              <a:t>Extend rapidity coverage</a:t>
            </a:r>
          </a:p>
          <a:p>
            <a:pPr algn="l"/>
            <a:r>
              <a:rPr lang="en-US" sz="1600" dirty="0" smtClean="0"/>
              <a:t>Better particle ID; Low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 coverage</a:t>
            </a:r>
          </a:p>
          <a:p>
            <a:pPr algn="l"/>
            <a:r>
              <a:rPr lang="en-US" sz="1600" dirty="0" smtClean="0"/>
              <a:t>Proposal: public STAR Note 0619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62099" y="5305435"/>
            <a:ext cx="291137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 smtClean="0">
                <a:solidFill>
                  <a:srgbClr val="7030A0"/>
                </a:solidFill>
              </a:rPr>
              <a:t>Event Plane Detector (2018):</a:t>
            </a:r>
          </a:p>
          <a:p>
            <a:pPr algn="l"/>
            <a:r>
              <a:rPr lang="en-US" sz="1400" dirty="0" smtClean="0"/>
              <a:t>Greatly improved Event Plane Info</a:t>
            </a:r>
          </a:p>
          <a:p>
            <a:pPr algn="l"/>
            <a:r>
              <a:rPr lang="en-US" sz="1400" dirty="0" smtClean="0"/>
              <a:t>Centrality definition</a:t>
            </a:r>
          </a:p>
          <a:p>
            <a:pPr algn="l"/>
            <a:r>
              <a:rPr lang="en-US" sz="1400" dirty="0" smtClean="0"/>
              <a:t>Better trigger </a:t>
            </a:r>
          </a:p>
          <a:p>
            <a:pPr algn="l"/>
            <a:r>
              <a:rPr lang="en-US" sz="1400" dirty="0" smtClean="0"/>
              <a:t>Background rejection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3733800" y="3310801"/>
            <a:ext cx="68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HCAL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14261" y="3310599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FMS+FPS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181600" y="6512288"/>
            <a:ext cx="2783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CBM TOF for STAR Endcap East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657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7F4B17-B218-402D-AD15-94F757945C04}" type="slidenum">
              <a:rPr lang="en-US" altLang="en-US"/>
              <a:pPr/>
              <a:t>51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6629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Wall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proposal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STAR </a:t>
            </a:r>
            <a:endParaRPr lang="en-US" altLang="en-US" sz="3600" b="1" dirty="0">
              <a:solidFill>
                <a:srgbClr val="FF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547" y="-4762"/>
            <a:ext cx="1993454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flipH="1">
            <a:off x="257264" y="1361496"/>
            <a:ext cx="2" cy="4552805"/>
          </a:xfrm>
          <a:prstGeom prst="straightConnector1">
            <a:avLst/>
          </a:prstGeom>
          <a:ln w="25400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-5400000">
            <a:off x="-276214" y="334255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3940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52120" y="1238645"/>
            <a:ext cx="31265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Active area: 8.7 m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MRPC: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 6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MRPC: 32 x 12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Chinese glass</a:t>
            </a:r>
          </a:p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# RPCs: 2 x 192</a:t>
            </a:r>
          </a:p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# channels: 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24576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Granularity and overlap may be higher than needed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64" y="1218621"/>
            <a:ext cx="4925020" cy="486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H="1">
            <a:off x="-120561" y="1361496"/>
            <a:ext cx="302774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-45392" y="5914301"/>
            <a:ext cx="313296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003169" y="5938767"/>
            <a:ext cx="1132880" cy="0"/>
          </a:xfrm>
          <a:prstGeom prst="straightConnector1">
            <a:avLst/>
          </a:prstGeom>
          <a:ln w="25400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114317" y="3516623"/>
            <a:ext cx="0" cy="313724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003169" y="3466376"/>
            <a:ext cx="0" cy="261302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150509" y="557568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093" y="3795249"/>
            <a:ext cx="3986907" cy="261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42828" y="5885418"/>
            <a:ext cx="1907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RICH    TRD      TOF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9300" y="6372503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en-US" b="1" dirty="0">
                <a:latin typeface="Arial" pitchFamily="34" charset="0"/>
              </a:rPr>
              <a:t>Ingo </a:t>
            </a:r>
            <a:r>
              <a:rPr lang="de-DE" altLang="en-US" b="1" dirty="0" smtClean="0">
                <a:latin typeface="Arial" pitchFamily="34" charset="0"/>
              </a:rPr>
              <a:t>Deppner (Heidelberg)</a:t>
            </a:r>
            <a:endParaRPr lang="de-DE" altLang="en-US" b="1" dirty="0"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6096" y="3805009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CBM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228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Summary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980728"/>
            <a:ext cx="7725544" cy="4824536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000" dirty="0" smtClean="0"/>
              <a:t>Successful run15 </a:t>
            </a:r>
            <a:br>
              <a:rPr lang="en-US" sz="2000" dirty="0" smtClean="0"/>
            </a:br>
            <a:r>
              <a:rPr lang="en-US" sz="2000" dirty="0" smtClean="0"/>
              <a:t>(thanks CAD)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 smtClean="0"/>
              <a:t>Successful operation of ALL detector upgrades</a:t>
            </a:r>
            <a:br>
              <a:rPr lang="en-US" sz="2000" dirty="0" smtClean="0"/>
            </a:br>
            <a:r>
              <a:rPr lang="en-US" sz="2000" dirty="0" smtClean="0"/>
              <a:t>HFT, MTD, FMS+FPS, Roman Pots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 smtClean="0"/>
              <a:t>Compelling Heavy-Ion Programs </a:t>
            </a:r>
            <a:br>
              <a:rPr lang="en-US" sz="2000" dirty="0" smtClean="0"/>
            </a:br>
            <a:r>
              <a:rPr lang="en-US" sz="2000" dirty="0" smtClean="0"/>
              <a:t>for next two runs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600" dirty="0" smtClean="0"/>
              <a:t>Completion of Heavy-Flavor program for HFT+MTD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600" dirty="0" smtClean="0"/>
              <a:t>Decisive test of Chiral Magnetic Effect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600" dirty="0" smtClean="0"/>
              <a:t>Jet physics at lower beam energies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 smtClean="0"/>
              <a:t>Compelling Spin Program in run17</a:t>
            </a:r>
            <a:br>
              <a:rPr lang="en-US" sz="2000" dirty="0" smtClean="0"/>
            </a:br>
            <a:r>
              <a:rPr lang="en-US" sz="1600" dirty="0" smtClean="0"/>
              <a:t>Three measurements related to TMD evolution and sign change </a:t>
            </a:r>
            <a:br>
              <a:rPr lang="en-US" sz="1600" dirty="0" smtClean="0"/>
            </a:br>
            <a:r>
              <a:rPr lang="en-US" sz="1600" dirty="0" smtClean="0"/>
              <a:t>(A</a:t>
            </a:r>
            <a:r>
              <a:rPr lang="en-US" sz="1600" baseline="-25000" dirty="0" smtClean="0"/>
              <a:t>N</a:t>
            </a:r>
            <a:r>
              <a:rPr lang="en-US" sz="1600" dirty="0" smtClean="0"/>
              <a:t> W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, </a:t>
            </a:r>
            <a:r>
              <a:rPr lang="en-US" sz="1600" dirty="0" smtClean="0">
                <a:latin typeface="Symbol" panose="05050102010706020507" pitchFamily="18" charset="2"/>
              </a:rPr>
              <a:t>g</a:t>
            </a:r>
            <a:r>
              <a:rPr lang="en-US" sz="1600" dirty="0" smtClean="0"/>
              <a:t>, DY)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 smtClean="0"/>
              <a:t>Maintain track record in Results and Publications</a:t>
            </a:r>
            <a:endParaRPr lang="en-US" sz="20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/>
              <a:t>P</a:t>
            </a:r>
            <a:r>
              <a:rPr lang="en-US" sz="2000" dirty="0" smtClean="0"/>
              <a:t>reparation for BES II and beyond </a:t>
            </a:r>
          </a:p>
        </p:txBody>
      </p:sp>
    </p:spTree>
    <p:extLst>
      <p:ext uri="{BB962C8B-B14F-4D97-AF65-F5344CB8AC3E}">
        <p14:creationId xmlns:p14="http://schemas.microsoft.com/office/powerpoint/2010/main" val="1076143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t="17387" b="12980"/>
          <a:stretch/>
        </p:blipFill>
        <p:spPr>
          <a:xfrm>
            <a:off x="107504" y="980728"/>
            <a:ext cx="8965645" cy="4248472"/>
          </a:xfrm>
        </p:spPr>
      </p:pic>
      <p:sp>
        <p:nvSpPr>
          <p:cNvPr id="5" name="TextBox 4"/>
          <p:cNvSpPr txBox="1"/>
          <p:nvPr/>
        </p:nvSpPr>
        <p:spPr>
          <a:xfrm>
            <a:off x="2051720" y="465072"/>
            <a:ext cx="512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Collaboration Meeting at Stony Brook (June 1-6)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447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2" y="692696"/>
            <a:ext cx="4382034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92696"/>
            <a:ext cx="4176464" cy="542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1564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4624"/>
            <a:ext cx="5780619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686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9590" y="76200"/>
            <a:ext cx="8229600" cy="914400"/>
          </a:xfrm>
        </p:spPr>
        <p:txBody>
          <a:bodyPr/>
          <a:lstStyle/>
          <a:p>
            <a:r>
              <a:rPr lang="en-US" dirty="0" smtClean="0"/>
              <a:t>Data Production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105400" y="838201"/>
            <a:ext cx="4038600" cy="2438400"/>
          </a:xfrm>
        </p:spPr>
        <p:txBody>
          <a:bodyPr/>
          <a:lstStyle/>
          <a:p>
            <a:r>
              <a:rPr lang="en-US" sz="2400" dirty="0" smtClean="0"/>
              <a:t>Computing facilities: </a:t>
            </a:r>
          </a:p>
          <a:p>
            <a:pPr lvl="1"/>
            <a:r>
              <a:rPr lang="en-US" sz="2000" dirty="0" smtClean="0"/>
              <a:t>RCF </a:t>
            </a:r>
            <a:br>
              <a:rPr lang="en-US" sz="2000" dirty="0" smtClean="0"/>
            </a:br>
            <a:r>
              <a:rPr lang="en-US" sz="2000" dirty="0" smtClean="0"/>
              <a:t>Constant budget</a:t>
            </a:r>
          </a:p>
          <a:p>
            <a:pPr lvl="1"/>
            <a:r>
              <a:rPr lang="en-US" sz="2000" dirty="0" smtClean="0"/>
              <a:t>PDSF</a:t>
            </a:r>
          </a:p>
          <a:p>
            <a:pPr lvl="1"/>
            <a:r>
              <a:rPr lang="en-US" sz="2000" dirty="0" smtClean="0"/>
              <a:t>KISTI (end 2014)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9D1CEF-C37F-4F9B-8DE4-B5F6AC5E3A4F}" type="slidenum">
              <a:rPr lang="en-US" smtClean="0"/>
              <a:t>56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3717032"/>
            <a:ext cx="2531462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/>
              <a:t>Run14 datasets: </a:t>
            </a:r>
            <a:br>
              <a:rPr lang="en-US" sz="1600" dirty="0" smtClean="0"/>
            </a:br>
            <a:r>
              <a:rPr lang="en-US" sz="1600" dirty="0" smtClean="0"/>
              <a:t>HFT: 650M</a:t>
            </a:r>
          </a:p>
          <a:p>
            <a:pPr algn="l"/>
            <a:r>
              <a:rPr lang="en-US" sz="1600" dirty="0" smtClean="0"/>
              <a:t>MTD: 150M</a:t>
            </a:r>
          </a:p>
          <a:p>
            <a:pPr algn="l"/>
            <a:endParaRPr lang="en-US" sz="1600" dirty="0"/>
          </a:p>
          <a:p>
            <a:pPr algn="l"/>
            <a:r>
              <a:rPr lang="en-US" sz="1600" dirty="0" smtClean="0"/>
              <a:t>Run13 datasets: </a:t>
            </a:r>
          </a:p>
          <a:p>
            <a:pPr algn="l"/>
            <a:r>
              <a:rPr lang="en-US" sz="1600" dirty="0"/>
              <a:t>p</a:t>
            </a:r>
            <a:r>
              <a:rPr lang="en-US" sz="1600" dirty="0" smtClean="0"/>
              <a:t>p510 done</a:t>
            </a:r>
          </a:p>
          <a:p>
            <a:pPr algn="l"/>
            <a:r>
              <a:rPr lang="en-US" sz="1600" dirty="0" smtClean="0"/>
              <a:t>He3+Au: 4M (test)</a:t>
            </a:r>
          </a:p>
          <a:p>
            <a:pPr algn="l"/>
            <a:endParaRPr lang="en-US" sz="1600" dirty="0" smtClean="0"/>
          </a:p>
          <a:p>
            <a:pPr algn="l"/>
            <a:r>
              <a:rPr lang="en-US" sz="1600" dirty="0" err="1" smtClean="0"/>
              <a:t>Schdeduled</a:t>
            </a:r>
            <a:r>
              <a:rPr lang="en-US" sz="1600" dirty="0" smtClean="0"/>
              <a:t> </a:t>
            </a:r>
          </a:p>
          <a:p>
            <a:pPr algn="l"/>
            <a:r>
              <a:rPr lang="en-US" sz="1600" dirty="0" err="1" smtClean="0"/>
              <a:t>Cu+Au</a:t>
            </a:r>
            <a:r>
              <a:rPr lang="en-US" sz="1600" dirty="0" smtClean="0"/>
              <a:t>: 300M before QM,</a:t>
            </a:r>
          </a:p>
          <a:p>
            <a:pPr algn="l"/>
            <a:r>
              <a:rPr lang="en-US" sz="1600" dirty="0"/>
              <a:t> </a:t>
            </a:r>
            <a:r>
              <a:rPr lang="en-US" sz="1600" dirty="0" smtClean="0"/>
              <a:t>             preproduction</a:t>
            </a:r>
            <a:endParaRPr lang="en-US" sz="1600" dirty="0"/>
          </a:p>
        </p:txBody>
      </p:sp>
      <p:pic>
        <p:nvPicPr>
          <p:cNvPr id="3074" name="Picture 2" descr="C:\Users\xzb\AppData\Local\Microsoft\Windows\Temporary Internet Files\Content.Outlook\CT48GIX6\P15ic-201506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838201"/>
            <a:ext cx="4055367" cy="295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xzb\AppData\Local\Microsoft\Windows\Temporary Internet Files\Content.Outlook\CT48GIX6\STAR-slot-occupancy-201506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00400"/>
            <a:ext cx="394118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xzb\AppData\Local\Microsoft\Windows\Temporary Internet Files\Content.Outlook\CT48GIX6\PHENIX-slot-occupancy-201506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00600"/>
            <a:ext cx="394118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264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1844824"/>
            <a:ext cx="856305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 </a:t>
            </a:r>
            <a:r>
              <a:rPr lang="en-US" dirty="0" err="1" smtClean="0"/>
              <a:t>RHICf</a:t>
            </a:r>
            <a:r>
              <a:rPr lang="en-US" dirty="0" smtClean="0"/>
              <a:t> collaboration in STAR: </a:t>
            </a:r>
          </a:p>
          <a:p>
            <a:pPr algn="l"/>
            <a:r>
              <a:rPr lang="en-US" dirty="0"/>
              <a:t> </a:t>
            </a:r>
            <a:r>
              <a:rPr lang="en-US" dirty="0" err="1" smtClean="0"/>
              <a:t>RHICf</a:t>
            </a:r>
            <a:r>
              <a:rPr lang="en-US" dirty="0" smtClean="0"/>
              <a:t> </a:t>
            </a:r>
            <a:r>
              <a:rPr lang="en-US" dirty="0"/>
              <a:t>proposal and presentation at PAC last year: </a:t>
            </a:r>
            <a:br>
              <a:rPr lang="en-US" dirty="0"/>
            </a:br>
            <a:r>
              <a:rPr lang="en-US" dirty="0"/>
              <a:t> </a:t>
            </a:r>
            <a:r>
              <a:rPr lang="en-US" dirty="0" smtClean="0"/>
              <a:t>https</a:t>
            </a:r>
            <a:r>
              <a:rPr lang="en-US" dirty="0"/>
              <a:t>://indico.bnl.gov/conferenceDisplay.py?confId=764 </a:t>
            </a:r>
            <a:br>
              <a:rPr lang="en-US" dirty="0"/>
            </a:br>
            <a:r>
              <a:rPr lang="en-US" dirty="0"/>
              <a:t> </a:t>
            </a:r>
            <a:r>
              <a:rPr lang="en-US" dirty="0" smtClean="0"/>
              <a:t>Proposal to STAR for run17 : </a:t>
            </a:r>
          </a:p>
          <a:p>
            <a:pPr algn="l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drupal.star.bnl.gov/STAR/system/files/STAR-manage_RHICf_20150529.pdf</a:t>
            </a:r>
            <a:endParaRPr lang="en-US" dirty="0" smtClean="0"/>
          </a:p>
          <a:p>
            <a:pPr algn="l"/>
            <a:r>
              <a:rPr lang="en-US" dirty="0" smtClean="0"/>
              <a:t>Proposal from STAR management: </a:t>
            </a:r>
          </a:p>
          <a:p>
            <a:pPr algn="l"/>
            <a:r>
              <a:rPr lang="en-US" dirty="0" smtClean="0"/>
              <a:t>For papers relevant to </a:t>
            </a:r>
            <a:r>
              <a:rPr lang="en-US" dirty="0" err="1" smtClean="0"/>
              <a:t>RHICf</a:t>
            </a:r>
            <a:r>
              <a:rPr lang="en-US" dirty="0" smtClean="0"/>
              <a:t>, use </a:t>
            </a:r>
            <a:r>
              <a:rPr lang="en-US" dirty="0" err="1" smtClean="0"/>
              <a:t>RHICf</a:t>
            </a:r>
            <a:r>
              <a:rPr lang="en-US" dirty="0" smtClean="0"/>
              <a:t> and STAR Collaborations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83917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3" name="Rectangle 28"/>
          <p:cNvSpPr>
            <a:spLocks noChangeArrowheads="1"/>
          </p:cNvSpPr>
          <p:nvPr/>
        </p:nvSpPr>
        <p:spPr bwMode="auto">
          <a:xfrm>
            <a:off x="179513" y="0"/>
            <a:ext cx="5103687" cy="53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73" tIns="45587" rIns="91173" bIns="45587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 smtClean="0">
                <a:ea typeface="Arial" pitchFamily="-108" charset="0"/>
                <a:cs typeface="Arial" pitchFamily="-108" charset="0"/>
              </a:rPr>
              <a:t>STAR Detector System</a:t>
            </a:r>
            <a:endParaRPr lang="el-GR" sz="3600" dirty="0">
              <a:ea typeface="Arial" pitchFamily="-108" charset="0"/>
              <a:cs typeface="Arial" pitchFamily="-108" charset="0"/>
            </a:endParaRPr>
          </a:p>
        </p:txBody>
      </p:sp>
      <p:pic>
        <p:nvPicPr>
          <p:cNvPr id="109" name="Picture 87"/>
          <p:cNvPicPr>
            <a:picLocks noChangeAspect="1" noChangeArrowheads="1"/>
          </p:cNvPicPr>
          <p:nvPr/>
        </p:nvPicPr>
        <p:blipFill>
          <a:blip r:embed="rId3" cstate="print"/>
          <a:srcRect l="13113" t="7839" r="9182" b="20509"/>
          <a:stretch>
            <a:fillRect/>
          </a:stretch>
        </p:blipFill>
        <p:spPr bwMode="auto">
          <a:xfrm>
            <a:off x="406401" y="660518"/>
            <a:ext cx="8318499" cy="575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Rounded Rectangle 100"/>
          <p:cNvSpPr/>
          <p:nvPr/>
        </p:nvSpPr>
        <p:spPr>
          <a:xfrm>
            <a:off x="5156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TPC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2870200" y="762000"/>
            <a:ext cx="1066800" cy="39370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MTD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04" name="Straight Connector 103"/>
          <p:cNvCxnSpPr>
            <a:stCxn id="102" idx="2"/>
          </p:cNvCxnSpPr>
          <p:nvPr/>
        </p:nvCxnSpPr>
        <p:spPr>
          <a:xfrm rot="5400000">
            <a:off x="3028950" y="1530350"/>
            <a:ext cx="749300" cy="1588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Rounded Rectangle 104"/>
          <p:cNvSpPr/>
          <p:nvPr/>
        </p:nvSpPr>
        <p:spPr>
          <a:xfrm>
            <a:off x="1651000" y="762000"/>
            <a:ext cx="12192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Magnet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06" name="Straight Connector 105"/>
          <p:cNvCxnSpPr>
            <a:stCxn id="105" idx="2"/>
          </p:cNvCxnSpPr>
          <p:nvPr/>
        </p:nvCxnSpPr>
        <p:spPr>
          <a:xfrm>
            <a:off x="2260600" y="1155700"/>
            <a:ext cx="723900" cy="18796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Rounded Rectangle 116"/>
          <p:cNvSpPr/>
          <p:nvPr/>
        </p:nvSpPr>
        <p:spPr>
          <a:xfrm>
            <a:off x="4013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BEMC</a:t>
            </a:r>
          </a:p>
          <a:p>
            <a:pPr algn="ctr"/>
            <a:r>
              <a:rPr lang="en-US" b="1" dirty="0" smtClean="0">
                <a:solidFill>
                  <a:srgbClr val="800000"/>
                </a:solidFill>
              </a:rPr>
              <a:t>BSMD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18" name="Straight Connector 117"/>
          <p:cNvCxnSpPr>
            <a:stCxn id="117" idx="2"/>
          </p:cNvCxnSpPr>
          <p:nvPr/>
        </p:nvCxnSpPr>
        <p:spPr>
          <a:xfrm rot="5400000">
            <a:off x="3771899" y="1536701"/>
            <a:ext cx="1155703" cy="3937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101" idx="2"/>
          </p:cNvCxnSpPr>
          <p:nvPr/>
        </p:nvCxnSpPr>
        <p:spPr>
          <a:xfrm rot="5400000">
            <a:off x="4375150" y="1543050"/>
            <a:ext cx="1701800" cy="9271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Rounded Rectangle 123"/>
          <p:cNvSpPr/>
          <p:nvPr/>
        </p:nvSpPr>
        <p:spPr>
          <a:xfrm>
            <a:off x="7442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BBC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584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EEMCESMD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26" name="Straight Connector 125"/>
          <p:cNvCxnSpPr>
            <a:stCxn id="124" idx="2"/>
          </p:cNvCxnSpPr>
          <p:nvPr/>
        </p:nvCxnSpPr>
        <p:spPr>
          <a:xfrm rot="5400000">
            <a:off x="6223000" y="1790700"/>
            <a:ext cx="2387600" cy="11176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125" idx="2"/>
          </p:cNvCxnSpPr>
          <p:nvPr/>
        </p:nvCxnSpPr>
        <p:spPr>
          <a:xfrm rot="16200000" flipH="1">
            <a:off x="565150" y="1708150"/>
            <a:ext cx="1511300" cy="4064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Rounded Rectangle 135"/>
          <p:cNvSpPr/>
          <p:nvPr/>
        </p:nvSpPr>
        <p:spPr>
          <a:xfrm>
            <a:off x="6299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TOF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43" name="Straight Connector 142"/>
          <p:cNvCxnSpPr>
            <a:stCxn id="136" idx="2"/>
          </p:cNvCxnSpPr>
          <p:nvPr/>
        </p:nvCxnSpPr>
        <p:spPr>
          <a:xfrm rot="5400000">
            <a:off x="5251450" y="1187450"/>
            <a:ext cx="1612900" cy="15494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Line 5"/>
          <p:cNvSpPr>
            <a:spLocks noChangeShapeType="1"/>
          </p:cNvSpPr>
          <p:nvPr/>
        </p:nvSpPr>
        <p:spPr bwMode="auto">
          <a:xfrm flipH="1">
            <a:off x="1079500" y="3276600"/>
            <a:ext cx="2654300" cy="1295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Line 6"/>
          <p:cNvSpPr>
            <a:spLocks noChangeShapeType="1"/>
          </p:cNvSpPr>
          <p:nvPr/>
        </p:nvSpPr>
        <p:spPr bwMode="auto">
          <a:xfrm flipH="1">
            <a:off x="3086100" y="3416301"/>
            <a:ext cx="1016000" cy="21209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502076" y="4419600"/>
            <a:ext cx="2622124" cy="1752600"/>
          </a:xfrm>
          <a:prstGeom prst="ellipse">
            <a:avLst/>
          </a:prstGeom>
          <a:blipFill>
            <a:blip r:embed="rId4" cstate="screen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3733800" y="3200400"/>
            <a:ext cx="381000" cy="304800"/>
          </a:xfrm>
          <a:prstGeom prst="ellipse">
            <a:avLst/>
          </a:prstGeom>
          <a:blipFill>
            <a:blip r:embed="rId4" cstate="screen"/>
            <a:stretch>
              <a:fillRect/>
            </a:stretch>
          </a:blip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2667000" y="5930900"/>
            <a:ext cx="1066800" cy="39370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HFT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54" name="Straight Connector 153"/>
          <p:cNvCxnSpPr>
            <a:stCxn id="153" idx="1"/>
          </p:cNvCxnSpPr>
          <p:nvPr/>
        </p:nvCxnSpPr>
        <p:spPr>
          <a:xfrm rot="10800000">
            <a:off x="1752600" y="5441950"/>
            <a:ext cx="914400" cy="6858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20902" y="6438279"/>
            <a:ext cx="7079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X10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 increases in DAQ rate since 2000, most precise Silicon </a:t>
            </a:r>
            <a:r>
              <a:rPr lang="en-US" sz="1600" dirty="0"/>
              <a:t>D</a:t>
            </a:r>
            <a:r>
              <a:rPr lang="en-US" sz="1600" dirty="0" smtClean="0"/>
              <a:t>etector (HFT)</a:t>
            </a:r>
            <a:endParaRPr lang="en-US" sz="1600" dirty="0"/>
          </a:p>
        </p:txBody>
      </p:sp>
      <p:sp>
        <p:nvSpPr>
          <p:cNvPr id="26" name="Rounded Rectangle 25"/>
          <p:cNvSpPr/>
          <p:nvPr/>
        </p:nvSpPr>
        <p:spPr>
          <a:xfrm>
            <a:off x="1279738" y="1308098"/>
            <a:ext cx="1066800" cy="425451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FMS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FPS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657114" y="4077072"/>
            <a:ext cx="1066800" cy="539378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RP</a:t>
            </a:r>
          </a:p>
          <a:p>
            <a:pPr algn="ctr"/>
            <a:r>
              <a:rPr lang="en-US" b="1" dirty="0" smtClean="0">
                <a:solidFill>
                  <a:srgbClr val="800000"/>
                </a:solidFill>
              </a:rPr>
              <a:t>ZDC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2040" y="305233"/>
            <a:ext cx="4262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15 fully functioning detector systems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45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653031"/>
              </p:ext>
            </p:extLst>
          </p:nvPr>
        </p:nvGraphicFramePr>
        <p:xfrm>
          <a:off x="107503" y="1052736"/>
          <a:ext cx="8928993" cy="518457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{C4B1156A-380E-4F78-BDF5-A606A8083BF9}</a:tableStyleId>
              </a:tblPr>
              <a:tblGrid>
                <a:gridCol w="588724"/>
                <a:gridCol w="1553579"/>
                <a:gridCol w="981209"/>
                <a:gridCol w="1553579"/>
                <a:gridCol w="2289486"/>
                <a:gridCol w="899441"/>
                <a:gridCol w="1062975"/>
              </a:tblGrid>
              <a:tr h="4129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Run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Energy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Duration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System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Goals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priority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sequence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261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15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  <a:sym typeface="Symbol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sym typeface="Symbol"/>
                        </a:rPr>
                        <a:t>  </a:t>
                      </a:r>
                      <a:r>
                        <a:rPr lang="en-US" sz="1200" dirty="0" err="1">
                          <a:effectLst/>
                        </a:rPr>
                        <a:t>s</a:t>
                      </a:r>
                      <a:r>
                        <a:rPr lang="en-US" sz="1200" baseline="-25000" dirty="0" err="1">
                          <a:effectLst/>
                        </a:rPr>
                        <a:t>NN</a:t>
                      </a:r>
                      <a:r>
                        <a:rPr lang="en-US" sz="1200" dirty="0">
                          <a:effectLst/>
                        </a:rPr>
                        <a:t>=200GeV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sym typeface="Symbol"/>
                        </a:rPr>
                        <a:t></a:t>
                      </a:r>
                      <a:r>
                        <a:rPr lang="en-US" sz="1200" dirty="0">
                          <a:effectLst/>
                        </a:rPr>
                        <a:t>s=200GeV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5-week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12-week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Transverse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p+Au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-250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1) </a:t>
                      </a:r>
                      <a:r>
                        <a:rPr lang="en-US" sz="1200" dirty="0" err="1">
                          <a:effectLst/>
                        </a:rPr>
                        <a:t>p+p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2) transverse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 weeks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3) longitudinal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 weeks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saturation </a:t>
                      </a:r>
                      <a:r>
                        <a:rPr lang="en-US" sz="1200" dirty="0">
                          <a:effectLst/>
                        </a:rPr>
                        <a:t>physics,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ridge and reference,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=300 nb</a:t>
                      </a:r>
                      <a:r>
                        <a:rPr lang="en-US" sz="1200" baseline="30000" dirty="0">
                          <a:effectLst/>
                        </a:rPr>
                        <a:t>-1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1) HI reference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=90 pb</a:t>
                      </a:r>
                      <a:r>
                        <a:rPr lang="en-US" sz="1200" baseline="30000" dirty="0">
                          <a:effectLst/>
                        </a:rPr>
                        <a:t>-1</a:t>
                      </a:r>
                      <a:r>
                        <a:rPr lang="en-US" sz="1200" dirty="0">
                          <a:effectLst/>
                        </a:rPr>
                        <a:t>, 500M MB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2) Study </a:t>
                      </a:r>
                      <a:r>
                        <a:rPr lang="en-US" sz="1200" dirty="0" err="1">
                          <a:effectLst/>
                        </a:rPr>
                        <a:t>transversity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 err="1">
                          <a:effectLst/>
                        </a:rPr>
                        <a:t>Sivers</a:t>
                      </a:r>
                      <a:r>
                        <a:rPr lang="en-US" sz="1200" dirty="0">
                          <a:effectLst/>
                        </a:rPr>
                        <a:t> effects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=40 pb</a:t>
                      </a:r>
                      <a:r>
                        <a:rPr lang="en-US" sz="1200" baseline="30000" dirty="0">
                          <a:effectLst/>
                        </a:rPr>
                        <a:t>-1</a:t>
                      </a:r>
                      <a:r>
                        <a:rPr lang="en-US" sz="1200" dirty="0">
                          <a:effectLst/>
                        </a:rPr>
                        <a:t>, 60% pol.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3) Study </a:t>
                      </a:r>
                      <a:r>
                        <a:rPr lang="en-US" sz="1200" dirty="0">
                          <a:effectLst/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200" dirty="0">
                          <a:effectLst/>
                        </a:rPr>
                        <a:t>g(x)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=50 pb</a:t>
                      </a:r>
                      <a:r>
                        <a:rPr lang="en-US" sz="1200" baseline="30000" dirty="0">
                          <a:effectLst/>
                        </a:rPr>
                        <a:t>-1</a:t>
                      </a:r>
                      <a:r>
                        <a:rPr lang="en-US" sz="1200" dirty="0">
                          <a:effectLst/>
                        </a:rPr>
                        <a:t>, 60% pol.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3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454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16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  <a:sym typeface="Symbol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sym typeface="Symbol"/>
                        </a:rPr>
                        <a:t></a:t>
                      </a:r>
                      <a:r>
                        <a:rPr lang="en-US" sz="1200" dirty="0" err="1" smtClean="0">
                          <a:effectLst/>
                        </a:rPr>
                        <a:t>s</a:t>
                      </a:r>
                      <a:r>
                        <a:rPr lang="en-US" sz="1200" baseline="-25000" dirty="0" err="1" smtClean="0">
                          <a:effectLst/>
                        </a:rPr>
                        <a:t>NN</a:t>
                      </a:r>
                      <a:r>
                        <a:rPr lang="en-US" sz="1200" dirty="0" smtClean="0">
                          <a:effectLst/>
                        </a:rPr>
                        <a:t>=200GeV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sym typeface="Symbol"/>
                        </a:rPr>
                        <a:t></a:t>
                      </a:r>
                      <a:r>
                        <a:rPr lang="en-US" sz="1200" dirty="0">
                          <a:effectLst/>
                        </a:rPr>
                        <a:t>s=510GeV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10-week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7-week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Au+Au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Transverse 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 err="1">
                          <a:effectLst/>
                        </a:rPr>
                        <a:t>p+p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Symbol" panose="05050102010706020507" pitchFamily="18" charset="2"/>
                        </a:rPr>
                        <a:t>L</a:t>
                      </a:r>
                      <a:r>
                        <a:rPr lang="en-US" sz="1200" baseline="-25000" dirty="0" err="1" smtClean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, D v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, R</a:t>
                      </a:r>
                      <a:r>
                        <a:rPr lang="en-US" sz="1200" baseline="-25000" dirty="0">
                          <a:effectLst/>
                        </a:rPr>
                        <a:t>AA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r>
                        <a:rPr lang="en-US" sz="1200" dirty="0" smtClean="0">
                          <a:effectLst/>
                        </a:rPr>
                        <a:t>ϒ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10nb</a:t>
                      </a:r>
                      <a:r>
                        <a:rPr lang="en-US" sz="1200" baseline="30000" dirty="0">
                          <a:effectLst/>
                        </a:rPr>
                        <a:t>-1</a:t>
                      </a:r>
                      <a:r>
                        <a:rPr lang="en-US" sz="1200" dirty="0">
                          <a:effectLst/>
                        </a:rPr>
                        <a:t>, 2billion MB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baseline="-25000" dirty="0">
                          <a:effectLst/>
                        </a:rPr>
                        <a:t>N</a:t>
                      </a:r>
                      <a:r>
                        <a:rPr lang="en-US" sz="1200" dirty="0">
                          <a:effectLst/>
                        </a:rPr>
                        <a:t> of W</a:t>
                      </a:r>
                      <a:r>
                        <a:rPr lang="en-US" sz="1200" baseline="30000" dirty="0">
                          <a:effectLst/>
                        </a:rPr>
                        <a:t>±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r>
                        <a:rPr lang="en-US" sz="1200" dirty="0">
                          <a:effectLst/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r>
                        <a:rPr lang="en-US" sz="1200" dirty="0" err="1">
                          <a:effectLst/>
                        </a:rPr>
                        <a:t>Drell</a:t>
                      </a:r>
                      <a:r>
                        <a:rPr lang="en-US" sz="1200" dirty="0">
                          <a:effectLst/>
                        </a:rPr>
                        <a:t>-Yan, 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i="1" dirty="0" smtClean="0">
                          <a:effectLst/>
                        </a:rPr>
                        <a:t>L</a:t>
                      </a:r>
                      <a:r>
                        <a:rPr lang="en-US" sz="1200" dirty="0" smtClean="0">
                          <a:effectLst/>
                        </a:rPr>
                        <a:t>=400 </a:t>
                      </a:r>
                      <a:r>
                        <a:rPr lang="en-US" sz="1200" dirty="0">
                          <a:effectLst/>
                        </a:rPr>
                        <a:t>pb</a:t>
                      </a:r>
                      <a:r>
                        <a:rPr lang="en-US" sz="1200" baseline="30000" dirty="0">
                          <a:effectLst/>
                        </a:rPr>
                        <a:t>-1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80920" cy="130100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2014 BUR 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 RUN 15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4" y="-1"/>
            <a:ext cx="1009733" cy="764705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4" name="Rectangle 3"/>
          <p:cNvSpPr/>
          <p:nvPr/>
        </p:nvSpPr>
        <p:spPr>
          <a:xfrm>
            <a:off x="824632" y="2852936"/>
            <a:ext cx="14414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2014</a:t>
            </a:r>
          </a:p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BUR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33890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Spin Program Highlights and Upgrades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"/>
          <a:stretch/>
        </p:blipFill>
        <p:spPr>
          <a:xfrm>
            <a:off x="-42895" y="1124744"/>
            <a:ext cx="6358906" cy="5112568"/>
          </a:xfrm>
        </p:spPr>
      </p:pic>
      <p:pic>
        <p:nvPicPr>
          <p:cNvPr id="11" name="Picture 10" descr="image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011" y="842184"/>
            <a:ext cx="2827989" cy="2376264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65"/>
          <a:stretch/>
        </p:blipFill>
        <p:spPr bwMode="auto">
          <a:xfrm>
            <a:off x="6312667" y="3645024"/>
            <a:ext cx="2781611" cy="22985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04248" y="305183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Roman Pot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31737" y="5999142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FMS+preshower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73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Spin Program Upgrade and Successes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"/>
          <a:stretch/>
        </p:blipFill>
        <p:spPr>
          <a:xfrm>
            <a:off x="-42895" y="1124744"/>
            <a:ext cx="6358906" cy="5112568"/>
          </a:xfrm>
        </p:spPr>
      </p:pic>
      <p:sp>
        <p:nvSpPr>
          <p:cNvPr id="13" name="TextBox 12"/>
          <p:cNvSpPr txBox="1"/>
          <p:nvPr/>
        </p:nvSpPr>
        <p:spPr>
          <a:xfrm>
            <a:off x="6804248" y="305183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Roman Pot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31737" y="5999142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FMS+preshower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719" y="3127649"/>
            <a:ext cx="2196207" cy="355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646" y="793357"/>
            <a:ext cx="3114354" cy="232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73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NL">
  <a:themeElements>
    <a:clrScheme name="SINAP-template1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SINAP-template1">
      <a:majorFont>
        <a:latin typeface="Garamond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SINAP-template1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-template1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-template1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38764</TotalTime>
  <Words>2934</Words>
  <Application>Microsoft Office PowerPoint</Application>
  <PresentationFormat>On-screen Show (4:3)</PresentationFormat>
  <Paragraphs>1054</Paragraphs>
  <Slides>57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BNL</vt:lpstr>
      <vt:lpstr>Acrobat Document</vt:lpstr>
      <vt:lpstr>Document</vt:lpstr>
      <vt:lpstr>Equation</vt:lpstr>
      <vt:lpstr>PowerPoint Presentation</vt:lpstr>
      <vt:lpstr>PowerPoint Presentation</vt:lpstr>
      <vt:lpstr>PowerPoint Presentation</vt:lpstr>
      <vt:lpstr>PowerPoint Presentation</vt:lpstr>
      <vt:lpstr>Executive Summary Table</vt:lpstr>
      <vt:lpstr>PowerPoint Presentation</vt:lpstr>
      <vt:lpstr>2014 BUR  RUN 15</vt:lpstr>
      <vt:lpstr>Spin Program Highlights and Upgrades</vt:lpstr>
      <vt:lpstr>Spin Program Upgrade and Successes</vt:lpstr>
      <vt:lpstr>Run 15 Timeline to date</vt:lpstr>
      <vt:lpstr>Allocate bandwidth to programs</vt:lpstr>
      <vt:lpstr>Unpolarized  200 GeV pp Goals</vt:lpstr>
      <vt:lpstr>Longitudinal 200 GeV pp Goals</vt:lpstr>
      <vt:lpstr>FMS Performance in Run 15</vt:lpstr>
      <vt:lpstr>Roman Pot Performance in Run 15</vt:lpstr>
      <vt:lpstr>FMS Projections from offline analyses</vt:lpstr>
      <vt:lpstr>Run 16 Heavy-Flavor Program BUR and Projections</vt:lpstr>
      <vt:lpstr>PowerPoint Presentation</vt:lpstr>
      <vt:lpstr>PowerPoint Presentation</vt:lpstr>
      <vt:lpstr>Run 13+14+15 dataset and status</vt:lpstr>
      <vt:lpstr>Open charm flow and coalescence</vt:lpstr>
      <vt:lpstr>Separate charm and bottom</vt:lpstr>
      <vt:lpstr>Medium Effect on Open Bottom</vt:lpstr>
      <vt:lpstr>Run14+16 Quarkonium Measurements</vt:lpstr>
      <vt:lpstr>Run16 Detector Improvements</vt:lpstr>
      <vt:lpstr>HFT operation mode in run16</vt:lpstr>
      <vt:lpstr>The Evolution of STAR Spin 2016-2017 STAR Beam Use Request </vt:lpstr>
      <vt:lpstr>NSAC Milestone (HP12)</vt:lpstr>
      <vt:lpstr>NSAC Milestone (HP8)</vt:lpstr>
      <vt:lpstr>NSAC Milestone (HP13)</vt:lpstr>
      <vt:lpstr>PowerPoint Presentation</vt:lpstr>
      <vt:lpstr> Why is the verification of the Sivers sign change so important? </vt:lpstr>
      <vt:lpstr>PowerPoint Presentation</vt:lpstr>
      <vt:lpstr>PowerPoint Presentation</vt:lpstr>
      <vt:lpstr>Another TMD Observable: Drell-Yan e+e-</vt:lpstr>
      <vt:lpstr>PowerPoint Presentation</vt:lpstr>
      <vt:lpstr>PowerPoint Presentation</vt:lpstr>
      <vt:lpstr>PowerPoint Presentation</vt:lpstr>
      <vt:lpstr>PowerPoint Presentation</vt:lpstr>
      <vt:lpstr>pp510 Operation mode for W-boson</vt:lpstr>
      <vt:lpstr>Executive Summary Table</vt:lpstr>
      <vt:lpstr>Results from Chiral Effects</vt:lpstr>
      <vt:lpstr>A decisive test with Isobars</vt:lpstr>
      <vt:lpstr>Executive Summary Table</vt:lpstr>
      <vt:lpstr>Au+Au at 62GeV</vt:lpstr>
      <vt:lpstr>What if no Isobar possible?</vt:lpstr>
      <vt:lpstr>BES Jet Quenching and dilepton baseline</vt:lpstr>
      <vt:lpstr>d+Au miniBES</vt:lpstr>
      <vt:lpstr>What if only 15 weeks in run17?</vt:lpstr>
      <vt:lpstr>Detector Upgrades and Performance Improvements</vt:lpstr>
      <vt:lpstr>PowerPoint Presentation</vt:lpstr>
      <vt:lpstr>Summary</vt:lpstr>
      <vt:lpstr>PowerPoint Presentation</vt:lpstr>
      <vt:lpstr>PowerPoint Presentation</vt:lpstr>
      <vt:lpstr>PowerPoint Presentation</vt:lpstr>
      <vt:lpstr>Data Production</vt:lpstr>
      <vt:lpstr>PowerPoint Presentation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Zhangbu Xu</dc:creator>
  <cp:lastModifiedBy>Xu, Zhangbu</cp:lastModifiedBy>
  <cp:revision>4332</cp:revision>
  <dcterms:created xsi:type="dcterms:W3CDTF">2006-02-23T15:10:09Z</dcterms:created>
  <dcterms:modified xsi:type="dcterms:W3CDTF">2015-06-18T12:47:20Z</dcterms:modified>
</cp:coreProperties>
</file>