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Default Extension="doc" ContentType="application/msword"/>
  <Override PartName="/ppt/embeddings/oleObject1.bin" ContentType="application/vnd.openxmlformats-officedocument.oleObject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notesSlides/notesSlide6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embeddings/oleObject2.bin" ContentType="application/vnd.openxmlformats-officedocument.oleObject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embeddings/oleObject3.bin" ContentType="application/vnd.openxmlformats-officedocument.oleObject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503" r:id="rId2"/>
    <p:sldId id="614" r:id="rId3"/>
    <p:sldId id="691" r:id="rId4"/>
    <p:sldId id="698" r:id="rId5"/>
    <p:sldId id="610" r:id="rId6"/>
    <p:sldId id="689" r:id="rId7"/>
    <p:sldId id="506" r:id="rId8"/>
    <p:sldId id="684" r:id="rId9"/>
    <p:sldId id="688" r:id="rId10"/>
    <p:sldId id="683" r:id="rId11"/>
    <p:sldId id="697" r:id="rId12"/>
    <p:sldId id="602" r:id="rId13"/>
    <p:sldId id="570" r:id="rId14"/>
    <p:sldId id="625" r:id="rId15"/>
    <p:sldId id="645" r:id="rId16"/>
    <p:sldId id="657" r:id="rId17"/>
    <p:sldId id="642" r:id="rId18"/>
    <p:sldId id="633" r:id="rId19"/>
    <p:sldId id="660" r:id="rId20"/>
    <p:sldId id="693" r:id="rId21"/>
    <p:sldId id="532" r:id="rId22"/>
    <p:sldId id="687" r:id="rId23"/>
    <p:sldId id="692" r:id="rId24"/>
    <p:sldId id="694" r:id="rId25"/>
    <p:sldId id="701" r:id="rId26"/>
    <p:sldId id="699" r:id="rId27"/>
    <p:sldId id="702" r:id="rId28"/>
    <p:sldId id="703" r:id="rId29"/>
    <p:sldId id="536" r:id="rId30"/>
    <p:sldId id="704" r:id="rId31"/>
    <p:sldId id="600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Nu/Xu" initials="NX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00E609"/>
    <a:srgbClr val="1B400F"/>
    <a:srgbClr val="1B4008"/>
    <a:srgbClr val="F3BBA8"/>
    <a:srgbClr val="F1AA23"/>
    <a:srgbClr val="000077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horzBarState="maximized">
    <p:restoredLeft sz="19896" autoAdjust="0"/>
    <p:restoredTop sz="97049" autoAdjust="0"/>
  </p:normalViewPr>
  <p:slideViewPr>
    <p:cSldViewPr snapToObjects="1">
      <p:cViewPr>
        <p:scale>
          <a:sx n="100" d="100"/>
          <a:sy n="100" d="100"/>
        </p:scale>
        <p:origin x="-816" y="-512"/>
      </p:cViewPr>
      <p:guideLst>
        <p:guide orient="horz" pos="2160"/>
        <p:guide pos="432"/>
      </p:guideLst>
    </p:cSldViewPr>
  </p:slideViewPr>
  <p:outlineViewPr>
    <p:cViewPr>
      <p:scale>
        <a:sx n="33" d="100"/>
        <a:sy n="33" d="100"/>
      </p:scale>
      <p:origin x="0" y="8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07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ict"/><Relationship Id="rId2" Type="http://schemas.openxmlformats.org/officeDocument/2006/relationships/image" Target="../media/image36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Relationship Id="rId2" Type="http://schemas.openxmlformats.org/officeDocument/2006/relationships/image" Target="../media/image6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95BC9-68BC-4342-B5DC-806B1107E91A}" type="datetime1">
              <a:rPr lang="en-US" smtClean="0"/>
              <a:pPr/>
              <a:t>6/9/13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085DB-1343-5A4E-9DA3-B49E0A081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D25175-157F-7145-A2E0-8D5B4083FF1F}" type="datetime1">
              <a:rPr lang="en-US" smtClean="0"/>
              <a:pPr/>
              <a:t>6/9/13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DB99B7-93E1-9F47-AACA-0757A68DB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2744BC-5D00-0245-A6F7-502F806BC8C0}" type="slidenum">
              <a:rPr lang="en-US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pPr/>
              <a:t>1</a:t>
            </a:fld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108" charset="0"/>
              <a:ea typeface="宋体" pitchFamily="-108" charset="-122"/>
              <a:cs typeface="宋体" pitchFamily="-108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677C13-3DB7-0F49-8733-901F201C8A50}" type="slidenum">
              <a:rPr lang="en-US"/>
              <a:pPr/>
              <a:t>24</a:t>
            </a:fld>
            <a:endParaRPr lang="en-US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595FF2-CEB9-0B45-9990-0C05480A8CCD}" type="slidenum">
              <a:rPr lang="en-US"/>
              <a:pPr/>
              <a:t>3</a:t>
            </a:fld>
            <a:endParaRPr lang="en-US"/>
          </a:p>
        </p:txBody>
      </p:sp>
      <p:sp>
        <p:nvSpPr>
          <p:cNvPr id="346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571" tIns="45286" rIns="90571" bIns="45286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F7E7BF-B771-4A4A-B1DC-51498AC96FC1}" type="slidenum">
              <a:rPr lang="en-US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pPr/>
              <a:t>5</a:t>
            </a:fld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6627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B99B7-93E1-9F47-AACA-0757A68DB5D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1B00CF-C4AF-524F-B506-749901BF2EF3}" type="slidenum">
              <a:rPr lang="en-US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pPr/>
              <a:t>7</a:t>
            </a:fld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01567D-3187-9D46-944B-641FBF70C0EE}" type="slidenum">
              <a:rPr lang="en-US"/>
              <a:pPr/>
              <a:t>9</a:t>
            </a:fld>
            <a:endParaRPr lang="en-US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1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57F524F-780B-CF44-A0FF-2B09483EE6B8}" type="slidenum">
              <a:rPr lang="en-US"/>
              <a:pPr/>
              <a:t>13</a:t>
            </a:fld>
            <a:endParaRPr lang="en-US"/>
          </a:p>
        </p:txBody>
      </p:sp>
      <p:sp>
        <p:nvSpPr>
          <p:cNvPr id="68611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85800"/>
            <a:ext cx="4575175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861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4587"/>
          </a:xfrm>
          <a:noFill/>
          <a:ln/>
        </p:spPr>
        <p:txBody>
          <a:bodyPr wrap="none" anchor="ctr"/>
          <a:lstStyle/>
          <a:p>
            <a:pPr>
              <a:spcBef>
                <a:spcPts val="415"/>
              </a:spcBef>
              <a:tabLst>
                <a:tab pos="0" algn="l"/>
                <a:tab pos="422041" algn="l"/>
                <a:tab pos="844083" algn="l"/>
                <a:tab pos="1266124" algn="l"/>
                <a:tab pos="1688165" algn="l"/>
                <a:tab pos="2110207" algn="l"/>
                <a:tab pos="2532248" algn="l"/>
                <a:tab pos="2954289" algn="l"/>
                <a:tab pos="3376331" algn="l"/>
                <a:tab pos="3798372" algn="l"/>
                <a:tab pos="4220413" algn="l"/>
                <a:tab pos="4642455" algn="l"/>
                <a:tab pos="5064496" algn="l"/>
                <a:tab pos="5486537" algn="l"/>
                <a:tab pos="5908578" algn="l"/>
                <a:tab pos="6330620" algn="l"/>
                <a:tab pos="6752661" algn="l"/>
                <a:tab pos="7174702" algn="l"/>
                <a:tab pos="7596744" algn="l"/>
                <a:tab pos="8018785" algn="l"/>
                <a:tab pos="8440826" algn="l"/>
              </a:tabLst>
            </a:pPr>
            <a:endParaRPr lang="en-US" dirty="0">
              <a:ea typeface="Arial Unicode MS" charset="0"/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79D525-3753-7A42-8F9B-7CC014DE3743}" type="slidenum">
              <a:rPr lang="en-US"/>
              <a:pPr/>
              <a:t>14</a:t>
            </a:fld>
            <a:endParaRPr lang="en-US"/>
          </a:p>
        </p:txBody>
      </p:sp>
      <p:sp>
        <p:nvSpPr>
          <p:cNvPr id="45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571" tIns="45286" rIns="90571" bIns="45286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3B8A7F-F663-7A44-BCE1-4E8676E9211F}" type="slidenum">
              <a:rPr lang="en-US"/>
              <a:pPr/>
              <a:t>19</a:t>
            </a:fld>
            <a:endParaRPr lang="en-US"/>
          </a:p>
        </p:txBody>
      </p:sp>
      <p:sp>
        <p:nvSpPr>
          <p:cNvPr id="70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4E2360-657F-7746-9CF7-02A3BA1DACEB}" type="datetime1">
              <a:rPr lang="en-US" smtClean="0"/>
              <a:pPr/>
              <a:t>6/9/13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6DE3E3-B134-6C40-BF1C-0E54546B5BD4}" type="datetime1">
              <a:rPr lang="en-US" smtClean="0"/>
              <a:pPr/>
              <a:t>6/9/13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159E5A-02D4-F745-98E3-2864CCE1E529}" type="datetime1">
              <a:rPr lang="en-US" smtClean="0"/>
              <a:pPr/>
              <a:t>6/9/13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3" y="80963"/>
            <a:ext cx="7550150" cy="7016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001000" y="6400800"/>
            <a:ext cx="762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48591-C149-4E45-9626-AA3B108EF2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762000" y="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219200"/>
            <a:ext cx="3810000" cy="2400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19200"/>
            <a:ext cx="3810000" cy="2400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771900"/>
            <a:ext cx="3810000" cy="2400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771900"/>
            <a:ext cx="3810000" cy="2400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553200"/>
            <a:ext cx="1143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03/24/2009</a:t>
            </a: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362200" y="6553200"/>
            <a:ext cx="4419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Lijuan Ruan (BNL Collboration Meeting)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467600" y="6553200"/>
            <a:ext cx="1066800" cy="3048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074E3F80-2C66-574D-AD6D-E3850B0038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E12C00-A4F9-E241-9D2E-B86F19C3649C}" type="datetime1">
              <a:rPr lang="en-US" smtClean="0"/>
              <a:pPr/>
              <a:t>6/9/13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076A3B-0ED1-D647-95F1-91D7BC4EABB4}" type="datetime1">
              <a:rPr lang="en-US" smtClean="0"/>
              <a:pPr/>
              <a:t>6/9/13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C1ED5E-B78C-F846-92E3-7CE55BF26251}" type="datetime1">
              <a:rPr lang="en-US" smtClean="0"/>
              <a:pPr/>
              <a:t>6/9/13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247923-4FBF-2B41-BC07-4D320599EE54}" type="datetime1">
              <a:rPr lang="en-US" smtClean="0"/>
              <a:pPr/>
              <a:t>6/9/13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79B300-7EFE-7C41-92AD-8A2AAD6F0CB0}" type="datetime1">
              <a:rPr lang="en-US" smtClean="0"/>
              <a:pPr/>
              <a:t>6/9/13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CE9860-9902-8C47-ACD1-8B01FD564FBF}" type="datetime1">
              <a:rPr lang="en-US" smtClean="0"/>
              <a:pPr/>
              <a:t>6/9/13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207FF4D-BEF6-A445-AFD5-81F19A4FCD02}" type="datetime1">
              <a:rPr lang="en-US" smtClean="0"/>
              <a:pPr/>
              <a:t>6/9/13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ECA2183-74A6-5545-A3F5-993F7A059518}" type="datetime1">
              <a:rPr lang="en-US" smtClean="0"/>
              <a:pPr/>
              <a:t>6/9/13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76200"/>
            <a:ext cx="7620000" cy="488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Rectangle 4"/>
          <p:cNvSpPr txBox="1">
            <a:spLocks noChangeArrowheads="1"/>
          </p:cNvSpPr>
          <p:nvPr userDrawn="1"/>
        </p:nvSpPr>
        <p:spPr bwMode="auto">
          <a:xfrm>
            <a:off x="304800" y="655320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 i="1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Nu Xu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Line 8"/>
          <p:cNvSpPr>
            <a:spLocks noChangeShapeType="1"/>
          </p:cNvSpPr>
          <p:nvPr userDrawn="1"/>
        </p:nvSpPr>
        <p:spPr bwMode="auto">
          <a:xfrm>
            <a:off x="381000" y="6477000"/>
            <a:ext cx="8382000" cy="0"/>
          </a:xfrm>
          <a:prstGeom prst="line">
            <a:avLst/>
          </a:prstGeom>
          <a:noFill/>
          <a:ln w="76200">
            <a:solidFill>
              <a:srgbClr val="68084E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6"/>
          <p:cNvSpPr txBox="1">
            <a:spLocks noChangeArrowheads="1"/>
          </p:cNvSpPr>
          <p:nvPr userDrawn="1"/>
        </p:nvSpPr>
        <p:spPr bwMode="auto">
          <a:xfrm>
            <a:off x="6934200" y="65532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C01DA-1EDC-624F-BC4C-9AC3860872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31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990600" y="6553200"/>
            <a:ext cx="7315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i="1" dirty="0" smtClean="0">
                <a:solidFill>
                  <a:srgbClr val="000090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BNL PAC, June 11</a:t>
            </a:r>
            <a:r>
              <a:rPr lang="en-US" sz="1200" b="1" i="1" baseline="0" dirty="0" smtClean="0">
                <a:solidFill>
                  <a:srgbClr val="000090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 - 12</a:t>
            </a:r>
            <a:r>
              <a:rPr lang="en-US" sz="1200" b="1" i="1" dirty="0" smtClean="0">
                <a:solidFill>
                  <a:srgbClr val="000090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, 2013</a:t>
            </a:r>
            <a:endParaRPr lang="en-US" sz="1050" b="1" i="1" dirty="0" smtClean="0">
              <a:solidFill>
                <a:srgbClr val="000090"/>
              </a:solidFill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5" name="Line 7"/>
          <p:cNvSpPr>
            <a:spLocks noChangeShapeType="1"/>
          </p:cNvSpPr>
          <p:nvPr userDrawn="1"/>
        </p:nvSpPr>
        <p:spPr bwMode="auto">
          <a:xfrm>
            <a:off x="1066800" y="609600"/>
            <a:ext cx="7696200" cy="0"/>
          </a:xfrm>
          <a:prstGeom prst="line">
            <a:avLst/>
          </a:prstGeom>
          <a:noFill/>
          <a:ln w="57150">
            <a:solidFill>
              <a:srgbClr val="0C057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2"/>
          <p:cNvSpPr>
            <a:spLocks noChangeArrowheads="1"/>
          </p:cNvSpPr>
          <p:nvPr userDrawn="1"/>
        </p:nvSpPr>
        <p:spPr bwMode="auto">
          <a:xfrm>
            <a:off x="103188" y="152400"/>
            <a:ext cx="474662" cy="420688"/>
          </a:xfrm>
          <a:prstGeom prst="star5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i="1"/>
          </a:p>
        </p:txBody>
      </p:sp>
      <p:sp>
        <p:nvSpPr>
          <p:cNvPr id="10" name="Text Box 13"/>
          <p:cNvSpPr txBox="1">
            <a:spLocks noChangeArrowheads="1"/>
          </p:cNvSpPr>
          <p:nvPr userDrawn="1"/>
        </p:nvSpPr>
        <p:spPr bwMode="auto">
          <a:xfrm>
            <a:off x="196850" y="288925"/>
            <a:ext cx="94615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 dirty="0">
                <a:solidFill>
                  <a:srgbClr val="0C057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lack" pitchFamily="-111" charset="0"/>
              </a:rPr>
              <a:t>STAR</a:t>
            </a:r>
            <a:endParaRPr lang="en-US" sz="1800" b="1" i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 pitchFamily="-111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4" r:id="rId13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Microsoft_Word_97_-_2004_Document1.doc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df"/><Relationship Id="rId3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df"/><Relationship Id="rId3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df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d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oleObject" Target="!OLE_LINK5" TargetMode="External"/><Relationship Id="rId5" Type="http://schemas.openxmlformats.org/officeDocument/2006/relationships/oleObject" Target="!OLE_LINK6" TargetMode="External"/><Relationship Id="rId6" Type="http://schemas.openxmlformats.org/officeDocument/2006/relationships/image" Target="../media/image38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5" Type="http://schemas.openxmlformats.org/officeDocument/2006/relationships/oleObject" Target="../embeddings/oleObject2.bin"/><Relationship Id="rId6" Type="http://schemas.openxmlformats.org/officeDocument/2006/relationships/oleObject" Target="../embeddings/oleObject3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hyperlink" Target="http://www.star.bnl.gov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df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5" Type="http://schemas.openxmlformats.org/officeDocument/2006/relationships/hyperlink" Target="http://www.star.bnl.gov/protected/spectra/ruanlj/TOFrpaper/tofr_beta_p_prplot.gif" TargetMode="External"/><Relationship Id="rId6" Type="http://schemas.openxmlformats.org/officeDocument/2006/relationships/image" Target="../media/image16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17.jpeg"/><Relationship Id="rId9" Type="http://schemas.openxmlformats.org/officeDocument/2006/relationships/image" Target="../media/image18.gif"/><Relationship Id="rId10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 descr="Light vertical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858000"/>
          </a:xfrm>
          <a:pattFill prst="ltVert">
            <a:fgClr>
              <a:srgbClr val="C4EBF0"/>
            </a:fgClr>
            <a:bgClr>
              <a:schemeClr val="bg1"/>
            </a:bgClr>
          </a:pattFill>
          <a:ln>
            <a:solidFill>
              <a:schemeClr val="accent1"/>
            </a:solidFill>
          </a:ln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sz="5400" b="1" dirty="0">
                <a:latin typeface="Arial Black" pitchFamily="-108" charset="0"/>
              </a:rPr>
              <a:t>STAR Physics Program</a:t>
            </a:r>
            <a:r>
              <a:rPr lang="en-US" b="1" dirty="0">
                <a:latin typeface="Arial Black" pitchFamily="-108" charset="0"/>
              </a:rPr>
              <a:t/>
            </a:r>
            <a:br>
              <a:rPr lang="en-US" b="1" dirty="0">
                <a:latin typeface="Arial Black" pitchFamily="-108" charset="0"/>
              </a:rPr>
            </a:br>
            <a:r>
              <a:rPr lang="en-US" sz="2400" i="1" dirty="0"/>
              <a:t>STAR Beam Use </a:t>
            </a:r>
            <a:r>
              <a:rPr lang="en-US" sz="2400" i="1" dirty="0" smtClean="0"/>
              <a:t>Requests </a:t>
            </a:r>
            <a:r>
              <a:rPr lang="en-US" sz="2400" i="1" dirty="0"/>
              <a:t>for </a:t>
            </a:r>
            <a:r>
              <a:rPr lang="en-US" sz="2400" i="1" dirty="0" smtClean="0"/>
              <a:t>Run14 and Run15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>
                <a:latin typeface="Arial Black" pitchFamily="-108" charset="0"/>
              </a:rPr>
              <a:t/>
            </a:r>
            <a:br>
              <a:rPr lang="en-US" b="1" dirty="0">
                <a:latin typeface="Arial Black" pitchFamily="-108" charset="0"/>
              </a:rPr>
            </a:br>
            <a:r>
              <a:rPr lang="en-US" sz="2000" dirty="0"/>
              <a:t>Nu Xu</a:t>
            </a:r>
            <a:br>
              <a:rPr lang="en-US" sz="2000" dirty="0"/>
            </a:br>
            <a:r>
              <a:rPr lang="en-US" sz="2000" dirty="0"/>
              <a:t>for the STAR Collaboration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1600" i="1" dirty="0">
              <a:solidFill>
                <a:srgbClr val="0C0572"/>
              </a:solidFill>
              <a:latin typeface="Matura MT Script Capitals" pitchFamily="-108" charset="0"/>
            </a:endParaRPr>
          </a:p>
        </p:txBody>
      </p:sp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1981200" y="5105400"/>
          <a:ext cx="5257800" cy="1181100"/>
        </p:xfrm>
        <a:graphic>
          <a:graphicData uri="http://schemas.openxmlformats.org/presentationml/2006/ole">
            <p:oleObj spid="_x0000_s304130" name="Document" r:id="rId4" imgW="4946904" imgH="1027176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8"/>
          <p:cNvSpPr>
            <a:spLocks noChangeArrowheads="1"/>
          </p:cNvSpPr>
          <p:nvPr/>
        </p:nvSpPr>
        <p:spPr bwMode="auto">
          <a:xfrm>
            <a:off x="1219200" y="0"/>
            <a:ext cx="7315200" cy="534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73" tIns="45587" rIns="91173" bIns="45587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dirty="0">
                <a:ea typeface="Arial" pitchFamily="-108" charset="0"/>
                <a:cs typeface="Arial" pitchFamily="-108" charset="0"/>
              </a:rPr>
              <a:t>STAR</a:t>
            </a:r>
            <a:r>
              <a:rPr lang="en-US" sz="3600" dirty="0" smtClean="0">
                <a:ea typeface="Arial" pitchFamily="-108" charset="0"/>
                <a:cs typeface="Arial" pitchFamily="-108" charset="0"/>
              </a:rPr>
              <a:t> Detector System</a:t>
            </a:r>
            <a:endParaRPr lang="el-GR" sz="3600" dirty="0">
              <a:ea typeface="Arial" pitchFamily="-108" charset="0"/>
              <a:cs typeface="Arial" pitchFamily="-10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3752" y="2695813"/>
            <a:ext cx="7648248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endParaRPr lang="en-US" sz="2400" dirty="0" smtClean="0"/>
          </a:p>
          <a:p>
            <a:pPr marL="342900" indent="-342900">
              <a:buFont typeface="Wingdings" charset="2"/>
              <a:buChar char="è"/>
            </a:pPr>
            <a:r>
              <a:rPr lang="en-US" sz="2400" b="1" dirty="0" smtClean="0">
                <a:solidFill>
                  <a:srgbClr val="800000"/>
                </a:solidFill>
              </a:rPr>
              <a:t>  </a:t>
            </a:r>
            <a:r>
              <a:rPr lang="en-US" sz="2400" b="1" dirty="0" smtClean="0">
                <a:solidFill>
                  <a:srgbClr val="800000"/>
                </a:solidFill>
                <a:latin typeface="Arial Black"/>
                <a:ea typeface="Wingdings"/>
                <a:cs typeface="Arial Black"/>
              </a:rPr>
              <a:t>STAR: </a:t>
            </a:r>
            <a:r>
              <a:rPr lang="en-US" sz="2400" b="1" dirty="0" smtClean="0">
                <a:solidFill>
                  <a:srgbClr val="800000"/>
                </a:solidFill>
              </a:rPr>
              <a:t>Large coverage, excellent PID, fast DAQ</a:t>
            </a:r>
          </a:p>
          <a:p>
            <a:pPr marL="342900" indent="-342900"/>
            <a:r>
              <a:rPr lang="en-US" sz="2400" b="1" dirty="0" smtClean="0">
                <a:solidFill>
                  <a:srgbClr val="800000"/>
                </a:solidFill>
              </a:rPr>
              <a:t>	</a:t>
            </a:r>
            <a:r>
              <a:rPr lang="en-US" b="1" dirty="0" smtClean="0">
                <a:solidFill>
                  <a:srgbClr val="800000"/>
                </a:solidFill>
              </a:rPr>
              <a:t>	 </a:t>
            </a:r>
            <a:r>
              <a:rPr lang="en-US" b="1" dirty="0" smtClean="0">
                <a:solidFill>
                  <a:srgbClr val="000000"/>
                </a:solidFill>
              </a:rPr>
              <a:t>- </a:t>
            </a:r>
            <a:r>
              <a:rPr lang="en-US" dirty="0" smtClean="0">
                <a:solidFill>
                  <a:srgbClr val="000000"/>
                </a:solidFill>
              </a:rPr>
              <a:t>detects nearly </a:t>
            </a:r>
            <a:r>
              <a:rPr lang="en-US" dirty="0" smtClean="0"/>
              <a:t>all particles produced at RHIC</a:t>
            </a:r>
          </a:p>
          <a:p>
            <a:pPr marL="342900" indent="-342900"/>
            <a:r>
              <a:rPr lang="en-US" sz="2400" b="1" dirty="0" smtClean="0">
                <a:solidFill>
                  <a:srgbClr val="800000"/>
                </a:solidFill>
              </a:rPr>
              <a:t>	  </a:t>
            </a:r>
            <a:r>
              <a:rPr lang="en-US" b="1" dirty="0" smtClean="0">
                <a:solidFill>
                  <a:srgbClr val="000000"/>
                </a:solidFill>
              </a:rPr>
              <a:t>- </a:t>
            </a:r>
            <a:r>
              <a:rPr lang="en-US" dirty="0" smtClean="0">
                <a:solidFill>
                  <a:srgbClr val="000000"/>
                </a:solidFill>
              </a:rPr>
              <a:t>multiple fold correlation measurements</a:t>
            </a:r>
          </a:p>
          <a:p>
            <a:pPr marL="342900" indent="-342900"/>
            <a:r>
              <a:rPr lang="en-US" sz="2400" b="1" dirty="0" smtClean="0">
                <a:solidFill>
                  <a:srgbClr val="800000"/>
                </a:solidFill>
              </a:rPr>
              <a:t>	  </a:t>
            </a:r>
            <a:r>
              <a:rPr lang="en-US" b="1" dirty="0" smtClean="0">
                <a:solidFill>
                  <a:srgbClr val="000000"/>
                </a:solidFill>
              </a:rPr>
              <a:t>- Probes: </a:t>
            </a:r>
            <a:r>
              <a:rPr lang="en-US" b="1" dirty="0" smtClean="0">
                <a:solidFill>
                  <a:srgbClr val="800000"/>
                </a:solidFill>
              </a:rPr>
              <a:t>bulk, penetrating, and </a:t>
            </a:r>
            <a:r>
              <a:rPr lang="en-US" b="1" i="1" dirty="0" smtClean="0">
                <a:solidFill>
                  <a:srgbClr val="800000"/>
                </a:solidFill>
              </a:rPr>
              <a:t>bulk-penetrating </a:t>
            </a:r>
            <a:endParaRPr lang="en-US" b="1" dirty="0" smtClean="0">
              <a:solidFill>
                <a:srgbClr val="000000"/>
              </a:solidFill>
            </a:endParaRPr>
          </a:p>
          <a:p>
            <a:pPr marL="342900" indent="-342900"/>
            <a:endParaRPr lang="en-US" b="1" dirty="0" smtClean="0">
              <a:solidFill>
                <a:srgbClr val="800000"/>
              </a:solidFill>
            </a:endParaRPr>
          </a:p>
          <a:p>
            <a:pPr marL="342900" indent="-342900">
              <a:buFont typeface="Wingdings" charset="2"/>
              <a:buChar char="è"/>
            </a:pPr>
            <a:r>
              <a:rPr lang="en-US" sz="2400" b="1" dirty="0" smtClean="0">
                <a:solidFill>
                  <a:srgbClr val="800000"/>
                </a:solidFill>
                <a:latin typeface="Arial Black"/>
                <a:ea typeface="Wingdings"/>
                <a:cs typeface="Arial Black"/>
              </a:rPr>
              <a:t> STAR: </a:t>
            </a:r>
            <a:r>
              <a:rPr lang="en-US" sz="2400" b="1" dirty="0" smtClean="0">
                <a:solidFill>
                  <a:srgbClr val="800000"/>
                </a:solidFill>
              </a:rPr>
              <a:t>Perfect mid-</a:t>
            </a:r>
            <a:r>
              <a:rPr lang="en-US" sz="2400" b="1" dirty="0" err="1" smtClean="0">
                <a:solidFill>
                  <a:srgbClr val="800000"/>
                </a:solidFill>
              </a:rPr>
              <a:t>y</a:t>
            </a:r>
            <a:r>
              <a:rPr lang="en-US" sz="2400" b="1" dirty="0" smtClean="0">
                <a:solidFill>
                  <a:srgbClr val="800000"/>
                </a:solidFill>
              </a:rPr>
              <a:t> collider experiment </a:t>
            </a:r>
          </a:p>
          <a:p>
            <a:pPr marL="342900" indent="-342900"/>
            <a:r>
              <a:rPr lang="en-US" b="1" dirty="0" smtClean="0">
                <a:solidFill>
                  <a:srgbClr val="800000"/>
                </a:solidFill>
              </a:rPr>
              <a:t>  	</a:t>
            </a:r>
            <a:r>
              <a:rPr lang="en-US" dirty="0" smtClean="0">
                <a:solidFill>
                  <a:srgbClr val="800000"/>
                </a:solidFill>
              </a:rPr>
              <a:t> </a:t>
            </a:r>
            <a:endParaRPr lang="en-US" dirty="0" smtClean="0">
              <a:solidFill>
                <a:srgbClr val="000000"/>
              </a:solidFill>
            </a:endParaRPr>
          </a:p>
          <a:p>
            <a:pPr marL="342900" indent="-342900"/>
            <a:endParaRPr lang="en-US" sz="800" b="1" dirty="0" smtClean="0">
              <a:solidFill>
                <a:srgbClr val="800000"/>
              </a:solidFill>
            </a:endParaRPr>
          </a:p>
          <a:p>
            <a:pPr marL="342900" indent="-342900">
              <a:buFont typeface="Wingdings" charset="2"/>
              <a:buChar char="è"/>
            </a:pPr>
            <a:r>
              <a:rPr lang="en-US" sz="2400" b="1" dirty="0" smtClean="0">
                <a:solidFill>
                  <a:srgbClr val="800000"/>
                </a:solidFill>
              </a:rPr>
              <a:t> </a:t>
            </a:r>
            <a:r>
              <a:rPr lang="en-US" sz="2400" b="1" dirty="0" smtClean="0">
                <a:solidFill>
                  <a:srgbClr val="800000"/>
                </a:solidFill>
                <a:latin typeface="Arial Black"/>
                <a:ea typeface="Wingdings"/>
                <a:cs typeface="Arial Black"/>
              </a:rPr>
              <a:t>STAR: </a:t>
            </a:r>
            <a:r>
              <a:rPr lang="en-US" sz="2400" b="1" dirty="0" smtClean="0">
                <a:solidFill>
                  <a:srgbClr val="008000"/>
                </a:solidFill>
              </a:rPr>
              <a:t>Expanding into forward rapidity regions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66800" y="1041400"/>
          <a:ext cx="71628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605"/>
                <a:gridCol w="1790700"/>
                <a:gridCol w="2954655"/>
                <a:gridCol w="2148840"/>
              </a:tblGrid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Period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Detectors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Physics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2001-2010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TPC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1" dirty="0" smtClean="0"/>
                        <a:t>u, </a:t>
                      </a:r>
                      <a:r>
                        <a:rPr lang="en-US" b="0" i="1" dirty="0" err="1" smtClean="0"/>
                        <a:t>d</a:t>
                      </a:r>
                      <a:r>
                        <a:rPr lang="en-US" b="0" i="1" dirty="0" smtClean="0"/>
                        <a:t>, </a:t>
                      </a:r>
                      <a:r>
                        <a:rPr lang="en-US" b="0" i="1" dirty="0" err="1" smtClean="0"/>
                        <a:t>s</a:t>
                      </a:r>
                      <a:endParaRPr lang="en-US" b="0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TPC + TOF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1" dirty="0" err="1" smtClean="0"/>
                        <a:t>u</a:t>
                      </a:r>
                      <a:r>
                        <a:rPr lang="en-US" b="0" i="1" dirty="0" smtClean="0"/>
                        <a:t>, </a:t>
                      </a:r>
                      <a:r>
                        <a:rPr lang="en-US" b="0" i="1" dirty="0" err="1" smtClean="0"/>
                        <a:t>d</a:t>
                      </a:r>
                      <a:r>
                        <a:rPr lang="en-US" b="0" i="1" dirty="0" smtClean="0"/>
                        <a:t>, </a:t>
                      </a:r>
                      <a:r>
                        <a:rPr lang="en-US" b="0" i="1" dirty="0" err="1" smtClean="0"/>
                        <a:t>s</a:t>
                      </a:r>
                      <a:r>
                        <a:rPr lang="en-US" b="0" i="1" baseline="0" dirty="0" smtClean="0"/>
                        <a:t> + </a:t>
                      </a:r>
                      <a:r>
                        <a:rPr lang="en-US" b="0" i="1" baseline="0" dirty="0" err="1" smtClean="0"/>
                        <a:t>dilepton</a:t>
                      </a:r>
                      <a:endParaRPr lang="en-US" b="0" i="1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TPC + TOF </a:t>
                      </a:r>
                      <a:r>
                        <a:rPr lang="en-US" b="0" dirty="0" smtClean="0"/>
                        <a:t>+ MTD</a:t>
                      </a:r>
                      <a:endParaRPr lang="en-US" b="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1" dirty="0" err="1" smtClean="0"/>
                        <a:t>u</a:t>
                      </a:r>
                      <a:r>
                        <a:rPr lang="en-US" b="0" i="1" dirty="0" smtClean="0"/>
                        <a:t>, </a:t>
                      </a:r>
                      <a:r>
                        <a:rPr lang="en-US" b="0" i="1" dirty="0" err="1" smtClean="0"/>
                        <a:t>d</a:t>
                      </a:r>
                      <a:r>
                        <a:rPr lang="en-US" b="0" i="1" dirty="0" smtClean="0"/>
                        <a:t>, </a:t>
                      </a:r>
                      <a:r>
                        <a:rPr lang="en-US" b="0" i="1" dirty="0" err="1" smtClean="0"/>
                        <a:t>s</a:t>
                      </a:r>
                      <a:r>
                        <a:rPr lang="en-US" b="0" i="1" dirty="0" smtClean="0"/>
                        <a:t>, </a:t>
                      </a:r>
                      <a:r>
                        <a:rPr lang="en-US" b="0" i="1" dirty="0" err="1" smtClean="0"/>
                        <a:t>c</a:t>
                      </a:r>
                      <a:r>
                        <a:rPr lang="en-US" b="0" i="1" dirty="0" smtClean="0"/>
                        <a:t>, </a:t>
                      </a:r>
                      <a:r>
                        <a:rPr lang="en-US" b="0" i="1" dirty="0" err="1" smtClean="0"/>
                        <a:t>b</a:t>
                      </a:r>
                      <a:r>
                        <a:rPr lang="en-US" b="0" i="1" baseline="0" dirty="0" smtClean="0"/>
                        <a:t> + </a:t>
                      </a:r>
                      <a:r>
                        <a:rPr lang="en-US" b="0" i="1" baseline="0" dirty="0" err="1" smtClean="0"/>
                        <a:t>dilepton</a:t>
                      </a:r>
                      <a:endParaRPr lang="en-US" b="0" i="1" dirty="0" smtClean="0"/>
                    </a:p>
                  </a:txBody>
                  <a:tcPr anchor="b"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TPC + TOF +</a:t>
                      </a:r>
                      <a:r>
                        <a:rPr lang="en-US" b="0" dirty="0" smtClean="0"/>
                        <a:t> MTD </a:t>
                      </a:r>
                      <a:r>
                        <a:rPr lang="en-US" b="1" dirty="0" smtClean="0"/>
                        <a:t>+ HFT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4706" y="-36731"/>
            <a:ext cx="72058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STAR: LOI for Transition to </a:t>
            </a:r>
            <a:r>
              <a:rPr lang="en-US" sz="3600" dirty="0" err="1" smtClean="0"/>
              <a:t>eRHIC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1020901"/>
            <a:ext cx="7772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Membership of the committee: </a:t>
            </a:r>
            <a:r>
              <a:rPr lang="en-US" sz="2400" dirty="0" err="1" smtClean="0"/>
              <a:t>Elke</a:t>
            </a:r>
            <a:r>
              <a:rPr lang="en-US" sz="2400" dirty="0" smtClean="0"/>
              <a:t> </a:t>
            </a:r>
            <a:r>
              <a:rPr lang="en-US" sz="2400" dirty="0" err="1" smtClean="0"/>
              <a:t>Aschenauer</a:t>
            </a:r>
            <a:r>
              <a:rPr lang="en-US" sz="2400" dirty="0" smtClean="0"/>
              <a:t>, Jamie Dunlop, Renee </a:t>
            </a:r>
            <a:r>
              <a:rPr lang="en-US" sz="2400" dirty="0" err="1" smtClean="0"/>
              <a:t>Fatemi</a:t>
            </a:r>
            <a:r>
              <a:rPr lang="en-US" sz="2400" dirty="0" smtClean="0"/>
              <a:t>, Carl </a:t>
            </a:r>
            <a:r>
              <a:rPr lang="en-US" sz="2400" dirty="0" err="1" smtClean="0"/>
              <a:t>Gagliardi</a:t>
            </a:r>
            <a:r>
              <a:rPr lang="en-US" sz="2400" dirty="0" smtClean="0"/>
              <a:t>, </a:t>
            </a:r>
            <a:r>
              <a:rPr lang="en-US" sz="2400" dirty="0" err="1" smtClean="0"/>
              <a:t>Huan</a:t>
            </a:r>
            <a:r>
              <a:rPr lang="en-US" sz="2400" dirty="0" smtClean="0"/>
              <a:t> Huang, Ming </a:t>
            </a:r>
            <a:r>
              <a:rPr lang="en-US" sz="2400" dirty="0" err="1" smtClean="0"/>
              <a:t>Shao</a:t>
            </a:r>
            <a:r>
              <a:rPr lang="en-US" sz="2400" dirty="0" smtClean="0"/>
              <a:t>, </a:t>
            </a:r>
            <a:r>
              <a:rPr lang="en-US" sz="2400" b="1" i="1" dirty="0" smtClean="0"/>
              <a:t>Ernst Sichtermann*</a:t>
            </a:r>
            <a:r>
              <a:rPr lang="en-US" sz="2400" dirty="0" smtClean="0"/>
              <a:t>, Thomas </a:t>
            </a:r>
            <a:r>
              <a:rPr lang="en-US" sz="2400" dirty="0" err="1" smtClean="0"/>
              <a:t>Ullrich</a:t>
            </a:r>
            <a:r>
              <a:rPr lang="en-US" sz="2400" dirty="0" smtClean="0"/>
              <a:t>, </a:t>
            </a:r>
            <a:r>
              <a:rPr lang="en-US" sz="2400" dirty="0" err="1" smtClean="0"/>
              <a:t>Flemming</a:t>
            </a:r>
            <a:r>
              <a:rPr lang="en-US" sz="2400" dirty="0" smtClean="0"/>
              <a:t> </a:t>
            </a:r>
            <a:r>
              <a:rPr lang="en-US" sz="2400" dirty="0" err="1" smtClean="0"/>
              <a:t>Videbaek</a:t>
            </a:r>
            <a:r>
              <a:rPr lang="en-US" sz="2400" dirty="0" smtClean="0"/>
              <a:t>, Nu Xu, </a:t>
            </a:r>
            <a:r>
              <a:rPr lang="en-US" sz="2400" b="1" i="1" dirty="0" smtClean="0"/>
              <a:t>Zhangbu Xu*</a:t>
            </a:r>
            <a:endParaRPr lang="en-US" sz="2400" dirty="0" smtClean="0"/>
          </a:p>
          <a:p>
            <a:endParaRPr lang="en-US" sz="2400" b="1" i="1" dirty="0" smtClean="0"/>
          </a:p>
          <a:p>
            <a:r>
              <a:rPr lang="en-US" sz="2000" dirty="0" smtClean="0"/>
              <a:t>*co-chair</a:t>
            </a:r>
          </a:p>
          <a:p>
            <a:pPr>
              <a:buFontTx/>
              <a:buChar char="•"/>
            </a:pPr>
            <a:endParaRPr lang="en-US" sz="2000" dirty="0" smtClean="0"/>
          </a:p>
          <a:p>
            <a:r>
              <a:rPr lang="en-US" sz="2000" dirty="0" smtClean="0"/>
              <a:t>Deadlines: 	Sept. 15: draft to the STAR Collaboration</a:t>
            </a:r>
          </a:p>
          <a:p>
            <a:r>
              <a:rPr lang="en-US" sz="2000" dirty="0" smtClean="0"/>
              <a:t>			Oct. 1:	final document sent to the BNL management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b="1" dirty="0" smtClean="0"/>
              <a:t>STAR BUR for Runs 14 and 15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5739745"/>
            <a:ext cx="7924800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1600" dirty="0" smtClean="0"/>
              <a:t> 22 </a:t>
            </a:r>
            <a:r>
              <a:rPr lang="en-US" sz="1600" dirty="0" err="1" smtClean="0"/>
              <a:t>cryo</a:t>
            </a:r>
            <a:r>
              <a:rPr lang="en-US" sz="1600" dirty="0" smtClean="0"/>
              <a:t>-week.</a:t>
            </a:r>
            <a:r>
              <a:rPr lang="en-US" sz="1600" baseline="30000" dirty="0" smtClean="0"/>
              <a:t> </a:t>
            </a:r>
            <a:r>
              <a:rPr lang="en-US" sz="1600" dirty="0" smtClean="0"/>
              <a:t> </a:t>
            </a:r>
          </a:p>
          <a:p>
            <a:pPr>
              <a:buFontTx/>
              <a:buChar char="-"/>
            </a:pPr>
            <a:r>
              <a:rPr lang="en-US" sz="1600" dirty="0" smtClean="0"/>
              <a:t> 15 </a:t>
            </a:r>
            <a:r>
              <a:rPr lang="en-US" sz="1600" dirty="0" err="1" smtClean="0"/>
              <a:t>cryo</a:t>
            </a:r>
            <a:r>
              <a:rPr lang="en-US" sz="1600" dirty="0" smtClean="0"/>
              <a:t>-week run, we request the top priority item for both runs.</a:t>
            </a:r>
          </a:p>
          <a:p>
            <a:endParaRPr lang="en-US" sz="1600" baseline="30000" dirty="0" smtClean="0"/>
          </a:p>
          <a:p>
            <a:r>
              <a:rPr lang="en-US" sz="1600" dirty="0" smtClean="0"/>
              <a:t>* Physics priorities</a:t>
            </a:r>
            <a:r>
              <a:rPr lang="en-US" sz="1600" baseline="30000" dirty="0" smtClean="0"/>
              <a:t> </a:t>
            </a:r>
            <a:endParaRPr lang="en-US" sz="16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04799" y="914400"/>
          <a:ext cx="8610601" cy="47138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8163"/>
                <a:gridCol w="538163"/>
                <a:gridCol w="1898246"/>
                <a:gridCol w="1409007"/>
                <a:gridCol w="1252451"/>
                <a:gridCol w="2974571"/>
              </a:tblGrid>
              <a:tr h="39133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8" charset="0"/>
                          <a:ea typeface="Times New Roman" pitchFamily="-108" charset="0"/>
                          <a:cs typeface="Times New Roman" pitchFamily="-108" charset="0"/>
                        </a:rPr>
                        <a:t>Run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8" charset="0"/>
                          <a:ea typeface="Times New Roman" pitchFamily="-108" charset="0"/>
                          <a:cs typeface="Times New Roman" pitchFamily="-108" charset="0"/>
                        </a:rPr>
                        <a:t>*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8" charset="0"/>
                        <a:ea typeface="Times New Roman" pitchFamily="-108" charset="0"/>
                        <a:cs typeface="Times New Roman" pitchFamily="-10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8" charset="0"/>
                          <a:ea typeface="Times New Roman" pitchFamily="-108" charset="0"/>
                          <a:cs typeface="Times New Roman" pitchFamily="-108" charset="0"/>
                        </a:rPr>
                        <a:t>Beam Energy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8" charset="0"/>
                          <a:ea typeface="Times New Roman" pitchFamily="-108" charset="0"/>
                          <a:cs typeface="Times New Roman" pitchFamily="-108" charset="0"/>
                        </a:rPr>
                        <a:t>Time</a:t>
                      </a:r>
                    </a:p>
                  </a:txBody>
                  <a:tcPr marL="68580" marR="68580" marT="0" marB="0" anchor="ctr" horzOverflow="overflow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8" charset="0"/>
                          <a:ea typeface="Times New Roman" pitchFamily="-108" charset="0"/>
                          <a:cs typeface="Times New Roman" pitchFamily="-108" charset="0"/>
                        </a:rPr>
                        <a:t>System</a:t>
                      </a:r>
                    </a:p>
                  </a:txBody>
                  <a:tcPr marL="68580" marR="68580" marT="0" marB="0" anchor="ctr" horzOverflow="overflow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8" charset="0"/>
                          <a:ea typeface="Times New Roman" pitchFamily="-108" charset="0"/>
                          <a:cs typeface="Times New Roman" pitchFamily="-108" charset="0"/>
                        </a:rPr>
                        <a:t>Goals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8" charset="0"/>
                        <a:ea typeface="Times New Roman" pitchFamily="-108" charset="0"/>
                        <a:cs typeface="Times New Roman" pitchFamily="-108" charset="0"/>
                      </a:endParaRPr>
                    </a:p>
                  </a:txBody>
                  <a:tcPr marL="68580" marR="68580" marT="0" marB="0" anchor="ctr" horzOverflow="overflow"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19308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imes New Roman"/>
                          <a:cs typeface="Times New Roman"/>
                        </a:rPr>
                        <a:t>14</a:t>
                      </a:r>
                      <a:endParaRPr lang="en-US" b="1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latin typeface="Times New Roman"/>
                          <a:cs typeface="Times New Roman"/>
                        </a:rPr>
                        <a:t>2</a:t>
                      </a:r>
                      <a:endParaRPr lang="en-US" sz="1400" b="1" i="1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</a:t>
                      </a: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s</a:t>
                      </a:r>
                      <a:r>
                        <a:rPr kumimoji="0" lang="en-US" sz="1600" b="0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NN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= 15 GeV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3-week</a:t>
                      </a:r>
                      <a:endParaRPr lang="en-US" sz="1600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Au + Au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itchFamily="-108" charset="-128"/>
                        <a:cs typeface="Times New Roman"/>
                      </a:endParaRPr>
                    </a:p>
                  </a:txBody>
                  <a:tcPr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None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1) 150M M.B. events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for CP search</a:t>
                      </a:r>
                    </a:p>
                    <a:p>
                      <a:r>
                        <a:rPr lang="en-US" sz="8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 </a:t>
                      </a:r>
                    </a:p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2) Fixed-target data taking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(3)</a:t>
                      </a: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 </a:t>
                      </a:r>
                      <a:endParaRPr lang="en-US" sz="1600" kern="1200" dirty="0" smtClean="0">
                        <a:solidFill>
                          <a:schemeClr val="dk1"/>
                        </a:solidFill>
                        <a:latin typeface="Times New Roman"/>
                        <a:ea typeface="+mn-ea"/>
                        <a:cs typeface="Times New Roman"/>
                      </a:endParaRPr>
                    </a:p>
                  </a:txBody>
                  <a:tcPr anchor="ctr"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878237">
                <a:tc vMerge="1">
                  <a:txBody>
                    <a:bodyPr/>
                    <a:lstStyle/>
                    <a:p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1</a:t>
                      </a:r>
                      <a:endParaRPr lang="en-US" sz="1400" i="1" dirty="0"/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</a:t>
                      </a: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s</a:t>
                      </a:r>
                      <a:r>
                        <a:rPr kumimoji="0" lang="en-US" sz="1600" b="0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NN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= 200 GeV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14-week</a:t>
                      </a:r>
                      <a:endParaRPr lang="en-US" sz="1600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Au + Au</a:t>
                      </a:r>
                    </a:p>
                  </a:txBody>
                  <a:tcPr anchor="ctr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HFT &amp; MTD heavy flavor hadron measurements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L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=10 nb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-1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,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1000M M.B.</a:t>
                      </a:r>
                    </a:p>
                  </a:txBody>
                  <a:tcPr anchor="ctr"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91334"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latin typeface="Times New Roman"/>
                          <a:cs typeface="Times New Roman"/>
                        </a:rPr>
                        <a:t>15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 smtClean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1</a:t>
                      </a:r>
                      <a:endParaRPr lang="en-US" sz="1400" i="1" dirty="0"/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</a:t>
                      </a: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s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= 200 GeV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12-week</a:t>
                      </a:r>
                      <a:endParaRPr lang="en-US" sz="1600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1) p + p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itchFamily="-108" charset="-128"/>
                        <a:cs typeface="Times New Roman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2) p</a:t>
                      </a:r>
                      <a:r>
                        <a:rPr kumimoji="0" lang="en-US" sz="16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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+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p</a:t>
                      </a:r>
                      <a:r>
                        <a:rPr kumimoji="0" lang="en-US" sz="16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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itchFamily="-108" charset="-128"/>
                        <a:cs typeface="Times New Roman"/>
                        <a:sym typeface="Symbol" pitchFamily="-108" charset="2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(6-week)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itchFamily="-108" charset="-128"/>
                        <a:cs typeface="Times New Roman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itchFamily="-108" charset="-128"/>
                        <a:cs typeface="Times New Roman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3) p</a:t>
                      </a:r>
                      <a:r>
                        <a:rPr kumimoji="0" lang="en-US" sz="16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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p</a:t>
                      </a:r>
                      <a:r>
                        <a:rPr kumimoji="0" lang="en-US" sz="16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</a:t>
                      </a:r>
                      <a:endParaRPr kumimoji="0" lang="en-US" sz="16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itchFamily="-108" charset="-128"/>
                        <a:cs typeface="Times New Roman"/>
                        <a:sym typeface="Symbol" pitchFamily="-108" charset="2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(6-week)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itchFamily="-108" charset="-128"/>
                        <a:cs typeface="Times New Roman"/>
                      </a:endParaRPr>
                    </a:p>
                  </a:txBody>
                  <a:tcPr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1) Heavy ion reference data</a:t>
                      </a:r>
                    </a:p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   L= 90 pb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-1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,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500M M.B.</a:t>
                      </a:r>
                    </a:p>
                    <a:p>
                      <a:endParaRPr lang="en-US" sz="800" kern="1200" dirty="0" smtClean="0">
                        <a:solidFill>
                          <a:schemeClr val="dk1"/>
                        </a:solidFill>
                        <a:latin typeface="Times New Roman"/>
                        <a:ea typeface="+mn-ea"/>
                        <a:cs typeface="Times New Roman"/>
                      </a:endParaRPr>
                    </a:p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2) A</a:t>
                      </a:r>
                      <a:r>
                        <a:rPr lang="en-US" sz="1600" kern="1200" baseline="-250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N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,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L= 40 pb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-1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,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60% pol.</a:t>
                      </a: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 </a:t>
                      </a:r>
                    </a:p>
                    <a:p>
                      <a:endParaRPr lang="en-US" sz="800" dirty="0" smtClean="0">
                        <a:latin typeface="Times New Roman"/>
                        <a:cs typeface="Times New Roman"/>
                      </a:endParaRPr>
                    </a:p>
                    <a:p>
                      <a:endParaRPr lang="en-US" sz="800" dirty="0" smtClean="0">
                        <a:latin typeface="Times New Roman"/>
                        <a:cs typeface="Times New Roman"/>
                      </a:endParaRPr>
                    </a:p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3) Study </a:t>
                      </a:r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Δg(x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)</a:t>
                      </a:r>
                    </a:p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   L=50 pb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-1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, 60% pol.</a:t>
                      </a: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 </a:t>
                      </a:r>
                    </a:p>
                  </a:txBody>
                  <a:tcPr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9133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2</a:t>
                      </a:r>
                      <a:endParaRPr lang="en-US" sz="1400" i="1" dirty="0"/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</a:t>
                      </a: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s</a:t>
                      </a:r>
                      <a:r>
                        <a:rPr kumimoji="0" lang="en-US" sz="1600" b="0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NN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= 200 GeV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5-week</a:t>
                      </a:r>
                    </a:p>
                  </a:txBody>
                  <a:tcPr anchor="ctr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p</a:t>
                      </a:r>
                      <a:r>
                        <a:rPr kumimoji="0" lang="en-US" sz="16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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+ Au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itchFamily="-108" charset="-128"/>
                        <a:cs typeface="Times New Roman"/>
                      </a:endParaRPr>
                    </a:p>
                  </a:txBody>
                  <a:tcPr anchor="ctr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Study saturation physics,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pA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-ridge and heavy ion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reference L=300 pb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-1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Times New Roman"/>
                        <a:ea typeface="+mn-ea"/>
                        <a:cs typeface="Times New Roman"/>
                      </a:endParaRPr>
                    </a:p>
                  </a:txBody>
                  <a:tcPr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 Box 2"/>
          <p:cNvSpPr txBox="1">
            <a:spLocks noChangeArrowheads="1"/>
          </p:cNvSpPr>
          <p:nvPr/>
        </p:nvSpPr>
        <p:spPr bwMode="auto">
          <a:xfrm>
            <a:off x="2106613" y="84138"/>
            <a:ext cx="5257800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079500" y="-76200"/>
            <a:ext cx="7696200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600" dirty="0" smtClean="0">
                <a:solidFill>
                  <a:srgbClr val="000000"/>
                </a:solidFill>
                <a:ea typeface="Arial" charset="0"/>
                <a:cs typeface="Arial" charset="0"/>
              </a:rPr>
              <a:t>STAR Di-electron Program</a:t>
            </a:r>
            <a:endParaRPr lang="en-US" sz="3600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400" y="4799112"/>
            <a:ext cx="8305800" cy="1569660"/>
          </a:xfrm>
          <a:prstGeom prst="rect">
            <a:avLst/>
          </a:prstGeom>
          <a:noFill/>
          <a:ln w="57150" cmpd="thickThin">
            <a:solidFill>
              <a:srgbClr val="FF6600"/>
            </a:solidFill>
          </a:ln>
        </p:spPr>
        <p:txBody>
          <a:bodyPr vert="horz" wrap="square" rtlCol="0" anchor="ctr">
            <a:spAutoFit/>
          </a:bodyPr>
          <a:lstStyle/>
          <a:p>
            <a:pPr marL="342900" indent="-342900">
              <a:buAutoNum type="arabicParenR"/>
            </a:pPr>
            <a:endParaRPr lang="en-US" sz="800" dirty="0" smtClean="0"/>
          </a:p>
          <a:p>
            <a:pPr marL="342900" indent="-342900">
              <a:buAutoNum type="arabicParenR"/>
            </a:pPr>
            <a:r>
              <a:rPr lang="en-US" sz="2000" dirty="0" smtClean="0"/>
              <a:t>Direct radiation, penetrating-bulk probe. </a:t>
            </a:r>
          </a:p>
          <a:p>
            <a:pPr marL="342900" indent="-342900">
              <a:buAutoNum type="arabicParenR"/>
            </a:pPr>
            <a:r>
              <a:rPr lang="en-US" sz="2000" dirty="0" smtClean="0"/>
              <a:t>Beam energy, p</a:t>
            </a:r>
            <a:r>
              <a:rPr lang="en-US" sz="2000" baseline="-25000" dirty="0" smtClean="0"/>
              <a:t>T</a:t>
            </a:r>
            <a:r>
              <a:rPr lang="en-US" sz="2000" dirty="0" smtClean="0"/>
              <a:t>, centrality, mass dependence (</a:t>
            </a:r>
            <a:r>
              <a:rPr lang="en-US" dirty="0" smtClean="0"/>
              <a:t>8-10x more events</a:t>
            </a:r>
            <a:r>
              <a:rPr lang="en-US" sz="2000" dirty="0" smtClean="0"/>
              <a:t>): </a:t>
            </a:r>
          </a:p>
          <a:p>
            <a:pPr marL="342900" indent="-342900"/>
            <a:r>
              <a:rPr lang="en-US" sz="2000" b="1" dirty="0" smtClean="0">
                <a:solidFill>
                  <a:srgbClr val="800000"/>
                </a:solidFill>
              </a:rPr>
              <a:t>	R</a:t>
            </a:r>
            <a:r>
              <a:rPr lang="en-US" sz="2000" b="1" baseline="-25000" dirty="0" smtClean="0">
                <a:solidFill>
                  <a:srgbClr val="800000"/>
                </a:solidFill>
              </a:rPr>
              <a:t>AA</a:t>
            </a:r>
            <a:r>
              <a:rPr lang="en-US" sz="2000" b="1" dirty="0" smtClean="0">
                <a:solidFill>
                  <a:srgbClr val="800000"/>
                </a:solidFill>
              </a:rPr>
              <a:t>, v</a:t>
            </a:r>
            <a:r>
              <a:rPr lang="en-US" sz="2000" b="1" baseline="-25000" dirty="0" smtClean="0">
                <a:solidFill>
                  <a:srgbClr val="800000"/>
                </a:solidFill>
              </a:rPr>
              <a:t>2</a:t>
            </a:r>
            <a:r>
              <a:rPr lang="en-US" sz="2000" b="1" dirty="0" smtClean="0">
                <a:solidFill>
                  <a:srgbClr val="800000"/>
                </a:solidFill>
              </a:rPr>
              <a:t>, radial expansion, HBT, polarization, …  </a:t>
            </a:r>
          </a:p>
          <a:p>
            <a:pPr marL="342900" indent="-342900"/>
            <a:r>
              <a:rPr lang="en-US" sz="2000" dirty="0" smtClean="0"/>
              <a:t>3)  HFT/MTD upgrades: key for the correlated charm contributions.</a:t>
            </a:r>
            <a:endParaRPr lang="en-US" sz="2000" b="1" dirty="0" smtClean="0">
              <a:solidFill>
                <a:srgbClr val="800000"/>
              </a:solidFill>
            </a:endParaRPr>
          </a:p>
          <a:p>
            <a:pPr marL="342900" indent="-342900"/>
            <a:r>
              <a:rPr lang="en-US" sz="800" b="1" dirty="0" smtClean="0">
                <a:solidFill>
                  <a:srgbClr val="800000"/>
                </a:solidFill>
              </a:rPr>
              <a:t> </a:t>
            </a:r>
            <a:endParaRPr lang="en-US" sz="800" b="1" dirty="0">
              <a:solidFill>
                <a:srgbClr val="800000"/>
              </a:solidFill>
            </a:endParaRPr>
          </a:p>
        </p:txBody>
      </p:sp>
      <p:pic>
        <p:nvPicPr>
          <p:cNvPr id="7" name="Picture 7" descr="corrYieldCen_Fu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23040" y="1219201"/>
            <a:ext cx="3092360" cy="342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corrYield_Full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55796" y="1219201"/>
            <a:ext cx="3092360" cy="342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28600" y="762000"/>
            <a:ext cx="8547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√</a:t>
            </a:r>
            <a:r>
              <a:rPr lang="en-US" i="1" dirty="0" err="1" smtClean="0"/>
              <a:t>s</a:t>
            </a:r>
            <a:r>
              <a:rPr lang="en-US" i="1" dirty="0" smtClean="0"/>
              <a:t> = 200 GeV       </a:t>
            </a:r>
            <a:r>
              <a:rPr lang="en-US" sz="2000" b="1" dirty="0" smtClean="0"/>
              <a:t>p+p               Au+Au </a:t>
            </a:r>
            <a:r>
              <a:rPr lang="en-US" sz="2000" b="1" dirty="0" err="1" smtClean="0"/>
              <a:t>MinBias</a:t>
            </a:r>
            <a:r>
              <a:rPr lang="en-US" sz="2000" b="1" dirty="0" smtClean="0"/>
              <a:t>                  Au+Au Central  </a:t>
            </a:r>
            <a:endParaRPr lang="en-US" sz="2000" b="1" dirty="0"/>
          </a:p>
        </p:txBody>
      </p:sp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77" y="1219200"/>
            <a:ext cx="312962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57200" y="4416623"/>
            <a:ext cx="22469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STAR: PRC86, 24906(12)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76200"/>
            <a:ext cx="8229600" cy="685800"/>
          </a:xfrm>
        </p:spPr>
        <p:txBody>
          <a:bodyPr/>
          <a:lstStyle/>
          <a:p>
            <a:r>
              <a:rPr lang="en-US" dirty="0" smtClean="0"/>
              <a:t>Beam Energy Scan at RHIC</a:t>
            </a:r>
            <a:endParaRPr lang="en-US" sz="3200" dirty="0">
              <a:latin typeface="Arial Narrow" pitchFamily="-65" charset="0"/>
            </a:endParaRPr>
          </a:p>
        </p:txBody>
      </p:sp>
      <p:pic>
        <p:nvPicPr>
          <p:cNvPr id="456707" name="Picture 3" descr="LRP-vers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406" y="1833563"/>
            <a:ext cx="4427394" cy="433863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121041" y="990600"/>
            <a:ext cx="3451451" cy="5139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800000"/>
                </a:solidFill>
              </a:rPr>
              <a:t>Observations:</a:t>
            </a:r>
          </a:p>
          <a:p>
            <a:endParaRPr lang="en-US" sz="1200" b="1" dirty="0" smtClean="0"/>
          </a:p>
          <a:p>
            <a:r>
              <a:rPr lang="en-US" sz="2000" b="1" dirty="0" smtClean="0"/>
              <a:t>(1) Azimuthally HBT</a:t>
            </a:r>
          </a:p>
          <a:p>
            <a:r>
              <a:rPr lang="en-US" sz="2000" dirty="0" smtClean="0"/>
              <a:t>     1st order phase transition</a:t>
            </a:r>
          </a:p>
          <a:p>
            <a:endParaRPr lang="en-US" sz="800" dirty="0" smtClean="0"/>
          </a:p>
          <a:p>
            <a:r>
              <a:rPr lang="en-US" sz="2000" b="1" dirty="0" smtClean="0"/>
              <a:t>(2) </a:t>
            </a:r>
            <a:r>
              <a:rPr lang="en-US" sz="2000" b="1" dirty="0" smtClean="0">
                <a:solidFill>
                  <a:srgbClr val="000000"/>
                </a:solidFill>
              </a:rPr>
              <a:t>Directed flow v</a:t>
            </a:r>
            <a:r>
              <a:rPr lang="en-US" sz="2000" b="1" baseline="-25000" dirty="0" smtClean="0">
                <a:solidFill>
                  <a:srgbClr val="000000"/>
                </a:solidFill>
              </a:rPr>
              <a:t>1</a:t>
            </a:r>
          </a:p>
          <a:p>
            <a:r>
              <a:rPr lang="en-US" sz="2000" dirty="0" smtClean="0"/>
              <a:t>     1st order phase transition</a:t>
            </a:r>
          </a:p>
          <a:p>
            <a:endParaRPr lang="en-US" sz="800" dirty="0" smtClean="0"/>
          </a:p>
          <a:p>
            <a:r>
              <a:rPr lang="en-US" sz="2000" b="1" dirty="0" smtClean="0"/>
              <a:t>(3) </a:t>
            </a:r>
            <a:r>
              <a:rPr lang="en-US" sz="2000" b="1" dirty="0" smtClean="0">
                <a:solidFill>
                  <a:srgbClr val="000000"/>
                </a:solidFill>
              </a:rPr>
              <a:t>Dynamical correlations</a:t>
            </a:r>
          </a:p>
          <a:p>
            <a:r>
              <a:rPr lang="en-US" sz="2000" dirty="0" smtClean="0"/>
              <a:t>     partonic vs. hadronic </a:t>
            </a:r>
            <a:r>
              <a:rPr lang="en-US" sz="2000" dirty="0" err="1" smtClean="0"/>
              <a:t>dof</a:t>
            </a:r>
            <a:endParaRPr lang="en-US" sz="2000" dirty="0" smtClean="0"/>
          </a:p>
          <a:p>
            <a:endParaRPr lang="en-US" sz="800" dirty="0" smtClean="0"/>
          </a:p>
          <a:p>
            <a:pPr marL="342900" indent="-342900"/>
            <a:r>
              <a:rPr lang="en-US" sz="2000" b="1" dirty="0" smtClean="0"/>
              <a:t>(4) </a:t>
            </a:r>
            <a:r>
              <a:rPr lang="en-US" sz="2000" b="1" dirty="0" smtClean="0">
                <a:solidFill>
                  <a:srgbClr val="FF0000"/>
                </a:solidFill>
              </a:rPr>
              <a:t>v</a:t>
            </a:r>
            <a:r>
              <a:rPr lang="en-US" sz="20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</a:rPr>
              <a:t> - NCQ scaling</a:t>
            </a:r>
          </a:p>
          <a:p>
            <a:pPr marL="342900" indent="-342900"/>
            <a:r>
              <a:rPr lang="en-US" dirty="0" smtClean="0"/>
              <a:t>      partonic vs. hadronic </a:t>
            </a:r>
            <a:r>
              <a:rPr lang="en-US" dirty="0" err="1" smtClean="0"/>
              <a:t>dof</a:t>
            </a:r>
            <a:endParaRPr lang="en-US" sz="800" b="1" dirty="0" smtClean="0"/>
          </a:p>
          <a:p>
            <a:endParaRPr lang="en-US" sz="800" b="1" dirty="0" smtClean="0"/>
          </a:p>
          <a:p>
            <a:r>
              <a:rPr lang="en-US" sz="2000" b="1" dirty="0" smtClean="0"/>
              <a:t>(5) </a:t>
            </a:r>
            <a:r>
              <a:rPr lang="en-US" sz="2000" b="1" dirty="0" smtClean="0">
                <a:solidFill>
                  <a:srgbClr val="000000"/>
                </a:solidFill>
              </a:rPr>
              <a:t>Fluctuations</a:t>
            </a:r>
          </a:p>
          <a:p>
            <a:r>
              <a:rPr lang="en-US" dirty="0" smtClean="0"/>
              <a:t>     Critical point, correl. length</a:t>
            </a:r>
          </a:p>
          <a:p>
            <a:endParaRPr lang="en-US" sz="800" b="1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smtClean="0"/>
              <a:t>Published 2 papers and 6 are coming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76200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Study QCD Phase Structure</a:t>
            </a:r>
          </a:p>
          <a:p>
            <a:r>
              <a:rPr lang="en-US" dirty="0" smtClean="0"/>
              <a:t>   - Signals of phase boundary</a:t>
            </a:r>
          </a:p>
          <a:p>
            <a:r>
              <a:rPr lang="en-US" dirty="0" smtClean="0"/>
              <a:t>   - Signals for critical point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130300" y="2070100"/>
            <a:ext cx="406400" cy="2159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69971" y="-76200"/>
            <a:ext cx="565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Net-proton Higher Moment</a:t>
            </a:r>
            <a:endParaRPr lang="en-US" sz="3600" dirty="0"/>
          </a:p>
        </p:txBody>
      </p:sp>
      <p:sp>
        <p:nvSpPr>
          <p:cNvPr id="18" name="Process 17"/>
          <p:cNvSpPr/>
          <p:nvPr/>
        </p:nvSpPr>
        <p:spPr>
          <a:xfrm>
            <a:off x="2362200" y="1752600"/>
            <a:ext cx="215900" cy="15240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rocess 18"/>
          <p:cNvSpPr/>
          <p:nvPr/>
        </p:nvSpPr>
        <p:spPr>
          <a:xfrm>
            <a:off x="6591300" y="1752600"/>
            <a:ext cx="215900" cy="15240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ular Callout 19"/>
          <p:cNvSpPr/>
          <p:nvPr/>
        </p:nvSpPr>
        <p:spPr>
          <a:xfrm>
            <a:off x="3733800" y="5026152"/>
            <a:ext cx="2438400" cy="612648"/>
          </a:xfrm>
          <a:prstGeom prst="wedgeRectCallout">
            <a:avLst>
              <a:gd name="adj1" fmla="val -102604"/>
              <a:gd name="adj2" fmla="val -26502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√</a:t>
            </a:r>
            <a:r>
              <a:rPr lang="en-US" sz="2400" b="1" dirty="0" err="1" smtClean="0">
                <a:solidFill>
                  <a:schemeClr val="tx1"/>
                </a:solidFill>
              </a:rPr>
              <a:t>s</a:t>
            </a:r>
            <a:r>
              <a:rPr lang="en-US" sz="2400" b="1" baseline="-25000" dirty="0" err="1" smtClean="0">
                <a:solidFill>
                  <a:schemeClr val="tx1"/>
                </a:solidFill>
              </a:rPr>
              <a:t>NN</a:t>
            </a:r>
            <a:r>
              <a:rPr lang="en-US" sz="2400" b="1" dirty="0" smtClean="0">
                <a:solidFill>
                  <a:schemeClr val="tx1"/>
                </a:solidFill>
              </a:rPr>
              <a:t> = 15GeV</a:t>
            </a:r>
            <a:endParaRPr lang="en-US" sz="2400" b="1" dirty="0">
              <a:solidFill>
                <a:schemeClr val="tx1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rot="5400000" flipH="1" flipV="1">
            <a:off x="5265674" y="3662426"/>
            <a:ext cx="1266952" cy="1460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45625" y="762000"/>
            <a:ext cx="404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Expected statistical error</a:t>
            </a:r>
            <a:r>
              <a:rPr lang="en-US" dirty="0" smtClean="0"/>
              <a:t> from Run </a:t>
            </a:r>
            <a:r>
              <a:rPr lang="en-US" dirty="0" smtClean="0"/>
              <a:t>14</a:t>
            </a:r>
            <a:endParaRPr lang="en-US" dirty="0"/>
          </a:p>
        </p:txBody>
      </p:sp>
      <p:cxnSp>
        <p:nvCxnSpPr>
          <p:cNvPr id="25" name="Straight Arrow Connector 24"/>
          <p:cNvCxnSpPr>
            <a:stCxn id="24" idx="2"/>
          </p:cNvCxnSpPr>
          <p:nvPr/>
        </p:nvCxnSpPr>
        <p:spPr>
          <a:xfrm rot="16200000" flipH="1">
            <a:off x="2081037" y="1319051"/>
            <a:ext cx="468870" cy="934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47797" y="5791200"/>
            <a:ext cx="6106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timely 15GeV </a:t>
            </a:r>
            <a:r>
              <a:rPr lang="en-US" dirty="0" err="1" smtClean="0"/>
              <a:t>AuAu</a:t>
            </a:r>
            <a:r>
              <a:rPr lang="en-US" dirty="0" smtClean="0"/>
              <a:t> data will be useful </a:t>
            </a:r>
          </a:p>
          <a:p>
            <a:r>
              <a:rPr lang="en-US" dirty="0" smtClean="0"/>
              <a:t>				1) physics case;  2) future BES-II efforts </a:t>
            </a:r>
            <a:endParaRPr lang="en-US" dirty="0"/>
          </a:p>
        </p:txBody>
      </p:sp>
      <p:pic>
        <p:nvPicPr>
          <p:cNvPr id="11" name="Picture 10" descr="fig4_netp_kv_qm1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t="7781" b="6955"/>
              <a:stretch>
                <a:fillRect/>
              </a:stretch>
            </p:blipFill>
          </mc:Choice>
          <mc:Fallback>
            <p:blipFill>
              <a:blip r:embed="rId3"/>
              <a:srcRect t="7781" b="6955"/>
              <a:stretch>
                <a:fillRect/>
              </a:stretch>
            </p:blipFill>
          </mc:Fallback>
        </mc:AlternateContent>
        <p:spPr>
          <a:xfrm>
            <a:off x="762000" y="1054100"/>
            <a:ext cx="7696200" cy="32120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ampledFrac_byfill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8466" t="9040"/>
              <a:stretch>
                <a:fillRect/>
              </a:stretch>
            </p:blipFill>
          </mc:Choice>
          <mc:Fallback>
            <p:blipFill>
              <a:blip r:embed="rId3"/>
              <a:srcRect l="8466" t="9040"/>
              <a:stretch>
                <a:fillRect/>
              </a:stretch>
            </p:blipFill>
          </mc:Fallback>
        </mc:AlternateContent>
        <p:spPr>
          <a:xfrm>
            <a:off x="1104900" y="787400"/>
            <a:ext cx="6591300" cy="4089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Taking Efficiency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5048072"/>
            <a:ext cx="7924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STAR: By continuously improving DAQ/Trigger, Automated detector configurations, and Training shifters, we effectively utilize the beams provided by RHIC 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171119" y="3593068"/>
            <a:ext cx="2133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pp 510GeV: ~ 73%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fom_perday_BHT3_wproj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8995" t="8652" r="8144"/>
              <a:stretch>
                <a:fillRect/>
              </a:stretch>
            </p:blipFill>
          </mc:Choice>
          <mc:Fallback>
            <p:blipFill>
              <a:blip r:embed="rId3"/>
              <a:srcRect l="8995" t="8652" r="8144"/>
              <a:stretch>
                <a:fillRect/>
              </a:stretch>
            </p:blipFill>
          </mc:Fallback>
        </mc:AlternateContent>
        <p:spPr>
          <a:xfrm>
            <a:off x="4655227" y="1066801"/>
            <a:ext cx="4359502" cy="3085362"/>
          </a:xfrm>
          <a:prstGeom prst="rect">
            <a:avLst/>
          </a:prstGeom>
        </p:spPr>
      </p:pic>
      <p:pic>
        <p:nvPicPr>
          <p:cNvPr id="17" name="Picture 16" descr="fomp4_perday_JP2_wproj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7672" t="8652" r="8730"/>
              <a:stretch>
                <a:fillRect/>
              </a:stretch>
            </p:blipFill>
          </mc:Choice>
          <mc:Fallback>
            <p:blipFill>
              <a:blip r:embed="rId5"/>
              <a:srcRect l="7672" t="8652" r="8730"/>
              <a:stretch>
                <a:fillRect/>
              </a:stretch>
            </p:blipFill>
          </mc:Fallback>
        </mc:AlternateContent>
        <p:spPr>
          <a:xfrm>
            <a:off x="228600" y="1085751"/>
            <a:ext cx="4426627" cy="31052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25400"/>
            <a:ext cx="7061200" cy="488950"/>
          </a:xfrm>
        </p:spPr>
        <p:txBody>
          <a:bodyPr/>
          <a:lstStyle/>
          <a:p>
            <a:r>
              <a:rPr lang="en-US" dirty="0" smtClean="0"/>
              <a:t>Run 13: Integrated Luminosities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51027" y="1238151"/>
            <a:ext cx="148737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sz="1400" dirty="0" smtClean="0"/>
              <a:t>510 GeV pp</a:t>
            </a:r>
            <a:endParaRPr lang="en-US" sz="1400" baseline="30000" dirty="0" smtClean="0"/>
          </a:p>
          <a:p>
            <a:r>
              <a:rPr lang="en-US" sz="1400" i="1" baseline="30000" dirty="0" smtClean="0"/>
              <a:t>    </a:t>
            </a:r>
            <a:r>
              <a:rPr lang="en-US" sz="1400" i="1" dirty="0" smtClean="0"/>
              <a:t>A</a:t>
            </a:r>
            <a:r>
              <a:rPr lang="en-US" sz="1400" i="1" baseline="-25000" dirty="0" smtClean="0"/>
              <a:t>LL </a:t>
            </a:r>
            <a:r>
              <a:rPr lang="en-US" sz="1400" dirty="0" smtClean="0"/>
              <a:t>&gt; 22pb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  </a:t>
            </a:r>
            <a:endParaRPr lang="en-US" sz="1400" dirty="0"/>
          </a:p>
        </p:txBody>
      </p:sp>
      <p:cxnSp>
        <p:nvCxnSpPr>
          <p:cNvPr id="13" name="Straight Arrow Connector 12"/>
          <p:cNvCxnSpPr/>
          <p:nvPr/>
        </p:nvCxnSpPr>
        <p:spPr>
          <a:xfrm rot="10800000">
            <a:off x="5331472" y="2576511"/>
            <a:ext cx="1526528" cy="14289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0800000">
            <a:off x="1143000" y="2664575"/>
            <a:ext cx="762000" cy="2424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>
            <a:off x="4038602" y="6246812"/>
            <a:ext cx="533399" cy="1589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48200" y="6019800"/>
            <a:ext cx="2613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STAR’s</a:t>
            </a:r>
            <a:r>
              <a:rPr lang="en-US" dirty="0" smtClean="0"/>
              <a:t> goals in Run 13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386103" y="1242536"/>
            <a:ext cx="141222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(2) 510 GeV pp</a:t>
            </a:r>
          </a:p>
          <a:p>
            <a:r>
              <a:rPr lang="en-US" sz="1400" dirty="0" smtClean="0"/>
              <a:t>    </a:t>
            </a:r>
            <a:r>
              <a:rPr lang="en-US" sz="1400" i="1" dirty="0" smtClean="0"/>
              <a:t>A</a:t>
            </a:r>
            <a:r>
              <a:rPr lang="en-US" sz="1400" i="1" baseline="-25000" dirty="0" smtClean="0"/>
              <a:t>L</a:t>
            </a:r>
            <a:r>
              <a:rPr lang="en-US" sz="1400" dirty="0" smtClean="0"/>
              <a:t> &gt; 80pb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  </a:t>
            </a:r>
            <a:endParaRPr lang="en-US" sz="1400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1295400" y="4572000"/>
          <a:ext cx="6553203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401"/>
                <a:gridCol w="2184401"/>
                <a:gridCol w="2184401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</a:t>
                      </a:r>
                      <a:r>
                        <a:rPr lang="en-US" baseline="30000" dirty="0" smtClean="0"/>
                        <a:t>4</a:t>
                      </a:r>
                      <a:r>
                        <a:rPr lang="en-US" dirty="0" smtClean="0"/>
                        <a:t>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 pb</a:t>
                      </a:r>
                      <a:r>
                        <a:rPr lang="en-US" baseline="30000" dirty="0" smtClean="0"/>
                        <a:t>-1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&gt; 22 pb</a:t>
                      </a:r>
                      <a:r>
                        <a:rPr lang="en-US" baseline="30000" dirty="0" smtClean="0"/>
                        <a:t>-1 </a:t>
                      </a:r>
                      <a:r>
                        <a:rPr lang="en-US" baseline="0" dirty="0" smtClean="0"/>
                        <a:t>(15</a:t>
                      </a:r>
                      <a:r>
                        <a:rPr lang="en-US" dirty="0" smtClean="0"/>
                        <a:t> pb</a:t>
                      </a:r>
                      <a:r>
                        <a:rPr lang="en-US" baseline="30000" dirty="0" smtClean="0"/>
                        <a:t>-1 </a:t>
                      </a:r>
                      <a:r>
                        <a:rPr lang="en-US" baseline="0" dirty="0" smtClean="0"/>
                        <a:t>)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dirty="0" smtClean="0"/>
                        <a:t>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 pb</a:t>
                      </a:r>
                      <a:r>
                        <a:rPr lang="en-US" baseline="30000" dirty="0" smtClean="0"/>
                        <a:t>-1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&gt; 80 pb</a:t>
                      </a:r>
                      <a:r>
                        <a:rPr lang="en-US" baseline="30000" dirty="0" smtClean="0"/>
                        <a:t>-1 </a:t>
                      </a:r>
                      <a:r>
                        <a:rPr lang="en-US" baseline="0" dirty="0" smtClean="0"/>
                        <a:t>(5</a:t>
                      </a:r>
                      <a:r>
                        <a:rPr lang="en-US" dirty="0" smtClean="0"/>
                        <a:t>0 pb</a:t>
                      </a:r>
                      <a:r>
                        <a:rPr lang="en-US" baseline="30000" dirty="0" smtClean="0"/>
                        <a:t>-1 </a:t>
                      </a:r>
                      <a:r>
                        <a:rPr lang="en-US" baseline="0" dirty="0" smtClean="0"/>
                        <a:t>)</a:t>
                      </a:r>
                      <a:endParaRPr lang="en-US" baseline="30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1"/>
          <p:cNvSpPr>
            <a:spLocks/>
          </p:cNvSpPr>
          <p:nvPr/>
        </p:nvSpPr>
        <p:spPr bwMode="auto">
          <a:xfrm>
            <a:off x="8358188" y="0"/>
            <a:ext cx="785812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r">
              <a:spcBef>
                <a:spcPts val="800"/>
              </a:spcBef>
            </a:pPr>
            <a:r>
              <a:rPr lang="en-US" sz="1400">
                <a:solidFill>
                  <a:srgbClr val="000000"/>
                </a:solidFill>
                <a:ea typeface="Times New Roman" pitchFamily="-108" charset="0"/>
                <a:cs typeface="Times New Roman" pitchFamily="-108" charset="0"/>
              </a:rPr>
              <a:t> </a:t>
            </a:r>
          </a:p>
        </p:txBody>
      </p:sp>
      <p:sp>
        <p:nvSpPr>
          <p:cNvPr id="63492" name="Rectangle 3"/>
          <p:cNvSpPr>
            <a:spLocks noGrp="1" noChangeArrowheads="1"/>
          </p:cNvSpPr>
          <p:nvPr>
            <p:ph type="title"/>
          </p:nvPr>
        </p:nvSpPr>
        <p:spPr>
          <a:xfrm>
            <a:off x="1092200" y="25400"/>
            <a:ext cx="7620000" cy="488950"/>
          </a:xfrm>
        </p:spPr>
        <p:txBody>
          <a:bodyPr rIns="132080"/>
          <a:lstStyle/>
          <a:p>
            <a:r>
              <a:rPr lang="en-US" dirty="0" smtClean="0"/>
              <a:t>Forward GEM Tracker (FGT)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447800" y="990600"/>
            <a:ext cx="6248400" cy="910931"/>
            <a:chOff x="-544" y="37"/>
            <a:chExt cx="4957" cy="1050"/>
          </a:xfrm>
        </p:grpSpPr>
        <p:pic>
          <p:nvPicPr>
            <p:cNvPr id="63499" name="Picture 1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544" y="88"/>
              <a:ext cx="4957" cy="999"/>
            </a:xfrm>
            <a:prstGeom prst="rect">
              <a:avLst/>
            </a:prstGeom>
            <a:noFill/>
            <a:ln w="12700" cap="rnd">
              <a:noFill/>
              <a:round/>
              <a:headEnd/>
              <a:tailEnd/>
            </a:ln>
          </p:spPr>
        </p:pic>
        <p:sp>
          <p:nvSpPr>
            <p:cNvPr id="63500" name="Rectangle 16"/>
            <p:cNvSpPr>
              <a:spLocks/>
            </p:cNvSpPr>
            <p:nvPr/>
          </p:nvSpPr>
          <p:spPr bwMode="auto">
            <a:xfrm>
              <a:off x="3144" y="88"/>
              <a:ext cx="768" cy="3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  <a:spcBef>
                  <a:spcPts val="1150"/>
                </a:spcBef>
              </a:pPr>
              <a:r>
                <a:rPr lang="en-US" sz="1400" b="1" dirty="0">
                  <a:solidFill>
                    <a:schemeClr val="bg1"/>
                  </a:solidFill>
                  <a:latin typeface="Arial Black"/>
                  <a:ea typeface="Comic Sans MS" pitchFamily="-108" charset="0"/>
                  <a:cs typeface="Arial Black"/>
                  <a:sym typeface="Comic Sans MS" pitchFamily="-108" charset="0"/>
                </a:rPr>
                <a:t>FGT</a:t>
              </a:r>
            </a:p>
          </p:txBody>
        </p:sp>
        <p:sp>
          <p:nvSpPr>
            <p:cNvPr id="63501" name="Rectangle 17"/>
            <p:cNvSpPr>
              <a:spLocks/>
            </p:cNvSpPr>
            <p:nvPr/>
          </p:nvSpPr>
          <p:spPr bwMode="auto">
            <a:xfrm>
              <a:off x="1572" y="37"/>
              <a:ext cx="768" cy="3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  <a:spcBef>
                  <a:spcPts val="1150"/>
                </a:spcBef>
              </a:pPr>
              <a:r>
                <a:rPr lang="en-US" sz="1400" dirty="0">
                  <a:solidFill>
                    <a:srgbClr val="FFFFFF"/>
                  </a:solidFill>
                  <a:latin typeface="Arial Black"/>
                  <a:ea typeface="Comic Sans MS" pitchFamily="-108" charset="0"/>
                  <a:cs typeface="Arial Black"/>
                  <a:sym typeface="Comic Sans MS" pitchFamily="-108" charset="0"/>
                </a:rPr>
                <a:t>HFT</a:t>
              </a:r>
            </a:p>
          </p:txBody>
        </p:sp>
      </p:grpSp>
      <p:graphicFrame>
        <p:nvGraphicFramePr>
          <p:cNvPr id="624642" name="Object 2"/>
          <p:cNvGraphicFramePr>
            <a:graphicFrameLocks noChangeAspect="1"/>
          </p:cNvGraphicFramePr>
          <p:nvPr/>
        </p:nvGraphicFramePr>
        <p:xfrm>
          <a:off x="3349319" y="2101501"/>
          <a:ext cx="2541895" cy="2057400"/>
        </p:xfrm>
        <a:graphic>
          <a:graphicData uri="http://schemas.openxmlformats.org/presentationml/2006/ole">
            <p:oleObj spid="_x0000_s671746" name="Document" r:id="rId4" imgW="2603500" imgH="2108200" progId="Word.Document.12">
              <p:link updateAutomatic="1"/>
            </p:oleObj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999470" y="4579203"/>
            <a:ext cx="79159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FGT:</a:t>
            </a:r>
            <a:r>
              <a:rPr lang="en-US" sz="2400" dirty="0" smtClean="0"/>
              <a:t> all quadrants were installed in Run 13 and their performance is under study. </a:t>
            </a:r>
          </a:p>
        </p:txBody>
      </p:sp>
      <p:graphicFrame>
        <p:nvGraphicFramePr>
          <p:cNvPr id="624643" name="Object 3"/>
          <p:cNvGraphicFramePr>
            <a:graphicFrameLocks noChangeAspect="1"/>
          </p:cNvGraphicFramePr>
          <p:nvPr/>
        </p:nvGraphicFramePr>
        <p:xfrm>
          <a:off x="557213" y="2101501"/>
          <a:ext cx="2629673" cy="2057400"/>
        </p:xfrm>
        <a:graphic>
          <a:graphicData uri="http://schemas.openxmlformats.org/presentationml/2006/ole">
            <p:oleObj spid="_x0000_s671747" name="Document" r:id="rId5" imgW="2743200" imgH="2146300" progId="Word.Document.12">
              <p:link updateAutomatic="1"/>
            </p:oleObj>
          </a:graphicData>
        </a:graphic>
      </p:graphicFrame>
      <p:pic>
        <p:nvPicPr>
          <p:cNvPr id="323" name="Picture 32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82351" y="2101501"/>
            <a:ext cx="2604449" cy="2047875"/>
          </a:xfrm>
          <a:prstGeom prst="rect">
            <a:avLst/>
          </a:prstGeom>
          <a:noFill/>
          <a:ln w="12700">
            <a:solidFill>
              <a:srgbClr val="000066"/>
            </a:solidFill>
            <a:round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381000" y="762000"/>
            <a:ext cx="8382000" cy="3200400"/>
          </a:xfrm>
          <a:prstGeom prst="roundRect">
            <a:avLst>
              <a:gd name="adj" fmla="val 5682"/>
            </a:avLst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7" descr="platform_oct23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486958"/>
            <a:ext cx="3149601" cy="2094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553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092200" y="-101600"/>
            <a:ext cx="7772400" cy="762000"/>
          </a:xfrm>
        </p:spPr>
        <p:txBody>
          <a:bodyPr/>
          <a:lstStyle/>
          <a:p>
            <a:r>
              <a:rPr lang="en-US" altLang="zh-CN" dirty="0" err="1" smtClean="0">
                <a:ea typeface="SimSun" pitchFamily="2" charset="-122"/>
                <a:cs typeface="SimSun" pitchFamily="2" charset="-122"/>
              </a:rPr>
              <a:t>Muon</a:t>
            </a: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 Telescope Detector (MTD)</a:t>
            </a:r>
            <a:endParaRPr lang="en-US" altLang="zh-CN" dirty="0">
              <a:ea typeface="SimSun" pitchFamily="2" charset="-122"/>
              <a:cs typeface="SimSun" pitchFamily="2" charset="-122"/>
            </a:endParaRPr>
          </a:p>
        </p:txBody>
      </p:sp>
      <p:sp>
        <p:nvSpPr>
          <p:cNvPr id="705539" name="Text Box 3"/>
          <p:cNvSpPr txBox="1">
            <a:spLocks noChangeArrowheads="1"/>
          </p:cNvSpPr>
          <p:nvPr/>
        </p:nvSpPr>
        <p:spPr bwMode="auto">
          <a:xfrm>
            <a:off x="533400" y="4191000"/>
            <a:ext cx="8153400" cy="2139047"/>
          </a:xfrm>
          <a:prstGeom prst="rect">
            <a:avLst/>
          </a:prstGeom>
          <a:noFill/>
          <a:ln w="57150" cap="flat" cmpd="thickThin" algn="ctr">
            <a:solidFill>
              <a:srgbClr val="8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b="1" dirty="0" smtClean="0">
                <a:ea typeface="SimSun" pitchFamily="2" charset="-122"/>
                <a:cs typeface="SimSun" pitchFamily="2" charset="-122"/>
              </a:rPr>
              <a:t>     </a:t>
            </a:r>
            <a:r>
              <a:rPr lang="en-US" altLang="zh-CN" b="1" dirty="0" err="1" smtClean="0">
                <a:ea typeface="SimSun" pitchFamily="2" charset="-122"/>
                <a:cs typeface="SimSun" pitchFamily="2" charset="-122"/>
              </a:rPr>
              <a:t>Muon</a:t>
            </a:r>
            <a:r>
              <a:rPr lang="en-US" altLang="zh-CN" b="1" dirty="0" smtClean="0">
                <a:ea typeface="SimSun" pitchFamily="2" charset="-122"/>
                <a:cs typeface="SimSun" pitchFamily="2" charset="-122"/>
              </a:rPr>
              <a:t> Telescope Detector (MTD) at STAR:</a:t>
            </a:r>
          </a:p>
          <a:p>
            <a:pPr marL="342900" indent="-342900">
              <a:spcAft>
                <a:spcPts val="600"/>
              </a:spcAft>
              <a:buAutoNum type="arabicParenR"/>
            </a:pP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MRPC technology; </a:t>
            </a:r>
            <a:r>
              <a:rPr lang="en-US" altLang="zh-CN" dirty="0" err="1" smtClean="0">
                <a:ea typeface="SimSun" pitchFamily="2" charset="-122"/>
                <a:cs typeface="SimSun" pitchFamily="2" charset="-122"/>
              </a:rPr>
              <a:t>μ</a:t>
            </a:r>
            <a:r>
              <a:rPr lang="en-US" altLang="zh-CN" baseline="-25000" dirty="0" err="1" smtClean="0">
                <a:ea typeface="SimSun" pitchFamily="2" charset="-122"/>
                <a:cs typeface="SimSun" pitchFamily="2" charset="-122"/>
              </a:rPr>
              <a:t>ε</a:t>
            </a: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 ~ 90%; cover ~45% azimuthally and |</a:t>
            </a:r>
            <a:r>
              <a:rPr lang="en-US" altLang="zh-CN" dirty="0" err="1" smtClean="0">
                <a:ea typeface="SimSun" pitchFamily="2" charset="-122"/>
                <a:cs typeface="SimSun" pitchFamily="2" charset="-122"/>
              </a:rPr>
              <a:t>y</a:t>
            </a: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| &lt; 0.5</a:t>
            </a:r>
          </a:p>
          <a:p>
            <a:pPr marL="342900" indent="-342900">
              <a:spcAft>
                <a:spcPts val="600"/>
              </a:spcAft>
              <a:buAutoNum type="arabicParenR"/>
            </a:pP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TPC+TOF+MTD: </a:t>
            </a:r>
            <a:r>
              <a:rPr lang="en-US" altLang="zh-CN" dirty="0" err="1" smtClean="0">
                <a:ea typeface="SimSun" pitchFamily="2" charset="-122"/>
                <a:cs typeface="SimSun" pitchFamily="2" charset="-122"/>
              </a:rPr>
              <a:t>muon</a:t>
            </a: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/hadron enhancement factor ~ 10</a:t>
            </a:r>
            <a:r>
              <a:rPr lang="en-US" altLang="zh-CN" baseline="30000" dirty="0" smtClean="0">
                <a:ea typeface="SimSun" pitchFamily="2" charset="-122"/>
                <a:cs typeface="SimSun" pitchFamily="2" charset="-122"/>
              </a:rPr>
              <a:t>2-3</a:t>
            </a: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 </a:t>
            </a:r>
          </a:p>
          <a:p>
            <a:pPr marL="342900" indent="-342900">
              <a:spcAft>
                <a:spcPts val="600"/>
              </a:spcAft>
              <a:buAutoNum type="arabicParenR"/>
            </a:pP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For high p</a:t>
            </a:r>
            <a:r>
              <a:rPr lang="en-US" altLang="zh-CN" baseline="-25000" dirty="0" smtClean="0">
                <a:ea typeface="SimSun" pitchFamily="2" charset="-122"/>
                <a:cs typeface="SimSun" pitchFamily="2" charset="-122"/>
              </a:rPr>
              <a:t>T</a:t>
            </a: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 </a:t>
            </a:r>
            <a:r>
              <a:rPr lang="en-US" altLang="zh-CN" dirty="0" err="1" smtClean="0">
                <a:ea typeface="SimSun" pitchFamily="2" charset="-122"/>
                <a:cs typeface="SimSun" pitchFamily="2" charset="-122"/>
              </a:rPr>
              <a:t>muon</a:t>
            </a: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 trigger, heavy </a:t>
            </a:r>
            <a:r>
              <a:rPr lang="en-US" altLang="zh-CN" dirty="0" err="1" smtClean="0">
                <a:ea typeface="SimSun" pitchFamily="2" charset="-122"/>
                <a:cs typeface="SimSun" pitchFamily="2" charset="-122"/>
              </a:rPr>
              <a:t>quarkonia</a:t>
            </a: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, light vector mesons, </a:t>
            </a:r>
            <a:r>
              <a:rPr lang="en-US" altLang="zh-CN" dirty="0" smtClean="0">
                <a:ea typeface="宋体" pitchFamily="2" charset="-122"/>
              </a:rPr>
              <a:t>B</a:t>
            </a:r>
            <a:r>
              <a:rPr lang="en-US" altLang="zh-CN" dirty="0" smtClean="0">
                <a:ea typeface="宋体" pitchFamily="2" charset="-122"/>
                <a:sym typeface="Wingdings" pitchFamily="2" charset="2"/>
              </a:rPr>
              <a:t>J/</a:t>
            </a:r>
            <a:r>
              <a:rPr lang="en-US" altLang="zh-CN" dirty="0" smtClean="0">
                <a:ea typeface="宋体" pitchFamily="2" charset="-122"/>
                <a:sym typeface="Symbol"/>
              </a:rPr>
              <a:t></a:t>
            </a:r>
            <a:r>
              <a:rPr lang="en-US" altLang="zh-CN" dirty="0" smtClean="0">
                <a:ea typeface="宋体" pitchFamily="2" charset="-122"/>
                <a:sym typeface="Wingdings" pitchFamily="2" charset="2"/>
              </a:rPr>
              <a:t>+X</a:t>
            </a:r>
            <a:endParaRPr lang="en-US" altLang="zh-CN" dirty="0" smtClean="0">
              <a:ea typeface="SimSun" pitchFamily="2" charset="-122"/>
              <a:cs typeface="SimSun" pitchFamily="2" charset="-122"/>
            </a:endParaRPr>
          </a:p>
          <a:p>
            <a:pPr marL="342900" indent="-342900">
              <a:spcAft>
                <a:spcPts val="600"/>
              </a:spcAft>
              <a:buAutoNum type="arabicParenR"/>
            </a:pP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China-India-STAR collaboration</a:t>
            </a:r>
          </a:p>
          <a:p>
            <a:pPr marL="342900" indent="-342900">
              <a:spcAft>
                <a:spcPts val="600"/>
              </a:spcAft>
              <a:buAutoNum type="arabicParenR"/>
            </a:pPr>
            <a:r>
              <a:rPr lang="en-US" altLang="zh-CN" b="1" dirty="0" smtClean="0">
                <a:ea typeface="SimSun" pitchFamily="2" charset="-122"/>
                <a:cs typeface="SimSun" pitchFamily="2" charset="-122"/>
              </a:rPr>
              <a:t>Run14</a:t>
            </a: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: Full MTD will be ready</a:t>
            </a:r>
          </a:p>
        </p:txBody>
      </p:sp>
      <p:pic>
        <p:nvPicPr>
          <p:cNvPr id="705541" name="Picture 5" descr="mtd_star1"/>
          <p:cNvPicPr>
            <a:picLocks noChangeAspect="1" noChangeArrowheads="1"/>
          </p:cNvPicPr>
          <p:nvPr/>
        </p:nvPicPr>
        <p:blipFill>
          <a:blip r:embed="rId4"/>
          <a:srcRect l="1450" t="6314" r="14492"/>
          <a:stretch>
            <a:fillRect/>
          </a:stretch>
        </p:blipFill>
        <p:spPr bwMode="auto">
          <a:xfrm>
            <a:off x="3962400" y="1219200"/>
            <a:ext cx="4419600" cy="255942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4114800" y="914400"/>
            <a:ext cx="595035" cy="338554"/>
          </a:xfrm>
          <a:prstGeom prst="rect">
            <a:avLst/>
          </a:prstGeom>
          <a:solidFill>
            <a:srgbClr val="FFFFFF"/>
          </a:solidFill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TPC</a:t>
            </a:r>
            <a:endParaRPr lang="en-US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667000" y="914400"/>
            <a:ext cx="1199467" cy="338554"/>
          </a:xfrm>
          <a:prstGeom prst="rect">
            <a:avLst/>
          </a:prstGeom>
          <a:solidFill>
            <a:srgbClr val="FFFFFF"/>
          </a:solidFill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beam pipe</a:t>
            </a:r>
            <a:endParaRPr 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876800" y="914400"/>
            <a:ext cx="591228" cy="338554"/>
          </a:xfrm>
          <a:prstGeom prst="rect">
            <a:avLst/>
          </a:prstGeom>
          <a:solidFill>
            <a:srgbClr val="FFFFFF"/>
          </a:solidFill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TOF</a:t>
            </a:r>
            <a:endParaRPr lang="en-US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653365" y="914400"/>
            <a:ext cx="640620" cy="338554"/>
          </a:xfrm>
          <a:prstGeom prst="rect">
            <a:avLst/>
          </a:prstGeom>
          <a:solidFill>
            <a:srgbClr val="FFFFFF"/>
          </a:solidFill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EMC</a:t>
            </a:r>
            <a:endParaRPr lang="en-US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696200" y="914400"/>
            <a:ext cx="629098" cy="338554"/>
          </a:xfrm>
          <a:prstGeom prst="rect">
            <a:avLst/>
          </a:prstGeom>
          <a:solidFill>
            <a:srgbClr val="FFFFFF"/>
          </a:solidFill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800000"/>
                </a:solidFill>
              </a:rPr>
              <a:t>MTD</a:t>
            </a:r>
            <a:endParaRPr lang="en-US" sz="1600" b="1" dirty="0">
              <a:solidFill>
                <a:srgbClr val="800000"/>
              </a:solidFill>
            </a:endParaRPr>
          </a:p>
        </p:txBody>
      </p:sp>
      <p:cxnSp>
        <p:nvCxnSpPr>
          <p:cNvPr id="17" name="Straight Connector 16"/>
          <p:cNvCxnSpPr>
            <a:stCxn id="12" idx="2"/>
          </p:cNvCxnSpPr>
          <p:nvPr/>
        </p:nvCxnSpPr>
        <p:spPr>
          <a:xfrm rot="16200000" flipH="1">
            <a:off x="3021844" y="1497844"/>
            <a:ext cx="1566446" cy="1076666"/>
          </a:xfrm>
          <a:prstGeom prst="line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6200000" flipH="1">
            <a:off x="4202944" y="1459744"/>
            <a:ext cx="880646" cy="467066"/>
          </a:xfrm>
          <a:prstGeom prst="line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6200000" flipH="1">
            <a:off x="5079244" y="1345444"/>
            <a:ext cx="1185446" cy="1000466"/>
          </a:xfrm>
          <a:prstGeom prst="line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6200000" flipH="1">
            <a:off x="5500185" y="1543969"/>
            <a:ext cx="1185446" cy="603416"/>
          </a:xfrm>
          <a:prstGeom prst="line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5" idx="2"/>
          </p:cNvCxnSpPr>
          <p:nvPr/>
        </p:nvCxnSpPr>
        <p:spPr>
          <a:xfrm rot="5400000">
            <a:off x="7615177" y="1333978"/>
            <a:ext cx="476596" cy="314549"/>
          </a:xfrm>
          <a:prstGeom prst="line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445980" y="914400"/>
            <a:ext cx="915635" cy="338554"/>
          </a:xfrm>
          <a:prstGeom prst="rect">
            <a:avLst/>
          </a:prstGeom>
          <a:solidFill>
            <a:srgbClr val="FFFFFF"/>
          </a:solidFill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magnet</a:t>
            </a:r>
            <a:endParaRPr lang="en-US" sz="1600" b="1" dirty="0"/>
          </a:p>
        </p:txBody>
      </p:sp>
      <p:cxnSp>
        <p:nvCxnSpPr>
          <p:cNvPr id="32" name="Straight Connector 31"/>
          <p:cNvCxnSpPr/>
          <p:nvPr/>
        </p:nvCxnSpPr>
        <p:spPr>
          <a:xfrm rot="16200000" flipH="1">
            <a:off x="6670150" y="1488550"/>
            <a:ext cx="652046" cy="180854"/>
          </a:xfrm>
          <a:prstGeom prst="line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025984" y="1252954"/>
            <a:ext cx="1547064" cy="1185446"/>
          </a:xfrm>
          <a:prstGeom prst="line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1143000"/>
            <a:ext cx="8392041" cy="37240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en-US" sz="3200" dirty="0" smtClean="0"/>
              <a:t>STAR Physics Program &amp; Detector System</a:t>
            </a:r>
          </a:p>
          <a:p>
            <a:pPr marL="457200" indent="-457200">
              <a:buAutoNum type="arabicParenR"/>
            </a:pPr>
            <a:endParaRPr lang="en-US" sz="2000" dirty="0" smtClean="0"/>
          </a:p>
          <a:p>
            <a:pPr marL="457200" indent="-457200">
              <a:buAutoNum type="arabicParenR"/>
            </a:pPr>
            <a:r>
              <a:rPr lang="en-US" sz="3200" dirty="0" smtClean="0"/>
              <a:t>Selected Recent Results</a:t>
            </a:r>
            <a:endParaRPr lang="en-US" sz="2400" dirty="0" smtClean="0"/>
          </a:p>
          <a:p>
            <a:pPr marL="457200" indent="-457200"/>
            <a:r>
              <a:rPr lang="en-US" sz="2400" dirty="0" smtClean="0"/>
              <a:t>	- Results from 200 GeV Au+Au Collisions</a:t>
            </a:r>
          </a:p>
          <a:p>
            <a:pPr marL="457200" indent="-457200"/>
            <a:r>
              <a:rPr lang="en-US" sz="2400" dirty="0" smtClean="0"/>
              <a:t>	- Results from Beam Energy Scan (BES-I)</a:t>
            </a:r>
          </a:p>
          <a:p>
            <a:pPr marL="457200" indent="-457200"/>
            <a:endParaRPr lang="en-US" sz="2000" dirty="0" smtClean="0"/>
          </a:p>
          <a:p>
            <a:pPr marL="457200" indent="-457200"/>
            <a:r>
              <a:rPr lang="en-US" sz="3200" dirty="0" smtClean="0"/>
              <a:t>3)	Run13 Status</a:t>
            </a:r>
          </a:p>
          <a:p>
            <a:pPr marL="457200" indent="-457200">
              <a:buAutoNum type="arabicParenR"/>
            </a:pPr>
            <a:endParaRPr lang="en-US" sz="2000" dirty="0" smtClean="0"/>
          </a:p>
          <a:p>
            <a:pPr marL="457200" indent="-457200"/>
            <a:r>
              <a:rPr lang="en-US" sz="3200" dirty="0" smtClean="0"/>
              <a:t>4) BUR for Run 14 and 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57200" y="698500"/>
            <a:ext cx="8153400" cy="3048000"/>
          </a:xfrm>
          <a:prstGeom prst="roundRect">
            <a:avLst>
              <a:gd name="adj" fmla="val 4519"/>
            </a:avLst>
          </a:prstGeom>
          <a:solidFill>
            <a:srgbClr val="FFFFFF"/>
          </a:solidFill>
          <a:ln w="57150" cap="flat" cmpd="thinThick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9900" y="3987800"/>
            <a:ext cx="8153400" cy="2362199"/>
          </a:xfrm>
          <a:prstGeom prst="roundRect">
            <a:avLst>
              <a:gd name="adj" fmla="val 8269"/>
            </a:avLst>
          </a:prstGeom>
          <a:solidFill>
            <a:srgbClr val="FFFFFF"/>
          </a:solidFill>
          <a:ln w="57150" cap="flat" cmpd="thickThin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MTD: Run14 and Beyond</a:t>
            </a:r>
            <a:endParaRPr lang="en-US" dirty="0"/>
          </a:p>
        </p:txBody>
      </p:sp>
      <p:graphicFrame>
        <p:nvGraphicFramePr>
          <p:cNvPr id="809986" name="Object 2"/>
          <p:cNvGraphicFramePr>
            <a:graphicFrameLocks noChangeAspect="1"/>
          </p:cNvGraphicFramePr>
          <p:nvPr/>
        </p:nvGraphicFramePr>
        <p:xfrm>
          <a:off x="762000" y="736600"/>
          <a:ext cx="3810000" cy="2338584"/>
        </p:xfrm>
        <a:graphic>
          <a:graphicData uri="http://schemas.openxmlformats.org/presentationml/2006/ole">
            <p:oleObj spid="_x0000_s994306" name="Document" r:id="rId3" imgW="3746500" imgH="2476500" progId="Word.Document.12">
              <p:link updateAutomatic="1"/>
            </p:oleObj>
          </a:graphicData>
        </a:graphic>
      </p:graphicFrame>
      <p:sp>
        <p:nvSpPr>
          <p:cNvPr id="7" name="Text Placeholder 1"/>
          <p:cNvSpPr txBox="1">
            <a:spLocks/>
          </p:cNvSpPr>
          <p:nvPr/>
        </p:nvSpPr>
        <p:spPr>
          <a:xfrm>
            <a:off x="762000" y="3048000"/>
            <a:ext cx="7620000" cy="698500"/>
          </a:xfrm>
          <a:prstGeom prst="rect">
            <a:avLst/>
          </a:prstGeom>
        </p:spPr>
        <p:txBody>
          <a:bodyPr/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AutoNum type="arabicParenR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Upsilon at RHIC: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unique, no regeneration, only initial production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AutoNum type="arabicParenR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MTD at STAR: 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charset="0"/>
                <a:ea typeface="+mn-ea"/>
                <a:cs typeface="+mn-cs"/>
              </a:rPr>
              <a:t>Υ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charset="0"/>
                <a:ea typeface="+mn-ea"/>
                <a:cs typeface="+mn-cs"/>
              </a:rPr>
              <a:t> =&gt;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charset="0"/>
                <a:ea typeface="+mn-ea"/>
                <a:cs typeface="+mn-cs"/>
              </a:rPr>
              <a:t>μμ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no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Bremsstrahlung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tails, clean separation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 err="1" smtClean="0">
                <a:latin typeface="Arial"/>
                <a:cs typeface="Arial"/>
              </a:rPr>
              <a:t>o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the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excited states</a:t>
            </a:r>
          </a:p>
        </p:txBody>
      </p:sp>
      <p:pic>
        <p:nvPicPr>
          <p:cNvPr id="6" name="Picture 5" descr="C:\Users\xzb.BNL\Desktop\MTD\Upsilon_RAA_MTD_separate_y2014.gif"/>
          <p:cNvPicPr/>
          <p:nvPr/>
        </p:nvPicPr>
        <p:blipFill>
          <a:blip r:embed="rId4">
            <a:extLst>
              <a:ext uri="{28A0092B-C50C-407E-A947-70E740481C1C}">
                <a14:useLocalDpi xmlns:lc="http://schemas.openxmlformats.org/drawingml/2006/lockedCanvas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r="http://schemas.openxmlformats.org/officeDocument/2006/relationships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="http://schemas.openxmlformats.org/drawingml/2006/main" xmlns:pic="http://schemas.openxmlformats.org/drawingml/2006/picture" xmlns:a14="http://schemas.microsoft.com/office/drawing/2010/main" xmlns:ve="http://schemas.openxmlformats.org/markup-compatibility/2006" xmlns:p="http://schemas.openxmlformats.org/presentationml/2006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8200"/>
            <a:ext cx="3429000" cy="2109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v2_pt_with_QM2011Data_AuAudEdxCut_1(1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89863" y="4064001"/>
            <a:ext cx="3068337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 descr="RAA_central_BUR14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6568" y="4067023"/>
            <a:ext cx="3071170" cy="2206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791938" y="4472226"/>
            <a:ext cx="145308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800000"/>
                </a:solidFill>
              </a:rPr>
              <a:t>J/ψ</a:t>
            </a:r>
          </a:p>
          <a:p>
            <a:pPr algn="ctr"/>
            <a:r>
              <a:rPr lang="en-US" sz="1000" b="1" dirty="0" smtClean="0">
                <a:solidFill>
                  <a:srgbClr val="800000"/>
                </a:solidFill>
              </a:rPr>
              <a:t> </a:t>
            </a:r>
          </a:p>
          <a:p>
            <a:pPr algn="ctr"/>
            <a:r>
              <a:rPr lang="en-US" sz="2000" b="1" dirty="0" smtClean="0">
                <a:solidFill>
                  <a:srgbClr val="800000"/>
                </a:solidFill>
              </a:rPr>
              <a:t>R</a:t>
            </a:r>
            <a:r>
              <a:rPr lang="en-US" sz="2000" b="1" baseline="-25000" dirty="0" smtClean="0">
                <a:solidFill>
                  <a:srgbClr val="800000"/>
                </a:solidFill>
              </a:rPr>
              <a:t>AA</a:t>
            </a:r>
            <a:r>
              <a:rPr lang="en-US" sz="2000" b="1" dirty="0" smtClean="0">
                <a:solidFill>
                  <a:srgbClr val="800000"/>
                </a:solidFill>
              </a:rPr>
              <a:t> and v</a:t>
            </a:r>
            <a:r>
              <a:rPr lang="en-US" sz="2000" b="1" baseline="-25000" dirty="0" smtClean="0">
                <a:solidFill>
                  <a:srgbClr val="800000"/>
                </a:solidFill>
              </a:rPr>
              <a:t>2</a:t>
            </a:r>
            <a:endParaRPr lang="en-US" sz="2000" b="1" baseline="-25000" dirty="0">
              <a:solidFill>
                <a:srgbClr val="8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0" y="914400"/>
            <a:ext cx="9930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800000"/>
                </a:solidFill>
                <a:latin typeface="Cambria" charset="0"/>
              </a:rPr>
              <a:t>Υ</a:t>
            </a:r>
            <a:r>
              <a:rPr lang="en-US" b="1" dirty="0" smtClean="0">
                <a:solidFill>
                  <a:srgbClr val="800000"/>
                </a:solidFill>
                <a:latin typeface="Cambria" charset="0"/>
              </a:rPr>
              <a:t> =&gt; </a:t>
            </a:r>
            <a:r>
              <a:rPr lang="en-US" b="1" dirty="0" err="1" smtClean="0">
                <a:solidFill>
                  <a:srgbClr val="800000"/>
                </a:solidFill>
                <a:latin typeface="Cambria" charset="0"/>
              </a:rPr>
              <a:t>μμ</a:t>
            </a:r>
            <a:endParaRPr lang="en-US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/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599274" y="838200"/>
            <a:ext cx="4417726" cy="2902371"/>
          </a:xfrm>
          <a:prstGeom prst="rect">
            <a:avLst/>
          </a:prstGeom>
        </p:spPr>
      </p:pic>
      <p:pic>
        <p:nvPicPr>
          <p:cNvPr id="64514" name="Picture 2" descr="C:\Users\ECAnderssen_local\Desktop\Figures Integration\STAR HALL 3D_Zoom_1.jpg"/>
          <p:cNvPicPr>
            <a:picLocks noChangeAspect="1" noChangeArrowheads="1"/>
          </p:cNvPicPr>
          <p:nvPr/>
        </p:nvPicPr>
        <p:blipFill>
          <a:blip r:embed="rId4">
            <a:lum bright="10000" contrast="10000"/>
          </a:blip>
          <a:srcRect/>
          <a:stretch>
            <a:fillRect/>
          </a:stretch>
        </p:blipFill>
        <p:spPr bwMode="auto">
          <a:xfrm>
            <a:off x="93663" y="838200"/>
            <a:ext cx="4325937" cy="2902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Oval 4"/>
          <p:cNvSpPr>
            <a:spLocks noChangeArrowheads="1"/>
          </p:cNvSpPr>
          <p:nvPr/>
        </p:nvSpPr>
        <p:spPr bwMode="auto">
          <a:xfrm>
            <a:off x="2819400" y="685801"/>
            <a:ext cx="2667000" cy="1676399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25400">
            <a:solidFill>
              <a:srgbClr val="FF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altLang="zh-CN" sz="1800"/>
          </a:p>
        </p:txBody>
      </p:sp>
      <p:sp>
        <p:nvSpPr>
          <p:cNvPr id="64516" name="Oval 5"/>
          <p:cNvSpPr>
            <a:spLocks noChangeArrowheads="1"/>
          </p:cNvSpPr>
          <p:nvPr/>
        </p:nvSpPr>
        <p:spPr bwMode="auto">
          <a:xfrm>
            <a:off x="1627187" y="1905000"/>
            <a:ext cx="887413" cy="561975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 altLang="zh-CN" sz="1800"/>
          </a:p>
        </p:txBody>
      </p:sp>
      <p:cxnSp>
        <p:nvCxnSpPr>
          <p:cNvPr id="64517" name="Straight Arrow Connector 7"/>
          <p:cNvCxnSpPr>
            <a:cxnSpLocks noChangeShapeType="1"/>
          </p:cNvCxnSpPr>
          <p:nvPr/>
        </p:nvCxnSpPr>
        <p:spPr bwMode="auto">
          <a:xfrm rot="10800000" flipV="1">
            <a:off x="2057400" y="1065213"/>
            <a:ext cx="990600" cy="839788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64518" name="Straight Arrow Connector 13"/>
          <p:cNvCxnSpPr>
            <a:cxnSpLocks noChangeShapeType="1"/>
            <a:stCxn id="64515" idx="4"/>
          </p:cNvCxnSpPr>
          <p:nvPr/>
        </p:nvCxnSpPr>
        <p:spPr bwMode="auto">
          <a:xfrm rot="5400000">
            <a:off x="3128963" y="1443037"/>
            <a:ext cx="104775" cy="1943100"/>
          </a:xfrm>
          <a:prstGeom prst="straightConnector1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64522" name="Straight Arrow Connector 44"/>
          <p:cNvCxnSpPr>
            <a:cxnSpLocks noChangeShapeType="1"/>
          </p:cNvCxnSpPr>
          <p:nvPr/>
        </p:nvCxnSpPr>
        <p:spPr bwMode="auto">
          <a:xfrm rot="10800000" flipV="1">
            <a:off x="4152904" y="838199"/>
            <a:ext cx="1333497" cy="350837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 type="oval" w="med" len="med"/>
          </a:ln>
        </p:spPr>
      </p:cxnSp>
      <p:cxnSp>
        <p:nvCxnSpPr>
          <p:cNvPr id="64523" name="Straight Arrow Connector 46"/>
          <p:cNvCxnSpPr>
            <a:cxnSpLocks noChangeShapeType="1"/>
            <a:stCxn id="64521" idx="1"/>
          </p:cNvCxnSpPr>
          <p:nvPr/>
        </p:nvCxnSpPr>
        <p:spPr bwMode="auto">
          <a:xfrm rot="10800000">
            <a:off x="4446588" y="1411287"/>
            <a:ext cx="749300" cy="794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 type="oval" w="med" len="med"/>
          </a:ln>
        </p:spPr>
      </p:cxnSp>
      <p:cxnSp>
        <p:nvCxnSpPr>
          <p:cNvPr id="64524" name="Straight Arrow Connector 49"/>
          <p:cNvCxnSpPr>
            <a:cxnSpLocks noChangeShapeType="1"/>
          </p:cNvCxnSpPr>
          <p:nvPr/>
        </p:nvCxnSpPr>
        <p:spPr bwMode="auto">
          <a:xfrm rot="10800000">
            <a:off x="3962400" y="1676402"/>
            <a:ext cx="1233488" cy="310896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 type="oval" w="med" len="med"/>
          </a:ln>
        </p:spPr>
      </p:cxnSp>
      <p:sp>
        <p:nvSpPr>
          <p:cNvPr id="87" name="TextBox 86"/>
          <p:cNvSpPr txBox="1"/>
          <p:nvPr/>
        </p:nvSpPr>
        <p:spPr>
          <a:xfrm>
            <a:off x="550862" y="838200"/>
            <a:ext cx="1049338" cy="350838"/>
          </a:xfrm>
          <a:prstGeom prst="ellipse">
            <a:avLst/>
          </a:prstGeom>
          <a:gradFill>
            <a:gsLst>
              <a:gs pos="0">
                <a:srgbClr val="4F81BD">
                  <a:tint val="66000"/>
                  <a:satMod val="160000"/>
                </a:srgbClr>
              </a:gs>
              <a:gs pos="50000">
                <a:srgbClr val="4F81BD">
                  <a:tint val="44500"/>
                  <a:satMod val="1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5400000" scaled="0"/>
          </a:gradFill>
        </p:spPr>
        <p:txBody>
          <a:bodyPr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ysClr val="windowText" lastClr="000000"/>
                </a:solidFill>
                <a:latin typeface="Arial" pitchFamily="34" charset="0"/>
                <a:ea typeface="宋体" pitchFamily="2" charset="-122"/>
                <a:cs typeface="+mn-cs"/>
              </a:rPr>
              <a:t>HFT</a:t>
            </a:r>
          </a:p>
        </p:txBody>
      </p:sp>
      <p:sp>
        <p:nvSpPr>
          <p:cNvPr id="64528" name="Rectangle 29"/>
          <p:cNvSpPr>
            <a:spLocks noGrp="1" noRot="1" noChangeArrowheads="1"/>
          </p:cNvSpPr>
          <p:nvPr>
            <p:ph type="title"/>
          </p:nvPr>
        </p:nvSpPr>
        <p:spPr>
          <a:xfrm>
            <a:off x="1397000" y="0"/>
            <a:ext cx="7213600" cy="488950"/>
          </a:xfrm>
        </p:spPr>
        <p:txBody>
          <a:bodyPr/>
          <a:lstStyle/>
          <a:p>
            <a:r>
              <a:rPr lang="en-US" dirty="0"/>
              <a:t>Heavy Flavor Tracker</a:t>
            </a:r>
            <a:r>
              <a:rPr lang="en-US" dirty="0" smtClean="0"/>
              <a:t> (HFT)</a:t>
            </a:r>
            <a:endParaRPr lang="en-US" dirty="0"/>
          </a:p>
        </p:txBody>
      </p:sp>
      <p:cxnSp>
        <p:nvCxnSpPr>
          <p:cNvPr id="33" name="Straight Connector 32"/>
          <p:cNvCxnSpPr>
            <a:stCxn id="87" idx="4"/>
            <a:endCxn id="64516" idx="1"/>
          </p:cNvCxnSpPr>
          <p:nvPr/>
        </p:nvCxnSpPr>
        <p:spPr>
          <a:xfrm rot="16200000" flipH="1">
            <a:off x="1017208" y="1247360"/>
            <a:ext cx="798261" cy="6816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49"/>
          <p:cNvCxnSpPr>
            <a:cxnSpLocks noChangeShapeType="1"/>
          </p:cNvCxnSpPr>
          <p:nvPr/>
        </p:nvCxnSpPr>
        <p:spPr bwMode="auto">
          <a:xfrm>
            <a:off x="5745162" y="2028827"/>
            <a:ext cx="1265238" cy="152400"/>
          </a:xfrm>
          <a:prstGeom prst="straightConnector1">
            <a:avLst/>
          </a:prstGeom>
          <a:noFill/>
          <a:ln w="9525">
            <a:solidFill>
              <a:srgbClr val="FFFF00"/>
            </a:solidFill>
            <a:round/>
            <a:headEnd/>
            <a:tailEnd type="oval" w="med" len="med"/>
          </a:ln>
        </p:spPr>
      </p:cxnSp>
      <p:sp>
        <p:nvSpPr>
          <p:cNvPr id="40" name="TextBox 39"/>
          <p:cNvSpPr txBox="1"/>
          <p:nvPr/>
        </p:nvSpPr>
        <p:spPr>
          <a:xfrm>
            <a:off x="433416" y="4014787"/>
            <a:ext cx="840578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en-US" sz="2400" dirty="0" smtClean="0"/>
              <a:t>Engineering run: 3 sectors installed on May 8, 2013</a:t>
            </a:r>
          </a:p>
          <a:p>
            <a:pPr marL="457200" indent="-457200">
              <a:buAutoNum type="arabicParenR"/>
            </a:pPr>
            <a:endParaRPr lang="en-US" sz="800" dirty="0" smtClean="0"/>
          </a:p>
          <a:p>
            <a:pPr marL="457200" indent="-457200">
              <a:buAutoNum type="arabicParenR"/>
            </a:pPr>
            <a:r>
              <a:rPr lang="en-US" sz="2400" dirty="0" smtClean="0"/>
              <a:t>The PXL system has been integrated in STAR trigger &amp; DAQ system</a:t>
            </a:r>
          </a:p>
          <a:p>
            <a:pPr marL="457200" indent="-457200">
              <a:buAutoNum type="arabicParenR"/>
            </a:pPr>
            <a:endParaRPr lang="en-US" sz="800" dirty="0" smtClean="0"/>
          </a:p>
          <a:p>
            <a:pPr marL="457200" indent="-457200">
              <a:buAutoNum type="arabicParenR"/>
            </a:pPr>
            <a:r>
              <a:rPr lang="en-US" sz="2400" dirty="0" smtClean="0"/>
              <a:t>First application of </a:t>
            </a:r>
            <a:r>
              <a:rPr lang="en-US" sz="2400" dirty="0" err="1" smtClean="0"/>
              <a:t>MAPs</a:t>
            </a:r>
            <a:r>
              <a:rPr lang="en-US" sz="2400" dirty="0" smtClean="0"/>
              <a:t> technology in the collider environment</a:t>
            </a:r>
          </a:p>
          <a:p>
            <a:endParaRPr lang="en-US" dirty="0"/>
          </a:p>
        </p:txBody>
      </p:sp>
      <p:sp>
        <p:nvSpPr>
          <p:cNvPr id="64521" name="TextBox 79"/>
          <p:cNvSpPr txBox="1">
            <a:spLocks noChangeArrowheads="1"/>
          </p:cNvSpPr>
          <p:nvPr/>
        </p:nvSpPr>
        <p:spPr bwMode="auto">
          <a:xfrm>
            <a:off x="5195888" y="673100"/>
            <a:ext cx="658812" cy="1477962"/>
          </a:xfrm>
          <a:prstGeom prst="rect">
            <a:avLst/>
          </a:prstGeom>
          <a:solidFill>
            <a:srgbClr val="FFFFFF">
              <a:alpha val="92000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a typeface="宋体" pitchFamily="-108" charset="-122"/>
                <a:cs typeface="宋体" pitchFamily="-108" charset="-122"/>
              </a:rPr>
              <a:t>SSD</a:t>
            </a:r>
          </a:p>
          <a:p>
            <a:endParaRPr lang="en-US" sz="1800" dirty="0">
              <a:solidFill>
                <a:srgbClr val="000000"/>
              </a:solidFill>
              <a:ea typeface="宋体" pitchFamily="-108" charset="-122"/>
              <a:cs typeface="宋体" pitchFamily="-108" charset="-122"/>
            </a:endParaRPr>
          </a:p>
          <a:p>
            <a:r>
              <a:rPr lang="en-US" sz="1800" dirty="0">
                <a:solidFill>
                  <a:srgbClr val="000000"/>
                </a:solidFill>
                <a:ea typeface="宋体" pitchFamily="-108" charset="-122"/>
                <a:cs typeface="宋体" pitchFamily="-108" charset="-122"/>
              </a:rPr>
              <a:t>IST</a:t>
            </a:r>
          </a:p>
          <a:p>
            <a:endParaRPr lang="en-US" sz="1800" dirty="0">
              <a:solidFill>
                <a:srgbClr val="000000"/>
              </a:solidFill>
              <a:ea typeface="宋体" pitchFamily="-108" charset="-122"/>
              <a:cs typeface="宋体" pitchFamily="-108" charset="-122"/>
            </a:endParaRPr>
          </a:p>
          <a:p>
            <a:r>
              <a:rPr lang="en-US" sz="1800" dirty="0">
                <a:solidFill>
                  <a:srgbClr val="000000"/>
                </a:solidFill>
                <a:ea typeface="宋体" pitchFamily="-108" charset="-122"/>
                <a:cs typeface="宋体" pitchFamily="-108" charset="-122"/>
              </a:rPr>
              <a:t>PXL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0" y="50800"/>
            <a:ext cx="7620000" cy="488950"/>
          </a:xfrm>
        </p:spPr>
        <p:txBody>
          <a:bodyPr/>
          <a:lstStyle/>
          <a:p>
            <a:r>
              <a:rPr lang="en-US" dirty="0" smtClean="0"/>
              <a:t>STAR HFT Commissioning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p="http://schemas.openxmlformats.org/presentationml/2006/main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r="http://schemas.openxmlformats.org/officeDocument/2006/relationships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="http://schemas.openxmlformats.org/drawingml/2006/main" xmlns:pic="http://schemas.openxmlformats.org/drawingml/2006/picture" xmlns:a14="http://schemas.microsoft.com/office/drawing/2010/main" xmlns:ve="http://schemas.openxmlformats.org/markup-compatibility/2006" xmlns:lc="http://schemas.openxmlformats.org/drawingml/2006/lockedCanvas" val="0"/>
              </a:ext>
            </a:extLst>
          </a:blip>
          <a:srcRect r="13408"/>
          <a:stretch>
            <a:fillRect/>
          </a:stretch>
        </p:blipFill>
        <p:spPr bwMode="auto">
          <a:xfrm>
            <a:off x="4914900" y="835660"/>
            <a:ext cx="3314700" cy="2669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p="http://schemas.openxmlformats.org/presentationml/2006/main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r="http://schemas.openxmlformats.org/officeDocument/2006/relationships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="http://schemas.openxmlformats.org/drawingml/2006/main" xmlns:pic="http://schemas.openxmlformats.org/drawingml/2006/picture" xmlns:a14="http://schemas.microsoft.com/office/drawing/2010/main" xmlns:ve="http://schemas.openxmlformats.org/markup-compatibility/2006" xmlns:lc="http://schemas.openxmlformats.org/drawingml/2006/lockedCanvas" val="0"/>
              </a:ext>
            </a:extLst>
          </a:blip>
          <a:srcRect r="7207"/>
          <a:stretch>
            <a:fillRect/>
          </a:stretch>
        </p:blipFill>
        <p:spPr bwMode="auto">
          <a:xfrm>
            <a:off x="1181100" y="835660"/>
            <a:ext cx="3505200" cy="2669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p="http://schemas.openxmlformats.org/presentationml/2006/main" xmlns:ve="http://schemas.openxmlformats.org/markup-compatibility/2006" xmlns:a14="http://schemas.microsoft.com/office/drawing/2010/main" xmlns:pic="http://schemas.openxmlformats.org/drawingml/2006/picture" xmlns:a="http://schemas.openxmlformats.org/drawingml/2006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r="http://schemas.openxmlformats.org/officeDocument/2006/relationships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xmlns:lc="http://schemas.openxmlformats.org/drawingml/2006/lockedCanvas" val="0"/>
              </a:ext>
            </a:extLst>
          </a:blip>
          <a:srcRect l="6762" r="10212" b="5197"/>
          <a:stretch>
            <a:fillRect/>
          </a:stretch>
        </p:blipFill>
        <p:spPr>
          <a:xfrm>
            <a:off x="990600" y="3533139"/>
            <a:ext cx="3352800" cy="286218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72000" y="3657600"/>
            <a:ext cx="42291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000" dirty="0" smtClean="0"/>
              <a:t>HFT designs worked</a:t>
            </a:r>
          </a:p>
          <a:p>
            <a:pPr marL="342900" indent="-342900">
              <a:buAutoNum type="arabicParenR"/>
            </a:pPr>
            <a:endParaRPr lang="en-US" sz="800" dirty="0" smtClean="0"/>
          </a:p>
          <a:p>
            <a:pPr marL="342900" indent="-342900">
              <a:buAutoNum type="arabicParenR"/>
            </a:pPr>
            <a:r>
              <a:rPr lang="en-US" sz="2000" dirty="0" smtClean="0"/>
              <a:t>Lessons learned on mechanical, settings, latch-up and stability. Several issues have been resolved.</a:t>
            </a:r>
          </a:p>
          <a:p>
            <a:pPr marL="342900" indent="-342900"/>
            <a:endParaRPr lang="en-US" sz="800" dirty="0" smtClean="0"/>
          </a:p>
          <a:p>
            <a:pPr marL="342900" indent="-342900">
              <a:buFontTx/>
              <a:buAutoNum type="arabicParenR"/>
            </a:pPr>
            <a:r>
              <a:rPr lang="en-US" sz="2000" dirty="0" smtClean="0">
                <a:solidFill>
                  <a:srgbClr val="800000"/>
                </a:solidFill>
              </a:rPr>
              <a:t>First tracking results: TPC-PXL correlation expected TPC resolutions (~1-2 mm)</a:t>
            </a:r>
          </a:p>
          <a:p>
            <a:pPr marL="342900" indent="-342900">
              <a:buAutoNum type="arabicParenR"/>
            </a:pPr>
            <a:endParaRPr lang="en-US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Run14: Physics Goals for HFT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723900" y="774700"/>
            <a:ext cx="3810000" cy="5562600"/>
          </a:xfrm>
          <a:prstGeom prst="roundRect">
            <a:avLst>
              <a:gd name="adj" fmla="val 5455"/>
            </a:avLst>
          </a:prstGeom>
          <a:noFill/>
          <a:ln w="57150" cap="flat" cmpd="thickThin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724400" y="762000"/>
            <a:ext cx="3810000" cy="5562600"/>
          </a:xfrm>
          <a:prstGeom prst="roundRect">
            <a:avLst>
              <a:gd name="adj" fmla="val 5455"/>
            </a:avLst>
          </a:prstGeom>
          <a:noFill/>
          <a:ln w="57150" cap="flat" cmpd="thickThin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771043" y="812800"/>
            <a:ext cx="1505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</a:t>
            </a:r>
            <a:r>
              <a:rPr lang="en-US" sz="2000" b="1" baseline="30000" dirty="0" smtClean="0"/>
              <a:t>0</a:t>
            </a:r>
            <a:r>
              <a:rPr lang="en-US" sz="2000" b="1" dirty="0" smtClean="0"/>
              <a:t> mesons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257800" y="819090"/>
            <a:ext cx="2836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HF decayed electrons</a:t>
            </a:r>
            <a:endParaRPr lang="en-US" sz="2000" b="1" dirty="0"/>
          </a:p>
        </p:txBody>
      </p:sp>
      <p:pic>
        <p:nvPicPr>
          <p:cNvPr id="11" name="Picture 10" descr=":plots:proj_Rcpe.png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r="http://schemas.openxmlformats.org/officeDocument/2006/relationships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="http://schemas.openxmlformats.org/drawingml/2006/main" xmlns:pic="http://schemas.openxmlformats.org/drawingml/2006/picture" xmlns:a14="http://schemas.microsoft.com/office/drawing/2010/main" xmlns:ve="http://schemas.openxmlformats.org/markup-compatibility/2006" xmlns:p="http://schemas.openxmlformats.org/presentationml/2006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761348"/>
            <a:ext cx="3140808" cy="2370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:plots:proj_v2e.png"/>
          <p:cNvPicPr/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r="http://schemas.openxmlformats.org/officeDocument/2006/relationships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="http://schemas.openxmlformats.org/drawingml/2006/main" xmlns:pic="http://schemas.openxmlformats.org/drawingml/2006/picture" xmlns:a14="http://schemas.microsoft.com/office/drawing/2010/main" xmlns:ve="http://schemas.openxmlformats.org/markup-compatibility/2006" xmlns:p="http://schemas.openxmlformats.org/presentationml/2006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24000"/>
            <a:ext cx="3064608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:plots:proj_v2D.png"/>
          <p:cNvPicPr/>
          <p:nvPr/>
        </p:nvPicPr>
        <p:blipFill>
          <a:blip r:embed="rId4">
            <a:extLst>
              <a:ext uri="{28A0092B-C50C-407E-A947-70E740481C1C}">
                <a14:useLocalDpi xmlns:lc="http://schemas.openxmlformats.org/drawingml/2006/lockedCanvas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r="http://schemas.openxmlformats.org/officeDocument/2006/relationships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="http://schemas.openxmlformats.org/drawingml/2006/main" xmlns:pic="http://schemas.openxmlformats.org/drawingml/2006/picture" xmlns:a14="http://schemas.microsoft.com/office/drawing/2010/main" xmlns:ve="http://schemas.openxmlformats.org/markup-compatibility/2006" xmlns:p="http://schemas.openxmlformats.org/presentationml/2006/main" val="0"/>
              </a:ext>
            </a:extLst>
          </a:blip>
          <a:srcRect/>
          <a:stretch>
            <a:fillRect/>
          </a:stretch>
        </p:blipFill>
        <p:spPr bwMode="auto">
          <a:xfrm>
            <a:off x="1042168" y="1212910"/>
            <a:ext cx="3225032" cy="240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:plots:proj_RcpD.png"/>
          <p:cNvPicPr/>
          <p:nvPr/>
        </p:nvPicPr>
        <p:blipFill>
          <a:blip r:embed="rId5">
            <a:extLst>
              <a:ext uri="{28A0092B-C50C-407E-A947-70E740481C1C}">
                <a14:useLocalDpi xmlns:lc="http://schemas.openxmlformats.org/drawingml/2006/lockedCanvas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r="http://schemas.openxmlformats.org/officeDocument/2006/relationships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="http://schemas.openxmlformats.org/drawingml/2006/main" xmlns:pic="http://schemas.openxmlformats.org/drawingml/2006/picture" xmlns:a14="http://schemas.microsoft.com/office/drawing/2010/main" xmlns:ve="http://schemas.openxmlformats.org/markup-compatibility/2006" xmlns:p="http://schemas.openxmlformats.org/presentationml/2006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61348"/>
            <a:ext cx="3352800" cy="2487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3" name="Title 7"/>
          <p:cNvSpPr>
            <a:spLocks noGrp="1"/>
          </p:cNvSpPr>
          <p:nvPr>
            <p:ph type="title" idx="4294967295"/>
          </p:nvPr>
        </p:nvSpPr>
        <p:spPr>
          <a:xfrm>
            <a:off x="1143000" y="44450"/>
            <a:ext cx="7620000" cy="488950"/>
          </a:xfrm>
        </p:spPr>
        <p:txBody>
          <a:bodyPr/>
          <a:lstStyle/>
          <a:p>
            <a:r>
              <a:rPr lang="en-US" dirty="0" smtClean="0"/>
              <a:t>HF Physics: </a:t>
            </a:r>
            <a:r>
              <a:rPr lang="en-US" smtClean="0"/>
              <a:t>Beyond Run14</a:t>
            </a:r>
            <a:endParaRPr lang="en-US" dirty="0"/>
          </a:p>
        </p:txBody>
      </p:sp>
      <p:pic>
        <p:nvPicPr>
          <p:cNvPr id="148484" name="Picture 4" descr="Lc_overD0_final_nolabel"/>
          <p:cNvPicPr>
            <a:picLocks noChangeAspect="1" noChangeArrowheads="1"/>
          </p:cNvPicPr>
          <p:nvPr/>
        </p:nvPicPr>
        <p:blipFill>
          <a:blip r:embed="rId3">
            <a:lum bright="-10000" contrast="20000"/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"/>
            <a:ext cx="396804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953000" y="990600"/>
            <a:ext cx="3733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Λ</a:t>
            </a:r>
            <a:r>
              <a:rPr lang="en-US" b="1" i="1" baseline="-25000" dirty="0" smtClean="0"/>
              <a:t>C</a:t>
            </a:r>
            <a:r>
              <a:rPr lang="en-US" dirty="0" smtClean="0"/>
              <a:t>: lowest charm baryon state, </a:t>
            </a:r>
          </a:p>
          <a:p>
            <a:r>
              <a:rPr lang="en-US" dirty="0" smtClean="0"/>
              <a:t>      </a:t>
            </a:r>
            <a:r>
              <a:rPr lang="en-US" dirty="0" err="1" smtClean="0"/>
              <a:t>cτ</a:t>
            </a:r>
            <a:r>
              <a:rPr lang="en-US" dirty="0" smtClean="0"/>
              <a:t> ~ 60μm</a:t>
            </a:r>
          </a:p>
          <a:p>
            <a:endParaRPr lang="en-US" dirty="0" smtClean="0"/>
          </a:p>
          <a:p>
            <a:r>
              <a:rPr lang="en-US" dirty="0" smtClean="0"/>
              <a:t>- Hadro-chemistry with charm</a:t>
            </a:r>
          </a:p>
          <a:p>
            <a:pPr>
              <a:buFontTx/>
              <a:buChar char="-"/>
            </a:pPr>
            <a:r>
              <a:rPr lang="en-US" dirty="0" smtClean="0"/>
              <a:t> Meson vs. baryon effect with </a:t>
            </a:r>
          </a:p>
          <a:p>
            <a:r>
              <a:rPr lang="en-US" dirty="0" smtClean="0"/>
              <a:t>  charm hadrons </a:t>
            </a:r>
          </a:p>
          <a:p>
            <a:pPr>
              <a:buFontTx/>
              <a:buChar char="-"/>
            </a:pPr>
            <a:endParaRPr lang="en-US" dirty="0" smtClean="0"/>
          </a:p>
          <a:p>
            <a:pPr>
              <a:buFontTx/>
              <a:buChar char="-"/>
            </a:pPr>
            <a:endParaRPr lang="en-US" dirty="0" smtClean="0"/>
          </a:p>
          <a:p>
            <a:pPr>
              <a:buFontTx/>
              <a:buChar char="-"/>
            </a:pPr>
            <a:endParaRPr lang="en-US" dirty="0" smtClean="0"/>
          </a:p>
          <a:p>
            <a:endParaRPr lang="en-US" dirty="0" smtClean="0"/>
          </a:p>
          <a:p>
            <a:r>
              <a:rPr lang="en-US" sz="2400" dirty="0" smtClean="0"/>
              <a:t>STAR multi-year physics program with the heavy flavor measurements requires high statistics data from </a:t>
            </a:r>
            <a:r>
              <a:rPr lang="en-US" sz="2400" b="1" i="1" dirty="0" smtClean="0"/>
              <a:t>both p+p and heavy ion </a:t>
            </a:r>
            <a:r>
              <a:rPr lang="en-US" sz="2400" dirty="0" smtClean="0"/>
              <a:t>collisions</a:t>
            </a:r>
          </a:p>
        </p:txBody>
      </p:sp>
      <p:pic>
        <p:nvPicPr>
          <p:cNvPr id="6" name="Picture 5" descr="::::work:hft:ppStat:ppStat.png"/>
          <p:cNvPicPr/>
          <p:nvPr/>
        </p:nvPicPr>
        <p:blipFill>
          <a:blip r:embed="rId4">
            <a:extLst>
              <a:ext uri="{28A0092B-C50C-407E-A947-70E740481C1C}">
                <a14:useLocalDpi xmlns:lc="http://schemas.openxmlformats.org/drawingml/2006/lockedCanvas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r="http://schemas.openxmlformats.org/officeDocument/2006/relationships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="http://schemas.openxmlformats.org/drawingml/2006/main" xmlns:pic="http://schemas.openxmlformats.org/drawingml/2006/picture" xmlns:a14="http://schemas.microsoft.com/office/drawing/2010/main" xmlns:ve="http://schemas.openxmlformats.org/markup-compatibility/2006" xmlns:p="http://schemas.openxmlformats.org/presentationml/2006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05200"/>
            <a:ext cx="3968045" cy="28194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561237" y="542186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</a:t>
            </a:r>
            <a:r>
              <a:rPr lang="en-US" b="1" baseline="30000" dirty="0" smtClean="0"/>
              <a:t>0</a:t>
            </a:r>
            <a:r>
              <a:rPr lang="en-US" b="1" dirty="0" smtClean="0"/>
              <a:t> R</a:t>
            </a:r>
            <a:r>
              <a:rPr lang="en-US" b="1" baseline="-25000" dirty="0" smtClean="0"/>
              <a:t>AA</a:t>
            </a:r>
            <a:endParaRPr lang="en-US" b="1" baseline="-250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9242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3" y="-76200"/>
            <a:ext cx="7550150" cy="701675"/>
          </a:xfrm>
        </p:spPr>
        <p:txBody>
          <a:bodyPr/>
          <a:lstStyle/>
          <a:p>
            <a:r>
              <a:rPr lang="en-US" dirty="0" smtClean="0"/>
              <a:t>Transverse Polarized pp Collisions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r="http://schemas.openxmlformats.org/officeDocument/2006/relationships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="http://schemas.openxmlformats.org/drawingml/2006/main" xmlns:pic="http://schemas.openxmlformats.org/drawingml/2006/picture" xmlns:a14="http://schemas.microsoft.com/office/drawing/2010/main" xmlns:ve="http://schemas.openxmlformats.org/markup-compatibility/2006" xmlns:p="http://schemas.openxmlformats.org/presentationml/2006/main" val="0"/>
              </a:ext>
            </a:extLst>
          </a:blip>
          <a:srcRect t="2708" r="9573" b="3100"/>
          <a:stretch>
            <a:fillRect/>
          </a:stretch>
        </p:blipFill>
        <p:spPr bwMode="auto">
          <a:xfrm>
            <a:off x="76200" y="1452880"/>
            <a:ext cx="4762500" cy="33477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33400" y="5031938"/>
            <a:ext cx="80057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SSA measurements:</a:t>
            </a:r>
          </a:p>
          <a:p>
            <a:pPr>
              <a:buFontTx/>
              <a:buChar char="-"/>
            </a:pPr>
            <a:r>
              <a:rPr lang="en-US" dirty="0" smtClean="0"/>
              <a:t>  </a:t>
            </a:r>
            <a:r>
              <a:rPr lang="en-US" b="1" dirty="0" smtClean="0"/>
              <a:t>Mid-</a:t>
            </a:r>
            <a:r>
              <a:rPr lang="en-US" b="1" dirty="0" err="1" smtClean="0"/>
              <a:t>y</a:t>
            </a:r>
            <a:r>
              <a:rPr lang="en-US" b="1" dirty="0" smtClean="0"/>
              <a:t>: </a:t>
            </a:r>
            <a:r>
              <a:rPr lang="en-US" dirty="0" smtClean="0"/>
              <a:t>Constrain Collins function and interference fragmentation function </a:t>
            </a:r>
          </a:p>
          <a:p>
            <a:pPr>
              <a:buFontTx/>
              <a:buChar char="-"/>
            </a:pPr>
            <a:r>
              <a:rPr lang="en-US" dirty="0" smtClean="0"/>
              <a:t>  </a:t>
            </a:r>
            <a:r>
              <a:rPr lang="en-US" b="1" dirty="0" smtClean="0"/>
              <a:t>Forward-</a:t>
            </a:r>
            <a:r>
              <a:rPr lang="en-US" b="1" dirty="0" err="1" smtClean="0"/>
              <a:t>y</a:t>
            </a:r>
            <a:r>
              <a:rPr lang="en-US" b="1" dirty="0" smtClean="0"/>
              <a:t>: </a:t>
            </a:r>
            <a:r>
              <a:rPr lang="en-US" dirty="0" smtClean="0"/>
              <a:t>Prompt </a:t>
            </a:r>
            <a:r>
              <a:rPr lang="en-US" dirty="0" err="1" smtClean="0"/>
              <a:t>γ</a:t>
            </a:r>
            <a:r>
              <a:rPr lang="en-US" dirty="0" smtClean="0"/>
              <a:t>, require the pre-shower upgrade in front of the FMS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5008" y="1320800"/>
            <a:ext cx="3767992" cy="335592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447800" y="838200"/>
            <a:ext cx="6710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Collins Mechanism					Sivers/Twist-3         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007350" cy="892175"/>
          </a:xfrm>
        </p:spPr>
        <p:txBody>
          <a:bodyPr/>
          <a:lstStyle/>
          <a:p>
            <a:r>
              <a:rPr lang="en-US" dirty="0" smtClean="0"/>
              <a:t>Longitudinally Polarized pp Collisions</a:t>
            </a:r>
            <a:br>
              <a:rPr lang="en-US" dirty="0" smtClean="0"/>
            </a:br>
            <a:r>
              <a:rPr lang="en-US" sz="2000" i="1" dirty="0" smtClean="0"/>
              <a:t>Gluon contribution to the spin of the proton </a:t>
            </a:r>
            <a:endParaRPr lang="en-US" sz="2000" i="1" dirty="0"/>
          </a:p>
        </p:txBody>
      </p:sp>
      <p:pic>
        <p:nvPicPr>
          <p:cNvPr id="3" name="Picture 2" descr="Inclusive jets A_LL Runs 12+14 proj"/>
          <p:cNvPicPr/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r="http://schemas.openxmlformats.org/officeDocument/2006/relationships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="http://schemas.openxmlformats.org/drawingml/2006/main" xmlns:pic="http://schemas.openxmlformats.org/drawingml/2006/picture" xmlns:a14="http://schemas.microsoft.com/office/drawing/2010/main" xmlns:ve="http://schemas.openxmlformats.org/markup-compatibility/2006" xmlns:p="http://schemas.openxmlformats.org/presentationml/2006/main" val="0"/>
              </a:ext>
            </a:extLst>
          </a:blip>
          <a:srcRect t="12346"/>
          <a:stretch>
            <a:fillRect/>
          </a:stretch>
        </p:blipFill>
        <p:spPr bwMode="auto">
          <a:xfrm>
            <a:off x="190500" y="1181100"/>
            <a:ext cx="4762500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 rotWithShape="1">
          <a:blip r:embed="rId4">
            <a:extLst>
              <a:ext uri="{28A0092B-C50C-407E-A947-70E740481C1C}">
                <a14:useLocalDpi xmlns:lc="http://schemas.openxmlformats.org/drawingml/2006/lockedCanvas" xmlns:ve="http://schemas.openxmlformats.org/markup-compatibility/2006" xmlns:a14="http://schemas.microsoft.com/office/drawing/2010/main" xmlns:pic="http://schemas.openxmlformats.org/drawingml/2006/picture" xmlns:a="http://schemas.openxmlformats.org/drawingml/2006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r="http://schemas.openxmlformats.org/officeDocument/2006/relationships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xmlns:p="http://schemas.openxmlformats.org/presentationml/2006/main" val="0"/>
              </a:ext>
            </a:extLst>
          </a:blip>
          <a:srcRect l="1941" t="13098" r="10730"/>
          <a:stretch/>
        </p:blipFill>
        <p:spPr bwMode="auto">
          <a:xfrm>
            <a:off x="4876800" y="952500"/>
            <a:ext cx="3733800" cy="3429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ve="http://schemas.openxmlformats.org/markup-compatibility/2006" xmlns:a14="http://schemas.microsoft.com/office/drawing/2010/main" xmlns:pic="http://schemas.openxmlformats.org/drawingml/2006/picture" xmlns:a="http://schemas.openxmlformats.org/drawingml/2006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r="http://schemas.openxmlformats.org/officeDocument/2006/relationships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xmlns:p="http://schemas.openxmlformats.org/presentationml/2006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835900" y="3225800"/>
            <a:ext cx="846356" cy="5745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FF0000"/>
                </a:solidFill>
              </a:rPr>
              <a:t>2013 500 GeV</a:t>
            </a:r>
          </a:p>
          <a:p>
            <a:pPr>
              <a:lnSpc>
                <a:spcPct val="150000"/>
              </a:lnSpc>
            </a:pPr>
            <a:r>
              <a:rPr lang="en-US" sz="800" b="1" dirty="0" smtClean="0">
                <a:solidFill>
                  <a:srgbClr val="0000FF"/>
                </a:solidFill>
              </a:rPr>
              <a:t>2015 200 GeV</a:t>
            </a:r>
          </a:p>
          <a:p>
            <a:pPr>
              <a:lnSpc>
                <a:spcPct val="150000"/>
              </a:lnSpc>
            </a:pPr>
            <a:r>
              <a:rPr lang="en-US" sz="800" b="1" dirty="0" smtClean="0"/>
              <a:t>2013+2015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410200" y="2400300"/>
            <a:ext cx="2989305" cy="1588"/>
          </a:xfrm>
          <a:prstGeom prst="line">
            <a:avLst/>
          </a:prstGeom>
          <a:ln w="25400" cap="flat" cmpd="sng" algn="ctr">
            <a:solidFill>
              <a:schemeClr val="tx1">
                <a:alpha val="49000"/>
              </a:schemeClr>
            </a:solidFill>
            <a:prstDash val="lg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81000" y="4611231"/>
            <a:ext cx="8610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Data ≤ 2009 </a:t>
            </a:r>
            <a:r>
              <a:rPr lang="en-US" sz="2000" dirty="0" smtClean="0"/>
              <a:t>yield a significant non-zero </a:t>
            </a:r>
            <a:r>
              <a:rPr lang="en-US" sz="2000" dirty="0" err="1" smtClean="0">
                <a:latin typeface="Symbol" charset="2"/>
                <a:cs typeface="Symbol" charset="2"/>
              </a:rPr>
              <a:t>D</a:t>
            </a:r>
            <a:r>
              <a:rPr lang="en-US" sz="2000" dirty="0" err="1" smtClean="0"/>
              <a:t>g(x</a:t>
            </a:r>
            <a:r>
              <a:rPr lang="en-US" sz="2000" dirty="0" smtClean="0"/>
              <a:t>):</a:t>
            </a:r>
          </a:p>
          <a:p>
            <a:endParaRPr lang="en-US" sz="2000" dirty="0" smtClean="0"/>
          </a:p>
          <a:p>
            <a:r>
              <a:rPr lang="en-US" sz="2000" dirty="0" smtClean="0"/>
              <a:t>Combined data of 2012+13+15 will reduce the uncertainty by a factor of 2 =&gt;</a:t>
            </a:r>
          </a:p>
          <a:p>
            <a:r>
              <a:rPr lang="en-US" sz="2000" dirty="0" smtClean="0"/>
              <a:t> </a:t>
            </a:r>
          </a:p>
          <a:p>
            <a:endParaRPr lang="en-US" sz="2000" dirty="0" smtClean="0"/>
          </a:p>
          <a:p>
            <a:r>
              <a:rPr lang="en-US" sz="2000" dirty="0" smtClean="0"/>
              <a:t> </a:t>
            </a:r>
            <a:endParaRPr lang="en-US" sz="2000" dirty="0"/>
          </a:p>
        </p:txBody>
      </p:sp>
      <p:graphicFrame>
        <p:nvGraphicFramePr>
          <p:cNvPr id="1036290" name="Object 2"/>
          <p:cNvGraphicFramePr>
            <a:graphicFrameLocks noChangeAspect="1"/>
          </p:cNvGraphicFramePr>
          <p:nvPr/>
        </p:nvGraphicFramePr>
        <p:xfrm>
          <a:off x="5765800" y="4523363"/>
          <a:ext cx="2844800" cy="609600"/>
        </p:xfrm>
        <a:graphic>
          <a:graphicData uri="http://schemas.openxmlformats.org/presentationml/2006/ole">
            <p:oleObj spid="_x0000_s1036290" name="Equation" r:id="rId5" imgW="2565400" imgH="558800" progId="">
              <p:embed/>
            </p:oleObj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67060168"/>
              </p:ext>
            </p:extLst>
          </p:nvPr>
        </p:nvGraphicFramePr>
        <p:xfrm>
          <a:off x="3012560" y="5654675"/>
          <a:ext cx="3570287" cy="669925"/>
        </p:xfrm>
        <a:graphic>
          <a:graphicData uri="http://schemas.openxmlformats.org/presentationml/2006/ole">
            <p:oleObj spid="_x0000_s1036291" name="Equation" r:id="rId6" imgW="3035300" imgH="5715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160" y="896739"/>
            <a:ext cx="8367117" cy="1918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38100"/>
            <a:ext cx="7617882" cy="609600"/>
          </a:xfrm>
          <a:ln/>
        </p:spPr>
        <p:txBody>
          <a:bodyPr lIns="64291" tIns="32146" rIns="64291" bIns="32146"/>
          <a:lstStyle/>
          <a:p>
            <a:r>
              <a:rPr lang="en-US" dirty="0"/>
              <a:t>Forward Proton Tagging </a:t>
            </a:r>
            <a:r>
              <a:rPr lang="en-US" dirty="0" smtClean="0"/>
              <a:t>Upgrade</a:t>
            </a:r>
            <a:endParaRPr lang="en-US" dirty="0"/>
          </a:p>
        </p:txBody>
      </p:sp>
      <p:sp>
        <p:nvSpPr>
          <p:cNvPr id="37891" name="Rectangle 3"/>
          <p:cNvSpPr>
            <a:spLocks/>
          </p:cNvSpPr>
          <p:nvPr/>
        </p:nvSpPr>
        <p:spPr bwMode="auto">
          <a:xfrm>
            <a:off x="428923" y="5715000"/>
            <a:ext cx="810547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5351" bIns="0" anchor="ctr"/>
          <a:lstStyle/>
          <a:p>
            <a:pPr marL="34601">
              <a:spcBef>
                <a:spcPts val="615"/>
              </a:spcBef>
              <a:buClr>
                <a:srgbClr val="0000FF"/>
              </a:buClr>
              <a:buSzPct val="100000"/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  <a:sym typeface="Verdana" charset="0"/>
              </a:rPr>
              <a:t> </a:t>
            </a:r>
          </a:p>
        </p:txBody>
      </p:sp>
      <p:sp>
        <p:nvSpPr>
          <p:cNvPr id="37892" name="Rectangle 4"/>
          <p:cNvSpPr>
            <a:spLocks/>
          </p:cNvSpPr>
          <p:nvPr/>
        </p:nvSpPr>
        <p:spPr bwMode="auto">
          <a:xfrm>
            <a:off x="6097860" y="846711"/>
            <a:ext cx="1095419" cy="230832"/>
          </a:xfrm>
          <a:prstGeom prst="rect">
            <a:avLst/>
          </a:prstGeom>
          <a:solidFill>
            <a:srgbClr val="CCFF66"/>
          </a:solidFill>
          <a:ln>
            <a:noFill/>
          </a:ln>
          <a:extLst/>
        </p:spPr>
        <p:txBody>
          <a:bodyPr wrap="square" lIns="0" tIns="0" rIns="0" bIns="0" anchor="ctr">
            <a:spAutoFit/>
          </a:bodyPr>
          <a:lstStyle/>
          <a:p>
            <a:r>
              <a:rPr lang="en-US" sz="1500">
                <a:ea typeface="ＭＳ Ｐゴシック" charset="0"/>
                <a:cs typeface="Gill Sans" charset="0"/>
              </a:rPr>
              <a:t>at 15-17m</a:t>
            </a:r>
          </a:p>
        </p:txBody>
      </p:sp>
      <p:sp>
        <p:nvSpPr>
          <p:cNvPr id="37893" name="Rectangle 5"/>
          <p:cNvSpPr>
            <a:spLocks/>
          </p:cNvSpPr>
          <p:nvPr/>
        </p:nvSpPr>
        <p:spPr bwMode="auto">
          <a:xfrm>
            <a:off x="7548934" y="706384"/>
            <a:ext cx="1066745" cy="230832"/>
          </a:xfrm>
          <a:prstGeom prst="rect">
            <a:avLst/>
          </a:prstGeom>
          <a:solidFill>
            <a:srgbClr val="CCFF66"/>
          </a:solidFill>
          <a:ln>
            <a:noFill/>
          </a:ln>
          <a:extLst/>
        </p:spPr>
        <p:txBody>
          <a:bodyPr wrap="square" lIns="0" tIns="0" rIns="0" bIns="0" anchor="ctr">
            <a:spAutoFit/>
          </a:bodyPr>
          <a:lstStyle/>
          <a:p>
            <a:r>
              <a:rPr lang="en-US" sz="1500" dirty="0">
                <a:ea typeface="ＭＳ Ｐゴシック" charset="0"/>
                <a:cs typeface="Gill Sans" charset="0"/>
              </a:rPr>
              <a:t>at 55-58m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t="12165"/>
          <a:stretch>
            <a:fillRect/>
          </a:stretch>
        </p:blipFill>
        <p:spPr>
          <a:xfrm>
            <a:off x="4648200" y="3248799"/>
            <a:ext cx="2013943" cy="1622842"/>
          </a:xfrm>
          <a:prstGeom prst="rect">
            <a:avLst/>
          </a:prstGeom>
        </p:spPr>
      </p:pic>
      <p:grpSp>
        <p:nvGrpSpPr>
          <p:cNvPr id="2" name="Group 9"/>
          <p:cNvGrpSpPr/>
          <p:nvPr/>
        </p:nvGrpSpPr>
        <p:grpSpPr>
          <a:xfrm>
            <a:off x="6671945" y="2948801"/>
            <a:ext cx="1862455" cy="1953399"/>
            <a:chOff x="7357745" y="2382236"/>
            <a:chExt cx="1862455" cy="195339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57745" y="2642090"/>
              <a:ext cx="1862455" cy="169354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537470" y="2382236"/>
              <a:ext cx="11733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FF"/>
                  </a:solidFill>
                </a:rPr>
                <a:t>full Phase-II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782425" y="2971800"/>
            <a:ext cx="157221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Phase-II: 1</a:t>
            </a:r>
            <a:r>
              <a:rPr lang="en-US" sz="1200" baseline="30000" dirty="0" smtClean="0">
                <a:solidFill>
                  <a:srgbClr val="0000FF"/>
                </a:solidFill>
              </a:rPr>
              <a:t>st</a:t>
            </a:r>
            <a:r>
              <a:rPr lang="en-US" sz="1200" dirty="0" smtClean="0">
                <a:solidFill>
                  <a:srgbClr val="0000FF"/>
                </a:solidFill>
              </a:rPr>
              <a:t> step</a:t>
            </a:r>
            <a:endParaRPr lang="en-US" sz="1200" dirty="0">
              <a:solidFill>
                <a:srgbClr val="0000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7774"/>
          <a:stretch>
            <a:fillRect/>
          </a:stretch>
        </p:blipFill>
        <p:spPr>
          <a:xfrm>
            <a:off x="622155" y="2819400"/>
            <a:ext cx="3873645" cy="2853531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 bwMode="auto">
          <a:xfrm flipV="1">
            <a:off x="3810000" y="4664836"/>
            <a:ext cx="3886200" cy="51676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00FF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V="1">
            <a:off x="2286000" y="4019873"/>
            <a:ext cx="2943333" cy="85176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304800" y="5715000"/>
            <a:ext cx="8633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ea typeface="ＭＳ Ｐゴシック" charset="0"/>
                <a:cs typeface="Arial"/>
                <a:sym typeface="Verdana" charset="0"/>
              </a:rPr>
              <a:t>Follow PAC recommendation: data taking co-currently with other </a:t>
            </a:r>
            <a:r>
              <a:rPr lang="en-US" sz="2000" dirty="0" smtClean="0">
                <a:solidFill>
                  <a:srgbClr val="000000"/>
                </a:solidFill>
                <a:ea typeface="ＭＳ Ｐゴシック" charset="0"/>
                <a:cs typeface="Arial"/>
                <a:sym typeface="Verdana" charset="0"/>
              </a:rPr>
              <a:t>programs</a:t>
            </a:r>
          </a:p>
          <a:p>
            <a:r>
              <a:rPr lang="en-US" sz="2000" dirty="0" smtClean="0">
                <a:solidFill>
                  <a:srgbClr val="000000"/>
                </a:solidFill>
                <a:ea typeface="ＭＳ Ｐゴシック" charset="0"/>
                <a:cs typeface="Arial"/>
                <a:sym typeface="Verdana" charset="0"/>
              </a:rPr>
              <a:t>Upgrade Phase-I </a:t>
            </a:r>
            <a:r>
              <a:rPr lang="en-US" sz="2000" dirty="0" err="1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Verdana" charset="0"/>
              </a:rPr>
              <a:t></a:t>
            </a:r>
            <a:r>
              <a:rPr lang="en-US" sz="2000" dirty="0" smtClean="0">
                <a:solidFill>
                  <a:srgbClr val="000000"/>
                </a:solidFill>
                <a:ea typeface="ＭＳ Ｐゴシック" charset="0"/>
                <a:cs typeface="Arial"/>
                <a:sym typeface="Verdana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ea typeface="ＭＳ Ｐゴシック" charset="0"/>
                <a:cs typeface="Arial"/>
                <a:sym typeface="Verdana" charset="0"/>
              </a:rPr>
              <a:t>Phase-II</a:t>
            </a:r>
            <a:r>
              <a:rPr lang="en-US" sz="2000" dirty="0" smtClean="0">
                <a:solidFill>
                  <a:srgbClr val="000000"/>
                </a:solidFill>
                <a:ea typeface="ＭＳ Ｐゴシック" charset="0"/>
                <a:cs typeface="Arial"/>
                <a:sym typeface="Verdana" charset="0"/>
              </a:rPr>
              <a:t> at a modest cost</a:t>
            </a:r>
            <a:endParaRPr lang="en-US" sz="20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5987079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22250"/>
            <a:ext cx="7620000" cy="488950"/>
          </a:xfrm>
        </p:spPr>
        <p:txBody>
          <a:bodyPr/>
          <a:lstStyle/>
          <a:p>
            <a:r>
              <a:rPr lang="en-US" dirty="0" err="1" smtClean="0"/>
              <a:t>p</a:t>
            </a:r>
            <a:r>
              <a:rPr lang="en-US" b="1" i="1" baseline="30000" dirty="0" smtClean="0"/>
              <a:t>↑ </a:t>
            </a:r>
            <a:r>
              <a:rPr lang="en-US" dirty="0" smtClean="0"/>
              <a:t>+ A Collisions at RHIC</a:t>
            </a:r>
            <a:br>
              <a:rPr lang="en-US" dirty="0" smtClean="0"/>
            </a:br>
            <a:r>
              <a:rPr lang="en-US" sz="2400" dirty="0" smtClean="0"/>
              <a:t>Studying Saturation Through Spin</a:t>
            </a:r>
            <a:endParaRPr lang="en-US" sz="2400" dirty="0"/>
          </a:p>
        </p:txBody>
      </p:sp>
      <p:pic>
        <p:nvPicPr>
          <p:cNvPr id="9" name="Picture 8" descr="xQ2data_schematic_combo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6250"/>
          <a:stretch/>
        </p:blipFill>
        <p:spPr>
          <a:xfrm>
            <a:off x="533400" y="1016000"/>
            <a:ext cx="3185716" cy="2634390"/>
          </a:xfrm>
          <a:prstGeom prst="rect">
            <a:avLst/>
          </a:prstGeom>
        </p:spPr>
      </p:pic>
      <p:pic>
        <p:nvPicPr>
          <p:cNvPr id="10" name="Picture 9" descr="sat.xQ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512" t="2795" r="2524" b="2185"/>
          <a:stretch/>
        </p:blipFill>
        <p:spPr>
          <a:xfrm>
            <a:off x="609600" y="3335616"/>
            <a:ext cx="3297240" cy="31032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2727" r="3888"/>
          <a:stretch>
            <a:fillRect/>
          </a:stretch>
        </p:blipFill>
        <p:spPr>
          <a:xfrm>
            <a:off x="4038600" y="3238500"/>
            <a:ext cx="4803435" cy="299296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095732" y="3515380"/>
            <a:ext cx="5148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Symbol" charset="2"/>
                <a:cs typeface="Symbol" charset="2"/>
              </a:rPr>
              <a:t>p</a:t>
            </a:r>
            <a:r>
              <a:rPr lang="en-US" sz="2800" baseline="30000" dirty="0" smtClean="0"/>
              <a:t>0</a:t>
            </a:r>
            <a:endParaRPr lang="en-US" sz="2800" baseline="30000" dirty="0"/>
          </a:p>
        </p:txBody>
      </p:sp>
      <p:sp>
        <p:nvSpPr>
          <p:cNvPr id="14" name="TextBox 13"/>
          <p:cNvSpPr txBox="1"/>
          <p:nvPr/>
        </p:nvSpPr>
        <p:spPr>
          <a:xfrm>
            <a:off x="3886200" y="1063585"/>
            <a:ext cx="48006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2000" dirty="0" smtClean="0"/>
              <a:t>Very unique RHIC possibility </a:t>
            </a:r>
            <a:r>
              <a:rPr lang="en-US" sz="2000" b="1" i="1" dirty="0" err="1" smtClean="0"/>
              <a:t>p</a:t>
            </a:r>
            <a:r>
              <a:rPr lang="en-US" sz="2000" b="1" i="1" baseline="30000" dirty="0" err="1" smtClean="0"/>
              <a:t>↑</a:t>
            </a:r>
            <a:r>
              <a:rPr lang="en-US" sz="2000" b="1" i="1" dirty="0" err="1" smtClean="0"/>
              <a:t>+A</a:t>
            </a:r>
            <a:endParaRPr lang="en-US" sz="2000" dirty="0" smtClean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2000" dirty="0" smtClean="0"/>
              <a:t>Synergy between CGC based theory </a:t>
            </a:r>
          </a:p>
          <a:p>
            <a:pPr>
              <a:buClr>
                <a:srgbClr val="0000FF"/>
              </a:buClr>
            </a:pPr>
            <a:r>
              <a:rPr lang="en-US" sz="2000" dirty="0" smtClean="0"/>
              <a:t>    and transverse spin physics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2000" dirty="0" smtClean="0"/>
              <a:t>Suppression of A</a:t>
            </a:r>
            <a:r>
              <a:rPr lang="en-US" sz="2000" baseline="-25000" dirty="0" smtClean="0"/>
              <a:t>N</a:t>
            </a:r>
            <a:r>
              <a:rPr lang="en-US" sz="2000" dirty="0" smtClean="0"/>
              <a:t> </a:t>
            </a:r>
            <a:r>
              <a:rPr lang="en-US" sz="2000" dirty="0"/>
              <a:t>in </a:t>
            </a:r>
            <a:r>
              <a:rPr lang="en-US" sz="2000" b="1" i="1" dirty="0" err="1"/>
              <a:t>p</a:t>
            </a:r>
            <a:r>
              <a:rPr lang="en-US" sz="2000" b="1" i="1" baseline="30000" dirty="0" err="1" smtClean="0"/>
              <a:t>↑</a:t>
            </a:r>
            <a:r>
              <a:rPr lang="en-US" sz="2000" b="1" i="1" dirty="0" err="1" smtClean="0"/>
              <a:t>+A</a:t>
            </a:r>
            <a:r>
              <a:rPr lang="en-US" sz="2000" dirty="0" smtClean="0"/>
              <a:t> provides</a:t>
            </a:r>
          </a:p>
          <a:p>
            <a:pPr>
              <a:buClr>
                <a:srgbClr val="0000FF"/>
              </a:buClr>
            </a:pPr>
            <a:r>
              <a:rPr lang="en-US" sz="2000" dirty="0"/>
              <a:t> </a:t>
            </a:r>
            <a:r>
              <a:rPr lang="en-US" sz="2000" dirty="0" smtClean="0"/>
              <a:t>    sensitivity to Q</a:t>
            </a:r>
            <a:r>
              <a:rPr lang="en-US" sz="2000" baseline="-25000" dirty="0" smtClean="0"/>
              <a:t>s</a:t>
            </a:r>
            <a:endParaRPr lang="en-US" sz="2000" dirty="0" smtClean="0"/>
          </a:p>
          <a:p>
            <a:pPr>
              <a:buClr>
                <a:srgbClr val="0000FF"/>
              </a:buClr>
            </a:pPr>
            <a:r>
              <a:rPr lang="en-US" dirty="0"/>
              <a:t> </a:t>
            </a:r>
            <a:r>
              <a:rPr lang="en-US" dirty="0" smtClean="0"/>
              <a:t>                        </a:t>
            </a:r>
            <a:r>
              <a:rPr lang="en-US" sz="1200" dirty="0" smtClean="0"/>
              <a:t>arXiv</a:t>
            </a:r>
            <a:r>
              <a:rPr lang="en-US" sz="1200" dirty="0"/>
              <a:t>:</a:t>
            </a:r>
            <a:r>
              <a:rPr lang="en-US" sz="1200" dirty="0" smtClean="0"/>
              <a:t>1106.1375 &amp; </a:t>
            </a:r>
            <a:r>
              <a:rPr lang="en-US" sz="1200" dirty="0"/>
              <a:t>arXiv:</a:t>
            </a:r>
            <a:r>
              <a:rPr lang="en-US" sz="1200" dirty="0" smtClean="0"/>
              <a:t>1201.5890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4200936" y="6123801"/>
            <a:ext cx="38000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Curves: Solid: </a:t>
            </a:r>
            <a:r>
              <a:rPr lang="en-US" sz="1200" dirty="0" err="1" smtClean="0"/>
              <a:t>Q</a:t>
            </a:r>
            <a:r>
              <a:rPr lang="en-US" sz="1200" baseline="-25000" dirty="0" err="1" smtClean="0"/>
              <a:t>s</a:t>
            </a:r>
            <a:r>
              <a:rPr lang="en-US" sz="1200" baseline="30000" dirty="0" err="1" smtClean="0"/>
              <a:t>p</a:t>
            </a:r>
            <a:r>
              <a:rPr lang="en-US" sz="1200" dirty="0" smtClean="0"/>
              <a:t> = 1 GeV; dashed: </a:t>
            </a:r>
            <a:r>
              <a:rPr lang="en-US" sz="1200" dirty="0" err="1"/>
              <a:t>Q</a:t>
            </a:r>
            <a:r>
              <a:rPr lang="en-US" sz="1200" baseline="-25000" dirty="0" err="1"/>
              <a:t>s</a:t>
            </a:r>
            <a:r>
              <a:rPr lang="en-US" sz="1200" baseline="30000" dirty="0" err="1"/>
              <a:t>p</a:t>
            </a:r>
            <a:r>
              <a:rPr lang="en-US" sz="1200" dirty="0"/>
              <a:t> = </a:t>
            </a:r>
            <a:r>
              <a:rPr lang="en-US" sz="1200" dirty="0" smtClean="0"/>
              <a:t>0.5 GeV</a:t>
            </a:r>
          </a:p>
        </p:txBody>
      </p:sp>
      <p:sp>
        <p:nvSpPr>
          <p:cNvPr id="11" name="TextBox 10"/>
          <p:cNvSpPr txBox="1"/>
          <p:nvPr/>
        </p:nvSpPr>
        <p:spPr>
          <a:xfrm rot="10800000" flipV="1">
            <a:off x="4993227" y="2895601"/>
            <a:ext cx="3464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STAR: projection for </a:t>
            </a:r>
            <a:r>
              <a:rPr lang="en-US" dirty="0" err="1" smtClean="0"/>
              <a:t>p</a:t>
            </a:r>
            <a:r>
              <a:rPr lang="en-US" baseline="30000" dirty="0" err="1" smtClean="0"/>
              <a:t>↑</a:t>
            </a:r>
            <a:r>
              <a:rPr lang="en-US" dirty="0" err="1" smtClean="0"/>
              <a:t>A</a:t>
            </a:r>
            <a:r>
              <a:rPr lang="en-US" dirty="0" smtClean="0"/>
              <a:t> Run 15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78532085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5400"/>
            <a:ext cx="7620000" cy="488950"/>
          </a:xfrm>
        </p:spPr>
        <p:txBody>
          <a:bodyPr/>
          <a:lstStyle/>
          <a:p>
            <a:r>
              <a:rPr lang="en-US" b="1" dirty="0" smtClean="0"/>
              <a:t>Summary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747891"/>
            <a:ext cx="8534400" cy="5940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sz="2800" b="1" dirty="0" smtClean="0"/>
              <a:t>STAR has been very effective and productive:</a:t>
            </a:r>
          </a:p>
          <a:p>
            <a:pPr marL="514350" indent="-514350"/>
            <a:endParaRPr lang="en-US" sz="1200" b="1" dirty="0" smtClean="0"/>
          </a:p>
          <a:p>
            <a:pPr marL="514350" indent="-514350">
              <a:buAutoNum type="arabicParenR"/>
            </a:pPr>
            <a:r>
              <a:rPr lang="en-US" sz="2400" dirty="0" smtClean="0"/>
              <a:t>TOF, HLT, DAQ1k upgrades successfully completed.        </a:t>
            </a:r>
            <a:r>
              <a:rPr lang="en-US" sz="2400" b="1" dirty="0" smtClean="0"/>
              <a:t>FGT</a:t>
            </a:r>
            <a:r>
              <a:rPr lang="en-US" sz="2400" dirty="0" smtClean="0"/>
              <a:t>, </a:t>
            </a:r>
            <a:r>
              <a:rPr lang="en-US" sz="2400" b="1" dirty="0" smtClean="0"/>
              <a:t>MTD</a:t>
            </a:r>
            <a:r>
              <a:rPr lang="en-US" sz="2400" dirty="0" smtClean="0"/>
              <a:t> and </a:t>
            </a:r>
            <a:r>
              <a:rPr lang="en-US" sz="2400" b="1" dirty="0" smtClean="0"/>
              <a:t>HFT</a:t>
            </a:r>
            <a:r>
              <a:rPr lang="en-US" sz="2400" dirty="0" smtClean="0"/>
              <a:t> upgrades are all commissioned.</a:t>
            </a:r>
          </a:p>
          <a:p>
            <a:pPr marL="514350" indent="-514350">
              <a:buAutoNum type="arabicParenR"/>
            </a:pPr>
            <a:endParaRPr lang="en-US" sz="800" b="1" dirty="0" smtClean="0"/>
          </a:p>
          <a:p>
            <a:pPr marL="514350" indent="-514350">
              <a:buAutoNum type="arabicParenR"/>
            </a:pPr>
            <a:r>
              <a:rPr lang="en-US" sz="2400" dirty="0" smtClean="0"/>
              <a:t>200 GeV Au+Au collisions:</a:t>
            </a:r>
          </a:p>
          <a:p>
            <a:pPr marL="514350" indent="-514350"/>
            <a:r>
              <a:rPr lang="en-US" sz="2000" dirty="0" smtClean="0"/>
              <a:t>	e.g.  Large acceptance </a:t>
            </a:r>
            <a:r>
              <a:rPr lang="en-US" sz="2000" dirty="0" err="1" smtClean="0"/>
              <a:t>di</a:t>
            </a:r>
            <a:r>
              <a:rPr lang="en-US" sz="2000" dirty="0" smtClean="0"/>
              <a:t>-electron analysis</a:t>
            </a:r>
          </a:p>
          <a:p>
            <a:pPr marL="514350" indent="-514350"/>
            <a:endParaRPr lang="en-US" sz="800" b="1" dirty="0" smtClean="0"/>
          </a:p>
          <a:p>
            <a:pPr marL="514350" indent="-514350"/>
            <a:r>
              <a:rPr lang="en-US" sz="2400" dirty="0" smtClean="0"/>
              <a:t>3)	Beam Energy Scan Phase-I (BES-I)</a:t>
            </a:r>
          </a:p>
          <a:p>
            <a:pPr marL="514350" indent="-514350"/>
            <a:r>
              <a:rPr lang="en-US" sz="2000" dirty="0" smtClean="0"/>
              <a:t>	- Systematic analysis of Au+Au collisions at 7.7/11.5/27/19.6/39: </a:t>
            </a:r>
          </a:p>
          <a:p>
            <a:pPr marL="514350" indent="-514350"/>
            <a:r>
              <a:rPr lang="en-US" sz="2000" b="1" dirty="0" smtClean="0"/>
              <a:t>         √</a:t>
            </a:r>
            <a:r>
              <a:rPr lang="en-US" sz="2000" b="1" dirty="0" err="1" smtClean="0"/>
              <a:t>s</a:t>
            </a:r>
            <a:r>
              <a:rPr lang="en-US" sz="2000" b="1" baseline="-25000" dirty="0" err="1" smtClean="0"/>
              <a:t>NN</a:t>
            </a:r>
            <a:r>
              <a:rPr lang="en-US" sz="2000" b="1" dirty="0" smtClean="0"/>
              <a:t> ≥ 39 GeV: partonic </a:t>
            </a:r>
            <a:r>
              <a:rPr lang="en-US" sz="2000" dirty="0" smtClean="0"/>
              <a:t>// </a:t>
            </a:r>
            <a:r>
              <a:rPr lang="en-US" sz="2000" b="1" dirty="0" smtClean="0"/>
              <a:t>√</a:t>
            </a:r>
            <a:r>
              <a:rPr lang="en-US" sz="2000" b="1" dirty="0" err="1" smtClean="0"/>
              <a:t>s</a:t>
            </a:r>
            <a:r>
              <a:rPr lang="en-US" sz="2000" b="1" baseline="-25000" dirty="0" err="1" smtClean="0"/>
              <a:t>NN</a:t>
            </a:r>
            <a:r>
              <a:rPr lang="en-US" sz="2000" b="1" dirty="0" smtClean="0"/>
              <a:t>≤ 11.5 GeV: hadronic dominant</a:t>
            </a:r>
          </a:p>
          <a:p>
            <a:pPr marL="514350" indent="-514350"/>
            <a:endParaRPr lang="en-US" sz="800" b="1" dirty="0" smtClean="0"/>
          </a:p>
          <a:p>
            <a:pPr marL="514350" indent="-514350"/>
            <a:endParaRPr lang="en-US" sz="800" b="1" dirty="0" smtClean="0"/>
          </a:p>
          <a:p>
            <a:pPr marL="514350" indent="-514350"/>
            <a:r>
              <a:rPr lang="en-US" sz="2400" dirty="0" smtClean="0"/>
              <a:t>4)	Run13: High statistics, high quality data collected</a:t>
            </a:r>
          </a:p>
          <a:p>
            <a:pPr marL="514350" indent="-514350"/>
            <a:r>
              <a:rPr lang="en-US" sz="2000" dirty="0" smtClean="0">
                <a:solidFill>
                  <a:srgbClr val="000000"/>
                </a:solidFill>
              </a:rPr>
              <a:t>	- </a:t>
            </a:r>
            <a:r>
              <a:rPr lang="en-US" sz="2000" dirty="0" smtClean="0">
                <a:solidFill>
                  <a:srgbClr val="000000"/>
                </a:solidFill>
              </a:rPr>
              <a:t>510 GeV  </a:t>
            </a:r>
            <a:endParaRPr lang="en-US" sz="2000" dirty="0" smtClean="0">
              <a:solidFill>
                <a:srgbClr val="000000"/>
              </a:solidFill>
            </a:endParaRPr>
          </a:p>
          <a:p>
            <a:pPr marL="514350" indent="-514350"/>
            <a:endParaRPr lang="en-US" sz="2000" dirty="0" smtClean="0">
              <a:solidFill>
                <a:srgbClr val="FF0000"/>
              </a:solidFill>
            </a:endParaRPr>
          </a:p>
          <a:p>
            <a:pPr marL="514350" indent="-514350"/>
            <a:r>
              <a:rPr lang="en-US" sz="2400" dirty="0" smtClean="0">
                <a:solidFill>
                  <a:srgbClr val="000000"/>
                </a:solidFill>
              </a:rPr>
              <a:t>5) Build on mid-rapidity success:</a:t>
            </a:r>
          </a:p>
          <a:p>
            <a:pPr marL="514350" indent="-514350"/>
            <a:r>
              <a:rPr lang="en-US" sz="2400" dirty="0" smtClean="0">
                <a:solidFill>
                  <a:srgbClr val="000000"/>
                </a:solidFill>
              </a:rPr>
              <a:t>	 Pushing </a:t>
            </a:r>
            <a:r>
              <a:rPr lang="en-US" sz="2400" b="1" i="1" dirty="0" smtClean="0">
                <a:solidFill>
                  <a:srgbClr val="800000"/>
                </a:solidFill>
              </a:rPr>
              <a:t>forward-upgrades for future </a:t>
            </a:r>
            <a:r>
              <a:rPr lang="en-US" sz="2400" b="1" i="1" dirty="0" err="1" smtClean="0">
                <a:solidFill>
                  <a:srgbClr val="800000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z="2400" b="1" i="1" dirty="0" smtClean="0">
                <a:solidFill>
                  <a:srgbClr val="800000"/>
                </a:solidFill>
              </a:rPr>
              <a:t> </a:t>
            </a:r>
            <a:r>
              <a:rPr lang="en-US" sz="2400" b="1" i="1" dirty="0" err="1" smtClean="0">
                <a:solidFill>
                  <a:srgbClr val="800000"/>
                </a:solidFill>
              </a:rPr>
              <a:t>eSTAR/eRHIC</a:t>
            </a:r>
            <a:r>
              <a:rPr lang="en-US" sz="2400" b="1" i="1" dirty="0" smtClean="0">
                <a:solidFill>
                  <a:srgbClr val="800000"/>
                </a:solidFill>
              </a:rPr>
              <a:t> </a:t>
            </a:r>
          </a:p>
          <a:p>
            <a:pPr marL="514350" indent="-514350"/>
            <a:endParaRPr lang="en-US" sz="2000" dirty="0" smtClean="0"/>
          </a:p>
          <a:p>
            <a:pPr marL="514350" indent="-514350"/>
            <a:endParaRPr lang="en-US" sz="1000" dirty="0" smtClean="0"/>
          </a:p>
          <a:p>
            <a:pPr marL="514350" indent="-514350"/>
            <a:endParaRPr lang="en-US" sz="1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152400"/>
            <a:ext cx="8305800" cy="941388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STAR</a:t>
            </a:r>
            <a:r>
              <a:rPr lang="en-US" b="1" dirty="0" smtClean="0">
                <a:solidFill>
                  <a:schemeClr val="tx1"/>
                </a:solidFill>
              </a:rPr>
              <a:t> Experiment</a:t>
            </a:r>
            <a:endParaRPr lang="en-US" sz="3200" b="1" i="1" dirty="0">
              <a:solidFill>
                <a:srgbClr val="FF0000"/>
              </a:solidFill>
              <a:latin typeface="Helvetica" pitchFamily="-107" charset="0"/>
            </a:endParaRPr>
          </a:p>
        </p:txBody>
      </p:sp>
      <p:sp>
        <p:nvSpPr>
          <p:cNvPr id="345091" name="Rectangle 3"/>
          <p:cNvSpPr>
            <a:spLocks noChangeArrowheads="1"/>
          </p:cNvSpPr>
          <p:nvPr/>
        </p:nvSpPr>
        <p:spPr bwMode="auto">
          <a:xfrm>
            <a:off x="4724400" y="3505200"/>
            <a:ext cx="4038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defTabSz="742950" eaLnBrk="1" hangingPunct="1">
              <a:spcBef>
                <a:spcPct val="10000"/>
              </a:spcBef>
            </a:pPr>
            <a:endParaRPr lang="en-US" sz="1400">
              <a:solidFill>
                <a:srgbClr val="CC0066"/>
              </a:solidFill>
              <a:latin typeface="Arial Narrow" pitchFamily="-107" charset="0"/>
            </a:endParaRPr>
          </a:p>
          <a:p>
            <a:pPr marL="342900" indent="-342900" defTabSz="742950" eaLnBrk="1" hangingPunct="1">
              <a:spcBef>
                <a:spcPct val="10000"/>
              </a:spcBef>
            </a:pPr>
            <a:endParaRPr lang="en-US" sz="1200">
              <a:solidFill>
                <a:srgbClr val="9900CC"/>
              </a:solidFill>
              <a:latin typeface="Arial Narrow" pitchFamily="-107" charset="0"/>
            </a:endParaRPr>
          </a:p>
        </p:txBody>
      </p:sp>
      <p:pic>
        <p:nvPicPr>
          <p:cNvPr id="34509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-3608" t="-3721" r="-4623" b="-1702"/>
          <a:stretch>
            <a:fillRect/>
          </a:stretch>
        </p:blipFill>
        <p:spPr bwMode="auto">
          <a:xfrm>
            <a:off x="-609600" y="-304800"/>
            <a:ext cx="10515600" cy="7448550"/>
          </a:xfrm>
          <a:noFill/>
        </p:spPr>
      </p:pic>
      <p:sp>
        <p:nvSpPr>
          <p:cNvPr id="345095" name="Rectangle 7"/>
          <p:cNvSpPr>
            <a:spLocks noChangeArrowheads="1"/>
          </p:cNvSpPr>
          <p:nvPr/>
        </p:nvSpPr>
        <p:spPr bwMode="auto">
          <a:xfrm>
            <a:off x="457200" y="3124200"/>
            <a:ext cx="4038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defTabSz="742950" eaLnBrk="1" hangingPunct="1">
              <a:spcBef>
                <a:spcPct val="10000"/>
              </a:spcBef>
            </a:pPr>
            <a:endParaRPr lang="en-US" sz="1200">
              <a:solidFill>
                <a:srgbClr val="9900CC"/>
              </a:solidFill>
              <a:latin typeface="Arial Narrow" pitchFamily="-107" charset="0"/>
            </a:endParaRPr>
          </a:p>
          <a:p>
            <a:pPr marL="342900" indent="-342900" defTabSz="742950" eaLnBrk="1" hangingPunct="1"/>
            <a:endParaRPr lang="en-US" sz="1200">
              <a:solidFill>
                <a:srgbClr val="9900CC"/>
              </a:solidFill>
              <a:latin typeface="Arial Narrow" pitchFamily="-107" charset="0"/>
            </a:endParaRPr>
          </a:p>
          <a:p>
            <a:pPr marL="342900" indent="-342900" defTabSz="742950" eaLnBrk="1" hangingPunct="1">
              <a:spcBef>
                <a:spcPct val="5000"/>
              </a:spcBef>
            </a:pPr>
            <a:endParaRPr lang="en-US" sz="1200">
              <a:solidFill>
                <a:srgbClr val="CC0066"/>
              </a:solidFill>
              <a:latin typeface="Arial Narrow" pitchFamily="-107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03200" y="609600"/>
            <a:ext cx="9553134" cy="584775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</a:rPr>
              <a:t>STAR Experiment at RHIC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( </a:t>
            </a:r>
            <a:r>
              <a:rPr lang="en-US" sz="2000" dirty="0" smtClean="0">
                <a:solidFill>
                  <a:schemeClr val="bg1"/>
                </a:solidFill>
                <a:hlinkClick r:id="rId4"/>
              </a:rPr>
              <a:t>http://www.star.bnl.gov/</a:t>
            </a:r>
            <a:r>
              <a:rPr lang="en-US" sz="2000" dirty="0" smtClean="0">
                <a:solidFill>
                  <a:schemeClr val="bg1"/>
                </a:solidFill>
              </a:rPr>
              <a:t> )</a:t>
            </a: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     Fundamental science: </a:t>
            </a:r>
            <a:r>
              <a:rPr lang="en-US" sz="2800" dirty="0" smtClean="0">
                <a:solidFill>
                  <a:schemeClr val="bg1"/>
                </a:solidFill>
              </a:rPr>
              <a:t>particle physics, nuclear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     physics, astrophysics, cosmology, …</a:t>
            </a:r>
          </a:p>
          <a:p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	State of art technology: </a:t>
            </a:r>
            <a:r>
              <a:rPr lang="en-US" sz="2800" dirty="0" smtClean="0">
                <a:solidFill>
                  <a:schemeClr val="bg1"/>
                </a:solidFill>
              </a:rPr>
              <a:t>detector R&amp;D, simulations, 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	IT, computing, mass/fast data managing, …  </a:t>
            </a: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		- 550 scientists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		- 55 institutes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		- 13 countries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		- 154 PhD thesis completed since 2001 </a:t>
            </a:r>
            <a:r>
              <a:rPr lang="en-US" sz="2000" b="1" baseline="-25000" dirty="0" smtClean="0">
                <a:solidFill>
                  <a:schemeClr val="bg1"/>
                </a:solidFill>
              </a:rPr>
              <a:t>(Feb. 2013) </a:t>
            </a:r>
            <a:endParaRPr lang="en-US" sz="2000" b="1" dirty="0" smtClean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819400" y="0"/>
            <a:ext cx="3581400" cy="528638"/>
          </a:xfrm>
          <a:prstGeom prst="rect">
            <a:avLst/>
          </a:prstGeom>
          <a:solidFill>
            <a:schemeClr val="tx1"/>
          </a:solidFill>
          <a:ln w="9525">
            <a:solidFill>
              <a:srgbClr val="CC3300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STAR Collaboration</a:t>
            </a:r>
            <a:endParaRPr 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b="1" dirty="0" smtClean="0"/>
              <a:t>STAR BUR for Runs 14 and 15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5739745"/>
            <a:ext cx="7924800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1600" dirty="0" smtClean="0"/>
              <a:t> 22 </a:t>
            </a:r>
            <a:r>
              <a:rPr lang="en-US" sz="1600" dirty="0" err="1" smtClean="0"/>
              <a:t>cryo</a:t>
            </a:r>
            <a:r>
              <a:rPr lang="en-US" sz="1600" dirty="0" smtClean="0"/>
              <a:t>-week.</a:t>
            </a:r>
            <a:r>
              <a:rPr lang="en-US" sz="1600" baseline="30000" dirty="0" smtClean="0"/>
              <a:t> </a:t>
            </a:r>
            <a:r>
              <a:rPr lang="en-US" sz="1600" dirty="0" smtClean="0"/>
              <a:t> </a:t>
            </a:r>
          </a:p>
          <a:p>
            <a:pPr>
              <a:buFontTx/>
              <a:buChar char="-"/>
            </a:pPr>
            <a:r>
              <a:rPr lang="en-US" sz="1600" dirty="0" smtClean="0"/>
              <a:t> 15 </a:t>
            </a:r>
            <a:r>
              <a:rPr lang="en-US" sz="1600" dirty="0" err="1" smtClean="0"/>
              <a:t>cryo</a:t>
            </a:r>
            <a:r>
              <a:rPr lang="en-US" sz="1600" dirty="0" smtClean="0"/>
              <a:t>-week run, we request the top priority item for both runs.</a:t>
            </a:r>
          </a:p>
          <a:p>
            <a:endParaRPr lang="en-US" sz="1600" baseline="30000" dirty="0" smtClean="0"/>
          </a:p>
          <a:p>
            <a:r>
              <a:rPr lang="en-US" sz="1600" dirty="0" smtClean="0"/>
              <a:t>* Physics priorities</a:t>
            </a:r>
            <a:r>
              <a:rPr lang="en-US" sz="1600" baseline="30000" dirty="0" smtClean="0"/>
              <a:t> </a:t>
            </a:r>
            <a:endParaRPr lang="en-US" sz="16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04799" y="914400"/>
          <a:ext cx="8610601" cy="47138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8163"/>
                <a:gridCol w="538163"/>
                <a:gridCol w="1898246"/>
                <a:gridCol w="1409007"/>
                <a:gridCol w="1252451"/>
                <a:gridCol w="2974571"/>
              </a:tblGrid>
              <a:tr h="39133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8" charset="0"/>
                          <a:ea typeface="Times New Roman" pitchFamily="-108" charset="0"/>
                          <a:cs typeface="Times New Roman" pitchFamily="-108" charset="0"/>
                        </a:rPr>
                        <a:t>Run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8" charset="0"/>
                          <a:ea typeface="Times New Roman" pitchFamily="-108" charset="0"/>
                          <a:cs typeface="Times New Roman" pitchFamily="-108" charset="0"/>
                        </a:rPr>
                        <a:t>*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8" charset="0"/>
                        <a:ea typeface="Times New Roman" pitchFamily="-108" charset="0"/>
                        <a:cs typeface="Times New Roman" pitchFamily="-10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8" charset="0"/>
                          <a:ea typeface="Times New Roman" pitchFamily="-108" charset="0"/>
                          <a:cs typeface="Times New Roman" pitchFamily="-108" charset="0"/>
                        </a:rPr>
                        <a:t>Beam Energy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8" charset="0"/>
                          <a:ea typeface="Times New Roman" pitchFamily="-108" charset="0"/>
                          <a:cs typeface="Times New Roman" pitchFamily="-108" charset="0"/>
                        </a:rPr>
                        <a:t>Time</a:t>
                      </a:r>
                    </a:p>
                  </a:txBody>
                  <a:tcPr marL="68580" marR="68580" marT="0" marB="0" anchor="ctr" horzOverflow="overflow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8" charset="0"/>
                          <a:ea typeface="Times New Roman" pitchFamily="-108" charset="0"/>
                          <a:cs typeface="Times New Roman" pitchFamily="-108" charset="0"/>
                        </a:rPr>
                        <a:t>System</a:t>
                      </a:r>
                    </a:p>
                  </a:txBody>
                  <a:tcPr marL="68580" marR="68580" marT="0" marB="0" anchor="ctr" horzOverflow="overflow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8" charset="0"/>
                          <a:ea typeface="Times New Roman" pitchFamily="-108" charset="0"/>
                          <a:cs typeface="Times New Roman" pitchFamily="-108" charset="0"/>
                        </a:rPr>
                        <a:t>Goals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8" charset="0"/>
                        <a:ea typeface="Times New Roman" pitchFamily="-108" charset="0"/>
                        <a:cs typeface="Times New Roman" pitchFamily="-108" charset="0"/>
                      </a:endParaRPr>
                    </a:p>
                  </a:txBody>
                  <a:tcPr marL="68580" marR="68580" marT="0" marB="0" anchor="ctr" horzOverflow="overflow"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19308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imes New Roman"/>
                          <a:cs typeface="Times New Roman"/>
                        </a:rPr>
                        <a:t>14</a:t>
                      </a:r>
                      <a:endParaRPr lang="en-US" b="1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latin typeface="Times New Roman"/>
                          <a:cs typeface="Times New Roman"/>
                        </a:rPr>
                        <a:t>2</a:t>
                      </a:r>
                      <a:endParaRPr lang="en-US" sz="1400" b="1" i="1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</a:t>
                      </a: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s</a:t>
                      </a:r>
                      <a:r>
                        <a:rPr kumimoji="0" lang="en-US" sz="1600" b="0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NN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= 15 GeV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3-week</a:t>
                      </a:r>
                      <a:endParaRPr lang="en-US" sz="1600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Au + Au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itchFamily="-108" charset="-128"/>
                        <a:cs typeface="Times New Roman"/>
                      </a:endParaRPr>
                    </a:p>
                  </a:txBody>
                  <a:tcPr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None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1) 150M M.B. events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for CP search</a:t>
                      </a:r>
                    </a:p>
                    <a:p>
                      <a:r>
                        <a:rPr lang="en-US" sz="8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 </a:t>
                      </a:r>
                    </a:p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2) Fixed-target data taking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(3)</a:t>
                      </a: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 </a:t>
                      </a:r>
                      <a:endParaRPr lang="en-US" sz="1600" kern="1200" dirty="0" smtClean="0">
                        <a:solidFill>
                          <a:schemeClr val="dk1"/>
                        </a:solidFill>
                        <a:latin typeface="Times New Roman"/>
                        <a:ea typeface="+mn-ea"/>
                        <a:cs typeface="Times New Roman"/>
                      </a:endParaRPr>
                    </a:p>
                  </a:txBody>
                  <a:tcPr anchor="ctr"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878237">
                <a:tc vMerge="1">
                  <a:txBody>
                    <a:bodyPr/>
                    <a:lstStyle/>
                    <a:p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1</a:t>
                      </a:r>
                      <a:endParaRPr lang="en-US" sz="1400" i="1" dirty="0"/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</a:t>
                      </a: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s</a:t>
                      </a:r>
                      <a:r>
                        <a:rPr kumimoji="0" lang="en-US" sz="1600" b="0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NN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= 200 GeV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14-week</a:t>
                      </a:r>
                      <a:endParaRPr lang="en-US" sz="1600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Au + Au</a:t>
                      </a:r>
                    </a:p>
                  </a:txBody>
                  <a:tcPr anchor="ctr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HFT &amp; MTD heavy flavor hadron measurements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L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=10 nb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-1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,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1000M M.B.</a:t>
                      </a:r>
                    </a:p>
                  </a:txBody>
                  <a:tcPr anchor="ctr"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91334"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latin typeface="Times New Roman"/>
                          <a:cs typeface="Times New Roman"/>
                        </a:rPr>
                        <a:t>15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 smtClean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1</a:t>
                      </a:r>
                      <a:endParaRPr lang="en-US" sz="1400" i="1" dirty="0"/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</a:t>
                      </a: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s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= 200 GeV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12-week</a:t>
                      </a:r>
                      <a:endParaRPr lang="en-US" sz="1600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1) p + p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itchFamily="-108" charset="-128"/>
                        <a:cs typeface="Times New Roman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2) p</a:t>
                      </a:r>
                      <a:r>
                        <a:rPr kumimoji="0" lang="en-US" sz="16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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+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p</a:t>
                      </a:r>
                      <a:r>
                        <a:rPr kumimoji="0" lang="en-US" sz="16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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itchFamily="-108" charset="-128"/>
                        <a:cs typeface="Times New Roman"/>
                        <a:sym typeface="Symbol" pitchFamily="-108" charset="2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(6-week)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itchFamily="-108" charset="-128"/>
                        <a:cs typeface="Times New Roman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itchFamily="-108" charset="-128"/>
                        <a:cs typeface="Times New Roman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3) p</a:t>
                      </a:r>
                      <a:r>
                        <a:rPr kumimoji="0" lang="en-US" sz="16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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p</a:t>
                      </a:r>
                      <a:r>
                        <a:rPr kumimoji="0" lang="en-US" sz="16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</a:t>
                      </a:r>
                      <a:endParaRPr kumimoji="0" lang="en-US" sz="16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itchFamily="-108" charset="-128"/>
                        <a:cs typeface="Times New Roman"/>
                        <a:sym typeface="Symbol" pitchFamily="-108" charset="2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(6-week)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itchFamily="-108" charset="-128"/>
                        <a:cs typeface="Times New Roman"/>
                      </a:endParaRPr>
                    </a:p>
                  </a:txBody>
                  <a:tcPr anchor="ctr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1) Heavy ion reference data</a:t>
                      </a:r>
                    </a:p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   L= 90 pb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-1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,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500M M.B.</a:t>
                      </a:r>
                    </a:p>
                    <a:p>
                      <a:endParaRPr lang="en-US" sz="800" kern="1200" dirty="0" smtClean="0">
                        <a:solidFill>
                          <a:schemeClr val="dk1"/>
                        </a:solidFill>
                        <a:latin typeface="Times New Roman"/>
                        <a:ea typeface="+mn-ea"/>
                        <a:cs typeface="Times New Roman"/>
                      </a:endParaRPr>
                    </a:p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2) A</a:t>
                      </a:r>
                      <a:r>
                        <a:rPr lang="en-US" sz="1600" kern="1200" baseline="-250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N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,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L= 40 pb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-1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,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60% pol.</a:t>
                      </a: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 </a:t>
                      </a:r>
                    </a:p>
                    <a:p>
                      <a:endParaRPr lang="en-US" sz="800" dirty="0" smtClean="0">
                        <a:latin typeface="Times New Roman"/>
                        <a:cs typeface="Times New Roman"/>
                      </a:endParaRPr>
                    </a:p>
                    <a:p>
                      <a:endParaRPr lang="en-US" sz="800" dirty="0" smtClean="0">
                        <a:latin typeface="Times New Roman"/>
                        <a:cs typeface="Times New Roman"/>
                      </a:endParaRPr>
                    </a:p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3) Study </a:t>
                      </a:r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Δg(x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)</a:t>
                      </a:r>
                    </a:p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   L=50 pb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-1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, 60% pol.</a:t>
                      </a: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 </a:t>
                      </a:r>
                    </a:p>
                  </a:txBody>
                  <a:tcPr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9133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2</a:t>
                      </a:r>
                      <a:endParaRPr lang="en-US" sz="1400" i="1" dirty="0"/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</a:t>
                      </a: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s</a:t>
                      </a:r>
                      <a:r>
                        <a:rPr kumimoji="0" lang="en-US" sz="1600" b="0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NN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= 200 GeV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Times New Roman"/>
                          <a:cs typeface="Times New Roman"/>
                        </a:rPr>
                        <a:t>5-week</a:t>
                      </a:r>
                    </a:p>
                  </a:txBody>
                  <a:tcPr anchor="ctr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p</a:t>
                      </a:r>
                      <a:r>
                        <a:rPr kumimoji="0" lang="en-US" sz="16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  <a:sym typeface="Symbol" pitchFamily="-108" charset="2"/>
                        </a:rPr>
                        <a:t>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ＭＳ Ｐゴシック" pitchFamily="-108" charset="-128"/>
                          <a:cs typeface="Times New Roman"/>
                        </a:rPr>
                        <a:t>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+ Au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/>
                        <a:ea typeface="ＭＳ Ｐゴシック" pitchFamily="-108" charset="-128"/>
                        <a:cs typeface="Times New Roman"/>
                      </a:endParaRPr>
                    </a:p>
                  </a:txBody>
                  <a:tcPr anchor="ctr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Study saturation physics,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pA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-ridge and heavy ion</a:t>
                      </a:r>
                      <a:r>
                        <a:rPr lang="en-US" sz="1600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reference L=300 pb</a:t>
                      </a:r>
                      <a:r>
                        <a:rPr lang="en-US" sz="1600" kern="1200" baseline="300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-1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Times New Roman"/>
                        <a:ea typeface="+mn-ea"/>
                        <a:cs typeface="Times New Roman"/>
                      </a:endParaRPr>
                    </a:p>
                  </a:txBody>
                  <a:tcPr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Runs 14 &amp; 15 Requests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1016199"/>
            <a:ext cx="8763000" cy="5232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endParaRPr lang="en-US" sz="1000" dirty="0" smtClean="0"/>
          </a:p>
          <a:p>
            <a:pPr marL="514350" indent="-514350"/>
            <a:endParaRPr lang="en-US" sz="1000" dirty="0" smtClean="0"/>
          </a:p>
          <a:p>
            <a:pPr marL="514350" indent="-514350">
              <a:buAutoNum type="arabicParenR"/>
            </a:pPr>
            <a:r>
              <a:rPr lang="en-US" sz="2800" b="1" dirty="0" smtClean="0"/>
              <a:t>Run 14: 200 GeV Au+Au collisions</a:t>
            </a:r>
            <a:endParaRPr lang="en-US" sz="2400" dirty="0" smtClean="0"/>
          </a:p>
          <a:p>
            <a:pPr marL="514350" indent="-514350"/>
            <a:r>
              <a:rPr lang="en-US" sz="2400" dirty="0" smtClean="0"/>
              <a:t>	- </a:t>
            </a:r>
            <a:r>
              <a:rPr lang="en-US" sz="2400" b="1" dirty="0" smtClean="0"/>
              <a:t>Physics run with HFT+MTD (200 GeV)</a:t>
            </a:r>
          </a:p>
          <a:p>
            <a:pPr marL="514350" indent="-514350"/>
            <a:r>
              <a:rPr lang="en-US" sz="2400" dirty="0" smtClean="0">
                <a:solidFill>
                  <a:srgbClr val="800000"/>
                </a:solidFill>
              </a:rPr>
              <a:t>		heavy flavor hadrons, </a:t>
            </a:r>
            <a:r>
              <a:rPr lang="en-US" sz="2400" dirty="0" err="1" smtClean="0">
                <a:solidFill>
                  <a:srgbClr val="800000"/>
                </a:solidFill>
              </a:rPr>
              <a:t>quarkonia</a:t>
            </a:r>
            <a:r>
              <a:rPr lang="en-US" sz="2400" dirty="0" smtClean="0">
                <a:solidFill>
                  <a:srgbClr val="800000"/>
                </a:solidFill>
              </a:rPr>
              <a:t>,  dileptons</a:t>
            </a:r>
          </a:p>
          <a:p>
            <a:pPr marL="514350" indent="-514350"/>
            <a:endParaRPr lang="en-US" sz="1000" dirty="0" smtClean="0">
              <a:solidFill>
                <a:srgbClr val="800000"/>
              </a:solidFill>
            </a:endParaRPr>
          </a:p>
          <a:p>
            <a:pPr marL="514350" indent="-514350"/>
            <a:r>
              <a:rPr lang="en-US" sz="2400" dirty="0" smtClean="0"/>
              <a:t>	- </a:t>
            </a:r>
            <a:r>
              <a:rPr lang="en-US" sz="2400" b="1" dirty="0" smtClean="0"/>
              <a:t>15 GeV Au+Au collisions</a:t>
            </a:r>
          </a:p>
          <a:p>
            <a:pPr marL="514350" indent="-514350"/>
            <a:r>
              <a:rPr lang="en-US" sz="2400" dirty="0" smtClean="0">
                <a:solidFill>
                  <a:srgbClr val="800000"/>
                </a:solidFill>
              </a:rPr>
              <a:t>		search for QCD critical point</a:t>
            </a:r>
          </a:p>
          <a:p>
            <a:pPr marL="514350" indent="-514350"/>
            <a:endParaRPr lang="en-US" sz="2800" b="1" dirty="0" smtClean="0"/>
          </a:p>
          <a:p>
            <a:pPr marL="514350" indent="-514350"/>
            <a:r>
              <a:rPr lang="en-US" sz="2800" b="1" dirty="0" smtClean="0"/>
              <a:t>2)	Run 15: polarized 200 GeV p+p/</a:t>
            </a:r>
            <a:r>
              <a:rPr lang="en-US" sz="2800" b="1" dirty="0" err="1" smtClean="0"/>
              <a:t>p+Au</a:t>
            </a:r>
            <a:r>
              <a:rPr lang="en-US" sz="2800" b="1" dirty="0" smtClean="0"/>
              <a:t> collisions</a:t>
            </a:r>
          </a:p>
          <a:p>
            <a:pPr marL="514350" indent="-514350"/>
            <a:r>
              <a:rPr lang="en-US" sz="2800" b="1" dirty="0" smtClean="0"/>
              <a:t>	</a:t>
            </a:r>
            <a:r>
              <a:rPr lang="en-US" sz="2400" dirty="0" smtClean="0"/>
              <a:t>- p+p: 	Heavy ion reference data</a:t>
            </a:r>
          </a:p>
          <a:p>
            <a:pPr marL="514350" indent="-514350"/>
            <a:r>
              <a:rPr lang="en-US" sz="2400" dirty="0" smtClean="0"/>
              <a:t>	- p+p:		Spin physics  </a:t>
            </a:r>
          </a:p>
          <a:p>
            <a:pPr marL="514350" indent="-514350"/>
            <a:r>
              <a:rPr lang="en-US" sz="2400" dirty="0" smtClean="0"/>
              <a:t>	- </a:t>
            </a:r>
            <a:r>
              <a:rPr lang="en-US" sz="2400" dirty="0" err="1" smtClean="0"/>
              <a:t>p</a:t>
            </a:r>
            <a:r>
              <a:rPr lang="en-US" sz="2400" b="1" i="1" baseline="30000" dirty="0" err="1" smtClean="0"/>
              <a:t>↑</a:t>
            </a:r>
            <a:r>
              <a:rPr lang="en-US" sz="2400" dirty="0" err="1" smtClean="0"/>
              <a:t>+Au</a:t>
            </a:r>
            <a:r>
              <a:rPr lang="en-US" sz="2400" dirty="0" smtClean="0"/>
              <a:t>:	Saturation physics</a:t>
            </a:r>
          </a:p>
          <a:p>
            <a:pPr marL="971550" lvl="1" indent="-514350">
              <a:buFontTx/>
              <a:buChar char="-"/>
            </a:pPr>
            <a:endParaRPr lang="en-US" sz="2400" dirty="0" smtClean="0"/>
          </a:p>
          <a:p>
            <a:pPr marL="514350" indent="-514350"/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0" y="50800"/>
            <a:ext cx="7620000" cy="488950"/>
          </a:xfrm>
        </p:spPr>
        <p:txBody>
          <a:bodyPr/>
          <a:lstStyle/>
          <a:p>
            <a:r>
              <a:rPr lang="en-US" dirty="0" smtClean="0"/>
              <a:t>STAR Publications</a:t>
            </a:r>
            <a:endParaRPr lang="en-US" dirty="0"/>
          </a:p>
        </p:txBody>
      </p:sp>
      <p:pic>
        <p:nvPicPr>
          <p:cNvPr id="4" name="Content Placeholder 3" descr="publicationStat.png"/>
          <p:cNvPicPr>
            <a:picLocks noGrp="1" noChangeAspect="1"/>
          </p:cNvPicPr>
          <p:nvPr>
            <p:ph idx="1"/>
          </p:nvPr>
        </p:nvPicPr>
        <p:blipFill>
          <a:blip r:embed="rId2"/>
          <a:srcRect l="1607" r="397"/>
          <a:stretch>
            <a:fillRect/>
          </a:stretch>
        </p:blipFill>
        <p:spPr>
          <a:xfrm>
            <a:off x="457200" y="1295400"/>
            <a:ext cx="3810320" cy="2794039"/>
          </a:xfrm>
        </p:spPr>
      </p:pic>
      <p:sp>
        <p:nvSpPr>
          <p:cNvPr id="5" name="TextBox 4"/>
          <p:cNvSpPr txBox="1"/>
          <p:nvPr/>
        </p:nvSpPr>
        <p:spPr>
          <a:xfrm>
            <a:off x="381000" y="4572000"/>
            <a:ext cx="8382000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2012-2013:  </a:t>
            </a:r>
            <a:r>
              <a:rPr lang="en-US" sz="2400" dirty="0" smtClean="0"/>
              <a:t>12 published &amp; 7 submitted in referee process</a:t>
            </a:r>
          </a:p>
          <a:p>
            <a:r>
              <a:rPr lang="en-US" sz="2400" dirty="0" smtClean="0"/>
              <a:t>			     Citations: 15681 (June 4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, 2013)</a:t>
            </a:r>
          </a:p>
          <a:p>
            <a:r>
              <a:rPr lang="en-US" sz="2400" dirty="0" smtClean="0"/>
              <a:t>				Average citation/paper: 106</a:t>
            </a:r>
          </a:p>
          <a:p>
            <a:endParaRPr lang="en-US" dirty="0" smtClean="0"/>
          </a:p>
        </p:txBody>
      </p:sp>
      <p:pic>
        <p:nvPicPr>
          <p:cNvPr id="8" name="Picture 7" descr="CitationSummary_June201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295400"/>
            <a:ext cx="4051300" cy="2603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33400" y="2251075"/>
            <a:ext cx="6553200" cy="1724025"/>
          </a:xfrm>
          <a:prstGeom prst="roundRect">
            <a:avLst>
              <a:gd name="adj" fmla="val 6768"/>
            </a:avLst>
          </a:prstGeom>
          <a:gradFill flip="none" rotWithShape="1">
            <a:gsLst>
              <a:gs pos="99000">
                <a:schemeClr val="bg1"/>
              </a:gs>
              <a:gs pos="100000">
                <a:srgbClr val="000000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33400" y="698500"/>
            <a:ext cx="6553200" cy="1419225"/>
          </a:xfrm>
          <a:prstGeom prst="roundRect">
            <a:avLst>
              <a:gd name="adj" fmla="val 6768"/>
            </a:avLst>
          </a:prstGeom>
          <a:gradFill flip="none" rotWithShape="1">
            <a:gsLst>
              <a:gs pos="99000">
                <a:schemeClr val="bg1"/>
              </a:gs>
              <a:gs pos="100000">
                <a:srgbClr val="000000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60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-254000"/>
            <a:ext cx="8001000" cy="984250"/>
          </a:xfrm>
        </p:spPr>
        <p:txBody>
          <a:bodyPr/>
          <a:lstStyle/>
          <a:p>
            <a:r>
              <a:rPr lang="en-US" dirty="0" smtClean="0"/>
              <a:t>STAR Physics </a:t>
            </a:r>
            <a:r>
              <a:rPr lang="en-US" dirty="0"/>
              <a:t>Focus </a:t>
            </a:r>
          </a:p>
        </p:txBody>
      </p:sp>
      <p:pic>
        <p:nvPicPr>
          <p:cNvPr id="25608" name="Picture 10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850900"/>
            <a:ext cx="1600200" cy="657225"/>
          </a:xfrm>
          <a:prstGeom prst="rect">
            <a:avLst/>
          </a:prstGeom>
          <a:noFill/>
          <a:ln w="12700">
            <a:solidFill>
              <a:srgbClr val="B0190F"/>
            </a:solidFill>
            <a:miter lim="800000"/>
            <a:headEnd/>
            <a:tailEnd/>
          </a:ln>
        </p:spPr>
      </p:pic>
      <p:sp>
        <p:nvSpPr>
          <p:cNvPr id="25609" name="Text Box 11"/>
          <p:cNvSpPr txBox="1">
            <a:spLocks noChangeArrowheads="1"/>
          </p:cNvSpPr>
          <p:nvPr/>
        </p:nvSpPr>
        <p:spPr bwMode="auto">
          <a:xfrm>
            <a:off x="3581400" y="898525"/>
            <a:ext cx="3124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pitchFamily="-108" charset="0"/>
              <a:buNone/>
            </a:pPr>
            <a:r>
              <a:rPr lang="en-US" b="1" dirty="0" smtClean="0"/>
              <a:t>Polarized </a:t>
            </a:r>
            <a:r>
              <a:rPr lang="en-US" b="1" i="1" dirty="0"/>
              <a:t>p+p</a:t>
            </a:r>
            <a:r>
              <a:rPr lang="en-US" b="1" dirty="0" smtClean="0"/>
              <a:t> Program</a:t>
            </a:r>
            <a:endParaRPr lang="en-US" dirty="0"/>
          </a:p>
          <a:p>
            <a:pPr marL="457200" indent="-457200">
              <a:buFont typeface="Arial" pitchFamily="-108" charset="0"/>
              <a:buNone/>
            </a:pPr>
            <a:r>
              <a:rPr lang="en-US" dirty="0" smtClean="0"/>
              <a:t>  </a:t>
            </a:r>
            <a:r>
              <a:rPr lang="en-US" sz="1800" dirty="0"/>
              <a:t>- Study </a:t>
            </a:r>
            <a:r>
              <a:rPr lang="en-US" sz="1800" b="1" i="1" dirty="0">
                <a:solidFill>
                  <a:srgbClr val="96151F"/>
                </a:solidFill>
              </a:rPr>
              <a:t>proton intrinsic</a:t>
            </a:r>
            <a:r>
              <a:rPr lang="en-US" sz="1800" b="1" i="1" dirty="0" smtClean="0">
                <a:solidFill>
                  <a:srgbClr val="96151F"/>
                </a:solidFill>
              </a:rPr>
              <a:t> </a:t>
            </a:r>
          </a:p>
          <a:p>
            <a:pPr marL="457200" indent="-457200">
              <a:buFont typeface="Arial" pitchFamily="-108" charset="0"/>
              <a:buNone/>
            </a:pPr>
            <a:r>
              <a:rPr lang="en-US" b="1" i="1" dirty="0" smtClean="0">
                <a:solidFill>
                  <a:srgbClr val="96151F"/>
                </a:solidFill>
              </a:rPr>
              <a:t>    </a:t>
            </a:r>
            <a:r>
              <a:rPr lang="en-US" sz="1800" b="1" i="1" dirty="0" smtClean="0">
                <a:solidFill>
                  <a:srgbClr val="96151F"/>
                </a:solidFill>
              </a:rPr>
              <a:t>properties</a:t>
            </a:r>
            <a:endParaRPr lang="en-US" sz="1800" dirty="0"/>
          </a:p>
        </p:txBody>
      </p:sp>
      <p:sp>
        <p:nvSpPr>
          <p:cNvPr id="25610" name="Text Box 12"/>
          <p:cNvSpPr txBox="1">
            <a:spLocks noChangeArrowheads="1"/>
          </p:cNvSpPr>
          <p:nvPr/>
        </p:nvSpPr>
        <p:spPr bwMode="auto">
          <a:xfrm>
            <a:off x="3505200" y="2298700"/>
            <a:ext cx="35814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pitchFamily="-108" charset="0"/>
              <a:buNone/>
            </a:pPr>
            <a:r>
              <a:rPr lang="en-US" b="1" dirty="0" smtClean="0"/>
              <a:t>Small-</a:t>
            </a:r>
            <a:r>
              <a:rPr lang="en-US" b="1" dirty="0" err="1" smtClean="0"/>
              <a:t>x</a:t>
            </a:r>
            <a:r>
              <a:rPr lang="en-US" b="1" dirty="0" smtClean="0"/>
              <a:t> Physics Program</a:t>
            </a:r>
            <a:endParaRPr lang="en-US" dirty="0" smtClean="0"/>
          </a:p>
          <a:p>
            <a:pPr marL="457200" indent="-457200"/>
            <a:r>
              <a:rPr lang="en-US" sz="1800" dirty="0" smtClean="0"/>
              <a:t>  - </a:t>
            </a:r>
            <a:r>
              <a:rPr lang="en-US" sz="1800" dirty="0"/>
              <a:t>Study low-</a:t>
            </a:r>
            <a:r>
              <a:rPr lang="en-US" sz="1800" dirty="0" err="1"/>
              <a:t>x</a:t>
            </a:r>
            <a:r>
              <a:rPr lang="en-US" sz="1800" dirty="0"/>
              <a:t> properties,</a:t>
            </a:r>
            <a:r>
              <a:rPr lang="en-US" sz="1800" dirty="0" smtClean="0"/>
              <a:t> initial </a:t>
            </a:r>
          </a:p>
          <a:p>
            <a:pPr marL="457200" indent="-457200"/>
            <a:r>
              <a:rPr lang="en-US" dirty="0" smtClean="0"/>
              <a:t>    </a:t>
            </a:r>
            <a:r>
              <a:rPr lang="en-US" sz="1800" dirty="0" smtClean="0"/>
              <a:t>condition, search </a:t>
            </a:r>
            <a:r>
              <a:rPr lang="en-US" sz="1800" dirty="0"/>
              <a:t>for </a:t>
            </a:r>
            <a:r>
              <a:rPr lang="en-US" sz="1800" b="1" i="1" dirty="0">
                <a:solidFill>
                  <a:srgbClr val="791118"/>
                </a:solidFill>
              </a:rPr>
              <a:t>CGC</a:t>
            </a:r>
            <a:endParaRPr lang="en-US" sz="1800" dirty="0"/>
          </a:p>
          <a:p>
            <a:pPr marL="457200" indent="-457200"/>
            <a:r>
              <a:rPr lang="en-US" sz="1800" dirty="0" smtClean="0"/>
              <a:t>  </a:t>
            </a:r>
            <a:r>
              <a:rPr lang="en-US" sz="1800" dirty="0"/>
              <a:t>- Study elastic</a:t>
            </a:r>
            <a:r>
              <a:rPr lang="en-US" sz="1800" dirty="0" smtClean="0"/>
              <a:t> and inelastic </a:t>
            </a:r>
          </a:p>
          <a:p>
            <a:pPr marL="457200" indent="-457200"/>
            <a:r>
              <a:rPr lang="en-US" dirty="0" smtClean="0"/>
              <a:t>    </a:t>
            </a:r>
            <a:r>
              <a:rPr lang="en-US" sz="1800" dirty="0" smtClean="0"/>
              <a:t>processes in pp2pp</a:t>
            </a:r>
            <a:r>
              <a:rPr lang="en-US" dirty="0" smtClean="0"/>
              <a:t> </a:t>
            </a:r>
            <a:endParaRPr lang="en-US" sz="1800" dirty="0" smtClean="0"/>
          </a:p>
        </p:txBody>
      </p:sp>
      <p:pic>
        <p:nvPicPr>
          <p:cNvPr id="25611" name="Picture 13" descr="phase"/>
          <p:cNvPicPr>
            <a:picLocks noChangeAspect="1" noChangeArrowheads="1"/>
          </p:cNvPicPr>
          <p:nvPr/>
        </p:nvPicPr>
        <p:blipFill>
          <a:blip r:embed="rId4">
            <a:lum bright="-10000" contrast="20000"/>
          </a:blip>
          <a:srcRect t="15918" r="25899"/>
          <a:stretch>
            <a:fillRect/>
          </a:stretch>
        </p:blipFill>
        <p:spPr bwMode="auto">
          <a:xfrm>
            <a:off x="1066800" y="2298700"/>
            <a:ext cx="2133600" cy="1585913"/>
          </a:xfrm>
          <a:prstGeom prst="rect">
            <a:avLst/>
          </a:prstGeom>
          <a:noFill/>
          <a:ln w="9525">
            <a:solidFill>
              <a:srgbClr val="C4EBF0"/>
            </a:solidFill>
            <a:miter lim="800000"/>
            <a:headEnd/>
            <a:tailEnd/>
          </a:ln>
        </p:spPr>
      </p:pic>
      <p:sp>
        <p:nvSpPr>
          <p:cNvPr id="13" name="Rounded Rectangle 12"/>
          <p:cNvSpPr/>
          <p:nvPr/>
        </p:nvSpPr>
        <p:spPr>
          <a:xfrm>
            <a:off x="533400" y="4102100"/>
            <a:ext cx="8001000" cy="2292350"/>
          </a:xfrm>
          <a:prstGeom prst="roundRect">
            <a:avLst>
              <a:gd name="adj" fmla="val 6768"/>
            </a:avLst>
          </a:prstGeom>
          <a:gradFill flip="none" rotWithShape="1">
            <a:gsLst>
              <a:gs pos="99000">
                <a:schemeClr val="bg1"/>
              </a:gs>
              <a:gs pos="100000">
                <a:srgbClr val="000000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" name="Picture 5" descr="phasendiagramm_qgp"/>
          <p:cNvPicPr>
            <a:picLocks noChangeAspect="1" noChangeArrowheads="1"/>
          </p:cNvPicPr>
          <p:nvPr/>
        </p:nvPicPr>
        <p:blipFill>
          <a:blip r:embed="rId5"/>
          <a:srcRect r="-948" b="4230"/>
          <a:stretch>
            <a:fillRect/>
          </a:stretch>
        </p:blipFill>
        <p:spPr bwMode="auto">
          <a:xfrm>
            <a:off x="685800" y="4330700"/>
            <a:ext cx="286226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3886200" y="4251285"/>
            <a:ext cx="4114800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b="1" dirty="0"/>
              <a:t>1) At 200 GeV</a:t>
            </a:r>
            <a:r>
              <a:rPr lang="en-US" b="1" dirty="0" smtClean="0"/>
              <a:t> at RHIC</a:t>
            </a:r>
            <a:endParaRPr lang="en-US" dirty="0" smtClean="0"/>
          </a:p>
          <a:p>
            <a:pPr marL="457200" indent="-457200"/>
            <a:r>
              <a:rPr lang="en-US" sz="1800" dirty="0"/>
              <a:t>     - Study </a:t>
            </a:r>
            <a:r>
              <a:rPr lang="en-US" sz="1800" b="1" i="1" dirty="0">
                <a:solidFill>
                  <a:srgbClr val="85131D"/>
                </a:solidFill>
              </a:rPr>
              <a:t>medium properties, EoS</a:t>
            </a:r>
            <a:endParaRPr lang="en-US" sz="1800" dirty="0"/>
          </a:p>
          <a:p>
            <a:pPr marL="457200" indent="-457200">
              <a:buFont typeface="Arial" pitchFamily="-108" charset="0"/>
              <a:buNone/>
            </a:pPr>
            <a:r>
              <a:rPr lang="en-US" sz="1800" dirty="0"/>
              <a:t>     - pQCD in hot and dense medium</a:t>
            </a:r>
          </a:p>
          <a:p>
            <a:pPr marL="457200" indent="-457200">
              <a:buFont typeface="Arial" pitchFamily="-108" charset="0"/>
              <a:buNone/>
            </a:pPr>
            <a:endParaRPr lang="en-US" sz="1000" dirty="0"/>
          </a:p>
          <a:p>
            <a:pPr marL="457200" indent="-457200">
              <a:buFont typeface="Arial" pitchFamily="-108" charset="0"/>
              <a:buNone/>
            </a:pPr>
            <a:r>
              <a:rPr lang="en-US" b="1" dirty="0"/>
              <a:t>2) RHIC</a:t>
            </a:r>
            <a:r>
              <a:rPr lang="en-US" b="1" dirty="0" smtClean="0"/>
              <a:t> </a:t>
            </a:r>
            <a:r>
              <a:rPr lang="en-US" b="1" dirty="0">
                <a:solidFill>
                  <a:srgbClr val="800000"/>
                </a:solidFill>
              </a:rPr>
              <a:t>B</a:t>
            </a:r>
            <a:r>
              <a:rPr lang="en-US" b="1" dirty="0" smtClean="0"/>
              <a:t>eam </a:t>
            </a:r>
            <a:r>
              <a:rPr lang="en-US" b="1" dirty="0">
                <a:solidFill>
                  <a:srgbClr val="800000"/>
                </a:solidFill>
              </a:rPr>
              <a:t>E</a:t>
            </a:r>
            <a:r>
              <a:rPr lang="en-US" b="1" dirty="0" smtClean="0"/>
              <a:t>nergy </a:t>
            </a:r>
            <a:r>
              <a:rPr lang="en-US" b="1" dirty="0" smtClean="0">
                <a:solidFill>
                  <a:srgbClr val="800000"/>
                </a:solidFill>
              </a:rPr>
              <a:t>S</a:t>
            </a:r>
            <a:r>
              <a:rPr lang="en-US" b="1" dirty="0" smtClean="0"/>
              <a:t>can (</a:t>
            </a:r>
            <a:r>
              <a:rPr lang="en-US" b="1" dirty="0" smtClean="0">
                <a:solidFill>
                  <a:srgbClr val="800000"/>
                </a:solidFill>
              </a:rPr>
              <a:t>BES</a:t>
            </a:r>
            <a:r>
              <a:rPr lang="en-US" b="1" dirty="0" smtClean="0"/>
              <a:t>)</a:t>
            </a:r>
          </a:p>
          <a:p>
            <a:pPr marL="457200" indent="-457200"/>
            <a:r>
              <a:rPr lang="en-US" sz="1800" dirty="0"/>
              <a:t>    </a:t>
            </a:r>
            <a:r>
              <a:rPr lang="en-US" sz="1800" dirty="0" smtClean="0"/>
              <a:t> - </a:t>
            </a:r>
            <a:r>
              <a:rPr lang="en-US" sz="1800" dirty="0"/>
              <a:t>Search for the </a:t>
            </a:r>
            <a:r>
              <a:rPr lang="en-US" sz="1800" b="1" i="1" dirty="0">
                <a:solidFill>
                  <a:srgbClr val="85131D"/>
                </a:solidFill>
              </a:rPr>
              <a:t>QCD critical point</a:t>
            </a:r>
            <a:endParaRPr lang="en-US" sz="1800" dirty="0"/>
          </a:p>
          <a:p>
            <a:pPr marL="457200" indent="-457200">
              <a:buFont typeface="Arial" pitchFamily="-108" charset="0"/>
              <a:buNone/>
            </a:pPr>
            <a:r>
              <a:rPr lang="en-US" sz="1800" dirty="0"/>
              <a:t>    </a:t>
            </a:r>
            <a:r>
              <a:rPr lang="en-US" sz="1800" dirty="0" smtClean="0"/>
              <a:t> - </a:t>
            </a:r>
            <a:r>
              <a:rPr lang="en-US" sz="1800" dirty="0"/>
              <a:t>Chiral symmetry restoration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599" y="898525"/>
            <a:ext cx="863600" cy="11010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599" y="1571315"/>
            <a:ext cx="1117600" cy="47021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7239000" y="990600"/>
            <a:ext cx="1295400" cy="2599730"/>
          </a:xfrm>
          <a:prstGeom prst="roundRect">
            <a:avLst>
              <a:gd name="adj" fmla="val 11667"/>
            </a:avLst>
          </a:prstGeom>
          <a:solidFill>
            <a:srgbClr val="FFFF00"/>
          </a:solidFill>
          <a:ln w="76200" cap="flat" cmpd="tri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rgbClr val="000000"/>
                </a:solidFill>
              </a:rPr>
              <a:t>STAR </a:t>
            </a:r>
            <a:r>
              <a:rPr lang="en-US" b="1" i="1" dirty="0" smtClean="0">
                <a:solidFill>
                  <a:srgbClr val="000000"/>
                </a:solidFill>
              </a:rPr>
              <a:t>Decadal Plan </a:t>
            </a:r>
          </a:p>
          <a:p>
            <a:pPr algn="ctr"/>
            <a:r>
              <a:rPr lang="en-US" i="1" dirty="0" smtClean="0">
                <a:solidFill>
                  <a:srgbClr val="000000"/>
                </a:solidFill>
              </a:rPr>
              <a:t>+</a:t>
            </a:r>
          </a:p>
          <a:p>
            <a:pPr algn="ctr"/>
            <a:endParaRPr lang="en-US" i="1" dirty="0" smtClean="0">
              <a:solidFill>
                <a:srgbClr val="000000"/>
              </a:solidFill>
            </a:endParaRPr>
          </a:p>
          <a:p>
            <a:pPr algn="ctr"/>
            <a:r>
              <a:rPr lang="en-US" b="1" dirty="0" err="1" smtClean="0">
                <a:solidFill>
                  <a:srgbClr val="000000"/>
                </a:solidFill>
              </a:rPr>
              <a:t>eSTAR</a:t>
            </a:r>
            <a:endParaRPr lang="en-US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tmu_dl_15july2012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3448" t="1678" r="2299" b="6065"/>
              <a:stretch>
                <a:fillRect/>
              </a:stretch>
            </p:blipFill>
          </mc:Choice>
          <mc:Fallback>
            <p:blipFill>
              <a:blip r:embed="rId4"/>
              <a:srcRect l="3448" t="1678" r="2299" b="6065"/>
              <a:stretch>
                <a:fillRect/>
              </a:stretch>
            </p:blipFill>
          </mc:Fallback>
        </mc:AlternateContent>
        <p:spPr>
          <a:xfrm>
            <a:off x="2133600" y="2080126"/>
            <a:ext cx="4572000" cy="3657599"/>
          </a:xfrm>
          <a:prstGeom prst="rect">
            <a:avLst/>
          </a:prstGeom>
        </p:spPr>
      </p:pic>
      <p:sp>
        <p:nvSpPr>
          <p:cNvPr id="144" name="Rounded Rectangle 143"/>
          <p:cNvSpPr/>
          <p:nvPr/>
        </p:nvSpPr>
        <p:spPr>
          <a:xfrm>
            <a:off x="3365609" y="914400"/>
            <a:ext cx="2225575" cy="7428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3504201" y="1013326"/>
            <a:ext cx="457200" cy="488518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/>
          <p:cNvSpPr txBox="1"/>
          <p:nvPr/>
        </p:nvSpPr>
        <p:spPr>
          <a:xfrm>
            <a:off x="3580401" y="1070416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Arial Black"/>
                <a:cs typeface="Arial Black"/>
              </a:rPr>
              <a:t>2</a:t>
            </a:r>
            <a:endParaRPr lang="en-US" sz="2000" b="1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cxnSp>
        <p:nvCxnSpPr>
          <p:cNvPr id="131" name="Straight Arrow Connector 130"/>
          <p:cNvCxnSpPr>
            <a:stCxn id="118" idx="0"/>
            <a:endCxn id="110" idx="4"/>
          </p:cNvCxnSpPr>
          <p:nvPr/>
        </p:nvCxnSpPr>
        <p:spPr>
          <a:xfrm rot="16200000" flipV="1">
            <a:off x="3089980" y="2144666"/>
            <a:ext cx="1362843" cy="771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0" name="TextBox 139"/>
          <p:cNvSpPr txBox="1"/>
          <p:nvPr/>
        </p:nvSpPr>
        <p:spPr>
          <a:xfrm>
            <a:off x="4037601" y="1001994"/>
            <a:ext cx="1489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T</a:t>
            </a:r>
            <a:r>
              <a:rPr lang="en-US" b="1" i="1" baseline="-25000" dirty="0" smtClean="0"/>
              <a:t>E</a:t>
            </a:r>
            <a:r>
              <a:rPr lang="en-US" b="1" dirty="0" smtClean="0"/>
              <a:t>  </a:t>
            </a:r>
          </a:p>
          <a:p>
            <a:r>
              <a:rPr lang="en-US" b="1" i="1" dirty="0" smtClean="0">
                <a:solidFill>
                  <a:srgbClr val="FF0000"/>
                </a:solidFill>
                <a:latin typeface="Arial Black"/>
                <a:cs typeface="Arial Black"/>
              </a:rPr>
              <a:t>RHIC</a:t>
            </a:r>
            <a:r>
              <a:rPr lang="en-US" b="1" i="1" dirty="0" smtClean="0">
                <a:solidFill>
                  <a:srgbClr val="FF0000"/>
                </a:solidFill>
              </a:rPr>
              <a:t>, SPS</a:t>
            </a:r>
            <a:endParaRPr lang="en-US" b="1" i="1" dirty="0">
              <a:solidFill>
                <a:srgbClr val="800000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25735" y="918169"/>
            <a:ext cx="2225575" cy="7428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4495800" y="3070725"/>
            <a:ext cx="457200" cy="488518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TextBox 120"/>
          <p:cNvSpPr txBox="1"/>
          <p:nvPr/>
        </p:nvSpPr>
        <p:spPr>
          <a:xfrm>
            <a:off x="4572000" y="3119847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Arial Black"/>
                <a:cs typeface="Arial Black"/>
              </a:rPr>
              <a:t>3</a:t>
            </a:r>
            <a:endParaRPr lang="en-US" sz="2000" b="1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grpSp>
        <p:nvGrpSpPr>
          <p:cNvPr id="2" name="Group 151"/>
          <p:cNvGrpSpPr/>
          <p:nvPr/>
        </p:nvGrpSpPr>
        <p:grpSpPr>
          <a:xfrm>
            <a:off x="4886044" y="914400"/>
            <a:ext cx="3432565" cy="2227868"/>
            <a:chOff x="4720834" y="1210270"/>
            <a:chExt cx="3432565" cy="2227868"/>
          </a:xfrm>
        </p:grpSpPr>
        <p:sp>
          <p:nvSpPr>
            <p:cNvPr id="147" name="Rounded Rectangle 146"/>
            <p:cNvSpPr/>
            <p:nvPr/>
          </p:nvSpPr>
          <p:spPr>
            <a:xfrm>
              <a:off x="5638800" y="1210270"/>
              <a:ext cx="2514599" cy="76200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5715000" y="1334595"/>
              <a:ext cx="457200" cy="48851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5791200" y="1383717"/>
              <a:ext cx="381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FF00"/>
                  </a:solidFill>
                  <a:latin typeface="Arial Black"/>
                  <a:cs typeface="Arial Black"/>
                </a:rPr>
                <a:t>3</a:t>
              </a:r>
              <a:endParaRPr lang="en-US" sz="2000" b="1" dirty="0">
                <a:solidFill>
                  <a:srgbClr val="FFFF00"/>
                </a:solidFill>
                <a:latin typeface="Arial Black"/>
                <a:cs typeface="Arial Black"/>
              </a:endParaRPr>
            </a:p>
          </p:txBody>
        </p:sp>
        <p:cxnSp>
          <p:nvCxnSpPr>
            <p:cNvPr id="135" name="Straight Arrow Connector 134"/>
            <p:cNvCxnSpPr>
              <a:stCxn id="120" idx="7"/>
              <a:endCxn id="114" idx="4"/>
            </p:cNvCxnSpPr>
            <p:nvPr/>
          </p:nvCxnSpPr>
          <p:spPr>
            <a:xfrm rot="5400000" flipH="1" flipV="1">
              <a:off x="4524705" y="2019243"/>
              <a:ext cx="1615024" cy="1222765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46" name="TextBox 145"/>
            <p:cNvSpPr txBox="1"/>
            <p:nvPr/>
          </p:nvSpPr>
          <p:spPr>
            <a:xfrm>
              <a:off x="6172200" y="1272464"/>
              <a:ext cx="17397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smtClean="0"/>
                <a:t>Large μ</a:t>
              </a:r>
              <a:r>
                <a:rPr lang="en-US" b="1" i="1" baseline="-25000" dirty="0" smtClean="0"/>
                <a:t>B</a:t>
              </a:r>
            </a:p>
            <a:p>
              <a:r>
                <a:rPr lang="en-US" b="1" i="1" dirty="0" smtClean="0">
                  <a:solidFill>
                    <a:srgbClr val="800000"/>
                  </a:solidFill>
                </a:rPr>
                <a:t>NICA, FAIR</a:t>
              </a:r>
              <a:endParaRPr lang="en-US" b="1" i="1" dirty="0">
                <a:solidFill>
                  <a:srgbClr val="800000"/>
                </a:solidFill>
              </a:endParaRPr>
            </a:p>
          </p:txBody>
        </p:sp>
      </p:grpSp>
      <p:sp>
        <p:nvSpPr>
          <p:cNvPr id="132" name="TextBox 131"/>
          <p:cNvSpPr txBox="1"/>
          <p:nvPr/>
        </p:nvSpPr>
        <p:spPr>
          <a:xfrm>
            <a:off x="1244600" y="6654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101935" y="-38100"/>
            <a:ext cx="7737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Exploring the QCD Phase Structure</a:t>
            </a:r>
            <a:endParaRPr lang="en-US" sz="3600" dirty="0"/>
          </a:p>
        </p:txBody>
      </p:sp>
      <p:sp>
        <p:nvSpPr>
          <p:cNvPr id="116" name="Oval 115"/>
          <p:cNvSpPr/>
          <p:nvPr/>
        </p:nvSpPr>
        <p:spPr>
          <a:xfrm>
            <a:off x="2819400" y="2734607"/>
            <a:ext cx="457200" cy="488518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extBox 116"/>
          <p:cNvSpPr txBox="1"/>
          <p:nvPr/>
        </p:nvSpPr>
        <p:spPr>
          <a:xfrm>
            <a:off x="2895600" y="2783729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Arial Black"/>
                <a:cs typeface="Arial Black"/>
              </a:rPr>
              <a:t>1</a:t>
            </a:r>
            <a:endParaRPr lang="en-US" sz="2000" b="1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grpSp>
        <p:nvGrpSpPr>
          <p:cNvPr id="3" name="Group 149"/>
          <p:cNvGrpSpPr/>
          <p:nvPr/>
        </p:nvGrpSpPr>
        <p:grpSpPr>
          <a:xfrm>
            <a:off x="1155810" y="1001994"/>
            <a:ext cx="2133600" cy="1674480"/>
            <a:chOff x="990600" y="1325939"/>
            <a:chExt cx="2133600" cy="1674480"/>
          </a:xfrm>
        </p:grpSpPr>
        <p:sp>
          <p:nvSpPr>
            <p:cNvPr id="112" name="Oval 111"/>
            <p:cNvSpPr/>
            <p:nvPr/>
          </p:nvSpPr>
          <p:spPr>
            <a:xfrm>
              <a:off x="990600" y="1365071"/>
              <a:ext cx="457200" cy="48851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1066800" y="1414193"/>
              <a:ext cx="381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FF00"/>
                  </a:solidFill>
                  <a:latin typeface="Arial Black"/>
                  <a:cs typeface="Arial Black"/>
                </a:rPr>
                <a:t>1</a:t>
              </a:r>
              <a:endParaRPr lang="en-US" sz="2000" b="1" dirty="0">
                <a:solidFill>
                  <a:srgbClr val="FFFF00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1560901" y="1325939"/>
              <a:ext cx="15632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 </a:t>
              </a:r>
              <a:r>
                <a:rPr lang="en-US" b="1" i="1" dirty="0" err="1" smtClean="0"/>
                <a:t>T</a:t>
              </a:r>
              <a:r>
                <a:rPr lang="en-US" b="1" i="1" baseline="-25000" dirty="0" err="1" smtClean="0"/>
                <a:t>ini</a:t>
              </a:r>
              <a:r>
                <a:rPr lang="en-US" b="1" i="1" dirty="0" smtClean="0"/>
                <a:t>, T</a:t>
              </a:r>
              <a:r>
                <a:rPr lang="en-US" b="1" i="1" baseline="-25000" dirty="0" smtClean="0"/>
                <a:t>C</a:t>
              </a:r>
            </a:p>
            <a:p>
              <a:r>
                <a:rPr lang="en-US" b="1" i="1" dirty="0" smtClean="0">
                  <a:solidFill>
                    <a:srgbClr val="FF0000"/>
                  </a:solidFill>
                  <a:latin typeface="Arial Black"/>
                  <a:cs typeface="Arial Black"/>
                </a:rPr>
                <a:t>LHC</a:t>
              </a:r>
              <a:r>
                <a:rPr lang="en-US" b="1" i="1" dirty="0" smtClean="0">
                  <a:solidFill>
                    <a:srgbClr val="800000"/>
                  </a:solidFill>
                </a:rPr>
                <a:t>, </a:t>
              </a:r>
              <a:r>
                <a:rPr lang="en-US" b="1" i="1" dirty="0" smtClean="0">
                  <a:solidFill>
                    <a:srgbClr val="FF0000"/>
                  </a:solidFill>
                  <a:latin typeface="Arial Black"/>
                  <a:cs typeface="Arial Black"/>
                </a:rPr>
                <a:t>RHIC</a:t>
              </a:r>
              <a:endParaRPr lang="en-US" b="1" i="1" dirty="0">
                <a:solidFill>
                  <a:srgbClr val="FF0000"/>
                </a:solidFill>
                <a:latin typeface="Arial Black"/>
                <a:cs typeface="Arial Black"/>
              </a:endParaRPr>
            </a:p>
          </p:txBody>
        </p:sp>
        <p:cxnSp>
          <p:nvCxnSpPr>
            <p:cNvPr id="129" name="Straight Arrow Connector 128"/>
            <p:cNvCxnSpPr>
              <a:stCxn id="116" idx="1"/>
            </p:cNvCxnSpPr>
            <p:nvPr/>
          </p:nvCxnSpPr>
          <p:spPr>
            <a:xfrm rot="16200000" flipV="1">
              <a:off x="1426579" y="1705852"/>
              <a:ext cx="1315790" cy="1273343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18" name="Oval 117"/>
          <p:cNvSpPr/>
          <p:nvPr/>
        </p:nvSpPr>
        <p:spPr>
          <a:xfrm>
            <a:off x="3581400" y="2864687"/>
            <a:ext cx="457200" cy="488518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TextBox 118"/>
          <p:cNvSpPr txBox="1"/>
          <p:nvPr/>
        </p:nvSpPr>
        <p:spPr>
          <a:xfrm>
            <a:off x="3657600" y="2913809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Arial Black"/>
                <a:cs typeface="Arial Black"/>
              </a:rPr>
              <a:t>2</a:t>
            </a:r>
            <a:endParaRPr lang="en-US" sz="2000" b="1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sp>
        <p:nvSpPr>
          <p:cNvPr id="39" name="TextBox 38"/>
          <p:cNvSpPr txBox="1"/>
          <p:nvPr/>
        </p:nvSpPr>
        <p:spPr>
          <a:xfrm rot="16200000">
            <a:off x="2089995" y="3825395"/>
            <a:ext cx="198990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FF0000"/>
                </a:solidFill>
              </a:rPr>
              <a:t>Partonic Matter</a:t>
            </a:r>
          </a:p>
          <a:p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 rot="16200000">
            <a:off x="3347996" y="3840621"/>
            <a:ext cx="12560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Hadronic</a:t>
            </a:r>
          </a:p>
          <a:p>
            <a:r>
              <a:rPr lang="en-US" sz="1600" b="1" dirty="0" smtClean="0"/>
              <a:t> Matter</a:t>
            </a:r>
          </a:p>
          <a:p>
            <a:endParaRPr lang="en-US" dirty="0"/>
          </a:p>
        </p:txBody>
      </p:sp>
      <p:sp>
        <p:nvSpPr>
          <p:cNvPr id="34" name="Rounded Rectangular Callout 33"/>
          <p:cNvSpPr/>
          <p:nvPr/>
        </p:nvSpPr>
        <p:spPr>
          <a:xfrm>
            <a:off x="0" y="2080125"/>
            <a:ext cx="2019300" cy="833683"/>
          </a:xfrm>
          <a:prstGeom prst="wedgeRoundRectCallout">
            <a:avLst>
              <a:gd name="adj1" fmla="val 95099"/>
              <a:gd name="adj2" fmla="val 95089"/>
              <a:gd name="adj3" fmla="val 16667"/>
            </a:avLst>
          </a:prstGeom>
          <a:solidFill>
            <a:srgbClr val="FFFF00">
              <a:alpha val="5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LHC+RHIC</a:t>
            </a:r>
          </a:p>
          <a:p>
            <a:pPr algn="ctr"/>
            <a:r>
              <a:rPr lang="en-US" sz="1600" b="1" dirty="0" err="1" smtClean="0">
                <a:solidFill>
                  <a:srgbClr val="800000"/>
                </a:solidFill>
              </a:rPr>
              <a:t>sQGP</a:t>
            </a:r>
            <a:r>
              <a:rPr lang="en-US" sz="1600" b="1" dirty="0" smtClean="0">
                <a:solidFill>
                  <a:srgbClr val="800000"/>
                </a:solidFill>
              </a:rPr>
              <a:t> properties</a:t>
            </a: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√</a:t>
            </a:r>
            <a:r>
              <a:rPr lang="en-US" sz="1400" dirty="0" err="1" smtClean="0">
                <a:solidFill>
                  <a:srgbClr val="000000"/>
                </a:solidFill>
              </a:rPr>
              <a:t>s</a:t>
            </a:r>
            <a:r>
              <a:rPr lang="en-US" sz="1400" baseline="-25000" dirty="0" err="1" smtClean="0">
                <a:solidFill>
                  <a:srgbClr val="000000"/>
                </a:solidFill>
              </a:rPr>
              <a:t>NN</a:t>
            </a:r>
            <a:r>
              <a:rPr lang="en-US" sz="1400" dirty="0" smtClean="0">
                <a:solidFill>
                  <a:srgbClr val="000000"/>
                </a:solidFill>
              </a:rPr>
              <a:t> ~ 0.1 - 5 </a:t>
            </a:r>
            <a:r>
              <a:rPr lang="en-US" sz="1400" dirty="0" err="1" smtClean="0">
                <a:solidFill>
                  <a:srgbClr val="000000"/>
                </a:solidFill>
              </a:rPr>
              <a:t>TeV</a:t>
            </a:r>
            <a:endParaRPr lang="en-US" sz="1400" dirty="0" smtClean="0">
              <a:solidFill>
                <a:srgbClr val="000000"/>
              </a:solidFill>
            </a:endParaRPr>
          </a:p>
          <a:p>
            <a:pPr algn="ctr"/>
            <a:endParaRPr lang="en-US" sz="1600" b="1" dirty="0" smtClean="0">
              <a:solidFill>
                <a:srgbClr val="800000"/>
              </a:solidFill>
            </a:endParaRPr>
          </a:p>
          <a:p>
            <a:pPr marL="114300"/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152400" y="4299681"/>
            <a:ext cx="1676400" cy="1666644"/>
          </a:xfrm>
          <a:prstGeom prst="wedgeRoundRectCallout">
            <a:avLst>
              <a:gd name="adj1" fmla="val 141173"/>
              <a:gd name="adj2" fmla="val -82737"/>
              <a:gd name="adj3" fmla="val 16667"/>
            </a:avLst>
          </a:prstGeom>
          <a:solidFill>
            <a:srgbClr val="FFFF00">
              <a:alpha val="5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</a:rPr>
              <a:t>RHIC BES-II</a:t>
            </a:r>
          </a:p>
          <a:p>
            <a:pPr algn="ctr"/>
            <a:r>
              <a:rPr lang="en-US" sz="1600" b="1" dirty="0" smtClean="0">
                <a:solidFill>
                  <a:srgbClr val="800000"/>
                </a:solidFill>
              </a:rPr>
              <a:t>QCD </a:t>
            </a:r>
            <a:r>
              <a:rPr lang="en-US" altLang="zh-CN" sz="1600" b="1" dirty="0" smtClean="0">
                <a:solidFill>
                  <a:srgbClr val="800000"/>
                </a:solidFill>
              </a:rPr>
              <a:t>phase structure and critical point</a:t>
            </a:r>
            <a:endParaRPr lang="en-US" sz="1400" dirty="0" smtClean="0">
              <a:solidFill>
                <a:srgbClr val="000000"/>
              </a:solidFill>
            </a:endParaRP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 √</a:t>
            </a:r>
            <a:r>
              <a:rPr lang="en-US" sz="1400" dirty="0" err="1" smtClean="0">
                <a:solidFill>
                  <a:srgbClr val="000000"/>
                </a:solidFill>
              </a:rPr>
              <a:t>s</a:t>
            </a:r>
            <a:r>
              <a:rPr lang="en-US" sz="1400" baseline="-25000" dirty="0" err="1" smtClean="0">
                <a:solidFill>
                  <a:srgbClr val="000000"/>
                </a:solidFill>
              </a:rPr>
              <a:t>NN</a:t>
            </a:r>
            <a:r>
              <a:rPr lang="en-US" sz="1400" dirty="0" smtClean="0">
                <a:solidFill>
                  <a:srgbClr val="000000"/>
                </a:solidFill>
              </a:rPr>
              <a:t> ≤ 20 GeV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8" name="Rounded Rectangular Callout 37"/>
          <p:cNvSpPr/>
          <p:nvPr/>
        </p:nvSpPr>
        <p:spPr>
          <a:xfrm>
            <a:off x="7162800" y="2362200"/>
            <a:ext cx="1828800" cy="1433690"/>
          </a:xfrm>
          <a:prstGeom prst="wedgeRoundRectCallout">
            <a:avLst>
              <a:gd name="adj1" fmla="val -147350"/>
              <a:gd name="adj2" fmla="val 126107"/>
              <a:gd name="adj3" fmla="val 16667"/>
            </a:avLst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</a:rPr>
              <a:t>Future </a:t>
            </a:r>
            <a:r>
              <a:rPr lang="en-US" sz="1600" b="1" dirty="0" err="1" smtClean="0">
                <a:solidFill>
                  <a:srgbClr val="000000"/>
                </a:solidFill>
              </a:rPr>
              <a:t>eRHIC</a:t>
            </a:r>
            <a:endParaRPr lang="en-US" sz="1600" b="1" dirty="0" smtClean="0">
              <a:solidFill>
                <a:srgbClr val="000000"/>
              </a:solidFill>
            </a:endParaRPr>
          </a:p>
          <a:p>
            <a:pPr algn="ctr"/>
            <a:r>
              <a:rPr lang="en-US" sz="1600" b="1" dirty="0" smtClean="0">
                <a:solidFill>
                  <a:srgbClr val="800000"/>
                </a:solidFill>
              </a:rPr>
              <a:t>Cold nuclear matter properties</a:t>
            </a:r>
          </a:p>
          <a:p>
            <a:pPr algn="ctr"/>
            <a:r>
              <a:rPr lang="en-US" altLang="zh-CN" sz="1600" dirty="0" err="1" smtClean="0">
                <a:solidFill>
                  <a:schemeClr val="tx1"/>
                </a:solidFill>
              </a:rPr>
              <a:t>e</a:t>
            </a:r>
            <a:r>
              <a:rPr lang="en-US" altLang="zh-CN" sz="1600" dirty="0" smtClean="0">
                <a:solidFill>
                  <a:schemeClr val="tx1"/>
                </a:solidFill>
              </a:rPr>
              <a:t> + ion collisions</a:t>
            </a:r>
            <a:endParaRPr lang="en-US" sz="1600" b="1" dirty="0" smtClean="0">
              <a:solidFill>
                <a:srgbClr val="800000"/>
              </a:solidFill>
            </a:endParaRPr>
          </a:p>
          <a:p>
            <a:pPr algn="ctr"/>
            <a:endParaRPr lang="en-US" sz="800" b="1" dirty="0" smtClean="0">
              <a:solidFill>
                <a:srgbClr val="8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667000" y="6019800"/>
            <a:ext cx="3828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alpha val="44000"/>
                  </a:schemeClr>
                </a:solidFill>
              </a:rPr>
              <a:t>Emergent properties of QCD matter</a:t>
            </a:r>
            <a:endParaRPr lang="en-US" dirty="0">
              <a:solidFill>
                <a:schemeClr val="tx1">
                  <a:alpha val="44000"/>
                </a:schemeClr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4800600" y="4876800"/>
            <a:ext cx="558690" cy="403725"/>
          </a:xfrm>
          <a:prstGeom prst="roundRect">
            <a:avLst/>
          </a:prstGeom>
          <a:noFill/>
          <a:ln w="28575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Dotted grid"/>
          <p:cNvSpPr>
            <a:spLocks noChangeArrowheads="1"/>
          </p:cNvSpPr>
          <p:nvPr/>
        </p:nvSpPr>
        <p:spPr bwMode="auto">
          <a:xfrm>
            <a:off x="114300" y="762000"/>
            <a:ext cx="8915400" cy="5638800"/>
          </a:xfrm>
          <a:prstGeom prst="roundRect">
            <a:avLst>
              <a:gd name="adj" fmla="val 3042"/>
            </a:avLst>
          </a:prstGeom>
          <a:pattFill prst="dotGrid">
            <a:fgClr>
              <a:srgbClr val="D4D4D4"/>
            </a:fgClr>
            <a:bgClr>
              <a:schemeClr val="bg1"/>
            </a:bgClr>
          </a:pattFill>
          <a:ln w="38100" cmpd="dbl">
            <a:solidFill>
              <a:srgbClr val="CFA61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555" name="Picture 3" descr="tpcsymposium copy"/>
          <p:cNvPicPr>
            <a:picLocks noChangeAspect="1" noChangeArrowheads="1"/>
          </p:cNvPicPr>
          <p:nvPr/>
        </p:nvPicPr>
        <p:blipFill>
          <a:blip r:embed="rId3"/>
          <a:srcRect l="1123"/>
          <a:stretch>
            <a:fillRect/>
          </a:stretch>
        </p:blipFill>
        <p:spPr bwMode="auto">
          <a:xfrm>
            <a:off x="1524000" y="1524000"/>
            <a:ext cx="6037263" cy="391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743200" y="3103563"/>
            <a:ext cx="0" cy="762000"/>
            <a:chOff x="768" y="2064"/>
            <a:chExt cx="0" cy="480"/>
          </a:xfrm>
        </p:grpSpPr>
        <p:sp>
          <p:nvSpPr>
            <p:cNvPr id="23662" name="Line 5"/>
            <p:cNvSpPr>
              <a:spLocks noChangeShapeType="1"/>
            </p:cNvSpPr>
            <p:nvPr/>
          </p:nvSpPr>
          <p:spPr bwMode="auto">
            <a:xfrm>
              <a:off x="768" y="2064"/>
              <a:ext cx="0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63" name="Line 6"/>
            <p:cNvSpPr>
              <a:spLocks noChangeShapeType="1"/>
            </p:cNvSpPr>
            <p:nvPr/>
          </p:nvSpPr>
          <p:spPr bwMode="auto">
            <a:xfrm>
              <a:off x="768" y="2352"/>
              <a:ext cx="0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6324600" y="3103563"/>
            <a:ext cx="0" cy="762000"/>
            <a:chOff x="768" y="2064"/>
            <a:chExt cx="0" cy="480"/>
          </a:xfrm>
        </p:grpSpPr>
        <p:sp>
          <p:nvSpPr>
            <p:cNvPr id="23660" name="Line 8"/>
            <p:cNvSpPr>
              <a:spLocks noChangeShapeType="1"/>
            </p:cNvSpPr>
            <p:nvPr/>
          </p:nvSpPr>
          <p:spPr bwMode="auto">
            <a:xfrm>
              <a:off x="768" y="2064"/>
              <a:ext cx="0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61" name="Line 9"/>
            <p:cNvSpPr>
              <a:spLocks noChangeShapeType="1"/>
            </p:cNvSpPr>
            <p:nvPr/>
          </p:nvSpPr>
          <p:spPr bwMode="auto">
            <a:xfrm>
              <a:off x="768" y="2352"/>
              <a:ext cx="0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4330700" y="3375025"/>
            <a:ext cx="533400" cy="214313"/>
            <a:chOff x="1752" y="2235"/>
            <a:chExt cx="336" cy="135"/>
          </a:xfrm>
        </p:grpSpPr>
        <p:sp>
          <p:nvSpPr>
            <p:cNvPr id="23658" name="Line 11"/>
            <p:cNvSpPr>
              <a:spLocks noChangeShapeType="1"/>
            </p:cNvSpPr>
            <p:nvPr/>
          </p:nvSpPr>
          <p:spPr bwMode="auto">
            <a:xfrm>
              <a:off x="1752" y="2235"/>
              <a:ext cx="336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59" name="Line 12"/>
            <p:cNvSpPr>
              <a:spLocks noChangeShapeType="1"/>
            </p:cNvSpPr>
            <p:nvPr/>
          </p:nvSpPr>
          <p:spPr bwMode="auto">
            <a:xfrm>
              <a:off x="1752" y="2370"/>
              <a:ext cx="336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3559" name="Rectangle 13"/>
          <p:cNvSpPr>
            <a:spLocks noChangeArrowheads="1"/>
          </p:cNvSpPr>
          <p:nvPr/>
        </p:nvSpPr>
        <p:spPr bwMode="auto">
          <a:xfrm>
            <a:off x="3149600" y="3276600"/>
            <a:ext cx="2895600" cy="1762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0" name="Rectangle 14"/>
          <p:cNvSpPr>
            <a:spLocks noChangeArrowheads="1"/>
          </p:cNvSpPr>
          <p:nvPr/>
        </p:nvSpPr>
        <p:spPr bwMode="auto">
          <a:xfrm>
            <a:off x="3149600" y="3513138"/>
            <a:ext cx="2895600" cy="1762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4311650" y="3276600"/>
            <a:ext cx="457200" cy="392113"/>
            <a:chOff x="1776" y="1920"/>
            <a:chExt cx="288" cy="247"/>
          </a:xfrm>
        </p:grpSpPr>
        <p:grpSp>
          <p:nvGrpSpPr>
            <p:cNvPr id="6" name="Group 16"/>
            <p:cNvGrpSpPr>
              <a:grpSpLocks/>
            </p:cNvGrpSpPr>
            <p:nvPr/>
          </p:nvGrpSpPr>
          <p:grpSpPr bwMode="auto">
            <a:xfrm>
              <a:off x="1776" y="1920"/>
              <a:ext cx="288" cy="26"/>
              <a:chOff x="1776" y="1920"/>
              <a:chExt cx="288" cy="26"/>
            </a:xfrm>
          </p:grpSpPr>
          <p:sp>
            <p:nvSpPr>
              <p:cNvPr id="23656" name="Line 17"/>
              <p:cNvSpPr>
                <a:spLocks noChangeShapeType="1"/>
              </p:cNvSpPr>
              <p:nvPr/>
            </p:nvSpPr>
            <p:spPr bwMode="auto">
              <a:xfrm>
                <a:off x="1802" y="1946"/>
                <a:ext cx="240" cy="0"/>
              </a:xfrm>
              <a:prstGeom prst="line">
                <a:avLst/>
              </a:prstGeom>
              <a:noFill/>
              <a:ln w="12700">
                <a:solidFill>
                  <a:srgbClr val="FC0128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57" name="Line 18"/>
              <p:cNvSpPr>
                <a:spLocks noChangeShapeType="1"/>
              </p:cNvSpPr>
              <p:nvPr/>
            </p:nvSpPr>
            <p:spPr bwMode="auto">
              <a:xfrm>
                <a:off x="1776" y="1920"/>
                <a:ext cx="288" cy="0"/>
              </a:xfrm>
              <a:prstGeom prst="line">
                <a:avLst/>
              </a:prstGeom>
              <a:noFill/>
              <a:ln w="12700">
                <a:solidFill>
                  <a:srgbClr val="FC0128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3654" name="Line 19"/>
            <p:cNvSpPr>
              <a:spLocks noChangeShapeType="1"/>
            </p:cNvSpPr>
            <p:nvPr/>
          </p:nvSpPr>
          <p:spPr bwMode="auto">
            <a:xfrm>
              <a:off x="1802" y="2141"/>
              <a:ext cx="240" cy="0"/>
            </a:xfrm>
            <a:prstGeom prst="line">
              <a:avLst/>
            </a:prstGeom>
            <a:noFill/>
            <a:ln w="12700">
              <a:solidFill>
                <a:srgbClr val="FC0128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55" name="Line 20"/>
            <p:cNvSpPr>
              <a:spLocks noChangeShapeType="1"/>
            </p:cNvSpPr>
            <p:nvPr/>
          </p:nvSpPr>
          <p:spPr bwMode="auto">
            <a:xfrm>
              <a:off x="1776" y="2167"/>
              <a:ext cx="288" cy="0"/>
            </a:xfrm>
            <a:prstGeom prst="line">
              <a:avLst/>
            </a:prstGeom>
            <a:noFill/>
            <a:ln w="12700">
              <a:solidFill>
                <a:srgbClr val="FC0128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4464050" y="3411538"/>
            <a:ext cx="152400" cy="146050"/>
            <a:chOff x="1872" y="2258"/>
            <a:chExt cx="96" cy="92"/>
          </a:xfrm>
        </p:grpSpPr>
        <p:grpSp>
          <p:nvGrpSpPr>
            <p:cNvPr id="8" name="Group 22"/>
            <p:cNvGrpSpPr>
              <a:grpSpLocks/>
            </p:cNvGrpSpPr>
            <p:nvPr/>
          </p:nvGrpSpPr>
          <p:grpSpPr bwMode="auto">
            <a:xfrm>
              <a:off x="1872" y="2258"/>
              <a:ext cx="96" cy="16"/>
              <a:chOff x="1872" y="2256"/>
              <a:chExt cx="96" cy="16"/>
            </a:xfrm>
          </p:grpSpPr>
          <p:sp>
            <p:nvSpPr>
              <p:cNvPr id="23651" name="Line 23"/>
              <p:cNvSpPr>
                <a:spLocks noChangeShapeType="1"/>
              </p:cNvSpPr>
              <p:nvPr/>
            </p:nvSpPr>
            <p:spPr bwMode="auto">
              <a:xfrm>
                <a:off x="1872" y="2256"/>
                <a:ext cx="96" cy="0"/>
              </a:xfrm>
              <a:prstGeom prst="line">
                <a:avLst/>
              </a:prstGeom>
              <a:noFill/>
              <a:ln w="12700">
                <a:solidFill>
                  <a:srgbClr val="063DE8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52" name="Line 24"/>
              <p:cNvSpPr>
                <a:spLocks noChangeShapeType="1"/>
              </p:cNvSpPr>
              <p:nvPr/>
            </p:nvSpPr>
            <p:spPr bwMode="auto">
              <a:xfrm>
                <a:off x="1872" y="2272"/>
                <a:ext cx="96" cy="0"/>
              </a:xfrm>
              <a:prstGeom prst="line">
                <a:avLst/>
              </a:prstGeom>
              <a:noFill/>
              <a:ln w="12700">
                <a:solidFill>
                  <a:srgbClr val="063DE8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25"/>
            <p:cNvGrpSpPr>
              <a:grpSpLocks/>
            </p:cNvGrpSpPr>
            <p:nvPr/>
          </p:nvGrpSpPr>
          <p:grpSpPr bwMode="auto">
            <a:xfrm>
              <a:off x="1872" y="2334"/>
              <a:ext cx="96" cy="16"/>
              <a:chOff x="1872" y="2332"/>
              <a:chExt cx="96" cy="16"/>
            </a:xfrm>
          </p:grpSpPr>
          <p:sp>
            <p:nvSpPr>
              <p:cNvPr id="23649" name="Line 26"/>
              <p:cNvSpPr>
                <a:spLocks noChangeShapeType="1"/>
              </p:cNvSpPr>
              <p:nvPr/>
            </p:nvSpPr>
            <p:spPr bwMode="auto">
              <a:xfrm>
                <a:off x="1872" y="2332"/>
                <a:ext cx="96" cy="0"/>
              </a:xfrm>
              <a:prstGeom prst="line">
                <a:avLst/>
              </a:prstGeom>
              <a:noFill/>
              <a:ln w="12700">
                <a:solidFill>
                  <a:srgbClr val="063DE8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50" name="Line 27"/>
              <p:cNvSpPr>
                <a:spLocks noChangeShapeType="1"/>
              </p:cNvSpPr>
              <p:nvPr/>
            </p:nvSpPr>
            <p:spPr bwMode="auto">
              <a:xfrm>
                <a:off x="1872" y="2348"/>
                <a:ext cx="96" cy="0"/>
              </a:xfrm>
              <a:prstGeom prst="line">
                <a:avLst/>
              </a:prstGeom>
              <a:noFill/>
              <a:ln w="12700">
                <a:solidFill>
                  <a:srgbClr val="063DE8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3563" name="Rectangle 28"/>
          <p:cNvSpPr>
            <a:spLocks noChangeArrowheads="1"/>
          </p:cNvSpPr>
          <p:nvPr/>
        </p:nvSpPr>
        <p:spPr bwMode="auto">
          <a:xfrm>
            <a:off x="1219200" y="0"/>
            <a:ext cx="7315200" cy="534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73" tIns="45587" rIns="91173" bIns="45587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dirty="0">
                <a:ea typeface="Arial" pitchFamily="-108" charset="0"/>
                <a:cs typeface="Arial" pitchFamily="-108" charset="0"/>
              </a:rPr>
              <a:t>STAR Experiment</a:t>
            </a:r>
            <a:endParaRPr lang="el-GR" sz="3600" dirty="0">
              <a:ea typeface="Arial" pitchFamily="-108" charset="0"/>
              <a:cs typeface="Arial" pitchFamily="-108" charset="0"/>
            </a:endParaRPr>
          </a:p>
        </p:txBody>
      </p:sp>
      <p:sp>
        <p:nvSpPr>
          <p:cNvPr id="23564" name="Rectangle 29"/>
          <p:cNvSpPr>
            <a:spLocks noChangeArrowheads="1"/>
          </p:cNvSpPr>
          <p:nvPr/>
        </p:nvSpPr>
        <p:spPr bwMode="auto">
          <a:xfrm>
            <a:off x="1600200" y="3403600"/>
            <a:ext cx="152400" cy="152400"/>
          </a:xfrm>
          <a:prstGeom prst="rect">
            <a:avLst/>
          </a:prstGeom>
          <a:solidFill>
            <a:srgbClr val="FC0128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30"/>
          <p:cNvGrpSpPr>
            <a:grpSpLocks/>
          </p:cNvGrpSpPr>
          <p:nvPr/>
        </p:nvGrpSpPr>
        <p:grpSpPr bwMode="auto">
          <a:xfrm>
            <a:off x="2743200" y="3103563"/>
            <a:ext cx="0" cy="762000"/>
            <a:chOff x="768" y="2064"/>
            <a:chExt cx="0" cy="480"/>
          </a:xfrm>
        </p:grpSpPr>
        <p:sp>
          <p:nvSpPr>
            <p:cNvPr id="23645" name="Line 31"/>
            <p:cNvSpPr>
              <a:spLocks noChangeShapeType="1"/>
            </p:cNvSpPr>
            <p:nvPr/>
          </p:nvSpPr>
          <p:spPr bwMode="auto">
            <a:xfrm>
              <a:off x="768" y="2064"/>
              <a:ext cx="0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46" name="Line 32"/>
            <p:cNvSpPr>
              <a:spLocks noChangeShapeType="1"/>
            </p:cNvSpPr>
            <p:nvPr/>
          </p:nvSpPr>
          <p:spPr bwMode="auto">
            <a:xfrm>
              <a:off x="768" y="2352"/>
              <a:ext cx="0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" name="Group 33"/>
          <p:cNvGrpSpPr>
            <a:grpSpLocks/>
          </p:cNvGrpSpPr>
          <p:nvPr/>
        </p:nvGrpSpPr>
        <p:grpSpPr bwMode="auto">
          <a:xfrm>
            <a:off x="6324600" y="3103563"/>
            <a:ext cx="0" cy="762000"/>
            <a:chOff x="768" y="2064"/>
            <a:chExt cx="0" cy="480"/>
          </a:xfrm>
        </p:grpSpPr>
        <p:sp>
          <p:nvSpPr>
            <p:cNvPr id="23643" name="Line 34"/>
            <p:cNvSpPr>
              <a:spLocks noChangeShapeType="1"/>
            </p:cNvSpPr>
            <p:nvPr/>
          </p:nvSpPr>
          <p:spPr bwMode="auto">
            <a:xfrm>
              <a:off x="768" y="2064"/>
              <a:ext cx="0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44" name="Line 35"/>
            <p:cNvSpPr>
              <a:spLocks noChangeShapeType="1"/>
            </p:cNvSpPr>
            <p:nvPr/>
          </p:nvSpPr>
          <p:spPr bwMode="auto">
            <a:xfrm>
              <a:off x="768" y="2352"/>
              <a:ext cx="0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3567" name="Line 36"/>
          <p:cNvSpPr>
            <a:spLocks noChangeShapeType="1"/>
          </p:cNvSpPr>
          <p:nvPr/>
        </p:nvSpPr>
        <p:spPr bwMode="auto">
          <a:xfrm>
            <a:off x="1790700" y="3398838"/>
            <a:ext cx="0" cy="152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8" name="Rectangle 37"/>
          <p:cNvSpPr>
            <a:spLocks noChangeArrowheads="1"/>
          </p:cNvSpPr>
          <p:nvPr/>
        </p:nvSpPr>
        <p:spPr bwMode="auto">
          <a:xfrm>
            <a:off x="7391400" y="3408363"/>
            <a:ext cx="152400" cy="152400"/>
          </a:xfrm>
          <a:prstGeom prst="rect">
            <a:avLst/>
          </a:prstGeom>
          <a:solidFill>
            <a:srgbClr val="FC0128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9" name="Line 38"/>
          <p:cNvSpPr>
            <a:spLocks noChangeShapeType="1"/>
          </p:cNvSpPr>
          <p:nvPr/>
        </p:nvSpPr>
        <p:spPr bwMode="auto">
          <a:xfrm>
            <a:off x="7353300" y="3408363"/>
            <a:ext cx="0" cy="152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70" name="Rectangle 39"/>
          <p:cNvSpPr>
            <a:spLocks noChangeArrowheads="1"/>
          </p:cNvSpPr>
          <p:nvPr/>
        </p:nvSpPr>
        <p:spPr bwMode="auto">
          <a:xfrm>
            <a:off x="3238500" y="3290888"/>
            <a:ext cx="609600" cy="16192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71" name="Rectangle 40"/>
          <p:cNvSpPr>
            <a:spLocks noChangeArrowheads="1"/>
          </p:cNvSpPr>
          <p:nvPr/>
        </p:nvSpPr>
        <p:spPr bwMode="auto">
          <a:xfrm>
            <a:off x="5284788" y="3516313"/>
            <a:ext cx="620712" cy="15557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72" name="Rectangle 41"/>
          <p:cNvSpPr>
            <a:spLocks noChangeArrowheads="1"/>
          </p:cNvSpPr>
          <p:nvPr/>
        </p:nvSpPr>
        <p:spPr bwMode="auto">
          <a:xfrm>
            <a:off x="5292725" y="3289300"/>
            <a:ext cx="615950" cy="1635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2" name="Group 42"/>
          <p:cNvGrpSpPr>
            <a:grpSpLocks/>
          </p:cNvGrpSpPr>
          <p:nvPr/>
        </p:nvGrpSpPr>
        <p:grpSpPr bwMode="auto">
          <a:xfrm>
            <a:off x="1905000" y="3255963"/>
            <a:ext cx="304800" cy="457200"/>
            <a:chOff x="3408" y="2160"/>
            <a:chExt cx="192" cy="288"/>
          </a:xfrm>
        </p:grpSpPr>
        <p:sp>
          <p:nvSpPr>
            <p:cNvPr id="23641" name="Rectangle 43"/>
            <p:cNvSpPr>
              <a:spLocks noChangeArrowheads="1"/>
            </p:cNvSpPr>
            <p:nvPr/>
          </p:nvSpPr>
          <p:spPr bwMode="auto">
            <a:xfrm>
              <a:off x="3408" y="2160"/>
              <a:ext cx="192" cy="96"/>
            </a:xfrm>
            <a:prstGeom prst="rect">
              <a:avLst/>
            </a:prstGeom>
            <a:solidFill>
              <a:srgbClr val="081D58">
                <a:alpha val="74901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42" name="Rectangle 44"/>
            <p:cNvSpPr>
              <a:spLocks noChangeArrowheads="1"/>
            </p:cNvSpPr>
            <p:nvPr/>
          </p:nvSpPr>
          <p:spPr bwMode="auto">
            <a:xfrm>
              <a:off x="3408" y="2352"/>
              <a:ext cx="192" cy="96"/>
            </a:xfrm>
            <a:prstGeom prst="rect">
              <a:avLst/>
            </a:prstGeom>
            <a:solidFill>
              <a:srgbClr val="081D58">
                <a:alpha val="74901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3574" name="Line 45"/>
          <p:cNvSpPr>
            <a:spLocks noChangeShapeType="1"/>
          </p:cNvSpPr>
          <p:nvPr/>
        </p:nvSpPr>
        <p:spPr bwMode="auto">
          <a:xfrm>
            <a:off x="1905000" y="1447800"/>
            <a:ext cx="1600200" cy="990600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2014" name="Text Box 46"/>
          <p:cNvSpPr txBox="1">
            <a:spLocks noChangeArrowheads="1"/>
          </p:cNvSpPr>
          <p:nvPr/>
        </p:nvSpPr>
        <p:spPr bwMode="auto">
          <a:xfrm>
            <a:off x="381000" y="990600"/>
            <a:ext cx="1981200" cy="338138"/>
          </a:xfrm>
          <a:prstGeom prst="rect">
            <a:avLst/>
          </a:prstGeom>
          <a:solidFill>
            <a:schemeClr val="bg1"/>
          </a:solidFill>
          <a:ln w="57150" cap="flat" cmpd="sng" algn="ctr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>
                <a:effectLst>
                  <a:outerShdw blurRad="38100" dist="38100" dir="2700000" algn="tl">
                    <a:srgbClr val="DDDDDD"/>
                  </a:outerShdw>
                </a:effectLst>
                <a:ea typeface="Arial" pitchFamily="-108" charset="0"/>
                <a:cs typeface="Arial" pitchFamily="-108" charset="0"/>
              </a:rPr>
              <a:t>MRPC ToF Barrel</a:t>
            </a:r>
          </a:p>
        </p:txBody>
      </p:sp>
      <p:sp>
        <p:nvSpPr>
          <p:cNvPr id="23578" name="Line 49"/>
          <p:cNvSpPr>
            <a:spLocks noChangeShapeType="1"/>
          </p:cNvSpPr>
          <p:nvPr/>
        </p:nvSpPr>
        <p:spPr bwMode="auto">
          <a:xfrm>
            <a:off x="1295400" y="2090738"/>
            <a:ext cx="1371600" cy="1033462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79" name="Text Box 50"/>
          <p:cNvSpPr txBox="1">
            <a:spLocks noChangeArrowheads="1"/>
          </p:cNvSpPr>
          <p:nvPr/>
        </p:nvSpPr>
        <p:spPr bwMode="auto">
          <a:xfrm>
            <a:off x="381000" y="1905000"/>
            <a:ext cx="914400" cy="338138"/>
          </a:xfrm>
          <a:prstGeom prst="rect">
            <a:avLst/>
          </a:prstGeom>
          <a:solidFill>
            <a:schemeClr val="bg1"/>
          </a:solidFill>
          <a:ln w="57150">
            <a:solidFill>
              <a:srgbClr val="008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rgbClr val="000000"/>
                </a:solidFill>
                <a:ea typeface="Arial" pitchFamily="-108" charset="0"/>
                <a:cs typeface="Arial" pitchFamily="-108" charset="0"/>
              </a:rPr>
              <a:t>BBC</a:t>
            </a:r>
            <a:endParaRPr lang="en-US" sz="1800" b="1" dirty="0">
              <a:solidFill>
                <a:srgbClr val="000000"/>
              </a:solidFill>
              <a:ea typeface="Arial" pitchFamily="-108" charset="0"/>
              <a:cs typeface="Arial" pitchFamily="-108" charset="0"/>
            </a:endParaRPr>
          </a:p>
        </p:txBody>
      </p:sp>
      <p:sp>
        <p:nvSpPr>
          <p:cNvPr id="23582" name="Line 53"/>
          <p:cNvSpPr>
            <a:spLocks noChangeShapeType="1"/>
          </p:cNvSpPr>
          <p:nvPr/>
        </p:nvSpPr>
        <p:spPr bwMode="auto">
          <a:xfrm>
            <a:off x="990600" y="2971800"/>
            <a:ext cx="914400" cy="304800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83" name="Text Box 54"/>
          <p:cNvSpPr txBox="1">
            <a:spLocks noChangeArrowheads="1"/>
          </p:cNvSpPr>
          <p:nvPr/>
        </p:nvSpPr>
        <p:spPr bwMode="auto">
          <a:xfrm>
            <a:off x="381000" y="2667000"/>
            <a:ext cx="914400" cy="338138"/>
          </a:xfrm>
          <a:prstGeom prst="rect">
            <a:avLst/>
          </a:prstGeom>
          <a:solidFill>
            <a:schemeClr val="bg1"/>
          </a:solidFill>
          <a:ln w="57150">
            <a:solidFill>
              <a:srgbClr val="087B08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ea typeface="Arial" pitchFamily="-108" charset="0"/>
                <a:cs typeface="Arial" pitchFamily="-108" charset="0"/>
              </a:rPr>
              <a:t>F</a:t>
            </a:r>
            <a:r>
              <a:rPr lang="en-US" sz="1600" b="1">
                <a:ea typeface="Arial" pitchFamily="-108" charset="0"/>
                <a:cs typeface="Arial" pitchFamily="-108" charset="0"/>
                <a:sym typeface="Symbol" pitchFamily="-108" charset="2"/>
              </a:rPr>
              <a:t>PD</a:t>
            </a:r>
            <a:endParaRPr lang="en-US" sz="1800" b="1">
              <a:ea typeface="Arial" pitchFamily="-108" charset="0"/>
              <a:cs typeface="Arial" pitchFamily="-108" charset="0"/>
            </a:endParaRPr>
          </a:p>
        </p:txBody>
      </p:sp>
      <p:sp>
        <p:nvSpPr>
          <p:cNvPr id="23584" name="Rectangle 55"/>
          <p:cNvSpPr>
            <a:spLocks noChangeArrowheads="1"/>
          </p:cNvSpPr>
          <p:nvPr/>
        </p:nvSpPr>
        <p:spPr bwMode="auto">
          <a:xfrm>
            <a:off x="6858000" y="3581400"/>
            <a:ext cx="304800" cy="609600"/>
          </a:xfrm>
          <a:prstGeom prst="rect">
            <a:avLst/>
          </a:prstGeom>
          <a:solidFill>
            <a:srgbClr val="081D58">
              <a:alpha val="7490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85" name="Rectangle 56"/>
          <p:cNvSpPr>
            <a:spLocks noChangeArrowheads="1"/>
          </p:cNvSpPr>
          <p:nvPr/>
        </p:nvSpPr>
        <p:spPr bwMode="auto">
          <a:xfrm>
            <a:off x="6858000" y="2819400"/>
            <a:ext cx="304800" cy="609600"/>
          </a:xfrm>
          <a:prstGeom prst="rect">
            <a:avLst/>
          </a:prstGeom>
          <a:solidFill>
            <a:srgbClr val="081D58">
              <a:alpha val="7490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86" name="Line 57"/>
          <p:cNvSpPr>
            <a:spLocks noChangeShapeType="1"/>
          </p:cNvSpPr>
          <p:nvPr/>
        </p:nvSpPr>
        <p:spPr bwMode="auto">
          <a:xfrm flipH="1" flipV="1">
            <a:off x="7162800" y="4114800"/>
            <a:ext cx="1066800" cy="838200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87" name="Text Box 58"/>
          <p:cNvSpPr txBox="1">
            <a:spLocks noChangeArrowheads="1"/>
          </p:cNvSpPr>
          <p:nvPr/>
        </p:nvSpPr>
        <p:spPr bwMode="auto">
          <a:xfrm>
            <a:off x="7924800" y="4614862"/>
            <a:ext cx="914400" cy="338138"/>
          </a:xfrm>
          <a:prstGeom prst="rect">
            <a:avLst/>
          </a:prstGeom>
          <a:solidFill>
            <a:schemeClr val="bg1"/>
          </a:solidFill>
          <a:ln w="57150">
            <a:solidFill>
              <a:srgbClr val="146736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ea typeface="Arial" pitchFamily="-108" charset="0"/>
                <a:cs typeface="Arial" pitchFamily="-108" charset="0"/>
              </a:rPr>
              <a:t>F</a:t>
            </a:r>
            <a:r>
              <a:rPr lang="en-US" sz="1600" b="1">
                <a:ea typeface="Arial" pitchFamily="-108" charset="0"/>
                <a:cs typeface="Arial" pitchFamily="-108" charset="0"/>
                <a:sym typeface="Symbol" pitchFamily="-108" charset="2"/>
              </a:rPr>
              <a:t>M</a:t>
            </a:r>
            <a:r>
              <a:rPr lang="en-US" sz="1600" b="1">
                <a:ea typeface="Arial" pitchFamily="-108" charset="0"/>
                <a:cs typeface="Arial" pitchFamily="-108" charset="0"/>
              </a:rPr>
              <a:t>S</a:t>
            </a:r>
            <a:endParaRPr lang="en-US" sz="1800" b="1">
              <a:ea typeface="Arial" pitchFamily="-108" charset="0"/>
              <a:cs typeface="Arial" pitchFamily="-108" charset="0"/>
            </a:endParaRPr>
          </a:p>
        </p:txBody>
      </p:sp>
      <p:sp>
        <p:nvSpPr>
          <p:cNvPr id="23588" name="Line 59"/>
          <p:cNvSpPr>
            <a:spLocks noChangeShapeType="1"/>
          </p:cNvSpPr>
          <p:nvPr/>
        </p:nvSpPr>
        <p:spPr bwMode="auto">
          <a:xfrm flipH="1">
            <a:off x="5334000" y="1143000"/>
            <a:ext cx="685800" cy="1219200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89" name="Text Box 60"/>
          <p:cNvSpPr txBox="1">
            <a:spLocks noChangeArrowheads="1"/>
          </p:cNvSpPr>
          <p:nvPr/>
        </p:nvSpPr>
        <p:spPr bwMode="auto">
          <a:xfrm>
            <a:off x="5562600" y="930275"/>
            <a:ext cx="1295400" cy="338138"/>
          </a:xfrm>
          <a:prstGeom prst="rect">
            <a:avLst/>
          </a:prstGeom>
          <a:solidFill>
            <a:schemeClr val="bg1"/>
          </a:solidFill>
          <a:ln w="57150">
            <a:solidFill>
              <a:srgbClr val="087B08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ea typeface="Arial" pitchFamily="-108" charset="0"/>
                <a:cs typeface="Arial" pitchFamily="-108" charset="0"/>
              </a:rPr>
              <a:t>EMC Barrel</a:t>
            </a:r>
            <a:endParaRPr lang="en-US" sz="1800" b="1">
              <a:ea typeface="Arial" pitchFamily="-108" charset="0"/>
              <a:cs typeface="Arial" pitchFamily="-108" charset="0"/>
            </a:endParaRPr>
          </a:p>
        </p:txBody>
      </p:sp>
      <p:sp>
        <p:nvSpPr>
          <p:cNvPr id="23590" name="Line 61"/>
          <p:cNvSpPr>
            <a:spLocks noChangeShapeType="1"/>
          </p:cNvSpPr>
          <p:nvPr/>
        </p:nvSpPr>
        <p:spPr bwMode="auto">
          <a:xfrm flipH="1">
            <a:off x="5943600" y="1447800"/>
            <a:ext cx="1409700" cy="1295400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91" name="Text Box 62"/>
          <p:cNvSpPr txBox="1">
            <a:spLocks noChangeArrowheads="1"/>
          </p:cNvSpPr>
          <p:nvPr/>
        </p:nvSpPr>
        <p:spPr bwMode="auto">
          <a:xfrm>
            <a:off x="7162800" y="1143000"/>
            <a:ext cx="1600200" cy="338138"/>
          </a:xfrm>
          <a:prstGeom prst="rect">
            <a:avLst/>
          </a:prstGeom>
          <a:solidFill>
            <a:schemeClr val="bg1"/>
          </a:solidFill>
          <a:ln w="57150">
            <a:solidFill>
              <a:srgbClr val="087B08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ea typeface="Arial" pitchFamily="-108" charset="0"/>
                <a:cs typeface="Arial" pitchFamily="-108" charset="0"/>
              </a:rPr>
              <a:t>EMC End Cap</a:t>
            </a:r>
            <a:endParaRPr lang="en-US" sz="1800" b="1">
              <a:ea typeface="Arial" pitchFamily="-108" charset="0"/>
              <a:cs typeface="Arial" pitchFamily="-108" charset="0"/>
            </a:endParaRPr>
          </a:p>
        </p:txBody>
      </p:sp>
      <p:sp>
        <p:nvSpPr>
          <p:cNvPr id="23592" name="Line 63"/>
          <p:cNvSpPr>
            <a:spLocks noChangeShapeType="1"/>
          </p:cNvSpPr>
          <p:nvPr/>
        </p:nvSpPr>
        <p:spPr bwMode="auto">
          <a:xfrm flipH="1" flipV="1">
            <a:off x="4953000" y="3581400"/>
            <a:ext cx="952500" cy="2209800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93" name="Line 64"/>
          <p:cNvSpPr>
            <a:spLocks noChangeShapeType="1"/>
          </p:cNvSpPr>
          <p:nvPr/>
        </p:nvSpPr>
        <p:spPr bwMode="auto">
          <a:xfrm flipV="1">
            <a:off x="3429000" y="3581400"/>
            <a:ext cx="1066800" cy="2286000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2033" name="Text Box 65"/>
          <p:cNvSpPr txBox="1">
            <a:spLocks noChangeArrowheads="1"/>
          </p:cNvSpPr>
          <p:nvPr/>
        </p:nvSpPr>
        <p:spPr bwMode="auto">
          <a:xfrm>
            <a:off x="381000" y="4648200"/>
            <a:ext cx="1143000" cy="338137"/>
          </a:xfrm>
          <a:prstGeom prst="rect">
            <a:avLst/>
          </a:prstGeom>
          <a:solidFill>
            <a:schemeClr val="bg1"/>
          </a:solidFill>
          <a:ln w="57150" cap="flat" cmpd="sng" algn="ctr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DAQ1000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23595" name="Text Box 66"/>
          <p:cNvSpPr txBox="1">
            <a:spLocks noChangeArrowheads="1"/>
          </p:cNvSpPr>
          <p:nvPr/>
        </p:nvSpPr>
        <p:spPr bwMode="auto">
          <a:xfrm>
            <a:off x="5257800" y="5834063"/>
            <a:ext cx="838200" cy="338137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rgbClr val="008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ea typeface="Arial" pitchFamily="-108" charset="0"/>
                <a:cs typeface="Arial" pitchFamily="-108" charset="0"/>
              </a:rPr>
              <a:t>FGT</a:t>
            </a:r>
            <a:endParaRPr lang="en-US" sz="1800" b="1">
              <a:ea typeface="Arial" pitchFamily="-108" charset="0"/>
              <a:cs typeface="Arial" pitchFamily="-108" charset="0"/>
            </a:endParaRPr>
          </a:p>
        </p:txBody>
      </p:sp>
      <p:sp>
        <p:nvSpPr>
          <p:cNvPr id="23596" name="Line 67"/>
          <p:cNvSpPr>
            <a:spLocks noChangeShapeType="1"/>
          </p:cNvSpPr>
          <p:nvPr/>
        </p:nvSpPr>
        <p:spPr bwMode="auto">
          <a:xfrm>
            <a:off x="4953000" y="32766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97" name="Line 68"/>
          <p:cNvSpPr>
            <a:spLocks noChangeShapeType="1"/>
          </p:cNvSpPr>
          <p:nvPr/>
        </p:nvSpPr>
        <p:spPr bwMode="auto">
          <a:xfrm>
            <a:off x="4876800" y="32766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98" name="Line 69"/>
          <p:cNvSpPr>
            <a:spLocks noChangeShapeType="1"/>
          </p:cNvSpPr>
          <p:nvPr/>
        </p:nvSpPr>
        <p:spPr bwMode="auto">
          <a:xfrm>
            <a:off x="5029200" y="32766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99" name="Line 70"/>
          <p:cNvSpPr>
            <a:spLocks noChangeShapeType="1"/>
          </p:cNvSpPr>
          <p:nvPr/>
        </p:nvSpPr>
        <p:spPr bwMode="auto">
          <a:xfrm>
            <a:off x="5105400" y="32766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0" name="Line 71"/>
          <p:cNvSpPr>
            <a:spLocks noChangeShapeType="1"/>
          </p:cNvSpPr>
          <p:nvPr/>
        </p:nvSpPr>
        <p:spPr bwMode="auto">
          <a:xfrm>
            <a:off x="5181600" y="32766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1" name="Line 72"/>
          <p:cNvSpPr>
            <a:spLocks noChangeShapeType="1"/>
          </p:cNvSpPr>
          <p:nvPr/>
        </p:nvSpPr>
        <p:spPr bwMode="auto">
          <a:xfrm>
            <a:off x="5257800" y="32766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2" name="Line 73"/>
          <p:cNvSpPr>
            <a:spLocks noChangeShapeType="1"/>
          </p:cNvSpPr>
          <p:nvPr/>
        </p:nvSpPr>
        <p:spPr bwMode="auto">
          <a:xfrm>
            <a:off x="4953000" y="35052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3" name="Line 74"/>
          <p:cNvSpPr>
            <a:spLocks noChangeShapeType="1"/>
          </p:cNvSpPr>
          <p:nvPr/>
        </p:nvSpPr>
        <p:spPr bwMode="auto">
          <a:xfrm>
            <a:off x="4876800" y="35052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4" name="Line 75"/>
          <p:cNvSpPr>
            <a:spLocks noChangeShapeType="1"/>
          </p:cNvSpPr>
          <p:nvPr/>
        </p:nvSpPr>
        <p:spPr bwMode="auto">
          <a:xfrm>
            <a:off x="5029200" y="35052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5" name="Line 76"/>
          <p:cNvSpPr>
            <a:spLocks noChangeShapeType="1"/>
          </p:cNvSpPr>
          <p:nvPr/>
        </p:nvSpPr>
        <p:spPr bwMode="auto">
          <a:xfrm>
            <a:off x="5105400" y="35052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6" name="Line 77"/>
          <p:cNvSpPr>
            <a:spLocks noChangeShapeType="1"/>
          </p:cNvSpPr>
          <p:nvPr/>
        </p:nvSpPr>
        <p:spPr bwMode="auto">
          <a:xfrm>
            <a:off x="5181600" y="35052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7" name="Line 78"/>
          <p:cNvSpPr>
            <a:spLocks noChangeShapeType="1"/>
          </p:cNvSpPr>
          <p:nvPr/>
        </p:nvSpPr>
        <p:spPr bwMode="auto">
          <a:xfrm>
            <a:off x="5257800" y="3505200"/>
            <a:ext cx="0" cy="152400"/>
          </a:xfrm>
          <a:prstGeom prst="line">
            <a:avLst/>
          </a:prstGeom>
          <a:noFill/>
          <a:ln w="9525">
            <a:solidFill>
              <a:srgbClr val="087B08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08" name="Rectangle 79"/>
          <p:cNvSpPr>
            <a:spLocks noChangeArrowheads="1"/>
          </p:cNvSpPr>
          <p:nvPr/>
        </p:nvSpPr>
        <p:spPr bwMode="auto">
          <a:xfrm>
            <a:off x="7162800" y="5334000"/>
            <a:ext cx="1066800" cy="363538"/>
          </a:xfrm>
          <a:prstGeom prst="rect">
            <a:avLst/>
          </a:prstGeom>
          <a:noFill/>
          <a:ln w="57150" cap="flat" cmpd="sng" algn="ctr">
            <a:solidFill>
              <a:srgbClr val="087B08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 b="1" dirty="0" smtClean="0">
                <a:ea typeface="Arial" pitchFamily="-108" charset="0"/>
                <a:cs typeface="Arial" pitchFamily="-108" charset="0"/>
              </a:rPr>
              <a:t>Complete</a:t>
            </a:r>
            <a:endParaRPr lang="en-US" sz="1400" b="1" dirty="0">
              <a:ea typeface="Arial" pitchFamily="-108" charset="0"/>
              <a:cs typeface="Arial" pitchFamily="-108" charset="0"/>
            </a:endParaRPr>
          </a:p>
        </p:txBody>
      </p:sp>
      <p:sp>
        <p:nvSpPr>
          <p:cNvPr id="23609" name="Rectangle 80"/>
          <p:cNvSpPr>
            <a:spLocks noChangeArrowheads="1"/>
          </p:cNvSpPr>
          <p:nvPr/>
        </p:nvSpPr>
        <p:spPr bwMode="auto">
          <a:xfrm>
            <a:off x="7162800" y="5867400"/>
            <a:ext cx="914400" cy="304800"/>
          </a:xfrm>
          <a:prstGeom prst="rect">
            <a:avLst/>
          </a:prstGeom>
          <a:noFill/>
          <a:ln w="57150" cmpd="thinThick">
            <a:solidFill>
              <a:srgbClr val="85131D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>
                <a:solidFill>
                  <a:srgbClr val="000000"/>
                </a:solidFill>
                <a:ea typeface="Arial" pitchFamily="-108" charset="0"/>
                <a:cs typeface="Arial" pitchFamily="-108" charset="0"/>
              </a:rPr>
              <a:t>Ongoing</a:t>
            </a:r>
          </a:p>
        </p:txBody>
      </p:sp>
      <p:sp>
        <p:nvSpPr>
          <p:cNvPr id="23610" name="Line 81"/>
          <p:cNvSpPr>
            <a:spLocks noChangeShapeType="1"/>
          </p:cNvSpPr>
          <p:nvPr/>
        </p:nvSpPr>
        <p:spPr bwMode="auto">
          <a:xfrm>
            <a:off x="3429000" y="16002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11" name="Line 82"/>
          <p:cNvSpPr>
            <a:spLocks noChangeShapeType="1"/>
          </p:cNvSpPr>
          <p:nvPr/>
        </p:nvSpPr>
        <p:spPr bwMode="auto">
          <a:xfrm>
            <a:off x="2971800" y="16002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12" name="Line 83"/>
          <p:cNvSpPr>
            <a:spLocks noChangeShapeType="1"/>
          </p:cNvSpPr>
          <p:nvPr/>
        </p:nvSpPr>
        <p:spPr bwMode="auto">
          <a:xfrm>
            <a:off x="4800600" y="16002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13" name="Line 84"/>
          <p:cNvSpPr>
            <a:spLocks noChangeShapeType="1"/>
          </p:cNvSpPr>
          <p:nvPr/>
        </p:nvSpPr>
        <p:spPr bwMode="auto">
          <a:xfrm>
            <a:off x="4343400" y="16002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14" name="Line 85"/>
          <p:cNvSpPr>
            <a:spLocks noChangeShapeType="1"/>
          </p:cNvSpPr>
          <p:nvPr/>
        </p:nvSpPr>
        <p:spPr bwMode="auto">
          <a:xfrm>
            <a:off x="3886200" y="16002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15" name="Line 86"/>
          <p:cNvSpPr>
            <a:spLocks noChangeShapeType="1"/>
          </p:cNvSpPr>
          <p:nvPr/>
        </p:nvSpPr>
        <p:spPr bwMode="auto">
          <a:xfrm>
            <a:off x="5257800" y="16002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16" name="Line 87"/>
          <p:cNvSpPr>
            <a:spLocks noChangeShapeType="1"/>
          </p:cNvSpPr>
          <p:nvPr/>
        </p:nvSpPr>
        <p:spPr bwMode="auto">
          <a:xfrm>
            <a:off x="5715000" y="16002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17" name="Line 88"/>
          <p:cNvSpPr>
            <a:spLocks noChangeShapeType="1"/>
          </p:cNvSpPr>
          <p:nvPr/>
        </p:nvSpPr>
        <p:spPr bwMode="auto">
          <a:xfrm>
            <a:off x="3505200" y="53340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18" name="Line 89"/>
          <p:cNvSpPr>
            <a:spLocks noChangeShapeType="1"/>
          </p:cNvSpPr>
          <p:nvPr/>
        </p:nvSpPr>
        <p:spPr bwMode="auto">
          <a:xfrm>
            <a:off x="3048000" y="53340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19" name="Line 90"/>
          <p:cNvSpPr>
            <a:spLocks noChangeShapeType="1"/>
          </p:cNvSpPr>
          <p:nvPr/>
        </p:nvSpPr>
        <p:spPr bwMode="auto">
          <a:xfrm>
            <a:off x="4724400" y="53340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20" name="Line 91"/>
          <p:cNvSpPr>
            <a:spLocks noChangeShapeType="1"/>
          </p:cNvSpPr>
          <p:nvPr/>
        </p:nvSpPr>
        <p:spPr bwMode="auto">
          <a:xfrm>
            <a:off x="4267200" y="53340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21" name="Line 92"/>
          <p:cNvSpPr>
            <a:spLocks noChangeShapeType="1"/>
          </p:cNvSpPr>
          <p:nvPr/>
        </p:nvSpPr>
        <p:spPr bwMode="auto">
          <a:xfrm>
            <a:off x="3962400" y="53340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22" name="Line 93"/>
          <p:cNvSpPr>
            <a:spLocks noChangeShapeType="1"/>
          </p:cNvSpPr>
          <p:nvPr/>
        </p:nvSpPr>
        <p:spPr bwMode="auto">
          <a:xfrm>
            <a:off x="5181600" y="53340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23" name="Line 94"/>
          <p:cNvSpPr>
            <a:spLocks noChangeShapeType="1"/>
          </p:cNvSpPr>
          <p:nvPr/>
        </p:nvSpPr>
        <p:spPr bwMode="auto">
          <a:xfrm>
            <a:off x="5638800" y="5334000"/>
            <a:ext cx="381000" cy="0"/>
          </a:xfrm>
          <a:prstGeom prst="line">
            <a:avLst/>
          </a:prstGeom>
          <a:noFill/>
          <a:ln w="57150">
            <a:solidFill>
              <a:srgbClr val="0B5C3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24" name="Line 96"/>
          <p:cNvSpPr>
            <a:spLocks noChangeShapeType="1"/>
          </p:cNvSpPr>
          <p:nvPr/>
        </p:nvSpPr>
        <p:spPr bwMode="auto">
          <a:xfrm>
            <a:off x="3429000" y="1219200"/>
            <a:ext cx="304800" cy="304800"/>
          </a:xfrm>
          <a:prstGeom prst="line">
            <a:avLst/>
          </a:prstGeom>
          <a:noFill/>
          <a:ln w="9525">
            <a:solidFill>
              <a:srgbClr val="1C1C1C"/>
            </a:solidFill>
            <a:round/>
            <a:headEnd/>
            <a:tailEnd type="triangle" w="sm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25" name="Text Box 97"/>
          <p:cNvSpPr txBox="1">
            <a:spLocks noChangeArrowheads="1"/>
          </p:cNvSpPr>
          <p:nvPr/>
        </p:nvSpPr>
        <p:spPr bwMode="auto">
          <a:xfrm>
            <a:off x="3048000" y="914400"/>
            <a:ext cx="914400" cy="338138"/>
          </a:xfrm>
          <a:prstGeom prst="rect">
            <a:avLst/>
          </a:prstGeom>
          <a:solidFill>
            <a:schemeClr val="bg1"/>
          </a:solidFill>
          <a:ln w="57150" cap="flat" cmpd="thickThin" algn="ctr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ea typeface="Arial" pitchFamily="-108" charset="0"/>
                <a:cs typeface="Arial" pitchFamily="-108" charset="0"/>
              </a:rPr>
              <a:t>MTD</a:t>
            </a:r>
            <a:endParaRPr lang="en-US" sz="1800" b="1" dirty="0">
              <a:ea typeface="Arial" pitchFamily="-108" charset="0"/>
              <a:cs typeface="Arial" pitchFamily="-108" charset="0"/>
            </a:endParaRPr>
          </a:p>
        </p:txBody>
      </p:sp>
      <p:sp>
        <p:nvSpPr>
          <p:cNvPr id="23626" name="Rectangle 98"/>
          <p:cNvSpPr>
            <a:spLocks noChangeArrowheads="1"/>
          </p:cNvSpPr>
          <p:nvPr/>
        </p:nvSpPr>
        <p:spPr bwMode="auto">
          <a:xfrm>
            <a:off x="8229600" y="5867400"/>
            <a:ext cx="533400" cy="304800"/>
          </a:xfrm>
          <a:prstGeom prst="rect">
            <a:avLst/>
          </a:prstGeom>
          <a:noFill/>
          <a:ln w="38100" cmpd="dbl">
            <a:solidFill>
              <a:srgbClr val="0C057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 b="1">
                <a:solidFill>
                  <a:srgbClr val="B0190F"/>
                </a:solidFill>
                <a:ea typeface="Arial" pitchFamily="-108" charset="0"/>
                <a:cs typeface="Arial" pitchFamily="-108" charset="0"/>
              </a:rPr>
              <a:t>R&amp;D</a:t>
            </a:r>
            <a:endParaRPr lang="en-US" sz="1400" b="1">
              <a:ea typeface="Arial" pitchFamily="-108" charset="0"/>
              <a:cs typeface="Arial" pitchFamily="-108" charset="0"/>
            </a:endParaRPr>
          </a:p>
        </p:txBody>
      </p:sp>
      <p:sp>
        <p:nvSpPr>
          <p:cNvPr id="23627" name="Text Box 99"/>
          <p:cNvSpPr txBox="1">
            <a:spLocks noChangeArrowheads="1"/>
          </p:cNvSpPr>
          <p:nvPr/>
        </p:nvSpPr>
        <p:spPr bwMode="auto">
          <a:xfrm>
            <a:off x="2895600" y="5834063"/>
            <a:ext cx="838200" cy="338137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rgbClr val="008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ea typeface="Arial" pitchFamily="-108" charset="0"/>
                <a:cs typeface="Arial" pitchFamily="-108" charset="0"/>
              </a:rPr>
              <a:t>HFT</a:t>
            </a:r>
            <a:endParaRPr lang="en-US" sz="1800" b="1">
              <a:solidFill>
                <a:srgbClr val="000000"/>
              </a:solidFill>
              <a:ea typeface="Arial" pitchFamily="-108" charset="0"/>
              <a:cs typeface="Arial" pitchFamily="-108" charset="0"/>
            </a:endParaRPr>
          </a:p>
        </p:txBody>
      </p:sp>
      <p:sp>
        <p:nvSpPr>
          <p:cNvPr id="23628" name="Text Box 100"/>
          <p:cNvSpPr txBox="1">
            <a:spLocks noChangeArrowheads="1"/>
          </p:cNvSpPr>
          <p:nvPr/>
        </p:nvSpPr>
        <p:spPr bwMode="auto">
          <a:xfrm>
            <a:off x="4114800" y="2673350"/>
            <a:ext cx="914400" cy="338554"/>
          </a:xfrm>
          <a:prstGeom prst="rect">
            <a:avLst/>
          </a:prstGeom>
          <a:solidFill>
            <a:schemeClr val="bg1"/>
          </a:solidFill>
          <a:ln w="57150" cap="flat" cmpd="sng" algn="ctr">
            <a:solidFill>
              <a:srgbClr val="146736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/>
              <a:t>TPC</a:t>
            </a:r>
            <a:endParaRPr lang="en-US" sz="1800" b="1" dirty="0"/>
          </a:p>
        </p:txBody>
      </p:sp>
      <p:sp>
        <p:nvSpPr>
          <p:cNvPr id="23633" name="Rectangle 98"/>
          <p:cNvSpPr>
            <a:spLocks noChangeArrowheads="1"/>
          </p:cNvSpPr>
          <p:nvPr/>
        </p:nvSpPr>
        <p:spPr bwMode="auto">
          <a:xfrm>
            <a:off x="381000" y="5791200"/>
            <a:ext cx="838200" cy="381000"/>
          </a:xfrm>
          <a:prstGeom prst="rect">
            <a:avLst/>
          </a:prstGeom>
          <a:noFill/>
          <a:ln w="57150" cap="flat" cmpd="thickThin" algn="ctr">
            <a:solidFill>
              <a:srgbClr val="8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ea typeface="Arial" pitchFamily="-108" charset="0"/>
                <a:cs typeface="Arial" pitchFamily="-108" charset="0"/>
              </a:rPr>
              <a:t>HLT</a:t>
            </a:r>
          </a:p>
        </p:txBody>
      </p:sp>
      <p:sp>
        <p:nvSpPr>
          <p:cNvPr id="23634" name="Rectangle 98"/>
          <p:cNvSpPr>
            <a:spLocks noChangeArrowheads="1"/>
          </p:cNvSpPr>
          <p:nvPr/>
        </p:nvSpPr>
        <p:spPr bwMode="auto">
          <a:xfrm>
            <a:off x="381000" y="3276600"/>
            <a:ext cx="990600" cy="338138"/>
          </a:xfrm>
          <a:prstGeom prst="rect">
            <a:avLst/>
          </a:prstGeom>
          <a:noFill/>
          <a:ln w="38100" cmpd="dbl">
            <a:solidFill>
              <a:srgbClr val="0C0572"/>
            </a:solidFill>
            <a:miter lim="800000"/>
            <a:headEnd/>
            <a:tailEnd/>
          </a:ln>
        </p:spPr>
        <p:txBody>
          <a:bodyPr wrap="none" anchor="b">
            <a:prstTxWarp prst="textNoShape">
              <a:avLst/>
            </a:prstTxWarp>
          </a:bodyPr>
          <a:lstStyle/>
          <a:p>
            <a:pPr algn="ctr"/>
            <a:r>
              <a:rPr lang="en-US" sz="1800" b="1">
                <a:solidFill>
                  <a:srgbClr val="B0190F"/>
                </a:solidFill>
                <a:ea typeface="Arial" pitchFamily="-108" charset="0"/>
                <a:cs typeface="Arial" pitchFamily="-108" charset="0"/>
              </a:rPr>
              <a:t>pp2pp’</a:t>
            </a:r>
            <a:endParaRPr lang="en-US" b="1">
              <a:ea typeface="Arial" pitchFamily="-108" charset="0"/>
              <a:cs typeface="Arial" pitchFamily="-108" charset="0"/>
            </a:endParaRPr>
          </a:p>
        </p:txBody>
      </p:sp>
      <p:sp>
        <p:nvSpPr>
          <p:cNvPr id="23635" name="Rectangle 98"/>
          <p:cNvSpPr>
            <a:spLocks noChangeArrowheads="1"/>
          </p:cNvSpPr>
          <p:nvPr/>
        </p:nvSpPr>
        <p:spPr bwMode="auto">
          <a:xfrm>
            <a:off x="7772400" y="3319462"/>
            <a:ext cx="990600" cy="338138"/>
          </a:xfrm>
          <a:prstGeom prst="rect">
            <a:avLst/>
          </a:prstGeom>
          <a:noFill/>
          <a:ln w="38100" cmpd="dbl">
            <a:solidFill>
              <a:srgbClr val="0C0572"/>
            </a:solidFill>
            <a:miter lim="800000"/>
            <a:headEnd/>
            <a:tailEnd/>
          </a:ln>
        </p:spPr>
        <p:txBody>
          <a:bodyPr wrap="none" anchor="b">
            <a:prstTxWarp prst="textNoShape">
              <a:avLst/>
            </a:prstTxWarp>
          </a:bodyPr>
          <a:lstStyle/>
          <a:p>
            <a:pPr algn="ctr"/>
            <a:r>
              <a:rPr lang="en-US" sz="1800" b="1">
                <a:solidFill>
                  <a:srgbClr val="B0190F"/>
                </a:solidFill>
                <a:ea typeface="Arial" pitchFamily="-108" charset="0"/>
                <a:cs typeface="Arial" pitchFamily="-108" charset="0"/>
              </a:rPr>
              <a:t>pp2pp’</a:t>
            </a:r>
            <a:endParaRPr lang="en-US" b="1">
              <a:ea typeface="Arial" pitchFamily="-108" charset="0"/>
              <a:cs typeface="Arial" pitchFamily="-108" charset="0"/>
            </a:endParaRPr>
          </a:p>
        </p:txBody>
      </p:sp>
      <p:sp>
        <p:nvSpPr>
          <p:cNvPr id="23636" name="Rectangle 98"/>
          <p:cNvSpPr>
            <a:spLocks noChangeArrowheads="1"/>
          </p:cNvSpPr>
          <p:nvPr/>
        </p:nvSpPr>
        <p:spPr bwMode="auto">
          <a:xfrm>
            <a:off x="381000" y="5257800"/>
            <a:ext cx="838200" cy="304800"/>
          </a:xfrm>
          <a:prstGeom prst="rect">
            <a:avLst/>
          </a:prstGeom>
          <a:noFill/>
          <a:ln w="38100" cmpd="dbl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ea typeface="Arial" pitchFamily="-108" charset="0"/>
                <a:cs typeface="Arial" pitchFamily="-108" charset="0"/>
              </a:rPr>
              <a:t>T</a:t>
            </a:r>
            <a:r>
              <a:rPr lang="en-US" sz="1400" b="1" dirty="0" smtClean="0">
                <a:solidFill>
                  <a:srgbClr val="000000"/>
                </a:solidFill>
                <a:ea typeface="Arial" pitchFamily="-108" charset="0"/>
                <a:cs typeface="Arial" pitchFamily="-108" charset="0"/>
              </a:rPr>
              <a:t>rigger</a:t>
            </a:r>
            <a:endParaRPr lang="en-US" sz="1400" b="1" dirty="0">
              <a:solidFill>
                <a:srgbClr val="000000"/>
              </a:solidFill>
              <a:ea typeface="Arial" pitchFamily="-108" charset="0"/>
              <a:cs typeface="Arial" pitchFamily="-108" charset="0"/>
            </a:endParaRPr>
          </a:p>
        </p:txBody>
      </p:sp>
      <p:sp>
        <p:nvSpPr>
          <p:cNvPr id="23637" name="Rectangle 98"/>
          <p:cNvSpPr>
            <a:spLocks noChangeArrowheads="1"/>
          </p:cNvSpPr>
          <p:nvPr/>
        </p:nvSpPr>
        <p:spPr bwMode="auto">
          <a:xfrm>
            <a:off x="1371600" y="5257800"/>
            <a:ext cx="1066800" cy="304800"/>
          </a:xfrm>
          <a:prstGeom prst="rect">
            <a:avLst/>
          </a:prstGeom>
          <a:noFill/>
          <a:ln w="38100" cmpd="dbl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ea typeface="Arial" pitchFamily="-108" charset="0"/>
                <a:cs typeface="Arial" pitchFamily="-108" charset="0"/>
              </a:rPr>
              <a:t>C</a:t>
            </a:r>
            <a:r>
              <a:rPr lang="en-US" sz="1400" b="1" dirty="0" smtClean="0">
                <a:solidFill>
                  <a:srgbClr val="000000"/>
                </a:solidFill>
                <a:ea typeface="Arial" pitchFamily="-108" charset="0"/>
                <a:cs typeface="Arial" pitchFamily="-108" charset="0"/>
              </a:rPr>
              <a:t>omputing</a:t>
            </a:r>
            <a:endParaRPr lang="en-US" sz="1400" b="1" dirty="0">
              <a:solidFill>
                <a:srgbClr val="000000"/>
              </a:solidFill>
              <a:ea typeface="Arial" pitchFamily="-108" charset="0"/>
              <a:cs typeface="Arial" pitchFamily="-10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 cstate="print">
            <a:lum bright="28000" contrast="42000"/>
          </a:blip>
          <a:srcRect l="6766" t="7194" r="23728" b="10070"/>
          <a:stretch>
            <a:fillRect/>
          </a:stretch>
        </p:blipFill>
        <p:spPr bwMode="auto">
          <a:xfrm>
            <a:off x="6477000" y="3267269"/>
            <a:ext cx="2187073" cy="1533331"/>
          </a:xfrm>
          <a:prstGeom prst="rect">
            <a:avLst/>
          </a:prstGeom>
          <a:noFill/>
          <a:ln w="38100" cap="flat" cmpd="dbl" algn="ctr">
            <a:solidFill>
              <a:srgbClr val="1B400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pic>
      <p:sp>
        <p:nvSpPr>
          <p:cNvPr id="312323" name="Text Box 3"/>
          <p:cNvSpPr txBox="1">
            <a:spLocks noGrp="1" noChangeArrowheads="1"/>
          </p:cNvSpPr>
          <p:nvPr>
            <p:ph type="title"/>
          </p:nvPr>
        </p:nvSpPr>
        <p:spPr>
          <a:xfrm>
            <a:off x="1676400" y="-228600"/>
            <a:ext cx="6477000" cy="990600"/>
          </a:xfrm>
          <a:noFill/>
          <a:ln/>
        </p:spPr>
        <p:txBody>
          <a:bodyPr/>
          <a:lstStyle/>
          <a:p>
            <a:r>
              <a:rPr lang="en-US" b="0" dirty="0" smtClean="0"/>
              <a:t>Particle Identification at STAR</a:t>
            </a:r>
            <a:endParaRPr lang="en-US" sz="2800" b="0" dirty="0"/>
          </a:p>
        </p:txBody>
      </p:sp>
      <p:grpSp>
        <p:nvGrpSpPr>
          <p:cNvPr id="2" name="Group 22"/>
          <p:cNvGrpSpPr/>
          <p:nvPr/>
        </p:nvGrpSpPr>
        <p:grpSpPr>
          <a:xfrm>
            <a:off x="457199" y="1219200"/>
            <a:ext cx="2184957" cy="1473643"/>
            <a:chOff x="290281" y="1076326"/>
            <a:chExt cx="3270482" cy="2292166"/>
          </a:xfrm>
        </p:grpSpPr>
        <p:pic>
          <p:nvPicPr>
            <p:cNvPr id="312325" name="Picture 5" descr="dedxplotlogxcolor"/>
            <p:cNvPicPr preferRelativeResize="0">
              <a:picLocks noChangeAspect="1" noChangeArrowheads="1"/>
            </p:cNvPicPr>
            <p:nvPr/>
          </p:nvPicPr>
          <p:blipFill>
            <a:blip r:embed="rId4"/>
            <a:srcRect l="4495" t="12254" r="17039" b="5719"/>
            <a:stretch>
              <a:fillRect/>
            </a:stretch>
          </p:blipFill>
          <p:spPr bwMode="auto">
            <a:xfrm>
              <a:off x="290281" y="1076326"/>
              <a:ext cx="3270482" cy="2292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2327" name="Text Box 7"/>
            <p:cNvSpPr txBox="1">
              <a:spLocks noChangeArrowheads="1"/>
            </p:cNvSpPr>
            <p:nvPr/>
          </p:nvSpPr>
          <p:spPr bwMode="auto">
            <a:xfrm>
              <a:off x="685800" y="1136144"/>
              <a:ext cx="906281" cy="43085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 smtClean="0">
                  <a:latin typeface="Arial"/>
                  <a:cs typeface="Arial"/>
                </a:rPr>
                <a:t>TPC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pic>
        <p:nvPicPr>
          <p:cNvPr id="312336" name="Picture 16" descr="http://www.star.bnl.gov/protected/spectra/ruanlj/TOFrpaper/tofr_beta_p_prplot.gif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42157" y="1219200"/>
            <a:ext cx="1853643" cy="1475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4322" name="Object 2"/>
          <p:cNvGraphicFramePr>
            <a:graphicFrameLocks noChangeAspect="1"/>
          </p:cNvGraphicFramePr>
          <p:nvPr/>
        </p:nvGraphicFramePr>
        <p:xfrm>
          <a:off x="4755944" y="1261647"/>
          <a:ext cx="1512594" cy="1464620"/>
        </p:xfrm>
        <a:graphic>
          <a:graphicData uri="http://schemas.openxmlformats.org/presentationml/2006/ole">
            <p:oleObj spid="_x0000_s977922" name="Photo Editor Photo" r:id="rId7" imgW="4761905" imgH="4610744" progId="">
              <p:embed/>
            </p:oleObj>
          </a:graphicData>
        </a:graphic>
      </p:graphicFrame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3886200" y="2237601"/>
            <a:ext cx="489587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Arial"/>
                <a:cs typeface="Arial"/>
              </a:rPr>
              <a:t>TOF</a:t>
            </a:r>
            <a:endParaRPr lang="en-US" sz="1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7" name="Picture 3" descr="JpsiTriggerTowersRun6147020Evt17735-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6561" y="3171591"/>
            <a:ext cx="1748039" cy="1705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762000" y="4569023"/>
            <a:ext cx="5266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Arial"/>
                <a:cs typeface="Arial"/>
              </a:rPr>
              <a:t>EMC</a:t>
            </a:r>
            <a:endParaRPr lang="en-US" sz="1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9" name="Picture 12" descr="?dir=&amp;file=up2253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9"/>
          <a:srcRect/>
          <a:stretch>
            <a:fillRect/>
          </a:stretch>
        </p:blipFill>
        <p:spPr>
          <a:xfrm>
            <a:off x="2590800" y="3178425"/>
            <a:ext cx="1930400" cy="1670049"/>
          </a:xfrm>
          <a:prstGeom prst="rect">
            <a:avLst/>
          </a:prstGeom>
          <a:noFill/>
          <a:ln/>
        </p:spPr>
      </p:pic>
      <p:sp>
        <p:nvSpPr>
          <p:cNvPr id="31" name="TextBox 30"/>
          <p:cNvSpPr txBox="1"/>
          <p:nvPr/>
        </p:nvSpPr>
        <p:spPr>
          <a:xfrm>
            <a:off x="7974399" y="3380601"/>
            <a:ext cx="483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HFT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33517" y="4876800"/>
            <a:ext cx="1428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rgbClr val="000077"/>
                </a:solidFill>
                <a:latin typeface="Arial"/>
                <a:cs typeface="Arial"/>
              </a:rPr>
              <a:t>Neutral particles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5279" y="1978223"/>
            <a:ext cx="487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e, </a:t>
            </a:r>
            <a:r>
              <a:rPr lang="en-US" sz="1400" dirty="0" err="1" smtClean="0">
                <a:latin typeface="Arial"/>
                <a:cs typeface="Arial"/>
              </a:rPr>
              <a:t>μ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66800" y="1618033"/>
            <a:ext cx="2839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π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1449132" y="1447800"/>
            <a:ext cx="913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K     </a:t>
            </a:r>
            <a:r>
              <a:rPr lang="en-US" sz="1400" dirty="0" err="1" smtClean="0"/>
              <a:t>p</a:t>
            </a:r>
            <a:r>
              <a:rPr lang="en-US" sz="1400" dirty="0" smtClean="0"/>
              <a:t>      </a:t>
            </a:r>
            <a:r>
              <a:rPr lang="en-US" sz="1400" dirty="0" err="1" smtClean="0"/>
              <a:t>d</a:t>
            </a:r>
            <a:endParaRPr lang="en-US" sz="1400" dirty="0"/>
          </a:p>
        </p:txBody>
      </p:sp>
      <p:pic>
        <p:nvPicPr>
          <p:cNvPr id="26" name="Picture 5" descr="tpcdedx_1SigmaPlot_722_EnLarged"/>
          <p:cNvPicPr>
            <a:picLocks noGrp="1" noChangeAspect="1" noChangeArrowheads="1"/>
          </p:cNvPicPr>
          <p:nvPr>
            <p:ph idx="1"/>
          </p:nvPr>
        </p:nvPicPr>
        <p:blipFill>
          <a:blip r:embed="rId10"/>
          <a:srcRect t="9581" r="7979" b="5084"/>
          <a:stretch>
            <a:fillRect/>
          </a:stretch>
        </p:blipFill>
        <p:spPr bwMode="auto">
          <a:xfrm>
            <a:off x="6477000" y="1275721"/>
            <a:ext cx="2154237" cy="1391279"/>
          </a:xfrm>
          <a:noFill/>
          <a:ln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6763799" y="1066800"/>
            <a:ext cx="16182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TPC      TOF     TPC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34" name="Rectangle 7"/>
          <p:cNvSpPr>
            <a:spLocks noChangeArrowheads="1"/>
          </p:cNvSpPr>
          <p:nvPr/>
        </p:nvSpPr>
        <p:spPr bwMode="auto">
          <a:xfrm>
            <a:off x="7340601" y="1303866"/>
            <a:ext cx="499533" cy="1270000"/>
          </a:xfrm>
          <a:prstGeom prst="rect">
            <a:avLst/>
          </a:prstGeom>
          <a:solidFill>
            <a:srgbClr val="FFFD10">
              <a:alpha val="5000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7306794" y="2573980"/>
            <a:ext cx="7772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Log</a:t>
            </a:r>
            <a:r>
              <a:rPr lang="en-US" sz="1200" b="1" baseline="-25000" dirty="0" smtClean="0"/>
              <a:t>10</a:t>
            </a:r>
            <a:r>
              <a:rPr lang="en-US" sz="1200" b="1" dirty="0" smtClean="0"/>
              <a:t>(p)</a:t>
            </a:r>
            <a:endParaRPr lang="en-US" sz="1200" b="1" dirty="0"/>
          </a:p>
        </p:txBody>
      </p:sp>
      <p:sp>
        <p:nvSpPr>
          <p:cNvPr id="38" name="Rounded Rectangle 37"/>
          <p:cNvSpPr/>
          <p:nvPr/>
        </p:nvSpPr>
        <p:spPr>
          <a:xfrm>
            <a:off x="177800" y="762000"/>
            <a:ext cx="8763000" cy="5486400"/>
          </a:xfrm>
          <a:prstGeom prst="roundRect">
            <a:avLst>
              <a:gd name="adj" fmla="val 4834"/>
            </a:avLst>
          </a:prstGeom>
          <a:noFill/>
          <a:ln w="57150" cap="flat" cmpd="thickThin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420025" y="5486400"/>
            <a:ext cx="8267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Multiple-fold correlations for the identified particles!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495800" y="2743200"/>
            <a:ext cx="20573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0077"/>
                </a:solidFill>
                <a:latin typeface="Arial"/>
                <a:cs typeface="Arial"/>
              </a:rPr>
              <a:t>Hyperons &amp; Hyper-nuclei</a:t>
            </a:r>
            <a:endParaRPr lang="en-US" sz="1200" b="1" i="1" dirty="0" smtClean="0"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631532" y="4523601"/>
            <a:ext cx="492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Arial"/>
                <a:cs typeface="Arial"/>
              </a:rPr>
              <a:t>Jets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629400" y="4876800"/>
            <a:ext cx="20780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FF0000"/>
                </a:solidFill>
                <a:latin typeface="Arial"/>
                <a:cs typeface="Arial"/>
              </a:rPr>
              <a:t>Heavy-flavor hadrons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rcRect l="-5006"/>
          <a:stretch>
            <a:fillRect/>
          </a:stretch>
        </p:blipFill>
        <p:spPr>
          <a:xfrm>
            <a:off x="4572002" y="3217334"/>
            <a:ext cx="1761067" cy="1605532"/>
          </a:xfrm>
          <a:prstGeom prst="rect">
            <a:avLst/>
          </a:prstGeom>
          <a:ln w="28575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4572000" y="3228201"/>
            <a:ext cx="5179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Arial"/>
                <a:cs typeface="Arial"/>
              </a:rPr>
              <a:t>MTD</a:t>
            </a:r>
            <a:endParaRPr lang="en-US" sz="1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19394078">
            <a:off x="5220088" y="3920314"/>
            <a:ext cx="442285" cy="322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TextBox 45"/>
          <p:cNvSpPr txBox="1"/>
          <p:nvPr/>
        </p:nvSpPr>
        <p:spPr>
          <a:xfrm>
            <a:off x="4648200" y="4876800"/>
            <a:ext cx="16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rgbClr val="FF0000"/>
                </a:solidFill>
                <a:latin typeface="Arial"/>
                <a:cs typeface="Arial"/>
              </a:rPr>
              <a:t>High p</a:t>
            </a:r>
            <a:r>
              <a:rPr lang="en-US" sz="1200" b="1" i="1" baseline="-25000" dirty="0" smtClean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lang="en-US" sz="1200" b="1" i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200" b="1" i="1" dirty="0" err="1" smtClean="0">
                <a:solidFill>
                  <a:srgbClr val="FF0000"/>
                </a:solidFill>
                <a:latin typeface="Arial"/>
                <a:cs typeface="Arial"/>
              </a:rPr>
              <a:t>muons</a:t>
            </a:r>
            <a:endParaRPr lang="en-US" sz="1200" b="1" i="1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590800" y="4876800"/>
            <a:ext cx="18790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rgbClr val="000077"/>
                </a:solidFill>
                <a:latin typeface="Arial"/>
                <a:cs typeface="Arial"/>
              </a:rPr>
              <a:t>Jets &amp; Correlations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600200" y="2740223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0077"/>
                </a:solidFill>
                <a:latin typeface="Arial"/>
                <a:cs typeface="Arial"/>
              </a:rPr>
              <a:t>Charged hadrons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1"/>
          <p:cNvPicPr>
            <a:picLocks noChangeAspect="1" noChangeArrowheads="1"/>
          </p:cNvPicPr>
          <p:nvPr/>
        </p:nvPicPr>
        <p:blipFill>
          <a:blip r:embed="rId3"/>
          <a:srcRect t="13231"/>
          <a:stretch>
            <a:fillRect/>
          </a:stretch>
        </p:blipFill>
        <p:spPr bwMode="auto">
          <a:xfrm>
            <a:off x="762000" y="1747743"/>
            <a:ext cx="6324600" cy="4490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0" name="Straight Connector 69"/>
          <p:cNvCxnSpPr/>
          <p:nvPr/>
        </p:nvCxnSpPr>
        <p:spPr>
          <a:xfrm>
            <a:off x="533400" y="3816257"/>
            <a:ext cx="8305800" cy="1588"/>
          </a:xfrm>
          <a:prstGeom prst="line">
            <a:avLst/>
          </a:prstGeom>
          <a:ln w="3175" cap="flat" cmpd="sng" algn="ctr">
            <a:solidFill>
              <a:schemeClr val="tx1">
                <a:alpha val="47000"/>
              </a:schemeClr>
            </a:solidFill>
            <a:prstDash val="lgDash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596" name="Rectangle 3"/>
          <p:cNvSpPr>
            <a:spLocks/>
          </p:cNvSpPr>
          <p:nvPr/>
        </p:nvSpPr>
        <p:spPr bwMode="auto">
          <a:xfrm>
            <a:off x="2768600" y="3108231"/>
            <a:ext cx="61912" cy="436562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/>
          </a:p>
        </p:txBody>
      </p:sp>
      <p:sp>
        <p:nvSpPr>
          <p:cNvPr id="110597" name="Rectangle 4"/>
          <p:cNvSpPr>
            <a:spLocks/>
          </p:cNvSpPr>
          <p:nvPr/>
        </p:nvSpPr>
        <p:spPr bwMode="auto">
          <a:xfrm>
            <a:off x="2768600" y="4082956"/>
            <a:ext cx="61912" cy="436562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/>
          </a:p>
        </p:txBody>
      </p:sp>
      <p:sp>
        <p:nvSpPr>
          <p:cNvPr id="110601" name="Rectangle 8"/>
          <p:cNvSpPr>
            <a:spLocks/>
          </p:cNvSpPr>
          <p:nvPr/>
        </p:nvSpPr>
        <p:spPr bwMode="auto">
          <a:xfrm>
            <a:off x="2882900" y="3635280"/>
            <a:ext cx="793750" cy="347663"/>
          </a:xfrm>
          <a:prstGeom prst="rect">
            <a:avLst/>
          </a:prstGeom>
          <a:solidFill>
            <a:srgbClr val="008000">
              <a:alpha val="50000"/>
            </a:srgbClr>
          </a:solidFill>
          <a:ln w="12700" cap="flat" cmpd="sng" algn="ctr">
            <a:solidFill>
              <a:schemeClr val="tx1">
                <a:alpha val="50000"/>
              </a:schemeClr>
            </a:solidFill>
            <a:prstDash val="lgDash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/>
          </a:p>
        </p:txBody>
      </p:sp>
      <p:sp>
        <p:nvSpPr>
          <p:cNvPr id="110604" name="AutoShape 11"/>
          <p:cNvSpPr>
            <a:spLocks/>
          </p:cNvSpPr>
          <p:nvPr/>
        </p:nvSpPr>
        <p:spPr bwMode="auto">
          <a:xfrm>
            <a:off x="2362201" y="2433543"/>
            <a:ext cx="169863" cy="1108075"/>
          </a:xfrm>
          <a:prstGeom prst="rtTriangle">
            <a:avLst/>
          </a:prstGeom>
          <a:solidFill>
            <a:schemeClr val="tx2">
              <a:lumMod val="40000"/>
              <a:lumOff val="60000"/>
              <a:alpha val="74901"/>
            </a:schemeClr>
          </a:solidFill>
          <a:ln w="3175" cap="flat" cmpd="sng" algn="ctr">
            <a:solidFill>
              <a:schemeClr val="tx1">
                <a:alpha val="50000"/>
              </a:schemeClr>
            </a:solidFill>
            <a:prstDash val="lgDash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/>
          </a:p>
        </p:txBody>
      </p:sp>
      <p:sp>
        <p:nvSpPr>
          <p:cNvPr id="110605" name="AutoShape 12"/>
          <p:cNvSpPr>
            <a:spLocks/>
          </p:cNvSpPr>
          <p:nvPr/>
        </p:nvSpPr>
        <p:spPr bwMode="auto">
          <a:xfrm rot="10800000" flipH="1">
            <a:off x="2362201" y="4081368"/>
            <a:ext cx="169863" cy="1108075"/>
          </a:xfrm>
          <a:prstGeom prst="rtTriangle">
            <a:avLst/>
          </a:prstGeom>
          <a:solidFill>
            <a:srgbClr val="8EB4E3">
              <a:alpha val="79999"/>
            </a:srgbClr>
          </a:solidFill>
          <a:ln w="3175" cap="flat" cmpd="sng" algn="ctr">
            <a:solidFill>
              <a:schemeClr val="tx1">
                <a:alpha val="50000"/>
              </a:schemeClr>
            </a:solidFill>
            <a:prstDash val="lgDash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/>
          </a:p>
        </p:txBody>
      </p:sp>
      <p:sp>
        <p:nvSpPr>
          <p:cNvPr id="110606" name="AutoShape 13"/>
          <p:cNvSpPr>
            <a:spLocks/>
          </p:cNvSpPr>
          <p:nvPr/>
        </p:nvSpPr>
        <p:spPr bwMode="auto">
          <a:xfrm rot="10800000">
            <a:off x="2362201" y="2443068"/>
            <a:ext cx="169863" cy="1106487"/>
          </a:xfrm>
          <a:prstGeom prst="rtTriangle">
            <a:avLst/>
          </a:prstGeom>
          <a:solidFill>
            <a:srgbClr val="FF8000">
              <a:alpha val="50000"/>
            </a:srgbClr>
          </a:solidFill>
          <a:ln w="3175" cap="flat" cmpd="sng" algn="ctr">
            <a:solidFill>
              <a:schemeClr val="tx1">
                <a:alpha val="50000"/>
              </a:schemeClr>
            </a:solidFill>
            <a:prstDash val="lgDash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/>
          </a:p>
        </p:txBody>
      </p:sp>
      <p:sp>
        <p:nvSpPr>
          <p:cNvPr id="110607" name="AutoShape 14"/>
          <p:cNvSpPr>
            <a:spLocks/>
          </p:cNvSpPr>
          <p:nvPr/>
        </p:nvSpPr>
        <p:spPr bwMode="auto">
          <a:xfrm flipH="1">
            <a:off x="2370139" y="4081368"/>
            <a:ext cx="169862" cy="1108075"/>
          </a:xfrm>
          <a:prstGeom prst="rtTriangle">
            <a:avLst/>
          </a:prstGeom>
          <a:solidFill>
            <a:srgbClr val="FF8000">
              <a:alpha val="50000"/>
            </a:srgbClr>
          </a:solidFill>
          <a:ln w="3175" cap="flat" cmpd="sng" algn="ctr">
            <a:solidFill>
              <a:schemeClr val="tx1">
                <a:alpha val="50000"/>
              </a:schemeClr>
            </a:solidFill>
            <a:prstDash val="lgDash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/>
          </a:p>
        </p:txBody>
      </p:sp>
      <p:sp>
        <p:nvSpPr>
          <p:cNvPr id="110613" name="Right Arrow 104"/>
          <p:cNvSpPr>
            <a:spLocks noChangeArrowheads="1"/>
          </p:cNvSpPr>
          <p:nvPr/>
        </p:nvSpPr>
        <p:spPr bwMode="auto">
          <a:xfrm>
            <a:off x="762000" y="3754339"/>
            <a:ext cx="504826" cy="139703"/>
          </a:xfrm>
          <a:prstGeom prst="rightArrow">
            <a:avLst>
              <a:gd name="adj1" fmla="val 50000"/>
              <a:gd name="adj2" fmla="val 49991"/>
            </a:avLst>
          </a:prstGeom>
          <a:solidFill>
            <a:srgbClr val="8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/>
          </a:p>
        </p:txBody>
      </p:sp>
      <p:sp>
        <p:nvSpPr>
          <p:cNvPr id="110614" name="TextBox 105"/>
          <p:cNvSpPr txBox="1">
            <a:spLocks noChangeArrowheads="1"/>
          </p:cNvSpPr>
          <p:nvPr/>
        </p:nvSpPr>
        <p:spPr bwMode="auto">
          <a:xfrm>
            <a:off x="381000" y="3424143"/>
            <a:ext cx="60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dirty="0" err="1" smtClean="0">
                <a:solidFill>
                  <a:srgbClr val="800000"/>
                </a:solidFill>
              </a:rPr>
              <a:t>p</a:t>
            </a:r>
            <a:r>
              <a:rPr lang="en-US" dirty="0" smtClean="0">
                <a:solidFill>
                  <a:srgbClr val="800000"/>
                </a:solidFill>
              </a:rPr>
              <a:t>/A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07" name="Right Arrow 106"/>
          <p:cNvSpPr>
            <a:spLocks noChangeArrowheads="1"/>
          </p:cNvSpPr>
          <p:nvPr/>
        </p:nvSpPr>
        <p:spPr bwMode="auto">
          <a:xfrm flipH="1" flipV="1">
            <a:off x="7472362" y="3790856"/>
            <a:ext cx="833438" cy="45719"/>
          </a:xfrm>
          <a:prstGeom prst="rightArrow">
            <a:avLst>
              <a:gd name="adj1" fmla="val 50000"/>
              <a:gd name="adj2" fmla="val 50437"/>
            </a:avLst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rot="10800000"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600" dirty="0">
              <a:solidFill>
                <a:schemeClr val="accent2">
                  <a:lumMod val="50000"/>
                </a:schemeClr>
              </a:solidFill>
              <a:latin typeface="Arial" pitchFamily="-65" charset="0"/>
            </a:endParaRPr>
          </a:p>
        </p:txBody>
      </p:sp>
      <p:sp>
        <p:nvSpPr>
          <p:cNvPr id="108" name="TextBox 107"/>
          <p:cNvSpPr txBox="1"/>
          <p:nvPr/>
        </p:nvSpPr>
        <p:spPr bwMode="auto">
          <a:xfrm>
            <a:off x="8299450" y="3590830"/>
            <a:ext cx="313044" cy="369332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dirty="0" err="1" smtClean="0">
                <a:solidFill>
                  <a:srgbClr val="008000"/>
                </a:solidFill>
              </a:rPr>
              <a:t>e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10618" name="Rectangle 26"/>
          <p:cNvSpPr>
            <a:spLocks noChangeArrowheads="1"/>
          </p:cNvSpPr>
          <p:nvPr/>
        </p:nvSpPr>
        <p:spPr bwMode="auto">
          <a:xfrm>
            <a:off x="4221481" y="3574955"/>
            <a:ext cx="45719" cy="484187"/>
          </a:xfrm>
          <a:prstGeom prst="rect">
            <a:avLst/>
          </a:prstGeom>
          <a:solidFill>
            <a:srgbClr val="FF6600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624" name="AutoShape 32"/>
          <p:cNvSpPr>
            <a:spLocks noChangeArrowheads="1"/>
          </p:cNvSpPr>
          <p:nvPr/>
        </p:nvSpPr>
        <p:spPr bwMode="auto">
          <a:xfrm rot="5400000">
            <a:off x="5446185" y="3320428"/>
            <a:ext cx="2137830" cy="9906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93300">
              <a:alpha val="50000"/>
            </a:srgbClr>
          </a:solidFill>
          <a:ln w="6350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Rectangle 3"/>
          <p:cNvSpPr>
            <a:spLocks/>
          </p:cNvSpPr>
          <p:nvPr/>
        </p:nvSpPr>
        <p:spPr bwMode="auto">
          <a:xfrm>
            <a:off x="5119688" y="3105056"/>
            <a:ext cx="61912" cy="436562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/>
          </a:p>
        </p:txBody>
      </p:sp>
      <p:sp>
        <p:nvSpPr>
          <p:cNvPr id="39" name="Rectangle 4"/>
          <p:cNvSpPr>
            <a:spLocks/>
          </p:cNvSpPr>
          <p:nvPr/>
        </p:nvSpPr>
        <p:spPr bwMode="auto">
          <a:xfrm>
            <a:off x="5119688" y="4079781"/>
            <a:ext cx="61912" cy="436562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/>
          </a:p>
        </p:txBody>
      </p:sp>
      <p:sp>
        <p:nvSpPr>
          <p:cNvPr id="40" name="Rectangle 26"/>
          <p:cNvSpPr>
            <a:spLocks noChangeArrowheads="1"/>
          </p:cNvSpPr>
          <p:nvPr/>
        </p:nvSpPr>
        <p:spPr bwMode="auto">
          <a:xfrm>
            <a:off x="4343400" y="3576543"/>
            <a:ext cx="45719" cy="484187"/>
          </a:xfrm>
          <a:prstGeom prst="rect">
            <a:avLst/>
          </a:prstGeom>
          <a:solidFill>
            <a:srgbClr val="FF6600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Rectangle 26"/>
          <p:cNvSpPr>
            <a:spLocks noChangeArrowheads="1"/>
          </p:cNvSpPr>
          <p:nvPr/>
        </p:nvSpPr>
        <p:spPr bwMode="auto">
          <a:xfrm>
            <a:off x="4476750" y="3576543"/>
            <a:ext cx="45719" cy="484187"/>
          </a:xfrm>
          <a:prstGeom prst="rect">
            <a:avLst/>
          </a:prstGeom>
          <a:solidFill>
            <a:srgbClr val="FF6600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Rectangle 26"/>
          <p:cNvSpPr>
            <a:spLocks noChangeArrowheads="1"/>
          </p:cNvSpPr>
          <p:nvPr/>
        </p:nvSpPr>
        <p:spPr bwMode="auto">
          <a:xfrm>
            <a:off x="4610100" y="3576543"/>
            <a:ext cx="45719" cy="484187"/>
          </a:xfrm>
          <a:prstGeom prst="rect">
            <a:avLst/>
          </a:prstGeom>
          <a:solidFill>
            <a:srgbClr val="FF6600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Rectangle 26"/>
          <p:cNvSpPr>
            <a:spLocks noChangeArrowheads="1"/>
          </p:cNvSpPr>
          <p:nvPr/>
        </p:nvSpPr>
        <p:spPr bwMode="auto">
          <a:xfrm>
            <a:off x="4743450" y="3576543"/>
            <a:ext cx="45719" cy="484187"/>
          </a:xfrm>
          <a:prstGeom prst="rect">
            <a:avLst/>
          </a:prstGeom>
          <a:solidFill>
            <a:srgbClr val="FF6600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Rectangle 26"/>
          <p:cNvSpPr>
            <a:spLocks noChangeArrowheads="1"/>
          </p:cNvSpPr>
          <p:nvPr/>
        </p:nvSpPr>
        <p:spPr bwMode="auto">
          <a:xfrm>
            <a:off x="4876800" y="3576543"/>
            <a:ext cx="45719" cy="484187"/>
          </a:xfrm>
          <a:prstGeom prst="rect">
            <a:avLst/>
          </a:prstGeom>
          <a:solidFill>
            <a:srgbClr val="FF6600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Rectangle 26"/>
          <p:cNvSpPr>
            <a:spLocks noChangeArrowheads="1"/>
          </p:cNvSpPr>
          <p:nvPr/>
        </p:nvSpPr>
        <p:spPr bwMode="auto">
          <a:xfrm>
            <a:off x="5029200" y="3576543"/>
            <a:ext cx="45719" cy="484187"/>
          </a:xfrm>
          <a:prstGeom prst="rect">
            <a:avLst/>
          </a:prstGeom>
          <a:solidFill>
            <a:srgbClr val="FF6600"/>
          </a:solidFill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66"/>
          <p:cNvGrpSpPr>
            <a:grpSpLocks/>
          </p:cNvGrpSpPr>
          <p:nvPr/>
        </p:nvGrpSpPr>
        <p:grpSpPr bwMode="auto">
          <a:xfrm>
            <a:off x="4991118" y="3267379"/>
            <a:ext cx="995366" cy="1096364"/>
            <a:chOff x="3144" y="1951"/>
            <a:chExt cx="627" cy="636"/>
          </a:xfrm>
        </p:grpSpPr>
        <p:sp>
          <p:nvSpPr>
            <p:cNvPr id="51" name="Rectangle 61"/>
            <p:cNvSpPr>
              <a:spLocks noChangeArrowheads="1"/>
            </p:cNvSpPr>
            <p:nvPr/>
          </p:nvSpPr>
          <p:spPr bwMode="auto">
            <a:xfrm>
              <a:off x="3144" y="2114"/>
              <a:ext cx="147" cy="308"/>
            </a:xfrm>
            <a:prstGeom prst="rect">
              <a:avLst/>
            </a:prstGeom>
            <a:solidFill>
              <a:srgbClr val="00800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2" name="AutoShape 63"/>
            <p:cNvSpPr>
              <a:spLocks noChangeArrowheads="1"/>
            </p:cNvSpPr>
            <p:nvPr/>
          </p:nvSpPr>
          <p:spPr bwMode="auto">
            <a:xfrm rot="5400000">
              <a:off x="3213" y="2029"/>
              <a:ext cx="636" cy="48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800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" name="Round Single Corner Rectangle 52"/>
          <p:cNvSpPr/>
          <p:nvPr/>
        </p:nvSpPr>
        <p:spPr>
          <a:xfrm>
            <a:off x="7162800" y="2776443"/>
            <a:ext cx="1143000" cy="914400"/>
          </a:xfrm>
          <a:prstGeom prst="round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 Single Corner Rectangle 53"/>
          <p:cNvSpPr/>
          <p:nvPr/>
        </p:nvSpPr>
        <p:spPr>
          <a:xfrm rot="5400000">
            <a:off x="7277100" y="3805143"/>
            <a:ext cx="914400" cy="1143000"/>
          </a:xfrm>
          <a:prstGeom prst="round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7099300" y="2776443"/>
            <a:ext cx="45719" cy="914400"/>
          </a:xfrm>
          <a:prstGeom prst="rect">
            <a:avLst/>
          </a:prstGeom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lg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7099300" y="3919443"/>
            <a:ext cx="45719" cy="914400"/>
          </a:xfrm>
          <a:prstGeom prst="rect">
            <a:avLst/>
          </a:prstGeom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lg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cxnSp>
        <p:nvCxnSpPr>
          <p:cNvPr id="59" name="Straight Connector 58"/>
          <p:cNvCxnSpPr/>
          <p:nvPr/>
        </p:nvCxnSpPr>
        <p:spPr>
          <a:xfrm>
            <a:off x="3759200" y="3634223"/>
            <a:ext cx="431800" cy="1588"/>
          </a:xfrm>
          <a:prstGeom prst="line">
            <a:avLst/>
          </a:prstGeom>
          <a:ln>
            <a:solidFill>
              <a:schemeClr val="accent3">
                <a:alpha val="6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852863" y="3767040"/>
            <a:ext cx="261937" cy="1588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3852863" y="3737409"/>
            <a:ext cx="261937" cy="1588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852863" y="3854357"/>
            <a:ext cx="261937" cy="1588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3852863" y="3885576"/>
            <a:ext cx="261937" cy="1588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3754979" y="3690840"/>
            <a:ext cx="431800" cy="1588"/>
          </a:xfrm>
          <a:prstGeom prst="line">
            <a:avLst/>
          </a:prstGeom>
          <a:ln>
            <a:solidFill>
              <a:schemeClr val="accent3">
                <a:alpha val="6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3759186" y="3923673"/>
            <a:ext cx="431800" cy="1588"/>
          </a:xfrm>
          <a:prstGeom prst="line">
            <a:avLst/>
          </a:prstGeom>
          <a:ln>
            <a:solidFill>
              <a:schemeClr val="accent3">
                <a:alpha val="6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3754965" y="3980290"/>
            <a:ext cx="431800" cy="1588"/>
          </a:xfrm>
          <a:prstGeom prst="line">
            <a:avLst/>
          </a:prstGeom>
          <a:ln>
            <a:solidFill>
              <a:schemeClr val="accent3">
                <a:alpha val="6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1" name="Rounded Rectangle 70"/>
          <p:cNvSpPr/>
          <p:nvPr/>
        </p:nvSpPr>
        <p:spPr>
          <a:xfrm>
            <a:off x="1066800" y="6243543"/>
            <a:ext cx="914400" cy="385857"/>
          </a:xfrm>
          <a:prstGeom prst="round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EMCal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3505200" y="6243543"/>
            <a:ext cx="914400" cy="385857"/>
          </a:xfrm>
          <a:prstGeom prst="round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iTPC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4572000" y="6243543"/>
            <a:ext cx="1371600" cy="385857"/>
          </a:xfrm>
          <a:prstGeom prst="round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Tracking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6019800" y="6243543"/>
            <a:ext cx="914400" cy="385857"/>
          </a:xfrm>
          <a:prstGeom prst="round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PID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7086600" y="6243543"/>
            <a:ext cx="1219200" cy="385857"/>
          </a:xfrm>
          <a:prstGeom prst="round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EM/</a:t>
            </a:r>
            <a:r>
              <a:rPr lang="en-US" b="1" dirty="0" err="1" smtClean="0">
                <a:solidFill>
                  <a:schemeClr val="tx1"/>
                </a:solidFill>
              </a:rPr>
              <a:t>HCal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2044700" y="6243543"/>
            <a:ext cx="1384300" cy="385857"/>
          </a:xfrm>
          <a:prstGeom prst="round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Tracking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3886200" y="1061943"/>
            <a:ext cx="673100" cy="385857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HFT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3124200" y="1066800"/>
            <a:ext cx="673100" cy="385857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TPC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4660900" y="1071657"/>
            <a:ext cx="673100" cy="385857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TOF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2133600" y="1066800"/>
            <a:ext cx="908050" cy="385857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BEMC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1219200" y="1066800"/>
            <a:ext cx="825500" cy="385857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MTD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5416550" y="1066800"/>
            <a:ext cx="908050" cy="385857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EEMC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6413500" y="1061943"/>
            <a:ext cx="825500" cy="385857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FGT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1219200" y="1519143"/>
            <a:ext cx="624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 smtClean="0"/>
              <a:t>η</a:t>
            </a:r>
            <a:r>
              <a:rPr lang="en-US" sz="1400" i="1" dirty="0" smtClean="0"/>
              <a:t> = -1                                         </a:t>
            </a:r>
            <a:r>
              <a:rPr lang="en-US" sz="1400" i="1" dirty="0" err="1" smtClean="0"/>
              <a:t>η</a:t>
            </a:r>
            <a:r>
              <a:rPr lang="en-US" sz="1400" i="1" dirty="0" smtClean="0"/>
              <a:t> = 0                                         </a:t>
            </a:r>
            <a:r>
              <a:rPr lang="en-US" sz="1400" i="1" dirty="0" err="1" smtClean="0"/>
              <a:t>η</a:t>
            </a:r>
            <a:r>
              <a:rPr lang="en-US" sz="1400" i="1" dirty="0" smtClean="0"/>
              <a:t> = 1                                          </a:t>
            </a:r>
            <a:endParaRPr lang="en-US" sz="1400" i="1" dirty="0"/>
          </a:p>
        </p:txBody>
      </p:sp>
      <p:sp>
        <p:nvSpPr>
          <p:cNvPr id="88" name="Rounded Rectangle 87"/>
          <p:cNvSpPr/>
          <p:nvPr/>
        </p:nvSpPr>
        <p:spPr>
          <a:xfrm>
            <a:off x="152400" y="139700"/>
            <a:ext cx="8839200" cy="6616700"/>
          </a:xfrm>
          <a:prstGeom prst="roundRect">
            <a:avLst>
              <a:gd name="adj" fmla="val 2643"/>
            </a:avLst>
          </a:prstGeom>
          <a:noFill/>
          <a:ln w="57150" cap="flat" cmpd="thickThin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366428" y="152400"/>
            <a:ext cx="6303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STAR Forward Upgrade Plan (2018)</a:t>
            </a:r>
            <a:endParaRPr lang="en-US" sz="2800" b="1" dirty="0"/>
          </a:p>
        </p:txBody>
      </p:sp>
      <p:sp>
        <p:nvSpPr>
          <p:cNvPr id="57" name="Rounded Rectangle 56"/>
          <p:cNvSpPr/>
          <p:nvPr/>
        </p:nvSpPr>
        <p:spPr>
          <a:xfrm>
            <a:off x="762000" y="5633943"/>
            <a:ext cx="762000" cy="385857"/>
          </a:xfrm>
          <a:prstGeom prst="roundRect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HLT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58" name="Straight Connector 57"/>
          <p:cNvCxnSpPr>
            <a:stCxn id="71" idx="0"/>
          </p:cNvCxnSpPr>
          <p:nvPr/>
        </p:nvCxnSpPr>
        <p:spPr>
          <a:xfrm rot="5400000" flipH="1" flipV="1">
            <a:off x="1003202" y="4884545"/>
            <a:ext cx="1879797" cy="838200"/>
          </a:xfrm>
          <a:prstGeom prst="line">
            <a:avLst/>
          </a:prstGeom>
          <a:ln w="3175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78" idx="0"/>
          </p:cNvCxnSpPr>
          <p:nvPr/>
        </p:nvCxnSpPr>
        <p:spPr>
          <a:xfrm rot="5400000" flipH="1" flipV="1">
            <a:off x="1771384" y="4890727"/>
            <a:ext cx="2318282" cy="387350"/>
          </a:xfrm>
          <a:prstGeom prst="line">
            <a:avLst/>
          </a:prstGeom>
          <a:ln w="3175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73" idx="0"/>
            <a:endCxn id="39" idx="1"/>
          </p:cNvCxnSpPr>
          <p:nvPr/>
        </p:nvCxnSpPr>
        <p:spPr>
          <a:xfrm rot="5400000" flipH="1" flipV="1">
            <a:off x="3568304" y="4692159"/>
            <a:ext cx="1945481" cy="1157288"/>
          </a:xfrm>
          <a:prstGeom prst="line">
            <a:avLst/>
          </a:prstGeom>
          <a:ln w="3175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>
            <a:stCxn id="73" idx="0"/>
            <a:endCxn id="110597" idx="3"/>
          </p:cNvCxnSpPr>
          <p:nvPr/>
        </p:nvCxnSpPr>
        <p:spPr>
          <a:xfrm rot="16200000" flipV="1">
            <a:off x="2425303" y="4706446"/>
            <a:ext cx="1942306" cy="1131888"/>
          </a:xfrm>
          <a:prstGeom prst="line">
            <a:avLst/>
          </a:prstGeom>
          <a:ln w="3175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>
            <a:stCxn id="74" idx="0"/>
            <a:endCxn id="52" idx="0"/>
          </p:cNvCxnSpPr>
          <p:nvPr/>
        </p:nvCxnSpPr>
        <p:spPr>
          <a:xfrm rot="5400000" flipH="1" flipV="1">
            <a:off x="4423219" y="5061280"/>
            <a:ext cx="2016844" cy="347683"/>
          </a:xfrm>
          <a:prstGeom prst="line">
            <a:avLst/>
          </a:prstGeom>
          <a:ln w="3175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75" idx="0"/>
          </p:cNvCxnSpPr>
          <p:nvPr/>
        </p:nvCxnSpPr>
        <p:spPr>
          <a:xfrm rot="5400000" flipH="1" flipV="1">
            <a:off x="5537102" y="5303645"/>
            <a:ext cx="1879797" cy="1"/>
          </a:xfrm>
          <a:prstGeom prst="line">
            <a:avLst/>
          </a:prstGeom>
          <a:ln w="3175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>
            <a:stCxn id="77" idx="0"/>
          </p:cNvCxnSpPr>
          <p:nvPr/>
        </p:nvCxnSpPr>
        <p:spPr>
          <a:xfrm rot="16200000" flipV="1">
            <a:off x="6824827" y="5372170"/>
            <a:ext cx="1637430" cy="105316"/>
          </a:xfrm>
          <a:prstGeom prst="line">
            <a:avLst/>
          </a:prstGeom>
          <a:ln w="3175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123198</TotalTime>
  <Words>2214</Words>
  <Application>Microsoft Macintosh PowerPoint</Application>
  <PresentationFormat>On-screen Show (4:3)</PresentationFormat>
  <Paragraphs>459</Paragraphs>
  <Slides>31</Slides>
  <Notes>11</Notes>
  <HiddenSlides>0</HiddenSlides>
  <MMClips>0</MMClips>
  <ScaleCrop>false</ScaleCrop>
  <HeadingPairs>
    <vt:vector size="8" baseType="variant">
      <vt:variant>
        <vt:lpstr>Design Template</vt:lpstr>
      </vt:variant>
      <vt:variant>
        <vt:i4>1</vt:i4>
      </vt:variant>
      <vt:variant>
        <vt:lpstr>Links</vt:lpstr>
      </vt:variant>
      <vt:variant>
        <vt:i4>3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Office Theme</vt:lpstr>
      <vt:lpstr>!OLE_LINK5</vt:lpstr>
      <vt:lpstr>!OLE_LINK6</vt:lpstr>
      <vt:lpstr>???</vt:lpstr>
      <vt:lpstr>Document</vt:lpstr>
      <vt:lpstr>Photo Editor Photo</vt:lpstr>
      <vt:lpstr>Equation</vt:lpstr>
      <vt:lpstr>STAR Physics Program STAR Beam Use Requests for Run14 and Run15  Nu Xu for the STAR Collaboration       </vt:lpstr>
      <vt:lpstr>Outline</vt:lpstr>
      <vt:lpstr>STAR Experiment</vt:lpstr>
      <vt:lpstr>STAR Publications</vt:lpstr>
      <vt:lpstr>STAR Physics Focus </vt:lpstr>
      <vt:lpstr>Slide 6</vt:lpstr>
      <vt:lpstr>Slide 7</vt:lpstr>
      <vt:lpstr>Particle Identification at STAR</vt:lpstr>
      <vt:lpstr>Slide 9</vt:lpstr>
      <vt:lpstr>Slide 10</vt:lpstr>
      <vt:lpstr>Slide 11</vt:lpstr>
      <vt:lpstr>STAR BUR for Runs 14 and 15</vt:lpstr>
      <vt:lpstr>Slide 13</vt:lpstr>
      <vt:lpstr>Beam Energy Scan at RHIC</vt:lpstr>
      <vt:lpstr>Slide 15</vt:lpstr>
      <vt:lpstr>Data Taking Efficiency</vt:lpstr>
      <vt:lpstr>Run 13: Integrated Luminosities</vt:lpstr>
      <vt:lpstr>Forward GEM Tracker (FGT)</vt:lpstr>
      <vt:lpstr>Muon Telescope Detector (MTD)</vt:lpstr>
      <vt:lpstr>MTD: Run14 and Beyond</vt:lpstr>
      <vt:lpstr>Heavy Flavor Tracker (HFT)</vt:lpstr>
      <vt:lpstr>STAR HFT Commissioning</vt:lpstr>
      <vt:lpstr>Run14: Physics Goals for HFT</vt:lpstr>
      <vt:lpstr>HF Physics: Beyond Run14</vt:lpstr>
      <vt:lpstr>Transverse Polarized pp Collisions</vt:lpstr>
      <vt:lpstr>Longitudinally Polarized pp Collisions Gluon contribution to the spin of the proton </vt:lpstr>
      <vt:lpstr>Forward Proton Tagging Upgrade</vt:lpstr>
      <vt:lpstr>p↑ + A Collisions at RHIC Studying Saturation Through Spin</vt:lpstr>
      <vt:lpstr>Summary</vt:lpstr>
      <vt:lpstr>STAR BUR for Runs 14 and 15</vt:lpstr>
      <vt:lpstr>Runs 14 &amp; 15 Requests</vt:lpstr>
    </vt:vector>
  </TitlesOfParts>
  <Company>LBNL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Nu/Xu</dc:creator>
  <cp:lastModifiedBy>Nu/Xu</cp:lastModifiedBy>
  <cp:revision>1222</cp:revision>
  <cp:lastPrinted>2013-06-09T16:25:07Z</cp:lastPrinted>
  <dcterms:created xsi:type="dcterms:W3CDTF">2013-06-09T16:15:13Z</dcterms:created>
  <dcterms:modified xsi:type="dcterms:W3CDTF">2013-06-09T16:25:16Z</dcterms:modified>
</cp:coreProperties>
</file>