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33" r:id="rId3"/>
    <p:sldId id="329" r:id="rId4"/>
    <p:sldId id="302" r:id="rId5"/>
    <p:sldId id="303" r:id="rId6"/>
    <p:sldId id="338" r:id="rId7"/>
    <p:sldId id="339" r:id="rId8"/>
    <p:sldId id="306" r:id="rId9"/>
    <p:sldId id="301" r:id="rId10"/>
    <p:sldId id="378" r:id="rId11"/>
    <p:sldId id="380" r:id="rId12"/>
    <p:sldId id="386" r:id="rId13"/>
    <p:sldId id="327" r:id="rId14"/>
    <p:sldId id="290" r:id="rId15"/>
    <p:sldId id="286" r:id="rId16"/>
    <p:sldId id="348" r:id="rId17"/>
    <p:sldId id="258" r:id="rId18"/>
    <p:sldId id="391" r:id="rId19"/>
    <p:sldId id="392" r:id="rId20"/>
    <p:sldId id="393" r:id="rId21"/>
    <p:sldId id="394" r:id="rId22"/>
    <p:sldId id="330" r:id="rId23"/>
    <p:sldId id="342" r:id="rId24"/>
    <p:sldId id="349" r:id="rId25"/>
    <p:sldId id="350" r:id="rId26"/>
    <p:sldId id="390" r:id="rId27"/>
    <p:sldId id="387" r:id="rId28"/>
    <p:sldId id="388" r:id="rId29"/>
    <p:sldId id="38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B0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765" autoAdjust="0"/>
    <p:restoredTop sz="94660"/>
  </p:normalViewPr>
  <p:slideViewPr>
    <p:cSldViewPr>
      <p:cViewPr varScale="1">
        <p:scale>
          <a:sx n="74" d="100"/>
          <a:sy n="74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3F1E0-1E72-4CD5-8F77-CADDD5AEE912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758C8-54F1-4549-86D7-C4DB344239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76600" y="6400800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76199"/>
            <a:ext cx="7772400" cy="76200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10"/>
          <p:cNvSpPr txBox="1">
            <a:spLocks/>
          </p:cNvSpPr>
          <p:nvPr userDrawn="1"/>
        </p:nvSpPr>
        <p:spPr>
          <a:xfrm>
            <a:off x="6553200" y="63627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Slide </a:t>
            </a:r>
            <a:fld id="{B6F15528-21DE-4FAA-801E-634DDDAF4B2B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9"/>
          <p:cNvSpPr txBox="1">
            <a:spLocks/>
          </p:cNvSpPr>
          <p:nvPr userDrawn="1"/>
        </p:nvSpPr>
        <p:spPr>
          <a:xfrm>
            <a:off x="457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Daniel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Cebra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June 11, 2013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11"/>
          <p:cNvSpPr txBox="1">
            <a:spLocks/>
          </p:cNvSpPr>
          <p:nvPr userDrawn="1"/>
        </p:nvSpPr>
        <p:spPr>
          <a:xfrm>
            <a:off x="3124200" y="63627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11"/>
          <p:cNvSpPr txBox="1">
            <a:spLocks/>
          </p:cNvSpPr>
          <p:nvPr userDrawn="1"/>
        </p:nvSpPr>
        <p:spPr>
          <a:xfrm>
            <a:off x="3124200" y="63404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11"/>
          <p:cNvSpPr txBox="1">
            <a:spLocks/>
          </p:cNvSpPr>
          <p:nvPr userDrawn="1"/>
        </p:nvSpPr>
        <p:spPr>
          <a:xfrm>
            <a:off x="2819400" y="6416675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RHIC/AGS Program Advisory Committee Meeting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Brookhaven National Laboratory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0"/>
          <p:cNvSpPr txBox="1">
            <a:spLocks/>
          </p:cNvSpPr>
          <p:nvPr userDrawn="1"/>
        </p:nvSpPr>
        <p:spPr>
          <a:xfrm>
            <a:off x="6553200" y="63627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Slide </a:t>
            </a:r>
            <a:fld id="{B6F15528-21DE-4FAA-801E-634DDDAF4B2B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Date Placeholder 9"/>
          <p:cNvSpPr txBox="1">
            <a:spLocks/>
          </p:cNvSpPr>
          <p:nvPr userDrawn="1"/>
        </p:nvSpPr>
        <p:spPr>
          <a:xfrm>
            <a:off x="457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Daniel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Cebra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June 11, 2013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11"/>
          <p:cNvSpPr txBox="1">
            <a:spLocks/>
          </p:cNvSpPr>
          <p:nvPr userDrawn="1"/>
        </p:nvSpPr>
        <p:spPr>
          <a:xfrm>
            <a:off x="2819400" y="6416675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RHIC/AGS Program Advisory Committee Meeting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Brookhaven National Laboratory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1" name="Picture 7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38200" cy="846931"/>
          </a:xfrm>
          <a:prstGeom prst="rect">
            <a:avLst/>
          </a:prstGeom>
          <a:solidFill>
            <a:schemeClr val="tx1">
              <a:alpha val="63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www.star.bnl.gov/protected/heavy/aschmah/QuarkMatter/STAR_transparent2.gif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76200"/>
            <a:ext cx="963167" cy="762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5.jpeg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Documents and Settings\cebra.DEBASISH\Desktop\19.6GeV\Picture 012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 l="10291" t="4902" b="6863"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" cy="923925"/>
          </a:xfrm>
          <a:prstGeom prst="rect">
            <a:avLst/>
          </a:prstGeom>
          <a:solidFill>
            <a:schemeClr val="tx1">
              <a:alpha val="63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1447800"/>
            <a:ext cx="716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Update from the Beam Energy Scan</a:t>
            </a:r>
          </a:p>
          <a:p>
            <a:pPr algn="ctr"/>
            <a:endParaRPr lang="en-US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Daniel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Cebra</a:t>
            </a:r>
            <a:endParaRPr lang="en-US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 the STAR Collaboration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76200" y="61722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0"/>
          <p:cNvSpPr txBox="1">
            <a:spLocks/>
          </p:cNvSpPr>
          <p:nvPr/>
        </p:nvSpPr>
        <p:spPr>
          <a:xfrm>
            <a:off x="67056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Slide </a:t>
            </a:r>
            <a:fld id="{B6F15528-21DE-4FAA-801E-634DDDAF4B2B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lang="en-US" sz="1600" dirty="0" smtClean="0">
                <a:solidFill>
                  <a:schemeClr val="bg1"/>
                </a:solidFill>
              </a:rPr>
              <a:t>25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Date Placeholder 9"/>
          <p:cNvSpPr txBox="1">
            <a:spLocks/>
          </p:cNvSpPr>
          <p:nvPr/>
        </p:nvSpPr>
        <p:spPr>
          <a:xfrm>
            <a:off x="304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Daniel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Cebra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0" dirty="0" smtClean="0">
                <a:solidFill>
                  <a:schemeClr val="bg1"/>
                </a:solidFill>
              </a:rPr>
              <a:t>June 11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2012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1" descr="C:\Documents and Settings\cebra.DEBASISH\My Documents\star\BulkCorr\QM2012\talks\nsf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596" y="5123796"/>
            <a:ext cx="990600" cy="995818"/>
          </a:xfrm>
          <a:prstGeom prst="rect">
            <a:avLst/>
          </a:prstGeom>
          <a:noFill/>
        </p:spPr>
      </p:pic>
      <p:pic>
        <p:nvPicPr>
          <p:cNvPr id="11" name="Picture 3" descr="https://encrypted-tbn1.gstatic.com/images?q=tbn:ANd9GcSankj9WYlWCeXFy7sNfwoLNMSxJZHZiF9Z_P_3z5iQDGwC1nD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5136932"/>
            <a:ext cx="990600" cy="986198"/>
          </a:xfrm>
          <a:prstGeom prst="rect">
            <a:avLst/>
          </a:prstGeom>
          <a:noFill/>
        </p:spPr>
      </p:pic>
      <p:sp>
        <p:nvSpPr>
          <p:cNvPr id="17" name="Footer Placeholder 11"/>
          <p:cNvSpPr txBox="1">
            <a:spLocks/>
          </p:cNvSpPr>
          <p:nvPr/>
        </p:nvSpPr>
        <p:spPr>
          <a:xfrm>
            <a:off x="2819400" y="6416675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RHIC/AGS Program Advisory Committee Meeting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Brookhaven National Laboratory</a:t>
            </a:r>
          </a:p>
        </p:txBody>
      </p:sp>
      <p:pic>
        <p:nvPicPr>
          <p:cNvPr id="18" name="Picture 2" descr="http://www.star.bnl.gov/protected/heavy/aschmah/QuarkMatter/STAR_transparent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76200"/>
            <a:ext cx="963167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28600"/>
            <a:ext cx="5429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NCQ scaling of elliptic flow – BES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152400"/>
            <a:ext cx="786625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Constituent Quark Scaling – BES Results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609600" y="990600"/>
            <a:ext cx="79248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cs typeface="Arial" pitchFamily="34" charset="0"/>
              </a:rPr>
              <a:t>scaling by the number of quarks </a:t>
            </a:r>
            <a:r>
              <a:rPr lang="en-US" sz="2000" dirty="0" smtClean="0">
                <a:cs typeface="Arial" pitchFamily="34" charset="0"/>
                <a:sym typeface="Wingdings" pitchFamily="2" charset="2"/>
              </a:rPr>
              <a:t> </a:t>
            </a:r>
            <a:r>
              <a:rPr lang="en-US" sz="2000" dirty="0" err="1" smtClean="0">
                <a:cs typeface="Arial" pitchFamily="34" charset="0"/>
              </a:rPr>
              <a:t>partonic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collectivity</a:t>
            </a:r>
            <a:r>
              <a:rPr lang="en-US" sz="2000" dirty="0" err="1" smtClean="0">
                <a:cs typeface="Arial" pitchFamily="34" charset="0"/>
                <a:sym typeface="Wingdings" pitchFamily="2" charset="2"/>
              </a:rPr>
              <a:t></a:t>
            </a:r>
            <a:r>
              <a:rPr lang="en-US" sz="2000" dirty="0" err="1" smtClean="0">
                <a:solidFill>
                  <a:srgbClr val="000000"/>
                </a:solidFill>
                <a:cs typeface="Arial" pitchFamily="34" charset="0"/>
                <a:sym typeface="Zapf Dingbats" charset="2"/>
              </a:rPr>
              <a:t>deconfinement</a:t>
            </a:r>
            <a:endParaRPr lang="en-US" sz="2000" dirty="0" smtClean="0">
              <a:solidFill>
                <a:srgbClr val="000000"/>
              </a:solidFill>
              <a:cs typeface="Arial" pitchFamily="34" charset="0"/>
              <a:sym typeface="Zapf Dingbats" charset="2"/>
            </a:endParaRPr>
          </a:p>
          <a:p>
            <a:r>
              <a:rPr lang="en-US" sz="2000" dirty="0" smtClean="0">
                <a:solidFill>
                  <a:srgbClr val="000000"/>
                </a:solidFill>
                <a:cs typeface="Arial" pitchFamily="34" charset="0"/>
                <a:sym typeface="Zapf Dingbats" charset="2"/>
              </a:rPr>
              <a:t>Baryon/meson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Arial" pitchFamily="34" charset="0"/>
                <a:sym typeface="Zapf Dingbats" charset="2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  <a:sym typeface="Zapf Dingbats" charset="2"/>
              </a:rPr>
              <a:t>and high </a:t>
            </a:r>
            <a:r>
              <a:rPr lang="en-US" sz="2000" i="1" dirty="0" smtClean="0">
                <a:solidFill>
                  <a:srgbClr val="000000"/>
                </a:solidFill>
                <a:cs typeface="Arial" pitchFamily="34" charset="0"/>
                <a:sym typeface="Zapf Dingbats" charset="2"/>
              </a:rPr>
              <a:t>m</a:t>
            </a:r>
            <a:r>
              <a:rPr lang="en-US" sz="2000" i="1" baseline="-25000" dirty="0" smtClean="0">
                <a:solidFill>
                  <a:srgbClr val="000000"/>
                </a:solidFill>
                <a:cs typeface="Arial" pitchFamily="34" charset="0"/>
                <a:sym typeface="Zapf Dingbats" charset="2"/>
              </a:rPr>
              <a:t>t</a:t>
            </a:r>
            <a:r>
              <a:rPr lang="en-US" sz="2000" i="1" dirty="0" smtClean="0">
                <a:solidFill>
                  <a:srgbClr val="000000"/>
                </a:solidFill>
                <a:cs typeface="Arial" pitchFamily="34" charset="0"/>
                <a:sym typeface="Zapf Dingbats" charset="2"/>
              </a:rPr>
              <a:t>-m</a:t>
            </a:r>
            <a:r>
              <a:rPr lang="en-US" sz="2000" i="1" baseline="-25000" dirty="0" smtClean="0">
                <a:solidFill>
                  <a:srgbClr val="000000"/>
                </a:solidFill>
                <a:cs typeface="Arial" pitchFamily="34" charset="0"/>
                <a:sym typeface="Zapf Dingbats" charset="2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  <a:sym typeface="Zapf Dingbats" charset="2"/>
              </a:rPr>
              <a:t> indicates NCQ scaling</a:t>
            </a:r>
            <a:endParaRPr lang="en-US" sz="2000" i="1" dirty="0">
              <a:solidFill>
                <a:srgbClr val="000000"/>
              </a:solidFill>
              <a:latin typeface="+mj-lt"/>
              <a:cs typeface="Arial" pitchFamily="34" charset="0"/>
              <a:sym typeface="Symbol" pitchFamily="18" charset="2"/>
            </a:endParaRPr>
          </a:p>
        </p:txBody>
      </p:sp>
      <p:pic>
        <p:nvPicPr>
          <p:cNvPr id="71682" name="Picture 2" descr="http://www.star.bnl.gov/central/focus/BESFlow/fig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752600"/>
            <a:ext cx="8921610" cy="33528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5638800" y="4081046"/>
            <a:ext cx="3103094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Phys. Rev. </a:t>
            </a:r>
            <a:r>
              <a:rPr lang="en-US" sz="1600" dirty="0" err="1" smtClean="0"/>
              <a:t>Lett</a:t>
            </a:r>
            <a:r>
              <a:rPr lang="en-US" sz="1600" dirty="0" smtClean="0"/>
              <a:t>. </a:t>
            </a:r>
            <a:r>
              <a:rPr lang="en-US" sz="1600" b="1" dirty="0" smtClean="0"/>
              <a:t>110</a:t>
            </a:r>
            <a:r>
              <a:rPr lang="en-US" sz="1600" dirty="0" smtClean="0"/>
              <a:t> (2013) 142301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209800" y="3429000"/>
            <a:ext cx="97975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dirty="0" smtClean="0"/>
              <a:t>articles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85079" y="3440668"/>
            <a:ext cx="145424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Anti-particles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" y="5029200"/>
            <a:ext cx="40386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Particles: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Baryon/Meson splitting at 11.5 </a:t>
            </a:r>
            <a:r>
              <a:rPr lang="en-US" dirty="0" err="1" smtClean="0"/>
              <a:t>GeV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 </a:t>
            </a:r>
            <a:r>
              <a:rPr lang="en-US" dirty="0" smtClean="0"/>
              <a:t>baryon/meson splitting at 7.7 </a:t>
            </a:r>
            <a:r>
              <a:rPr lang="en-US" dirty="0" err="1" smtClean="0"/>
              <a:t>GeV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QGP Signature turned off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876800" y="5172670"/>
            <a:ext cx="40386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Anti-Particles: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 baryon/meson splitting at 11.5 </a:t>
            </a:r>
            <a:r>
              <a:rPr lang="en-US" dirty="0" err="1" smtClean="0"/>
              <a:t>GeV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QGP Signature turned off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cebra.DEBASISH\Application Data\SSH\temp\diff_v2_vs_sN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1134" y="1016200"/>
            <a:ext cx="5278066" cy="4775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990600"/>
            <a:ext cx="3124200" cy="55707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There is a remarkable difference between particles and their anti-particles, especially for the lowest energies in the range.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Difference between particles and their anti-particle decreases with increasing beam energy. 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Most significant below 19.6 </a:t>
            </a:r>
            <a:r>
              <a:rPr lang="en-US" b="1" dirty="0" err="1" smtClean="0"/>
              <a:t>GeV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 marL="342900" indent="-342900"/>
            <a:r>
              <a:rPr lang="en-US" altLang="zh-CN" b="1" dirty="0" smtClean="0"/>
              <a:t>Possible explanation</a:t>
            </a:r>
            <a:endParaRPr lang="en-US" altLang="zh-CN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b="1" dirty="0" smtClean="0"/>
              <a:t>Baryon transport to mid-rapidity </a:t>
            </a:r>
            <a:r>
              <a:rPr lang="en-US" altLang="zh-CN" sz="1600" dirty="0" smtClean="0"/>
              <a:t>[</a:t>
            </a:r>
            <a:r>
              <a:rPr lang="en-US" sz="1600" dirty="0" smtClean="0"/>
              <a:t>J. Dunlop et al., PRC 84, 044914 (2011)]</a:t>
            </a:r>
            <a:endParaRPr lang="en-US" altLang="zh-CN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b="1" dirty="0" err="1" smtClean="0"/>
              <a:t>Hadronic</a:t>
            </a:r>
            <a:r>
              <a:rPr lang="en-US" altLang="zh-CN" b="1" dirty="0" smtClean="0"/>
              <a:t> potential</a:t>
            </a:r>
            <a:r>
              <a:rPr lang="en-US" altLang="zh-CN" dirty="0" smtClean="0"/>
              <a:t> </a:t>
            </a:r>
            <a:r>
              <a:rPr lang="en-US" altLang="zh-CN" sz="1600" dirty="0" smtClean="0"/>
              <a:t>[</a:t>
            </a:r>
            <a:r>
              <a:rPr lang="en-US" sz="1600" dirty="0" smtClean="0"/>
              <a:t>J. </a:t>
            </a:r>
            <a:r>
              <a:rPr lang="en-US" sz="1600" dirty="0" err="1" smtClean="0"/>
              <a:t>Xu</a:t>
            </a:r>
            <a:r>
              <a:rPr lang="en-US" sz="1600" dirty="0" smtClean="0"/>
              <a:t> et al., PRC 85, 041901 (2012)]</a:t>
            </a:r>
            <a:endParaRPr lang="en-US" altLang="zh-CN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85800" y="228600"/>
            <a:ext cx="7074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Particle-anti-particle elliptic flow; Energy Scan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0" y="914400"/>
            <a:ext cx="91440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3400" y="152400"/>
            <a:ext cx="786625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Constituent Quark Scaling – BES Results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5562600" y="2819400"/>
            <a:ext cx="3103094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Phys. Rev. </a:t>
            </a:r>
            <a:r>
              <a:rPr lang="en-US" sz="1600" dirty="0" err="1" smtClean="0"/>
              <a:t>Lett</a:t>
            </a:r>
            <a:r>
              <a:rPr lang="en-US" sz="1600" dirty="0" smtClean="0"/>
              <a:t>. </a:t>
            </a:r>
            <a:r>
              <a:rPr lang="en-US" sz="1600" b="1" dirty="0" smtClean="0"/>
              <a:t>110</a:t>
            </a:r>
            <a:r>
              <a:rPr lang="en-US" sz="1600" dirty="0" smtClean="0"/>
              <a:t> (2013) 142301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429000" y="5334000"/>
            <a:ext cx="22098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NCQ scaling seen at 200 </a:t>
            </a:r>
            <a:r>
              <a:rPr lang="en-US" b="1" dirty="0" err="1" smtClean="0"/>
              <a:t>GeV</a:t>
            </a:r>
            <a:r>
              <a:rPr lang="en-US" b="1" dirty="0" smtClean="0"/>
              <a:t> breaks down at lower energies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3153" y="0"/>
            <a:ext cx="705404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smtClean="0"/>
              <a:t>Turn-off of QGP Signatures</a:t>
            </a:r>
            <a:endParaRPr lang="en-US" sz="4800" dirty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47421"/>
            <a:ext cx="4267200" cy="385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5105400"/>
            <a:ext cx="35814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Eur.Phys.J</a:t>
            </a: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 C72 (2012) 1945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990600"/>
            <a:ext cx="74676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High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T</a:t>
            </a:r>
            <a:r>
              <a:rPr lang="en-US" dirty="0" smtClean="0"/>
              <a:t> suppression has been seen as a clear manifestation of energy loss by color objects (quarks) in a color medium (QGP)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5486401"/>
            <a:ext cx="2133600" cy="73866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Thermal emission from a radial expanding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source or Cronin Effect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5486400"/>
            <a:ext cx="1397558" cy="7386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B050"/>
                </a:solidFill>
              </a:rPr>
              <a:t>Perturbative</a:t>
            </a:r>
            <a:r>
              <a:rPr lang="en-US" sz="1400" dirty="0" smtClean="0">
                <a:solidFill>
                  <a:srgbClr val="00B050"/>
                </a:solidFill>
              </a:rPr>
              <a:t> QCD and </a:t>
            </a:r>
            <a:r>
              <a:rPr lang="en-US" sz="1400" dirty="0" err="1" smtClean="0">
                <a:solidFill>
                  <a:srgbClr val="00B050"/>
                </a:solidFill>
              </a:rPr>
              <a:t>parton</a:t>
            </a:r>
            <a:r>
              <a:rPr lang="en-US" sz="1400" dirty="0" smtClean="0">
                <a:solidFill>
                  <a:srgbClr val="00B050"/>
                </a:solidFill>
              </a:rPr>
              <a:t> energy loss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 rot="19852294">
            <a:off x="158454" y="3446204"/>
            <a:ext cx="16002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19852294">
            <a:off x="1834854" y="3751005"/>
            <a:ext cx="1600200" cy="1066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1" idx="0"/>
          </p:cNvCxnSpPr>
          <p:nvPr/>
        </p:nvCxnSpPr>
        <p:spPr>
          <a:xfrm flipH="1" flipV="1">
            <a:off x="1066806" y="4495801"/>
            <a:ext cx="15239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0"/>
            <a:endCxn id="14" idx="4"/>
          </p:cNvCxnSpPr>
          <p:nvPr/>
        </p:nvCxnSpPr>
        <p:spPr>
          <a:xfrm flipH="1" flipV="1">
            <a:off x="2894597" y="4750346"/>
            <a:ext cx="471182" cy="73605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2"/>
          <a:stretch>
            <a:fillRect/>
          </a:stretch>
        </p:blipFill>
        <p:spPr>
          <a:xfrm>
            <a:off x="4114800" y="2590800"/>
            <a:ext cx="5029200" cy="3696841"/>
          </a:xfrm>
          <a:prstGeom prst="rect">
            <a:avLst/>
          </a:prstGeom>
        </p:spPr>
      </p:pic>
      <p:sp>
        <p:nvSpPr>
          <p:cNvPr id="5" name="TextBox 16"/>
          <p:cNvSpPr txBox="1">
            <a:spLocks noChangeArrowheads="1"/>
          </p:cNvSpPr>
          <p:nvPr/>
        </p:nvSpPr>
        <p:spPr bwMode="auto">
          <a:xfrm>
            <a:off x="4724400" y="1524000"/>
            <a:ext cx="4419600" cy="1210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101882" tIns="50941" rIns="101882" bIns="5094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err="1" smtClean="0"/>
              <a:t>R</a:t>
            </a:r>
            <a:r>
              <a:rPr lang="en-US" i="1" baseline="-25000" dirty="0" err="1" smtClean="0"/>
              <a:t>cp</a:t>
            </a:r>
            <a:r>
              <a:rPr lang="en-US" dirty="0" smtClean="0"/>
              <a:t> </a:t>
            </a:r>
            <a:r>
              <a:rPr lang="en-US" dirty="0"/>
              <a:t>suppression NOT seen at lower </a:t>
            </a:r>
            <a:r>
              <a:rPr lang="en-US" dirty="0" smtClean="0"/>
              <a:t>energies!</a:t>
            </a:r>
          </a:p>
          <a:p>
            <a:r>
              <a:rPr lang="en-US" b="1" dirty="0" smtClean="0">
                <a:sym typeface="Wingdings" pitchFamily="2" charset="2"/>
              </a:rPr>
              <a:t></a:t>
            </a:r>
            <a:r>
              <a:rPr lang="en-US" b="1" dirty="0" smtClean="0"/>
              <a:t>The QGP </a:t>
            </a:r>
            <a:r>
              <a:rPr lang="en-US" b="1" i="1" dirty="0" smtClean="0"/>
              <a:t>signature </a:t>
            </a:r>
            <a:r>
              <a:rPr lang="en-US" b="1" dirty="0" smtClean="0"/>
              <a:t>is turned off</a:t>
            </a:r>
            <a:r>
              <a:rPr lang="en-US" b="1" dirty="0" smtClean="0"/>
              <a:t>.</a:t>
            </a:r>
          </a:p>
          <a:p>
            <a:pPr>
              <a:buFont typeface="Wingdings"/>
              <a:buChar char="è"/>
            </a:pPr>
            <a:r>
              <a:rPr lang="en-US" b="1" dirty="0" smtClean="0">
                <a:sym typeface="Wingdings" pitchFamily="2" charset="2"/>
              </a:rPr>
              <a:t>Is QGP turned off?</a:t>
            </a:r>
          </a:p>
          <a:p>
            <a:pPr>
              <a:buFont typeface="Wingdings"/>
              <a:buChar char="è"/>
            </a:pP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Need </a:t>
            </a:r>
            <a:r>
              <a:rPr lang="en-US" b="1" dirty="0" err="1" smtClean="0">
                <a:sym typeface="Wingdings" pitchFamily="2" charset="2"/>
              </a:rPr>
              <a:t>p+A</a:t>
            </a:r>
            <a:r>
              <a:rPr lang="en-US" b="1" dirty="0" smtClean="0">
                <a:sym typeface="Wingdings" pitchFamily="2" charset="2"/>
              </a:rPr>
              <a:t> in this energy range.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52400"/>
            <a:ext cx="629691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Local Parity Violation – BES Results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533400" y="5486400"/>
            <a:ext cx="70104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anisotropy attributed to the </a:t>
            </a:r>
            <a:r>
              <a:rPr lang="en-US" dirty="0" err="1" smtClean="0"/>
              <a:t>Chiral</a:t>
            </a:r>
            <a:r>
              <a:rPr lang="en-US" dirty="0" smtClean="0"/>
              <a:t> Magnetic Effect is gone at 7.7 </a:t>
            </a:r>
            <a:r>
              <a:rPr lang="en-US" dirty="0" err="1" smtClean="0"/>
              <a:t>GeV</a:t>
            </a:r>
            <a:endParaRPr lang="en-US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43" y="914400"/>
            <a:ext cx="90554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3191470"/>
            <a:ext cx="915263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smtClean="0"/>
              <a:t>Search for 1</a:t>
            </a:r>
            <a:r>
              <a:rPr lang="en-US" sz="4800" baseline="30000" dirty="0" smtClean="0"/>
              <a:t>st</a:t>
            </a:r>
            <a:r>
              <a:rPr lang="en-US" sz="4800" dirty="0" smtClean="0"/>
              <a:t> Order </a:t>
            </a:r>
            <a:r>
              <a:rPr lang="en-US" sz="4800" dirty="0" err="1" smtClean="0"/>
              <a:t>PhaseTransition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925" y="990600"/>
            <a:ext cx="45268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89647"/>
            <a:ext cx="5943600" cy="6858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>
                <a:latin typeface="+mn-lt"/>
              </a:rPr>
              <a:t>Elliptic Flow – BES Results</a:t>
            </a:r>
            <a:endParaRPr lang="en-US" sz="3600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8950" y="990600"/>
            <a:ext cx="33718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" y="5181600"/>
            <a:ext cx="64770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Elliptic Flow is rising rapidly with beam energy at AGS energies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 rate of increase  is reduced above 7.7 </a:t>
            </a:r>
            <a:r>
              <a:rPr lang="en-US" dirty="0" err="1" smtClean="0"/>
              <a:t>GeV</a:t>
            </a:r>
            <a:r>
              <a:rPr lang="en-US" dirty="0" smtClean="0"/>
              <a:t> for BES </a:t>
            </a:r>
            <a:r>
              <a:rPr lang="en-US" dirty="0" smtClean="0"/>
              <a:t>energies</a:t>
            </a:r>
            <a:endParaRPr lang="en-US" dirty="0" smtClean="0"/>
          </a:p>
        </p:txBody>
      </p:sp>
      <p:cxnSp>
        <p:nvCxnSpPr>
          <p:cNvPr id="21" name="Straight Arrow Connector 20"/>
          <p:cNvCxnSpPr>
            <a:stCxn id="7" idx="0"/>
          </p:cNvCxnSpPr>
          <p:nvPr/>
        </p:nvCxnSpPr>
        <p:spPr>
          <a:xfrm flipV="1">
            <a:off x="3314700" y="2895600"/>
            <a:ext cx="419100" cy="22860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2400" y="1065074"/>
            <a:ext cx="2057400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 reduction in flow or in the rate of increase in flow </a:t>
            </a:r>
            <a:r>
              <a:rPr lang="en-US" dirty="0" smtClean="0"/>
              <a:t>could </a:t>
            </a:r>
            <a:r>
              <a:rPr lang="en-US" dirty="0" smtClean="0"/>
              <a:t>indicate a softening of the equation of </a:t>
            </a:r>
            <a:r>
              <a:rPr lang="en-US" dirty="0" smtClean="0"/>
              <a:t>state.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1524000"/>
            <a:ext cx="237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 PRELIMINARY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990600"/>
            <a:ext cx="2286000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Many caveats with this comparison: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We need </a:t>
            </a:r>
            <a:r>
              <a:rPr lang="en-US" i="1" dirty="0" smtClean="0"/>
              <a:t>v</a:t>
            </a:r>
            <a:r>
              <a:rPr lang="en-US" i="1" baseline="-25000" dirty="0" smtClean="0"/>
              <a:t>2</a:t>
            </a:r>
            <a:r>
              <a:rPr lang="en-US" dirty="0" smtClean="0"/>
              <a:t> of indentified  particles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We need consistent analysis methods between energy ranges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Such detailed analyses are not available in the previous published results</a:t>
            </a:r>
          </a:p>
          <a:p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This rough comparison highlights </a:t>
            </a:r>
            <a:r>
              <a:rPr lang="en-US" dirty="0" smtClean="0"/>
              <a:t>the </a:t>
            </a:r>
            <a:r>
              <a:rPr lang="en-US" b="1" dirty="0" smtClean="0"/>
              <a:t>need for STAR data below 7.7 </a:t>
            </a:r>
            <a:r>
              <a:rPr lang="en-US" b="1" dirty="0" err="1" smtClean="0"/>
              <a:t>GeV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4191000" cy="29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28600" y="1066800"/>
            <a:ext cx="46451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B. Schaefer and J. </a:t>
            </a:r>
            <a:r>
              <a:rPr lang="en-US" sz="1400" b="1" dirty="0" err="1" smtClean="0"/>
              <a:t>Wambach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Phys.Rev</a:t>
            </a:r>
            <a:r>
              <a:rPr lang="en-US" sz="1400" b="1" dirty="0" smtClean="0"/>
              <a:t>. D75 (2007) 085015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68240"/>
            <a:ext cx="467307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smtClean="0"/>
              <a:t>Directed Flow -- BES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4356318"/>
            <a:ext cx="4648200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Lattice QCD calculations predict a first order phase transition seen, as a discontinuity in the density.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First order phase transition is characterized by unstable coexistence region. This </a:t>
            </a:r>
            <a:r>
              <a:rPr lang="en-US" sz="1600" dirty="0" err="1" smtClean="0"/>
              <a:t>spinodal</a:t>
            </a:r>
            <a:r>
              <a:rPr lang="en-US" sz="1600" dirty="0" smtClean="0"/>
              <a:t> region will have the lowest compressibility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i="1" dirty="0" smtClean="0"/>
              <a:t>v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is a manifestation of early pressure in the system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We see a minimum of the </a:t>
            </a:r>
            <a:r>
              <a:rPr lang="en-US" sz="1600" i="1" dirty="0" smtClean="0"/>
              <a:t>v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signal between 11.5 and 19.6 </a:t>
            </a:r>
            <a:r>
              <a:rPr lang="en-US" sz="1600" dirty="0" err="1" smtClean="0"/>
              <a:t>GeV</a:t>
            </a:r>
            <a:r>
              <a:rPr lang="en-US" sz="1600" dirty="0" smtClean="0"/>
              <a:t> </a:t>
            </a:r>
            <a:r>
              <a:rPr lang="en-US" sz="1600" dirty="0" smtClean="0">
                <a:sym typeface="Wingdings" pitchFamily="2" charset="2"/>
              </a:rPr>
              <a:t> </a:t>
            </a:r>
            <a:r>
              <a:rPr lang="en-US" sz="1600" b="1" dirty="0" smtClean="0">
                <a:sym typeface="Wingdings" pitchFamily="2" charset="2"/>
              </a:rPr>
              <a:t>New data are needed at 15 </a:t>
            </a:r>
            <a:r>
              <a:rPr lang="en-US" sz="1600" b="1" dirty="0" err="1" smtClean="0">
                <a:sym typeface="Wingdings" pitchFamily="2" charset="2"/>
              </a:rPr>
              <a:t>GeV</a:t>
            </a:r>
            <a:endParaRPr lang="en-US" sz="1600" b="1" i="1" dirty="0"/>
          </a:p>
        </p:txBody>
      </p:sp>
      <p:grpSp>
        <p:nvGrpSpPr>
          <p:cNvPr id="33" name="Group 32"/>
          <p:cNvGrpSpPr/>
          <p:nvPr/>
        </p:nvGrpSpPr>
        <p:grpSpPr>
          <a:xfrm>
            <a:off x="4843685" y="1143000"/>
            <a:ext cx="4300315" cy="4800600"/>
            <a:chOff x="4843685" y="1143000"/>
            <a:chExt cx="4300315" cy="4800600"/>
          </a:xfrm>
        </p:grpSpPr>
        <p:pic>
          <p:nvPicPr>
            <p:cNvPr id="84993" name="Picture 1" descr="C:\Documents and Settings\Daniel Cebra\Application Data\SSH\temp\BES-v1-prelim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43685" y="1143000"/>
              <a:ext cx="4300315" cy="4800600"/>
            </a:xfrm>
            <a:prstGeom prst="rect">
              <a:avLst/>
            </a:prstGeom>
            <a:noFill/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6705600" y="3733800"/>
              <a:ext cx="304800" cy="12954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010400" y="5029200"/>
              <a:ext cx="304800" cy="762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315200" y="4876800"/>
              <a:ext cx="228600" cy="2286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7543800" y="4495800"/>
              <a:ext cx="228600" cy="381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772400" y="4495800"/>
              <a:ext cx="106680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0346" y="177225"/>
            <a:ext cx="726891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Azimuthally Sensitive HBT  - BES Results</a:t>
            </a:r>
            <a:endParaRPr lang="en-US" sz="3200" dirty="0"/>
          </a:p>
        </p:txBody>
      </p:sp>
      <p:pic>
        <p:nvPicPr>
          <p:cNvPr id="106498" name="Picture 2" descr="http://www.star.bnl.gov/protected/bulkcorr/canson/Paper/LongPaper/figure/fi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143000"/>
            <a:ext cx="7148053" cy="446153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200" y="3663077"/>
            <a:ext cx="1905000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Checked suggestive CERES result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 smtClean="0"/>
              <a:t>expansion </a:t>
            </a:r>
            <a:r>
              <a:rPr lang="en-US" dirty="0" smtClean="0"/>
              <a:t>(reduction of </a:t>
            </a:r>
            <a:r>
              <a:rPr lang="en-US" dirty="0" err="1" smtClean="0">
                <a:latin typeface="Symbol" pitchFamily="18" charset="2"/>
              </a:rPr>
              <a:t>e</a:t>
            </a:r>
            <a:r>
              <a:rPr lang="en-US" baseline="-25000" dirty="0" err="1" smtClean="0"/>
              <a:t>F</a:t>
            </a:r>
            <a:r>
              <a:rPr lang="en-US" dirty="0" smtClean="0"/>
              <a:t>) slows </a:t>
            </a:r>
            <a:r>
              <a:rPr lang="en-US" dirty="0" smtClean="0"/>
              <a:t>above 7.7 </a:t>
            </a:r>
            <a:r>
              <a:rPr lang="en-US" dirty="0" err="1" smtClean="0"/>
              <a:t>GeV</a:t>
            </a:r>
            <a:r>
              <a:rPr lang="en-US" dirty="0" smtClean="0"/>
              <a:t>.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N</a:t>
            </a:r>
            <a:r>
              <a:rPr lang="en-US" dirty="0" smtClean="0"/>
              <a:t>o </a:t>
            </a:r>
            <a:r>
              <a:rPr lang="en-US" dirty="0" smtClean="0"/>
              <a:t>minimum </a:t>
            </a:r>
            <a:r>
              <a:rPr lang="en-US" dirty="0" smtClean="0"/>
              <a:t>in  </a:t>
            </a:r>
            <a:r>
              <a:rPr lang="en-US" dirty="0" err="1" smtClean="0">
                <a:latin typeface="Symbol" pitchFamily="18" charset="2"/>
              </a:rPr>
              <a:t>e</a:t>
            </a:r>
            <a:r>
              <a:rPr lang="en-US" baseline="-25000" dirty="0" err="1" smtClean="0"/>
              <a:t>F</a:t>
            </a:r>
            <a:r>
              <a:rPr lang="en-US" dirty="0" smtClean="0"/>
              <a:t> is </a:t>
            </a:r>
            <a:r>
              <a:rPr lang="en-US" dirty="0" smtClean="0"/>
              <a:t>observed.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990600"/>
            <a:ext cx="1981200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Initial eccentricity defined by overlap.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 </a:t>
            </a:r>
            <a:r>
              <a:rPr lang="en-US" dirty="0" smtClean="0"/>
              <a:t>softening of the equation of state would </a:t>
            </a:r>
            <a:r>
              <a:rPr lang="en-US" dirty="0" smtClean="0"/>
              <a:t>change</a:t>
            </a:r>
            <a:r>
              <a:rPr lang="en-US" dirty="0" smtClean="0"/>
              <a:t> </a:t>
            </a:r>
            <a:r>
              <a:rPr lang="en-US" dirty="0" smtClean="0"/>
              <a:t>the spatial expansion of the </a:t>
            </a:r>
            <a:r>
              <a:rPr lang="en-US" dirty="0" smtClean="0"/>
              <a:t>system.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This would be seen in </a:t>
            </a:r>
            <a:r>
              <a:rPr lang="en-US" dirty="0" err="1" smtClean="0">
                <a:latin typeface="Symbol" pitchFamily="18" charset="2"/>
              </a:rPr>
              <a:t>e</a:t>
            </a:r>
            <a:r>
              <a:rPr lang="en-US" baseline="-25000" dirty="0" err="1" smtClean="0"/>
              <a:t>F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0" y="5562600"/>
            <a:ext cx="45720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E895 data are </a:t>
            </a:r>
            <a:r>
              <a:rPr lang="en-US" dirty="0" smtClean="0"/>
              <a:t>inconclusive </a:t>
            </a:r>
          </a:p>
          <a:p>
            <a:r>
              <a:rPr lang="en-US" dirty="0" smtClean="0">
                <a:sym typeface="Wingdings" pitchFamily="2" charset="2"/>
              </a:rPr>
              <a:t> </a:t>
            </a:r>
            <a:r>
              <a:rPr lang="en-US" b="1" dirty="0" smtClean="0"/>
              <a:t>STAR </a:t>
            </a:r>
            <a:r>
              <a:rPr lang="en-US" b="1" dirty="0" smtClean="0"/>
              <a:t>data below 7.7 </a:t>
            </a:r>
            <a:r>
              <a:rPr lang="en-US" b="1" dirty="0" err="1" smtClean="0"/>
              <a:t>GeV</a:t>
            </a:r>
            <a:r>
              <a:rPr lang="en-US" b="1" dirty="0" smtClean="0"/>
              <a:t> are needed 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4572000"/>
            <a:ext cx="237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 PRELIMINARY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914400"/>
            <a:ext cx="352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Final Coordinate Space Eccentricity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77134" y="2590800"/>
            <a:ext cx="9325823" cy="15081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Search for 1</a:t>
            </a:r>
            <a:r>
              <a:rPr lang="en-US" sz="4400" baseline="30000" dirty="0" smtClean="0"/>
              <a:t>st</a:t>
            </a:r>
            <a:r>
              <a:rPr lang="en-US" sz="4400" dirty="0" smtClean="0"/>
              <a:t> </a:t>
            </a:r>
            <a:r>
              <a:rPr lang="en-US" sz="4400" dirty="0" smtClean="0"/>
              <a:t>Order P.T. below 7.7 </a:t>
            </a:r>
            <a:r>
              <a:rPr lang="en-US" sz="4400" dirty="0" err="1" smtClean="0"/>
              <a:t>GeV</a:t>
            </a:r>
            <a:r>
              <a:rPr lang="en-US" sz="4400" dirty="0" smtClean="0"/>
              <a:t> </a:t>
            </a:r>
          </a:p>
          <a:p>
            <a:pPr algn="ctr"/>
            <a:r>
              <a:rPr lang="en-US" sz="4800" dirty="0" smtClean="0">
                <a:sym typeface="Wingdings" pitchFamily="2" charset="2"/>
              </a:rPr>
              <a:t> Fixed-Target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 txBox="1">
            <a:spLocks/>
          </p:cNvSpPr>
          <p:nvPr/>
        </p:nvSpPr>
        <p:spPr>
          <a:xfrm>
            <a:off x="1905000" y="76199"/>
            <a:ext cx="5486400" cy="76200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ea typeface="+mj-ea"/>
                <a:cs typeface="+mj-cs"/>
              </a:rPr>
              <a:t>Outlook – Fixed Target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880350" y="6207125"/>
            <a:ext cx="152400" cy="311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pic>
        <p:nvPicPr>
          <p:cNvPr id="43" name="Picture 42" descr="STAR_layers_complete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2406650" y="-269875"/>
            <a:ext cx="13957300" cy="7397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4" name="Rectangle 43"/>
          <p:cNvSpPr/>
          <p:nvPr/>
        </p:nvSpPr>
        <p:spPr bwMode="auto">
          <a:xfrm>
            <a:off x="1022350" y="2854325"/>
            <a:ext cx="7239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3613150" y="4073525"/>
            <a:ext cx="1981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4.0 cm diameter Be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Beam Pipe</a:t>
            </a:r>
          </a:p>
        </p:txBody>
      </p: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1033464" y="4114800"/>
            <a:ext cx="1676400" cy="400110"/>
          </a:xfrm>
          <a:prstGeom prst="rect">
            <a:avLst/>
          </a:prstGeom>
          <a:solidFill>
            <a:schemeClr val="tx2">
              <a:lumMod val="20000"/>
              <a:lumOff val="80000"/>
              <a:alpha val="59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8000"/>
                </a:solidFill>
              </a:rPr>
              <a:t>Al Beam Pipe</a:t>
            </a: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6372224" y="4138554"/>
            <a:ext cx="1752600" cy="400110"/>
          </a:xfrm>
          <a:prstGeom prst="rect">
            <a:avLst/>
          </a:prstGeom>
          <a:solidFill>
            <a:schemeClr val="tx2">
              <a:lumMod val="20000"/>
              <a:lumOff val="80000"/>
              <a:alpha val="59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8000"/>
                </a:solidFill>
              </a:rPr>
              <a:t>Al Beam Pipe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3690067" y="2930525"/>
            <a:ext cx="914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pic>
        <p:nvPicPr>
          <p:cNvPr id="52" name="Picture 51"/>
          <p:cNvPicPr>
            <a:picLocks noChangeAspect="1" noChangeArrowheads="1"/>
          </p:cNvPicPr>
          <p:nvPr/>
        </p:nvPicPr>
        <p:blipFill>
          <a:blip r:embed="rId3" cstate="print"/>
          <a:srcRect l="32203" t="6548" r="21695" b="3431"/>
          <a:stretch>
            <a:fillRect/>
          </a:stretch>
        </p:blipFill>
        <p:spPr bwMode="auto">
          <a:xfrm rot="-5400000">
            <a:off x="4146754" y="-663674"/>
            <a:ext cx="863668" cy="803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AutoShape 10"/>
          <p:cNvSpPr>
            <a:spLocks/>
          </p:cNvSpPr>
          <p:nvPr/>
        </p:nvSpPr>
        <p:spPr bwMode="auto">
          <a:xfrm rot="5400000">
            <a:off x="4234931" y="2398192"/>
            <a:ext cx="683666" cy="2819400"/>
          </a:xfrm>
          <a:prstGeom prst="rightBrace">
            <a:avLst>
              <a:gd name="adj1" fmla="val 20762"/>
              <a:gd name="adj2" fmla="val 50000"/>
            </a:avLst>
          </a:prstGeom>
          <a:noFill/>
          <a:ln w="9525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6" name="AutoShape 12"/>
          <p:cNvSpPr>
            <a:spLocks/>
          </p:cNvSpPr>
          <p:nvPr/>
        </p:nvSpPr>
        <p:spPr bwMode="auto">
          <a:xfrm rot="5400000">
            <a:off x="1586705" y="2513811"/>
            <a:ext cx="574677" cy="2528888"/>
          </a:xfrm>
          <a:prstGeom prst="rightBrace">
            <a:avLst>
              <a:gd name="adj1" fmla="val 51899"/>
              <a:gd name="adj2" fmla="val 50000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7" name="AutoShape 14"/>
          <p:cNvSpPr>
            <a:spLocks/>
          </p:cNvSpPr>
          <p:nvPr/>
        </p:nvSpPr>
        <p:spPr bwMode="auto">
          <a:xfrm rot="5400000">
            <a:off x="6954837" y="2570164"/>
            <a:ext cx="644525" cy="2514600"/>
          </a:xfrm>
          <a:prstGeom prst="rightBrace">
            <a:avLst>
              <a:gd name="adj1" fmla="val 51899"/>
              <a:gd name="adj2" fmla="val 50000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317750" y="1299329"/>
            <a:ext cx="4495800" cy="76200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317750" y="5309513"/>
            <a:ext cx="4495800" cy="59412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860550" y="1254125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Tof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7956550" y="2549525"/>
            <a:ext cx="45719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174750" y="2519819"/>
            <a:ext cx="45719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987546" y="2977019"/>
            <a:ext cx="76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098550" y="2975729"/>
            <a:ext cx="76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5" name="TextBox 33"/>
          <p:cNvSpPr txBox="1"/>
          <p:nvPr/>
        </p:nvSpPr>
        <p:spPr>
          <a:xfrm>
            <a:off x="7956550" y="2320925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Eras Demi ITC" pitchFamily="34" charset="0"/>
              </a:rPr>
              <a:t>BBC-West</a:t>
            </a:r>
            <a:endParaRPr lang="en-US" dirty="0">
              <a:latin typeface="Eras Demi ITC" pitchFamily="34" charset="0"/>
            </a:endParaRPr>
          </a:p>
        </p:txBody>
      </p:sp>
      <p:sp>
        <p:nvSpPr>
          <p:cNvPr id="66" name="TextBox 34"/>
          <p:cNvSpPr txBox="1"/>
          <p:nvPr/>
        </p:nvSpPr>
        <p:spPr>
          <a:xfrm>
            <a:off x="0" y="2320925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Eras Demi ITC" pitchFamily="34" charset="0"/>
              </a:rPr>
              <a:t>BBC-East</a:t>
            </a:r>
            <a:endParaRPr lang="en-US" dirty="0">
              <a:latin typeface="Eras Demi ITC" pitchFamily="34" charset="0"/>
            </a:endParaRPr>
          </a:p>
        </p:txBody>
      </p:sp>
      <p:cxnSp>
        <p:nvCxnSpPr>
          <p:cNvPr id="68" name="Straight Arrow Connector 67"/>
          <p:cNvCxnSpPr>
            <a:stCxn id="67" idx="2"/>
            <a:endCxn id="90" idx="0"/>
          </p:cNvCxnSpPr>
          <p:nvPr/>
        </p:nvCxnSpPr>
        <p:spPr>
          <a:xfrm flipH="1">
            <a:off x="6602985" y="1789331"/>
            <a:ext cx="1626615" cy="156346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41"/>
          <p:cNvSpPr txBox="1"/>
          <p:nvPr/>
        </p:nvSpPr>
        <p:spPr>
          <a:xfrm>
            <a:off x="1673074" y="111125"/>
            <a:ext cx="573798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/>
              <a:t>STAR </a:t>
            </a:r>
            <a:r>
              <a:rPr lang="en-US" sz="3200" dirty="0" smtClean="0"/>
              <a:t>Fixed-Target Run14 </a:t>
            </a:r>
            <a:r>
              <a:rPr lang="en-US" sz="3200" dirty="0" smtClean="0"/>
              <a:t>Set-up</a:t>
            </a:r>
            <a:endParaRPr lang="en-US" sz="3200" dirty="0"/>
          </a:p>
        </p:txBody>
      </p:sp>
      <p:grpSp>
        <p:nvGrpSpPr>
          <p:cNvPr id="2" name="Group 79"/>
          <p:cNvGrpSpPr/>
          <p:nvPr/>
        </p:nvGrpSpPr>
        <p:grpSpPr>
          <a:xfrm flipH="1">
            <a:off x="1264921" y="367417"/>
            <a:ext cx="5379077" cy="2985383"/>
            <a:chOff x="2352383" y="339725"/>
            <a:chExt cx="5451767" cy="2950706"/>
          </a:xfrm>
        </p:grpSpPr>
        <p:sp>
          <p:nvSpPr>
            <p:cNvPr id="82" name="TextBox 27"/>
            <p:cNvSpPr txBox="1">
              <a:spLocks noChangeArrowheads="1"/>
            </p:cNvSpPr>
            <p:nvPr/>
          </p:nvSpPr>
          <p:spPr bwMode="auto">
            <a:xfrm rot="19428882">
              <a:off x="3738133" y="1608811"/>
              <a:ext cx="1344613" cy="365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rgbClr val="008000"/>
                  </a:solidFill>
                  <a:latin typeface="Symbol" pitchFamily="18" charset="2"/>
                  <a:cs typeface="Tahoma" pitchFamily="34" charset="0"/>
                </a:rPr>
                <a:t>h </a:t>
              </a:r>
              <a:r>
                <a:rPr lang="en-US" dirty="0" smtClean="0">
                  <a:solidFill>
                    <a:srgbClr val="008000"/>
                  </a:solidFill>
                </a:rPr>
                <a:t>= 1.0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83" name="TextBox 28"/>
            <p:cNvSpPr txBox="1">
              <a:spLocks noChangeArrowheads="1"/>
            </p:cNvSpPr>
            <p:nvPr/>
          </p:nvSpPr>
          <p:spPr bwMode="auto">
            <a:xfrm rot="20114101">
              <a:off x="2974613" y="2040600"/>
              <a:ext cx="3610768" cy="365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>
                  <a:solidFill>
                    <a:srgbClr val="008000"/>
                  </a:solidFill>
                  <a:latin typeface="Symbol" pitchFamily="18" charset="2"/>
                  <a:cs typeface="Tahoma" pitchFamily="34" charset="0"/>
                </a:rPr>
                <a:t>h</a:t>
              </a:r>
              <a:r>
                <a:rPr lang="en-US" b="1" dirty="0" smtClean="0">
                  <a:solidFill>
                    <a:srgbClr val="008000"/>
                  </a:solidFill>
                </a:rPr>
                <a:t>=1.5   Mid-rapidity for 4.5 </a:t>
              </a:r>
              <a:r>
                <a:rPr lang="en-US" b="1" dirty="0" err="1" smtClean="0">
                  <a:solidFill>
                    <a:srgbClr val="008000"/>
                  </a:solidFill>
                </a:rPr>
                <a:t>GeV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84" name="TextBox 29"/>
            <p:cNvSpPr txBox="1">
              <a:spLocks noChangeArrowheads="1"/>
            </p:cNvSpPr>
            <p:nvPr/>
          </p:nvSpPr>
          <p:spPr bwMode="auto">
            <a:xfrm rot="20682506">
              <a:off x="5117255" y="2382364"/>
              <a:ext cx="1344613" cy="365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rgbClr val="008000"/>
                  </a:solidFill>
                  <a:latin typeface="Symbol" pitchFamily="18" charset="2"/>
                  <a:cs typeface="Tahoma" pitchFamily="34" charset="0"/>
                </a:rPr>
                <a:t>h </a:t>
              </a:r>
              <a:r>
                <a:rPr lang="en-US" dirty="0" smtClean="0">
                  <a:solidFill>
                    <a:srgbClr val="008000"/>
                  </a:solidFill>
                </a:rPr>
                <a:t>= 2.0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85" name="Line 23"/>
            <p:cNvSpPr>
              <a:spLocks noChangeShapeType="1"/>
            </p:cNvSpPr>
            <p:nvPr/>
          </p:nvSpPr>
          <p:spPr bwMode="auto">
            <a:xfrm flipV="1">
              <a:off x="2352383" y="796925"/>
              <a:ext cx="3165767" cy="246121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6" name="Line 19"/>
            <p:cNvSpPr>
              <a:spLocks noChangeShapeType="1"/>
            </p:cNvSpPr>
            <p:nvPr/>
          </p:nvSpPr>
          <p:spPr bwMode="auto">
            <a:xfrm flipV="1">
              <a:off x="2436829" y="1939925"/>
              <a:ext cx="5367321" cy="1322692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7" name="Line 23"/>
            <p:cNvSpPr>
              <a:spLocks noChangeShapeType="1"/>
            </p:cNvSpPr>
            <p:nvPr/>
          </p:nvSpPr>
          <p:spPr bwMode="auto">
            <a:xfrm flipV="1">
              <a:off x="2393950" y="339725"/>
              <a:ext cx="1524000" cy="289560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8" name="TextBox 27"/>
            <p:cNvSpPr txBox="1">
              <a:spLocks noChangeArrowheads="1"/>
            </p:cNvSpPr>
            <p:nvPr/>
          </p:nvSpPr>
          <p:spPr bwMode="auto">
            <a:xfrm rot="17899744">
              <a:off x="2461499" y="1895694"/>
              <a:ext cx="1311275" cy="37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rgbClr val="008000"/>
                  </a:solidFill>
                  <a:latin typeface="Symbol" pitchFamily="18" charset="2"/>
                  <a:cs typeface="Tahoma" pitchFamily="34" charset="0"/>
                </a:rPr>
                <a:t>h </a:t>
              </a:r>
              <a:r>
                <a:rPr lang="en-US" dirty="0" smtClean="0">
                  <a:solidFill>
                    <a:srgbClr val="008000"/>
                  </a:solidFill>
                </a:rPr>
                <a:t>= 0.5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89" name="TextBox 27"/>
            <p:cNvSpPr txBox="1">
              <a:spLocks noChangeArrowheads="1"/>
            </p:cNvSpPr>
            <p:nvPr/>
          </p:nvSpPr>
          <p:spPr bwMode="auto">
            <a:xfrm rot="16200000">
              <a:off x="1908328" y="1980118"/>
              <a:ext cx="1311275" cy="37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rgbClr val="008000"/>
                  </a:solidFill>
                  <a:latin typeface="Symbol" pitchFamily="18" charset="2"/>
                  <a:cs typeface="Tahoma" pitchFamily="34" charset="0"/>
                </a:rPr>
                <a:t>h </a:t>
              </a:r>
              <a:r>
                <a:rPr lang="en-US" dirty="0" smtClean="0">
                  <a:solidFill>
                    <a:srgbClr val="008000"/>
                  </a:solidFill>
                </a:rPr>
                <a:t>= 0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90" name="Line 22"/>
            <p:cNvSpPr>
              <a:spLocks noChangeShapeType="1"/>
            </p:cNvSpPr>
            <p:nvPr/>
          </p:nvSpPr>
          <p:spPr bwMode="auto">
            <a:xfrm flipV="1">
              <a:off x="2393950" y="826631"/>
              <a:ext cx="0" cy="246380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1" name="Line 22"/>
            <p:cNvSpPr>
              <a:spLocks noChangeShapeType="1"/>
            </p:cNvSpPr>
            <p:nvPr/>
          </p:nvSpPr>
          <p:spPr bwMode="auto">
            <a:xfrm flipV="1">
              <a:off x="2393950" y="1025525"/>
              <a:ext cx="4724400" cy="22347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aphicFrame>
        <p:nvGraphicFramePr>
          <p:cNvPr id="99" name="Table 98"/>
          <p:cNvGraphicFramePr>
            <a:graphicFrameLocks noGrp="1"/>
          </p:cNvGraphicFramePr>
          <p:nvPr/>
        </p:nvGraphicFramePr>
        <p:xfrm>
          <a:off x="228600" y="5410200"/>
          <a:ext cx="5486402" cy="1435547"/>
        </p:xfrm>
        <a:graphic>
          <a:graphicData uri="http://schemas.openxmlformats.org/drawingml/2006/table">
            <a:tbl>
              <a:tblPr/>
              <a:tblGrid>
                <a:gridCol w="3080087"/>
                <a:gridCol w="481263"/>
                <a:gridCol w="481263"/>
                <a:gridCol w="481263"/>
                <a:gridCol w="481263"/>
                <a:gridCol w="481263"/>
              </a:tblGrid>
              <a:tr h="4643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Courier"/>
                        </a:rPr>
                        <a:t>Collider mode Energies (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Courier"/>
                        </a:rPr>
                        <a:t>GeV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Courier"/>
                        </a:rPr>
                        <a:t>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Courier"/>
                        </a:rPr>
                        <a:t>5</a:t>
                      </a:r>
                      <a:endParaRPr lang="en-US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Courier"/>
                        </a:rPr>
                        <a:t>7.7</a:t>
                      </a:r>
                      <a:endParaRPr lang="en-US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Courier"/>
                        </a:rPr>
                        <a:t>11.5</a:t>
                      </a:r>
                      <a:endParaRPr lang="en-US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Courier"/>
                        </a:rPr>
                        <a:t>15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Courier"/>
                        </a:rPr>
                        <a:t>19.6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7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latin typeface="Arial Narrow"/>
                          <a:ea typeface="Calibri"/>
                          <a:cs typeface="Courier"/>
                        </a:rPr>
                        <a:t>Fixed Target √</a:t>
                      </a:r>
                      <a:r>
                        <a:rPr lang="en-US" sz="1800" b="1" dirty="0" err="1">
                          <a:solidFill>
                            <a:srgbClr val="0000FF"/>
                          </a:solidFill>
                          <a:latin typeface="Arial Narrow"/>
                          <a:ea typeface="Calibri"/>
                          <a:cs typeface="Courier"/>
                        </a:rPr>
                        <a:t>s</a:t>
                      </a:r>
                      <a:r>
                        <a:rPr lang="en-US" sz="1800" b="1" baseline="-25000" dirty="0" err="1">
                          <a:solidFill>
                            <a:srgbClr val="0000FF"/>
                          </a:solidFill>
                          <a:latin typeface="Arial Narrow"/>
                          <a:ea typeface="Calibri"/>
                          <a:cs typeface="Courier"/>
                        </a:rPr>
                        <a:t>NN</a:t>
                      </a:r>
                      <a:r>
                        <a:rPr lang="en-US" sz="1800" b="1" dirty="0">
                          <a:solidFill>
                            <a:srgbClr val="0000FF"/>
                          </a:solidFill>
                          <a:latin typeface="Arial Narrow"/>
                          <a:ea typeface="Calibri"/>
                          <a:cs typeface="Courier"/>
                        </a:rPr>
                        <a:t> (</a:t>
                      </a:r>
                      <a:r>
                        <a:rPr lang="en-US" sz="1800" b="1" dirty="0" err="1">
                          <a:solidFill>
                            <a:srgbClr val="0000FF"/>
                          </a:solidFill>
                          <a:latin typeface="Arial Narrow"/>
                          <a:ea typeface="Calibri"/>
                          <a:cs typeface="Courier"/>
                        </a:rPr>
                        <a:t>GeV</a:t>
                      </a:r>
                      <a:r>
                        <a:rPr lang="en-US" sz="1800" b="1" dirty="0">
                          <a:solidFill>
                            <a:srgbClr val="0000FF"/>
                          </a:solidFill>
                          <a:latin typeface="Arial Narrow"/>
                          <a:ea typeface="Calibri"/>
                          <a:cs typeface="Courier"/>
                        </a:rPr>
                        <a:t>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b="0" i="1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Courier"/>
                        </a:rPr>
                        <a:t>2.5</a:t>
                      </a:r>
                      <a:endParaRPr lang="en-US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b="0" i="1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Courier"/>
                        </a:rPr>
                        <a:t>3.0</a:t>
                      </a:r>
                      <a:endParaRPr lang="en-US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b="0" i="1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Courier"/>
                        </a:rPr>
                        <a:t>3.5</a:t>
                      </a:r>
                      <a:endParaRPr lang="en-US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b="1" i="1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Courier"/>
                        </a:rPr>
                        <a:t>4.0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b="1" i="1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Courier"/>
                        </a:rPr>
                        <a:t>4.5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7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latin typeface="Arial Narrow"/>
                          <a:ea typeface="Calibri"/>
                          <a:cs typeface="Courier"/>
                        </a:rPr>
                        <a:t>Fixed Target </a:t>
                      </a:r>
                      <a:r>
                        <a:rPr lang="en-US" sz="1800" b="1" dirty="0" err="1">
                          <a:solidFill>
                            <a:srgbClr val="0000FF"/>
                          </a:solidFill>
                          <a:latin typeface="Symbol"/>
                          <a:ea typeface="Calibri"/>
                          <a:cs typeface="Courier"/>
                        </a:rPr>
                        <a:t>m</a:t>
                      </a:r>
                      <a:r>
                        <a:rPr lang="en-US" sz="1800" b="1" baseline="-25000" dirty="0" err="1">
                          <a:solidFill>
                            <a:srgbClr val="0000FF"/>
                          </a:solidFill>
                          <a:latin typeface="Arial Narrow"/>
                          <a:ea typeface="Calibri"/>
                          <a:cs typeface="Courier"/>
                        </a:rPr>
                        <a:t>B</a:t>
                      </a:r>
                      <a:r>
                        <a:rPr lang="en-US" sz="1800" b="1" baseline="-25000" dirty="0">
                          <a:solidFill>
                            <a:srgbClr val="0000FF"/>
                          </a:solidFill>
                          <a:latin typeface="Arial Narrow"/>
                          <a:ea typeface="Calibri"/>
                          <a:cs typeface="Courier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FF"/>
                          </a:solidFill>
                          <a:latin typeface="Arial Narrow"/>
                          <a:ea typeface="Calibri"/>
                          <a:cs typeface="Courier"/>
                        </a:rPr>
                        <a:t>(</a:t>
                      </a:r>
                      <a:r>
                        <a:rPr lang="en-US" sz="1800" b="1" dirty="0" err="1">
                          <a:solidFill>
                            <a:srgbClr val="0000FF"/>
                          </a:solidFill>
                          <a:latin typeface="Arial Narrow"/>
                          <a:ea typeface="Calibri"/>
                          <a:cs typeface="Courier"/>
                        </a:rPr>
                        <a:t>MeV</a:t>
                      </a:r>
                      <a:r>
                        <a:rPr lang="en-US" sz="1800" b="1" dirty="0">
                          <a:solidFill>
                            <a:srgbClr val="0000FF"/>
                          </a:solidFill>
                          <a:latin typeface="Arial Narrow"/>
                          <a:ea typeface="Calibri"/>
                          <a:cs typeface="Courier"/>
                        </a:rPr>
                        <a:t>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b="0" i="1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Courier"/>
                        </a:rPr>
                        <a:t>775</a:t>
                      </a:r>
                      <a:endParaRPr lang="en-US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b="0" i="1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Courier"/>
                        </a:rPr>
                        <a:t>720</a:t>
                      </a:r>
                      <a:endParaRPr lang="en-US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b="0" i="1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Courier"/>
                        </a:rPr>
                        <a:t>670</a:t>
                      </a:r>
                      <a:endParaRPr lang="en-US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b="1" i="1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Courier"/>
                        </a:rPr>
                        <a:t>625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b="1" i="1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Courier"/>
                        </a:rPr>
                        <a:t>585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7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latin typeface="Arial Narrow"/>
                          <a:ea typeface="Calibri"/>
                          <a:cs typeface="Courier"/>
                        </a:rPr>
                        <a:t>Fixed Target </a:t>
                      </a:r>
                      <a:r>
                        <a:rPr lang="en-US" sz="1800" b="1" dirty="0" err="1">
                          <a:solidFill>
                            <a:srgbClr val="0000FF"/>
                          </a:solidFill>
                          <a:latin typeface="Arial Narrow"/>
                          <a:ea typeface="Calibri"/>
                          <a:cs typeface="Courier"/>
                        </a:rPr>
                        <a:t>y</a:t>
                      </a:r>
                      <a:r>
                        <a:rPr lang="en-US" sz="1800" b="1" baseline="-25000" dirty="0" err="1">
                          <a:solidFill>
                            <a:srgbClr val="0000FF"/>
                          </a:solidFill>
                          <a:latin typeface="Arial Narrow"/>
                          <a:ea typeface="Calibri"/>
                          <a:cs typeface="Courier"/>
                        </a:rPr>
                        <a:t>CM</a:t>
                      </a:r>
                      <a:r>
                        <a:rPr lang="en-US" sz="1800" b="1" baseline="-25000" dirty="0">
                          <a:solidFill>
                            <a:srgbClr val="0000FF"/>
                          </a:solidFill>
                          <a:latin typeface="Arial Narrow"/>
                          <a:ea typeface="Calibri"/>
                          <a:cs typeface="Courier"/>
                        </a:rPr>
                        <a:t> 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b="0" i="1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Courier"/>
                        </a:rPr>
                        <a:t>0.82</a:t>
                      </a:r>
                      <a:endParaRPr lang="en-US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b="0" i="1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Courier"/>
                        </a:rPr>
                        <a:t>1.05</a:t>
                      </a:r>
                      <a:endParaRPr lang="en-US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b="0" i="1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Courier"/>
                        </a:rPr>
                        <a:t>1.25</a:t>
                      </a:r>
                      <a:endParaRPr lang="en-US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b="1" i="1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Courier"/>
                        </a:rPr>
                        <a:t>1.39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b="1" i="1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Courier"/>
                        </a:rPr>
                        <a:t>1.52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7" name="TextBox 35"/>
          <p:cNvSpPr txBox="1"/>
          <p:nvPr/>
        </p:nvSpPr>
        <p:spPr>
          <a:xfrm>
            <a:off x="7315200" y="1143000"/>
            <a:ext cx="1828800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Place fixed target here (z </a:t>
            </a:r>
            <a:r>
              <a:rPr lang="en-US" dirty="0" smtClean="0"/>
              <a:t>~</a:t>
            </a:r>
            <a:r>
              <a:rPr lang="en-US" dirty="0" smtClean="0"/>
              <a:t> 2.0 </a:t>
            </a:r>
            <a:r>
              <a:rPr lang="en-US" dirty="0" smtClean="0"/>
              <a:t>m)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0" y="762000"/>
            <a:ext cx="2286000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Fixed-Target Trigger:</a:t>
            </a:r>
            <a:endParaRPr lang="en-US" sz="1600" b="1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400" dirty="0" smtClean="0"/>
              <a:t>BBC-East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Not-BBC-West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</a:t>
            </a:r>
            <a:r>
              <a:rPr lang="en-US" sz="1400" dirty="0" err="1" smtClean="0"/>
              <a:t>TOFmult</a:t>
            </a:r>
            <a:r>
              <a:rPr lang="en-US" sz="1400" dirty="0" smtClean="0"/>
              <a:t> &gt;</a:t>
            </a:r>
            <a:r>
              <a:rPr lang="en-US" sz="1400" dirty="0" smtClean="0"/>
              <a:t>70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</a:t>
            </a:r>
            <a:r>
              <a:rPr lang="en-US" sz="1400" dirty="0" smtClean="0"/>
              <a:t>top 30% centrality </a:t>
            </a:r>
            <a:r>
              <a:rPr lang="en-US" sz="1400" dirty="0" err="1" smtClean="0"/>
              <a:t>Au+Au</a:t>
            </a:r>
            <a:r>
              <a:rPr lang="en-US" sz="1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</a:t>
            </a:r>
            <a:r>
              <a:rPr lang="en-US" sz="1400" dirty="0" smtClean="0"/>
              <a:t>10</a:t>
            </a:r>
            <a:r>
              <a:rPr lang="en-US" sz="1400" baseline="30000" dirty="0" smtClean="0"/>
              <a:t>6</a:t>
            </a:r>
            <a:r>
              <a:rPr lang="en-US" sz="1400" dirty="0" smtClean="0"/>
              <a:t> </a:t>
            </a:r>
            <a:r>
              <a:rPr lang="en-US" sz="1400" dirty="0" err="1" smtClean="0"/>
              <a:t>Au+Al</a:t>
            </a:r>
            <a:r>
              <a:rPr lang="en-US" sz="1400" dirty="0" smtClean="0"/>
              <a:t> rejection</a:t>
            </a:r>
            <a:endParaRPr lang="en-US" sz="1600" dirty="0" smtClean="0"/>
          </a:p>
        </p:txBody>
      </p:sp>
      <p:sp>
        <p:nvSpPr>
          <p:cNvPr id="49" name="TextBox 38"/>
          <p:cNvSpPr txBox="1">
            <a:spLocks noChangeArrowheads="1"/>
          </p:cNvSpPr>
          <p:nvPr/>
        </p:nvSpPr>
        <p:spPr bwMode="auto">
          <a:xfrm>
            <a:off x="8305800" y="3581400"/>
            <a:ext cx="838200" cy="646331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 smtClean="0"/>
              <a:t>Yellow</a:t>
            </a:r>
          </a:p>
          <a:p>
            <a:pPr algn="ctr" eaLnBrk="0" hangingPunct="0"/>
            <a:r>
              <a:rPr lang="en-US" b="1" dirty="0" smtClean="0"/>
              <a:t>Beam</a:t>
            </a:r>
            <a:endParaRPr lang="en-US" b="1" dirty="0"/>
          </a:p>
        </p:txBody>
      </p:sp>
      <p:sp>
        <p:nvSpPr>
          <p:cNvPr id="53" name="Right Arrow 52"/>
          <p:cNvSpPr/>
          <p:nvPr/>
        </p:nvSpPr>
        <p:spPr bwMode="auto">
          <a:xfrm flipH="1">
            <a:off x="8068992" y="3019864"/>
            <a:ext cx="990600" cy="609600"/>
          </a:xfrm>
          <a:prstGeom prst="rightArrow">
            <a:avLst/>
          </a:prstGeom>
          <a:solidFill>
            <a:srgbClr val="FFFF00">
              <a:alpha val="38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-11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42920" y="4419600"/>
            <a:ext cx="109196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Arial Black" pitchFamily="34" charset="0"/>
              </a:rPr>
              <a:t>VPD-East</a:t>
            </a:r>
            <a:endParaRPr lang="en-US" sz="1400" i="1" dirty="0">
              <a:latin typeface="Arial Black" pitchFamily="34" charset="0"/>
            </a:endParaRPr>
          </a:p>
        </p:txBody>
      </p:sp>
      <p:cxnSp>
        <p:nvCxnSpPr>
          <p:cNvPr id="72" name="Straight Arrow Connector 71"/>
          <p:cNvCxnSpPr>
            <a:stCxn id="70" idx="0"/>
          </p:cNvCxnSpPr>
          <p:nvPr/>
        </p:nvCxnSpPr>
        <p:spPr bwMode="auto">
          <a:xfrm flipH="1" flipV="1">
            <a:off x="142929" y="3581400"/>
            <a:ext cx="545974" cy="838200"/>
          </a:xfrm>
          <a:prstGeom prst="straightConnector1">
            <a:avLst/>
          </a:prstGeom>
          <a:gradFill rotWithShape="0">
            <a:gsLst>
              <a:gs pos="0">
                <a:srgbClr val="FF1717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70" idx="0"/>
          </p:cNvCxnSpPr>
          <p:nvPr/>
        </p:nvCxnSpPr>
        <p:spPr bwMode="auto">
          <a:xfrm flipH="1" flipV="1">
            <a:off x="142929" y="3810000"/>
            <a:ext cx="545974" cy="609600"/>
          </a:xfrm>
          <a:prstGeom prst="straightConnector1">
            <a:avLst/>
          </a:prstGeom>
          <a:gradFill rotWithShape="0">
            <a:gsLst>
              <a:gs pos="0">
                <a:srgbClr val="FF1717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70" idx="1"/>
          </p:cNvCxnSpPr>
          <p:nvPr/>
        </p:nvCxnSpPr>
        <p:spPr bwMode="auto">
          <a:xfrm flipH="1" flipV="1">
            <a:off x="0" y="3581403"/>
            <a:ext cx="142920" cy="992086"/>
          </a:xfrm>
          <a:prstGeom prst="straightConnector1">
            <a:avLst/>
          </a:prstGeom>
          <a:gradFill rotWithShape="0">
            <a:gsLst>
              <a:gs pos="0">
                <a:srgbClr val="FF1717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5" name="Rectangle 74"/>
          <p:cNvSpPr/>
          <p:nvPr/>
        </p:nvSpPr>
        <p:spPr bwMode="auto">
          <a:xfrm>
            <a:off x="-228600" y="2667000"/>
            <a:ext cx="8382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-112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8686800" y="2667000"/>
            <a:ext cx="8382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-112" charset="0"/>
            </a:endParaRPr>
          </a:p>
        </p:txBody>
      </p:sp>
      <p:grpSp>
        <p:nvGrpSpPr>
          <p:cNvPr id="3" name="Group 49"/>
          <p:cNvGrpSpPr/>
          <p:nvPr/>
        </p:nvGrpSpPr>
        <p:grpSpPr>
          <a:xfrm>
            <a:off x="6781800" y="4953000"/>
            <a:ext cx="1878660" cy="1726260"/>
            <a:chOff x="3140532" y="1997532"/>
            <a:chExt cx="2852928" cy="2852928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3140532" y="1997532"/>
              <a:ext cx="2852928" cy="285292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539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/>
            </p:cNvSpPr>
            <p:nvPr/>
          </p:nvSpPr>
          <p:spPr>
            <a:xfrm>
              <a:off x="3840344" y="2680648"/>
              <a:ext cx="1444752" cy="1444752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hord 72"/>
            <p:cNvSpPr/>
            <p:nvPr/>
          </p:nvSpPr>
          <p:spPr>
            <a:xfrm>
              <a:off x="3189059" y="2045290"/>
              <a:ext cx="2743200" cy="2743200"/>
            </a:xfrm>
            <a:prstGeom prst="chord">
              <a:avLst>
                <a:gd name="adj1" fmla="val 1527000"/>
                <a:gd name="adj2" fmla="val 9316728"/>
              </a:avLst>
            </a:prstGeom>
            <a:solidFill>
              <a:srgbClr val="FFC000">
                <a:alpha val="7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nut 77"/>
            <p:cNvSpPr>
              <a:spLocks noChangeAspect="1"/>
            </p:cNvSpPr>
            <p:nvPr/>
          </p:nvSpPr>
          <p:spPr>
            <a:xfrm>
              <a:off x="3192984" y="2044296"/>
              <a:ext cx="2743200" cy="2743200"/>
            </a:xfrm>
            <a:prstGeom prst="donut">
              <a:avLst>
                <a:gd name="adj" fmla="val 1092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865311" y="4038600"/>
              <a:ext cx="1448904" cy="712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accent6">
                      <a:lumMod val="50000"/>
                    </a:schemeClr>
                  </a:solidFill>
                </a:rPr>
                <a:t>Gold Segment </a:t>
              </a:r>
            </a:p>
            <a:p>
              <a:pPr algn="ctr"/>
              <a:r>
                <a:rPr lang="en-US" sz="1100" dirty="0" smtClean="0">
                  <a:solidFill>
                    <a:schemeClr val="accent6">
                      <a:lumMod val="50000"/>
                    </a:schemeClr>
                  </a:solidFill>
                </a:rPr>
                <a:t>30 mil thick</a:t>
              </a:r>
              <a:endParaRPr lang="en-US" sz="11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509448" y="2030104"/>
              <a:ext cx="152400" cy="76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82"/>
            <p:cNvGrpSpPr/>
            <p:nvPr/>
          </p:nvGrpSpPr>
          <p:grpSpPr>
            <a:xfrm>
              <a:off x="4329752" y="2098344"/>
              <a:ext cx="152400" cy="152400"/>
              <a:chOff x="6400800" y="533400"/>
              <a:chExt cx="152400" cy="152400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6400800" y="533400"/>
                <a:ext cx="152400" cy="152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>
                <a:spLocks noChangeAspect="1"/>
              </p:cNvSpPr>
              <p:nvPr/>
            </p:nvSpPr>
            <p:spPr>
              <a:xfrm>
                <a:off x="6422408" y="541360"/>
                <a:ext cx="109728" cy="10972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83"/>
            <p:cNvGrpSpPr/>
            <p:nvPr/>
          </p:nvGrpSpPr>
          <p:grpSpPr>
            <a:xfrm>
              <a:off x="4697104" y="2106304"/>
              <a:ext cx="152400" cy="152400"/>
              <a:chOff x="6400800" y="533400"/>
              <a:chExt cx="152400" cy="152400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6400800" y="533400"/>
                <a:ext cx="152400" cy="152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>
                <a:spLocks noChangeAspect="1"/>
              </p:cNvSpPr>
              <p:nvPr/>
            </p:nvSpPr>
            <p:spPr>
              <a:xfrm>
                <a:off x="6422408" y="541360"/>
                <a:ext cx="109728" cy="10972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40"/>
            <p:cNvGrpSpPr/>
            <p:nvPr/>
          </p:nvGrpSpPr>
          <p:grpSpPr>
            <a:xfrm>
              <a:off x="4482152" y="4607256"/>
              <a:ext cx="152400" cy="152400"/>
              <a:chOff x="6400800" y="533400"/>
              <a:chExt cx="152400" cy="152400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6400800" y="533400"/>
                <a:ext cx="152400" cy="152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>
                <a:spLocks noChangeAspect="1"/>
              </p:cNvSpPr>
              <p:nvPr/>
            </p:nvSpPr>
            <p:spPr>
              <a:xfrm>
                <a:off x="6422408" y="541360"/>
                <a:ext cx="109728" cy="10972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47"/>
            <p:cNvGrpSpPr/>
            <p:nvPr/>
          </p:nvGrpSpPr>
          <p:grpSpPr>
            <a:xfrm rot="-3600000">
              <a:off x="5548356" y="4087504"/>
              <a:ext cx="152400" cy="152400"/>
              <a:chOff x="6400800" y="533400"/>
              <a:chExt cx="152400" cy="152400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6400800" y="533400"/>
                <a:ext cx="152400" cy="152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>
                <a:spLocks noChangeAspect="1"/>
              </p:cNvSpPr>
              <p:nvPr/>
            </p:nvSpPr>
            <p:spPr>
              <a:xfrm>
                <a:off x="6422408" y="541360"/>
                <a:ext cx="109728" cy="10972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51"/>
            <p:cNvGrpSpPr/>
            <p:nvPr/>
          </p:nvGrpSpPr>
          <p:grpSpPr>
            <a:xfrm rot="3600000">
              <a:off x="3442052" y="4031236"/>
              <a:ext cx="152400" cy="152400"/>
              <a:chOff x="6400800" y="533400"/>
              <a:chExt cx="152400" cy="152400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6400800" y="533400"/>
                <a:ext cx="152400" cy="152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>
                <a:off x="6422408" y="541360"/>
                <a:ext cx="109728" cy="10972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11" name="Straight Connector 110"/>
          <p:cNvCxnSpPr>
            <a:stCxn id="51" idx="2"/>
          </p:cNvCxnSpPr>
          <p:nvPr/>
        </p:nvCxnSpPr>
        <p:spPr bwMode="auto">
          <a:xfrm flipH="1" flipV="1">
            <a:off x="6400800" y="3505200"/>
            <a:ext cx="381000" cy="2310930"/>
          </a:xfrm>
          <a:prstGeom prst="line">
            <a:avLst/>
          </a:prstGeom>
          <a:gradFill rotWithShape="0">
            <a:gsLst>
              <a:gs pos="0">
                <a:srgbClr val="FF1717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>
            <a:stCxn id="51" idx="2"/>
            <a:endCxn id="90" idx="0"/>
          </p:cNvCxnSpPr>
          <p:nvPr/>
        </p:nvCxnSpPr>
        <p:spPr bwMode="auto">
          <a:xfrm flipH="1" flipV="1">
            <a:off x="6602985" y="3352800"/>
            <a:ext cx="178815" cy="2463330"/>
          </a:xfrm>
          <a:prstGeom prst="line">
            <a:avLst/>
          </a:prstGeom>
          <a:gradFill rotWithShape="0">
            <a:gsLst>
              <a:gs pos="0">
                <a:srgbClr val="FF1717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>
            <a:stCxn id="78" idx="7"/>
          </p:cNvCxnSpPr>
          <p:nvPr/>
        </p:nvCxnSpPr>
        <p:spPr bwMode="auto">
          <a:xfrm flipH="1" flipV="1">
            <a:off x="6629400" y="3352800"/>
            <a:ext cx="1728802" cy="1871577"/>
          </a:xfrm>
          <a:prstGeom prst="line">
            <a:avLst/>
          </a:prstGeom>
          <a:gradFill rotWithShape="0">
            <a:gsLst>
              <a:gs pos="0">
                <a:srgbClr val="FF1717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8" name="TextBox 117"/>
          <p:cNvSpPr txBox="1"/>
          <p:nvPr/>
        </p:nvSpPr>
        <p:spPr>
          <a:xfrm>
            <a:off x="8153400" y="4724400"/>
            <a:ext cx="9906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Beam pipe and Target Schematic</a:t>
            </a:r>
            <a:endParaRPr lang="en-US" sz="1400" dirty="0"/>
          </a:p>
        </p:txBody>
      </p:sp>
      <p:sp>
        <p:nvSpPr>
          <p:cNvPr id="119" name="TextBox 118"/>
          <p:cNvSpPr txBox="1"/>
          <p:nvPr/>
        </p:nvSpPr>
        <p:spPr>
          <a:xfrm>
            <a:off x="4419600" y="4953000"/>
            <a:ext cx="162897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Energies for Run14</a:t>
            </a:r>
            <a:endParaRPr lang="en-US" sz="1600" dirty="0"/>
          </a:p>
        </p:txBody>
      </p:sp>
      <p:sp>
        <p:nvSpPr>
          <p:cNvPr id="120" name="Oval 119"/>
          <p:cNvSpPr/>
          <p:nvPr/>
        </p:nvSpPr>
        <p:spPr bwMode="auto">
          <a:xfrm>
            <a:off x="4648200" y="4876800"/>
            <a:ext cx="1219200" cy="2286000"/>
          </a:xfrm>
          <a:prstGeom prst="ellipse">
            <a:avLst/>
          </a:prstGeom>
          <a:noFill/>
          <a:ln w="9525" cap="flat" cmpd="sng" algn="ctr">
            <a:solidFill>
              <a:srgbClr val="FF03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ebra.DEBASISH\My Documents\star\BES\WhitePaperII\figures\PhaseDiagram_WP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7062" y="928487"/>
            <a:ext cx="5837238" cy="53199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95195" y="152400"/>
            <a:ext cx="576760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RHIC Beam Energy Scan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3276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Much progress has been made in understanding the phase diagram of QCD matter.  We expect a cross-over at high energy. At lower energy there should be a first order transition.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Mapping the features of the QCD matter phase diagram is key to our understanding dense matter.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 2009 the RHIC PAC approved a series of six energies to search for the </a:t>
            </a:r>
            <a:r>
              <a:rPr lang="en-US" b="1" dirty="0" smtClean="0"/>
              <a:t>turn-off of QGP signatures</a:t>
            </a:r>
            <a:r>
              <a:rPr lang="en-US" dirty="0" smtClean="0"/>
              <a:t>, the </a:t>
            </a:r>
            <a:r>
              <a:rPr lang="en-US" b="1" dirty="0" smtClean="0"/>
              <a:t>critical point</a:t>
            </a:r>
            <a:r>
              <a:rPr lang="en-US" dirty="0" smtClean="0"/>
              <a:t>, and evidence of a </a:t>
            </a:r>
            <a:r>
              <a:rPr lang="en-US" b="1" dirty="0" smtClean="0"/>
              <a:t>first order phase transition</a:t>
            </a:r>
            <a:r>
              <a:rPr lang="en-US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 rot="1901038">
            <a:off x="7056120" y="3342125"/>
            <a:ext cx="1678665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Coexistence Region: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Unstable  - </a:t>
            </a:r>
            <a:r>
              <a:rPr lang="en-US" sz="1400" dirty="0" err="1" smtClean="0">
                <a:solidFill>
                  <a:srgbClr val="C00000"/>
                </a:solidFill>
              </a:rPr>
              <a:t>Spinodal</a:t>
            </a:r>
            <a:endParaRPr lang="en-US" sz="1400" dirty="0" smtClean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>
            <a:stCxn id="6" idx="2"/>
          </p:cNvCxnSpPr>
          <p:nvPr/>
        </p:nvCxnSpPr>
        <p:spPr>
          <a:xfrm flipH="1">
            <a:off x="6553200" y="3826354"/>
            <a:ext cx="1204847" cy="5984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ight Arrow 101"/>
          <p:cNvSpPr/>
          <p:nvPr/>
        </p:nvSpPr>
        <p:spPr>
          <a:xfrm rot="3351679">
            <a:off x="3800306" y="2037449"/>
            <a:ext cx="1828800" cy="762000"/>
          </a:xfrm>
          <a:prstGeom prst="rightArrow">
            <a:avLst/>
          </a:prstGeom>
          <a:solidFill>
            <a:schemeClr val="accent1">
              <a:lumMod val="20000"/>
              <a:lumOff val="8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QGP Turn-off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 rot="1844188">
            <a:off x="4222124" y="3982392"/>
            <a:ext cx="1422184" cy="369332"/>
          </a:xfrm>
          <a:prstGeom prst="rect">
            <a:avLst/>
          </a:prstGeom>
          <a:solidFill>
            <a:srgbClr val="92D050">
              <a:alpha val="46000"/>
            </a:srgbClr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Critical Point</a:t>
            </a:r>
            <a:endParaRPr lang="en-US" dirty="0"/>
          </a:p>
        </p:txBody>
      </p:sp>
      <p:cxnSp>
        <p:nvCxnSpPr>
          <p:cNvPr id="106" name="Straight Arrow Connector 105"/>
          <p:cNvCxnSpPr>
            <a:stCxn id="104" idx="0"/>
          </p:cNvCxnSpPr>
          <p:nvPr/>
        </p:nvCxnSpPr>
        <p:spPr>
          <a:xfrm flipV="1">
            <a:off x="5027597" y="3644900"/>
            <a:ext cx="190635" cy="36343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ight Arrow 106"/>
          <p:cNvSpPr/>
          <p:nvPr/>
        </p:nvSpPr>
        <p:spPr>
          <a:xfrm rot="8593244" flipV="1">
            <a:off x="5835707" y="2580804"/>
            <a:ext cx="1066800" cy="1012407"/>
          </a:xfrm>
          <a:prstGeom prst="rightArrow">
            <a:avLst/>
          </a:prstGeom>
          <a:solidFill>
            <a:schemeClr val="accent5">
              <a:lumMod val="20000"/>
              <a:lumOff val="80000"/>
              <a:alpha val="49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First Order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685800" y="3810000"/>
            <a:ext cx="3928406" cy="2743200"/>
            <a:chOff x="435102" y="668872"/>
            <a:chExt cx="8099298" cy="5655728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944"/>
            <a:stretch>
              <a:fillRect/>
            </a:stretch>
          </p:blipFill>
          <p:spPr bwMode="auto">
            <a:xfrm>
              <a:off x="435102" y="1219200"/>
              <a:ext cx="8099298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3"/>
            <p:cNvGrpSpPr/>
            <p:nvPr/>
          </p:nvGrpSpPr>
          <p:grpSpPr>
            <a:xfrm>
              <a:off x="5151511" y="668872"/>
              <a:ext cx="2959425" cy="5105400"/>
              <a:chOff x="5151511" y="668872"/>
              <a:chExt cx="2959425" cy="5105400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V="1">
                <a:off x="5867400" y="2040472"/>
                <a:ext cx="0" cy="373380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7"/>
              <p:cNvSpPr txBox="1"/>
              <p:nvPr/>
            </p:nvSpPr>
            <p:spPr>
              <a:xfrm>
                <a:off x="6742024" y="679471"/>
                <a:ext cx="1368912" cy="8883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 dirty="0" err="1" smtClean="0"/>
                  <a:t>y</a:t>
                </a:r>
                <a:r>
                  <a:rPr lang="en-US" sz="1050" baseline="-25000" dirty="0" err="1" smtClean="0"/>
                  <a:t>cm</a:t>
                </a:r>
                <a:r>
                  <a:rPr lang="en-US" sz="1050" dirty="0" smtClean="0"/>
                  <a:t> = 0</a:t>
                </a:r>
              </a:p>
              <a:p>
                <a:r>
                  <a:rPr lang="en-US" sz="1050" dirty="0" smtClean="0"/>
                  <a:t>4.5 </a:t>
                </a:r>
                <a:r>
                  <a:rPr lang="en-US" sz="1050" dirty="0" err="1" smtClean="0"/>
                  <a:t>GeV</a:t>
                </a:r>
                <a:endParaRPr lang="en-US" sz="1050" dirty="0"/>
              </a:p>
            </p:txBody>
          </p:sp>
          <p:sp>
            <p:nvSpPr>
              <p:cNvPr id="10" name="TextBox 8"/>
              <p:cNvSpPr txBox="1"/>
              <p:nvPr/>
            </p:nvSpPr>
            <p:spPr>
              <a:xfrm>
                <a:off x="5151511" y="668872"/>
                <a:ext cx="1349083" cy="8725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 dirty="0" err="1" smtClean="0"/>
                  <a:t>y</a:t>
                </a:r>
                <a:r>
                  <a:rPr lang="en-US" sz="1050" baseline="-25000" dirty="0" err="1" smtClean="0"/>
                  <a:t>cm</a:t>
                </a:r>
                <a:r>
                  <a:rPr lang="en-US" sz="1050" dirty="0" smtClean="0"/>
                  <a:t> = 0</a:t>
                </a:r>
              </a:p>
              <a:p>
                <a:r>
                  <a:rPr lang="en-US" sz="1050" dirty="0" smtClean="0"/>
                  <a:t>4.0 </a:t>
                </a:r>
                <a:r>
                  <a:rPr lang="en-US" sz="1100" dirty="0" err="1" smtClean="0"/>
                  <a:t>GeV</a:t>
                </a:r>
                <a:endParaRPr lang="en-US" sz="1600" dirty="0"/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H="1">
                <a:off x="5867400" y="1567843"/>
                <a:ext cx="1345934" cy="413358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stCxn id="10" idx="2"/>
              </p:cNvCxnSpPr>
              <p:nvPr/>
            </p:nvCxnSpPr>
            <p:spPr>
              <a:xfrm flipH="1">
                <a:off x="5642299" y="1541380"/>
                <a:ext cx="183753" cy="654877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5638800" y="1811872"/>
                <a:ext cx="0" cy="396240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Freeform 4"/>
            <p:cNvSpPr/>
            <p:nvPr/>
          </p:nvSpPr>
          <p:spPr>
            <a:xfrm>
              <a:off x="2536723" y="2477729"/>
              <a:ext cx="4264741" cy="3111910"/>
            </a:xfrm>
            <a:custGeom>
              <a:avLst/>
              <a:gdLst>
                <a:gd name="connsiteX0" fmla="*/ 0 w 4264741"/>
                <a:gd name="connsiteY0" fmla="*/ 3111910 h 3111910"/>
                <a:gd name="connsiteX1" fmla="*/ 3421625 w 4264741"/>
                <a:gd name="connsiteY1" fmla="*/ 3052916 h 3111910"/>
                <a:gd name="connsiteX2" fmla="*/ 4144296 w 4264741"/>
                <a:gd name="connsiteY2" fmla="*/ 2344994 h 3111910"/>
                <a:gd name="connsiteX3" fmla="*/ 4144296 w 4264741"/>
                <a:gd name="connsiteY3" fmla="*/ 0 h 3111910"/>
                <a:gd name="connsiteX4" fmla="*/ 4144296 w 4264741"/>
                <a:gd name="connsiteY4" fmla="*/ 29497 h 311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4741" h="3111910">
                  <a:moveTo>
                    <a:pt x="0" y="3111910"/>
                  </a:moveTo>
                  <a:lnTo>
                    <a:pt x="3421625" y="3052916"/>
                  </a:lnTo>
                  <a:cubicBezTo>
                    <a:pt x="4112341" y="2925097"/>
                    <a:pt x="4023851" y="2853813"/>
                    <a:pt x="4144296" y="2344994"/>
                  </a:cubicBezTo>
                  <a:cubicBezTo>
                    <a:pt x="4264741" y="1836175"/>
                    <a:pt x="4144296" y="0"/>
                    <a:pt x="4144296" y="0"/>
                  </a:cubicBezTo>
                  <a:lnTo>
                    <a:pt x="4144296" y="29497"/>
                  </a:lnTo>
                </a:path>
              </a:pathLst>
            </a:cu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295400" y="5530644"/>
              <a:ext cx="5562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18"/>
            <p:cNvSpPr txBox="1"/>
            <p:nvPr/>
          </p:nvSpPr>
          <p:spPr>
            <a:xfrm>
              <a:off x="1086298" y="749659"/>
              <a:ext cx="3944734" cy="69800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err="1" smtClean="0"/>
                <a:t>Pion</a:t>
              </a:r>
              <a:r>
                <a:rPr lang="en-US" sz="1600" dirty="0" smtClean="0"/>
                <a:t> Acceptances</a:t>
              </a:r>
              <a:endParaRPr lang="en-US" sz="1600" dirty="0"/>
            </a:p>
          </p:txBody>
        </p:sp>
      </p:grpSp>
      <p:pic>
        <p:nvPicPr>
          <p:cNvPr id="14" name="Picture 13" descr="dEdx_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0"/>
            <a:ext cx="3890463" cy="3733800"/>
          </a:xfrm>
          <a:prstGeom prst="rect">
            <a:avLst/>
          </a:prstGeom>
        </p:spPr>
      </p:pic>
      <p:pic>
        <p:nvPicPr>
          <p:cNvPr id="15" name="Picture 14" descr="dEdx_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"/>
            <a:ext cx="3890462" cy="3733799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657600"/>
            <a:ext cx="384048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41"/>
          <p:cNvSpPr txBox="1"/>
          <p:nvPr/>
        </p:nvSpPr>
        <p:spPr>
          <a:xfrm>
            <a:off x="820249" y="111125"/>
            <a:ext cx="744364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/>
              <a:t>Pion</a:t>
            </a:r>
            <a:r>
              <a:rPr lang="en-US" sz="3200" dirty="0" smtClean="0"/>
              <a:t> Fixed-Target PID, Acceptance, Spectra</a:t>
            </a:r>
            <a:endParaRPr lang="en-US" sz="3200" dirty="0"/>
          </a:p>
        </p:txBody>
      </p:sp>
      <p:grpSp>
        <p:nvGrpSpPr>
          <p:cNvPr id="18" name="Group 28"/>
          <p:cNvGrpSpPr/>
          <p:nvPr/>
        </p:nvGrpSpPr>
        <p:grpSpPr>
          <a:xfrm>
            <a:off x="7543800" y="762000"/>
            <a:ext cx="1432749" cy="1382036"/>
            <a:chOff x="5871305" y="3006041"/>
            <a:chExt cx="3168744" cy="3170862"/>
          </a:xfrm>
        </p:grpSpPr>
        <p:grpSp>
          <p:nvGrpSpPr>
            <p:cNvPr id="19" name="Group 24"/>
            <p:cNvGrpSpPr/>
            <p:nvPr/>
          </p:nvGrpSpPr>
          <p:grpSpPr>
            <a:xfrm>
              <a:off x="5871305" y="3187700"/>
              <a:ext cx="3168744" cy="2989203"/>
              <a:chOff x="4203700" y="1271588"/>
              <a:chExt cx="4641850" cy="4452937"/>
            </a:xfrm>
          </p:grpSpPr>
          <p:grpSp>
            <p:nvGrpSpPr>
              <p:cNvPr id="21" name="Group 22"/>
              <p:cNvGrpSpPr/>
              <p:nvPr/>
            </p:nvGrpSpPr>
            <p:grpSpPr>
              <a:xfrm>
                <a:off x="4203700" y="1271588"/>
                <a:ext cx="4641850" cy="4452937"/>
                <a:chOff x="4203700" y="1271588"/>
                <a:chExt cx="4641850" cy="4452937"/>
              </a:xfrm>
            </p:grpSpPr>
            <p:pic>
              <p:nvPicPr>
                <p:cNvPr id="23" name="Picture 6" descr="VxVyDistAuAl.eps"/>
                <p:cNvPicPr>
                  <a:picLocks noChangeAspect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203700" y="1271588"/>
                  <a:ext cx="4641850" cy="44529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" name="Oval 23"/>
                <p:cNvSpPr/>
                <p:nvPr/>
              </p:nvSpPr>
              <p:spPr>
                <a:xfrm>
                  <a:off x="4999038" y="1960563"/>
                  <a:ext cx="3055937" cy="3027362"/>
                </a:xfrm>
                <a:prstGeom prst="ellipse">
                  <a:avLst/>
                </a:prstGeom>
                <a:solidFill>
                  <a:schemeClr val="lt1">
                    <a:alpha val="3000"/>
                  </a:schemeClr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22" name="Oval 21"/>
              <p:cNvSpPr/>
              <p:nvPr/>
            </p:nvSpPr>
            <p:spPr>
              <a:xfrm>
                <a:off x="5911850" y="2932113"/>
                <a:ext cx="1223963" cy="1223962"/>
              </a:xfrm>
              <a:prstGeom prst="ellips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0" name="TextBox 20"/>
            <p:cNvSpPr txBox="1">
              <a:spLocks noChangeArrowheads="1"/>
            </p:cNvSpPr>
            <p:nvPr/>
          </p:nvSpPr>
          <p:spPr bwMode="auto">
            <a:xfrm>
              <a:off x="6208361" y="3006041"/>
              <a:ext cx="2590799" cy="7061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 smtClean="0">
                  <a:latin typeface="Calisto MT"/>
                  <a:cs typeface="Calisto MT"/>
                </a:rPr>
                <a:t>XY </a:t>
              </a:r>
              <a:r>
                <a:rPr lang="en-US" sz="1400" dirty="0" smtClean="0">
                  <a:latin typeface="Calisto MT"/>
                  <a:cs typeface="Calisto MT"/>
                </a:rPr>
                <a:t>Vertex</a:t>
              </a:r>
              <a:endParaRPr lang="en-US" sz="1400" dirty="0" smtClean="0">
                <a:latin typeface="Calisto MT"/>
                <a:cs typeface="Calisto MT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676400" y="2895600"/>
            <a:ext cx="178125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Positive Particles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638800" y="2895600"/>
            <a:ext cx="187102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Negative Particles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514600" y="838200"/>
            <a:ext cx="49530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Proven capabilities with Beam Halo + Beam Pipe background events, </a:t>
            </a:r>
            <a:r>
              <a:rPr lang="en-US" dirty="0" err="1" smtClean="0"/>
              <a:t>Au</a:t>
            </a:r>
            <a:r>
              <a:rPr lang="en-US" baseline="-25000" dirty="0" err="1" smtClean="0"/>
              <a:t>Like</a:t>
            </a:r>
            <a:r>
              <a:rPr lang="en-US" dirty="0" err="1" smtClean="0"/>
              <a:t>+Al</a:t>
            </a:r>
            <a:r>
              <a:rPr lang="en-US" dirty="0" smtClean="0"/>
              <a:t> </a:t>
            </a:r>
            <a:r>
              <a:rPr lang="en-US" dirty="0" smtClean="0"/>
              <a:t>at √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NN</a:t>
            </a:r>
            <a:r>
              <a:rPr lang="en-US" dirty="0" smtClean="0"/>
              <a:t> = 4.5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257800" y="5334000"/>
            <a:ext cx="13716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Mid-rapidity </a:t>
            </a:r>
            <a:r>
              <a:rPr lang="en-US" dirty="0" err="1" smtClean="0"/>
              <a:t>pion</a:t>
            </a:r>
            <a:r>
              <a:rPr lang="en-US" dirty="0" smtClean="0"/>
              <a:t> spectra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1"/>
          <p:cNvSpPr txBox="1"/>
          <p:nvPr/>
        </p:nvSpPr>
        <p:spPr>
          <a:xfrm>
            <a:off x="1708632" y="164346"/>
            <a:ext cx="566687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/>
              <a:t>STAR </a:t>
            </a:r>
            <a:r>
              <a:rPr lang="en-US" sz="3200" dirty="0" smtClean="0"/>
              <a:t>Fixed-Target Run14 Goals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219200"/>
            <a:ext cx="8077200" cy="48013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All </a:t>
            </a:r>
            <a:r>
              <a:rPr lang="en-US" dirty="0" err="1" smtClean="0"/>
              <a:t>Au</a:t>
            </a:r>
            <a:r>
              <a:rPr lang="en-US" baseline="-25000" dirty="0" err="1" smtClean="0"/>
              <a:t>Like</a:t>
            </a:r>
            <a:r>
              <a:rPr lang="en-US" dirty="0" err="1" smtClean="0"/>
              <a:t>+Al</a:t>
            </a:r>
            <a:r>
              <a:rPr lang="en-US" dirty="0" smtClean="0"/>
              <a:t> data taken during BES were pile-up background events</a:t>
            </a:r>
          </a:p>
          <a:p>
            <a:pPr>
              <a:buFont typeface="Wingdings"/>
              <a:buChar char="è"/>
            </a:pPr>
            <a:r>
              <a:rPr lang="en-US" dirty="0" smtClean="0">
                <a:sym typeface="Wingdings" pitchFamily="2" charset="2"/>
              </a:rPr>
              <a:t>We need to develop a dedicated fixed-target trigger, however the test run request becomes irrelevant if RHIC runs 15GeV </a:t>
            </a:r>
            <a:r>
              <a:rPr lang="en-US" dirty="0" err="1" smtClean="0">
                <a:sym typeface="Wingdings" pitchFamily="2" charset="2"/>
              </a:rPr>
              <a:t>Au+Au</a:t>
            </a:r>
            <a:r>
              <a:rPr lang="en-US" dirty="0" smtClean="0">
                <a:sym typeface="Wingdings" pitchFamily="2" charset="2"/>
              </a:rPr>
              <a:t> before running 200 </a:t>
            </a:r>
            <a:r>
              <a:rPr lang="en-US" dirty="0" err="1" smtClean="0">
                <a:sym typeface="Wingdings" pitchFamily="2" charset="2"/>
              </a:rPr>
              <a:t>GeV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Au+Au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pPr>
              <a:buFont typeface="Wingdings"/>
              <a:buChar char="è"/>
            </a:pPr>
            <a:endParaRPr lang="en-US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It is likely/possible that in the beam halo events studied in the BES data sets the projectile nucleus is a heavy projectile fragment from an upstream beam-gas nuclear interaction</a:t>
            </a:r>
          </a:p>
          <a:p>
            <a:pPr>
              <a:buFont typeface="Wingdings"/>
              <a:buChar char="è"/>
            </a:pPr>
            <a:r>
              <a:rPr lang="en-US" dirty="0" smtClean="0">
                <a:sym typeface="Wingdings" pitchFamily="2" charset="2"/>
              </a:rPr>
              <a:t>We request a test to intentionally steer the beams to graze the target to create known </a:t>
            </a:r>
            <a:r>
              <a:rPr lang="en-US" dirty="0" err="1" smtClean="0">
                <a:sym typeface="Wingdings" pitchFamily="2" charset="2"/>
              </a:rPr>
              <a:t>Au+Au</a:t>
            </a:r>
            <a:r>
              <a:rPr lang="en-US" dirty="0" smtClean="0">
                <a:sym typeface="Wingdings" pitchFamily="2" charset="2"/>
              </a:rPr>
              <a:t> events.</a:t>
            </a:r>
          </a:p>
          <a:p>
            <a:pPr>
              <a:buFont typeface="Wingdings"/>
              <a:buChar char="è"/>
            </a:pP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 </a:t>
            </a:r>
            <a:r>
              <a:rPr lang="en-US" b="1" dirty="0" smtClean="0">
                <a:sym typeface="Wingdings" pitchFamily="2" charset="2"/>
              </a:rPr>
              <a:t>We will need the target to be designed, fabricated, and installed during this summer shutdown.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b="1" dirty="0" smtClean="0">
                <a:sym typeface="Wingdings" pitchFamily="2" charset="2"/>
              </a:rPr>
              <a:t>Physics goals for Run14 </a:t>
            </a:r>
            <a:r>
              <a:rPr lang="en-US" b="1" dirty="0" err="1" smtClean="0">
                <a:sym typeface="Wingdings" pitchFamily="2" charset="2"/>
              </a:rPr>
              <a:t>Au+Au</a:t>
            </a:r>
            <a:r>
              <a:rPr lang="en-US" b="1" dirty="0" smtClean="0">
                <a:sym typeface="Wingdings" pitchFamily="2" charset="2"/>
              </a:rPr>
              <a:t> at 4.0 </a:t>
            </a:r>
            <a:r>
              <a:rPr lang="en-US" b="1" dirty="0" err="1" smtClean="0">
                <a:sym typeface="Wingdings" pitchFamily="2" charset="2"/>
              </a:rPr>
              <a:t>GeV</a:t>
            </a:r>
            <a:r>
              <a:rPr lang="en-US" b="1" dirty="0" smtClean="0">
                <a:sym typeface="Wingdings" pitchFamily="2" charset="2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Elliptic flow of identified 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en-US" baseline="30000" dirty="0" smtClean="0">
                <a:sym typeface="Wingdings" pitchFamily="2" charset="2"/>
              </a:rPr>
              <a:t>+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en-US" baseline="30000" dirty="0" smtClean="0">
                <a:sym typeface="Wingdings" pitchFamily="2" charset="2"/>
              </a:rPr>
              <a:t>-</a:t>
            </a:r>
            <a:r>
              <a:rPr lang="en-US" dirty="0" smtClean="0">
                <a:sym typeface="Wingdings" pitchFamily="2" charset="2"/>
              </a:rPr>
              <a:t>, and 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 Directed flow of protons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 Azimuthally sensitive HBT of </a:t>
            </a:r>
            <a:r>
              <a:rPr lang="en-US" dirty="0" err="1" smtClean="0">
                <a:sym typeface="Wingdings" pitchFamily="2" charset="2"/>
              </a:rPr>
              <a:t>pions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5029200" y="5181600"/>
            <a:ext cx="228600" cy="685800"/>
          </a:xfrm>
          <a:prstGeom prst="rightBrac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10200" y="5181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are out key 1</a:t>
            </a:r>
            <a:r>
              <a:rPr lang="en-US" baseline="30000" dirty="0" smtClean="0"/>
              <a:t>st</a:t>
            </a:r>
            <a:r>
              <a:rPr lang="en-US" dirty="0" smtClean="0"/>
              <a:t> Order Phase Transition signatures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7594" y="3191470"/>
            <a:ext cx="7092006" cy="830997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smtClean="0"/>
              <a:t>Search for the Critical Point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4362450" cy="298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914400"/>
            <a:ext cx="4191000" cy="297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800600" y="3962400"/>
            <a:ext cx="4191000" cy="2308324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• Naively, fluctuations are expected at the critical point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STAR </a:t>
            </a:r>
            <a:r>
              <a:rPr lang="en-US" dirty="0" smtClean="0"/>
              <a:t>data show no significant energy dependence for K/</a:t>
            </a:r>
            <a:r>
              <a:rPr lang="el-GR" dirty="0" smtClean="0"/>
              <a:t>π</a:t>
            </a:r>
            <a:r>
              <a:rPr lang="en-US" dirty="0" smtClean="0"/>
              <a:t> fluctuations</a:t>
            </a:r>
          </a:p>
          <a:p>
            <a:r>
              <a:rPr lang="en-US" dirty="0" smtClean="0"/>
              <a:t>• </a:t>
            </a:r>
            <a:r>
              <a:rPr lang="en-US" dirty="0" smtClean="0"/>
              <a:t>Smooth </a:t>
            </a:r>
            <a:r>
              <a:rPr lang="en-US" dirty="0" smtClean="0"/>
              <a:t>evolution </a:t>
            </a:r>
            <a:r>
              <a:rPr lang="en-US" dirty="0" smtClean="0"/>
              <a:t>with energy </a:t>
            </a:r>
            <a:r>
              <a:rPr lang="en-US" dirty="0" smtClean="0"/>
              <a:t>for p/</a:t>
            </a:r>
            <a:r>
              <a:rPr lang="el-GR" dirty="0" smtClean="0"/>
              <a:t>π</a:t>
            </a:r>
            <a:r>
              <a:rPr lang="en-US" dirty="0" smtClean="0"/>
              <a:t> and K/p </a:t>
            </a:r>
            <a:r>
              <a:rPr lang="en-US" dirty="0" smtClean="0"/>
              <a:t>fluctuations</a:t>
            </a:r>
            <a:endParaRPr lang="en-US" dirty="0" smtClean="0"/>
          </a:p>
          <a:p>
            <a:r>
              <a:rPr lang="en-US" dirty="0" smtClean="0"/>
              <a:t>• No non‐monotonic behavior is </a:t>
            </a:r>
            <a:r>
              <a:rPr lang="en-US" dirty="0" smtClean="0"/>
              <a:t>observed</a:t>
            </a:r>
          </a:p>
          <a:p>
            <a:r>
              <a:rPr lang="en-US" b="1" dirty="0" smtClean="0">
                <a:sym typeface="Wingdings" pitchFamily="2" charset="2"/>
              </a:rPr>
              <a:t> We need a more sensitive observable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82997" y="152400"/>
            <a:ext cx="6186309" cy="64633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Ratio Fluctuations – BES Result</a:t>
            </a:r>
            <a:endParaRPr lang="en-US" sz="3600" dirty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03026"/>
            <a:ext cx="4200088" cy="305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81200" y="2590800"/>
            <a:ext cx="74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K/</a:t>
            </a:r>
            <a:r>
              <a:rPr lang="en-US" sz="2800" dirty="0" smtClean="0">
                <a:latin typeface="Symbol" pitchFamily="18" charset="2"/>
              </a:rPr>
              <a:t>p</a:t>
            </a:r>
            <a:endParaRPr lang="en-US" sz="2800" dirty="0">
              <a:latin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556260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K/p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2743200"/>
            <a:ext cx="66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p/</a:t>
            </a:r>
            <a:r>
              <a:rPr lang="en-US" sz="2800" dirty="0" smtClean="0">
                <a:latin typeface="Symbol" pitchFamily="18" charset="2"/>
              </a:rPr>
              <a:t>p</a:t>
            </a:r>
            <a:endParaRPr lang="en-US" sz="2800" dirty="0">
              <a:latin typeface="Symbol" pitchFamily="18" charset="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4812" y="152400"/>
            <a:ext cx="8791189" cy="58477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Higher Moments – Net Proton Skew/Kurtosis - BES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28600" y="1066800"/>
            <a:ext cx="4114800" cy="5078313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Third (Skew) and Fourth (Kurtosis) moments are increasingly sensitive to fluctuations expected at a critical point.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Ratios of </a:t>
            </a:r>
            <a:r>
              <a:rPr lang="en-US" dirty="0" err="1" smtClean="0"/>
              <a:t>cumulants</a:t>
            </a:r>
            <a:r>
              <a:rPr lang="en-US" dirty="0" smtClean="0"/>
              <a:t> allow volume terms to cancel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STAR data </a:t>
            </a:r>
            <a:r>
              <a:rPr lang="en-US" dirty="0" smtClean="0"/>
              <a:t>are similar to </a:t>
            </a:r>
            <a:r>
              <a:rPr lang="en-US" dirty="0" smtClean="0"/>
              <a:t>Poisson</a:t>
            </a:r>
            <a:r>
              <a:rPr lang="en-US" dirty="0" smtClean="0"/>
              <a:t> </a:t>
            </a:r>
            <a:r>
              <a:rPr lang="en-US" dirty="0" smtClean="0"/>
              <a:t>baseline at energies above 27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Deviations are seen at low energies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Signal size will be affected by finite size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 gap between 11.5 and 19.6 is large, might miss the critical point</a:t>
            </a:r>
          </a:p>
          <a:p>
            <a:r>
              <a:rPr lang="en-US" dirty="0" smtClean="0">
                <a:sym typeface="Wingdings" pitchFamily="2" charset="2"/>
              </a:rPr>
              <a:t> </a:t>
            </a:r>
            <a:r>
              <a:rPr lang="en-US" b="1" dirty="0" smtClean="0">
                <a:sym typeface="Wingdings" pitchFamily="2" charset="2"/>
              </a:rPr>
              <a:t>Need data at 15 </a:t>
            </a:r>
            <a:r>
              <a:rPr lang="en-US" b="1" dirty="0" err="1" smtClean="0">
                <a:sym typeface="Wingdings" pitchFamily="2" charset="2"/>
              </a:rPr>
              <a:t>GeV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Additionally</a:t>
            </a:r>
          </a:p>
          <a:p>
            <a:r>
              <a:rPr lang="en-US" dirty="0" smtClean="0">
                <a:sym typeface="Wingdings" pitchFamily="2" charset="2"/>
              </a:rPr>
              <a:t>  </a:t>
            </a:r>
            <a:r>
              <a:rPr lang="en-US" b="1" dirty="0" smtClean="0">
                <a:sym typeface="Wingdings" pitchFamily="2" charset="2"/>
              </a:rPr>
              <a:t>Need detailed theory with finite systems </a:t>
            </a:r>
            <a:endParaRPr lang="en-US" b="1" dirty="0" smtClean="0"/>
          </a:p>
          <a:p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b="1" dirty="0" smtClean="0"/>
              <a:t>More data are needed </a:t>
            </a:r>
            <a:r>
              <a:rPr lang="en-US" b="1" dirty="0" smtClean="0">
                <a:sym typeface="Wingdings" pitchFamily="2" charset="2"/>
              </a:rPr>
              <a:t> BESII</a:t>
            </a:r>
            <a:endParaRPr lang="en-US" b="1" dirty="0" smtClean="0"/>
          </a:p>
        </p:txBody>
      </p:sp>
      <p:pic>
        <p:nvPicPr>
          <p:cNvPr id="16" name="Picture 12" descr="SD_KV_POS_Energy.gif"/>
          <p:cNvPicPr>
            <a:picLocks noChangeAspect="1"/>
          </p:cNvPicPr>
          <p:nvPr/>
        </p:nvPicPr>
        <p:blipFill>
          <a:blip r:embed="rId2" cstate="print"/>
          <a:srcRect t="5719" r="8161"/>
          <a:stretch>
            <a:fillRect/>
          </a:stretch>
        </p:blipFill>
        <p:spPr bwMode="auto">
          <a:xfrm>
            <a:off x="4405438" y="1143000"/>
            <a:ext cx="4738562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172200" y="2819400"/>
            <a:ext cx="237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 PRELIMINARY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4953000"/>
            <a:ext cx="7772400" cy="16764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2971800"/>
            <a:ext cx="7772400" cy="1752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1037304"/>
            <a:ext cx="7772400" cy="17058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978312"/>
            <a:ext cx="8458200" cy="5693866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Turn-off of QGP signatures: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NCQ scaling breaks down below 19.6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High p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suppression not seen below 19.6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LPV effect not seen below 11.5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 onset of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deconfinement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is below 11.5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Gev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Evidence of the first order phase transition.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Inflection in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at 7.7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slope (d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double sign change, minimum near 15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Azimuthal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HBT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interpretation is challenging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Need more data near 15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GeV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and below 7.7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GeV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Search for the critical point. 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Measurements of </a:t>
            </a:r>
            <a:r>
              <a:rPr lang="en-US" sz="2000" dirty="0" smtClean="0"/>
              <a:t>K/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dirty="0" smtClean="0"/>
              <a:t>, K/p, or p/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dirty="0" smtClean="0"/>
              <a:t> </a:t>
            </a:r>
            <a:r>
              <a:rPr lang="en-US" sz="2000" dirty="0" smtClean="0"/>
              <a:t>fluctuations</a:t>
            </a:r>
            <a:endParaRPr lang="en-US" sz="2000" dirty="0" smtClean="0"/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Measurements of Higher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moments of the net-proton 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charge</a:t>
            </a:r>
          </a:p>
          <a:p>
            <a:pPr marL="1371600" lvl="2" indent="-457200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An Beam Energy Scan survey point is needed at 15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GeV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These are challenging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analyses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more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data/theory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BESII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819400" y="76200"/>
            <a:ext cx="3429000" cy="76199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Conclusions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95600" y="2971800"/>
            <a:ext cx="3429000" cy="76199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Backup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706" y="914400"/>
            <a:ext cx="8789894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4876800"/>
            <a:ext cx="83058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R</a:t>
            </a:r>
            <a:r>
              <a:rPr lang="en-US" sz="2000" baseline="-25000" dirty="0" smtClean="0"/>
              <a:t>CP</a:t>
            </a:r>
            <a:r>
              <a:rPr lang="en-US" sz="2000" dirty="0" smtClean="0"/>
              <a:t> of strange particles at 39 and 27 </a:t>
            </a:r>
            <a:r>
              <a:rPr lang="en-US" sz="2000" dirty="0" err="1" smtClean="0"/>
              <a:t>GeV</a:t>
            </a:r>
            <a:r>
              <a:rPr lang="en-US" sz="2000" dirty="0" smtClean="0"/>
              <a:t> show a similar trend as that in higher energies.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19.6 shows intermediate behavior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At 11.5 and 7.7 </a:t>
            </a:r>
            <a:r>
              <a:rPr lang="en-US" sz="2000" dirty="0" err="1" smtClean="0"/>
              <a:t>GeV</a:t>
            </a:r>
            <a:r>
              <a:rPr lang="en-US" sz="2000" dirty="0" smtClean="0"/>
              <a:t>, all particles R</a:t>
            </a:r>
            <a:r>
              <a:rPr lang="en-US" sz="2000" baseline="-25000" dirty="0" smtClean="0"/>
              <a:t>CP</a:t>
            </a:r>
            <a:r>
              <a:rPr lang="en-US" sz="2000" dirty="0" smtClean="0"/>
              <a:t> are larger than 1 at intermediate </a:t>
            </a:r>
            <a:r>
              <a:rPr lang="en-US" sz="2000" i="1" dirty="0" err="1" smtClean="0"/>
              <a:t>p</a:t>
            </a:r>
            <a:r>
              <a:rPr lang="en-US" sz="2000" i="1" baseline="-25000" dirty="0" err="1" smtClean="0"/>
              <a:t>T</a:t>
            </a:r>
            <a:r>
              <a:rPr lang="en-US" sz="2000" dirty="0" err="1" smtClean="0"/>
              <a:t>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1600200"/>
            <a:ext cx="176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Preliminary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78652" y="76200"/>
            <a:ext cx="727474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000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Suppression: BES Results</a:t>
            </a:r>
            <a:endParaRPr lang="en-US" sz="4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892" y="1066800"/>
            <a:ext cx="7829308" cy="428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553200" y="914400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0-5% / 60-80%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57600" y="3124200"/>
            <a:ext cx="2029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STAR Preliminary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8652" y="76200"/>
            <a:ext cx="727474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000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Suppression: BES Results</a:t>
            </a:r>
            <a:endParaRPr lang="en-US" sz="4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5361220"/>
            <a:ext cx="83058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High </a:t>
            </a:r>
            <a:r>
              <a:rPr lang="en-US" sz="2000" i="1" dirty="0" err="1" smtClean="0"/>
              <a:t>p</a:t>
            </a:r>
            <a:r>
              <a:rPr lang="en-US" sz="2000" i="1" baseline="-25000" dirty="0" err="1" smtClean="0"/>
              <a:t>T</a:t>
            </a:r>
            <a:r>
              <a:rPr lang="en-US" sz="2000" i="1" dirty="0" smtClean="0"/>
              <a:t> </a:t>
            </a:r>
            <a:r>
              <a:rPr lang="en-US" sz="2000" dirty="0" smtClean="0"/>
              <a:t>suppression seen at 27 </a:t>
            </a:r>
            <a:r>
              <a:rPr lang="en-US" sz="2000" dirty="0" err="1" smtClean="0"/>
              <a:t>GeV</a:t>
            </a:r>
            <a:r>
              <a:rPr lang="en-US" sz="2000" dirty="0" smtClean="0"/>
              <a:t> and above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19.6 shows intermediate behavior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At 11.5 and 7.7 </a:t>
            </a:r>
            <a:r>
              <a:rPr lang="en-US" sz="2000" dirty="0" err="1" smtClean="0"/>
              <a:t>GeV</a:t>
            </a:r>
            <a:r>
              <a:rPr lang="en-US" sz="2000" dirty="0" smtClean="0"/>
              <a:t>, all particles </a:t>
            </a:r>
            <a:r>
              <a:rPr lang="en-US" sz="2000" i="1" dirty="0" smtClean="0"/>
              <a:t>R</a:t>
            </a:r>
            <a:r>
              <a:rPr lang="en-US" sz="2000" i="1" baseline="-25000" dirty="0" smtClean="0"/>
              <a:t>CP</a:t>
            </a:r>
            <a:r>
              <a:rPr lang="en-US" sz="2000" dirty="0" smtClean="0"/>
              <a:t> are larger than 1 at intermediate </a:t>
            </a:r>
            <a:r>
              <a:rPr lang="en-US" sz="2000" i="1" dirty="0" err="1" smtClean="0"/>
              <a:t>p</a:t>
            </a:r>
            <a:r>
              <a:rPr lang="en-US" sz="2000" i="1" baseline="-25000" dirty="0" err="1" smtClean="0"/>
              <a:t>T</a:t>
            </a:r>
            <a:r>
              <a:rPr lang="en-US" sz="2000" dirty="0" err="1" smtClean="0"/>
              <a:t>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010400" y="5528846"/>
            <a:ext cx="201529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E. </a:t>
            </a:r>
            <a:r>
              <a:rPr lang="en-US" sz="1600" dirty="0" err="1" smtClean="0"/>
              <a:t>Sangaline</a:t>
            </a:r>
            <a:r>
              <a:rPr lang="en-US" sz="1600" dirty="0" smtClean="0"/>
              <a:t> QM2012</a:t>
            </a:r>
            <a:endParaRPr lang="en-US" sz="1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471" y="152400"/>
            <a:ext cx="8876725" cy="58477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Higher Moments – Net Charge Skew/Kurtosis - BES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04800" y="2286000"/>
            <a:ext cx="3657600" cy="267765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Data are consistent Poisson baseline at highest energy.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Deviations from Poisson at low energy.</a:t>
            </a:r>
          </a:p>
          <a:p>
            <a:r>
              <a:rPr lang="en-US" sz="2400" dirty="0" smtClean="0">
                <a:sym typeface="Wingdings" pitchFamily="2" charset="2"/>
              </a:rPr>
              <a:t> </a:t>
            </a:r>
            <a:r>
              <a:rPr lang="en-US" sz="2400" b="1" dirty="0" smtClean="0">
                <a:sym typeface="Wingdings" pitchFamily="2" charset="2"/>
              </a:rPr>
              <a:t>More theory is needed</a:t>
            </a:r>
          </a:p>
          <a:p>
            <a:r>
              <a:rPr lang="en-US" sz="2400" dirty="0" smtClean="0">
                <a:sym typeface="Wingdings" pitchFamily="2" charset="2"/>
              </a:rPr>
              <a:t> </a:t>
            </a:r>
            <a:r>
              <a:rPr lang="en-US" sz="2400" b="1" dirty="0" smtClean="0"/>
              <a:t>More data are needed </a:t>
            </a:r>
          </a:p>
        </p:txBody>
      </p:sp>
      <p:pic>
        <p:nvPicPr>
          <p:cNvPr id="102402" name="Picture 2" descr="http://www.star.bnl.gov/protected/bulkcorr/nihar/2012/PaperProsal_netQ_HM/figures/VM_SS_KV_BES_cent_v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4825" y="944799"/>
            <a:ext cx="3838575" cy="5075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5000" y="5909846"/>
            <a:ext cx="328647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Draft paper in God Parent Committee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14400" y="1066800"/>
          <a:ext cx="8077201" cy="5060814"/>
        </p:xfrm>
        <a:graphic>
          <a:graphicData uri="http://schemas.openxmlformats.org/drawingml/2006/table">
            <a:tbl>
              <a:tblPr/>
              <a:tblGrid>
                <a:gridCol w="3088341"/>
                <a:gridCol w="634042"/>
                <a:gridCol w="729464"/>
                <a:gridCol w="818259"/>
                <a:gridCol w="761926"/>
                <a:gridCol w="681723"/>
                <a:gridCol w="681723"/>
                <a:gridCol w="681723"/>
              </a:tblGrid>
              <a:tr h="39115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Collision Energies (</a:t>
                      </a:r>
                      <a:r>
                        <a:rPr lang="en-US" sz="1600" b="1" dirty="0" err="1">
                          <a:latin typeface="Verdana"/>
                          <a:ea typeface="Times New Roman"/>
                          <a:cs typeface="Times New Roman"/>
                        </a:rPr>
                        <a:t>GeV</a:t>
                      </a: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  7.7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  11.5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smtClean="0">
                          <a:latin typeface="Verdana"/>
                          <a:ea typeface="Times New Roman"/>
                          <a:cs typeface="Times New Roman"/>
                        </a:rPr>
                        <a:t>19.6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  27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  39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62.4</a:t>
                      </a:r>
                      <a:endParaRPr lang="en-US" sz="1600" b="1" dirty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11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Chemical </a:t>
                      </a:r>
                      <a:r>
                        <a:rPr lang="en-US" sz="1600" b="1" dirty="0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Potential </a:t>
                      </a:r>
                      <a:r>
                        <a:rPr lang="en-US" sz="1600" b="1" dirty="0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600" b="1" dirty="0" err="1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MeV</a:t>
                      </a:r>
                      <a:r>
                        <a:rPr lang="en-US" sz="1600" b="1" dirty="0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b="1" dirty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550</a:t>
                      </a:r>
                      <a:endParaRPr lang="en-US" sz="1600" b="1" dirty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420</a:t>
                      </a:r>
                      <a:endParaRPr lang="en-US" sz="1600" b="1" dirty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315</a:t>
                      </a:r>
                      <a:endParaRPr lang="en-US" sz="1600" b="1" dirty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205</a:t>
                      </a:r>
                      <a:endParaRPr lang="en-US" sz="1600" b="1" dirty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155</a:t>
                      </a:r>
                      <a:endParaRPr lang="en-US" sz="1600" b="1" dirty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115</a:t>
                      </a:r>
                      <a:endParaRPr lang="en-US" sz="1600" b="1" dirty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72</a:t>
                      </a:r>
                      <a:endParaRPr lang="en-US" sz="1600" b="1" dirty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Observables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Millions of Events Needed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41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 err="1" smtClean="0">
                          <a:latin typeface="Verdana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600" i="1" baseline="-25000" dirty="0" err="1" smtClean="0">
                          <a:latin typeface="Verdana"/>
                          <a:ea typeface="Times New Roman"/>
                          <a:cs typeface="Times New Roman"/>
                        </a:rPr>
                        <a:t>cq</a:t>
                      </a:r>
                      <a:r>
                        <a:rPr lang="en-US" sz="1600" dirty="0" smtClean="0"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scaling </a:t>
                      </a:r>
                      <a:r>
                        <a:rPr lang="en-US" sz="1600" dirty="0" smtClean="0">
                          <a:latin typeface="Symbo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600" dirty="0" smtClean="0">
                          <a:latin typeface="Verdana"/>
                          <a:ea typeface="Times New Roman"/>
                          <a:cs typeface="Times New Roman"/>
                        </a:rPr>
                        <a:t>/K/p/</a:t>
                      </a:r>
                      <a:r>
                        <a:rPr lang="en-US" sz="1600" dirty="0" smtClean="0">
                          <a:latin typeface="Symbol"/>
                          <a:ea typeface="Times New Roman"/>
                          <a:cs typeface="Times New Roman"/>
                        </a:rPr>
                        <a:t>L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8.5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6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4.5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4.5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Verdana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600" baseline="-25000" dirty="0">
                          <a:latin typeface="Verdana"/>
                          <a:ea typeface="Times New Roman"/>
                          <a:cs typeface="Times New Roman"/>
                        </a:rPr>
                        <a:t>CP</a:t>
                      </a: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 up to </a:t>
                      </a:r>
                      <a:r>
                        <a:rPr lang="en-US" sz="1600" i="1" dirty="0" err="1">
                          <a:latin typeface="Verdana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600" baseline="-25000" dirty="0" err="1">
                          <a:latin typeface="Verdana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1600" baseline="-25000" dirty="0"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~</a:t>
                      </a:r>
                      <a:r>
                        <a:rPr lang="en-US" sz="1600" dirty="0" smtClean="0">
                          <a:latin typeface="Verdana"/>
                          <a:ea typeface="Times New Roman"/>
                          <a:cs typeface="Times New Roman"/>
                        </a:rPr>
                        <a:t>4.5,</a:t>
                      </a:r>
                      <a:r>
                        <a:rPr lang="en-US" sz="1600" baseline="0" dirty="0" smtClean="0">
                          <a:latin typeface="Verdana"/>
                          <a:ea typeface="Times New Roman"/>
                          <a:cs typeface="Times New Roman"/>
                        </a:rPr>
                        <a:t> 5.5, 6.0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33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Local</a:t>
                      </a:r>
                      <a:r>
                        <a:rPr lang="en-US" sz="1600" b="0" baseline="0" dirty="0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 Parity </a:t>
                      </a:r>
                      <a:r>
                        <a:rPr lang="en-US" sz="1600" b="0" baseline="0" dirty="0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Violation</a:t>
                      </a:r>
                      <a:endParaRPr lang="en-US" sz="1600" b="0" dirty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 b="1" dirty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 b="1" dirty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 b="1" dirty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 b="1" dirty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 b="1" dirty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Verdana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en-US" sz="1600" i="1" baseline="-25000" dirty="0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baseline="-25000" dirty="0"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(up to ~1.5 </a:t>
                      </a:r>
                      <a:r>
                        <a:rPr lang="en-US" sz="1600" dirty="0" err="1">
                          <a:latin typeface="Verdana"/>
                          <a:ea typeface="Times New Roman"/>
                          <a:cs typeface="Times New Roman"/>
                        </a:rPr>
                        <a:t>GeV</a:t>
                      </a: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/c)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  0.3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  0.2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    0.1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   0.1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  0.1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  0.1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Verdana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en-US" sz="1600" i="1" baseline="-25000" dirty="0"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0.5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0.5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0.5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0.5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0.5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0.5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Azimuthally sensitive HBT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3.5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3.5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PID fluctuations (K/</a:t>
                      </a:r>
                      <a:r>
                        <a:rPr lang="en-US" sz="1600" dirty="0">
                          <a:latin typeface="Symbo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     1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</a:tr>
              <a:tr h="41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net-proton kurtosis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1600" b="1" dirty="0" smtClean="0">
                          <a:latin typeface="Verdana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</a:tr>
              <a:tr h="41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Verdana"/>
                          <a:ea typeface="Times New Roman"/>
                          <a:cs typeface="Times New Roman"/>
                        </a:rPr>
                        <a:t>Total</a:t>
                      </a:r>
                      <a:r>
                        <a:rPr lang="en-US" sz="1600" b="1" baseline="0" dirty="0" smtClean="0">
                          <a:latin typeface="Verdana"/>
                          <a:ea typeface="Times New Roman"/>
                          <a:cs typeface="Times New Roman"/>
                        </a:rPr>
                        <a:t> Number of </a:t>
                      </a:r>
                      <a:r>
                        <a:rPr lang="en-US" sz="1600" b="1" i="1" baseline="0" dirty="0" smtClean="0">
                          <a:latin typeface="Verdana"/>
                          <a:ea typeface="Times New Roman"/>
                          <a:cs typeface="Times New Roman"/>
                        </a:rPr>
                        <a:t>Good</a:t>
                      </a:r>
                      <a:r>
                        <a:rPr lang="en-US" sz="1600" b="1" baseline="0" dirty="0" smtClean="0">
                          <a:latin typeface="Verdana"/>
                          <a:ea typeface="Times New Roman"/>
                          <a:cs typeface="Times New Roman"/>
                        </a:rPr>
                        <a:t> Events Taken (Millions)</a:t>
                      </a:r>
                      <a:endParaRPr lang="en-U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  <a:endParaRPr lang="en-US" sz="18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Verdana"/>
                          <a:ea typeface="Times New Roman"/>
                          <a:cs typeface="Times New Roman"/>
                        </a:rPr>
                        <a:t>4.3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Verdana"/>
                          <a:ea typeface="Times New Roman"/>
                          <a:cs typeface="Times New Roman"/>
                        </a:rPr>
                        <a:t>11.7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Verdana"/>
                          <a:ea typeface="Times New Roman"/>
                          <a:cs typeface="Times New Roman"/>
                        </a:rPr>
                        <a:t>36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Verdana"/>
                          <a:ea typeface="Times New Roman"/>
                          <a:cs typeface="Times New Roman"/>
                        </a:rPr>
                        <a:t>70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Verdana"/>
                          <a:ea typeface="Times New Roman"/>
                          <a:cs typeface="Times New Roman"/>
                        </a:rPr>
                        <a:t>130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Verdana" pitchFamily="34" charset="0"/>
                          <a:ea typeface="Times New Roman"/>
                          <a:cs typeface="Times New Roman"/>
                        </a:rPr>
                        <a:t>67</a:t>
                      </a:r>
                      <a:endParaRPr lang="en-US" sz="1800" b="1" dirty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</a:tbl>
          </a:graphicData>
        </a:graphic>
      </p:graphicFrame>
      <p:sp>
        <p:nvSpPr>
          <p:cNvPr id="3" name="Left Brace 2"/>
          <p:cNvSpPr/>
          <p:nvPr/>
        </p:nvSpPr>
        <p:spPr>
          <a:xfrm>
            <a:off x="533400" y="2286000"/>
            <a:ext cx="381000" cy="1219200"/>
          </a:xfrm>
          <a:prstGeom prst="leftBrac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e 3"/>
          <p:cNvSpPr/>
          <p:nvPr/>
        </p:nvSpPr>
        <p:spPr>
          <a:xfrm>
            <a:off x="533400" y="3567545"/>
            <a:ext cx="381000" cy="1219200"/>
          </a:xfrm>
          <a:prstGeom prst="leftBrac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>
            <a:off x="533400" y="4862945"/>
            <a:ext cx="381000" cy="762000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90100" y="2768768"/>
            <a:ext cx="64633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QGP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86230" y="3972430"/>
            <a:ext cx="99899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Order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34952" y="5046648"/>
            <a:ext cx="556627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C.P.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14400" y="1066800"/>
            <a:ext cx="8077200" cy="5105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08839" y="115669"/>
            <a:ext cx="371576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Beam Energy Scan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3600" y="2743200"/>
            <a:ext cx="4993675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dirty="0" smtClean="0"/>
              <a:t>Setting the Scene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t="1587"/>
          <a:stretch>
            <a:fillRect/>
          </a:stretch>
        </p:blipFill>
        <p:spPr bwMode="auto">
          <a:xfrm>
            <a:off x="3733800" y="1143000"/>
            <a:ext cx="491926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50000"/>
          <a:stretch>
            <a:fillRect/>
          </a:stretch>
        </p:blipFill>
        <p:spPr bwMode="auto">
          <a:xfrm>
            <a:off x="228600" y="1219200"/>
            <a:ext cx="333783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t="50769"/>
          <a:stretch>
            <a:fillRect/>
          </a:stretch>
        </p:blipFill>
        <p:spPr bwMode="auto">
          <a:xfrm>
            <a:off x="217941" y="3733800"/>
            <a:ext cx="328725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67000" y="152400"/>
            <a:ext cx="3751348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Particle Identification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733800" y="54864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9144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dE</a:t>
            </a:r>
            <a:r>
              <a:rPr lang="en-US" b="1" dirty="0" smtClean="0"/>
              <a:t>/</a:t>
            </a:r>
            <a:r>
              <a:rPr lang="en-US" b="1" dirty="0" err="1" smtClean="0"/>
              <a:t>dx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3505200"/>
            <a:ext cx="654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TOF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5867400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Invariant Mass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72200" y="5181600"/>
            <a:ext cx="2667000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, K</a:t>
            </a:r>
            <a:r>
              <a:rPr lang="en-US" baseline="30000" dirty="0" smtClean="0"/>
              <a:t>0</a:t>
            </a:r>
            <a:r>
              <a:rPr lang="en-US" baseline="-25000" dirty="0" smtClean="0"/>
              <a:t>s</a:t>
            </a:r>
            <a:r>
              <a:rPr lang="en-US" dirty="0" smtClean="0"/>
              <a:t> : Levy function fits</a:t>
            </a:r>
          </a:p>
          <a:p>
            <a:r>
              <a:rPr lang="en-US" dirty="0" smtClean="0">
                <a:latin typeface="Symbol" pitchFamily="18" charset="2"/>
              </a:rPr>
              <a:t>L, X</a:t>
            </a:r>
            <a:r>
              <a:rPr lang="en-US" dirty="0" smtClean="0"/>
              <a:t>: Boltzmann fits</a:t>
            </a:r>
          </a:p>
          <a:p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: feed‐down corrected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94129" y="152400"/>
            <a:ext cx="2749471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Hadron</a:t>
            </a:r>
            <a:r>
              <a:rPr lang="en-US" sz="3200" dirty="0" smtClean="0"/>
              <a:t> Spectra</a:t>
            </a:r>
            <a:endParaRPr lang="en-US" sz="32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28600" y="990600"/>
            <a:ext cx="2895600" cy="5257800"/>
            <a:chOff x="228600" y="990600"/>
            <a:chExt cx="2895600" cy="52578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1389" r="61547" b="2778"/>
            <a:stretch>
              <a:fillRect/>
            </a:stretch>
          </p:blipFill>
          <p:spPr bwMode="auto">
            <a:xfrm>
              <a:off x="228600" y="990600"/>
              <a:ext cx="28194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0090" t="1389" r="34968" b="2778"/>
            <a:stretch>
              <a:fillRect/>
            </a:stretch>
          </p:blipFill>
          <p:spPr bwMode="auto">
            <a:xfrm>
              <a:off x="1295400" y="990600"/>
              <a:ext cx="18288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Box 14"/>
          <p:cNvSpPr txBox="1"/>
          <p:nvPr/>
        </p:nvSpPr>
        <p:spPr>
          <a:xfrm>
            <a:off x="1524000" y="1981200"/>
            <a:ext cx="46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</a:t>
            </a:r>
            <a:r>
              <a:rPr lang="en-US" sz="24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+</a:t>
            </a:r>
            <a:endParaRPr lang="en-US" sz="2400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0800" y="3505200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K</a:t>
            </a:r>
            <a:r>
              <a:rPr lang="en-US" sz="24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+</a:t>
            </a:r>
            <a:endParaRPr lang="en-US" sz="2400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7800" y="50292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sz="24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644153" y="990600"/>
            <a:ext cx="2070847" cy="5867400"/>
            <a:chOff x="3644153" y="914400"/>
            <a:chExt cx="1842247" cy="5562600"/>
          </a:xfrm>
        </p:grpSpPr>
        <p:grpSp>
          <p:nvGrpSpPr>
            <p:cNvPr id="20" name="Group 19"/>
            <p:cNvGrpSpPr/>
            <p:nvPr/>
          </p:nvGrpSpPr>
          <p:grpSpPr>
            <a:xfrm>
              <a:off x="3644153" y="914400"/>
              <a:ext cx="1842247" cy="5562600"/>
              <a:chOff x="3429000" y="914400"/>
              <a:chExt cx="1842247" cy="5562600"/>
            </a:xfrm>
          </p:grpSpPr>
          <p:pic>
            <p:nvPicPr>
              <p:cNvPr id="4403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29000" y="914400"/>
                <a:ext cx="1791855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036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29000" y="2743200"/>
                <a:ext cx="1765906" cy="1905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038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442447" y="4648200"/>
                <a:ext cx="1828800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3733800" y="2057400"/>
                <a:ext cx="396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L</a:t>
                </a:r>
                <a:endParaRPr lang="en-US" sz="2400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657600" y="3962400"/>
                <a:ext cx="45236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X</a:t>
                </a:r>
                <a:r>
                  <a:rPr lang="en-US" sz="2400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</a:t>
                </a:r>
                <a:endParaRPr lang="en-US" sz="2400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733800" y="5791200"/>
                <a:ext cx="5325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W</a:t>
                </a:r>
                <a:r>
                  <a:rPr lang="en-US" sz="2400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-</a:t>
                </a:r>
                <a:endParaRPr lang="en-US" sz="2400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4343400" y="4800600"/>
              <a:ext cx="304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313714" y="977153"/>
            <a:ext cx="1992086" cy="4204447"/>
            <a:chOff x="6313714" y="914400"/>
            <a:chExt cx="1839686" cy="3899647"/>
          </a:xfrm>
        </p:grpSpPr>
        <p:grpSp>
          <p:nvGrpSpPr>
            <p:cNvPr id="21" name="Group 20"/>
            <p:cNvGrpSpPr/>
            <p:nvPr/>
          </p:nvGrpSpPr>
          <p:grpSpPr>
            <a:xfrm>
              <a:off x="6313714" y="914400"/>
              <a:ext cx="1839686" cy="3899647"/>
              <a:chOff x="6019800" y="914400"/>
              <a:chExt cx="1839686" cy="3899647"/>
            </a:xfrm>
          </p:grpSpPr>
          <p:pic>
            <p:nvPicPr>
              <p:cNvPr id="44034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019800" y="914400"/>
                <a:ext cx="1819787" cy="19087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037" name="Picture 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t="1479"/>
              <a:stretch>
                <a:fillRect/>
              </a:stretch>
            </p:blipFill>
            <p:spPr bwMode="auto">
              <a:xfrm>
                <a:off x="6019800" y="2756647"/>
                <a:ext cx="1839686" cy="205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6324600" y="1981200"/>
                <a:ext cx="5902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</a:t>
                </a:r>
                <a:r>
                  <a:rPr lang="en-US" sz="2400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r>
                  <a:rPr lang="en-US" sz="2400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</a:t>
                </a:r>
                <a:endParaRPr lang="en-US" sz="2400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400800" y="3810000"/>
                <a:ext cx="3449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f</a:t>
                </a:r>
                <a:endParaRPr lang="en-US" sz="2400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7010400" y="2971800"/>
              <a:ext cx="304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 flipH="1">
            <a:off x="1676400" y="53340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STAR Preliminary</a:t>
            </a:r>
            <a:endParaRPr lang="en-US" sz="1050" dirty="0"/>
          </a:p>
        </p:txBody>
      </p:sp>
      <p:sp>
        <p:nvSpPr>
          <p:cNvPr id="28" name="TextBox 27"/>
          <p:cNvSpPr txBox="1"/>
          <p:nvPr/>
        </p:nvSpPr>
        <p:spPr>
          <a:xfrm flipH="1">
            <a:off x="1905000" y="38100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STAR Preliminary</a:t>
            </a:r>
            <a:endParaRPr lang="en-US" sz="1050" dirty="0"/>
          </a:p>
        </p:txBody>
      </p:sp>
      <p:sp>
        <p:nvSpPr>
          <p:cNvPr id="29" name="TextBox 28"/>
          <p:cNvSpPr txBox="1"/>
          <p:nvPr/>
        </p:nvSpPr>
        <p:spPr>
          <a:xfrm flipH="1">
            <a:off x="1828800" y="22860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STAR Preliminary</a:t>
            </a:r>
            <a:endParaRPr lang="en-US" sz="1050" dirty="0"/>
          </a:p>
        </p:txBody>
      </p:sp>
      <p:sp>
        <p:nvSpPr>
          <p:cNvPr id="30" name="TextBox 29"/>
          <p:cNvSpPr txBox="1"/>
          <p:nvPr/>
        </p:nvSpPr>
        <p:spPr>
          <a:xfrm flipH="1">
            <a:off x="4267200" y="644399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STAR Preliminary</a:t>
            </a:r>
            <a:endParaRPr lang="en-US" sz="10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4825" y="2152650"/>
            <a:ext cx="482917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 r="8481"/>
          <a:stretch>
            <a:fillRect/>
          </a:stretch>
        </p:blipFill>
        <p:spPr bwMode="auto">
          <a:xfrm>
            <a:off x="0" y="2152650"/>
            <a:ext cx="44196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34281" y="152400"/>
            <a:ext cx="3842719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Chemical Equilibrium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762000" y="1220688"/>
            <a:ext cx="7848600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Adding the strange particle ratios to the </a:t>
            </a:r>
            <a:r>
              <a:rPr lang="en-US" sz="2000" dirty="0" smtClean="0">
                <a:latin typeface="Symbol" pitchFamily="18" charset="2"/>
              </a:rPr>
              <a:t>p,</a:t>
            </a:r>
            <a:r>
              <a:rPr lang="en-US" sz="2000" dirty="0" smtClean="0"/>
              <a:t> K, and p and using different ensembles in the  thermal model, we can study the centrality and energy dependence of </a:t>
            </a:r>
            <a:r>
              <a:rPr lang="en-US" sz="2000" i="1" dirty="0" smtClean="0"/>
              <a:t>T</a:t>
            </a:r>
            <a:r>
              <a:rPr lang="en-US" sz="2000" dirty="0" smtClean="0"/>
              <a:t> and </a:t>
            </a:r>
            <a:r>
              <a:rPr lang="en-US" sz="2000" dirty="0" err="1" smtClean="0">
                <a:latin typeface="Symbol" pitchFamily="18" charset="2"/>
              </a:rPr>
              <a:t>m</a:t>
            </a:r>
            <a:r>
              <a:rPr lang="en-US" sz="2000" baseline="-25000" dirty="0" err="1" smtClean="0"/>
              <a:t>B</a:t>
            </a:r>
            <a:endParaRPr lang="en-US" sz="2000" baseline="-25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6452" y="1066800"/>
            <a:ext cx="5228948" cy="408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19614" y="152400"/>
            <a:ext cx="4638386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Horn and Other Yields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364614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581400" y="4876800"/>
            <a:ext cx="533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495800"/>
            <a:ext cx="2190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625" y="4857750"/>
            <a:ext cx="2085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" y="5372100"/>
            <a:ext cx="2324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52800" y="5156537"/>
            <a:ext cx="2590800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 smtClean="0"/>
              <a:t>The STAR BES data are consistent with the NA49 results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295400" y="1447800"/>
            <a:ext cx="990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3400" y="2286000"/>
            <a:ext cx="1143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10400" y="2590800"/>
            <a:ext cx="1066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010400" y="4495800"/>
            <a:ext cx="1143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343400" y="4343400"/>
            <a:ext cx="1143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019800" y="5105400"/>
            <a:ext cx="2057400" cy="55399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 smtClean="0"/>
              <a:t>NA49, PRC78,034918.</a:t>
            </a:r>
          </a:p>
          <a:p>
            <a:r>
              <a:rPr lang="en-US" sz="1000" b="1" dirty="0" smtClean="0"/>
              <a:t>NA57, PLB595,68; JPG32, 427</a:t>
            </a:r>
          </a:p>
          <a:p>
            <a:r>
              <a:rPr lang="en-US" sz="1000" b="1" dirty="0" smtClean="0"/>
              <a:t>STAR, PRL86,89,92,98;PRC83</a:t>
            </a:r>
            <a:endParaRPr lang="en-US" sz="1000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7010400" y="22860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STAR Preliminary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2895600"/>
            <a:ext cx="791267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dirty="0" smtClean="0"/>
              <a:t>Turn-off of QGP Signatures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6166</TotalTime>
  <Words>1730</Words>
  <Application>Microsoft Office PowerPoint</Application>
  <PresentationFormat>On-screen Show (4:3)</PresentationFormat>
  <Paragraphs>341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Elliptic Flow – BES Results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Daniel Cebra</cp:lastModifiedBy>
  <cp:revision>203</cp:revision>
  <dcterms:created xsi:type="dcterms:W3CDTF">2006-08-16T00:00:00Z</dcterms:created>
  <dcterms:modified xsi:type="dcterms:W3CDTF">2013-06-07T16:54:40Z</dcterms:modified>
</cp:coreProperties>
</file>