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g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5" r:id="rId2"/>
    <p:sldId id="317" r:id="rId3"/>
    <p:sldId id="370" r:id="rId4"/>
    <p:sldId id="479" r:id="rId5"/>
    <p:sldId id="483" r:id="rId6"/>
    <p:sldId id="461" r:id="rId7"/>
    <p:sldId id="473" r:id="rId8"/>
    <p:sldId id="472" r:id="rId9"/>
    <p:sldId id="462" r:id="rId10"/>
    <p:sldId id="474" r:id="rId11"/>
    <p:sldId id="478" r:id="rId12"/>
    <p:sldId id="476" r:id="rId13"/>
    <p:sldId id="487" r:id="rId14"/>
    <p:sldId id="465" r:id="rId15"/>
    <p:sldId id="464" r:id="rId16"/>
    <p:sldId id="463" r:id="rId17"/>
    <p:sldId id="466" r:id="rId18"/>
    <p:sldId id="484" r:id="rId19"/>
    <p:sldId id="486" r:id="rId20"/>
    <p:sldId id="480" r:id="rId21"/>
    <p:sldId id="496" r:id="rId22"/>
    <p:sldId id="497" r:id="rId23"/>
    <p:sldId id="468" r:id="rId24"/>
    <p:sldId id="455" r:id="rId25"/>
    <p:sldId id="498" r:id="rId26"/>
    <p:sldId id="456" r:id="rId27"/>
    <p:sldId id="459" r:id="rId28"/>
    <p:sldId id="502" r:id="rId29"/>
    <p:sldId id="501" r:id="rId30"/>
    <p:sldId id="450" r:id="rId31"/>
    <p:sldId id="490" r:id="rId32"/>
    <p:sldId id="491" r:id="rId33"/>
    <p:sldId id="494" r:id="rId34"/>
    <p:sldId id="493" r:id="rId35"/>
    <p:sldId id="469" r:id="rId36"/>
    <p:sldId id="449" r:id="rId37"/>
  </p:sldIdLst>
  <p:sldSz cx="9144000" cy="6858000" type="letter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E724"/>
    <a:srgbClr val="FF0000"/>
    <a:srgbClr val="003399"/>
    <a:srgbClr val="339933"/>
    <a:srgbClr val="006600"/>
    <a:srgbClr val="339966"/>
    <a:srgbClr val="00CC66"/>
    <a:srgbClr val="CC0000"/>
    <a:srgbClr val="00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142" autoAdjust="0"/>
    <p:restoredTop sz="91297" autoAdjust="0"/>
  </p:normalViewPr>
  <p:slideViewPr>
    <p:cSldViewPr>
      <p:cViewPr varScale="1">
        <p:scale>
          <a:sx n="94" d="100"/>
          <a:sy n="94" d="100"/>
        </p:scale>
        <p:origin x="-74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6.xml"/><Relationship Id="rId2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052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566738"/>
            <a:ext cx="5103812" cy="38274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46" tIns="46984" rIns="95646" bIns="469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086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 smtClean="0"/>
              <a:t>11</a:t>
            </a:r>
            <a:r>
              <a:rPr lang="en-US" baseline="0" dirty="0" smtClean="0"/>
              <a:t> June</a:t>
            </a:r>
            <a:r>
              <a:rPr lang="en-US" dirty="0" smtClean="0"/>
              <a:t> 2013, 09:00, 30 min total =&gt; 25 slides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Frequency range: 5-8 GHz transverse, 6-9</a:t>
            </a:r>
            <a:r>
              <a:rPr lang="en-US" baseline="0" dirty="0" smtClean="0"/>
              <a:t> GHz longitudinal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Longitudinal</a:t>
            </a:r>
            <a:r>
              <a:rPr lang="en-US" baseline="0" dirty="0" smtClean="0"/>
              <a:t> profile: 11676 Blue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REAL CALCULATION FOR DX MOVE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47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  <a:ln/>
        </p:spPr>
        <p:txBody>
          <a:bodyPr lIns="86749" tIns="43375" rIns="86749" bIns="43375"/>
          <a:lstStyle/>
          <a:p>
            <a:fld id="{A41B603D-D918-BB48-9376-7F58D6565E36}" type="slidenum">
              <a:rPr lang="en-US"/>
              <a:pPr/>
              <a:t>28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842" y="9122785"/>
            <a:ext cx="3171358" cy="478415"/>
          </a:xfrm>
          <a:prstGeom prst="rect">
            <a:avLst/>
          </a:prstGeom>
          <a:noFill/>
        </p:spPr>
        <p:txBody>
          <a:bodyPr lIns="95079" tIns="47540" rIns="95079" bIns="47540"/>
          <a:lstStyle/>
          <a:p>
            <a:fld id="{42FDD0B0-F459-2742-BB9C-B62E5B63B271}" type="slidenum">
              <a:rPr lang="en-US">
                <a:latin typeface="Times New Roman" pitchFamily="30" charset="0"/>
                <a:ea typeface="ＭＳ Ｐゴシック" pitchFamily="30" charset="-128"/>
                <a:cs typeface="ＭＳ Ｐゴシック" pitchFamily="30" charset="-128"/>
              </a:rPr>
              <a:pPr/>
              <a:t>29</a:t>
            </a:fld>
            <a:endParaRPr lang="en-US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check numbers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447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Polarized proton</a:t>
            </a:r>
            <a:r>
              <a:rPr lang="en-US" baseline="0" dirty="0" smtClean="0"/>
              <a:t> picture: http://</a:t>
            </a:r>
            <a:r>
              <a:rPr lang="en-US" baseline="0" dirty="0" err="1" smtClean="0"/>
              <a:t>www.physastro.iastate.edu</a:t>
            </a:r>
            <a:r>
              <a:rPr lang="en-US" baseline="0" dirty="0" smtClean="0"/>
              <a:t>/research/highlights/</a:t>
            </a:r>
            <a:r>
              <a:rPr lang="en-US" baseline="0" dirty="0" err="1" smtClean="0"/>
              <a:t>view.php?id</a:t>
            </a:r>
            <a:r>
              <a:rPr lang="en-US" baseline="0" dirty="0" smtClean="0"/>
              <a:t>=15</a:t>
            </a:r>
          </a:p>
          <a:p>
            <a:r>
              <a:rPr lang="en-US" dirty="0" smtClean="0"/>
              <a:t>Uranium nucleus picture: http://</a:t>
            </a:r>
            <a:r>
              <a:rPr lang="en-US" dirty="0" err="1" smtClean="0"/>
              <a:t>paomura.wordpress.com</a:t>
            </a:r>
            <a:r>
              <a:rPr lang="en-US" dirty="0" smtClean="0"/>
              <a:t>/2012/04/19/nuclear-physics-nuclear-weapons/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82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51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068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3363"/>
            <a:ext cx="3171825" cy="4778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E6720EC-CB8E-4B8F-9E6D-7F546D3D9199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background picture of RHIC</a:t>
            </a:r>
            <a:r>
              <a:rPr lang="en-US" baseline="0" dirty="0" smtClean="0"/>
              <a:t> electron lens – in contrast to DCI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40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842" y="9122785"/>
            <a:ext cx="3171358" cy="478415"/>
          </a:xfrm>
          <a:prstGeom prst="rect">
            <a:avLst/>
          </a:prstGeom>
          <a:noFill/>
        </p:spPr>
        <p:txBody>
          <a:bodyPr lIns="95079" tIns="47540" rIns="95079" bIns="47540"/>
          <a:lstStyle/>
          <a:p>
            <a:fld id="{42FDD0B0-F459-2742-BB9C-B62E5B63B271}" type="slidenum">
              <a:rPr lang="en-US">
                <a:latin typeface="Times New Roman" pitchFamily="30" charset="0"/>
                <a:ea typeface="ＭＳ Ｐゴシック" pitchFamily="30" charset="-128"/>
                <a:cs typeface="ＭＳ Ｐゴシック" pitchFamily="30" charset="-128"/>
              </a:rPr>
              <a:pPr/>
              <a:t>16</a:t>
            </a:fld>
            <a:endParaRPr lang="en-US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7315200" y="5867400"/>
            <a:ext cx="137160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7086600" y="6324600"/>
            <a:ext cx="1524000" cy="533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934200" y="6248400"/>
            <a:ext cx="1752600" cy="609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143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fld id="{4458C1C5-6436-4E31-8D48-2E701D44914F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143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6DDFC27F-93F2-477E-AD06-9129FC5F425E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fld id="{B558D05A-655E-48D6-BEE5-5A6C8F729379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fld id="{4363D797-A123-B746-8A12-5C4B0163C8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7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382000" cy="414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2588" y="914400"/>
            <a:ext cx="8382000" cy="548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tabLst>
                <a:tab pos="1714500" algn="r"/>
              </a:tabLst>
              <a:defRPr sz="1000"/>
            </a:lvl1pPr>
          </a:lstStyle>
          <a:p>
            <a:pPr>
              <a:defRPr/>
            </a:pPr>
            <a:r>
              <a:rPr lang="en-US" dirty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DEC58EA8-6C47-4982-B136-D0CCA47332B2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2054" name="Picture 7" descr="2000 BNL.gif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216775" y="6400800"/>
            <a:ext cx="13176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23838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2pPr>
      <a:lvl3pPr marL="965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rgbClr val="009900"/>
          </a:solidFill>
          <a:latin typeface="+mn-lt"/>
        </a:defRPr>
      </a:lvl3pPr>
      <a:lvl4pPr marL="13081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16510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108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565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0226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4798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tiff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8" Type="http://schemas.openxmlformats.org/officeDocument/2006/relationships/image" Target="../media/image23.jpe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gif"/><Relationship Id="rId5" Type="http://schemas.openxmlformats.org/officeDocument/2006/relationships/image" Target="../media/image33.tiff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-0909 RHIC aerial, R. Bow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24182" cy="6901293"/>
          </a:xfrm>
          <a:prstGeom prst="rect">
            <a:avLst/>
          </a:prstGeom>
        </p:spPr>
      </p:pic>
      <p:sp>
        <p:nvSpPr>
          <p:cNvPr id="717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524000" y="914400"/>
            <a:ext cx="6553200" cy="2895600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>
                <a:solidFill>
                  <a:schemeClr val="tx1"/>
                </a:solidFill>
              </a:rPr>
              <a:t>RHIC performance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and projections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Wolfram Fischer</a:t>
            </a:r>
            <a:r>
              <a:rPr lang="en-US" sz="900" dirty="0" smtClean="0">
                <a:solidFill>
                  <a:schemeClr val="tx1"/>
                </a:solidFill>
              </a:rPr>
              <a:t> </a:t>
            </a:r>
            <a:br>
              <a:rPr lang="en-US" sz="900" dirty="0" smtClean="0">
                <a:solidFill>
                  <a:schemeClr val="tx1"/>
                </a:solidFill>
              </a:rPr>
            </a:br>
            <a:endParaRPr lang="en-US" sz="4400" b="0" dirty="0" smtClean="0"/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7010400" y="5867400"/>
            <a:ext cx="1981200" cy="838200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pPr algn="r"/>
            <a:r>
              <a:rPr lang="en-US" dirty="0" smtClean="0"/>
              <a:t> 11 June 2013</a:t>
            </a:r>
          </a:p>
          <a:p>
            <a:pPr algn="r"/>
            <a:r>
              <a:rPr lang="en-US" dirty="0" smtClean="0"/>
              <a:t>BNL NPP PAC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886200" y="1346200"/>
            <a:ext cx="825500" cy="533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6" descr="2000 BNL.gif"/>
          <p:cNvPicPr>
            <a:picLocks noChangeAspect="1"/>
          </p:cNvPicPr>
          <p:nvPr/>
        </p:nvPicPr>
        <p:blipFill>
          <a:blip r:embed="rId4">
            <a:lum contrast="-20000"/>
          </a:blip>
          <a:srcRect/>
          <a:stretch>
            <a:fillRect/>
          </a:stretch>
        </p:blipFill>
        <p:spPr bwMode="auto">
          <a:xfrm>
            <a:off x="148917" y="5867400"/>
            <a:ext cx="2899083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limit reached due to beam-beam tune spread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10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6" name="Picture 5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79706"/>
            <a:ext cx="5339202" cy="433049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201202" y="4629090"/>
            <a:ext cx="7160315" cy="707886"/>
            <a:chOff x="1201202" y="4629090"/>
            <a:chExt cx="7160315" cy="707886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201202" y="4876800"/>
              <a:ext cx="4648200" cy="0"/>
            </a:xfrm>
            <a:prstGeom prst="line">
              <a:avLst/>
            </a:prstGeom>
            <a:noFill/>
            <a:ln w="635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5867400" y="4629090"/>
              <a:ext cx="24941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/>
                <a:t>b</a:t>
              </a:r>
              <a:r>
                <a:rPr lang="en-US" sz="2000" dirty="0" smtClean="0"/>
                <a:t>order for fast beam </a:t>
              </a:r>
              <a:br>
                <a:rPr lang="en-US" sz="2000" dirty="0" smtClean="0"/>
              </a:br>
              <a:r>
                <a:rPr lang="en-US" sz="2000" dirty="0" smtClean="0"/>
                <a:t>size growth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19200" y="1295400"/>
            <a:ext cx="6671936" cy="707886"/>
            <a:chOff x="1219200" y="1295400"/>
            <a:chExt cx="6671936" cy="707886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1219200" y="1676400"/>
              <a:ext cx="4648200" cy="0"/>
            </a:xfrm>
            <a:prstGeom prst="line">
              <a:avLst/>
            </a:prstGeom>
            <a:noFill/>
            <a:ln w="635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5867400" y="1295400"/>
              <a:ext cx="20237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/>
                <a:t>b</a:t>
              </a:r>
              <a:r>
                <a:rPr lang="en-US" sz="2000" dirty="0" smtClean="0"/>
                <a:t>order for </a:t>
              </a:r>
              <a:br>
                <a:rPr lang="en-US" sz="2000" dirty="0" smtClean="0"/>
              </a:br>
              <a:r>
                <a:rPr lang="en-US" sz="2000" dirty="0" smtClean="0"/>
                <a:t>polarization loss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76400" y="3505200"/>
            <a:ext cx="1823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with collisions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277237" y="2177614"/>
            <a:ext cx="4647563" cy="794186"/>
            <a:chOff x="3277237" y="2177614"/>
            <a:chExt cx="4647563" cy="794186"/>
          </a:xfrm>
        </p:grpSpPr>
        <p:sp>
          <p:nvSpPr>
            <p:cNvPr id="13" name="TextBox 12"/>
            <p:cNvSpPr txBox="1"/>
            <p:nvPr/>
          </p:nvSpPr>
          <p:spPr>
            <a:xfrm>
              <a:off x="3658237" y="2234704"/>
              <a:ext cx="42665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 smtClean="0"/>
                <a:t>tune distributions without collisions</a:t>
              </a:r>
            </a:p>
          </p:txBody>
        </p:sp>
        <p:cxnSp>
          <p:nvCxnSpPr>
            <p:cNvPr id="16" name="Straight Connector 15"/>
            <p:cNvCxnSpPr>
              <a:stCxn id="13" idx="1"/>
            </p:cNvCxnSpPr>
            <p:nvPr/>
          </p:nvCxnSpPr>
          <p:spPr bwMode="auto">
            <a:xfrm flipH="1" flipV="1">
              <a:off x="3277237" y="2177614"/>
              <a:ext cx="381000" cy="25714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3810000" y="2590800"/>
              <a:ext cx="228600" cy="381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5105400" y="1905000"/>
            <a:ext cx="4102205" cy="2743200"/>
            <a:chOff x="5105400" y="1905000"/>
            <a:chExt cx="4102205" cy="2743200"/>
          </a:xfrm>
        </p:grpSpPr>
        <p:sp>
          <p:nvSpPr>
            <p:cNvPr id="20" name="TextBox 19"/>
            <p:cNvSpPr txBox="1"/>
            <p:nvPr/>
          </p:nvSpPr>
          <p:spPr>
            <a:xfrm>
              <a:off x="5105400" y="3352800"/>
              <a:ext cx="41022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/>
                <a:t>Verified both limits in Run-13</a:t>
              </a:r>
            </a:p>
          </p:txBody>
        </p:sp>
        <p:cxnSp>
          <p:nvCxnSpPr>
            <p:cNvPr id="22" name="Straight Arrow Connector 21"/>
            <p:cNvCxnSpPr>
              <a:stCxn id="20" idx="0"/>
            </p:cNvCxnSpPr>
            <p:nvPr/>
          </p:nvCxnSpPr>
          <p:spPr bwMode="auto">
            <a:xfrm flipH="1" flipV="1">
              <a:off x="6858000" y="1905000"/>
              <a:ext cx="298503" cy="14478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>
              <a:stCxn id="20" idx="2"/>
            </p:cNvCxnSpPr>
            <p:nvPr/>
          </p:nvCxnSpPr>
          <p:spPr bwMode="auto">
            <a:xfrm flipH="1">
              <a:off x="6781800" y="3814465"/>
              <a:ext cx="374703" cy="833735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9478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HP055f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8725"/>
            <a:ext cx="6781800" cy="2413075"/>
          </a:xfrm>
          <a:prstGeom prst="rect">
            <a:avLst/>
          </a:prstGeom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lenses – </a:t>
            </a:r>
            <a:r>
              <a:rPr lang="en-US" sz="2000" dirty="0"/>
              <a:t>partial head-on beam-beam compensation</a:t>
            </a:r>
            <a:endParaRPr lang="en-US" dirty="0" smtClean="0"/>
          </a:p>
        </p:txBody>
      </p:sp>
      <p:sp>
        <p:nvSpPr>
          <p:cNvPr id="15363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Wolfram Fischer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fld id="{11BDF33A-9C36-4BE8-8AE1-F19EA8386370}" type="slidenum">
              <a:rPr lang="en-US" sz="1000"/>
              <a:pPr algn="ctr" eaLnBrk="0" hangingPunct="0"/>
              <a:t>11</a:t>
            </a:fld>
            <a:endParaRPr lang="en-US" sz="1000" dirty="0"/>
          </a:p>
        </p:txBody>
      </p:sp>
      <p:pic>
        <p:nvPicPr>
          <p:cNvPr id="15365" name="Picture 4" descr="pic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2001"/>
            <a:ext cx="3429000" cy="297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1295400" y="3657600"/>
            <a:ext cx="1066800" cy="6750"/>
          </a:xfrm>
          <a:prstGeom prst="lin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52400" y="2971800"/>
            <a:ext cx="609600" cy="1588"/>
          </a:xfrm>
          <a:prstGeom prst="lin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77465" y="1676400"/>
            <a:ext cx="584535" cy="0"/>
          </a:xfrm>
          <a:prstGeom prst="lin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 descr="2011-0318 E-gun, J. Hoc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83" y="1981200"/>
            <a:ext cx="1325794" cy="914400"/>
          </a:xfrm>
          <a:prstGeom prst="rect">
            <a:avLst/>
          </a:prstGeom>
        </p:spPr>
      </p:pic>
      <p:pic>
        <p:nvPicPr>
          <p:cNvPr id="21" name="Picture 20" descr="THP055f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48" y="2971800"/>
            <a:ext cx="1404748" cy="762000"/>
          </a:xfrm>
          <a:prstGeom prst="rect">
            <a:avLst/>
          </a:prstGeom>
        </p:spPr>
      </p:pic>
      <p:pic>
        <p:nvPicPr>
          <p:cNvPr id="6" name="Picture 5" descr="pic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810000"/>
            <a:ext cx="2172677" cy="162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05800" y="2590800"/>
            <a:ext cx="643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e</a:t>
            </a:r>
            <a:r>
              <a:rPr lang="en-US" sz="1400" dirty="0" smtClean="0">
                <a:solidFill>
                  <a:schemeClr val="bg1"/>
                </a:solidFill>
              </a:rPr>
              <a:t>-gun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01000" y="3429000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e-collector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58000" y="4876800"/>
            <a:ext cx="1960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main solenoid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manufacturing in SMD</a:t>
            </a:r>
          </a:p>
        </p:txBody>
      </p:sp>
      <p:pic>
        <p:nvPicPr>
          <p:cNvPr id="2" name="Picture 1" descr="2011-0505 GS1(2)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180" y="5486400"/>
            <a:ext cx="1828800" cy="1371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59369" y="5496580"/>
            <a:ext cx="1731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GS1 manufacturing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in industry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00400" y="652313"/>
            <a:ext cx="5410200" cy="360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Basic idea</a:t>
            </a:r>
            <a:r>
              <a:rPr lang="en-US" sz="1800" b="1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2 beam</a:t>
            </a:r>
            <a:r>
              <a:rPr lang="en-US" sz="1600" dirty="0"/>
              <a:t>-beam collisions with </a:t>
            </a:r>
            <a:r>
              <a:rPr lang="en-US" sz="1600" b="1" dirty="0" smtClean="0">
                <a:solidFill>
                  <a:schemeClr val="accent2"/>
                </a:solidFill>
              </a:rPr>
              <a:t>positively </a:t>
            </a:r>
            <a:r>
              <a:rPr lang="en-US" sz="1600" dirty="0" smtClean="0"/>
              <a:t>charged </a:t>
            </a:r>
            <a:r>
              <a:rPr lang="en-US" sz="1600" dirty="0"/>
              <a:t>beam 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Add collision </a:t>
            </a:r>
            <a:r>
              <a:rPr lang="en-US" sz="1600" dirty="0"/>
              <a:t>with a </a:t>
            </a:r>
            <a:r>
              <a:rPr lang="en-US" sz="1600" b="1" dirty="0">
                <a:solidFill>
                  <a:srgbClr val="FF0000"/>
                </a:solidFill>
              </a:rPr>
              <a:t>negatively </a:t>
            </a:r>
            <a:r>
              <a:rPr lang="en-US" sz="1600" dirty="0"/>
              <a:t>charged beam </a:t>
            </a:r>
            <a:r>
              <a:rPr lang="en-US" sz="1600" dirty="0" smtClean="0"/>
              <a:t>– with matched intensity and same </a:t>
            </a:r>
            <a:r>
              <a:rPr lang="en-US" sz="1600" dirty="0"/>
              <a:t>amplitude </a:t>
            </a:r>
            <a:r>
              <a:rPr lang="en-US" sz="1600" dirty="0" smtClean="0"/>
              <a:t>dependence</a:t>
            </a:r>
            <a:endParaRPr lang="en-US" sz="1000" dirty="0"/>
          </a:p>
          <a:p>
            <a:endParaRPr lang="en-US" sz="1050" dirty="0"/>
          </a:p>
          <a:p>
            <a:r>
              <a:rPr lang="en-US" sz="1800" b="1" dirty="0" smtClean="0"/>
              <a:t>Compensation of nonlinear effects: </a:t>
            </a: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e-beam current and shape </a:t>
            </a:r>
          </a:p>
          <a:p>
            <a:r>
              <a:rPr lang="en-US" sz="1600" dirty="0" smtClean="0"/>
              <a:t>  </a:t>
            </a:r>
            <a:r>
              <a:rPr lang="en-US" sz="1600" dirty="0"/>
              <a:t> </a:t>
            </a:r>
            <a:r>
              <a:rPr lang="en-US" sz="1600" dirty="0" smtClean="0"/>
              <a:t> =&gt; reduces tune spread</a:t>
            </a: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>
                <a:latin typeface="Symbol" pitchFamily="18" charset="2"/>
              </a:rPr>
              <a:t>Dy</a:t>
            </a:r>
            <a:r>
              <a:rPr lang="en-US" sz="1600" baseline="-25000" dirty="0" err="1"/>
              <a:t>x,y</a:t>
            </a:r>
            <a:r>
              <a:rPr lang="en-US" sz="1600" baseline="-25000" dirty="0"/>
              <a:t> </a:t>
            </a:r>
            <a:r>
              <a:rPr lang="en-US" sz="1600" dirty="0"/>
              <a:t> = </a:t>
            </a:r>
            <a:r>
              <a:rPr lang="en-US" sz="1600" dirty="0" err="1"/>
              <a:t>k</a:t>
            </a:r>
            <a:r>
              <a:rPr lang="en-US" sz="1600" dirty="0" err="1">
                <a:latin typeface="Symbol" pitchFamily="18" charset="2"/>
              </a:rPr>
              <a:t>p</a:t>
            </a:r>
            <a:r>
              <a:rPr lang="en-US" sz="1600" dirty="0"/>
              <a:t> between p-p and p-e </a:t>
            </a:r>
            <a:r>
              <a:rPr lang="en-US" sz="1600" dirty="0" smtClean="0"/>
              <a:t>collision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=&gt; reduces resonance driving terms</a:t>
            </a:r>
          </a:p>
          <a:p>
            <a:endParaRPr lang="en-US" sz="1600" dirty="0"/>
          </a:p>
          <a:p>
            <a:r>
              <a:rPr lang="en-US" sz="1800" b="1" dirty="0" smtClean="0"/>
              <a:t>Hardware commissioning in Run-13</a:t>
            </a:r>
            <a:br>
              <a:rPr lang="en-US" sz="1800" b="1" dirty="0" smtClean="0"/>
            </a:br>
            <a:r>
              <a:rPr lang="en-US" sz="1800" b="1" dirty="0" smtClean="0"/>
              <a:t>Beam commissioning in Run-14</a:t>
            </a:r>
          </a:p>
          <a:p>
            <a:r>
              <a:rPr lang="en-US" sz="1800" b="1" dirty="0" smtClean="0"/>
              <a:t>Expect up to 2x more luminosity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7517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13120133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en-US" dirty="0" smtClean="0"/>
              <a:t>Electron lenses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541020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1" dirty="0" smtClean="0"/>
              <a:t>2 lenses partially installed </a:t>
            </a:r>
            <a:br>
              <a:rPr lang="en-US" b="1" dirty="0" smtClean="0"/>
            </a:br>
            <a:r>
              <a:rPr lang="en-US" sz="1800" b="1" dirty="0" smtClean="0">
                <a:solidFill>
                  <a:srgbClr val="0000FF"/>
                </a:solidFill>
              </a:rPr>
              <a:t>– Blue lens with EBIS spare solenoid – allows for e-beam transport</a:t>
            </a:r>
            <a:r>
              <a:rPr lang="en-US" sz="1800" b="1" dirty="0">
                <a:solidFill>
                  <a:srgbClr val="0000FF"/>
                </a:solidFill>
              </a:rPr>
              <a:t/>
            </a:r>
            <a:br>
              <a:rPr lang="en-US" sz="1800" b="1" dirty="0">
                <a:solidFill>
                  <a:srgbClr val="0000FF"/>
                </a:solidFill>
              </a:rPr>
            </a:br>
            <a:r>
              <a:rPr lang="en-US" sz="1800" b="1" dirty="0" smtClean="0">
                <a:solidFill>
                  <a:srgbClr val="0000FF"/>
                </a:solidFill>
              </a:rPr>
              <a:t>– Yellow lens with superconducting solenoid – magnet commissioning</a:t>
            </a:r>
            <a:br>
              <a:rPr lang="en-US" sz="1800" b="1" dirty="0" smtClean="0">
                <a:solidFill>
                  <a:srgbClr val="0000FF"/>
                </a:solidFill>
              </a:rPr>
            </a:br>
            <a:endParaRPr lang="en-US" sz="1800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Tested new lattices with </a:t>
            </a:r>
            <a:r>
              <a:rPr lang="en-US" b="1" dirty="0" err="1" smtClean="0">
                <a:latin typeface="Symbol" charset="2"/>
                <a:cs typeface="Symbol" charset="2"/>
              </a:rPr>
              <a:t>Dy</a:t>
            </a:r>
            <a:r>
              <a:rPr lang="en-US" b="1" dirty="0" smtClean="0"/>
              <a:t> = </a:t>
            </a:r>
            <a:r>
              <a:rPr lang="en-US" b="1" dirty="0" err="1" smtClean="0"/>
              <a:t>k</a:t>
            </a:r>
            <a:r>
              <a:rPr lang="en-US" b="1" dirty="0" err="1" smtClean="0">
                <a:latin typeface="Symbol" charset="2"/>
                <a:cs typeface="Symbol" charset="2"/>
              </a:rPr>
              <a:t>p</a:t>
            </a:r>
            <a:r>
              <a:rPr lang="en-US" b="1" dirty="0" smtClean="0"/>
              <a:t> between PHENIX and e-lenses </a:t>
            </a:r>
            <a:r>
              <a:rPr lang="en-US" sz="1800" b="1" dirty="0" smtClean="0">
                <a:solidFill>
                  <a:srgbClr val="0000FF"/>
                </a:solidFill>
              </a:rPr>
              <a:t>(needs modification), </a:t>
            </a:r>
            <a:r>
              <a:rPr lang="en-US" b="1" dirty="0" smtClean="0"/>
              <a:t>and new bunch-by-bunch diagnostics</a:t>
            </a:r>
          </a:p>
          <a:p>
            <a:pPr marL="342900" indent="-342900">
              <a:buFont typeface="Arial"/>
              <a:buChar char="•"/>
            </a:pPr>
            <a:endParaRPr lang="en-US" b="1" dirty="0" smtClean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Commissioned hardware: both </a:t>
            </a:r>
            <a:r>
              <a:rPr lang="en-US" b="1" dirty="0" err="1" smtClean="0"/>
              <a:t>sc</a:t>
            </a:r>
            <a:r>
              <a:rPr lang="en-US" b="1" dirty="0" smtClean="0"/>
              <a:t> solenoids cold and powered</a:t>
            </a:r>
            <a:br>
              <a:rPr lang="en-US" b="1" dirty="0" smtClean="0"/>
            </a:br>
            <a:r>
              <a:rPr lang="en-US" sz="1800" b="1" dirty="0" smtClean="0">
                <a:solidFill>
                  <a:schemeClr val="accent2"/>
                </a:solidFill>
              </a:rPr>
              <a:t>(not yet full current)</a:t>
            </a:r>
            <a:r>
              <a:rPr lang="en-US" b="1" dirty="0" smtClean="0"/>
              <a:t>, all warm solenoids ready, Blue gun and collector ready</a:t>
            </a:r>
            <a:endParaRPr lang="en-US" b="1" dirty="0"/>
          </a:p>
          <a:p>
            <a:pPr marL="342900" indent="-342900">
              <a:buFont typeface="Arial"/>
              <a:buChar char="•"/>
            </a:pPr>
            <a:endParaRPr lang="en-US" b="1" dirty="0" smtClean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Will complete installation in summer 2013, measure and correct </a:t>
            </a:r>
            <a:br>
              <a:rPr lang="en-US" b="1" dirty="0" smtClean="0"/>
            </a:br>
            <a:r>
              <a:rPr lang="en-US" b="1" dirty="0" smtClean="0"/>
              <a:t>field straightness of superconducting magnets</a:t>
            </a:r>
          </a:p>
          <a:p>
            <a:pPr marL="342900" indent="-342900">
              <a:buFont typeface="Arial"/>
              <a:buChar char="•"/>
            </a:pPr>
            <a:endParaRPr lang="en-US" b="1" dirty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Beam commissioning in Run-14 </a:t>
            </a:r>
            <a:r>
              <a:rPr lang="en-US" sz="1800" b="1" dirty="0" smtClean="0">
                <a:solidFill>
                  <a:srgbClr val="0000FF"/>
                </a:solidFill>
              </a:rPr>
              <a:t>(any ion beam ok for beam commissioning, need protons for compensation)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tabLst>
                <a:tab pos="1714500" algn="r"/>
              </a:tabLst>
              <a:defRPr sz="1000"/>
            </a:lvl1pPr>
          </a:lstStyle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8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Run-13 </a:t>
            </a:r>
            <a:r>
              <a:rPr lang="en-US" dirty="0" smtClean="0"/>
              <a:t>test: fixed Au target in STAR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13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9904" y="666690"/>
            <a:ext cx="1995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C. Montag et al.</a:t>
            </a:r>
          </a:p>
        </p:txBody>
      </p:sp>
      <p:pic>
        <p:nvPicPr>
          <p:cNvPr id="7" name="Picture 6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0" y="1535502"/>
            <a:ext cx="7439800" cy="5322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066800"/>
            <a:ext cx="7813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Control of loss rate at vertical target (collimator) via tune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48007" y="1809690"/>
            <a:ext cx="1867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horizontal tune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6488" y="2438400"/>
            <a:ext cx="1637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vertical tune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4476690"/>
            <a:ext cx="5843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loss rate at collimator (measured with PIN diodes)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4333" y="1524000"/>
            <a:ext cx="6339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0.71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516868"/>
            <a:ext cx="6339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0.67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24333" y="4355068"/>
            <a:ext cx="5698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400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6556" y="6183868"/>
            <a:ext cx="3130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50143" y="2495490"/>
            <a:ext cx="759743" cy="40011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Tune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50143" y="5238690"/>
            <a:ext cx="726431" cy="40011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Rate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400" y="3962400"/>
            <a:ext cx="57359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=&gt; Loss rate variations ~2x, no spikes</a:t>
            </a:r>
          </a:p>
        </p:txBody>
      </p:sp>
    </p:spTree>
    <p:extLst>
      <p:ext uri="{BB962C8B-B14F-4D97-AF65-F5344CB8AC3E}">
        <p14:creationId xmlns:p14="http://schemas.microsoft.com/office/powerpoint/2010/main" val="20226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Run-13 test: study for 2.5 GeV/nucleon Au operation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14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9904" y="666690"/>
            <a:ext cx="1995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C. Montag et al.</a:t>
            </a:r>
          </a:p>
        </p:txBody>
      </p:sp>
      <p:pic>
        <p:nvPicPr>
          <p:cNvPr id="7" name="Picture 6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7544561" cy="52118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1290935"/>
            <a:ext cx="3778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2012</a:t>
            </a:r>
            <a:r>
              <a:rPr lang="en-US" dirty="0" smtClean="0"/>
              <a:t>: 2.5 GeV/nucleon Au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3810000"/>
            <a:ext cx="37891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2013</a:t>
            </a:r>
            <a:r>
              <a:rPr lang="en-US" dirty="0" smtClean="0"/>
              <a:t>: p with same rigidity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(beam is smaller, same field errors)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38200" y="3657600"/>
            <a:ext cx="264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Bunched beam intensity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1524000" y="3200400"/>
            <a:ext cx="381000" cy="533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524000" y="3962400"/>
            <a:ext cx="1295400" cy="533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38200" y="4876800"/>
            <a:ext cx="78103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Conclusion:</a:t>
            </a:r>
            <a:br>
              <a:rPr lang="en-US" dirty="0" smtClean="0"/>
            </a:br>
            <a:r>
              <a:rPr lang="en-US" sz="2000" b="1" dirty="0" smtClean="0"/>
              <a:t>Bam lifetime at 2.5 GeV/nucleon limited by beam size/aperture.</a:t>
            </a:r>
            <a:br>
              <a:rPr lang="en-US" sz="2000" b="1" dirty="0" smtClean="0"/>
            </a:br>
            <a:r>
              <a:rPr lang="en-US" sz="2000" dirty="0" smtClean="0"/>
              <a:t>Brighter Au beams may allow operation with 2.5 GeV/nucleon.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372" y="1452206"/>
            <a:ext cx="8359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1x10</a:t>
            </a:r>
            <a:r>
              <a:rPr lang="en-US" sz="2000" baseline="30000" dirty="0" smtClean="0"/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714690"/>
            <a:ext cx="9183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2</a:t>
            </a:r>
            <a:r>
              <a:rPr lang="en-US" sz="2000" dirty="0" smtClean="0"/>
              <a:t>x10</a:t>
            </a:r>
            <a:r>
              <a:rPr lang="en-US" sz="2000" baseline="30000" dirty="0" smtClean="0"/>
              <a:t>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01630" y="2190690"/>
            <a:ext cx="1139830" cy="40011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Intensity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228600" y="4757974"/>
            <a:ext cx="1139830" cy="40011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9993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2243864"/>
            <a:ext cx="1739900" cy="1642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Run-13 test: He-3 acceleration in 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5257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Polarized He-3 source under development at MIT, </a:t>
            </a:r>
            <a:br>
              <a:rPr lang="en-US" sz="2400" dirty="0" smtClean="0"/>
            </a:br>
            <a:r>
              <a:rPr lang="en-US" sz="2400" dirty="0" smtClean="0"/>
              <a:t>accelerated unpolarized He-3 nuclei </a:t>
            </a:r>
            <a:r>
              <a:rPr lang="en-US" dirty="0" smtClean="0"/>
              <a:t>(helions)</a:t>
            </a:r>
            <a:r>
              <a:rPr lang="en-US" sz="2400" dirty="0" smtClean="0"/>
              <a:t> in AGS: </a:t>
            </a:r>
            <a:br>
              <a:rPr lang="en-US" sz="2400" dirty="0" smtClean="0"/>
            </a:b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3.3x more intensity at AGS extraction than 2012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4x10</a:t>
            </a:r>
            <a:r>
              <a:rPr lang="en-US" sz="2400" baseline="30000" dirty="0" smtClean="0">
                <a:solidFill>
                  <a:srgbClr val="FF0000"/>
                </a:solidFill>
              </a:rPr>
              <a:t>10</a:t>
            </a:r>
            <a:r>
              <a:rPr lang="en-US" sz="2400" dirty="0" smtClean="0">
                <a:solidFill>
                  <a:srgbClr val="FF0000"/>
                </a:solidFill>
              </a:rPr>
              <a:t>/bunch in reach at AGS extraction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r>
              <a:rPr lang="en-US" dirty="0" smtClean="0"/>
              <a:t>Details: 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EBIS intensity increase from 3.4 to 3.9x10</a:t>
            </a:r>
            <a:r>
              <a:rPr lang="en-US" baseline="30000" dirty="0" smtClean="0"/>
              <a:t>10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2 bunch merges in Booster, can do 2 more merges in AGS</a:t>
            </a:r>
            <a:br>
              <a:rPr lang="en-US" dirty="0" smtClean="0"/>
            </a:br>
            <a:r>
              <a:rPr lang="en-US" dirty="0" smtClean="0"/>
              <a:t>(needs to be demonstrated in AGS)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Better Booster injection field regulation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For polarization preservation have demonstrated </a:t>
            </a:r>
          </a:p>
          <a:p>
            <a:pPr marL="681037" lvl="1" indent="-342900">
              <a:buFont typeface="Arial"/>
              <a:buChar char="•"/>
            </a:pPr>
            <a:r>
              <a:rPr lang="en-US" sz="1800" dirty="0" smtClean="0">
                <a:solidFill>
                  <a:schemeClr val="accent2"/>
                </a:solidFill>
              </a:rPr>
              <a:t>Vertical tune at Booster injection of 4.09</a:t>
            </a:r>
          </a:p>
          <a:p>
            <a:pPr marL="681037" lvl="1" indent="-342900">
              <a:buFont typeface="Arial"/>
              <a:buChar char="•"/>
            </a:pPr>
            <a:r>
              <a:rPr lang="en-US" sz="1800" dirty="0" smtClean="0">
                <a:solidFill>
                  <a:schemeClr val="accent2"/>
                </a:solidFill>
              </a:rPr>
              <a:t>AGS tune of 8.97</a:t>
            </a:r>
          </a:p>
          <a:p>
            <a:pPr marL="0" indent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15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8886217" y="2362200"/>
            <a:ext cx="2286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9904" y="666690"/>
            <a:ext cx="1895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H. Huang et al.</a:t>
            </a:r>
          </a:p>
        </p:txBody>
      </p:sp>
    </p:spTree>
    <p:extLst>
      <p:ext uri="{BB962C8B-B14F-4D97-AF65-F5344CB8AC3E}">
        <p14:creationId xmlns:p14="http://schemas.microsoft.com/office/powerpoint/2010/main" val="126458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0" charset="-128"/>
                <a:cs typeface="ＭＳ Ｐゴシック" pitchFamily="30" charset="-128"/>
              </a:rPr>
              <a:t>RHIC luminosity and polarization goals</a:t>
            </a:r>
          </a:p>
        </p:txBody>
      </p:sp>
      <p:graphicFrame>
        <p:nvGraphicFramePr>
          <p:cNvPr id="640145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577943"/>
              </p:ext>
            </p:extLst>
          </p:nvPr>
        </p:nvGraphicFramePr>
        <p:xfrm>
          <a:off x="228601" y="1036053"/>
          <a:ext cx="8534398" cy="4861827"/>
        </p:xfrm>
        <a:graphic>
          <a:graphicData uri="http://schemas.openxmlformats.org/drawingml/2006/table">
            <a:tbl>
              <a:tblPr/>
              <a:tblGrid>
                <a:gridCol w="2560319"/>
                <a:gridCol w="189653"/>
                <a:gridCol w="1422400"/>
                <a:gridCol w="1137920"/>
                <a:gridCol w="1137920"/>
                <a:gridCol w="1043093"/>
                <a:gridCol w="1043093"/>
              </a:tblGrid>
              <a:tr h="2593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parameter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unit</a:t>
                      </a:r>
                    </a:p>
                  </a:txBody>
                  <a:tcPr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achieved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goals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760"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Au-Au operation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2011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≥ 2014</a:t>
                      </a:r>
                      <a:b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3D stochastic cooling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 + 56 MHz SRF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energy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GeV/nucleon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no colliding bunches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…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bunch intensity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≥ 1.1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0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avg. luminosity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26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cm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s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760"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p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Symbol" pitchFamily="-107" charset="2"/>
                        </a:rPr>
                        <a:t>-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p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Symbol" pitchFamily="-107" charset="2"/>
                        </a:rPr>
                        <a:t> operation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itchFamily="-107" charset="0"/>
                          <a:cs typeface="Arial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≥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itchFamily="-107" charset="0"/>
                          <a:cs typeface="Arial"/>
                          <a:sym typeface="Mathematica1" charset="0"/>
                        </a:rPr>
                        <a:t>2014</a:t>
                      </a:r>
                      <a:b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itchFamily="-107" charset="0"/>
                          <a:cs typeface="Arial"/>
                          <a:sym typeface="Mathematica1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itchFamily="-107" charset="0"/>
                          <a:cs typeface="Arial"/>
                          <a:sym typeface="Mathematica1" charset="0"/>
                        </a:rPr>
                        <a:t>source + e-lenses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itchFamily="-107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energy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GeV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255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255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71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no colliding bunches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…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107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07" charset="-128"/>
                          <a:cs typeface="Arial"/>
                        </a:rPr>
                        <a:t>– 107 –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bunch intensity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1.85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0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avg. luminosity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30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cm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s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135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0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avg. polarization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*</a:t>
                      </a:r>
                      <a:endParaRPr kumimoji="0" lang="en-US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%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53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-107" charset="-128"/>
                          <a:cs typeface="Arial"/>
                        </a:rPr>
                        <a:t> 62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1463" y="5906869"/>
            <a:ext cx="8723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aseline="30000" dirty="0" smtClean="0"/>
              <a:t>*</a:t>
            </a:r>
            <a:r>
              <a:rPr lang="en-US" sz="1200" dirty="0" smtClean="0"/>
              <a:t>Intensity and time-averaged polarization as measured by the H-jet. Luminosity-averaged polarizations, relevant in single-spin </a:t>
            </a:r>
            <a:br>
              <a:rPr lang="en-US" sz="1200" dirty="0" smtClean="0"/>
            </a:br>
            <a:r>
              <a:rPr lang="en-US" sz="1200" dirty="0" smtClean="0"/>
              <a:t>colliding beam experiments, are higher. For example, for intensity-averaged </a:t>
            </a:r>
            <a:r>
              <a:rPr lang="en-US" sz="1200" i="1" dirty="0" smtClean="0"/>
              <a:t>P</a:t>
            </a:r>
            <a:r>
              <a:rPr lang="en-US" sz="1200" dirty="0" smtClean="0"/>
              <a:t> = 48% and </a:t>
            </a:r>
            <a:r>
              <a:rPr lang="en-US" sz="1200" i="1" dirty="0" smtClean="0"/>
              <a:t>R</a:t>
            </a:r>
            <a:r>
              <a:rPr lang="en-US" sz="1200" baseline="-25000" dirty="0" smtClean="0"/>
              <a:t>x</a:t>
            </a:r>
            <a:r>
              <a:rPr lang="en-US" sz="1200" dirty="0" smtClean="0"/>
              <a:t> = </a:t>
            </a:r>
            <a:r>
              <a:rPr lang="en-US" sz="1200" i="1" dirty="0" err="1" smtClean="0"/>
              <a:t>R</a:t>
            </a:r>
            <a:r>
              <a:rPr lang="en-US" sz="1200" baseline="-25000" dirty="0" err="1" smtClean="0"/>
              <a:t>y</a:t>
            </a:r>
            <a:r>
              <a:rPr lang="en-US" sz="1200" dirty="0" smtClean="0"/>
              <a:t> = 0.2 (255 GeV, 2013), the </a:t>
            </a:r>
            <a:br>
              <a:rPr lang="en-US" sz="1200" dirty="0" smtClean="0"/>
            </a:br>
            <a:r>
              <a:rPr lang="en-US" sz="1200" dirty="0" smtClean="0"/>
              <a:t>luminosity-averaged polarization is </a:t>
            </a:r>
            <a:r>
              <a:rPr lang="en-US" sz="1200" i="1" dirty="0" smtClean="0"/>
              <a:t>P</a:t>
            </a:r>
            <a:r>
              <a:rPr lang="en-US" sz="1200" dirty="0" smtClean="0"/>
              <a:t> = 53%.</a:t>
            </a:r>
          </a:p>
        </p:txBody>
      </p:sp>
    </p:spTree>
    <p:extLst>
      <p:ext uri="{BB962C8B-B14F-4D97-AF65-F5344CB8AC3E}">
        <p14:creationId xmlns:p14="http://schemas.microsoft.com/office/powerpoint/2010/main" val="26293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for Run-14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sz="2400" b="1" dirty="0" smtClean="0">
              <a:solidFill>
                <a:srgbClr val="0000FF"/>
              </a:solidFill>
            </a:endParaRPr>
          </a:p>
          <a:p>
            <a:pPr marL="0" indent="0"/>
            <a:r>
              <a:rPr lang="en-US" sz="2400" b="1" dirty="0" smtClean="0">
                <a:solidFill>
                  <a:srgbClr val="0000FF"/>
                </a:solidFill>
              </a:rPr>
              <a:t>Stochastic cooling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First 100 GeV/nucleon Au-Au run with full 3D cooling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New longitudinal pick-</a:t>
            </a:r>
            <a:r>
              <a:rPr lang="en-US" dirty="0" smtClean="0"/>
              <a:t>ups – better signals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New longitudinal kickers – better mechanics, wave guides and </a:t>
            </a:r>
            <a:br>
              <a:rPr lang="en-US" dirty="0" smtClean="0"/>
            </a:br>
            <a:r>
              <a:rPr lang="en-US" dirty="0" smtClean="0"/>
              <a:t>	vacuum performance (one kicker became stuck in Run-10)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0" indent="0"/>
            <a:r>
              <a:rPr lang="en-US" b="1" dirty="0" smtClean="0">
                <a:solidFill>
                  <a:srgbClr val="0000FF"/>
                </a:solidFill>
              </a:rPr>
              <a:t>56 MHz SRF</a:t>
            </a:r>
            <a:endParaRPr lang="en-US" b="1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Plan installation and commissioning of 56 </a:t>
            </a:r>
            <a:r>
              <a:rPr lang="en-US" dirty="0"/>
              <a:t>MHz </a:t>
            </a:r>
            <a:r>
              <a:rPr lang="en-US" dirty="0" smtClean="0"/>
              <a:t>cavity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Schedule pressure due to vendor failure on HOM </a:t>
            </a:r>
            <a:r>
              <a:rPr lang="en-US" dirty="0" smtClean="0"/>
              <a:t>damper fabrication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Due to commissioning will only have modest contribution </a:t>
            </a:r>
            <a:br>
              <a:rPr lang="en-US" dirty="0" smtClean="0"/>
            </a:br>
            <a:r>
              <a:rPr lang="en-US" dirty="0" smtClean="0"/>
              <a:t>to Run-14 total luminosity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Expect 30-50% luminosity increase after full commissioning</a:t>
            </a: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17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3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CCnew7_03_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54" y="838200"/>
            <a:ext cx="5561646" cy="5181600"/>
          </a:xfrm>
          <a:prstGeom prst="rect">
            <a:avLst/>
          </a:prstGeom>
        </p:spPr>
      </p:pic>
      <p:pic>
        <p:nvPicPr>
          <p:cNvPr id="30" name="Picture 1" descr="pi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2500300"/>
            <a:ext cx="2897187" cy="19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3D stochastic cooling for heavy 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18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6474023"/>
            <a:ext cx="8915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M. Brennan, M. Blaskiewicz, F. Severino, PRL </a:t>
            </a:r>
            <a:r>
              <a:rPr lang="en-US" sz="1600" b="1" dirty="0" smtClean="0"/>
              <a:t>100</a:t>
            </a:r>
            <a:r>
              <a:rPr lang="en-US" sz="1600" dirty="0" smtClean="0"/>
              <a:t> 174803 (2008);  PRSTAB, PAC, EPAC</a:t>
            </a:r>
            <a:endParaRPr lang="en-US" sz="1400" dirty="0" smtClean="0"/>
          </a:p>
        </p:txBody>
      </p:sp>
      <p:pic>
        <p:nvPicPr>
          <p:cNvPr id="9" name="Picture 8" descr="pi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8800" y="2701212"/>
            <a:ext cx="1295400" cy="1718388"/>
          </a:xfrm>
          <a:prstGeom prst="rect">
            <a:avLst/>
          </a:prstGeom>
        </p:spPr>
      </p:pic>
      <p:pic>
        <p:nvPicPr>
          <p:cNvPr id="10" name="Picture 9" descr="Captur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706" y="675027"/>
            <a:ext cx="1839438" cy="17992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67997" y="685800"/>
            <a:ext cx="1218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longitudinal</a:t>
            </a:r>
            <a:br>
              <a:rPr lang="en-US" sz="1600" dirty="0" smtClean="0"/>
            </a:br>
            <a:r>
              <a:rPr lang="en-US" sz="1600" dirty="0" smtClean="0"/>
              <a:t> kicker </a:t>
            </a:r>
            <a:br>
              <a:rPr lang="en-US" sz="1600" dirty="0" smtClean="0"/>
            </a:br>
            <a:r>
              <a:rPr lang="en-US" sz="1600" dirty="0" smtClean="0"/>
              <a:t>(closed)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02997" y="2544168"/>
            <a:ext cx="18245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</a:rPr>
              <a:t>h</a:t>
            </a:r>
            <a:r>
              <a:rPr lang="en-US" sz="1600" b="1" dirty="0" smtClean="0">
                <a:solidFill>
                  <a:schemeClr val="bg1"/>
                </a:solidFill>
              </a:rPr>
              <a:t>orizontal kicker 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(open)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308" y="4395521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horizontal and</a:t>
            </a:r>
            <a:br>
              <a:rPr lang="en-US" sz="1600" dirty="0" smtClean="0"/>
            </a:br>
            <a:r>
              <a:rPr lang="en-US" sz="1600" dirty="0" smtClean="0"/>
              <a:t>vertical pickups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552" y="609600"/>
            <a:ext cx="1867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longitudinal pickup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8661" y="5948082"/>
            <a:ext cx="399179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5-9 GHz, cooling times ~1 h</a:t>
            </a:r>
          </a:p>
        </p:txBody>
      </p:sp>
      <p:pic>
        <p:nvPicPr>
          <p:cNvPr id="17" name="Picture 16" descr="2010 RHIC stochastic cooling, longitudinal pick-u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8301" y="928048"/>
            <a:ext cx="1614299" cy="1621808"/>
          </a:xfrm>
          <a:prstGeom prst="rect">
            <a:avLst/>
          </a:prstGeom>
        </p:spPr>
      </p:pic>
      <p:pic>
        <p:nvPicPr>
          <p:cNvPr id="18" name="Picture 17" descr="2010 RHIC transverse pick-u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683" y="4988256"/>
            <a:ext cx="1953917" cy="13079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75345" y="5148461"/>
            <a:ext cx="914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vertical</a:t>
            </a:r>
            <a:br>
              <a:rPr lang="en-US" sz="1600" dirty="0" smtClean="0"/>
            </a:br>
            <a:r>
              <a:rPr lang="en-US" sz="1600" dirty="0" smtClean="0"/>
              <a:t>kicker</a:t>
            </a:r>
            <a:br>
              <a:rPr lang="en-US" sz="1600" dirty="0" smtClean="0"/>
            </a:br>
            <a:r>
              <a:rPr lang="en-US" sz="1600" dirty="0" smtClean="0"/>
              <a:t>(closed)</a:t>
            </a:r>
          </a:p>
        </p:txBody>
      </p:sp>
      <p:pic>
        <p:nvPicPr>
          <p:cNvPr id="21" name="Picture 20" descr="2010 RHIC stochastic cooling, vertical kicker, closed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36585" y="4482353"/>
            <a:ext cx="223121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8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0000">
            <a:off x="6705308" y="2074835"/>
            <a:ext cx="2015083" cy="196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0000">
            <a:off x="6209359" y="2074838"/>
            <a:ext cx="2015473" cy="196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otCoupledWRD475_offsetPorts10mm_0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687192"/>
            <a:ext cx="2822072" cy="137020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315200" y="2971800"/>
            <a:ext cx="261475" cy="131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434725" y="3002281"/>
            <a:ext cx="109075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04800" y="1524000"/>
            <a:ext cx="3581400" cy="2057400"/>
            <a:chOff x="4572000" y="3880836"/>
            <a:chExt cx="4297315" cy="2900964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b="39415"/>
            <a:stretch/>
          </p:blipFill>
          <p:spPr bwMode="auto">
            <a:xfrm>
              <a:off x="4572000" y="3880836"/>
              <a:ext cx="4297315" cy="2900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4572000" y="4604267"/>
              <a:ext cx="990600" cy="43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Bellows</a:t>
              </a:r>
              <a:endParaRPr lang="en-US" sz="1400" dirty="0"/>
            </a:p>
          </p:txBody>
        </p:sp>
        <p:cxnSp>
          <p:nvCxnSpPr>
            <p:cNvPr id="25" name="Straight Arrow Connector 24"/>
            <p:cNvCxnSpPr>
              <a:stCxn id="24" idx="2"/>
            </p:cNvCxnSpPr>
            <p:nvPr/>
          </p:nvCxnSpPr>
          <p:spPr>
            <a:xfrm>
              <a:off x="5067300" y="5038237"/>
              <a:ext cx="495300" cy="519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4" idx="2"/>
            </p:cNvCxnSpPr>
            <p:nvPr/>
          </p:nvCxnSpPr>
          <p:spPr>
            <a:xfrm>
              <a:off x="5067300" y="5038237"/>
              <a:ext cx="0" cy="2961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325836" y="4061615"/>
              <a:ext cx="1125680" cy="737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Shape transition</a:t>
              </a:r>
              <a:endParaRPr lang="en-US" sz="14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6019800" y="4604266"/>
              <a:ext cx="431715" cy="3693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14338"/>
          </a:xfrm>
        </p:spPr>
        <p:txBody>
          <a:bodyPr/>
          <a:lstStyle/>
          <a:p>
            <a:r>
              <a:rPr lang="en-US" dirty="0" smtClean="0"/>
              <a:t>Stochastic cooling upgrades for Run-14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8600" y="666690"/>
            <a:ext cx="5387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M. Brennan, M. Blaskiewicz, K. Mernick, et al.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600" y="1062335"/>
            <a:ext cx="5744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New longitudinal pickups – better signals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228600" y="3581400"/>
            <a:ext cx="651226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New longitudinal kickers – better mechanics</a:t>
            </a:r>
            <a:br>
              <a:rPr lang="en-US" dirty="0" smtClean="0"/>
            </a:br>
            <a:r>
              <a:rPr lang="en-US" dirty="0" smtClean="0"/>
              <a:t>						and</a:t>
            </a:r>
            <a:br>
              <a:rPr lang="en-US" dirty="0" smtClean="0"/>
            </a:br>
            <a:r>
              <a:rPr lang="en-US" dirty="0" smtClean="0"/>
              <a:t>					wave guides</a:t>
            </a:r>
          </a:p>
        </p:txBody>
      </p:sp>
      <p:pic>
        <p:nvPicPr>
          <p:cNvPr id="33" name="Picture 32" descr="_MG_1775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4191000" cy="27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Captur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4495800"/>
            <a:ext cx="1839438" cy="179923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562600" y="6324600"/>
            <a:ext cx="31273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old longitudinal kicker</a:t>
            </a:r>
          </a:p>
        </p:txBody>
      </p:sp>
    </p:spTree>
    <p:extLst>
      <p:ext uri="{BB962C8B-B14F-4D97-AF65-F5344CB8AC3E}">
        <p14:creationId xmlns:p14="http://schemas.microsoft.com/office/powerpoint/2010/main" val="149453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-0909 RHIC aerial, R. Bow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69891" y="3057703"/>
            <a:ext cx="4497909" cy="372409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 superconducting 3.8 km rings</a:t>
            </a:r>
          </a:p>
          <a:p>
            <a:r>
              <a:rPr lang="en-US" dirty="0" smtClean="0"/>
              <a:t>2 large experiments </a:t>
            </a:r>
            <a:endParaRPr lang="en-US" sz="1000" dirty="0" smtClean="0"/>
          </a:p>
          <a:p>
            <a:r>
              <a:rPr lang="en-US" sz="1000" dirty="0" smtClean="0"/>
              <a:t>  </a:t>
            </a:r>
            <a:br>
              <a:rPr lang="en-US" sz="1000" dirty="0" smtClean="0"/>
            </a:br>
            <a:r>
              <a:rPr lang="en-US" sz="1000" dirty="0" smtClean="0"/>
              <a:t> </a:t>
            </a:r>
            <a:r>
              <a:rPr lang="en-US" dirty="0" smtClean="0"/>
              <a:t>100 GeV/nucleon ions up to U</a:t>
            </a:r>
          </a:p>
          <a:p>
            <a:r>
              <a:rPr lang="en-US" dirty="0" smtClean="0"/>
              <a:t> 255 GeV polarized protons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dirty="0" smtClean="0"/>
              <a:t>Performance defined by</a:t>
            </a:r>
          </a:p>
          <a:p>
            <a:r>
              <a:rPr lang="en-US" dirty="0" smtClean="0"/>
              <a:t>  1. Luminosity </a:t>
            </a:r>
            <a:r>
              <a:rPr lang="en-US" i="1" dirty="0" smtClean="0"/>
              <a:t>L</a:t>
            </a:r>
          </a:p>
          <a:p>
            <a:r>
              <a:rPr lang="en-US" dirty="0" smtClean="0"/>
              <a:t>  2. Proton polarization </a:t>
            </a:r>
            <a:r>
              <a:rPr lang="en-US" i="1" dirty="0" smtClean="0"/>
              <a:t>P</a:t>
            </a:r>
            <a:endParaRPr lang="en-US" sz="3200" i="1" dirty="0" smtClean="0"/>
          </a:p>
          <a:p>
            <a:r>
              <a:rPr lang="en-US" dirty="0" smtClean="0"/>
              <a:t>  3. Versatility (species, </a:t>
            </a:r>
            <a:r>
              <a:rPr lang="en-US" i="1" dirty="0" smtClean="0"/>
              <a:t>E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8295" y="837115"/>
            <a:ext cx="7819994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Relativistic Heavy Ion Collider</a:t>
            </a:r>
            <a:br>
              <a:rPr lang="en-US" sz="3200" dirty="0" smtClean="0"/>
            </a:br>
            <a:r>
              <a:rPr lang="en-US" dirty="0" smtClean="0"/>
              <a:t>1 of 2 ion colliders</a:t>
            </a:r>
            <a:r>
              <a:rPr lang="en-US" sz="1600" dirty="0" smtClean="0"/>
              <a:t> </a:t>
            </a:r>
            <a:r>
              <a:rPr lang="en-US" sz="1800" dirty="0" smtClean="0"/>
              <a:t>(other is LHC)</a:t>
            </a:r>
            <a:r>
              <a:rPr lang="en-US" dirty="0" smtClean="0"/>
              <a:t>, only polarized p-p collider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191086" y="1143000"/>
            <a:ext cx="3937039" cy="5058728"/>
            <a:chOff x="5191086" y="1143000"/>
            <a:chExt cx="3937039" cy="5058728"/>
          </a:xfrm>
        </p:grpSpPr>
        <p:grpSp>
          <p:nvGrpSpPr>
            <p:cNvPr id="23" name="Group 22"/>
            <p:cNvGrpSpPr/>
            <p:nvPr/>
          </p:nvGrpSpPr>
          <p:grpSpPr>
            <a:xfrm>
              <a:off x="5191086" y="1143000"/>
              <a:ext cx="3937039" cy="3581400"/>
              <a:chOff x="5191086" y="1143000"/>
              <a:chExt cx="3937039" cy="3581400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2" r="1324"/>
              <a:stretch>
                <a:fillRect/>
              </a:stretch>
            </p:blipFill>
            <p:spPr bwMode="auto">
              <a:xfrm>
                <a:off x="5191086" y="1828800"/>
                <a:ext cx="3937039" cy="289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Bent Arrow 32"/>
              <p:cNvSpPr/>
              <p:nvPr/>
            </p:nvSpPr>
            <p:spPr bwMode="auto">
              <a:xfrm>
                <a:off x="5715000" y="1143000"/>
                <a:ext cx="1066800" cy="838200"/>
              </a:xfrm>
              <a:prstGeom prst="bentArrow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6934200" y="4724400"/>
              <a:ext cx="205740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1800" dirty="0" smtClean="0">
                  <a:solidFill>
                    <a:schemeClr val="accent2"/>
                  </a:solidFill>
                </a:rPr>
                <a:t> </a:t>
              </a:r>
              <a:r>
                <a:rPr lang="en-US" sz="1800" dirty="0" smtClean="0">
                  <a:solidFill>
                    <a:schemeClr val="accent2"/>
                  </a:solidFill>
                  <a:latin typeface="Symbol" pitchFamily="18" charset="2"/>
                </a:rPr>
                <a:t>l</a:t>
              </a:r>
              <a:r>
                <a:rPr lang="en-US" sz="1800" dirty="0" smtClean="0">
                  <a:solidFill>
                    <a:schemeClr val="accent2"/>
                  </a:solidFill>
                </a:rPr>
                <a:t>/4 Ni resonator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800" dirty="0" smtClean="0">
                  <a:solidFill>
                    <a:schemeClr val="accent2"/>
                  </a:solidFill>
                </a:rPr>
                <a:t> common to both </a:t>
              </a:r>
              <a:br>
                <a:rPr lang="en-US" sz="1800" dirty="0" smtClean="0">
                  <a:solidFill>
                    <a:schemeClr val="accent2"/>
                  </a:solidFill>
                </a:rPr>
              </a:br>
              <a:r>
                <a:rPr lang="en-US" sz="1800" dirty="0" smtClean="0">
                  <a:solidFill>
                    <a:schemeClr val="accent2"/>
                  </a:solidFill>
                </a:rPr>
                <a:t>  beams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800" dirty="0" smtClean="0">
                  <a:solidFill>
                    <a:schemeClr val="accent2"/>
                  </a:solidFill>
                </a:rPr>
                <a:t> beam driven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800" dirty="0" smtClean="0">
                  <a:solidFill>
                    <a:schemeClr val="accent2"/>
                  </a:solidFill>
                </a:rPr>
                <a:t> 56 MHz, 2 MV</a:t>
              </a:r>
              <a:endParaRPr lang="en-US" sz="18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0" y="2801075"/>
            <a:ext cx="5715000" cy="4026147"/>
            <a:chOff x="0" y="2801075"/>
            <a:chExt cx="5715000" cy="4026147"/>
          </a:xfrm>
        </p:grpSpPr>
        <p:grpSp>
          <p:nvGrpSpPr>
            <p:cNvPr id="19" name="Group 34"/>
            <p:cNvGrpSpPr/>
            <p:nvPr/>
          </p:nvGrpSpPr>
          <p:grpSpPr>
            <a:xfrm>
              <a:off x="152401" y="2801075"/>
              <a:ext cx="5562599" cy="3812139"/>
              <a:chOff x="152401" y="2801075"/>
              <a:chExt cx="5562599" cy="3812139"/>
            </a:xfrm>
          </p:grpSpPr>
          <p:pic>
            <p:nvPicPr>
              <p:cNvPr id="6" name="Picture 5" descr="Capture.GI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1" y="3059575"/>
                <a:ext cx="4953000" cy="3553639"/>
              </a:xfrm>
              <a:prstGeom prst="rect">
                <a:avLst/>
              </a:prstGeom>
            </p:spPr>
          </p:pic>
          <p:sp>
            <p:nvSpPr>
              <p:cNvPr id="31" name="Left Arrow 30"/>
              <p:cNvSpPr/>
              <p:nvPr/>
            </p:nvSpPr>
            <p:spPr bwMode="auto">
              <a:xfrm>
                <a:off x="4876800" y="3124200"/>
                <a:ext cx="838200" cy="381000"/>
              </a:xfrm>
              <a:prstGeom prst="leftArrow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2000" y="2801075"/>
                <a:ext cx="327153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 smtClean="0"/>
                  <a:t>Average luminosity vs. vertex size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0" y="6488668"/>
              <a:ext cx="410751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 smtClean="0"/>
                <a:t>Calculations  Calculation by M. Blaskiewicz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414338"/>
          </a:xfrm>
        </p:spPr>
        <p:txBody>
          <a:bodyPr/>
          <a:lstStyle/>
          <a:p>
            <a:r>
              <a:rPr lang="en-US" dirty="0" smtClean="0"/>
              <a:t>56 MHz SRF for heavy ions – under construction</a:t>
            </a:r>
            <a:r>
              <a:rPr lang="en-US" sz="2000" b="0" dirty="0" smtClean="0"/>
              <a:t> (I. Ben-Zvi et al.)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20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381000" y="838200"/>
            <a:ext cx="1676400" cy="1588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437222" y="838200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40 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79314" y="685800"/>
            <a:ext cx="37240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accent2"/>
                </a:solidFill>
              </a:rPr>
              <a:t>Longitudinal profile at end of store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2"/>
                </a:solidFill>
              </a:rPr>
              <a:t> even with cooling ions migrate </a:t>
            </a:r>
            <a:br>
              <a:rPr lang="en-US" sz="1800" dirty="0" smtClean="0">
                <a:solidFill>
                  <a:schemeClr val="accent2"/>
                </a:solidFill>
              </a:rPr>
            </a:br>
            <a:r>
              <a:rPr lang="en-US" sz="1800" dirty="0" smtClean="0">
                <a:solidFill>
                  <a:schemeClr val="accent2"/>
                </a:solidFill>
              </a:rPr>
              <a:t>  into neighboring buckets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2"/>
                </a:solidFill>
              </a:rPr>
              <a:t> can be reduced with increased </a:t>
            </a:r>
            <a:br>
              <a:rPr lang="en-US" sz="1800" dirty="0" smtClean="0">
                <a:solidFill>
                  <a:schemeClr val="accent2"/>
                </a:solidFill>
              </a:rPr>
            </a:br>
            <a:r>
              <a:rPr lang="en-US" sz="1800" dirty="0" smtClean="0">
                <a:solidFill>
                  <a:schemeClr val="accent2"/>
                </a:solidFill>
              </a:rPr>
              <a:t>  longitudinal focusing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4800600" y="4850884"/>
            <a:ext cx="1937550" cy="646251"/>
            <a:chOff x="4800600" y="5144950"/>
            <a:chExt cx="1937550" cy="646251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10800000">
              <a:off x="4842076" y="5144950"/>
              <a:ext cx="609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4800600" y="5206425"/>
              <a:ext cx="193755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 smtClean="0"/>
                <a:t>demonstrated 2011 </a:t>
              </a:r>
              <a:br>
                <a:rPr lang="en-US" sz="1600" dirty="0" smtClean="0"/>
              </a:br>
              <a:r>
                <a:rPr lang="en-US" sz="1600" dirty="0" smtClean="0"/>
                <a:t>long. + ver. cooling</a:t>
              </a:r>
            </a:p>
          </p:txBody>
        </p:sp>
      </p:grpSp>
      <p:grpSp>
        <p:nvGrpSpPr>
          <p:cNvPr id="21" name="Group 19"/>
          <p:cNvGrpSpPr/>
          <p:nvPr/>
        </p:nvGrpSpPr>
        <p:grpSpPr>
          <a:xfrm>
            <a:off x="4842076" y="4241542"/>
            <a:ext cx="1504998" cy="381000"/>
            <a:chOff x="4842076" y="4114800"/>
            <a:chExt cx="1504998" cy="381000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rot="10800000">
              <a:off x="4842076" y="4114800"/>
              <a:ext cx="609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4876800" y="4157246"/>
              <a:ext cx="1470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 smtClean="0"/>
                <a:t>full 3D cooling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88602" y="3784342"/>
            <a:ext cx="1535998" cy="381000"/>
            <a:chOff x="4788602" y="3657600"/>
            <a:chExt cx="1535998" cy="381000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 rot="10800000">
              <a:off x="4800600" y="3657600"/>
              <a:ext cx="609600" cy="1588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4788602" y="3700046"/>
              <a:ext cx="15359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 smtClean="0"/>
                <a:t>+ 56 MHz SRF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688272" y="609600"/>
            <a:ext cx="2379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/>
              <a:t>Commissioning</a:t>
            </a:r>
            <a:br>
              <a:rPr lang="en-US" sz="2000" b="1" dirty="0" smtClean="0"/>
            </a:br>
            <a:r>
              <a:rPr lang="en-US" sz="2000" b="1" dirty="0" smtClean="0"/>
              <a:t> planned for 2014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6169" y="685800"/>
            <a:ext cx="1641231" cy="1917843"/>
            <a:chOff x="416169" y="685800"/>
            <a:chExt cx="1641231" cy="1917843"/>
          </a:xfrm>
        </p:grpSpPr>
        <p:pic>
          <p:nvPicPr>
            <p:cNvPr id="8" name="Picture 7" descr="pic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169" y="685800"/>
              <a:ext cx="1641231" cy="1917843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 bwMode="auto">
            <a:xfrm>
              <a:off x="457200" y="838200"/>
              <a:ext cx="1447800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533400" y="849868"/>
              <a:ext cx="685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40ns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0" y="6324600"/>
            <a:ext cx="1219200" cy="533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9" descr="2012-0530 56 MHz cavity  tooling fit-up 00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4582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5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6095999" cy="5159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for Run-15: asymmetric p-Au </a:t>
            </a:r>
            <a:r>
              <a:rPr lang="en-US" dirty="0" smtClean="0"/>
              <a:t>operation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21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09600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FF"/>
                </a:solidFill>
              </a:rPr>
              <a:t>IR design with beam splitting DX dipoles first</a:t>
            </a:r>
          </a:p>
        </p:txBody>
      </p:sp>
      <p:pic>
        <p:nvPicPr>
          <p:cNvPr id="7" name="Picture 6" descr="2001-1127 DX Crotch Tripl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4470400" cy="335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5410200"/>
            <a:ext cx="160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DX dipole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0" y="4338935"/>
            <a:ext cx="1792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D0,Q1—Q3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2672" y="1032808"/>
            <a:ext cx="315983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DX dipoles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i="1" dirty="0" smtClean="0">
                <a:latin typeface="Times New Roman"/>
                <a:cs typeface="Times New Roman"/>
              </a:rPr>
              <a:t>L</a:t>
            </a:r>
            <a:r>
              <a:rPr lang="en-US" sz="1800" baseline="-25000" dirty="0" smtClean="0">
                <a:latin typeface="Times New Roman"/>
                <a:cs typeface="Times New Roman"/>
              </a:rPr>
              <a:t>mag</a:t>
            </a:r>
            <a:r>
              <a:rPr lang="en-US" sz="1800" dirty="0" smtClean="0"/>
              <a:t> = 3.7 </a:t>
            </a:r>
            <a:r>
              <a:rPr lang="en-US" sz="1800" dirty="0" smtClean="0">
                <a:latin typeface="Times New Roman"/>
                <a:cs typeface="Times New Roman"/>
              </a:rPr>
              <a:t>m</a:t>
            </a:r>
            <a:r>
              <a:rPr lang="en-US" sz="1800" dirty="0" smtClean="0"/>
              <a:t>, </a:t>
            </a:r>
            <a:r>
              <a:rPr lang="en-US" sz="1800" i="1" dirty="0" smtClean="0">
                <a:latin typeface="Times New Roman"/>
                <a:cs typeface="Times New Roman"/>
              </a:rPr>
              <a:t>B</a:t>
            </a:r>
            <a:r>
              <a:rPr lang="en-US" sz="1800" baseline="-25000" dirty="0" smtClean="0">
                <a:latin typeface="Times New Roman"/>
                <a:cs typeface="Times New Roman"/>
              </a:rPr>
              <a:t>max</a:t>
            </a:r>
            <a:r>
              <a:rPr lang="en-US" sz="1800" dirty="0" smtClean="0"/>
              <a:t> = 4.3 </a:t>
            </a:r>
            <a:r>
              <a:rPr lang="en-US" sz="1800" dirty="0" smtClean="0">
                <a:latin typeface="Times New Roman"/>
                <a:cs typeface="Times New Roman"/>
              </a:rPr>
              <a:t>T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dirty="0" smtClean="0"/>
              <a:t>large aperture </a:t>
            </a:r>
            <a:br>
              <a:rPr lang="en-US" sz="1800" dirty="0" smtClean="0"/>
            </a:br>
            <a:r>
              <a:rPr lang="en-US" sz="1600" dirty="0" smtClean="0"/>
              <a:t>(18 cm coil ID)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dirty="0" smtClean="0"/>
              <a:t>only magnets that </a:t>
            </a:r>
            <a:br>
              <a:rPr lang="en-US" sz="1800" dirty="0" smtClean="0"/>
            </a:br>
            <a:r>
              <a:rPr lang="en-US" sz="1800" dirty="0" smtClean="0"/>
              <a:t>need training</a:t>
            </a:r>
            <a:r>
              <a:rPr lang="en-US" sz="1800" dirty="0"/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600" dirty="0" smtClean="0"/>
              <a:t>(~5 for IR6/8 only)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187570" y="2527054"/>
            <a:ext cx="712501" cy="15877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03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871E-6 2.08189E-6 L -0.0007 0.051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for Run-15: asymmetric p-Au </a:t>
            </a:r>
            <a:r>
              <a:rPr lang="en-US" dirty="0" smtClean="0"/>
              <a:t>operation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22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676400" y="4953000"/>
            <a:ext cx="59436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1676400" y="1828800"/>
            <a:ext cx="0" cy="31242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006295" y="5029200"/>
            <a:ext cx="76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761" y="914400"/>
            <a:ext cx="1211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Lorentz</a:t>
            </a:r>
            <a:br>
              <a:rPr lang="en-US" dirty="0" smtClean="0"/>
            </a:br>
            <a:r>
              <a:rPr lang="en-US" dirty="0" smtClean="0"/>
              <a:t>factor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1676400" y="4495800"/>
            <a:ext cx="13716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581400" y="4038600"/>
            <a:ext cx="14478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188868" y="2057400"/>
            <a:ext cx="13716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5" name="Freeform 24"/>
          <p:cNvSpPr/>
          <p:nvPr/>
        </p:nvSpPr>
        <p:spPr>
          <a:xfrm>
            <a:off x="3055855" y="2500132"/>
            <a:ext cx="1428711" cy="808294"/>
          </a:xfrm>
          <a:custGeom>
            <a:avLst/>
            <a:gdLst>
              <a:gd name="connsiteX0" fmla="*/ 0 w 1428711"/>
              <a:gd name="connsiteY0" fmla="*/ 793692 h 808294"/>
              <a:gd name="connsiteX1" fmla="*/ 446472 w 1428711"/>
              <a:gd name="connsiteY1" fmla="*/ 783771 h 808294"/>
              <a:gd name="connsiteX2" fmla="*/ 634982 w 1428711"/>
              <a:gd name="connsiteY2" fmla="*/ 565506 h 808294"/>
              <a:gd name="connsiteX3" fmla="*/ 863179 w 1428711"/>
              <a:gd name="connsiteY3" fmla="*/ 625033 h 808294"/>
              <a:gd name="connsiteX4" fmla="*/ 892944 w 1428711"/>
              <a:gd name="connsiteY4" fmla="*/ 605190 h 808294"/>
              <a:gd name="connsiteX5" fmla="*/ 1299730 w 1428711"/>
              <a:gd name="connsiteY5" fmla="*/ 79369 h 808294"/>
              <a:gd name="connsiteX6" fmla="*/ 1428711 w 1428711"/>
              <a:gd name="connsiteY6" fmla="*/ 0 h 80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11" h="808294">
                <a:moveTo>
                  <a:pt x="0" y="793692"/>
                </a:moveTo>
                <a:cubicBezTo>
                  <a:pt x="170321" y="807747"/>
                  <a:pt x="340642" y="821802"/>
                  <a:pt x="446472" y="783771"/>
                </a:cubicBezTo>
                <a:cubicBezTo>
                  <a:pt x="552302" y="745740"/>
                  <a:pt x="565531" y="591962"/>
                  <a:pt x="634982" y="565506"/>
                </a:cubicBezTo>
                <a:cubicBezTo>
                  <a:pt x="704433" y="539050"/>
                  <a:pt x="820185" y="618419"/>
                  <a:pt x="863179" y="625033"/>
                </a:cubicBezTo>
                <a:cubicBezTo>
                  <a:pt x="906173" y="631647"/>
                  <a:pt x="820186" y="696134"/>
                  <a:pt x="892944" y="605190"/>
                </a:cubicBezTo>
                <a:cubicBezTo>
                  <a:pt x="965702" y="514246"/>
                  <a:pt x="1210436" y="180234"/>
                  <a:pt x="1299730" y="79369"/>
                </a:cubicBezTo>
                <a:cubicBezTo>
                  <a:pt x="1389025" y="-21496"/>
                  <a:pt x="1094684" y="507632"/>
                  <a:pt x="1428711" y="0"/>
                </a:cubicBezTo>
              </a:path>
            </a:pathLst>
          </a:custGeom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1447800" y="4495800"/>
            <a:ext cx="2286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1447800" y="4038600"/>
            <a:ext cx="2286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1447800" y="2133600"/>
            <a:ext cx="2286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69141" y="1905000"/>
            <a:ext cx="954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107.4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5800" y="3805535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25.4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5800" y="4262735"/>
            <a:ext cx="783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10.5</a:t>
            </a:r>
          </a:p>
        </p:txBody>
      </p:sp>
      <p:sp>
        <p:nvSpPr>
          <p:cNvPr id="35" name="Freeform 34"/>
          <p:cNvSpPr/>
          <p:nvPr/>
        </p:nvSpPr>
        <p:spPr>
          <a:xfrm>
            <a:off x="2887187" y="2701807"/>
            <a:ext cx="1598113" cy="889652"/>
          </a:xfrm>
          <a:custGeom>
            <a:avLst/>
            <a:gdLst>
              <a:gd name="connsiteX0" fmla="*/ 0 w 1598113"/>
              <a:gd name="connsiteY0" fmla="*/ 889652 h 889652"/>
              <a:gd name="connsiteX1" fmla="*/ 327413 w 1598113"/>
              <a:gd name="connsiteY1" fmla="*/ 711071 h 889652"/>
              <a:gd name="connsiteX2" fmla="*/ 515924 w 1598113"/>
              <a:gd name="connsiteY2" fmla="*/ 393594 h 889652"/>
              <a:gd name="connsiteX3" fmla="*/ 982239 w 1598113"/>
              <a:gd name="connsiteY3" fmla="*/ 76117 h 889652"/>
              <a:gd name="connsiteX4" fmla="*/ 1597379 w 1598113"/>
              <a:gd name="connsiteY4" fmla="*/ 6669 h 889652"/>
              <a:gd name="connsiteX5" fmla="*/ 853258 w 1598113"/>
              <a:gd name="connsiteY5" fmla="*/ 195171 h 88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8113" h="889652">
                <a:moveTo>
                  <a:pt x="0" y="889652"/>
                </a:moveTo>
                <a:cubicBezTo>
                  <a:pt x="120713" y="841699"/>
                  <a:pt x="241426" y="793747"/>
                  <a:pt x="327413" y="711071"/>
                </a:cubicBezTo>
                <a:cubicBezTo>
                  <a:pt x="413400" y="628395"/>
                  <a:pt x="406786" y="499420"/>
                  <a:pt x="515924" y="393594"/>
                </a:cubicBezTo>
                <a:cubicBezTo>
                  <a:pt x="625062" y="287768"/>
                  <a:pt x="801997" y="140604"/>
                  <a:pt x="982239" y="76117"/>
                </a:cubicBezTo>
                <a:cubicBezTo>
                  <a:pt x="1162482" y="11629"/>
                  <a:pt x="1618876" y="-13173"/>
                  <a:pt x="1597379" y="6669"/>
                </a:cubicBezTo>
                <a:cubicBezTo>
                  <a:pt x="1575882" y="26511"/>
                  <a:pt x="785460" y="157140"/>
                  <a:pt x="853258" y="195171"/>
                </a:cubicBezTo>
              </a:path>
            </a:pathLst>
          </a:custGeom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 bwMode="auto">
          <a:xfrm flipV="1">
            <a:off x="5410200" y="2362200"/>
            <a:ext cx="457200" cy="12954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5" name="Freeform 44"/>
          <p:cNvSpPr/>
          <p:nvPr/>
        </p:nvSpPr>
        <p:spPr>
          <a:xfrm>
            <a:off x="6518495" y="2867214"/>
            <a:ext cx="357178" cy="485586"/>
          </a:xfrm>
          <a:custGeom>
            <a:avLst/>
            <a:gdLst>
              <a:gd name="connsiteX0" fmla="*/ 0 w 357178"/>
              <a:gd name="connsiteY0" fmla="*/ 9922 h 9922"/>
              <a:gd name="connsiteX1" fmla="*/ 357178 w 357178"/>
              <a:gd name="connsiteY1" fmla="*/ 0 h 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7178" h="9922">
                <a:moveTo>
                  <a:pt x="0" y="9922"/>
                </a:moveTo>
                <a:lnTo>
                  <a:pt x="357178" y="0"/>
                </a:lnTo>
              </a:path>
            </a:pathLst>
          </a:custGeom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5029200" y="3657600"/>
            <a:ext cx="381000" cy="381000"/>
            <a:chOff x="5029200" y="3657600"/>
            <a:chExt cx="381000" cy="381000"/>
          </a:xfrm>
        </p:grpSpPr>
        <p:cxnSp>
          <p:nvCxnSpPr>
            <p:cNvPr id="50" name="Straight Connector 49"/>
            <p:cNvCxnSpPr/>
            <p:nvPr/>
          </p:nvCxnSpPr>
          <p:spPr bwMode="auto">
            <a:xfrm flipV="1">
              <a:off x="5029200" y="3962400"/>
              <a:ext cx="152400" cy="762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flipV="1">
              <a:off x="5334000" y="3657600"/>
              <a:ext cx="76200" cy="1524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V="1">
              <a:off x="5181600" y="3810000"/>
              <a:ext cx="152400" cy="1524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57" name="Group 56"/>
          <p:cNvGrpSpPr/>
          <p:nvPr/>
        </p:nvGrpSpPr>
        <p:grpSpPr>
          <a:xfrm>
            <a:off x="3048000" y="4191000"/>
            <a:ext cx="304800" cy="304800"/>
            <a:chOff x="5029200" y="3657600"/>
            <a:chExt cx="381000" cy="381000"/>
          </a:xfrm>
        </p:grpSpPr>
        <p:cxnSp>
          <p:nvCxnSpPr>
            <p:cNvPr id="58" name="Straight Connector 57"/>
            <p:cNvCxnSpPr/>
            <p:nvPr/>
          </p:nvCxnSpPr>
          <p:spPr bwMode="auto">
            <a:xfrm flipV="1">
              <a:off x="5029200" y="3962400"/>
              <a:ext cx="152400" cy="762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 flipV="1">
              <a:off x="5334000" y="3657600"/>
              <a:ext cx="76200" cy="1524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5181600" y="3810000"/>
              <a:ext cx="152400" cy="1524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61" name="Group 60"/>
          <p:cNvGrpSpPr/>
          <p:nvPr/>
        </p:nvGrpSpPr>
        <p:grpSpPr>
          <a:xfrm flipH="1" flipV="1">
            <a:off x="5867400" y="2057400"/>
            <a:ext cx="307976" cy="304800"/>
            <a:chOff x="5029200" y="3657600"/>
            <a:chExt cx="381000" cy="381000"/>
          </a:xfrm>
        </p:grpSpPr>
        <p:cxnSp>
          <p:nvCxnSpPr>
            <p:cNvPr id="62" name="Straight Connector 61"/>
            <p:cNvCxnSpPr/>
            <p:nvPr/>
          </p:nvCxnSpPr>
          <p:spPr bwMode="auto">
            <a:xfrm flipV="1">
              <a:off x="5029200" y="3962400"/>
              <a:ext cx="152400" cy="762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334000" y="3657600"/>
              <a:ext cx="76200" cy="1524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flipV="1">
              <a:off x="5181600" y="3810000"/>
              <a:ext cx="152400" cy="1524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66" name="Group 65"/>
          <p:cNvGrpSpPr/>
          <p:nvPr/>
        </p:nvGrpSpPr>
        <p:grpSpPr>
          <a:xfrm flipH="1" flipV="1">
            <a:off x="3352800" y="4038600"/>
            <a:ext cx="228600" cy="152400"/>
            <a:chOff x="5029200" y="3657600"/>
            <a:chExt cx="381000" cy="381000"/>
          </a:xfrm>
        </p:grpSpPr>
        <p:cxnSp>
          <p:nvCxnSpPr>
            <p:cNvPr id="67" name="Straight Connector 66"/>
            <p:cNvCxnSpPr/>
            <p:nvPr/>
          </p:nvCxnSpPr>
          <p:spPr bwMode="auto">
            <a:xfrm flipV="1">
              <a:off x="5029200" y="3962400"/>
              <a:ext cx="152400" cy="762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5334000" y="3657600"/>
              <a:ext cx="76200" cy="1524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flipV="1">
              <a:off x="5181600" y="3810000"/>
              <a:ext cx="152400" cy="1524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77" name="TextBox 76"/>
          <p:cNvSpPr txBox="1"/>
          <p:nvPr/>
        </p:nvSpPr>
        <p:spPr>
          <a:xfrm>
            <a:off x="1752600" y="3581400"/>
            <a:ext cx="136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</a:rPr>
              <a:t>i</a:t>
            </a:r>
            <a:r>
              <a:rPr lang="en-US" sz="1800" dirty="0" smtClean="0">
                <a:solidFill>
                  <a:srgbClr val="FF0000"/>
                </a:solidFill>
              </a:rPr>
              <a:t>njection Au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048000" y="2858869"/>
            <a:ext cx="2378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</a:rPr>
              <a:t>i</a:t>
            </a:r>
            <a:r>
              <a:rPr lang="en-US" sz="1800" dirty="0" smtClean="0">
                <a:solidFill>
                  <a:srgbClr val="0000FF"/>
                </a:solidFill>
              </a:rPr>
              <a:t>njection p</a:t>
            </a:r>
            <a:r>
              <a:rPr lang="en-US" sz="1800" baseline="30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store Au (close to </a:t>
            </a:r>
            <a:r>
              <a:rPr lang="en-US" sz="1800" dirty="0" err="1" smtClean="0">
                <a:solidFill>
                  <a:srgbClr val="FF0000"/>
                </a:solidFill>
                <a:latin typeface="Symbol" charset="2"/>
                <a:ea typeface="Wingdings"/>
                <a:cs typeface="Symbol" charset="2"/>
                <a:sym typeface="Wingdings"/>
              </a:rPr>
              <a:t>g</a:t>
            </a:r>
            <a:r>
              <a:rPr lang="en-US" sz="1800" baseline="-25000" dirty="0" err="1" smtClean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tr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)</a:t>
            </a:r>
            <a:endParaRPr lang="en-US" sz="18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611009" y="4441189"/>
            <a:ext cx="353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acceleration Au (cross transition)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380956" y="3309948"/>
            <a:ext cx="201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6600"/>
                </a:solidFill>
              </a:rPr>
              <a:t>acceleration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p</a:t>
            </a:r>
            <a:r>
              <a:rPr lang="en-US" sz="1800" dirty="0" smtClean="0">
                <a:solidFill>
                  <a:srgbClr val="006600"/>
                </a:solidFill>
              </a:rPr>
              <a:t>, </a:t>
            </a:r>
            <a:r>
              <a:rPr lang="en-US" sz="1800" dirty="0" smtClean="0">
                <a:solidFill>
                  <a:srgbClr val="FF0000"/>
                </a:solidFill>
              </a:rPr>
              <a:t>Au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019800" y="1143000"/>
            <a:ext cx="1615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006600"/>
                </a:solidFill>
              </a:rPr>
              <a:t>c</a:t>
            </a:r>
            <a:r>
              <a:rPr lang="en-US" sz="1800" dirty="0" smtClean="0">
                <a:solidFill>
                  <a:srgbClr val="006600"/>
                </a:solidFill>
              </a:rPr>
              <a:t>ollision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p</a:t>
            </a:r>
            <a:r>
              <a:rPr lang="en-US" sz="1800" dirty="0" err="1" smtClean="0">
                <a:solidFill>
                  <a:srgbClr val="006600"/>
                </a:solidFill>
              </a:rPr>
              <a:t>+</a:t>
            </a:r>
            <a:r>
              <a:rPr lang="en-US" sz="1800" dirty="0" err="1" smtClean="0">
                <a:solidFill>
                  <a:srgbClr val="FF0000"/>
                </a:solidFill>
              </a:rPr>
              <a:t>Au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cxnSp>
        <p:nvCxnSpPr>
          <p:cNvPr id="88" name="Straight Arrow Connector 87"/>
          <p:cNvCxnSpPr/>
          <p:nvPr/>
        </p:nvCxnSpPr>
        <p:spPr bwMode="auto">
          <a:xfrm>
            <a:off x="2438400" y="3962400"/>
            <a:ext cx="0" cy="533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9" name="Straight Arrow Connector 88"/>
          <p:cNvCxnSpPr/>
          <p:nvPr/>
        </p:nvCxnSpPr>
        <p:spPr bwMode="auto">
          <a:xfrm>
            <a:off x="4343400" y="3505200"/>
            <a:ext cx="0" cy="533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0" name="Straight Arrow Connector 89"/>
          <p:cNvCxnSpPr/>
          <p:nvPr/>
        </p:nvCxnSpPr>
        <p:spPr bwMode="auto">
          <a:xfrm>
            <a:off x="6858000" y="1524000"/>
            <a:ext cx="0" cy="533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Straight Arrow Connector 91"/>
          <p:cNvCxnSpPr/>
          <p:nvPr/>
        </p:nvCxnSpPr>
        <p:spPr bwMode="auto">
          <a:xfrm flipH="1" flipV="1">
            <a:off x="3276600" y="4267200"/>
            <a:ext cx="381000" cy="3048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3" name="Straight Arrow Connector 92"/>
          <p:cNvCxnSpPr/>
          <p:nvPr/>
        </p:nvCxnSpPr>
        <p:spPr bwMode="auto">
          <a:xfrm flipH="1" flipV="1">
            <a:off x="5715000" y="2895600"/>
            <a:ext cx="685800" cy="533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381000" y="5695890"/>
            <a:ext cx="8084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Note: now tolerate ion beam instabilities at transition to obtain higher intensity</a:t>
            </a:r>
            <a:br>
              <a:rPr lang="en-US" sz="1800" dirty="0" smtClean="0"/>
            </a:br>
            <a:r>
              <a:rPr lang="en-US" sz="1800" dirty="0" smtClean="0"/>
              <a:t>          (can be cooled down again), not possible with </a:t>
            </a:r>
            <a:r>
              <a:rPr lang="en-US" sz="1800" dirty="0" err="1" smtClean="0"/>
              <a:t>p+Au</a:t>
            </a:r>
            <a:r>
              <a:rPr lang="en-US" sz="1800" dirty="0" smtClean="0"/>
              <a:t> since have smaller</a:t>
            </a:r>
            <a:br>
              <a:rPr lang="en-US" sz="1800" dirty="0" smtClean="0"/>
            </a:br>
            <a:r>
              <a:rPr lang="en-US" sz="1800" dirty="0" smtClean="0"/>
              <a:t>          aperture available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5423" y="621268"/>
            <a:ext cx="385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maintains same </a:t>
            </a:r>
            <a:r>
              <a:rPr lang="en-US" sz="1800" i="1" dirty="0" smtClean="0"/>
              <a:t>f</a:t>
            </a:r>
            <a:r>
              <a:rPr lang="en-US" sz="1800" baseline="-25000" dirty="0" smtClean="0"/>
              <a:t>rev</a:t>
            </a:r>
            <a:r>
              <a:rPr lang="en-US" sz="1800" dirty="0" smtClean="0"/>
              <a:t> for both beams</a:t>
            </a:r>
          </a:p>
        </p:txBody>
      </p:sp>
    </p:spTree>
    <p:extLst>
      <p:ext uri="{BB962C8B-B14F-4D97-AF65-F5344CB8AC3E}">
        <p14:creationId xmlns:p14="http://schemas.microsoft.com/office/powerpoint/2010/main" val="113540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for Run-15: asymmetric p-Au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p-Au </a:t>
            </a:r>
            <a:r>
              <a:rPr lang="en-US" dirty="0"/>
              <a:t>is </a:t>
            </a:r>
            <a:r>
              <a:rPr lang="en-US" dirty="0" smtClean="0"/>
              <a:t>possible in Run-15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FF"/>
                </a:solidFill>
              </a:rPr>
              <a:t>	max energy 100 GeV/nucleon for both </a:t>
            </a:r>
            <a:r>
              <a:rPr lang="en-US" dirty="0" smtClean="0">
                <a:solidFill>
                  <a:srgbClr val="0000FF"/>
                </a:solidFill>
              </a:rPr>
              <a:t>beams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	lower energies possible, need same Lorentz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 for both beams</a:t>
            </a:r>
            <a:endParaRPr lang="en-US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/>
              <a:t>Stochastic cooling for ion beams helps: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	DX move only in IR6 &amp; IR8, no Au beam growth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DX move in ~1 shifts</a:t>
            </a:r>
            <a:br>
              <a:rPr lang="en-US" dirty="0"/>
            </a:br>
            <a:r>
              <a:rPr lang="en-US" dirty="0"/>
              <a:t>	</a:t>
            </a:r>
            <a:r>
              <a:rPr lang="en-US" sz="1600" dirty="0">
                <a:solidFill>
                  <a:schemeClr val="accent2"/>
                </a:solidFill>
              </a:rPr>
              <a:t>possible upgrade for pp2pp in IR6 requires change of DX bellows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	will reduce flexibility, cannot move DX magnets during run</a:t>
            </a:r>
            <a:endParaRPr lang="en-US" dirty="0">
              <a:solidFill>
                <a:schemeClr val="accent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/>
              <a:t>New injection/acceleration scheme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0000FF"/>
                </a:solidFill>
              </a:rPr>
              <a:t>store Au beam above transition for ~15 min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Luminosity </a:t>
            </a:r>
            <a:r>
              <a:rPr lang="en-US" dirty="0"/>
              <a:t>estimate based </a:t>
            </a:r>
            <a:r>
              <a:rPr lang="en-US" dirty="0" smtClean="0"/>
              <a:t>on available </a:t>
            </a:r>
            <a:r>
              <a:rPr lang="en-US" dirty="0"/>
              <a:t>p</a:t>
            </a:r>
            <a:r>
              <a:rPr lang="en-US" baseline="300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/>
              <a:t> </a:t>
            </a:r>
            <a:r>
              <a:rPr lang="en-US" dirty="0" smtClean="0"/>
              <a:t>and Au beam</a:t>
            </a:r>
            <a:endParaRPr lang="en-US" dirty="0">
              <a:solidFill>
                <a:srgbClr val="0000FF"/>
              </a:solidFill>
            </a:endParaRPr>
          </a:p>
          <a:p>
            <a:pPr marL="338137" lvl="1" indent="0"/>
            <a:r>
              <a:rPr lang="en-US" dirty="0">
                <a:solidFill>
                  <a:schemeClr val="accent2"/>
                </a:solidFill>
              </a:rPr>
              <a:t>	</a:t>
            </a:r>
            <a:r>
              <a:rPr lang="en-US" i="1" dirty="0" smtClean="0">
                <a:solidFill>
                  <a:schemeClr val="accent2"/>
                </a:solidFill>
              </a:rPr>
              <a:t>L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= </a:t>
            </a:r>
            <a:r>
              <a:rPr lang="en-US" dirty="0" smtClean="0">
                <a:solidFill>
                  <a:schemeClr val="accent2"/>
                </a:solidFill>
              </a:rPr>
              <a:t>75 – 160 nb</a:t>
            </a:r>
            <a:r>
              <a:rPr lang="en-US" baseline="30000" dirty="0" smtClean="0">
                <a:solidFill>
                  <a:schemeClr val="accent2"/>
                </a:solidFill>
              </a:rPr>
              <a:t>-1</a:t>
            </a:r>
            <a:r>
              <a:rPr lang="en-US" dirty="0" smtClean="0">
                <a:solidFill>
                  <a:schemeClr val="accent2"/>
                </a:solidFill>
              </a:rPr>
              <a:t>/week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Will modify shielding in IR6 and IR8 (partially), vacuum stands to allow for </a:t>
            </a:r>
            <a:r>
              <a:rPr lang="en-US" dirty="0" smtClean="0">
                <a:solidFill>
                  <a:srgbClr val="FF0000"/>
                </a:solidFill>
              </a:rPr>
              <a:t>test </a:t>
            </a:r>
            <a:r>
              <a:rPr lang="en-US" dirty="0" smtClean="0">
                <a:solidFill>
                  <a:srgbClr val="FF0000"/>
                </a:solidFill>
              </a:rPr>
              <a:t>move at the end of Run-14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23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90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</a:t>
            </a:r>
            <a:r>
              <a:rPr lang="en-US" dirty="0"/>
              <a:t>upgrades: </a:t>
            </a:r>
            <a:r>
              <a:rPr lang="en-US" sz="2000" dirty="0" smtClean="0"/>
              <a:t>e-cooling </a:t>
            </a:r>
            <a:r>
              <a:rPr lang="en-US" sz="2000" dirty="0"/>
              <a:t>for Au-Au √</a:t>
            </a:r>
            <a:r>
              <a:rPr lang="en-US" sz="2000" i="1" dirty="0" err="1"/>
              <a:t>s</a:t>
            </a:r>
            <a:r>
              <a:rPr lang="en-US" sz="2000" i="1" baseline="-25000" dirty="0" err="1"/>
              <a:t>NN</a:t>
            </a:r>
            <a:r>
              <a:rPr lang="en-US" sz="2000" dirty="0"/>
              <a:t> = 7.7 − 20 GeV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382000" cy="5562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Based </a:t>
            </a:r>
            <a:r>
              <a:rPr lang="en-US" sz="1800" dirty="0">
                <a:solidFill>
                  <a:schemeClr val="accent2"/>
                </a:solidFill>
                <a:latin typeface="Arial"/>
                <a:cs typeface="Arial"/>
              </a:rPr>
              <a:t>on bunched electron beams (new), </a:t>
            </a: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SC e-gun </a:t>
            </a:r>
            <a:r>
              <a:rPr lang="en-US" sz="1800" dirty="0">
                <a:solidFill>
                  <a:schemeClr val="accent2"/>
                </a:solidFill>
                <a:latin typeface="Arial"/>
                <a:cs typeface="Arial"/>
              </a:rPr>
              <a:t>and </a:t>
            </a: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SC </a:t>
            </a:r>
            <a:r>
              <a:rPr lang="en-US" sz="1800" dirty="0">
                <a:solidFill>
                  <a:schemeClr val="accent2"/>
                </a:solidFill>
                <a:latin typeface="Arial"/>
                <a:cs typeface="Arial"/>
              </a:rPr>
              <a:t>booster </a:t>
            </a:r>
            <a:r>
              <a:rPr lang="en-US" sz="1800" dirty="0" smtClean="0">
                <a:solidFill>
                  <a:schemeClr val="accent2"/>
                </a:solidFill>
                <a:latin typeface="Arial"/>
                <a:cs typeface="Arial"/>
              </a:rPr>
              <a:t>cavity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Arial"/>
                <a:ea typeface="Times New Roman" pitchFamily="18" charset="0"/>
                <a:cs typeface="Arial"/>
              </a:rPr>
              <a:t>102.74 </a:t>
            </a:r>
            <a:r>
              <a:rPr lang="en-US" sz="1800" dirty="0">
                <a:latin typeface="Arial"/>
                <a:ea typeface="Times New Roman" pitchFamily="18" charset="0"/>
                <a:cs typeface="Arial"/>
              </a:rPr>
              <a:t>MHz SRF gun with maximum energy of 2-2.5 </a:t>
            </a:r>
            <a:r>
              <a:rPr lang="en-US" sz="1800" dirty="0" smtClean="0">
                <a:latin typeface="Arial"/>
                <a:ea typeface="Times New Roman" pitchFamily="18" charset="0"/>
                <a:cs typeface="Arial"/>
              </a:rPr>
              <a:t>MV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2.5 </a:t>
            </a:r>
            <a:r>
              <a:rPr lang="en-US" sz="1800" dirty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MV booster 102.74 MHz SRF cavity in the same cryostat with the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gun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Arial"/>
                <a:ea typeface="Times New Roman" pitchFamily="18" charset="0"/>
                <a:cs typeface="Arial"/>
              </a:rPr>
              <a:t>Transport </a:t>
            </a:r>
            <a:r>
              <a:rPr lang="en-US" sz="1800" dirty="0">
                <a:latin typeface="Arial"/>
                <a:ea typeface="Times New Roman" pitchFamily="18" charset="0"/>
                <a:cs typeface="Arial"/>
              </a:rPr>
              <a:t>form IR2 section to the cooling section in warm sector </a:t>
            </a:r>
            <a:r>
              <a:rPr lang="en-US" sz="1800" dirty="0" smtClean="0">
                <a:latin typeface="Arial"/>
                <a:ea typeface="Times New Roman" pitchFamily="18" charset="0"/>
                <a:cs typeface="Arial"/>
              </a:rPr>
              <a:t>2.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Cooling sections 20 </a:t>
            </a:r>
            <a:r>
              <a:rPr lang="en-US" sz="1800" dirty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m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long, 10</a:t>
            </a:r>
            <a:r>
              <a:rPr lang="en-US" sz="1800" dirty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-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15 cm </a:t>
            </a:r>
            <a:r>
              <a:rPr lang="en-US" sz="1800" dirty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correction solenoids (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10 </a:t>
            </a:r>
            <a:r>
              <a:rPr lang="en-US" sz="1800" dirty="0" err="1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mT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) </a:t>
            </a:r>
            <a:r>
              <a:rPr lang="en-US" sz="1800" dirty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located every 1(2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) m, free </a:t>
            </a:r>
            <a:r>
              <a:rPr lang="en-US" sz="1800" dirty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space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covered </a:t>
            </a:r>
            <a:r>
              <a:rPr lang="en-US" sz="1800" dirty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by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ea typeface="Times New Roman" pitchFamily="18" charset="0"/>
                <a:cs typeface="Symbol" charset="2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-metal </a:t>
            </a:r>
            <a:r>
              <a:rPr lang="en-US" sz="1800" dirty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to shield magnetic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field </a:t>
            </a:r>
            <a:r>
              <a:rPr lang="en-US" sz="1800" dirty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or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Helmholtz </a:t>
            </a:r>
            <a:r>
              <a:rPr lang="en-US" sz="1800" dirty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coils for active correction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Times New Roman" pitchFamily="18" charset="0"/>
                <a:cs typeface="Arial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Arial"/>
                <a:ea typeface="Times New Roman" pitchFamily="18" charset="0"/>
                <a:cs typeface="Arial"/>
              </a:rPr>
              <a:t>U</a:t>
            </a:r>
            <a:r>
              <a:rPr lang="en-US" sz="1800" dirty="0">
                <a:latin typeface="Arial"/>
                <a:ea typeface="Times New Roman" pitchFamily="18" charset="0"/>
                <a:cs typeface="Arial"/>
              </a:rPr>
              <a:t>-turn between cooling </a:t>
            </a:r>
            <a:r>
              <a:rPr lang="en-US" sz="1800" dirty="0" smtClean="0">
                <a:latin typeface="Arial"/>
                <a:ea typeface="Times New Roman" pitchFamily="18" charset="0"/>
                <a:cs typeface="Arial"/>
              </a:rPr>
              <a:t/>
            </a:r>
            <a:br>
              <a:rPr lang="en-US" sz="1800" dirty="0" smtClean="0">
                <a:latin typeface="Arial"/>
                <a:ea typeface="Times New Roman" pitchFamily="18" charset="0"/>
                <a:cs typeface="Arial"/>
              </a:rPr>
            </a:br>
            <a:r>
              <a:rPr lang="en-US" sz="1800" dirty="0" smtClean="0">
                <a:latin typeface="Arial"/>
                <a:ea typeface="Times New Roman" pitchFamily="18" charset="0"/>
                <a:cs typeface="Arial"/>
              </a:rPr>
              <a:t>section </a:t>
            </a:r>
            <a:r>
              <a:rPr lang="en-US" sz="1800" dirty="0">
                <a:latin typeface="Arial"/>
                <a:ea typeface="Times New Roman" pitchFamily="18" charset="0"/>
                <a:cs typeface="Arial"/>
              </a:rPr>
              <a:t>in Blue and Yellow </a:t>
            </a:r>
            <a:r>
              <a:rPr lang="en-US" sz="1800" dirty="0" smtClean="0">
                <a:latin typeface="Arial"/>
                <a:ea typeface="Times New Roman" pitchFamily="18" charset="0"/>
                <a:cs typeface="Arial"/>
              </a:rPr>
              <a:t/>
            </a:r>
            <a:br>
              <a:rPr lang="en-US" sz="1800" dirty="0" smtClean="0">
                <a:latin typeface="Arial"/>
                <a:ea typeface="Times New Roman" pitchFamily="18" charset="0"/>
                <a:cs typeface="Arial"/>
              </a:rPr>
            </a:br>
            <a:r>
              <a:rPr lang="en-US" sz="1800" dirty="0" smtClean="0">
                <a:latin typeface="Arial"/>
                <a:ea typeface="Times New Roman" pitchFamily="18" charset="0"/>
                <a:cs typeface="Arial"/>
              </a:rPr>
              <a:t>Rings</a:t>
            </a:r>
          </a:p>
          <a:p>
            <a:pPr marL="0" indent="0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24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657600" y="3279304"/>
            <a:ext cx="5399856" cy="3502496"/>
            <a:chOff x="611560" y="1080120"/>
            <a:chExt cx="8064896" cy="5013176"/>
          </a:xfrm>
        </p:grpSpPr>
        <p:pic>
          <p:nvPicPr>
            <p:cNvPr id="7" name="Picture 5" descr="CeC Layout GaryM big good iso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080120"/>
              <a:ext cx="7932241" cy="501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7"/>
            <p:cNvGrpSpPr/>
            <p:nvPr/>
          </p:nvGrpSpPr>
          <p:grpSpPr>
            <a:xfrm>
              <a:off x="3779912" y="1340768"/>
              <a:ext cx="4896544" cy="3024336"/>
              <a:chOff x="3779912" y="1340768"/>
              <a:chExt cx="4896544" cy="3024336"/>
            </a:xfrm>
          </p:grpSpPr>
          <p:sp>
            <p:nvSpPr>
              <p:cNvPr id="9" name="Flowchart: Direct Access Storage 5"/>
              <p:cNvSpPr/>
              <p:nvPr/>
            </p:nvSpPr>
            <p:spPr bwMode="auto">
              <a:xfrm>
                <a:off x="6948264" y="3789040"/>
                <a:ext cx="576064" cy="288032"/>
              </a:xfrm>
              <a:prstGeom prst="flowChartMagneticDrum">
                <a:avLst/>
              </a:prstGeom>
              <a:solidFill>
                <a:srgbClr val="1CE724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  <a:scene3d>
                <a:camera prst="orthographicFront">
                  <a:rot lat="600000" lon="0" rev="20400000"/>
                </a:camera>
                <a:lightRig rig="threePt" dir="t"/>
              </a:scene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en-US" sz="240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Tahoma" pitchFamily="34" charset="0"/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7524328" y="4005064"/>
                <a:ext cx="1008112" cy="36004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1CE724"/>
                </a:solidFill>
                <a:prstDash val="solid"/>
                <a:miter lim="800000"/>
                <a:headEnd type="none" w="sm" len="sm"/>
                <a:tailEnd type="arrow"/>
              </a:ln>
              <a:effectLst/>
            </p:spPr>
          </p:cxnSp>
          <p:sp>
            <p:nvSpPr>
              <p:cNvPr id="11" name="TextBox 10"/>
              <p:cNvSpPr txBox="1"/>
              <p:nvPr/>
            </p:nvSpPr>
            <p:spPr>
              <a:xfrm>
                <a:off x="6516216" y="1340768"/>
                <a:ext cx="2160240" cy="1365628"/>
              </a:xfrm>
              <a:prstGeom prst="rect">
                <a:avLst/>
              </a:prstGeom>
              <a:solidFill>
                <a:srgbClr val="1CE724"/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err="1" smtClean="0"/>
                  <a:t>LEReC</a:t>
                </a:r>
                <a:r>
                  <a:rPr lang="en-US" sz="1400" dirty="0" smtClean="0"/>
                  <a:t> injector</a:t>
                </a:r>
              </a:p>
              <a:p>
                <a:pPr>
                  <a:buNone/>
                </a:pPr>
                <a:r>
                  <a:rPr lang="en-US" sz="1400" dirty="0" smtClean="0"/>
                  <a:t>(close to cryo and cooling sections)</a:t>
                </a:r>
                <a:endParaRPr lang="en-US" sz="1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779912" y="2420888"/>
                <a:ext cx="6585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dirty="0" smtClean="0"/>
                  <a:t>IR2</a:t>
                </a:r>
                <a:endParaRPr lang="en-US" dirty="0"/>
              </a:p>
            </p:txBody>
          </p:sp>
          <p:cxnSp>
            <p:nvCxnSpPr>
              <p:cNvPr id="13" name="Straight Arrow Connector 12"/>
              <p:cNvCxnSpPr>
                <a:stCxn id="11" idx="2"/>
              </p:cNvCxnSpPr>
              <p:nvPr/>
            </p:nvCxnSpPr>
            <p:spPr bwMode="auto">
              <a:xfrm flipH="1">
                <a:off x="7236297" y="2706396"/>
                <a:ext cx="360039" cy="1082645"/>
              </a:xfrm>
              <a:prstGeom prst="straightConnector1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arrow"/>
              </a:ln>
              <a:effectLst/>
            </p:spPr>
          </p:cxnSp>
        </p:grpSp>
      </p:grp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1" b="7441"/>
          <a:stretch>
            <a:fillRect/>
          </a:stretch>
        </p:blipFill>
        <p:spPr bwMode="auto">
          <a:xfrm>
            <a:off x="373028" y="4648200"/>
            <a:ext cx="2272688" cy="1203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1" r="23665" b="7441"/>
          <a:stretch/>
        </p:blipFill>
        <p:spPr bwMode="auto">
          <a:xfrm flipH="1">
            <a:off x="2057400" y="4648200"/>
            <a:ext cx="1788567" cy="120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1981200" y="5181600"/>
            <a:ext cx="228600" cy="381000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32254" y="5180850"/>
            <a:ext cx="118709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17257" y="4038600"/>
            <a:ext cx="2787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gun   solenoid  booster</a:t>
            </a:r>
          </a:p>
        </p:txBody>
      </p:sp>
      <p:cxnSp>
        <p:nvCxnSpPr>
          <p:cNvPr id="22" name="Straight Arrow Connector 21"/>
          <p:cNvCxnSpPr>
            <a:stCxn id="20" idx="2"/>
          </p:cNvCxnSpPr>
          <p:nvPr/>
        </p:nvCxnSpPr>
        <p:spPr bwMode="auto">
          <a:xfrm flipH="1">
            <a:off x="2088857" y="4438710"/>
            <a:ext cx="22372" cy="514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2895600" y="4419600"/>
            <a:ext cx="0" cy="4572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990600" y="4419600"/>
            <a:ext cx="0" cy="4572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129448" y="609600"/>
            <a:ext cx="3761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</a:t>
            </a:r>
            <a:r>
              <a:rPr lang="en-US" sz="2000" dirty="0" smtClean="0"/>
              <a:t>. </a:t>
            </a:r>
            <a:r>
              <a:rPr lang="en-US" sz="2000" dirty="0"/>
              <a:t>Litvinenko, A. </a:t>
            </a:r>
            <a:r>
              <a:rPr lang="en-US" sz="2000" dirty="0" smtClean="0"/>
              <a:t>Fedotov </a:t>
            </a:r>
            <a:r>
              <a:rPr lang="en-US" sz="2000" dirty="0" smtClean="0"/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1910040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LEReC</a:t>
            </a:r>
            <a:r>
              <a:rPr lang="en-US" dirty="0" smtClean="0"/>
              <a:t>: luminosity 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2A371-BF99-4D7E-9F26-2D9945CFB58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" y="893440"/>
            <a:ext cx="10129800" cy="535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971800" y="3276600"/>
            <a:ext cx="4343400" cy="1295400"/>
            <a:chOff x="2971800" y="3505200"/>
            <a:chExt cx="4343400" cy="1295400"/>
          </a:xfrm>
        </p:grpSpPr>
        <p:sp>
          <p:nvSpPr>
            <p:cNvPr id="5" name="TextBox 4"/>
            <p:cNvSpPr txBox="1"/>
            <p:nvPr/>
          </p:nvSpPr>
          <p:spPr>
            <a:xfrm>
              <a:off x="3795184" y="4338935"/>
              <a:ext cx="3520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1" dirty="0" smtClean="0"/>
                <a:t>L</a:t>
              </a:r>
              <a:r>
                <a:rPr lang="en-US" i="1" baseline="-25000" dirty="0" smtClean="0"/>
                <a:t>peak</a:t>
              </a:r>
              <a:r>
                <a:rPr lang="en-US" dirty="0" smtClean="0"/>
                <a:t> and </a:t>
              </a:r>
              <a:r>
                <a:rPr lang="en-US" i="1" dirty="0" smtClean="0"/>
                <a:t>L</a:t>
              </a:r>
              <a:r>
                <a:rPr lang="en-US" i="1" baseline="-25000" dirty="0" smtClean="0"/>
                <a:t>avg</a:t>
              </a:r>
              <a:r>
                <a:rPr lang="en-US" dirty="0" smtClean="0"/>
                <a:t> in Run-10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2971800" y="4343400"/>
              <a:ext cx="685800" cy="2286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4038600" y="3657600"/>
              <a:ext cx="685800" cy="6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5867400" y="3505200"/>
              <a:ext cx="381000" cy="762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2" name="TextBox 11"/>
          <p:cNvSpPr txBox="1"/>
          <p:nvPr/>
        </p:nvSpPr>
        <p:spPr>
          <a:xfrm>
            <a:off x="-990600" y="3043535"/>
            <a:ext cx="2841343" cy="461665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Luminosity [cm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]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374892" y="1819870"/>
            <a:ext cx="2845308" cy="923330"/>
            <a:chOff x="6374892" y="2057400"/>
            <a:chExt cx="2845308" cy="923330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flipH="1">
              <a:off x="6374892" y="2286000"/>
              <a:ext cx="6858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060409" y="2057400"/>
              <a:ext cx="21597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L</a:t>
              </a:r>
              <a:r>
                <a:rPr lang="en-US" sz="1800" i="1" baseline="-25000" dirty="0"/>
                <a:t>avg</a:t>
              </a:r>
              <a:r>
                <a:rPr lang="en-US" sz="1800" dirty="0"/>
                <a:t> with </a:t>
              </a:r>
              <a:r>
                <a:rPr lang="en-US" sz="1800" dirty="0" smtClean="0"/>
                <a:t>present</a:t>
              </a:r>
              <a:br>
                <a:rPr lang="en-US" sz="1800" dirty="0" smtClean="0"/>
              </a:br>
              <a:r>
                <a:rPr lang="en-US" sz="1800" dirty="0" smtClean="0"/>
                <a:t>28 MHz RF system</a:t>
              </a:r>
              <a:br>
                <a:rPr lang="en-US" sz="1800" dirty="0" smtClean="0"/>
              </a:br>
              <a:r>
                <a:rPr lang="en-US" sz="1800" dirty="0" smtClean="0"/>
                <a:t>(base line)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50508" y="905470"/>
            <a:ext cx="2938409" cy="923330"/>
            <a:chOff x="6350508" y="1143000"/>
            <a:chExt cx="2938409" cy="923330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flipH="1">
              <a:off x="6350508" y="1917575"/>
              <a:ext cx="6858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7051243" y="1143000"/>
              <a:ext cx="22376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i="1" dirty="0" smtClean="0"/>
                <a:t>L</a:t>
              </a:r>
              <a:r>
                <a:rPr lang="en-US" sz="1800" i="1" baseline="-25000" dirty="0" smtClean="0"/>
                <a:t>avg</a:t>
              </a:r>
              <a:r>
                <a:rPr lang="en-US" sz="1800" dirty="0" smtClean="0"/>
                <a:t> with new </a:t>
              </a:r>
              <a:br>
                <a:rPr lang="en-US" sz="1800" dirty="0" smtClean="0"/>
              </a:br>
              <a:r>
                <a:rPr lang="en-US" sz="1800" dirty="0" smtClean="0"/>
                <a:t>4.5 MHz RF system</a:t>
              </a:r>
              <a:br>
                <a:rPr lang="en-US" sz="1800" dirty="0" smtClean="0"/>
              </a:br>
              <a:r>
                <a:rPr lang="en-US" sz="1800" dirty="0" smtClean="0"/>
                <a:t>(further upgrade)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43302" y="5943600"/>
            <a:ext cx="839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/>
              <a:t>LEReC</a:t>
            </a:r>
            <a:r>
              <a:rPr lang="en-US" dirty="0" smtClean="0"/>
              <a:t> luminosity gain: 3x (low energy) to 10x (high energy)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200" y="609600"/>
            <a:ext cx="3633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A. Fedotov, V. Litvinenko et al.</a:t>
            </a:r>
          </a:p>
        </p:txBody>
      </p:sp>
    </p:spTree>
    <p:extLst>
      <p:ext uri="{BB962C8B-B14F-4D97-AF65-F5344CB8AC3E}">
        <p14:creationId xmlns:p14="http://schemas.microsoft.com/office/powerpoint/2010/main" val="320024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upgrades</a:t>
            </a:r>
            <a:r>
              <a:rPr lang="en-US" dirty="0" smtClean="0"/>
              <a:t>: </a:t>
            </a:r>
            <a:r>
              <a:rPr lang="en-US" sz="2000" dirty="0" smtClean="0"/>
              <a:t>e-cooling for Au-Au √</a:t>
            </a:r>
            <a:r>
              <a:rPr lang="en-US" sz="2000" i="1" dirty="0" err="1" smtClean="0"/>
              <a:t>s</a:t>
            </a:r>
            <a:r>
              <a:rPr lang="en-US" sz="2000" i="1" baseline="-25000" dirty="0" err="1" smtClean="0"/>
              <a:t>NN</a:t>
            </a:r>
            <a:r>
              <a:rPr lang="en-US" sz="2000" dirty="0" smtClean="0"/>
              <a:t> = 7.7 − 20 GeV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54102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Major design choices made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Accelerator Physics Design review: 13-14 August 2013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Largest performance upgrade in near-future $8M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Needs 70% of all expected Accelerator Improvement Project (AIP) funds from FY2013 to FY2017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No FY2013 budget </a:t>
            </a:r>
            <a:br>
              <a:rPr lang="en-US" sz="2400" dirty="0" smtClean="0"/>
            </a:br>
            <a:r>
              <a:rPr lang="en-US" sz="2400" dirty="0" smtClean="0"/>
              <a:t>yet, no AIPs started </a:t>
            </a:r>
            <a:br>
              <a:rPr lang="en-US" sz="2400" dirty="0" smtClean="0"/>
            </a:br>
            <a:r>
              <a:rPr lang="en-US" sz="2400" dirty="0" smtClean="0"/>
              <a:t>in FY2013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Start commissioning 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in Run-18 earliest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26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58048" y="685800"/>
            <a:ext cx="3633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A. Fedotov, V. Litvinenko et al.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57600" y="3279304"/>
            <a:ext cx="5399856" cy="3502496"/>
            <a:chOff x="611560" y="1080120"/>
            <a:chExt cx="8064896" cy="5013176"/>
          </a:xfrm>
        </p:grpSpPr>
        <p:pic>
          <p:nvPicPr>
            <p:cNvPr id="9" name="Picture 5" descr="CeC Layout GaryM big good iso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080120"/>
              <a:ext cx="7932241" cy="501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9"/>
            <p:cNvGrpSpPr/>
            <p:nvPr/>
          </p:nvGrpSpPr>
          <p:grpSpPr>
            <a:xfrm>
              <a:off x="3779912" y="1340768"/>
              <a:ext cx="4896544" cy="3024336"/>
              <a:chOff x="3779912" y="1340768"/>
              <a:chExt cx="4896544" cy="3024336"/>
            </a:xfrm>
          </p:grpSpPr>
          <p:sp>
            <p:nvSpPr>
              <p:cNvPr id="11" name="Flowchart: Direct Access Storage 5"/>
              <p:cNvSpPr/>
              <p:nvPr/>
            </p:nvSpPr>
            <p:spPr bwMode="auto">
              <a:xfrm>
                <a:off x="6948264" y="3789040"/>
                <a:ext cx="576064" cy="288032"/>
              </a:xfrm>
              <a:prstGeom prst="flowChartMagneticDrum">
                <a:avLst/>
              </a:prstGeom>
              <a:solidFill>
                <a:srgbClr val="1CE724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  <a:scene3d>
                <a:camera prst="orthographicFront">
                  <a:rot lat="600000" lon="0" rev="20400000"/>
                </a:camera>
                <a:lightRig rig="threePt" dir="t"/>
              </a:scene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en-US" sz="240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Tahoma" pitchFamily="34" charset="0"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7524328" y="4005064"/>
                <a:ext cx="1008112" cy="36004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1CE724"/>
                </a:solidFill>
                <a:prstDash val="solid"/>
                <a:miter lim="800000"/>
                <a:headEnd type="none" w="sm" len="sm"/>
                <a:tailEnd type="arrow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6516216" y="1340768"/>
                <a:ext cx="2160240" cy="1365628"/>
              </a:xfrm>
              <a:prstGeom prst="rect">
                <a:avLst/>
              </a:prstGeom>
              <a:solidFill>
                <a:srgbClr val="1CE724"/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err="1" smtClean="0"/>
                  <a:t>LEReC</a:t>
                </a:r>
                <a:r>
                  <a:rPr lang="en-US" sz="1400" dirty="0" smtClean="0"/>
                  <a:t> injector</a:t>
                </a:r>
              </a:p>
              <a:p>
                <a:pPr>
                  <a:buNone/>
                </a:pPr>
                <a:r>
                  <a:rPr lang="en-US" sz="1400" dirty="0" smtClean="0"/>
                  <a:t>(close to cryo and cooling sections)</a:t>
                </a:r>
                <a:endParaRPr lang="en-US" sz="1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79912" y="2420888"/>
                <a:ext cx="6585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dirty="0" smtClean="0"/>
                  <a:t>IR2</a:t>
                </a:r>
                <a:endParaRPr lang="en-US" dirty="0"/>
              </a:p>
            </p:txBody>
          </p:sp>
          <p:cxnSp>
            <p:nvCxnSpPr>
              <p:cNvPr id="15" name="Straight Arrow Connector 14"/>
              <p:cNvCxnSpPr>
                <a:stCxn id="13" idx="2"/>
              </p:cNvCxnSpPr>
              <p:nvPr/>
            </p:nvCxnSpPr>
            <p:spPr bwMode="auto">
              <a:xfrm flipH="1">
                <a:off x="7236297" y="2706396"/>
                <a:ext cx="360039" cy="1082645"/>
              </a:xfrm>
              <a:prstGeom prst="straightConnector1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  <a:miter lim="800000"/>
                <a:headEnd type="none" w="sm" len="sm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4280326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Source developments: Laser Ion Source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27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8" name="Picture 7" descr="LIS_3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3043"/>
            <a:ext cx="6934200" cy="3634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799379"/>
            <a:ext cx="4800600" cy="2861897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" y="1997095"/>
            <a:ext cx="47244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just"/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Status:</a:t>
            </a:r>
          </a:p>
          <a:p>
            <a:pPr marL="342900" indent="-342900" algn="just"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Physics design completed</a:t>
            </a:r>
          </a:p>
          <a:p>
            <a:pPr marL="342900" indent="-342900" algn="just"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Most parts ordered</a:t>
            </a:r>
          </a:p>
          <a:p>
            <a:pPr marL="342900" indent="-342900" algn="just"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Plan to commission </a:t>
            </a:r>
            <a:b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in September 2013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4191000" y="3505200"/>
            <a:ext cx="4572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Arc 11"/>
          <p:cNvSpPr/>
          <p:nvPr/>
        </p:nvSpPr>
        <p:spPr bwMode="auto">
          <a:xfrm flipV="1">
            <a:off x="5029200" y="1828800"/>
            <a:ext cx="914400" cy="609600"/>
          </a:xfrm>
          <a:prstGeom prst="arc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65320" y="2023646"/>
            <a:ext cx="176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1+ ions into EBIS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1000" y="3090446"/>
            <a:ext cx="1981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N+ ions out of EBIS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81800" y="304800"/>
            <a:ext cx="2294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M. Okamura et 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762000"/>
            <a:ext cx="46921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More than ten species can be provided.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   </a:t>
            </a:r>
            <a:r>
              <a:rPr lang="en-US" altLang="ja-JP" sz="1800" dirty="0" smtClean="0">
                <a:solidFill>
                  <a:srgbClr val="FF0000"/>
                </a:solidFill>
              </a:rPr>
              <a:t>Al</a:t>
            </a:r>
            <a:r>
              <a:rPr lang="en-US" altLang="ja-JP" sz="1800" dirty="0">
                <a:solidFill>
                  <a:srgbClr val="FF0000"/>
                </a:solidFill>
              </a:rPr>
              <a:t>, Ti, Cr, Mn, Fe, Cu, Ta, Au </a:t>
            </a:r>
            <a:r>
              <a:rPr lang="en-US" altLang="ja-JP" sz="1800" dirty="0" smtClean="0">
                <a:solidFill>
                  <a:srgbClr val="FF0000"/>
                </a:solidFill>
              </a:rPr>
              <a:t>on test stand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/>
              <a:t>Switching species is in a few seconds.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773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49121" y="995145"/>
            <a:ext cx="4396320" cy="53919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165603" indent="-165603">
              <a:lnSpc>
                <a:spcPct val="112000"/>
              </a:lnSpc>
              <a:spcAft>
                <a:spcPts val="658"/>
              </a:spcAft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</a:tabLst>
            </a:pPr>
            <a:r>
              <a:rPr lang="en-US" dirty="0" err="1">
                <a:latin typeface="Arial"/>
                <a:cs typeface="Arial"/>
              </a:rPr>
              <a:t>Metastability</a:t>
            </a:r>
            <a:r>
              <a:rPr lang="en-US" dirty="0">
                <a:latin typeface="Arial"/>
                <a:cs typeface="Arial"/>
              </a:rPr>
              <a:t> exchange optical pumping for neutron polarization at 1 torr in shielded 30 G magnet</a:t>
            </a:r>
          </a:p>
          <a:p>
            <a:pPr marL="165603" indent="-165603">
              <a:lnSpc>
                <a:spcPct val="112000"/>
              </a:lnSpc>
              <a:spcAft>
                <a:spcPts val="658"/>
              </a:spcAft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</a:tabLst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Transfer into EBIS at 10</a:t>
            </a:r>
            <a:r>
              <a:rPr lang="en-US" baseline="33000" dirty="0">
                <a:solidFill>
                  <a:srgbClr val="0000FF"/>
                </a:solidFill>
                <a:latin typeface="Arial"/>
                <a:cs typeface="Arial"/>
              </a:rPr>
              <a:t>-7 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torr and 5 T</a:t>
            </a:r>
          </a:p>
          <a:p>
            <a:pPr marL="165603" indent="-165603">
              <a:lnSpc>
                <a:spcPct val="112000"/>
              </a:lnSpc>
              <a:spcAft>
                <a:spcPts val="658"/>
              </a:spcAft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</a:tabLst>
            </a:pPr>
            <a:r>
              <a:rPr lang="en-US" dirty="0">
                <a:latin typeface="Arial"/>
                <a:cs typeface="Arial"/>
              </a:rPr>
              <a:t>Doubly ionize </a:t>
            </a:r>
            <a:r>
              <a:rPr lang="en-US" baseline="33000" dirty="0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He</a:t>
            </a:r>
            <a:r>
              <a:rPr lang="en-US" baseline="30000" dirty="0" smtClean="0">
                <a:latin typeface="Arial"/>
                <a:cs typeface="Arial"/>
              </a:rPr>
              <a:t>2+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~100% in EBIS</a:t>
            </a:r>
          </a:p>
          <a:p>
            <a:pPr marL="165603" indent="-165603">
              <a:lnSpc>
                <a:spcPct val="112000"/>
              </a:lnSpc>
              <a:spcAft>
                <a:spcPts val="658"/>
              </a:spcAft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</a:tabLst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Primary source of depolarization is field gradient in transfer from polarizer to EBIS</a:t>
            </a:r>
          </a:p>
          <a:p>
            <a:pPr marL="165603" indent="-165603">
              <a:lnSpc>
                <a:spcPct val="112000"/>
              </a:lnSpc>
              <a:spcAft>
                <a:spcPts val="658"/>
              </a:spcAft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</a:tabLst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Test of transfer depolarization with EBIS test solenoid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planned in 2013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65603" indent="-165603">
              <a:lnSpc>
                <a:spcPct val="112000"/>
              </a:lnSpc>
              <a:spcAft>
                <a:spcPts val="658"/>
              </a:spcAft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</a:tabLst>
            </a:pP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Currently assembling new components at MIT for first run</a:t>
            </a:r>
          </a:p>
          <a:p>
            <a:pPr marL="165603" indent="-165603">
              <a:lnSpc>
                <a:spcPct val="112000"/>
              </a:lnSpc>
              <a:spcAft>
                <a:spcPts val="658"/>
              </a:spcAft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</a:tabLst>
            </a:pPr>
            <a:r>
              <a:rPr lang="en-US" dirty="0">
                <a:latin typeface="Arial"/>
                <a:cs typeface="Arial"/>
              </a:rPr>
              <a:t>Testing with sealed cells at MIT, new discharge polarimeter developed</a:t>
            </a: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4798081" y="931779"/>
            <a:ext cx="3742560" cy="1804509"/>
            <a:chOff x="3332" y="647"/>
            <a:chExt cx="2599" cy="1253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" y="647"/>
              <a:ext cx="2599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3371" y="1693"/>
              <a:ext cx="2259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>
                <a:lnSpc>
                  <a:spcPct val="112000"/>
                </a:lnSpc>
              </a:pPr>
              <a:r>
                <a:rPr lang="en-US" sz="1300">
                  <a:latin typeface="Palatino Linotype" charset="0"/>
                </a:rPr>
                <a:t>CAD of new polarizer and test transfer line</a:t>
              </a:r>
            </a:p>
          </p:txBody>
        </p:sp>
      </p:grpSp>
      <p:grpSp>
        <p:nvGrpSpPr>
          <p:cNvPr id="3078" name="Group 6"/>
          <p:cNvGrpSpPr>
            <a:grpSpLocks/>
          </p:cNvGrpSpPr>
          <p:nvPr/>
        </p:nvGrpSpPr>
        <p:grpSpPr bwMode="auto">
          <a:xfrm>
            <a:off x="4803840" y="4728017"/>
            <a:ext cx="1748160" cy="1823231"/>
            <a:chOff x="3336" y="3283"/>
            <a:chExt cx="1214" cy="1266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6" y="3283"/>
              <a:ext cx="1214" cy="1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80" name="Text Box 8"/>
            <p:cNvSpPr txBox="1">
              <a:spLocks noChangeArrowheads="1"/>
            </p:cNvSpPr>
            <p:nvPr/>
          </p:nvSpPr>
          <p:spPr bwMode="auto">
            <a:xfrm>
              <a:off x="3346" y="4343"/>
              <a:ext cx="1141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>
                <a:lnSpc>
                  <a:spcPct val="112000"/>
                </a:lnSpc>
              </a:pPr>
              <a:r>
                <a:rPr lang="en-US" sz="1300">
                  <a:latin typeface="Palatino Linotype" charset="0"/>
                </a:rPr>
                <a:t>New Helmholtz pair</a:t>
              </a:r>
            </a:p>
          </p:txBody>
        </p:sp>
      </p:grpSp>
      <p:grpSp>
        <p:nvGrpSpPr>
          <p:cNvPr id="3081" name="Group 9"/>
          <p:cNvGrpSpPr>
            <a:grpSpLocks/>
          </p:cNvGrpSpPr>
          <p:nvPr/>
        </p:nvGrpSpPr>
        <p:grpSpPr bwMode="auto">
          <a:xfrm>
            <a:off x="7195680" y="2798214"/>
            <a:ext cx="1346400" cy="1795868"/>
            <a:chOff x="4997" y="1943"/>
            <a:chExt cx="935" cy="1247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7" y="1943"/>
              <a:ext cx="935" cy="1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5036" y="2983"/>
              <a:ext cx="874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>
                <a:lnSpc>
                  <a:spcPct val="112000"/>
                </a:lnSpc>
              </a:pPr>
              <a:r>
                <a:rPr lang="en-US" sz="1300">
                  <a:latin typeface="Palatino Linotype" charset="0"/>
                </a:rPr>
                <a:t>New glass cells</a:t>
              </a:r>
            </a:p>
          </p:txBody>
        </p:sp>
      </p:grpSp>
      <p:grpSp>
        <p:nvGrpSpPr>
          <p:cNvPr id="3084" name="Group 12"/>
          <p:cNvGrpSpPr>
            <a:grpSpLocks/>
          </p:cNvGrpSpPr>
          <p:nvPr/>
        </p:nvGrpSpPr>
        <p:grpSpPr bwMode="auto">
          <a:xfrm>
            <a:off x="6719040" y="4706414"/>
            <a:ext cx="2252160" cy="1895239"/>
            <a:chOff x="4666" y="3268"/>
            <a:chExt cx="1564" cy="1316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" y="3268"/>
              <a:ext cx="1564" cy="1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86" name="Text Box 14"/>
            <p:cNvSpPr txBox="1">
              <a:spLocks noChangeArrowheads="1"/>
            </p:cNvSpPr>
            <p:nvPr/>
          </p:nvSpPr>
          <p:spPr bwMode="auto">
            <a:xfrm>
              <a:off x="4735" y="4378"/>
              <a:ext cx="1338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>
                <a:lnSpc>
                  <a:spcPct val="112000"/>
                </a:lnSpc>
              </a:pPr>
              <a:r>
                <a:rPr lang="en-US" sz="1300">
                  <a:latin typeface="Palatino Linotype" charset="0"/>
                </a:rPr>
                <a:t>Transfer path simulation</a:t>
              </a:r>
            </a:p>
          </p:txBody>
        </p:sp>
      </p:grpSp>
      <p:grpSp>
        <p:nvGrpSpPr>
          <p:cNvPr id="3087" name="Group 15"/>
          <p:cNvGrpSpPr>
            <a:grpSpLocks/>
          </p:cNvGrpSpPr>
          <p:nvPr/>
        </p:nvGrpSpPr>
        <p:grpSpPr bwMode="auto">
          <a:xfrm>
            <a:off x="4785121" y="2798214"/>
            <a:ext cx="2011680" cy="1795868"/>
            <a:chOff x="3323" y="1943"/>
            <a:chExt cx="1397" cy="1247"/>
          </a:xfrm>
        </p:grpSpPr>
        <p:pic>
          <p:nvPicPr>
            <p:cNvPr id="3088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3" y="1943"/>
              <a:ext cx="1397" cy="1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89" name="Text Box 17"/>
            <p:cNvSpPr txBox="1">
              <a:spLocks noChangeArrowheads="1"/>
            </p:cNvSpPr>
            <p:nvPr/>
          </p:nvSpPr>
          <p:spPr bwMode="auto">
            <a:xfrm>
              <a:off x="3757" y="1943"/>
              <a:ext cx="963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>
                <a:lnSpc>
                  <a:spcPct val="112000"/>
                </a:lnSpc>
              </a:pPr>
              <a:r>
                <a:rPr lang="en-US" sz="1300">
                  <a:latin typeface="Palatino Linotype" charset="0"/>
                </a:rPr>
                <a:t>New polarimeter</a:t>
              </a: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 bwMode="auto">
          <a:xfrm>
            <a:off x="381000" y="76200"/>
            <a:ext cx="8382000" cy="414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dirty="0" smtClean="0"/>
              <a:t>Source developments: polarized </a:t>
            </a:r>
            <a:r>
              <a:rPr lang="en-US" baseline="30000" dirty="0" smtClean="0"/>
              <a:t>3</a:t>
            </a:r>
            <a:r>
              <a:rPr lang="en-US" dirty="0" smtClean="0"/>
              <a:t>He source with EBIS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24400" y="533400"/>
            <a:ext cx="4560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R. Milner, J. Maxwell, C. Epstein; MIT</a:t>
            </a:r>
          </a:p>
        </p:txBody>
      </p:sp>
    </p:spTree>
    <p:extLst>
      <p:ext uri="{BB962C8B-B14F-4D97-AF65-F5344CB8AC3E}">
        <p14:creationId xmlns:p14="http://schemas.microsoft.com/office/powerpoint/2010/main" val="8581930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0" charset="-128"/>
                <a:cs typeface="ＭＳ Ｐゴシック" pitchFamily="30" charset="-128"/>
              </a:rPr>
              <a:t>RHIC luminosity and polarization goals</a:t>
            </a:r>
          </a:p>
        </p:txBody>
      </p:sp>
      <p:graphicFrame>
        <p:nvGraphicFramePr>
          <p:cNvPr id="640145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526555"/>
              </p:ext>
            </p:extLst>
          </p:nvPr>
        </p:nvGraphicFramePr>
        <p:xfrm>
          <a:off x="228601" y="1036053"/>
          <a:ext cx="8534398" cy="4861827"/>
        </p:xfrm>
        <a:graphic>
          <a:graphicData uri="http://schemas.openxmlformats.org/drawingml/2006/table">
            <a:tbl>
              <a:tblPr/>
              <a:tblGrid>
                <a:gridCol w="2560319"/>
                <a:gridCol w="189653"/>
                <a:gridCol w="1422400"/>
                <a:gridCol w="1137920"/>
                <a:gridCol w="1137920"/>
                <a:gridCol w="1043093"/>
                <a:gridCol w="1043093"/>
              </a:tblGrid>
              <a:tr h="2593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parameter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unit</a:t>
                      </a:r>
                    </a:p>
                  </a:txBody>
                  <a:tcPr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achieved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goals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760"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Au-Au operation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2011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≥ 2014</a:t>
                      </a:r>
                      <a:b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3D stochastic cooling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 + 56 MHz SRF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energy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GeV/nucleon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no colliding bunches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…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bunch intensity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≥ 1.1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0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avg. luminosity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26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cm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s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760"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p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Symbol" pitchFamily="-107" charset="2"/>
                        </a:rPr>
                        <a:t>-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p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Symbol" pitchFamily="-107" charset="2"/>
                        </a:rPr>
                        <a:t> operation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itchFamily="-107" charset="0"/>
                          <a:cs typeface="Arial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≥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itchFamily="-107" charset="0"/>
                          <a:cs typeface="Arial"/>
                          <a:sym typeface="Mathematica1" charset="0"/>
                        </a:rPr>
                        <a:t>2014</a:t>
                      </a:r>
                      <a:b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itchFamily="-107" charset="0"/>
                          <a:cs typeface="Arial"/>
                          <a:sym typeface="Mathematica1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itchFamily="-107" charset="0"/>
                          <a:cs typeface="Arial"/>
                          <a:sym typeface="Mathematica1" charset="0"/>
                        </a:rPr>
                        <a:t>source + e-lenses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itchFamily="-107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energy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GeV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255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255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71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no colliding bunches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…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107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07" charset="-128"/>
                          <a:cs typeface="Arial"/>
                        </a:rPr>
                        <a:t>– 107 –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1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bunch intensity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1.85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0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avg. luminosity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30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cm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s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135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0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avg. polarization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*</a:t>
                      </a:r>
                      <a:endParaRPr kumimoji="0" lang="en-US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%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53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-107" charset="-128"/>
                          <a:cs typeface="Arial"/>
                        </a:rPr>
                        <a:t> 62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1463" y="5906869"/>
            <a:ext cx="8723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aseline="30000" dirty="0" smtClean="0"/>
              <a:t>*</a:t>
            </a:r>
            <a:r>
              <a:rPr lang="en-US" sz="1200" dirty="0" smtClean="0"/>
              <a:t>Intensity and time-averaged polarization as measured by the H-jet. Luminosity-averaged polarizations, relevant in single-spin </a:t>
            </a:r>
            <a:br>
              <a:rPr lang="en-US" sz="1200" dirty="0" smtClean="0"/>
            </a:br>
            <a:r>
              <a:rPr lang="en-US" sz="1200" dirty="0" smtClean="0"/>
              <a:t>colliding beam experiments, are higher. For example, for intensity-averaged </a:t>
            </a:r>
            <a:r>
              <a:rPr lang="en-US" sz="1200" i="1" dirty="0" smtClean="0"/>
              <a:t>P</a:t>
            </a:r>
            <a:r>
              <a:rPr lang="en-US" sz="1200" dirty="0" smtClean="0"/>
              <a:t> = 48% and </a:t>
            </a:r>
            <a:r>
              <a:rPr lang="en-US" sz="1200" i="1" dirty="0" smtClean="0"/>
              <a:t>R</a:t>
            </a:r>
            <a:r>
              <a:rPr lang="en-US" sz="1200" baseline="-25000" dirty="0" smtClean="0"/>
              <a:t>x</a:t>
            </a:r>
            <a:r>
              <a:rPr lang="en-US" sz="1200" dirty="0" smtClean="0"/>
              <a:t> = </a:t>
            </a:r>
            <a:r>
              <a:rPr lang="en-US" sz="1200" i="1" dirty="0" err="1" smtClean="0"/>
              <a:t>R</a:t>
            </a:r>
            <a:r>
              <a:rPr lang="en-US" sz="1200" baseline="-25000" dirty="0" err="1" smtClean="0"/>
              <a:t>y</a:t>
            </a:r>
            <a:r>
              <a:rPr lang="en-US" sz="1200" dirty="0" smtClean="0"/>
              <a:t> = 0.2 (255 GeV, 2013), the </a:t>
            </a:r>
            <a:br>
              <a:rPr lang="en-US" sz="1200" dirty="0" smtClean="0"/>
            </a:br>
            <a:r>
              <a:rPr lang="en-US" sz="1200" dirty="0" smtClean="0"/>
              <a:t>luminosity-averaged polarization is </a:t>
            </a:r>
            <a:r>
              <a:rPr lang="en-US" sz="1200" i="1" dirty="0" smtClean="0"/>
              <a:t>P</a:t>
            </a:r>
            <a:r>
              <a:rPr lang="en-US" sz="1200" dirty="0" smtClean="0"/>
              <a:t> = 53%.</a:t>
            </a:r>
          </a:p>
        </p:txBody>
      </p:sp>
    </p:spTree>
    <p:extLst>
      <p:ext uri="{BB962C8B-B14F-4D97-AF65-F5344CB8AC3E}">
        <p14:creationId xmlns:p14="http://schemas.microsoft.com/office/powerpoint/2010/main" val="166553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Content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382000" cy="55626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Run-13 overview</a:t>
            </a:r>
            <a:endParaRPr lang="en-US" sz="2800" dirty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Polarized protons √</a:t>
            </a:r>
            <a:r>
              <a:rPr lang="en-US" sz="2400" i="1" dirty="0" smtClean="0"/>
              <a:t>s</a:t>
            </a:r>
            <a:r>
              <a:rPr lang="en-US" sz="2400" dirty="0" smtClean="0"/>
              <a:t> = 510 GeV </a:t>
            </a:r>
            <a:r>
              <a:rPr lang="en-US" sz="1800" dirty="0" smtClean="0">
                <a:solidFill>
                  <a:srgbClr val="FF0000"/>
                </a:solidFill>
              </a:rPr>
              <a:t>OPPIS, e-lenses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Tests: 	He-3 in AGS, loss control of STAR fixed targets, </a:t>
            </a:r>
            <a:br>
              <a:rPr lang="en-US" sz="1600" dirty="0" smtClean="0"/>
            </a:br>
            <a:r>
              <a:rPr lang="en-US" sz="1600" dirty="0" smtClean="0"/>
              <a:t>	p in RHIC with same (</a:t>
            </a:r>
            <a:r>
              <a:rPr lang="en-US" sz="1600" i="1" dirty="0" smtClean="0"/>
              <a:t>B</a:t>
            </a:r>
            <a:r>
              <a:rPr lang="en-US" sz="1600" i="1" dirty="0" smtClean="0">
                <a:latin typeface="Symbol" charset="2"/>
                <a:cs typeface="Symbol" charset="2"/>
              </a:rPr>
              <a:t>r</a:t>
            </a:r>
            <a:r>
              <a:rPr lang="en-US" sz="1600" dirty="0" smtClean="0"/>
              <a:t>) as Au-Au </a:t>
            </a:r>
            <a:r>
              <a:rPr lang="en-US" sz="1600" dirty="0"/>
              <a:t>at √</a:t>
            </a:r>
            <a:r>
              <a:rPr lang="en-US" sz="1600" i="1" dirty="0" err="1" smtClean="0"/>
              <a:t>s</a:t>
            </a:r>
            <a:r>
              <a:rPr lang="en-US" sz="1600" i="1" baseline="-25000" dirty="0" err="1" smtClean="0"/>
              <a:t>NN</a:t>
            </a:r>
            <a:r>
              <a:rPr lang="en-US" sz="1600" i="1" dirty="0" smtClean="0"/>
              <a:t> = </a:t>
            </a:r>
            <a:r>
              <a:rPr lang="en-US" sz="1600" dirty="0" smtClean="0"/>
              <a:t>5 GeV</a:t>
            </a:r>
            <a:br>
              <a:rPr lang="en-US" sz="1600" dirty="0" smtClean="0"/>
            </a:br>
            <a:r>
              <a:rPr lang="en-US" sz="1800" dirty="0" smtClean="0"/>
              <a:t> </a:t>
            </a:r>
            <a:endParaRPr lang="en-US" sz="1600" b="1" dirty="0">
              <a:solidFill>
                <a:schemeClr val="accent2"/>
              </a:solidFill>
            </a:endParaRPr>
          </a:p>
          <a:p>
            <a:r>
              <a:rPr lang="en-US" sz="2800" b="1" dirty="0" smtClean="0">
                <a:solidFill>
                  <a:schemeClr val="accent2"/>
                </a:solidFill>
              </a:rPr>
              <a:t>Preparation for Run-14 and Run-15</a:t>
            </a:r>
            <a:endParaRPr lang="en-US" sz="2800" dirty="0" smtClean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err="1" smtClean="0"/>
              <a:t>Au+Au</a:t>
            </a:r>
            <a:r>
              <a:rPr lang="en-US" sz="2400" dirty="0" smtClean="0"/>
              <a:t> </a:t>
            </a:r>
            <a:r>
              <a:rPr lang="en-US" sz="2400" dirty="0"/>
              <a:t>operation √</a:t>
            </a:r>
            <a:r>
              <a:rPr lang="en-US" sz="2400" i="1" dirty="0" err="1" smtClean="0"/>
              <a:t>s</a:t>
            </a:r>
            <a:r>
              <a:rPr lang="en-US" sz="2400" i="1" baseline="-25000" dirty="0" err="1" smtClean="0"/>
              <a:t>NN</a:t>
            </a:r>
            <a:r>
              <a:rPr lang="en-US" sz="2400" i="1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15, 200 </a:t>
            </a:r>
            <a:r>
              <a:rPr lang="en-US" sz="2400" dirty="0"/>
              <a:t>GeV </a:t>
            </a:r>
            <a:r>
              <a:rPr lang="en-US" sz="1800" dirty="0" smtClean="0">
                <a:solidFill>
                  <a:srgbClr val="FF0000"/>
                </a:solidFill>
              </a:rPr>
              <a:t>3D cooling, 56 MHz SRF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p</a:t>
            </a:r>
            <a:r>
              <a:rPr lang="en-US" sz="2400" baseline="300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 smtClean="0"/>
              <a:t>+p</a:t>
            </a:r>
            <a:r>
              <a:rPr lang="en-US" sz="2400" baseline="300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 smtClean="0"/>
              <a:t> operation </a:t>
            </a:r>
            <a:r>
              <a:rPr lang="en-US" sz="2400" dirty="0"/>
              <a:t>√</a:t>
            </a:r>
            <a:r>
              <a:rPr lang="en-US" sz="2400" i="1" dirty="0" smtClean="0"/>
              <a:t>s = </a:t>
            </a:r>
            <a:r>
              <a:rPr lang="en-US" sz="2400" dirty="0" smtClean="0"/>
              <a:t>200 GeV  </a:t>
            </a:r>
            <a:r>
              <a:rPr lang="en-US" dirty="0" smtClean="0">
                <a:solidFill>
                  <a:srgbClr val="FF0000"/>
                </a:solidFill>
              </a:rPr>
              <a:t>e-lenses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Asymmetric operation (p</a:t>
            </a:r>
            <a:r>
              <a:rPr lang="en-US" sz="2400" baseline="300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 smtClean="0"/>
              <a:t>-Au, </a:t>
            </a:r>
            <a:r>
              <a:rPr lang="en-US" sz="1800" dirty="0" smtClean="0"/>
              <a:t>d-Au, h-Au, p</a:t>
            </a:r>
            <a:r>
              <a:rPr lang="en-US" sz="1800" baseline="300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1800" dirty="0" smtClean="0"/>
              <a:t>-</a:t>
            </a:r>
            <a:r>
              <a:rPr lang="en-US" sz="1800" dirty="0" smtClean="0"/>
              <a:t>Al(</a:t>
            </a:r>
            <a:r>
              <a:rPr lang="en-US" sz="1800" dirty="0"/>
              <a:t>S</a:t>
            </a:r>
            <a:r>
              <a:rPr lang="en-US" sz="1800" dirty="0" smtClean="0"/>
              <a:t>i), </a:t>
            </a:r>
            <a:r>
              <a:rPr lang="en-US" sz="1800" dirty="0" smtClean="0"/>
              <a:t>p</a:t>
            </a:r>
            <a:r>
              <a:rPr lang="en-US" sz="1800" baseline="300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1800" dirty="0" smtClean="0"/>
              <a:t>-Cu</a:t>
            </a:r>
            <a:r>
              <a:rPr lang="en-US" sz="2400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DX move</a:t>
            </a:r>
            <a:endParaRPr lang="en-US" dirty="0"/>
          </a:p>
          <a:p>
            <a:pPr marL="0" indent="0"/>
            <a:endParaRPr lang="en-US" sz="2400" dirty="0" smtClean="0"/>
          </a:p>
          <a:p>
            <a:pPr marL="0" indent="0"/>
            <a:r>
              <a:rPr lang="en-US" sz="2800" b="1" dirty="0" smtClean="0">
                <a:solidFill>
                  <a:schemeClr val="accent2"/>
                </a:solidFill>
              </a:rPr>
              <a:t>Further running modes/upgrades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Electron </a:t>
            </a:r>
            <a:r>
              <a:rPr lang="en-US" sz="2400" dirty="0"/>
              <a:t>cooling for Au-</a:t>
            </a:r>
            <a:r>
              <a:rPr lang="en-US" sz="2400" dirty="0" smtClean="0"/>
              <a:t>Au √</a:t>
            </a:r>
            <a:r>
              <a:rPr lang="en-US" sz="2400" i="1" dirty="0" err="1"/>
              <a:t>s</a:t>
            </a:r>
            <a:r>
              <a:rPr lang="en-US" sz="2400" i="1" baseline="-25000" dirty="0" err="1"/>
              <a:t>NN</a:t>
            </a:r>
            <a:r>
              <a:rPr lang="en-US" sz="2400" i="1" dirty="0"/>
              <a:t> = 7.7</a:t>
            </a:r>
            <a:r>
              <a:rPr lang="en-US" sz="2400" dirty="0"/>
              <a:t>−20 </a:t>
            </a:r>
            <a:r>
              <a:rPr lang="en-US" sz="2400" dirty="0" smtClean="0"/>
              <a:t>GeV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Source upgrades: polarized He-3, Laser Ion Source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Comments on </a:t>
            </a:r>
            <a:r>
              <a:rPr lang="en-US" sz="2400" dirty="0" err="1"/>
              <a:t>LHCf@RHIC</a:t>
            </a:r>
            <a:r>
              <a:rPr lang="en-US" sz="2400" dirty="0"/>
              <a:t> </a:t>
            </a:r>
            <a:r>
              <a:rPr lang="en-US" sz="2400" dirty="0" err="1"/>
              <a:t>LoI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3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9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running modes Run-13 and Run-14 (BUPs)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 smtClean="0">
              <a:solidFill>
                <a:schemeClr val="accent2"/>
              </a:solidFill>
            </a:endParaRPr>
          </a:p>
          <a:p>
            <a:r>
              <a:rPr lang="en-US" sz="2400" dirty="0" smtClean="0">
                <a:solidFill>
                  <a:schemeClr val="accent2"/>
                </a:solidFill>
              </a:rPr>
              <a:t>Run-14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200 GeV Au-Au (STAR, PHENIX)  		12-14 weeks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15 GeV Au-Au (STAR)			3 weeks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200 GeV p-p (PHENIX)			6.5 weeks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0" indent="0"/>
            <a:r>
              <a:rPr lang="en-US" sz="2400" dirty="0" smtClean="0">
                <a:solidFill>
                  <a:srgbClr val="0000FF"/>
                </a:solidFill>
              </a:rPr>
              <a:t>Run-15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200 GeV </a:t>
            </a:r>
            <a:r>
              <a:rPr lang="en-US" dirty="0" smtClean="0"/>
              <a:t>p-Au (STAR, PHENIX</a:t>
            </a:r>
            <a:r>
              <a:rPr lang="en-US" dirty="0"/>
              <a:t>)	</a:t>
            </a:r>
            <a:r>
              <a:rPr lang="en-US" dirty="0" smtClean="0"/>
              <a:t>	4-5 </a:t>
            </a:r>
            <a:r>
              <a:rPr lang="en-US" dirty="0"/>
              <a:t>weeks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200 GeV p-p (STAR)				12 weeks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200 GeV d-Au, h-Au, p-Al, p-Cu (PHENIX)	4 weeks</a:t>
            </a:r>
          </a:p>
          <a:p>
            <a:pPr marL="0" indent="0"/>
            <a:r>
              <a:rPr lang="en-US" dirty="0"/>
              <a:t>	</a:t>
            </a:r>
          </a:p>
          <a:p>
            <a:pPr marL="0" indent="0"/>
            <a:r>
              <a:rPr lang="en-US" b="1" dirty="0" smtClean="0">
                <a:solidFill>
                  <a:srgbClr val="0000FF"/>
                </a:solidFill>
              </a:rPr>
              <a:t>Luminosity expectations ok, except:</a:t>
            </a:r>
          </a:p>
          <a:p>
            <a:pPr marL="342900" indent="-342900">
              <a:buFontTx/>
              <a:buChar char="-"/>
            </a:pPr>
            <a:r>
              <a:rPr lang="en-US" sz="1800" dirty="0" smtClean="0"/>
              <a:t>Cannot quantify if only min bias events are stated.</a:t>
            </a:r>
          </a:p>
          <a:p>
            <a:pPr marL="342900" indent="-342900">
              <a:buFontTx/>
              <a:buChar char="-"/>
            </a:pPr>
            <a:r>
              <a:rPr lang="en-US" sz="1800" dirty="0" smtClean="0"/>
              <a:t>PHENIX Run-15 p-Al and p-Cu probably too optimistic by 2x (only 1 week)</a:t>
            </a:r>
            <a:r>
              <a:rPr lang="en-US" sz="1800" dirty="0"/>
              <a:t>				</a:t>
            </a:r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30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5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7.5 GeV/nucleon Au-Au projection for Run-14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31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638800"/>
            <a:ext cx="6686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2"/>
                </a:solidFill>
              </a:rPr>
              <a:t>Scaled from operation at 5.75 GeV/nucleon (Run-10) and 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9.8 GeV/nucleon (Run-11)</a:t>
            </a:r>
          </a:p>
        </p:txBody>
      </p:sp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43" y="1143000"/>
            <a:ext cx="862175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1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1" y="1143000"/>
            <a:ext cx="8607303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GeV/nucleon Au-Au projection for Run-</a:t>
            </a:r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32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05200" y="4267200"/>
            <a:ext cx="11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Run-11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5486400"/>
            <a:ext cx="8577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2"/>
                </a:solidFill>
              </a:rPr>
              <a:t>Improvements compared to Run-11: 3D cooling, new longitudinal pick-up 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and kicker for stochastic cooling, higher bunch intensity 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(56 MHz SRF commissioning) </a:t>
            </a:r>
          </a:p>
        </p:txBody>
      </p:sp>
    </p:spTree>
    <p:extLst>
      <p:ext uri="{BB962C8B-B14F-4D97-AF65-F5344CB8AC3E}">
        <p14:creationId xmlns:p14="http://schemas.microsoft.com/office/powerpoint/2010/main" val="33744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74808"/>
            <a:ext cx="8686800" cy="4383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</a:t>
            </a:r>
            <a:r>
              <a:rPr lang="en-US" dirty="0" smtClean="0"/>
              <a:t>GeV p</a:t>
            </a:r>
            <a:r>
              <a:rPr lang="en-US" baseline="300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-p</a:t>
            </a:r>
            <a:r>
              <a:rPr lang="en-US" baseline="300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 </a:t>
            </a:r>
            <a:r>
              <a:rPr lang="en-US" dirty="0"/>
              <a:t>projection for Run-</a:t>
            </a:r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33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77136" y="4267200"/>
            <a:ext cx="11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Run-11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5619690"/>
            <a:ext cx="7250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2"/>
                </a:solidFill>
              </a:rPr>
              <a:t>Improvements compared to Run-11: OPPIS upgrade, e-lenses </a:t>
            </a:r>
          </a:p>
        </p:txBody>
      </p:sp>
    </p:spTree>
    <p:extLst>
      <p:ext uri="{BB962C8B-B14F-4D97-AF65-F5344CB8AC3E}">
        <p14:creationId xmlns:p14="http://schemas.microsoft.com/office/powerpoint/2010/main" val="125753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GeV/nucleon </a:t>
            </a:r>
            <a:r>
              <a:rPr lang="en-US" dirty="0" smtClean="0"/>
              <a:t>p-</a:t>
            </a:r>
            <a:r>
              <a:rPr lang="en-US" dirty="0"/>
              <a:t>Au projection for </a:t>
            </a:r>
            <a:r>
              <a:rPr lang="en-US" u="sng" dirty="0"/>
              <a:t>Run-</a:t>
            </a:r>
            <a:r>
              <a:rPr lang="en-US" u="sng" dirty="0" smtClean="0"/>
              <a:t>15</a:t>
            </a:r>
            <a:endParaRPr lang="en-US" u="sn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34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9774" y="5562600"/>
            <a:ext cx="8210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2"/>
                </a:solidFill>
              </a:rPr>
              <a:t>DX (beam splitting dipoles next to experiments) and ZDC move needed</a:t>
            </a:r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6" y="1066800"/>
            <a:ext cx="8719384" cy="43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4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 on </a:t>
            </a:r>
            <a:r>
              <a:rPr lang="en-US" dirty="0" err="1" smtClean="0"/>
              <a:t>LHCf@RHIC</a:t>
            </a:r>
            <a:r>
              <a:rPr lang="en-US" dirty="0" smtClean="0"/>
              <a:t> </a:t>
            </a:r>
            <a:r>
              <a:rPr lang="en-US" dirty="0" err="1" smtClean="0"/>
              <a:t>LoI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="1" dirty="0" smtClean="0">
                <a:solidFill>
                  <a:schemeClr val="accent2"/>
                </a:solidFill>
              </a:rPr>
              <a:t>Requested running modes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p+p</a:t>
            </a:r>
            <a:r>
              <a:rPr lang="en-US" baseline="30000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/>
              <a:t>√s = 510 GeV </a:t>
            </a:r>
          </a:p>
          <a:p>
            <a:pPr marL="0" indent="0"/>
            <a:r>
              <a:rPr lang="en-US" dirty="0"/>
              <a:t>	</a:t>
            </a:r>
            <a:r>
              <a:rPr lang="en-US" i="1" dirty="0" smtClean="0"/>
              <a:t>L</a:t>
            </a:r>
            <a:r>
              <a:rPr lang="en-US" dirty="0" smtClean="0"/>
              <a:t> = 6×10</a:t>
            </a:r>
            <a:r>
              <a:rPr lang="en-US" baseline="30000" dirty="0" smtClean="0"/>
              <a:t>29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for several hours,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* = 10 m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p+p</a:t>
            </a:r>
            <a:r>
              <a:rPr lang="en-US" dirty="0" smtClean="0"/>
              <a:t> </a:t>
            </a:r>
            <a:r>
              <a:rPr lang="en-US" dirty="0"/>
              <a:t>√s = </a:t>
            </a:r>
            <a:r>
              <a:rPr lang="en-US" dirty="0" smtClean="0"/>
              <a:t>200 </a:t>
            </a:r>
            <a:r>
              <a:rPr lang="en-US" dirty="0"/>
              <a:t>GeV </a:t>
            </a:r>
          </a:p>
          <a:p>
            <a:pPr marL="0" indent="0"/>
            <a:r>
              <a:rPr lang="en-US" dirty="0"/>
              <a:t>	</a:t>
            </a:r>
            <a:r>
              <a:rPr lang="en-US" i="1" dirty="0"/>
              <a:t>L</a:t>
            </a:r>
            <a:r>
              <a:rPr lang="en-US" dirty="0"/>
              <a:t> = </a:t>
            </a:r>
            <a:r>
              <a:rPr lang="en-US" dirty="0" smtClean="0"/>
              <a:t>4×10</a:t>
            </a:r>
            <a:r>
              <a:rPr lang="en-US" baseline="30000" dirty="0" smtClean="0"/>
              <a:t>31</a:t>
            </a:r>
            <a:r>
              <a:rPr lang="en-US" dirty="0" smtClean="0"/>
              <a:t> 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for several </a:t>
            </a:r>
            <a:r>
              <a:rPr lang="en-US" dirty="0" smtClean="0"/>
              <a:t>hours, 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/>
              <a:t>* = 10 </a:t>
            </a:r>
            <a:r>
              <a:rPr lang="en-US" dirty="0" smtClean="0"/>
              <a:t>m</a:t>
            </a:r>
            <a:br>
              <a:rPr lang="en-US" dirty="0" smtClean="0"/>
            </a:br>
            <a:r>
              <a:rPr lang="en-US" sz="1800" dirty="0" smtClean="0"/>
              <a:t>	</a:t>
            </a:r>
            <a:r>
              <a:rPr lang="en-US" sz="18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 too optimistic: need 3x10</a:t>
            </a:r>
            <a:r>
              <a:rPr lang="en-US" sz="1800" baseline="30000" dirty="0" smtClean="0">
                <a:solidFill>
                  <a:srgbClr val="FF0000"/>
                </a:solidFill>
                <a:sym typeface="Wingdings"/>
              </a:rPr>
              <a:t>11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 p/bunch for </a:t>
            </a:r>
            <a:r>
              <a:rPr lang="en-US" sz="1800" i="1" dirty="0" smtClean="0">
                <a:solidFill>
                  <a:srgbClr val="FF0000"/>
                </a:solidFill>
              </a:rPr>
              <a:t>L</a:t>
            </a:r>
            <a:r>
              <a:rPr lang="en-US" sz="1800" dirty="0" smtClean="0">
                <a:solidFill>
                  <a:srgbClr val="FF0000"/>
                </a:solidFill>
              </a:rPr>
              <a:t> = 2.5×10</a:t>
            </a:r>
            <a:r>
              <a:rPr lang="en-US" sz="1800" baseline="30000" dirty="0" smtClean="0">
                <a:solidFill>
                  <a:srgbClr val="FF0000"/>
                </a:solidFill>
              </a:rPr>
              <a:t>31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cm</a:t>
            </a:r>
            <a:r>
              <a:rPr lang="en-US" sz="1800" baseline="30000" dirty="0">
                <a:solidFill>
                  <a:srgbClr val="FF0000"/>
                </a:solidFill>
              </a:rPr>
              <a:t>-2</a:t>
            </a:r>
            <a:r>
              <a:rPr lang="en-US" sz="1800" dirty="0">
                <a:solidFill>
                  <a:srgbClr val="FF0000"/>
                </a:solidFill>
              </a:rPr>
              <a:t>s</a:t>
            </a:r>
            <a:r>
              <a:rPr lang="en-US" sz="1800" baseline="30000" dirty="0">
                <a:solidFill>
                  <a:srgbClr val="FF0000"/>
                </a:solidFill>
              </a:rPr>
              <a:t>-</a:t>
            </a:r>
            <a:r>
              <a:rPr lang="en-US" sz="1800" baseline="30000" dirty="0" smtClean="0">
                <a:solidFill>
                  <a:srgbClr val="FF0000"/>
                </a:solidFill>
              </a:rPr>
              <a:t>1 </a:t>
            </a:r>
            <a:br>
              <a:rPr lang="en-US" sz="1800" baseline="30000" dirty="0" smtClean="0">
                <a:solidFill>
                  <a:srgbClr val="FF0000"/>
                </a:solidFill>
              </a:rPr>
            </a:br>
            <a:r>
              <a:rPr lang="en-US" sz="1800" baseline="30000" dirty="0" smtClean="0">
                <a:solidFill>
                  <a:srgbClr val="FF0000"/>
                </a:solidFill>
              </a:rPr>
              <a:t> 	</a:t>
            </a:r>
            <a:r>
              <a:rPr lang="en-US" sz="1800" dirty="0" smtClean="0">
                <a:solidFill>
                  <a:srgbClr val="FF0000"/>
                </a:solidFill>
              </a:rPr>
              <a:t>(assume e-lenses and single IP, </a:t>
            </a:r>
            <a:r>
              <a:rPr lang="en-US" sz="1800" i="1" dirty="0" smtClean="0">
                <a:solidFill>
                  <a:srgbClr val="FF0000"/>
                </a:solidFill>
              </a:rPr>
              <a:t>N</a:t>
            </a:r>
            <a:r>
              <a:rPr lang="en-US" sz="1800" i="1" baseline="-25000" dirty="0" smtClean="0">
                <a:solidFill>
                  <a:srgbClr val="FF0000"/>
                </a:solidFill>
              </a:rPr>
              <a:t>b</a:t>
            </a:r>
            <a:r>
              <a:rPr lang="en-US" sz="1800" dirty="0" smtClean="0">
                <a:solidFill>
                  <a:srgbClr val="FF0000"/>
                </a:solidFill>
              </a:rPr>
              <a:t> &gt; 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3x10</a:t>
            </a:r>
            <a:r>
              <a:rPr lang="en-US" sz="1800" baseline="30000" dirty="0">
                <a:solidFill>
                  <a:srgbClr val="FF0000"/>
                </a:solidFill>
                <a:sym typeface="Wingdings"/>
              </a:rPr>
              <a:t>11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p challenging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p+N</a:t>
            </a:r>
            <a:r>
              <a:rPr lang="en-US" dirty="0" smtClean="0"/>
              <a:t> √s = 200 GeV </a:t>
            </a:r>
          </a:p>
          <a:p>
            <a:pPr marL="0" indent="0"/>
            <a:r>
              <a:rPr lang="en-US" dirty="0"/>
              <a:t>	</a:t>
            </a:r>
            <a:r>
              <a:rPr lang="en-US" i="1" dirty="0"/>
              <a:t>L</a:t>
            </a:r>
            <a:r>
              <a:rPr lang="en-US" dirty="0"/>
              <a:t> = </a:t>
            </a:r>
            <a:r>
              <a:rPr lang="en-US" dirty="0" smtClean="0"/>
              <a:t>7×10</a:t>
            </a:r>
            <a:r>
              <a:rPr lang="en-US" baseline="30000" dirty="0" smtClean="0"/>
              <a:t>30</a:t>
            </a:r>
            <a:r>
              <a:rPr lang="en-US" dirty="0" smtClean="0"/>
              <a:t> 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for several </a:t>
            </a:r>
            <a:r>
              <a:rPr lang="en-US" dirty="0" smtClean="0"/>
              <a:t>hours, 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/>
              <a:t>* = 10 </a:t>
            </a:r>
            <a:r>
              <a:rPr lang="en-US" dirty="0" smtClean="0"/>
              <a:t>m</a:t>
            </a:r>
            <a:br>
              <a:rPr lang="en-US" dirty="0" smtClean="0"/>
            </a:br>
            <a:r>
              <a:rPr lang="en-US" sz="1800" dirty="0" smtClean="0"/>
              <a:t>	</a:t>
            </a:r>
            <a:r>
              <a:rPr lang="en-US" sz="18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 also too optimistic</a:t>
            </a:r>
          </a:p>
          <a:p>
            <a:pPr marL="0" indent="0"/>
            <a:r>
              <a:rPr lang="en-US" dirty="0" smtClean="0"/>
              <a:t>p</a:t>
            </a:r>
            <a:r>
              <a:rPr lang="en-US" baseline="300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/>
              <a:t>+p</a:t>
            </a:r>
            <a:r>
              <a:rPr lang="en-US" baseline="300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/>
              <a:t> √s = </a:t>
            </a:r>
            <a:r>
              <a:rPr lang="en-US" dirty="0" smtClean="0"/>
              <a:t>510 </a:t>
            </a:r>
            <a:r>
              <a:rPr lang="en-US" dirty="0"/>
              <a:t>GeV </a:t>
            </a:r>
          </a:p>
          <a:p>
            <a:pPr marL="0" indent="0"/>
            <a:r>
              <a:rPr lang="en-US" dirty="0"/>
              <a:t>	</a:t>
            </a:r>
            <a:r>
              <a:rPr lang="en-US" i="1" dirty="0"/>
              <a:t>L</a:t>
            </a:r>
            <a:r>
              <a:rPr lang="en-US" dirty="0"/>
              <a:t> = </a:t>
            </a:r>
            <a:r>
              <a:rPr lang="en-US" dirty="0" smtClean="0"/>
              <a:t>2.5×10</a:t>
            </a:r>
            <a:r>
              <a:rPr lang="en-US" baseline="30000" dirty="0" smtClean="0"/>
              <a:t>30</a:t>
            </a:r>
            <a:r>
              <a:rPr lang="en-US" dirty="0" smtClean="0"/>
              <a:t> 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for </a:t>
            </a:r>
            <a:r>
              <a:rPr lang="en-US" dirty="0" smtClean="0"/>
              <a:t>11 </a:t>
            </a:r>
            <a:r>
              <a:rPr lang="en-US" dirty="0"/>
              <a:t>hours, 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/>
              <a:t>* = 10 </a:t>
            </a:r>
            <a:r>
              <a:rPr lang="en-US" dirty="0" smtClean="0"/>
              <a:t>m</a:t>
            </a:r>
            <a:br>
              <a:rPr lang="en-US" dirty="0" smtClean="0"/>
            </a:br>
            <a:r>
              <a:rPr lang="en-US" dirty="0" smtClean="0"/>
              <a:t>	also horizontal polarization</a:t>
            </a:r>
            <a:endParaRPr lang="en-US" dirty="0"/>
          </a:p>
          <a:p>
            <a:pPr marL="0" indent="0"/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Detector fit under investigation, </a:t>
            </a:r>
            <a:r>
              <a:rPr lang="en-US" dirty="0" smtClean="0"/>
              <a:t>plan to begin </a:t>
            </a:r>
            <a:r>
              <a:rPr lang="en-US" dirty="0" smtClean="0"/>
              <a:t>operation in 2016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All modes possible, some luminosity expectations optimistic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/>
            <a:endParaRPr lang="en-US" dirty="0" smtClean="0"/>
          </a:p>
          <a:p>
            <a:pPr marL="0" indent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35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3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oton-with-gluouns-3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448" y="1447800"/>
            <a:ext cx="2087671" cy="1524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6477000" cy="5867400"/>
          </a:xfrm>
        </p:spPr>
        <p:txBody>
          <a:bodyPr/>
          <a:lstStyle/>
          <a:p>
            <a:pPr marL="0" indent="0">
              <a:spcBef>
                <a:spcPts val="2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Run-13</a:t>
            </a:r>
          </a:p>
          <a:p>
            <a:pPr marL="342900" indent="-342900">
              <a:spcBef>
                <a:spcPts val="2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Polarized protons at √</a:t>
            </a:r>
            <a:r>
              <a:rPr lang="en-US" sz="1800" i="1" dirty="0" smtClean="0">
                <a:solidFill>
                  <a:srgbClr val="000000"/>
                </a:solidFill>
              </a:rPr>
              <a:t>s</a:t>
            </a:r>
            <a:r>
              <a:rPr lang="en-US" sz="1800" dirty="0" smtClean="0">
                <a:solidFill>
                  <a:srgbClr val="000000"/>
                </a:solidFill>
              </a:rPr>
              <a:t> = 510 GeV</a:t>
            </a:r>
          </a:p>
          <a:p>
            <a:pPr marL="0" indent="0">
              <a:spcBef>
                <a:spcPts val="200"/>
              </a:spcBef>
            </a:pPr>
            <a:r>
              <a:rPr lang="en-US" sz="1800" dirty="0" smtClean="0"/>
              <a:t>     </a:t>
            </a:r>
            <a:r>
              <a:rPr lang="en-US" sz="1800" dirty="0" smtClean="0">
                <a:solidFill>
                  <a:srgbClr val="0000FF"/>
                </a:solidFill>
              </a:rPr>
              <a:t>  new source commissioned, 2x intensity &amp; </a:t>
            </a:r>
            <a:r>
              <a:rPr lang="en-US" sz="1800" i="1" dirty="0" smtClean="0">
                <a:solidFill>
                  <a:srgbClr val="0000FF"/>
                </a:solidFill>
              </a:rPr>
              <a:t>P</a:t>
            </a:r>
            <a:r>
              <a:rPr lang="en-US" sz="1800" dirty="0" smtClean="0">
                <a:solidFill>
                  <a:srgbClr val="0000FF"/>
                </a:solidFill>
              </a:rPr>
              <a:t> +3-5% </a:t>
            </a:r>
            <a:br>
              <a:rPr lang="en-US" sz="1800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olidFill>
                  <a:srgbClr val="0000FF"/>
                </a:solidFill>
              </a:rPr>
              <a:t>       new records for </a:t>
            </a:r>
            <a:r>
              <a:rPr lang="en-US" sz="1800" i="1" dirty="0" smtClean="0">
                <a:solidFill>
                  <a:srgbClr val="0000FF"/>
                </a:solidFill>
              </a:rPr>
              <a:t>L</a:t>
            </a:r>
            <a:r>
              <a:rPr lang="en-US" sz="1800" baseline="-25000" dirty="0" smtClean="0">
                <a:solidFill>
                  <a:srgbClr val="0000FF"/>
                </a:solidFill>
              </a:rPr>
              <a:t>peak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  <a:r>
              <a:rPr lang="en-US" sz="1800" i="1" dirty="0" smtClean="0">
                <a:solidFill>
                  <a:srgbClr val="0000FF"/>
                </a:solidFill>
              </a:rPr>
              <a:t>L</a:t>
            </a:r>
            <a:r>
              <a:rPr lang="en-US" sz="1800" baseline="-25000" dirty="0" smtClean="0">
                <a:solidFill>
                  <a:srgbClr val="0000FF"/>
                </a:solidFill>
              </a:rPr>
              <a:t>avg</a:t>
            </a:r>
            <a:r>
              <a:rPr lang="en-US" sz="1800" dirty="0" smtClean="0">
                <a:solidFill>
                  <a:srgbClr val="0000FF"/>
                </a:solidFill>
              </a:rPr>
              <a:t> – at limit before e-lenses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ts val="200"/>
              </a:spcBef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spcBef>
                <a:spcPts val="20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Run-14 </a:t>
            </a:r>
            <a:r>
              <a:rPr lang="en-US" dirty="0" smtClean="0">
                <a:solidFill>
                  <a:srgbClr val="0000FF"/>
                </a:solidFill>
              </a:rPr>
              <a:t>upgrades </a:t>
            </a:r>
          </a:p>
          <a:p>
            <a:pPr marL="342900" indent="-342900">
              <a:spcBef>
                <a:spcPts val="2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Stochastic cooling </a:t>
            </a:r>
            <a:r>
              <a:rPr lang="en-US" sz="1600" dirty="0" smtClean="0">
                <a:solidFill>
                  <a:srgbClr val="0000FF"/>
                </a:solidFill>
              </a:rPr>
              <a:t>new longitudinal pick-ups and kickers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ts val="2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56 MHz SRF commissioning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	</a:t>
            </a:r>
            <a:r>
              <a:rPr lang="en-US" sz="1600" i="1" dirty="0" smtClean="0">
                <a:solidFill>
                  <a:srgbClr val="0000FF"/>
                </a:solidFill>
              </a:rPr>
              <a:t>A-A L</a:t>
            </a:r>
            <a:r>
              <a:rPr lang="en-US" sz="1600" dirty="0" smtClean="0">
                <a:solidFill>
                  <a:srgbClr val="0000FF"/>
                </a:solidFill>
              </a:rPr>
              <a:t> +30-50% after commissioning </a:t>
            </a:r>
          </a:p>
          <a:p>
            <a:pPr marL="342900" indent="-342900">
              <a:spcBef>
                <a:spcPts val="2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Electron lenses beam commissioning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	p-p </a:t>
            </a:r>
            <a:r>
              <a:rPr lang="en-US" sz="1600" i="1" dirty="0" smtClean="0">
                <a:solidFill>
                  <a:srgbClr val="0000FF"/>
                </a:solidFill>
              </a:rPr>
              <a:t>L</a:t>
            </a:r>
            <a:r>
              <a:rPr lang="en-US" sz="1600" dirty="0" smtClean="0">
                <a:solidFill>
                  <a:srgbClr val="0000FF"/>
                </a:solidFill>
              </a:rPr>
              <a:t> +100% after commissioning</a:t>
            </a:r>
          </a:p>
          <a:p>
            <a:pPr marL="0" indent="0">
              <a:spcBef>
                <a:spcPts val="200"/>
              </a:spcBef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200"/>
              </a:spcBef>
            </a:pPr>
            <a:r>
              <a:rPr lang="en-US" b="1" dirty="0">
                <a:solidFill>
                  <a:srgbClr val="0000FF"/>
                </a:solidFill>
              </a:rPr>
              <a:t>Run-</a:t>
            </a:r>
            <a:r>
              <a:rPr lang="en-US" b="1" dirty="0" smtClean="0">
                <a:solidFill>
                  <a:srgbClr val="0000FF"/>
                </a:solidFill>
              </a:rPr>
              <a:t>15</a:t>
            </a:r>
            <a:r>
              <a:rPr lang="en-US" dirty="0" smtClean="0">
                <a:solidFill>
                  <a:srgbClr val="0000FF"/>
                </a:solidFill>
              </a:rPr>
              <a:t> upgrades</a:t>
            </a:r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>
              <a:spcBef>
                <a:spcPts val="2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p-Au</a:t>
            </a:r>
          </a:p>
          <a:p>
            <a:pPr marL="0" indent="0">
              <a:spcBef>
                <a:spcPts val="200"/>
              </a:spcBef>
            </a:pPr>
            <a:endParaRPr lang="en-US" b="1" dirty="0" smtClean="0">
              <a:solidFill>
                <a:srgbClr val="0000FF"/>
              </a:solidFill>
            </a:endParaRPr>
          </a:p>
          <a:p>
            <a:pPr marL="0" indent="0">
              <a:spcBef>
                <a:spcPts val="20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Further performance upgrades</a:t>
            </a:r>
          </a:p>
          <a:p>
            <a:pPr marL="342900" indent="-342900">
              <a:spcBef>
                <a:spcPts val="200"/>
              </a:spcBef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Low-energy cooling for Au-Au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200"/>
              </a:spcBef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New sources: polarized He-3, Laser Ion Source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36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1000" y="228600"/>
            <a:ext cx="8382000" cy="414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mtClean="0"/>
              <a:t>RHIC status and upgrades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858000" y="4343400"/>
            <a:ext cx="2209800" cy="1707573"/>
            <a:chOff x="6781800" y="1433946"/>
            <a:chExt cx="2209800" cy="1707573"/>
          </a:xfrm>
        </p:grpSpPr>
        <p:pic>
          <p:nvPicPr>
            <p:cNvPr id="9" name="Picture 8" descr="collisions-300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1433946"/>
              <a:ext cx="2209800" cy="17075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239000" y="1447800"/>
              <a:ext cx="1724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Au-Au collision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185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Optically Pumped Polarized H</a:t>
            </a:r>
            <a:r>
              <a:rPr lang="en-US" sz="2000" baseline="30000" dirty="0"/>
              <a:t>–</a:t>
            </a:r>
            <a:r>
              <a:rPr lang="en-US" sz="2000" dirty="0"/>
              <a:t> source (OPPIS</a:t>
            </a:r>
            <a:r>
              <a:rPr lang="en-US" sz="2000" dirty="0" smtClean="0"/>
              <a:t>)</a:t>
            </a:r>
            <a:r>
              <a:rPr lang="en-US" dirty="0" smtClean="0"/>
              <a:t> – A. Zelenski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4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6" name="Picture 5" descr="FABS0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09800"/>
            <a:ext cx="5105400" cy="290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867400" y="1066800"/>
            <a:ext cx="3048000" cy="473975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284163" lvl="0" indent="-284163" eaLnBrk="0" hangingPunct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chemeClr val="accent2"/>
                </a:solidFill>
              </a:rPr>
              <a:t>Goals:</a:t>
            </a:r>
            <a:r>
              <a:rPr lang="en-US" sz="2000" kern="0" dirty="0" smtClean="0"/>
              <a:t/>
            </a:r>
            <a:br>
              <a:rPr lang="en-US" sz="2000" kern="0" dirty="0" smtClean="0"/>
            </a:br>
            <a:r>
              <a:rPr lang="en-US" sz="2000" kern="0" dirty="0" smtClean="0">
                <a:solidFill>
                  <a:srgbClr val="FF0000"/>
                </a:solidFill>
              </a:rPr>
              <a:t>1. H</a:t>
            </a:r>
            <a:r>
              <a:rPr lang="en-US" sz="2000" kern="0" baseline="30000" dirty="0" smtClean="0">
                <a:solidFill>
                  <a:srgbClr val="FF0000"/>
                </a:solidFill>
              </a:rPr>
              <a:t>− </a:t>
            </a:r>
            <a:r>
              <a:rPr lang="en-US" sz="2000" kern="0" dirty="0" smtClean="0">
                <a:solidFill>
                  <a:srgbClr val="FF0000"/>
                </a:solidFill>
              </a:rPr>
              <a:t>beam current increase to 10mA</a:t>
            </a:r>
            <a:r>
              <a:rPr lang="en-US" sz="2000" kern="0" dirty="0" smtClean="0"/>
              <a:t> </a:t>
            </a:r>
            <a:r>
              <a:rPr lang="en-US" sz="1800" kern="0" dirty="0" smtClean="0"/>
              <a:t>(order of magnitude)</a:t>
            </a:r>
            <a:br>
              <a:rPr lang="en-US" sz="1800" kern="0" dirty="0" smtClean="0"/>
            </a:br>
            <a:r>
              <a:rPr lang="en-US" sz="2000" kern="0" dirty="0" smtClean="0">
                <a:solidFill>
                  <a:srgbClr val="FF0000"/>
                </a:solidFill>
              </a:rPr>
              <a:t>2. Polarization to 85-90%</a:t>
            </a:r>
            <a:r>
              <a:rPr lang="en-US" sz="2000" kern="0" dirty="0" smtClean="0"/>
              <a:t> </a:t>
            </a:r>
            <a:r>
              <a:rPr lang="en-US" sz="1800" kern="0" dirty="0" smtClean="0"/>
              <a:t>(~5% increase)</a:t>
            </a:r>
            <a:endParaRPr lang="en-US" sz="1000" kern="0" dirty="0" smtClean="0"/>
          </a:p>
          <a:p>
            <a:pPr marL="284163" lvl="0" indent="-284163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000" kern="0" dirty="0" smtClean="0"/>
          </a:p>
          <a:p>
            <a:pPr marL="284163" lvl="0" indent="-284163" eaLnBrk="0" hangingPunct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chemeClr val="accent2"/>
                </a:solidFill>
              </a:rPr>
              <a:t>Upgrade components:</a:t>
            </a:r>
          </a:p>
          <a:p>
            <a:pPr marL="284163" lvl="0" indent="-284163" eaLnBrk="0" hangingPunct="0">
              <a:spcBef>
                <a:spcPct val="20000"/>
              </a:spcBef>
              <a:defRPr/>
            </a:pPr>
            <a:r>
              <a:rPr lang="en-US" sz="2000" kern="0" dirty="0" smtClean="0"/>
              <a:t>1. Atomic hydrogen      injector </a:t>
            </a:r>
            <a:r>
              <a:rPr lang="en-US" sz="1600" kern="0" dirty="0" smtClean="0"/>
              <a:t>(collaboration </a:t>
            </a:r>
            <a:br>
              <a:rPr lang="en-US" sz="1600" kern="0" dirty="0" smtClean="0"/>
            </a:br>
            <a:r>
              <a:rPr lang="en-US" sz="1600" kern="0" dirty="0" smtClean="0"/>
              <a:t>with BINP Novosibirsk)</a:t>
            </a:r>
          </a:p>
          <a:p>
            <a:pPr marL="284163" lvl="0" indent="-284163" eaLnBrk="0" hangingPunct="0">
              <a:spcBef>
                <a:spcPct val="20000"/>
              </a:spcBef>
              <a:defRPr/>
            </a:pPr>
            <a:r>
              <a:rPr lang="en-US" sz="2000" kern="0" dirty="0" smtClean="0"/>
              <a:t>2. Superconducting  solenoid </a:t>
            </a:r>
            <a:r>
              <a:rPr lang="en-US" sz="1600" kern="0" dirty="0" smtClean="0"/>
              <a:t>(3 T)</a:t>
            </a:r>
          </a:p>
          <a:p>
            <a:pPr marL="284163" lvl="0" indent="-284163" eaLnBrk="0" hangingPunct="0">
              <a:spcBef>
                <a:spcPct val="20000"/>
              </a:spcBef>
              <a:defRPr/>
            </a:pPr>
            <a:r>
              <a:rPr lang="en-US" sz="2000" kern="0" dirty="0" smtClean="0"/>
              <a:t>3. Beam diagnostics </a:t>
            </a:r>
            <a:br>
              <a:rPr lang="en-US" sz="2000" kern="0" dirty="0" smtClean="0"/>
            </a:br>
            <a:r>
              <a:rPr lang="en-US" sz="2000" kern="0" dirty="0" smtClean="0"/>
              <a:t>and polarimetry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914400"/>
            <a:ext cx="3640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Upgraded OPPIS (2013)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981200"/>
            <a:ext cx="49167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           Neutralizer      Ionizer </a:t>
            </a:r>
            <a:r>
              <a:rPr lang="en-US" sz="1400" dirty="0" err="1" smtClean="0"/>
              <a:t>Rb</a:t>
            </a:r>
            <a:r>
              <a:rPr lang="en-US" sz="1400" dirty="0" smtClean="0"/>
              <a:t>-cell </a:t>
            </a:r>
            <a:r>
              <a:rPr lang="en-US" sz="1400" dirty="0" err="1" smtClean="0"/>
              <a:t>Sona</a:t>
            </a:r>
            <a:r>
              <a:rPr lang="en-US" sz="1400" dirty="0" smtClean="0"/>
              <a:t>    Na-jet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(H</a:t>
            </a:r>
            <a:r>
              <a:rPr lang="en-US" sz="1800" baseline="30000" dirty="0"/>
              <a:t>+</a:t>
            </a:r>
            <a:r>
              <a:rPr lang="en-US" sz="1800" dirty="0" smtClean="0"/>
              <a:t>)                  (</a:t>
            </a:r>
            <a:r>
              <a:rPr lang="en-US" sz="1800" dirty="0"/>
              <a:t>H</a:t>
            </a:r>
            <a:r>
              <a:rPr lang="en-US" sz="1800" baseline="30000" dirty="0"/>
              <a:t>0</a:t>
            </a:r>
            <a:r>
              <a:rPr lang="en-US" sz="1800" dirty="0" smtClean="0"/>
              <a:t>)       (H</a:t>
            </a:r>
            <a:r>
              <a:rPr lang="en-US" sz="1800" baseline="30000" dirty="0"/>
              <a:t>+</a:t>
            </a:r>
            <a:r>
              <a:rPr lang="en-US" sz="1800" dirty="0" smtClean="0"/>
              <a:t>)   (H</a:t>
            </a:r>
            <a:r>
              <a:rPr lang="en-US" sz="1800" baseline="30000" dirty="0" smtClean="0"/>
              <a:t>0</a:t>
            </a:r>
            <a:r>
              <a:rPr lang="en-US" sz="1800" dirty="0" smtClean="0"/>
              <a:t>)          (</a:t>
            </a:r>
            <a:r>
              <a:rPr lang="en-US" sz="1800" dirty="0"/>
              <a:t>H</a:t>
            </a:r>
            <a:r>
              <a:rPr lang="en-US" sz="1800" baseline="30000" dirty="0"/>
              <a:t>−</a:t>
            </a:r>
            <a:r>
              <a:rPr lang="en-US" sz="1800" dirty="0"/>
              <a:t>)</a:t>
            </a:r>
            <a:endParaRPr lang="en-US" sz="1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394296" y="4126468"/>
            <a:ext cx="133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chemeClr val="accent2"/>
                </a:solidFill>
              </a:rPr>
              <a:t>sc</a:t>
            </a:r>
            <a:r>
              <a:rPr lang="en-US" sz="1800" dirty="0" smtClean="0">
                <a:solidFill>
                  <a:schemeClr val="accent2"/>
                </a:solidFill>
              </a:rPr>
              <a:t> solenoid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14400" y="1466850"/>
            <a:ext cx="6172200" cy="4629150"/>
            <a:chOff x="914400" y="1371600"/>
            <a:chExt cx="6172200" cy="4629150"/>
          </a:xfrm>
        </p:grpSpPr>
        <p:pic>
          <p:nvPicPr>
            <p:cNvPr id="12" name="Picture 11" descr="2012-0510 OPPIS upgrade work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371600"/>
              <a:ext cx="6172200" cy="462915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057400" y="2133600"/>
              <a:ext cx="18239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="1" dirty="0" smtClean="0">
                  <a:solidFill>
                    <a:schemeClr val="bg1"/>
                  </a:solidFill>
                </a:rPr>
                <a:t>New Atomic</a:t>
              </a:r>
              <a:br>
                <a:rPr lang="en-US" sz="2000" b="1" dirty="0" smtClean="0">
                  <a:solidFill>
                    <a:schemeClr val="bg1"/>
                  </a:solidFill>
                </a:rPr>
              </a:br>
              <a:r>
                <a:rPr lang="en-US" sz="2000" b="1" dirty="0" smtClean="0">
                  <a:solidFill>
                    <a:schemeClr val="bg1"/>
                  </a:solidFill>
                </a:rPr>
                <a:t>Beam Source</a:t>
              </a:r>
            </a:p>
            <a:p>
              <a:pPr algn="l"/>
              <a:r>
                <a:rPr lang="en-US" sz="2000" b="1" dirty="0" smtClean="0">
                  <a:solidFill>
                    <a:schemeClr val="bg1"/>
                  </a:solidFill>
                </a:rPr>
                <a:t>(ABS)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14800" y="3810000"/>
              <a:ext cx="28636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="1" dirty="0" smtClean="0">
                  <a:solidFill>
                    <a:schemeClr val="bg1"/>
                  </a:solidFill>
                </a:rPr>
                <a:t>New superconducting</a:t>
              </a:r>
              <a:br>
                <a:rPr lang="en-US" sz="2000" b="1" dirty="0" smtClean="0">
                  <a:solidFill>
                    <a:schemeClr val="bg1"/>
                  </a:solidFill>
                </a:rPr>
              </a:br>
              <a:r>
                <a:rPr lang="en-US" sz="2000" b="1" dirty="0" smtClean="0">
                  <a:solidFill>
                    <a:schemeClr val="bg1"/>
                  </a:solidFill>
                </a:rPr>
                <a:t>solenoid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2667000" y="3124200"/>
              <a:ext cx="304800" cy="533400"/>
            </a:xfrm>
            <a:prstGeom prst="straightConnector1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914400" y="1371600"/>
              <a:ext cx="28502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="1" dirty="0" smtClean="0">
                  <a:solidFill>
                    <a:schemeClr val="bg1"/>
                  </a:solidFill>
                </a:rPr>
                <a:t>Setup on 10 May 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75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="1" dirty="0" smtClean="0">
                <a:solidFill>
                  <a:srgbClr val="0000FF"/>
                </a:solidFill>
                <a:cs typeface="Arial"/>
              </a:rPr>
              <a:t>Commissioning before/during Run-13</a:t>
            </a:r>
            <a:endParaRPr lang="en-US" b="1" dirty="0">
              <a:solidFill>
                <a:srgbClr val="0000FF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First year with n</a:t>
            </a:r>
            <a:r>
              <a:rPr lang="en-US" dirty="0" smtClean="0">
                <a:latin typeface="Arial"/>
                <a:cs typeface="Arial"/>
              </a:rPr>
              <a:t>ew OPPIS, reliable operation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Maintenance time is significantly reduced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-US" dirty="0">
                <a:latin typeface="Arial"/>
                <a:cs typeface="Arial"/>
              </a:rPr>
              <a:t>source intensity is about 5-10 </a:t>
            </a:r>
            <a:r>
              <a:rPr lang="en-US" dirty="0" smtClean="0">
                <a:latin typeface="Arial"/>
                <a:cs typeface="Arial"/>
              </a:rPr>
              <a:t>mA (10x more than old source).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Strong </a:t>
            </a:r>
            <a:r>
              <a:rPr lang="en-US" dirty="0">
                <a:latin typeface="Arial"/>
                <a:cs typeface="Arial"/>
              </a:rPr>
              <a:t>space-charge </a:t>
            </a:r>
            <a:r>
              <a:rPr lang="en-US" dirty="0" smtClean="0">
                <a:latin typeface="Arial"/>
                <a:cs typeface="Arial"/>
              </a:rPr>
              <a:t>limits transport through </a:t>
            </a:r>
            <a:r>
              <a:rPr lang="en-US" dirty="0">
                <a:latin typeface="Arial"/>
                <a:cs typeface="Arial"/>
              </a:rPr>
              <a:t>RFQ and </a:t>
            </a:r>
            <a:r>
              <a:rPr lang="en-US" dirty="0" smtClean="0">
                <a:latin typeface="Arial"/>
                <a:cs typeface="Arial"/>
              </a:rPr>
              <a:t>Linac, losses </a:t>
            </a:r>
            <a:r>
              <a:rPr lang="en-US" dirty="0">
                <a:latin typeface="Arial"/>
                <a:cs typeface="Arial"/>
              </a:rPr>
              <a:t>can </a:t>
            </a:r>
            <a:r>
              <a:rPr lang="en-US" dirty="0" smtClean="0">
                <a:latin typeface="Arial"/>
                <a:cs typeface="Arial"/>
              </a:rPr>
              <a:t>be </a:t>
            </a:r>
            <a:r>
              <a:rPr lang="en-US" dirty="0">
                <a:latin typeface="Arial"/>
                <a:cs typeface="Arial"/>
              </a:rPr>
              <a:t>reduced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66"/>
              </a:solidFill>
              <a:latin typeface="Calibri" charset="0"/>
            </a:endParaRPr>
          </a:p>
          <a:p>
            <a:pPr marL="0" indent="0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Performance increase to date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Maximum Booster intensity: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2x higher than Run-12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Polarization: 83%,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3-4% higher than Run-12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(at nominal intensity 5x10</a:t>
            </a:r>
            <a:r>
              <a:rPr lang="en-US" sz="1600" baseline="30000" dirty="0" smtClean="0">
                <a:solidFill>
                  <a:srgbClr val="FF0000"/>
                </a:solidFill>
                <a:latin typeface="Arial"/>
                <a:cs typeface="Arial"/>
              </a:rPr>
              <a:t>11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0" indent="0"/>
            <a:r>
              <a:rPr lang="en-US" b="1" dirty="0" smtClean="0">
                <a:solidFill>
                  <a:schemeClr val="accent2"/>
                </a:solidFill>
              </a:rPr>
              <a:t>Expect further intensity and polarization increases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Will be primarily used to increase brightness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Polarization at store can be reduced by accelerating smaller beams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5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Optically Pumped Polarized H</a:t>
            </a:r>
            <a:r>
              <a:rPr lang="en-US" sz="2000" baseline="30000" dirty="0"/>
              <a:t>–</a:t>
            </a:r>
            <a:r>
              <a:rPr lang="en-US" sz="2000" dirty="0"/>
              <a:t> source (OPPIS</a:t>
            </a:r>
            <a:r>
              <a:rPr lang="en-US" sz="2000" dirty="0" smtClean="0"/>
              <a:t>)</a:t>
            </a:r>
            <a:r>
              <a:rPr lang="en-US" dirty="0" smtClean="0"/>
              <a:t> – A. Zelenski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7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" y="609600"/>
            <a:ext cx="8297273" cy="525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Run-13 luminosity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6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9090" y="5842337"/>
            <a:ext cx="884251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New: </a:t>
            </a:r>
            <a:r>
              <a:rPr lang="en-US" sz="2000" b="1" dirty="0" smtClean="0"/>
              <a:t>OPPIS</a:t>
            </a:r>
            <a:r>
              <a:rPr lang="en-US" sz="2000" dirty="0" smtClean="0"/>
              <a:t>, AGS survey, upgrade 9 MHz, upgrade </a:t>
            </a:r>
            <a:r>
              <a:rPr lang="en-US" sz="2000" dirty="0" err="1" smtClean="0"/>
              <a:t>pC</a:t>
            </a:r>
            <a:r>
              <a:rPr lang="en-US" sz="2000" dirty="0" smtClean="0"/>
              <a:t>, new STAR Be pipe, </a:t>
            </a:r>
            <a:br>
              <a:rPr lang="en-US" sz="2000" dirty="0" smtClean="0"/>
            </a:br>
            <a:r>
              <a:rPr lang="en-US" sz="2000" dirty="0" smtClean="0"/>
              <a:t>e-lens lattice tested, e-lens hardware commissioning, longitudinal damper </a:t>
            </a:r>
            <a:br>
              <a:rPr lang="en-US" sz="2000" dirty="0" smtClean="0"/>
            </a:br>
            <a:r>
              <a:rPr lang="en-US" sz="2000" dirty="0" smtClean="0"/>
              <a:t>injection and ramp, …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91400" y="1111984"/>
            <a:ext cx="1672966" cy="16312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Best weeks</a:t>
            </a:r>
          </a:p>
          <a:p>
            <a:pPr algn="l"/>
            <a:r>
              <a:rPr lang="en-US" sz="2000" dirty="0" smtClean="0"/>
              <a:t>(</a:t>
            </a:r>
            <a:r>
              <a:rPr lang="en-US" sz="1800" dirty="0" smtClean="0">
                <a:solidFill>
                  <a:srgbClr val="0000FF"/>
                </a:solidFill>
              </a:rPr>
              <a:t>50 pb</a:t>
            </a:r>
            <a:r>
              <a:rPr lang="en-US" sz="1800" baseline="30000" dirty="0" smtClean="0">
                <a:solidFill>
                  <a:srgbClr val="0000FF"/>
                </a:solidFill>
              </a:rPr>
              <a:t>-1</a:t>
            </a:r>
            <a:r>
              <a:rPr lang="en-US" sz="1800" dirty="0" smtClean="0">
                <a:solidFill>
                  <a:srgbClr val="0000FF"/>
                </a:solidFill>
              </a:rPr>
              <a:t>/week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r>
              <a:rPr lang="en-US" sz="2000" dirty="0" smtClean="0"/>
              <a:t>close to max</a:t>
            </a:r>
            <a:br>
              <a:rPr lang="en-US" sz="2000" dirty="0" smtClean="0"/>
            </a:br>
            <a:r>
              <a:rPr lang="en-US" sz="2000" dirty="0" smtClean="0"/>
              <a:t>projected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1800" dirty="0" smtClean="0">
                <a:solidFill>
                  <a:srgbClr val="0000FF"/>
                </a:solidFill>
              </a:rPr>
              <a:t>56 pb</a:t>
            </a:r>
            <a:r>
              <a:rPr lang="en-US" sz="1800" baseline="30000" dirty="0" smtClean="0">
                <a:solidFill>
                  <a:srgbClr val="0000FF"/>
                </a:solidFill>
              </a:rPr>
              <a:t>-1</a:t>
            </a:r>
            <a:r>
              <a:rPr lang="en-US" sz="1800" dirty="0" smtClean="0">
                <a:solidFill>
                  <a:srgbClr val="0000FF"/>
                </a:solidFill>
              </a:rPr>
              <a:t>/week</a:t>
            </a:r>
            <a:r>
              <a:rPr lang="en-US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445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polarized protons – luminosity and polarization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7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1447800"/>
            <a:ext cx="2886398" cy="19800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At 255 GeV in 2013</a:t>
            </a:r>
          </a:p>
          <a:p>
            <a:pPr algn="l"/>
            <a:r>
              <a:rPr lang="en-US" sz="2000" i="1" dirty="0" smtClean="0">
                <a:solidFill>
                  <a:srgbClr val="FF0000"/>
                </a:solidFill>
              </a:rPr>
              <a:t>L</a:t>
            </a:r>
            <a:r>
              <a:rPr lang="en-US" sz="2000" baseline="-25000" dirty="0" smtClean="0">
                <a:solidFill>
                  <a:srgbClr val="FF0000"/>
                </a:solidFill>
              </a:rPr>
              <a:t>avg</a:t>
            </a:r>
            <a:r>
              <a:rPr lang="en-US" sz="2000" dirty="0" smtClean="0">
                <a:solidFill>
                  <a:srgbClr val="FF0000"/>
                </a:solidFill>
              </a:rPr>
              <a:t> = 132x10</a:t>
            </a:r>
            <a:r>
              <a:rPr lang="en-US" sz="2000" baseline="30000" dirty="0" smtClean="0">
                <a:solidFill>
                  <a:srgbClr val="FF0000"/>
                </a:solidFill>
              </a:rPr>
              <a:t>30</a:t>
            </a:r>
            <a:r>
              <a:rPr lang="en-US" sz="2000" dirty="0" smtClean="0">
                <a:solidFill>
                  <a:srgbClr val="FF0000"/>
                </a:solidFill>
              </a:rPr>
              <a:t>cm</a:t>
            </a:r>
            <a:r>
              <a:rPr lang="en-US" sz="2000" baseline="30000" dirty="0" smtClean="0">
                <a:solidFill>
                  <a:srgbClr val="FF0000"/>
                </a:solidFill>
              </a:rPr>
              <a:t>-2</a:t>
            </a:r>
            <a:r>
              <a:rPr lang="en-US" sz="2000" dirty="0" smtClean="0">
                <a:solidFill>
                  <a:srgbClr val="FF0000"/>
                </a:solidFill>
              </a:rPr>
              <a:t>s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r>
              <a:rPr lang="en-US" sz="2000" i="1" dirty="0" smtClean="0">
                <a:solidFill>
                  <a:srgbClr val="FF0000"/>
                </a:solidFill>
              </a:rPr>
              <a:t>P</a:t>
            </a:r>
            <a:r>
              <a:rPr lang="en-US" sz="2000" baseline="-25000" dirty="0" smtClean="0">
                <a:solidFill>
                  <a:srgbClr val="FF0000"/>
                </a:solidFill>
              </a:rPr>
              <a:t>avg</a:t>
            </a:r>
            <a:r>
              <a:rPr lang="en-US" sz="2000" dirty="0" smtClean="0">
                <a:solidFill>
                  <a:srgbClr val="FF0000"/>
                </a:solidFill>
              </a:rPr>
              <a:t> = 52%</a:t>
            </a:r>
            <a:r>
              <a:rPr lang="en-US" sz="2000" baseline="-25000" dirty="0" smtClean="0">
                <a:solidFill>
                  <a:srgbClr val="FF0000"/>
                </a:solidFill>
              </a:rPr>
              <a:t> </a:t>
            </a:r>
            <a:br>
              <a:rPr lang="en-US" sz="2000" baseline="-25000" dirty="0" smtClean="0">
                <a:solidFill>
                  <a:srgbClr val="FF0000"/>
                </a:solidFill>
              </a:rPr>
            </a:br>
            <a:endParaRPr lang="en-US" sz="2000" baseline="-25000" dirty="0" smtClean="0">
              <a:solidFill>
                <a:srgbClr val="FF0000"/>
              </a:solidFill>
            </a:endParaRPr>
          </a:p>
          <a:p>
            <a:pPr algn="l"/>
            <a:endParaRPr lang="en-US" sz="2000" baseline="-25000" dirty="0" smtClean="0">
              <a:solidFill>
                <a:srgbClr val="FF0000"/>
              </a:solidFill>
            </a:endParaRPr>
          </a:p>
          <a:p>
            <a:r>
              <a:rPr lang="en-US" sz="1800" i="1" dirty="0" smtClean="0"/>
              <a:t>L</a:t>
            </a:r>
            <a:r>
              <a:rPr lang="en-US" sz="1800" baseline="-25000" dirty="0" smtClean="0"/>
              <a:t>avg</a:t>
            </a:r>
            <a:r>
              <a:rPr lang="en-US" sz="1800" dirty="0" smtClean="0"/>
              <a:t> +26% relative to 2012</a:t>
            </a:r>
          </a:p>
          <a:p>
            <a:r>
              <a:rPr lang="en-US" sz="1800" i="1" dirty="0"/>
              <a:t>P</a:t>
            </a:r>
            <a:r>
              <a:rPr lang="en-US" sz="1800" baseline="-25000" dirty="0"/>
              <a:t>avg</a:t>
            </a:r>
            <a:r>
              <a:rPr lang="en-US" sz="1800" dirty="0"/>
              <a:t> </a:t>
            </a:r>
            <a:r>
              <a:rPr lang="en-US" sz="1800" dirty="0" smtClean="0"/>
              <a:t>same as 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5150584"/>
            <a:ext cx="2836663" cy="16312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FOM</a:t>
            </a:r>
            <a:r>
              <a:rPr lang="en-US" dirty="0"/>
              <a:t> = </a:t>
            </a:r>
            <a:r>
              <a:rPr lang="en-US" i="1" dirty="0" smtClean="0"/>
              <a:t>LP</a:t>
            </a:r>
            <a:r>
              <a:rPr lang="en-US" baseline="30000" dirty="0" smtClean="0"/>
              <a:t>2</a:t>
            </a:r>
            <a:r>
              <a:rPr lang="en-US" baseline="-25000" dirty="0"/>
              <a:t/>
            </a:r>
            <a:br>
              <a:rPr lang="en-US" baseline="-25000" dirty="0"/>
            </a:br>
            <a:r>
              <a:rPr lang="en-US" sz="1800" dirty="0" smtClean="0"/>
              <a:t>(single </a:t>
            </a:r>
            <a:r>
              <a:rPr lang="en-US" sz="1800" dirty="0"/>
              <a:t>spin experiments</a:t>
            </a:r>
            <a:r>
              <a:rPr lang="en-US" sz="1800" dirty="0" smtClean="0"/>
              <a:t>)</a:t>
            </a:r>
            <a:br>
              <a:rPr lang="en-US" sz="1800" dirty="0" smtClean="0"/>
            </a:br>
            <a:endParaRPr lang="en-US" sz="1800" dirty="0"/>
          </a:p>
          <a:p>
            <a:pPr algn="ctr"/>
            <a:r>
              <a:rPr lang="en-US" i="1" dirty="0" smtClean="0"/>
              <a:t>FOM</a:t>
            </a:r>
            <a:r>
              <a:rPr lang="en-US" dirty="0" smtClean="0"/>
              <a:t> = </a:t>
            </a:r>
            <a:r>
              <a:rPr lang="en-US" i="1" dirty="0" smtClean="0"/>
              <a:t>LP</a:t>
            </a:r>
            <a:r>
              <a:rPr lang="en-US" baseline="30000" dirty="0" smtClean="0"/>
              <a:t>4</a:t>
            </a: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sz="1600" dirty="0" smtClean="0"/>
              <a:t>(double spin experiments)</a:t>
            </a:r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18" y="1054954"/>
            <a:ext cx="5973682" cy="51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Run-13 </a:t>
            </a:r>
            <a:r>
              <a:rPr lang="en-US" dirty="0" smtClean="0"/>
              <a:t>polarization </a:t>
            </a:r>
            <a:r>
              <a:rPr lang="en-US" sz="2000" b="0" dirty="0" smtClean="0"/>
              <a:t>(preliminary)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8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6" name="Picture 5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46461"/>
            <a:ext cx="8991600" cy="21873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152400" y="2310904"/>
            <a:ext cx="88392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7530" y="1455003"/>
            <a:ext cx="80067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50%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602630"/>
              </p:ext>
            </p:extLst>
          </p:nvPr>
        </p:nvGraphicFramePr>
        <p:xfrm>
          <a:off x="228600" y="4526280"/>
          <a:ext cx="3657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Run-12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Run-13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2"/>
                          </a:solidFill>
                        </a:rPr>
                        <a:t>Blue</a:t>
                      </a:r>
                      <a:endParaRPr lang="en-US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2"/>
                          </a:solidFill>
                        </a:rPr>
                        <a:t>50.3%</a:t>
                      </a:r>
                      <a:endParaRPr lang="en-US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2"/>
                          </a:solidFill>
                        </a:rPr>
                        <a:t>49.8%</a:t>
                      </a:r>
                      <a:endParaRPr lang="en-US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Yellow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53.5%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53.2%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>
            <a:off x="5410200" y="838200"/>
            <a:ext cx="0" cy="762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486400" y="685800"/>
            <a:ext cx="3409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Transverse emittance reduction </a:t>
            </a:r>
            <a:br>
              <a:rPr lang="en-US" sz="1800" dirty="0" smtClean="0"/>
            </a:br>
            <a:r>
              <a:rPr lang="en-US" sz="1800" dirty="0" smtClean="0"/>
              <a:t>after optimization of AGS </a:t>
            </a:r>
            <a:br>
              <a:rPr lang="en-US" sz="1800" dirty="0" smtClean="0"/>
            </a:br>
            <a:r>
              <a:rPr lang="en-US" sz="1800" dirty="0" smtClean="0"/>
              <a:t>transition crossing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284" y="3818692"/>
            <a:ext cx="36057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H-jet measured polarization</a:t>
            </a:r>
            <a:br>
              <a:rPr lang="en-US" sz="2000" dirty="0" smtClean="0"/>
            </a:br>
            <a:r>
              <a:rPr lang="en-US" sz="1800" dirty="0" smtClean="0"/>
              <a:t>(average over intensity, time, run)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14800" y="4038600"/>
            <a:ext cx="51219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H-jet measures </a:t>
            </a:r>
            <a:r>
              <a:rPr lang="en-US" sz="2000" u="sng" dirty="0" smtClean="0"/>
              <a:t>intensity-averaged</a:t>
            </a:r>
            <a:r>
              <a:rPr lang="en-US" sz="2000" dirty="0" smtClean="0"/>
              <a:t> </a:t>
            </a:r>
            <a:r>
              <a:rPr lang="en-US" sz="2000" i="1" dirty="0" smtClean="0"/>
              <a:t>P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i="1" dirty="0" smtClean="0"/>
              <a:t>LP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and </a:t>
            </a:r>
            <a:r>
              <a:rPr lang="en-US" sz="2000" i="1" dirty="0" smtClean="0"/>
              <a:t>LP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 are </a:t>
            </a:r>
            <a:r>
              <a:rPr lang="en-US" sz="2000" u="sng" dirty="0" smtClean="0"/>
              <a:t>luminosity-averaged</a:t>
            </a:r>
            <a:endParaRPr lang="en-US" sz="2000" i="1" dirty="0" smtClean="0"/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Luminosity-averaged values are </a:t>
            </a:r>
            <a:r>
              <a:rPr lang="en-US" sz="2000" u="sng" dirty="0" smtClean="0"/>
              <a:t>higher</a:t>
            </a:r>
            <a:br>
              <a:rPr lang="en-US" sz="2000" u="sng" dirty="0" smtClean="0"/>
            </a:br>
            <a:r>
              <a:rPr lang="en-US" sz="2000" dirty="0" smtClean="0"/>
              <a:t>than intensity-averaged values</a:t>
            </a:r>
          </a:p>
        </p:txBody>
      </p:sp>
    </p:spTree>
    <p:extLst>
      <p:ext uri="{BB962C8B-B14F-4D97-AF65-F5344CB8AC3E}">
        <p14:creationId xmlns:p14="http://schemas.microsoft.com/office/powerpoint/2010/main" val="93639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Run-13 calendar time in store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9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7" name="Picture 6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412323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4776410" y="4724400"/>
            <a:ext cx="0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6669315" y="4724400"/>
            <a:ext cx="0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8040915" y="4724400"/>
            <a:ext cx="0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8839200" y="4724400"/>
            <a:ext cx="0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648200" y="5029200"/>
            <a:ext cx="4403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-------------  250/255 GeV </a:t>
            </a:r>
            <a:r>
              <a:rPr lang="en-US" sz="1800" dirty="0" err="1" smtClean="0">
                <a:solidFill>
                  <a:srgbClr val="FF0000"/>
                </a:solidFill>
              </a:rPr>
              <a:t>pp</a:t>
            </a:r>
            <a:r>
              <a:rPr lang="en-US" sz="1800" dirty="0" smtClean="0">
                <a:solidFill>
                  <a:srgbClr val="FF0000"/>
                </a:solidFill>
              </a:rPr>
              <a:t> runs  ----------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074384"/>
            <a:ext cx="88408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Time in store (54%) same as Run-12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Problems early in the run – e.g.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Lab closed for 4 days after Blizzard </a:t>
            </a:r>
            <a:r>
              <a:rPr lang="en-US" sz="2000" dirty="0" err="1" smtClean="0"/>
              <a:t>Nemo</a:t>
            </a:r>
            <a:r>
              <a:rPr lang="en-US" sz="2000" dirty="0" smtClean="0"/>
              <a:t> on 02/18/13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lost 8 stores (~ ½ week recovery time) due to power fluctuations after</a:t>
            </a:r>
            <a:br>
              <a:rPr lang="en-US" sz="2000" dirty="0" smtClean="0"/>
            </a:br>
            <a:r>
              <a:rPr lang="en-US" sz="2000" dirty="0" smtClean="0"/>
              <a:t>LIPA switching capacitors around 6 am</a:t>
            </a:r>
          </a:p>
        </p:txBody>
      </p:sp>
    </p:spTree>
    <p:extLst>
      <p:ext uri="{BB962C8B-B14F-4D97-AF65-F5344CB8AC3E}">
        <p14:creationId xmlns:p14="http://schemas.microsoft.com/office/powerpoint/2010/main" val="82205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slhc">
  <a:themeElements>
    <a:clrScheme name="Uslhc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Uslh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>
    <a:extraClrScheme>
      <a:clrScheme name="Uslh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lh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46411304</TotalTime>
  <Words>2010</Words>
  <Application>Microsoft Macintosh PowerPoint</Application>
  <PresentationFormat>Letter Paper (8.5x11 in)</PresentationFormat>
  <Paragraphs>525</Paragraphs>
  <Slides>36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Uslhc</vt:lpstr>
      <vt:lpstr> RHIC performance  and projections   Wolfram Fischer  </vt:lpstr>
      <vt:lpstr>PowerPoint Presentation</vt:lpstr>
      <vt:lpstr>Content</vt:lpstr>
      <vt:lpstr>Optically Pumped Polarized H– source (OPPIS) – A. Zelenski</vt:lpstr>
      <vt:lpstr>Optically Pumped Polarized H– source (OPPIS) – A. Zelenski</vt:lpstr>
      <vt:lpstr>Run-13 luminosity</vt:lpstr>
      <vt:lpstr>RHIC polarized protons – luminosity and polarization</vt:lpstr>
      <vt:lpstr>Run-13 polarization (preliminary)</vt:lpstr>
      <vt:lpstr>Run-13 calendar time in store</vt:lpstr>
      <vt:lpstr>Luminosity limit reached due to beam-beam tune spread</vt:lpstr>
      <vt:lpstr>Electron lenses – partial head-on beam-beam compensation</vt:lpstr>
      <vt:lpstr>Electron lenses commissioning</vt:lpstr>
      <vt:lpstr>Run-13 test: fixed Au target in STAR</vt:lpstr>
      <vt:lpstr>Run-13 test: study for 2.5 GeV/nucleon Au operation</vt:lpstr>
      <vt:lpstr>Run-13 test: He-3 acceleration in AGS</vt:lpstr>
      <vt:lpstr>RHIC luminosity and polarization goals</vt:lpstr>
      <vt:lpstr>Preparation for Run-14</vt:lpstr>
      <vt:lpstr>Existing 3D stochastic cooling for heavy ions</vt:lpstr>
      <vt:lpstr>Stochastic cooling upgrades for Run-14</vt:lpstr>
      <vt:lpstr>56 MHz SRF for heavy ions – under construction (I. Ben-Zvi et al.)</vt:lpstr>
      <vt:lpstr>Preparation for Run-15: asymmetric p-Au operation</vt:lpstr>
      <vt:lpstr>Preparation for Run-15: asymmetric p-Au operation</vt:lpstr>
      <vt:lpstr>Preparation for Run-15: asymmetric p-Au operation</vt:lpstr>
      <vt:lpstr>Further upgrades: e-cooling for Au-Au √sNN = 7.7 − 20 GeV </vt:lpstr>
      <vt:lpstr>LEReC: luminosity projection</vt:lpstr>
      <vt:lpstr>Further upgrades: e-cooling for Au-Au √sNN = 7.7 − 20 GeV </vt:lpstr>
      <vt:lpstr>Source developments: Laser Ion Source </vt:lpstr>
      <vt:lpstr>PowerPoint Presentation</vt:lpstr>
      <vt:lpstr>RHIC luminosity and polarization goals</vt:lpstr>
      <vt:lpstr>Possible running modes Run-13 and Run-14 (BUPs)</vt:lpstr>
      <vt:lpstr>7.5 GeV/nucleon Au-Au projection for Run-14</vt:lpstr>
      <vt:lpstr>100 GeV/nucleon Au-Au projection for Run-14</vt:lpstr>
      <vt:lpstr>100 GeV p-p projection for Run-14</vt:lpstr>
      <vt:lpstr>100 GeV/nucleon p-Au projection for Run-15</vt:lpstr>
      <vt:lpstr>Comments on LHCf@RHIC LoI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Jim Strait</dc:creator>
  <cp:lastModifiedBy>Wolfram Fischer</cp:lastModifiedBy>
  <cp:revision>3156</cp:revision>
  <cp:lastPrinted>1998-09-11T14:49:03Z</cp:lastPrinted>
  <dcterms:created xsi:type="dcterms:W3CDTF">2010-11-14T17:34:40Z</dcterms:created>
  <dcterms:modified xsi:type="dcterms:W3CDTF">2013-06-11T12:37:12Z</dcterms:modified>
</cp:coreProperties>
</file>