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slides/slide79.xml" ContentType="application/vnd.openxmlformats-officedocument.presentationml.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notesSlides/notesSlide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Lst>
  <p:notesMasterIdLst>
    <p:notesMasterId r:id="rId90"/>
  </p:notesMasterIdLst>
  <p:handoutMasterIdLst>
    <p:handoutMasterId r:id="rId91"/>
  </p:handoutMasterIdLst>
  <p:sldIdLst>
    <p:sldId id="567" r:id="rId2"/>
    <p:sldId id="717" r:id="rId3"/>
    <p:sldId id="734" r:id="rId4"/>
    <p:sldId id="809" r:id="rId5"/>
    <p:sldId id="832" r:id="rId6"/>
    <p:sldId id="791" r:id="rId7"/>
    <p:sldId id="792" r:id="rId8"/>
    <p:sldId id="794" r:id="rId9"/>
    <p:sldId id="823" r:id="rId10"/>
    <p:sldId id="817" r:id="rId11"/>
    <p:sldId id="845" r:id="rId12"/>
    <p:sldId id="820" r:id="rId13"/>
    <p:sldId id="826" r:id="rId14"/>
    <p:sldId id="671" r:id="rId15"/>
    <p:sldId id="722" r:id="rId16"/>
    <p:sldId id="752" r:id="rId17"/>
    <p:sldId id="847" r:id="rId18"/>
    <p:sldId id="777" r:id="rId19"/>
    <p:sldId id="781" r:id="rId20"/>
    <p:sldId id="803" r:id="rId21"/>
    <p:sldId id="873" r:id="rId22"/>
    <p:sldId id="851" r:id="rId23"/>
    <p:sldId id="848" r:id="rId24"/>
    <p:sldId id="863" r:id="rId25"/>
    <p:sldId id="864" r:id="rId26"/>
    <p:sldId id="865" r:id="rId27"/>
    <p:sldId id="866" r:id="rId28"/>
    <p:sldId id="857" r:id="rId29"/>
    <p:sldId id="868" r:id="rId30"/>
    <p:sldId id="869" r:id="rId31"/>
    <p:sldId id="872" r:id="rId32"/>
    <p:sldId id="858" r:id="rId33"/>
    <p:sldId id="860" r:id="rId34"/>
    <p:sldId id="849" r:id="rId35"/>
    <p:sldId id="749" r:id="rId36"/>
    <p:sldId id="659" r:id="rId37"/>
    <p:sldId id="799" r:id="rId38"/>
    <p:sldId id="850" r:id="rId39"/>
    <p:sldId id="852" r:id="rId40"/>
    <p:sldId id="853" r:id="rId41"/>
    <p:sldId id="854" r:id="rId42"/>
    <p:sldId id="855" r:id="rId43"/>
    <p:sldId id="856" r:id="rId44"/>
    <p:sldId id="770" r:id="rId45"/>
    <p:sldId id="827" r:id="rId46"/>
    <p:sldId id="807" r:id="rId47"/>
    <p:sldId id="808" r:id="rId48"/>
    <p:sldId id="793" r:id="rId49"/>
    <p:sldId id="840" r:id="rId50"/>
    <p:sldId id="841" r:id="rId51"/>
    <p:sldId id="756" r:id="rId52"/>
    <p:sldId id="757" r:id="rId53"/>
    <p:sldId id="839" r:id="rId54"/>
    <p:sldId id="846" r:id="rId55"/>
    <p:sldId id="844" r:id="rId56"/>
    <p:sldId id="824" r:id="rId57"/>
    <p:sldId id="753" r:id="rId58"/>
    <p:sldId id="759" r:id="rId59"/>
    <p:sldId id="804" r:id="rId60"/>
    <p:sldId id="795" r:id="rId61"/>
    <p:sldId id="796" r:id="rId62"/>
    <p:sldId id="801" r:id="rId63"/>
    <p:sldId id="701" r:id="rId64"/>
    <p:sldId id="702" r:id="rId65"/>
    <p:sldId id="703" r:id="rId66"/>
    <p:sldId id="704" r:id="rId67"/>
    <p:sldId id="798" r:id="rId68"/>
    <p:sldId id="837" r:id="rId69"/>
    <p:sldId id="788" r:id="rId70"/>
    <p:sldId id="828" r:id="rId71"/>
    <p:sldId id="838" r:id="rId72"/>
    <p:sldId id="821" r:id="rId73"/>
    <p:sldId id="822" r:id="rId74"/>
    <p:sldId id="643" r:id="rId75"/>
    <p:sldId id="805" r:id="rId76"/>
    <p:sldId id="806" r:id="rId77"/>
    <p:sldId id="674" r:id="rId78"/>
    <p:sldId id="744" r:id="rId79"/>
    <p:sldId id="833" r:id="rId80"/>
    <p:sldId id="742" r:id="rId81"/>
    <p:sldId id="740" r:id="rId82"/>
    <p:sldId id="831" r:id="rId83"/>
    <p:sldId id="830" r:id="rId84"/>
    <p:sldId id="834" r:id="rId85"/>
    <p:sldId id="732" r:id="rId86"/>
    <p:sldId id="733" r:id="rId87"/>
    <p:sldId id="638" r:id="rId88"/>
    <p:sldId id="594" r:id="rId89"/>
  </p:sldIdLst>
  <p:sldSz cx="9144000" cy="6858000" type="screen4x3"/>
  <p:notesSz cx="6858000" cy="9144000"/>
  <p:defaultTextStyle>
    <a:defPPr>
      <a:defRPr lang="ja-JP"/>
    </a:defPPr>
    <a:lvl1pPr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1pPr>
    <a:lvl2pPr marL="457200"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2pPr>
    <a:lvl3pPr marL="914400"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3pPr>
    <a:lvl4pPr marL="1371600"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4pPr>
    <a:lvl5pPr marL="1828800"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5pPr>
    <a:lvl6pPr marL="2286000" algn="l" defTabSz="457200" rtl="0" eaLnBrk="1" latinLnBrk="0" hangingPunct="1">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6pPr>
    <a:lvl7pPr marL="2743200" algn="l" defTabSz="457200" rtl="0" eaLnBrk="1" latinLnBrk="0" hangingPunct="1">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7pPr>
    <a:lvl8pPr marL="3200400" algn="l" defTabSz="457200" rtl="0" eaLnBrk="1" latinLnBrk="0" hangingPunct="1">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8pPr>
    <a:lvl9pPr marL="3657600" algn="l" defTabSz="457200" rtl="0" eaLnBrk="1" latinLnBrk="0" hangingPunct="1">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FF00"/>
    <a:srgbClr val="0080FF"/>
    <a:srgbClr val="00FFFF"/>
    <a:srgbClr val="FF00FF"/>
    <a:srgbClr val="6666FF"/>
    <a:srgbClr val="FFFF00"/>
    <a:srgbClr val="FFFF66"/>
    <a:srgbClr val="66FFCC"/>
    <a:srgbClr val="FFF7CB"/>
    <a:srgbClr val="E3DD5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45" autoAdjust="0"/>
    <p:restoredTop sz="98943" autoAdjust="0"/>
  </p:normalViewPr>
  <p:slideViewPr>
    <p:cSldViewPr snapToGrid="0">
      <p:cViewPr>
        <p:scale>
          <a:sx n="100" d="100"/>
          <a:sy n="100" d="100"/>
        </p:scale>
        <p:origin x="-30" y="-168"/>
      </p:cViewPr>
      <p:guideLst>
        <p:guide orient="horz" pos="3902"/>
        <p:guide pos="515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040"/>
    </p:cViewPr>
  </p:sorterViewPr>
  <p:notesViewPr>
    <p:cSldViewPr snapToGrid="0" snapToObjects="1" showGuides="1">
      <p:cViewPr varScale="1">
        <p:scale>
          <a:sx n="79" d="100"/>
          <a:sy n="79" d="100"/>
        </p:scale>
        <p:origin x="-2544" y="-11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3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3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3.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48.emf"/><Relationship Id="rId1" Type="http://schemas.openxmlformats.org/officeDocument/2006/relationships/image" Target="../media/image147.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image" Target="../media/image39.emf"/><Relationship Id="rId5" Type="http://schemas.openxmlformats.org/officeDocument/2006/relationships/image" Target="../media/image43.emf"/><Relationship Id="rId4" Type="http://schemas.openxmlformats.org/officeDocument/2006/relationships/image" Target="../media/image42.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212.emf"/><Relationship Id="rId1" Type="http://schemas.openxmlformats.org/officeDocument/2006/relationships/image" Target="../media/image21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27.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42.e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248.emf"/><Relationship Id="rId2" Type="http://schemas.openxmlformats.org/officeDocument/2006/relationships/image" Target="../media/image15.emf"/><Relationship Id="rId1" Type="http://schemas.openxmlformats.org/officeDocument/2006/relationships/image" Target="../media/image247.emf"/><Relationship Id="rId4" Type="http://schemas.openxmlformats.org/officeDocument/2006/relationships/image" Target="../media/image249.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5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image" Target="../media/image23.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image" Target="../media/image3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image" Target="../media/image39.emf"/><Relationship Id="rId5" Type="http://schemas.openxmlformats.org/officeDocument/2006/relationships/image" Target="../media/image43.emf"/><Relationship Id="rId4" Type="http://schemas.openxmlformats.org/officeDocument/2006/relationships/image" Target="../media/image4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image" Target="../media/image4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0A46B7F-8DA1-7B48-A56A-4FDC9BE8D490}" type="datetimeFigureOut">
              <a:rPr lang="en-US" smtClean="0"/>
              <a:pPr/>
              <a:t>6/12/2013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BC3A5D9-9C7B-7E44-BC71-9BB7B7E41865}" type="slidenum">
              <a:rPr lang="en-US" smtClean="0"/>
              <a:pPr/>
              <a:t>‹#›</a:t>
            </a:fld>
            <a:endParaRPr lang="en-US"/>
          </a:p>
        </p:txBody>
      </p:sp>
    </p:spTree>
    <p:extLst>
      <p:ext uri="{BB962C8B-B14F-4D97-AF65-F5344CB8AC3E}">
        <p14:creationId xmlns:p14="http://schemas.microsoft.com/office/powerpoint/2010/main" xmlns="" val="5644544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effectLst/>
                <a:latin typeface="Arial" charset="0"/>
              </a:defRPr>
            </a:lvl1pPr>
          </a:lstStyle>
          <a:p>
            <a:endParaRPr lang="en-GB"/>
          </a:p>
        </p:txBody>
      </p:sp>
      <p:sp>
        <p:nvSpPr>
          <p:cNvPr id="153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effectLst/>
                <a:latin typeface="Arial" charset="0"/>
              </a:defRPr>
            </a:lvl1pPr>
          </a:lstStyle>
          <a:p>
            <a:endParaRPr lang="en-GB"/>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effectLst/>
                <a:latin typeface="Arial" charset="0"/>
              </a:defRPr>
            </a:lvl1pPr>
          </a:lstStyle>
          <a:p>
            <a:endParaRPr lang="en-GB"/>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effectLst/>
                <a:latin typeface="Arial" charset="0"/>
              </a:defRPr>
            </a:lvl1pPr>
          </a:lstStyle>
          <a:p>
            <a:fld id="{1BA35DD8-EC9B-BA4D-8381-9F34597E6638}" type="slidenum">
              <a:rPr lang="en-GB"/>
              <a:pPr/>
              <a:t>‹#›</a:t>
            </a:fld>
            <a:endParaRPr lang="en-GB"/>
          </a:p>
        </p:txBody>
      </p:sp>
    </p:spTree>
    <p:extLst>
      <p:ext uri="{BB962C8B-B14F-4D97-AF65-F5344CB8AC3E}">
        <p14:creationId xmlns:p14="http://schemas.microsoft.com/office/powerpoint/2010/main" xmlns="" val="3159948442"/>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kumimoji="1" sz="1200" kern="1200">
        <a:solidFill>
          <a:schemeClr val="tx1"/>
        </a:solidFill>
        <a:latin typeface="Arial" charset="0"/>
        <a:ea typeface="ＭＳ Ｐ明朝" charset="-128"/>
        <a:cs typeface="ＭＳ Ｐ明朝" charset="-128"/>
      </a:defRPr>
    </a:lvl1pPr>
    <a:lvl2pPr marL="457200" algn="l" rtl="0" fontAlgn="base">
      <a:spcBef>
        <a:spcPct val="30000"/>
      </a:spcBef>
      <a:spcAft>
        <a:spcPct val="0"/>
      </a:spcAft>
      <a:defRPr kumimoji="1" sz="1200" kern="1200">
        <a:solidFill>
          <a:schemeClr val="tx1"/>
        </a:solidFill>
        <a:latin typeface="Arial" charset="0"/>
        <a:ea typeface="ＭＳ Ｐ明朝" charset="-128"/>
        <a:cs typeface="ＭＳ Ｐ明朝" charset="-128"/>
      </a:defRPr>
    </a:lvl2pPr>
    <a:lvl3pPr marL="914400" algn="l" rtl="0" fontAlgn="base">
      <a:spcBef>
        <a:spcPct val="30000"/>
      </a:spcBef>
      <a:spcAft>
        <a:spcPct val="0"/>
      </a:spcAft>
      <a:defRPr kumimoji="1" sz="1200" kern="1200">
        <a:solidFill>
          <a:schemeClr val="tx1"/>
        </a:solidFill>
        <a:latin typeface="Arial" charset="0"/>
        <a:ea typeface="ＭＳ Ｐ明朝" charset="-128"/>
        <a:cs typeface="ＭＳ Ｐ明朝" charset="-128"/>
      </a:defRPr>
    </a:lvl3pPr>
    <a:lvl4pPr marL="1371600" algn="l" rtl="0" fontAlgn="base">
      <a:spcBef>
        <a:spcPct val="30000"/>
      </a:spcBef>
      <a:spcAft>
        <a:spcPct val="0"/>
      </a:spcAft>
      <a:defRPr kumimoji="1" sz="1200" kern="1200">
        <a:solidFill>
          <a:schemeClr val="tx1"/>
        </a:solidFill>
        <a:latin typeface="Arial" charset="0"/>
        <a:ea typeface="ＭＳ Ｐ明朝" charset="-128"/>
        <a:cs typeface="ＭＳ Ｐ明朝" charset="-128"/>
      </a:defRPr>
    </a:lvl4pPr>
    <a:lvl5pPr marL="1828800" algn="l" rtl="0" fontAlgn="base">
      <a:spcBef>
        <a:spcPct val="30000"/>
      </a:spcBef>
      <a:spcAft>
        <a:spcPct val="0"/>
      </a:spcAft>
      <a:defRPr kumimoji="1" sz="1200" kern="1200">
        <a:solidFill>
          <a:schemeClr val="tx1"/>
        </a:solidFill>
        <a:latin typeface="Arial" charset="0"/>
        <a:ea typeface="ＭＳ Ｐ明朝" charset="-128"/>
        <a:cs typeface="ＭＳ Ｐ明朝"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11AE7A-D00F-BA43-98D1-E43B98DAA703}" type="slidenum">
              <a:rPr lang="en-US" smtClean="0"/>
              <a:pPr/>
              <a:t>18</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1600">
                <a:latin typeface="Lucida Grande" charset="0"/>
                <a:cs typeface="Lucida Grande" charset="0"/>
                <a:sym typeface="Lucida Grande" charset="0"/>
              </a:rPr>
              <a:t>Raju:  Di-hadron correlations are a test of universality because the same measurement in p+A and e+A is sensitive to "dipole" and "quadrupole" operators which are the same for both processes.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01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a:latin typeface="Monaco" charset="0"/>
                <a:cs typeface="Monaco" charset="0"/>
                <a:sym typeface="Monaco" charset="0"/>
              </a:rPr>
              <a:t>\begin{eqnarray*}\sigma_r =  \left( \frac{d^2 \sigma}{dx dQ^2}\right)\ \frac{x Q^4}{2 \pi \alpha^2 [1 + (1-y)^2]}</a:t>
            </a:r>
          </a:p>
          <a:p>
            <a:r>
              <a:rPr lang="en-US">
                <a:latin typeface="Monaco" charset="0"/>
                <a:cs typeface="Monaco" charset="0"/>
                <a:sym typeface="Monaco" charset="0"/>
              </a:rPr>
              <a:t>     &amp;=&amp;  F_2(x, Q^2) - \frac{y^2}{\color{red}{1+(1-y)^2}} F_L(x, Q^2) \\</a:t>
            </a:r>
          </a:p>
          <a:p>
            <a:r>
              <a:rPr lang="en-US">
                <a:latin typeface="Monaco" charset="0"/>
                <a:cs typeface="Monaco" charset="0"/>
                <a:sym typeface="Monaco" charset="0"/>
              </a:rPr>
              <a:t> {}  &amp;=&amp; F_2(x, Q^2) - \frac{y^2}{{\color{red}Y^+}} \ F_L(x, Q^2) \\\end{eqnarray*}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505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2400">
                <a:solidFill>
                  <a:srgbClr val="000000"/>
                </a:solidFill>
                <a:latin typeface="Gill Sans" charset="0"/>
                <a:cs typeface="Gill Sans" charset="0"/>
                <a:sym typeface="Gill Sans" charset="0"/>
              </a:rPr>
              <a:t>Lowest value of x and Q</a:t>
            </a:r>
            <a:r>
              <a:rPr lang="en-US" sz="1600">
                <a:solidFill>
                  <a:srgbClr val="000000"/>
                </a:solidFill>
                <a:latin typeface="Gill Sans" charset="0"/>
                <a:cs typeface="Gill Sans" charset="0"/>
                <a:sym typeface="Gill Sans" charset="0"/>
              </a:rPr>
              <a:t>2 </a:t>
            </a:r>
            <a:r>
              <a:rPr lang="en-US" sz="2400">
                <a:solidFill>
                  <a:srgbClr val="000000"/>
                </a:solidFill>
                <a:latin typeface="Gill Sans" charset="0"/>
                <a:cs typeface="Gill Sans" charset="0"/>
                <a:sym typeface="Gill Sans" charset="0"/>
              </a:rPr>
              <a:t>:</a:t>
            </a:r>
          </a:p>
          <a:p>
            <a:r>
              <a:rPr lang="en-US" sz="2400">
                <a:solidFill>
                  <a:srgbClr val="000000"/>
                </a:solidFill>
                <a:latin typeface="Gill Sans" charset="0"/>
                <a:cs typeface="Gill Sans" charset="0"/>
                <a:sym typeface="Gill Sans" charset="0"/>
              </a:rPr>
              <a:t>y y</a:t>
            </a:r>
            <a:r>
              <a:rPr lang="en-US" sz="1600">
                <a:solidFill>
                  <a:srgbClr val="000000"/>
                </a:solidFill>
                <a:latin typeface="Gill Sans" charset="0"/>
                <a:cs typeface="Gill Sans" charset="0"/>
                <a:sym typeface="Gill Sans" charset="0"/>
              </a:rPr>
              <a:t>2</a:t>
            </a:r>
            <a:r>
              <a:rPr lang="en-US" sz="2400">
                <a:solidFill>
                  <a:srgbClr val="000000"/>
                </a:solidFill>
                <a:latin typeface="Gill Sans" charset="0"/>
                <a:cs typeface="Gill Sans" charset="0"/>
                <a:sym typeface="Gill Sans" charset="0"/>
              </a:rPr>
              <a:t>/Y</a:t>
            </a:r>
            <a:r>
              <a:rPr lang="en-US" sz="1600">
                <a:solidFill>
                  <a:srgbClr val="000000"/>
                </a:solidFill>
                <a:latin typeface="Gill Sans" charset="0"/>
                <a:cs typeface="Gill Sans" charset="0"/>
                <a:sym typeface="Gill Sans" charset="0"/>
              </a:rPr>
              <a:t>+ </a:t>
            </a:r>
            <a:r>
              <a:rPr lang="en-US" sz="2400">
                <a:solidFill>
                  <a:srgbClr val="000000"/>
                </a:solidFill>
                <a:latin typeface="Gill Sans" charset="0"/>
                <a:cs typeface="Gill Sans" charset="0"/>
                <a:sym typeface="Gill Sans" charset="0"/>
              </a:rPr>
              <a:t>proton p</a:t>
            </a:r>
          </a:p>
          <a:p>
            <a:r>
              <a:rPr lang="en-US" sz="2400">
                <a:solidFill>
                  <a:srgbClr val="000000"/>
                </a:solidFill>
                <a:latin typeface="Gill Sans" charset="0"/>
                <a:cs typeface="Gill Sans" charset="0"/>
                <a:sym typeface="Gill Sans" charset="0"/>
              </a:rPr>
              <a:t>0.7 0.44 100</a:t>
            </a:r>
          </a:p>
          <a:p>
            <a:r>
              <a:rPr lang="en-US" sz="2400">
                <a:solidFill>
                  <a:srgbClr val="000000"/>
                </a:solidFill>
                <a:latin typeface="Gill Sans" charset="0"/>
                <a:cs typeface="Gill Sans" charset="0"/>
                <a:sym typeface="Gill Sans" charset="0"/>
              </a:rPr>
              <a:t>0.54 0.24 130</a:t>
            </a:r>
          </a:p>
          <a:p>
            <a:r>
              <a:rPr lang="en-US" sz="2400">
                <a:solidFill>
                  <a:srgbClr val="000000"/>
                </a:solidFill>
                <a:latin typeface="Gill Sans" charset="0"/>
                <a:cs typeface="Gill Sans" charset="0"/>
                <a:sym typeface="Gill Sans" charset="0"/>
              </a:rPr>
              <a:t>0.28 0.28 250</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9CF406EA-6EE6-0A4F-BA30-06C99E6AE658}" type="slidenum">
              <a:rPr lang="it-IT">
                <a:latin typeface="Times New Roman" pitchFamily="-65" charset="0"/>
              </a:rPr>
              <a:pPr/>
              <a:t>88</a:t>
            </a:fld>
            <a:endParaRPr lang="it-IT">
              <a:latin typeface="Times New Roman" pitchFamily="-65"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a:latin typeface="Times New Roman" pitchFamily="-65" charset="0"/>
              <a:ea typeface="ＭＳ Ｐゴシック" pitchFamily="-65" charset="-128"/>
              <a:cs typeface="ＭＳ Ｐゴシック" pitchFamily="-65"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218"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prstTxWarp prst="textNoShape">
              <a:avLst/>
            </a:prstTxWarp>
          </a:bodyPr>
          <a:lstStyle/>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1400">
                <a:ea typeface="Arial" charset="0"/>
                <a:cs typeface="Arial" charset="0"/>
                <a:sym typeface="Arial" charset="0"/>
              </a:rPr>
              <a:t>Counter-intuitively the best way is through an EM process: DIS</a:t>
            </a:r>
          </a:p>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a:latin typeface="Helvetica" charset="0"/>
                <a:ea typeface="Helvetica" charset="0"/>
                <a:cs typeface="Helvetica" charset="0"/>
                <a:sym typeface="Helvetica" charset="0"/>
              </a:rPr>
              <a:t>y = inelasticity = fraction of the incoming electron energy carried by photon in the rest frame of the nucleon </a:t>
            </a:r>
          </a:p>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1400">
                <a:ea typeface="Arial" charset="0"/>
                <a:cs typeface="Arial" charset="0"/>
                <a:sym typeface="Arial" charset="0"/>
              </a:rPr>
              <a:t>The structure function F2 is sensitive to the sum of quark and anti-quark momentum distribution in the nucleon.</a:t>
            </a:r>
          </a:p>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1400">
                <a:ea typeface="Arial" charset="0"/>
                <a:cs typeface="Arial" charset="0"/>
                <a:sym typeface="Arial" charset="0"/>
              </a:rPr>
              <a:t>The apparent scaling of the data with Q2 at large x in early DIS data from SLAC was termed “Bjorken scaling” and motivated the parton model.</a:t>
            </a:r>
          </a:p>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1400">
                <a:ea typeface="Arial" charset="0"/>
                <a:cs typeface="Arial" charset="0"/>
                <a:sym typeface="Arial" charset="0"/>
              </a:rPr>
              <a:t>In the parton model, FL = 0, while in QCD, it is directly proportional to the gluon structure function, FL(x,Q2) ~ aS xG(x,Q2), at low x.</a:t>
            </a:r>
          </a:p>
          <a:p>
            <a:pPr>
              <a:spcBef>
                <a:spcPts val="413"/>
              </a:spcBef>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1400">
                <a:solidFill>
                  <a:srgbClr val="000000"/>
                </a:solidFill>
                <a:ea typeface="Arial" charset="0"/>
                <a:cs typeface="Arial" charset="0"/>
                <a:sym typeface="Arial" charset="0"/>
              </a:rPr>
              <a:t>DGLAP: fixed x -&gt; evolution along Q2</a:t>
            </a:r>
          </a:p>
          <a:p>
            <a:pPr>
              <a:spcBef>
                <a:spcPts val="413"/>
              </a:spcBef>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800">
                <a:latin typeface="Monaco" charset="0"/>
                <a:ea typeface="Monaco" charset="0"/>
                <a:cs typeface="Monaco" charset="0"/>
                <a:sym typeface="Monaco" charset="0"/>
              </a:rPr>
              <a:t>sigma (gamma N) = sig_T + sig_L</a:t>
            </a:r>
          </a:p>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800">
                <a:latin typeface="Monaco" charset="0"/>
                <a:ea typeface="Monaco" charset="0"/>
                <a:cs typeface="Monaco" charset="0"/>
                <a:sym typeface="Monaco" charset="0"/>
              </a:rPr>
              <a:t>sig_L ~ FL</a:t>
            </a:r>
          </a:p>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800">
                <a:latin typeface="Monaco" charset="0"/>
                <a:ea typeface="Monaco" charset="0"/>
                <a:cs typeface="Monaco" charset="0"/>
                <a:sym typeface="Monaco" charset="0"/>
              </a:rPr>
              <a:t>sig_tot ~ F2/Q^2</a:t>
            </a:r>
          </a:p>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800">
                <a:latin typeface="Monaco" charset="0"/>
                <a:ea typeface="Monaco" charset="0"/>
                <a:cs typeface="Monaco" charset="0"/>
                <a:sym typeface="Monaco" charset="0"/>
              </a:rPr>
              <a:t>\frac{d^2 \sigma^{ep \rightarrow eX}}{dx dQ^2} = \frac{4 \pi \alpha^2_{e.m.}}{xQ^4} \left[ \left(1-y+\frac{y^2}{2} \right ) F_2(x,Q^2) - \frac{y^2}{2} F_L(x,Q^2) \right]</a:t>
            </a:r>
            <a:endParaRPr lang="en-US" sz="1100">
              <a:latin typeface="Helvetica" charset="0"/>
              <a:ea typeface="Helvetica" charset="0"/>
              <a:cs typeface="Helvetica" charset="0"/>
              <a:sym typeface="Helvetica" charset="0"/>
            </a:endParaRPr>
          </a:p>
          <a:p>
            <a:pPr>
              <a:spcBef>
                <a:spcPts val="413"/>
              </a:spcBef>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endParaRPr lang="en-US" sz="1100">
              <a:solidFill>
                <a:srgbClr val="000000"/>
              </a:solidFill>
              <a:ea typeface="Arial" charset="0"/>
              <a:cs typeface="Arial" charset="0"/>
              <a:sym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53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a:latin typeface="Monaco" charset="0"/>
                <a:cs typeface="Monaco" charset="0"/>
                <a:sym typeface="Monaco" charset="0"/>
              </a:rPr>
              <a:t>\frac{d^2 \sigma^{eA\rightarrow eX}}{dx dQ^2} = \frac{4 \pi \alpha^2}{x Q^4} \left[ \left(1-y+\frac{y^2}{2}\right) {\color{blue}F_2(x, Q^2)} - \frac{y^2}{2} {\color{red}F_L(x, Q^2)}\right]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842"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prstTxWarp prst="textNoShape">
              <a:avLst/>
            </a:prstTxWarp>
          </a:bodyPr>
          <a:lstStyle/>
          <a:p>
            <a:r>
              <a:rPr lang="en-US" sz="2400" dirty="0">
                <a:latin typeface="Lucida Grande" pitchFamily="-109" charset="0"/>
                <a:ea typeface="Lucida Grande" pitchFamily="-109" charset="0"/>
                <a:cs typeface="Lucida Grande" pitchFamily="-109" charset="0"/>
                <a:sym typeface="Lucida Grande" pitchFamily="-109" charset="0"/>
              </a:rPr>
              <a:t>Example here is DIS in vacuum</a:t>
            </a:r>
          </a:p>
          <a:p>
            <a:endParaRPr lang="en-US" sz="2400" dirty="0">
              <a:latin typeface="Lucida Grande" pitchFamily="-109" charset="0"/>
              <a:ea typeface="Lucida Grande" pitchFamily="-109" charset="0"/>
              <a:cs typeface="Lucida Grande" pitchFamily="-109" charset="0"/>
              <a:sym typeface="Lucida Grande" pitchFamily="-109" charset="0"/>
            </a:endParaRPr>
          </a:p>
          <a:p>
            <a:r>
              <a:rPr lang="en-US" sz="2400" dirty="0">
                <a:latin typeface="Lucida Grande" pitchFamily="-109" charset="0"/>
                <a:ea typeface="Lucida Grande" pitchFamily="-109" charset="0"/>
                <a:cs typeface="Lucida Grande" pitchFamily="-109" charset="0"/>
                <a:sym typeface="Lucida Grande" pitchFamily="-109" charset="0"/>
              </a:rPr>
              <a:t>Propagating quark is colored, thus emits gluons. “Free.” “Lifetime of </a:t>
            </a:r>
            <a:r>
              <a:rPr lang="en-US" sz="2400" dirty="0" err="1">
                <a:latin typeface="Lucida Grande" pitchFamily="-109" charset="0"/>
                <a:ea typeface="Lucida Grande" pitchFamily="-109" charset="0"/>
                <a:cs typeface="Lucida Grande" pitchFamily="-109" charset="0"/>
                <a:sym typeface="Lucida Grande" pitchFamily="-109" charset="0"/>
              </a:rPr>
              <a:t>deconfined</a:t>
            </a:r>
            <a:r>
              <a:rPr lang="en-US" sz="2400" dirty="0">
                <a:latin typeface="Lucida Grande" pitchFamily="-109" charset="0"/>
                <a:ea typeface="Lucida Grande" pitchFamily="-109" charset="0"/>
                <a:cs typeface="Lucida Grande" pitchFamily="-109" charset="0"/>
                <a:sym typeface="Lucida Grande" pitchFamily="-109" charset="0"/>
              </a:rPr>
              <a:t> quark.” Universal for light quarks?</a:t>
            </a:r>
          </a:p>
          <a:p>
            <a:endParaRPr lang="en-US" sz="2400" dirty="0">
              <a:latin typeface="Lucida Grande" pitchFamily="-109" charset="0"/>
              <a:ea typeface="Lucida Grande" pitchFamily="-109" charset="0"/>
              <a:cs typeface="Lucida Grande" pitchFamily="-109" charset="0"/>
              <a:sym typeface="Lucida Grande" pitchFamily="-109" charset="0"/>
            </a:endParaRPr>
          </a:p>
          <a:p>
            <a:r>
              <a:rPr lang="en-US" sz="2400" dirty="0">
                <a:latin typeface="Lucida Grande" pitchFamily="-109" charset="0"/>
                <a:ea typeface="Lucida Grande" pitchFamily="-109" charset="0"/>
                <a:cs typeface="Lucida Grande" pitchFamily="-109" charset="0"/>
                <a:sym typeface="Lucida Grande" pitchFamily="-109" charset="0"/>
              </a:rPr>
              <a:t>Dipole is a color singlet object, thus no gluon emission. “</a:t>
            </a:r>
            <a:r>
              <a:rPr lang="en-US" sz="2400" dirty="0" err="1">
                <a:latin typeface="Lucida Grande" pitchFamily="-109" charset="0"/>
                <a:ea typeface="Lucida Grande" pitchFamily="-109" charset="0"/>
                <a:cs typeface="Lucida Grande" pitchFamily="-109" charset="0"/>
                <a:sym typeface="Lucida Grande" pitchFamily="-109" charset="0"/>
              </a:rPr>
              <a:t>Prehadron</a:t>
            </a:r>
            <a:r>
              <a:rPr lang="en-US" sz="2400" dirty="0">
                <a:latin typeface="Lucida Grande" pitchFamily="-109" charset="0"/>
                <a:ea typeface="Lucida Grande" pitchFamily="-109" charset="0"/>
                <a:cs typeface="Lucida Grande" pitchFamily="-109" charset="0"/>
                <a:sym typeface="Lucida Grande" pitchFamily="-109" charset="0"/>
              </a:rPr>
              <a:t>.” Formation time depends on hadron formed.</a:t>
            </a:r>
          </a:p>
          <a:p>
            <a:endParaRPr lang="en-US" sz="2400" dirty="0">
              <a:latin typeface="Lucida Grande" pitchFamily="-109" charset="0"/>
              <a:ea typeface="Lucida Grande" pitchFamily="-109" charset="0"/>
              <a:cs typeface="Lucida Grande" pitchFamily="-109" charset="0"/>
              <a:sym typeface="Lucida Grande" pitchFamily="-109" charset="0"/>
            </a:endParaRPr>
          </a:p>
          <a:p>
            <a:r>
              <a:rPr lang="en-US" sz="2400" dirty="0">
                <a:latin typeface="Lucida Grande" pitchFamily="-109" charset="0"/>
                <a:ea typeface="Lucida Grande" pitchFamily="-109" charset="0"/>
                <a:cs typeface="Lucida Grande" pitchFamily="-109" charset="0"/>
                <a:sym typeface="Lucida Grande" pitchFamily="-109" charset="0"/>
              </a:rPr>
              <a:t>Heuristic arguments and models: Formation time is longer, ~ 1 order of magnitude for </a:t>
            </a:r>
            <a:r>
              <a:rPr lang="en-US" sz="2400" dirty="0" err="1">
                <a:latin typeface="Lucida Grande" pitchFamily="-109" charset="0"/>
                <a:ea typeface="Lucida Grande" pitchFamily="-109" charset="0"/>
                <a:cs typeface="Lucida Grande" pitchFamily="-109" charset="0"/>
                <a:sym typeface="Lucida Grande" pitchFamily="-109" charset="0"/>
              </a:rPr>
              <a:t>pions</a:t>
            </a:r>
            <a:r>
              <a:rPr lang="en-US" sz="2400" dirty="0">
                <a:latin typeface="Lucida Grande" pitchFamily="-109" charset="0"/>
                <a:ea typeface="Lucida Grande" pitchFamily="-109" charset="0"/>
                <a:cs typeface="Lucida Grande" pitchFamily="-109" charset="0"/>
                <a:sym typeface="Lucida Grande" pitchFamily="-109" charset="0"/>
              </a:rPr>
              <a:t>.</a:t>
            </a:r>
          </a:p>
          <a:p>
            <a:endParaRPr lang="en-US" sz="2400" dirty="0">
              <a:latin typeface="Lucida Grande" pitchFamily="-109" charset="0"/>
              <a:ea typeface="Lucida Grande" pitchFamily="-109" charset="0"/>
              <a:cs typeface="Lucida Grande" pitchFamily="-109" charset="0"/>
              <a:sym typeface="Lucida Grande" pitchFamily="-109" charset="0"/>
            </a:endParaRPr>
          </a:p>
          <a:p>
            <a:r>
              <a:rPr lang="en-US" sz="2400" dirty="0">
                <a:latin typeface="Lucida Grande" pitchFamily="-109" charset="0"/>
                <a:ea typeface="Lucida Grande" pitchFamily="-109" charset="0"/>
                <a:cs typeface="Lucida Grande" pitchFamily="-109" charset="0"/>
                <a:sym typeface="Lucida Grande" pitchFamily="-109" charset="0"/>
              </a:rPr>
              <a:t>One of the goals of the studies I will be describing is to directly measure these two time parameters. Another is to understand the detailed mechanisms of how the hadron gets formed. The method of determining these quantities consists of studying this process embedded in a nuclear medium of well-known properties such as size and density. </a:t>
            </a:r>
          </a:p>
          <a:p>
            <a:endParaRPr lang="en-US" sz="2400" dirty="0">
              <a:latin typeface="Lucida Grande" pitchFamily="-109" charset="0"/>
              <a:ea typeface="Lucida Grande" pitchFamily="-109" charset="0"/>
              <a:cs typeface="Lucida Grande" pitchFamily="-109" charset="0"/>
              <a:sym typeface="Lucida Grande" pitchFamily="-109" charset="0"/>
            </a:endParaRPr>
          </a:p>
          <a:p>
            <a:r>
              <a:rPr lang="en-US" sz="2400" dirty="0">
                <a:latin typeface="Lucida Grande" pitchFamily="-109" charset="0"/>
                <a:ea typeface="Lucida Grande" pitchFamily="-109" charset="0"/>
                <a:cs typeface="Lucida Grande" pitchFamily="-109" charset="0"/>
                <a:sym typeface="Lucida Grande" pitchFamily="-109" charset="0"/>
              </a:rPr>
              <a:t>Make point here - whole process is hadronization? or make that point later?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76CFD47D-414B-2447-AB5E-11017FA88DA0}" type="slidenum">
              <a:rPr lang="en-US">
                <a:latin typeface="Times" pitchFamily="-110" charset="0"/>
                <a:ea typeface="ＭＳ Ｐゴシック" pitchFamily="-110" charset="-128"/>
                <a:cs typeface="ＭＳ Ｐゴシック" pitchFamily="-110" charset="-128"/>
              </a:rPr>
              <a:pPr/>
              <a:t>58</a:t>
            </a:fld>
            <a:endParaRPr lang="en-US">
              <a:latin typeface="Times" pitchFamily="-110" charset="0"/>
              <a:ea typeface="ＭＳ Ｐゴシック" pitchFamily="-110" charset="-128"/>
              <a:cs typeface="ＭＳ Ｐゴシック" pitchFamily="-110" charset="-128"/>
            </a:endParaRPr>
          </a:p>
        </p:txBody>
      </p:sp>
      <p:sp>
        <p:nvSpPr>
          <p:cNvPr id="20483" name="Rectangle 2"/>
          <p:cNvSpPr>
            <a:spLocks noGrp="1" noRot="1" noChangeAspect="1" noChangeArrowheads="1" noTextEdit="1"/>
          </p:cNvSpPr>
          <p:nvPr>
            <p:ph type="sldImg"/>
          </p:nvPr>
        </p:nvSpPr>
        <p:spPr>
          <a:xfrm>
            <a:off x="1144588" y="684213"/>
            <a:ext cx="4572000" cy="3429000"/>
          </a:xfrm>
          <a:solidFill>
            <a:srgbClr val="FFFFFF"/>
          </a:solidFill>
          <a:ln/>
        </p:spPr>
      </p:sp>
      <p:sp>
        <p:nvSpPr>
          <p:cNvPr id="20484" name="Rectangle 3"/>
          <p:cNvSpPr>
            <a:spLocks noGrp="1" noChangeArrowheads="1"/>
          </p:cNvSpPr>
          <p:nvPr>
            <p:ph type="body" idx="1"/>
          </p:nvPr>
        </p:nvSpPr>
        <p:spPr>
          <a:xfrm>
            <a:off x="685800" y="4343400"/>
            <a:ext cx="5486400" cy="4116388"/>
          </a:xfrm>
          <a:solidFill>
            <a:srgbClr val="FFFFFF"/>
          </a:solidFill>
          <a:ln>
            <a:solidFill>
              <a:srgbClr val="000000"/>
            </a:solidFill>
          </a:ln>
        </p:spPr>
        <p:txBody>
          <a:bodyPr lIns="86493" tIns="43247" rIns="86493" bIns="43247"/>
          <a:lstStyle/>
          <a:p>
            <a:endParaRPr lang="en-US">
              <a:latin typeface="Times" pitchFamily="-110" charset="0"/>
              <a:ea typeface="ＭＳ Ｐゴシック" pitchFamily="-110" charset="-128"/>
              <a:cs typeface="ＭＳ Ｐゴシック" pitchFamily="-11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63FA128-8A6F-1945-A013-7C92BD6F2B31}" type="slidenum">
              <a:rPr lang="en-US" sz="1200">
                <a:latin typeface="Times" charset="0"/>
              </a:rPr>
              <a:pPr eaLnBrk="1" hangingPunct="1"/>
              <a:t>59</a:t>
            </a:fld>
            <a:endParaRPr lang="en-US" sz="1200">
              <a:latin typeface="Times" charset="0"/>
            </a:endParaRPr>
          </a:p>
        </p:txBody>
      </p:sp>
      <p:sp>
        <p:nvSpPr>
          <p:cNvPr id="146434"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643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US">
              <a:latin typeface="Time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20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1600">
                <a:latin typeface="Lucida Grande" charset="0"/>
                <a:cs typeface="Lucida Grande" charset="0"/>
                <a:sym typeface="Lucida Grande" charset="0"/>
              </a:rPr>
              <a:t>Raju:  Di-hadron correlations are a test of universality because the same measurement in p+A and e+A is sensitive to "dipole" and "quadrupole" operators which are the same for both processes.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273F1C-0161-4442-B726-7D5A084F188D}" type="slidenum">
              <a:rPr lang="en-US"/>
              <a:pPr/>
              <a:t>72</a:t>
            </a:fld>
            <a:endParaRPr 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5223FD42-7A30-B641-823E-3445C1E1B930}" type="slidenum">
              <a:rPr lang="it-IT">
                <a:latin typeface="Times New Roman" pitchFamily="-65" charset="0"/>
              </a:rPr>
              <a:pPr/>
              <a:t>75</a:t>
            </a:fld>
            <a:endParaRPr lang="it-IT">
              <a:latin typeface="Times New Roman" pitchFamily="-65"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r>
              <a:rPr lang="en-US">
                <a:latin typeface="Times New Roman" pitchFamily="-65" charset="0"/>
                <a:ea typeface="ＭＳ Ｐゴシック" pitchFamily="-65" charset="-128"/>
                <a:cs typeface="ＭＳ Ｐゴシック" pitchFamily="-65" charset="-128"/>
              </a:rPr>
              <a:t>AHLT: Ahmad, Honkanen, Liuti, Taneja PRD75(2007)</a:t>
            </a:r>
            <a:endParaRPr lang="it-IT">
              <a:latin typeface="Times New Roman" pitchFamily="-65" charset="0"/>
              <a:ea typeface="ＭＳ Ｐゴシック" pitchFamily="-65" charset="-128"/>
              <a:cs typeface="ＭＳ Ｐゴシック" pitchFamily="-65"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BNLppt_BG_Title_NewDOElogo_OffSci.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7171" name="Rectangle 3"/>
          <p:cNvSpPr>
            <a:spLocks noGrp="1" noChangeArrowheads="1"/>
          </p:cNvSpPr>
          <p:nvPr>
            <p:ph type="ctrTitle"/>
          </p:nvPr>
        </p:nvSpPr>
        <p:spPr>
          <a:xfrm>
            <a:off x="457200" y="457200"/>
            <a:ext cx="6172200" cy="1600200"/>
          </a:xfrm>
        </p:spPr>
        <p:txBody>
          <a:bodyPr anchor="b"/>
          <a:lstStyle>
            <a:lvl1pPr algn="r">
              <a:defRPr sz="3800">
                <a:solidFill>
                  <a:schemeClr val="bg1"/>
                </a:solidFill>
              </a:defRPr>
            </a:lvl1pPr>
          </a:lstStyle>
          <a:p>
            <a:r>
              <a:rPr lang="en-US"/>
              <a:t>Click to edit Master title style</a:t>
            </a:r>
          </a:p>
        </p:txBody>
      </p:sp>
      <p:sp>
        <p:nvSpPr>
          <p:cNvPr id="7172" name="Rectangle 4"/>
          <p:cNvSpPr>
            <a:spLocks noGrp="1" noChangeArrowheads="1"/>
          </p:cNvSpPr>
          <p:nvPr>
            <p:ph type="subTitle" idx="1"/>
          </p:nvPr>
        </p:nvSpPr>
        <p:spPr>
          <a:xfrm>
            <a:off x="457200" y="2286000"/>
            <a:ext cx="6172200" cy="990600"/>
          </a:xfrm>
        </p:spPr>
        <p:txBody>
          <a:bodyPr/>
          <a:lstStyle>
            <a:lvl1pPr marL="0" indent="0" algn="r">
              <a:buFont typeface="Wingdings" pitchFamily="-112" charset="2"/>
              <a:buNone/>
              <a:defRPr sz="1900" i="1">
                <a:solidFill>
                  <a:schemeClr val="bg1"/>
                </a:solidFill>
              </a:defRPr>
            </a:lvl1pPr>
          </a:lstStyle>
          <a:p>
            <a:r>
              <a:rPr lang="en-US"/>
              <a:t>Click to edit Master subtitle style</a:t>
            </a:r>
          </a:p>
        </p:txBody>
      </p:sp>
    </p:spTree>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r>
              <a:rPr lang="en-US" smtClean="0"/>
              <a:t>E.C. Aschenauer</a:t>
            </a:r>
            <a:endParaRPr lang="en-US"/>
          </a:p>
        </p:txBody>
      </p:sp>
      <p:sp>
        <p:nvSpPr>
          <p:cNvPr id="5" name="Rectangle 5"/>
          <p:cNvSpPr>
            <a:spLocks noGrp="1" noChangeArrowheads="1"/>
          </p:cNvSpPr>
          <p:nvPr>
            <p:ph type="ftr" sz="quarter" idx="11"/>
          </p:nvPr>
        </p:nvSpPr>
        <p:spPr>
          <a:ln/>
        </p:spPr>
        <p:txBody>
          <a:bodyPr/>
          <a:lstStyle>
            <a:lvl1pPr>
              <a:defRPr/>
            </a:lvl1pPr>
          </a:lstStyle>
          <a:p>
            <a:r>
              <a:rPr lang="cs-CZ" smtClean="0"/>
              <a:t>RHIC PAC  June 2013, BNL</a:t>
            </a:r>
            <a:endParaRPr lang="en-US"/>
          </a:p>
        </p:txBody>
      </p:sp>
      <p:sp>
        <p:nvSpPr>
          <p:cNvPr id="6" name="Rectangle 6"/>
          <p:cNvSpPr>
            <a:spLocks noGrp="1" noChangeArrowheads="1"/>
          </p:cNvSpPr>
          <p:nvPr>
            <p:ph type="sldNum" sz="quarter" idx="12"/>
          </p:nvPr>
        </p:nvSpPr>
        <p:spPr>
          <a:ln/>
        </p:spPr>
        <p:txBody>
          <a:bodyPr/>
          <a:lstStyle>
            <a:lvl1pPr>
              <a:defRPr/>
            </a:lvl1pPr>
          </a:lstStyle>
          <a:p>
            <a:fld id="{4AEEEB45-469B-C445-A2A6-597CC1D4FAC3}" type="slidenum">
              <a:rPr lang="en-US"/>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r>
              <a:rPr lang="en-US" smtClean="0"/>
              <a:t>E.C. Aschenauer</a:t>
            </a:r>
            <a:endParaRPr lang="en-US"/>
          </a:p>
        </p:txBody>
      </p:sp>
      <p:sp>
        <p:nvSpPr>
          <p:cNvPr id="5" name="Rectangle 5"/>
          <p:cNvSpPr>
            <a:spLocks noGrp="1" noChangeArrowheads="1"/>
          </p:cNvSpPr>
          <p:nvPr>
            <p:ph type="ftr" sz="quarter" idx="11"/>
          </p:nvPr>
        </p:nvSpPr>
        <p:spPr>
          <a:ln/>
        </p:spPr>
        <p:txBody>
          <a:bodyPr/>
          <a:lstStyle>
            <a:lvl1pPr>
              <a:defRPr/>
            </a:lvl1pPr>
          </a:lstStyle>
          <a:p>
            <a:r>
              <a:rPr lang="cs-CZ" smtClean="0"/>
              <a:t>RHIC PAC  June 2013, BNL</a:t>
            </a:r>
            <a:endParaRPr lang="en-US"/>
          </a:p>
        </p:txBody>
      </p:sp>
      <p:sp>
        <p:nvSpPr>
          <p:cNvPr id="6" name="Rectangle 6"/>
          <p:cNvSpPr>
            <a:spLocks noGrp="1" noChangeArrowheads="1"/>
          </p:cNvSpPr>
          <p:nvPr>
            <p:ph type="sldNum" sz="quarter" idx="12"/>
          </p:nvPr>
        </p:nvSpPr>
        <p:spPr>
          <a:ln/>
        </p:spPr>
        <p:txBody>
          <a:bodyPr/>
          <a:lstStyle>
            <a:lvl1pPr>
              <a:defRPr/>
            </a:lvl1pPr>
          </a:lstStyle>
          <a:p>
            <a:fld id="{1D98A5D4-C106-3B44-833F-F6948D88D3D2}" type="slidenum">
              <a:rPr lang="en-US"/>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685800"/>
            <a:ext cx="4495800" cy="55626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685800"/>
            <a:ext cx="4495800" cy="55626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r>
              <a:rPr lang="en-US" smtClean="0"/>
              <a:t>E.C. Aschenauer</a:t>
            </a:r>
            <a:endParaRPr lang="en-US"/>
          </a:p>
        </p:txBody>
      </p:sp>
      <p:sp>
        <p:nvSpPr>
          <p:cNvPr id="6" name="Rectangle 5"/>
          <p:cNvSpPr>
            <a:spLocks noGrp="1" noChangeArrowheads="1"/>
          </p:cNvSpPr>
          <p:nvPr>
            <p:ph type="ftr" sz="quarter" idx="11"/>
          </p:nvPr>
        </p:nvSpPr>
        <p:spPr>
          <a:ln/>
        </p:spPr>
        <p:txBody>
          <a:bodyPr/>
          <a:lstStyle>
            <a:lvl1pPr>
              <a:defRPr/>
            </a:lvl1pPr>
          </a:lstStyle>
          <a:p>
            <a:r>
              <a:rPr lang="cs-CZ" smtClean="0"/>
              <a:t>RHIC PAC  June 2013, BNL</a:t>
            </a:r>
            <a:endParaRPr lang="en-US"/>
          </a:p>
        </p:txBody>
      </p:sp>
      <p:sp>
        <p:nvSpPr>
          <p:cNvPr id="7" name="Rectangle 6"/>
          <p:cNvSpPr>
            <a:spLocks noGrp="1" noChangeArrowheads="1"/>
          </p:cNvSpPr>
          <p:nvPr>
            <p:ph type="sldNum" sz="quarter" idx="12"/>
          </p:nvPr>
        </p:nvSpPr>
        <p:spPr>
          <a:ln/>
        </p:spPr>
        <p:txBody>
          <a:bodyPr/>
          <a:lstStyle>
            <a:lvl1pPr>
              <a:defRPr/>
            </a:lvl1pPr>
          </a:lstStyle>
          <a:p>
            <a:fld id="{0B06856E-079A-7243-9D3B-2823E9335D6E}" type="slidenum">
              <a:rPr lang="en-US"/>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r>
              <a:rPr lang="en-US" smtClean="0"/>
              <a:t>E.C. Aschenauer</a:t>
            </a:r>
            <a:endParaRPr lang="en-US"/>
          </a:p>
        </p:txBody>
      </p:sp>
      <p:sp>
        <p:nvSpPr>
          <p:cNvPr id="4" name="Rectangle 5"/>
          <p:cNvSpPr>
            <a:spLocks noGrp="1" noChangeArrowheads="1"/>
          </p:cNvSpPr>
          <p:nvPr>
            <p:ph type="ftr" sz="quarter" idx="11"/>
          </p:nvPr>
        </p:nvSpPr>
        <p:spPr>
          <a:ln/>
        </p:spPr>
        <p:txBody>
          <a:bodyPr/>
          <a:lstStyle>
            <a:lvl1pPr>
              <a:defRPr/>
            </a:lvl1pPr>
          </a:lstStyle>
          <a:p>
            <a:r>
              <a:rPr lang="cs-CZ" smtClean="0"/>
              <a:t>RHIC PAC  June 2013, BNL</a:t>
            </a:r>
            <a:endParaRPr lang="en-US"/>
          </a:p>
        </p:txBody>
      </p:sp>
      <p:sp>
        <p:nvSpPr>
          <p:cNvPr id="5" name="Rectangle 6"/>
          <p:cNvSpPr>
            <a:spLocks noGrp="1" noChangeArrowheads="1"/>
          </p:cNvSpPr>
          <p:nvPr>
            <p:ph type="sldNum" sz="quarter" idx="12"/>
          </p:nvPr>
        </p:nvSpPr>
        <p:spPr>
          <a:ln/>
        </p:spPr>
        <p:txBody>
          <a:bodyPr/>
          <a:lstStyle>
            <a:lvl1pPr>
              <a:defRPr/>
            </a:lvl1pPr>
          </a:lstStyle>
          <a:p>
            <a:fld id="{E7C2DFF1-6A7E-5841-980E-96BA788216E4}" type="slidenum">
              <a:rPr lang="en-US"/>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r>
              <a:rPr lang="en-US" smtClean="0"/>
              <a:t>E.C. Aschenauer</a:t>
            </a:r>
            <a:endParaRPr lang="en-US"/>
          </a:p>
        </p:txBody>
      </p:sp>
      <p:sp>
        <p:nvSpPr>
          <p:cNvPr id="3" name="Rectangle 5"/>
          <p:cNvSpPr>
            <a:spLocks noGrp="1" noChangeArrowheads="1"/>
          </p:cNvSpPr>
          <p:nvPr>
            <p:ph type="ftr" sz="quarter" idx="11"/>
          </p:nvPr>
        </p:nvSpPr>
        <p:spPr>
          <a:ln/>
        </p:spPr>
        <p:txBody>
          <a:bodyPr/>
          <a:lstStyle>
            <a:lvl1pPr>
              <a:defRPr/>
            </a:lvl1pPr>
          </a:lstStyle>
          <a:p>
            <a:r>
              <a:rPr lang="cs-CZ" smtClean="0"/>
              <a:t>RHIC PAC  June 2013, BNL</a:t>
            </a:r>
            <a:endParaRPr lang="en-US"/>
          </a:p>
        </p:txBody>
      </p:sp>
      <p:sp>
        <p:nvSpPr>
          <p:cNvPr id="4" name="Rectangle 6"/>
          <p:cNvSpPr>
            <a:spLocks noGrp="1" noChangeArrowheads="1"/>
          </p:cNvSpPr>
          <p:nvPr>
            <p:ph type="sldNum" sz="quarter" idx="12"/>
          </p:nvPr>
        </p:nvSpPr>
        <p:spPr>
          <a:ln/>
        </p:spPr>
        <p:txBody>
          <a:bodyPr/>
          <a:lstStyle>
            <a:lvl1pPr>
              <a:defRPr/>
            </a:lvl1pPr>
          </a:lstStyle>
          <a:p>
            <a:fld id="{D7F278B1-1B8B-1E49-8C17-9FA8E63349F3}" type="slidenum">
              <a:rPr lang="en-US"/>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en-US" smtClean="0"/>
              <a:t>E.C. Aschenauer</a:t>
            </a:r>
            <a:endParaRPr lang="en-US"/>
          </a:p>
        </p:txBody>
      </p:sp>
      <p:sp>
        <p:nvSpPr>
          <p:cNvPr id="5" name="Rectangle 5"/>
          <p:cNvSpPr>
            <a:spLocks noGrp="1" noChangeArrowheads="1"/>
          </p:cNvSpPr>
          <p:nvPr>
            <p:ph type="ftr" sz="quarter" idx="11"/>
          </p:nvPr>
        </p:nvSpPr>
        <p:spPr>
          <a:ln/>
        </p:spPr>
        <p:txBody>
          <a:bodyPr/>
          <a:lstStyle>
            <a:lvl1pPr>
              <a:defRPr/>
            </a:lvl1pPr>
          </a:lstStyle>
          <a:p>
            <a:r>
              <a:rPr lang="cs-CZ" smtClean="0"/>
              <a:t>RHIC PAC  June 2013, BNL</a:t>
            </a:r>
            <a:endParaRPr lang="en-US"/>
          </a:p>
        </p:txBody>
      </p:sp>
      <p:sp>
        <p:nvSpPr>
          <p:cNvPr id="6" name="Rectangle 6"/>
          <p:cNvSpPr>
            <a:spLocks noGrp="1" noChangeArrowheads="1"/>
          </p:cNvSpPr>
          <p:nvPr>
            <p:ph type="sldNum" sz="quarter" idx="12"/>
          </p:nvPr>
        </p:nvSpPr>
        <p:spPr>
          <a:ln/>
        </p:spPr>
        <p:txBody>
          <a:bodyPr/>
          <a:lstStyle>
            <a:lvl1pPr>
              <a:defRPr/>
            </a:lvl1pPr>
          </a:lstStyle>
          <a:p>
            <a:fld id="{E666AF53-9C22-8E40-908A-50D959F8CCBD}" type="slidenum">
              <a:rPr lang="en-US"/>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8" descr="REVBG_Slide4_Blue"/>
          <p:cNvPicPr>
            <a:picLocks noChangeAspect="1" noChangeArrowheads="1"/>
          </p:cNvPicPr>
          <p:nvPr userDrawn="1"/>
        </p:nvPicPr>
        <p:blipFill>
          <a:blip r:embed="rId9"/>
          <a:srcRect/>
          <a:stretch>
            <a:fillRect/>
          </a:stretch>
        </p:blipFill>
        <p:spPr bwMode="auto">
          <a:xfrm>
            <a:off x="0" y="10583"/>
            <a:ext cx="9145588" cy="6847417"/>
          </a:xfrm>
          <a:prstGeom prst="rect">
            <a:avLst/>
          </a:prstGeom>
          <a:noFill/>
          <a:ln w="9525">
            <a:noFill/>
            <a:miter lim="800000"/>
            <a:headEnd/>
            <a:tailEnd/>
          </a:ln>
        </p:spPr>
      </p:pic>
      <p:sp>
        <p:nvSpPr>
          <p:cNvPr id="1030" name="Rectangle 6"/>
          <p:cNvSpPr>
            <a:spLocks noGrp="1" noChangeArrowheads="1"/>
          </p:cNvSpPr>
          <p:nvPr>
            <p:ph type="sldNum" sz="quarter" idx="4"/>
          </p:nvPr>
        </p:nvSpPr>
        <p:spPr bwMode="auto">
          <a:xfrm>
            <a:off x="21166" y="6489700"/>
            <a:ext cx="609600" cy="368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400" b="1">
                <a:solidFill>
                  <a:srgbClr val="0080FF"/>
                </a:solidFill>
                <a:latin typeface="Comic Sans MS"/>
                <a:cs typeface="Comic Sans MS"/>
              </a:defRPr>
            </a:lvl1pPr>
          </a:lstStyle>
          <a:p>
            <a:fld id="{646CCB68-4FAD-1042-A2AE-74D95A5F5F13}" type="slidenum">
              <a:rPr lang="en-US" smtClean="0"/>
              <a:pPr/>
              <a:t>‹#›</a:t>
            </a:fld>
            <a:endParaRPr lang="en-US" dirty="0"/>
          </a:p>
        </p:txBody>
      </p:sp>
      <p:sp>
        <p:nvSpPr>
          <p:cNvPr id="1028" name="Rectangle 4"/>
          <p:cNvSpPr>
            <a:spLocks noGrp="1" noChangeArrowheads="1"/>
          </p:cNvSpPr>
          <p:nvPr>
            <p:ph type="dt" sz="half" idx="2"/>
          </p:nvPr>
        </p:nvSpPr>
        <p:spPr bwMode="auto">
          <a:xfrm>
            <a:off x="7344833" y="6487583"/>
            <a:ext cx="1676400" cy="381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b="1">
                <a:solidFill>
                  <a:srgbClr val="0080FF"/>
                </a:solidFill>
                <a:latin typeface="Comic Sans MS"/>
                <a:cs typeface="Comic Sans MS"/>
              </a:defRPr>
            </a:lvl1pPr>
          </a:lstStyle>
          <a:p>
            <a:r>
              <a:rPr lang="en-US" smtClean="0"/>
              <a:t>E.C. Aschenauer</a:t>
            </a:r>
            <a:endParaRPr lang="en-US" dirty="0"/>
          </a:p>
        </p:txBody>
      </p:sp>
      <p:sp>
        <p:nvSpPr>
          <p:cNvPr id="1029" name="Rectangle 5"/>
          <p:cNvSpPr>
            <a:spLocks noGrp="1" noChangeArrowheads="1"/>
          </p:cNvSpPr>
          <p:nvPr>
            <p:ph type="ftr" sz="quarter" idx="3"/>
          </p:nvPr>
        </p:nvSpPr>
        <p:spPr bwMode="auto">
          <a:xfrm>
            <a:off x="2741069" y="6483346"/>
            <a:ext cx="3835398" cy="368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200" b="1">
                <a:solidFill>
                  <a:srgbClr val="0080FF"/>
                </a:solidFill>
                <a:latin typeface="Comic Sans MS"/>
                <a:cs typeface="Comic Sans MS"/>
              </a:defRPr>
            </a:lvl1pPr>
          </a:lstStyle>
          <a:p>
            <a:r>
              <a:rPr lang="cs-CZ" smtClean="0"/>
              <a:t>RHIC PAC  June 2013, BNL</a:t>
            </a:r>
            <a:endParaRPr lang="en-US" dirty="0"/>
          </a:p>
        </p:txBody>
      </p:sp>
      <p:sp>
        <p:nvSpPr>
          <p:cNvPr id="1027" name="Rectangle 3"/>
          <p:cNvSpPr>
            <a:spLocks noGrp="1" noChangeArrowheads="1"/>
          </p:cNvSpPr>
          <p:nvPr>
            <p:ph type="body" idx="1"/>
          </p:nvPr>
        </p:nvSpPr>
        <p:spPr bwMode="auto">
          <a:xfrm>
            <a:off x="0" y="762000"/>
            <a:ext cx="9144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1" name="Rectangle 2"/>
          <p:cNvSpPr>
            <a:spLocks noGrp="1" noChangeArrowheads="1"/>
          </p:cNvSpPr>
          <p:nvPr>
            <p:ph type="title"/>
          </p:nvPr>
        </p:nvSpPr>
        <p:spPr bwMode="auto">
          <a:xfrm>
            <a:off x="762000" y="0"/>
            <a:ext cx="83820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lvl="0"/>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Lst>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hf hdr="0" ftr="0"/>
  <p:txStyles>
    <p:titleStyle>
      <a:lvl1pPr algn="r" rtl="0" eaLnBrk="0" fontAlgn="base" hangingPunct="0">
        <a:lnSpc>
          <a:spcPct val="80000"/>
        </a:lnSpc>
        <a:spcBef>
          <a:spcPct val="0"/>
        </a:spcBef>
        <a:spcAft>
          <a:spcPct val="0"/>
        </a:spcAft>
        <a:defRPr sz="2800" b="1" i="1" cap="all" spc="0">
          <a:ln w="0"/>
          <a:solidFill>
            <a:srgbClr val="0000FF"/>
          </a:solidFill>
          <a:effectLst>
            <a:outerShdw blurRad="50800" dist="38100" dir="2700000" algn="tl" rotWithShape="0">
              <a:srgbClr val="000000">
                <a:alpha val="43000"/>
              </a:srgbClr>
            </a:outerShdw>
            <a:reflection blurRad="12700" stA="50000" endPos="50000" dist="5000" dir="5400000" sy="-100000" rotWithShape="0"/>
          </a:effectLst>
          <a:latin typeface="Comic Sans MS Bold"/>
          <a:ea typeface="+mj-ea"/>
          <a:cs typeface="Comic Sans MS Bold"/>
        </a:defRPr>
      </a:lvl1pPr>
      <a:lvl2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2pPr>
      <a:lvl3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3pPr>
      <a:lvl4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4pPr>
      <a:lvl5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5pPr>
      <a:lvl6pPr marL="4572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6pPr>
      <a:lvl7pPr marL="9144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7pPr>
      <a:lvl8pPr marL="13716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8pPr>
      <a:lvl9pPr marL="18288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0000FF"/>
        </a:buClr>
        <a:buSzPct val="100000"/>
        <a:buFont typeface="Wingdings" charset="2"/>
        <a:buChar char="q"/>
        <a:defRPr sz="2200" b="1" i="0">
          <a:solidFill>
            <a:schemeClr val="tx1"/>
          </a:solidFill>
          <a:latin typeface="Comic Sans MS Bold"/>
          <a:ea typeface="+mn-ea"/>
          <a:cs typeface="Comic Sans MS Bold"/>
        </a:defRPr>
      </a:lvl1pPr>
      <a:lvl2pPr marL="742950" indent="-285750" algn="l" rtl="0" eaLnBrk="0" fontAlgn="base" hangingPunct="0">
        <a:spcBef>
          <a:spcPct val="20000"/>
        </a:spcBef>
        <a:spcAft>
          <a:spcPct val="0"/>
        </a:spcAft>
        <a:buClr>
          <a:srgbClr val="0000FF"/>
        </a:buClr>
        <a:buSzPct val="100000"/>
        <a:buFont typeface="Wingdings" charset="2"/>
        <a:buChar char="Ø"/>
        <a:defRPr sz="2000" b="1" i="0">
          <a:solidFill>
            <a:schemeClr val="tx1"/>
          </a:solidFill>
          <a:latin typeface="Comic Sans MS Bold"/>
          <a:ea typeface="+mn-ea"/>
          <a:cs typeface="Comic Sans MS Bold"/>
        </a:defRPr>
      </a:lvl2pPr>
      <a:lvl3pPr marL="1085850" indent="-228600" algn="l" rtl="0" eaLnBrk="0" fontAlgn="base" hangingPunct="0">
        <a:lnSpc>
          <a:spcPct val="80000"/>
        </a:lnSpc>
        <a:spcBef>
          <a:spcPct val="20000"/>
        </a:spcBef>
        <a:spcAft>
          <a:spcPct val="0"/>
        </a:spcAft>
        <a:buClr>
          <a:srgbClr val="0000FF"/>
        </a:buClr>
        <a:buSzPct val="110000"/>
        <a:buFont typeface="Courier New"/>
        <a:buChar char="o"/>
        <a:defRPr b="1" i="0">
          <a:solidFill>
            <a:schemeClr val="tx1"/>
          </a:solidFill>
          <a:latin typeface="Comic Sans MS Bold"/>
          <a:ea typeface="+mn-ea"/>
          <a:cs typeface="Comic Sans MS Bold"/>
        </a:defRPr>
      </a:lvl3pPr>
      <a:lvl4pPr marL="1428750" indent="-228600" algn="l" rtl="0" eaLnBrk="0" fontAlgn="base" hangingPunct="0">
        <a:lnSpc>
          <a:spcPct val="80000"/>
        </a:lnSpc>
        <a:spcBef>
          <a:spcPct val="20000"/>
        </a:spcBef>
        <a:spcAft>
          <a:spcPct val="0"/>
        </a:spcAft>
        <a:buClr>
          <a:srgbClr val="0000FF"/>
        </a:buClr>
        <a:buSzPct val="100000"/>
        <a:buFont typeface="Wingdings" charset="2"/>
        <a:buChar char="ü"/>
        <a:defRPr sz="1600" b="1" i="0">
          <a:solidFill>
            <a:schemeClr val="tx1"/>
          </a:solidFill>
          <a:latin typeface="Comic Sans MS Bold"/>
          <a:ea typeface="+mn-ea"/>
          <a:cs typeface="Comic Sans MS Bold"/>
        </a:defRPr>
      </a:lvl4pPr>
      <a:lvl5pPr marL="1771650" indent="-228600" algn="l" rtl="0" eaLnBrk="0" fontAlgn="base" hangingPunct="0">
        <a:lnSpc>
          <a:spcPct val="80000"/>
        </a:lnSpc>
        <a:spcBef>
          <a:spcPct val="20000"/>
        </a:spcBef>
        <a:spcAft>
          <a:spcPct val="0"/>
        </a:spcAft>
        <a:buClr>
          <a:srgbClr val="0000FF"/>
        </a:buClr>
        <a:buSzPct val="100000"/>
        <a:buChar char="-"/>
        <a:defRPr sz="1400" b="1" i="0">
          <a:solidFill>
            <a:schemeClr val="tx1"/>
          </a:solidFill>
          <a:latin typeface="Comic Sans MS Bold"/>
          <a:ea typeface="+mn-ea"/>
          <a:cs typeface="Comic Sans MS Bold"/>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image" Target="../media/image44.png"/><Relationship Id="rId7" Type="http://schemas.openxmlformats.org/officeDocument/2006/relationships/oleObject" Target="../embeddings/oleObject13.bin"/><Relationship Id="rId2" Type="http://schemas.openxmlformats.org/officeDocument/2006/relationships/slideLayout" Target="../slideLayouts/slideLayout5.xml"/><Relationship Id="rId1" Type="http://schemas.openxmlformats.org/officeDocument/2006/relationships/vmlDrawing" Target="../drawings/vmlDrawing6.vml"/><Relationship Id="rId6" Type="http://schemas.openxmlformats.org/officeDocument/2006/relationships/oleObject" Target="../embeddings/oleObject12.bin"/><Relationship Id="rId11" Type="http://schemas.openxmlformats.org/officeDocument/2006/relationships/image" Target="../media/image46.png"/><Relationship Id="rId5" Type="http://schemas.openxmlformats.org/officeDocument/2006/relationships/oleObject" Target="../embeddings/oleObject11.bin"/><Relationship Id="rId10" Type="http://schemas.openxmlformats.org/officeDocument/2006/relationships/oleObject" Target="../embeddings/oleObject16.bin"/><Relationship Id="rId4" Type="http://schemas.openxmlformats.org/officeDocument/2006/relationships/image" Target="../media/image45.png"/><Relationship Id="rId9" Type="http://schemas.openxmlformats.org/officeDocument/2006/relationships/oleObject" Target="../embeddings/oleObject15.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5.xml"/><Relationship Id="rId1" Type="http://schemas.openxmlformats.org/officeDocument/2006/relationships/vmlDrawing" Target="../drawings/vmlDrawing7.vml"/><Relationship Id="rId4" Type="http://schemas.openxmlformats.org/officeDocument/2006/relationships/image" Target="../media/image48.emf"/></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5.xml"/><Relationship Id="rId1" Type="http://schemas.openxmlformats.org/officeDocument/2006/relationships/vmlDrawing" Target="../drawings/vmlDrawing8.vml"/><Relationship Id="rId5" Type="http://schemas.openxmlformats.org/officeDocument/2006/relationships/oleObject" Target="../embeddings/oleObject19.bin"/><Relationship Id="rId4" Type="http://schemas.openxmlformats.org/officeDocument/2006/relationships/oleObject" Target="../embeddings/oleObject18.bin"/></Relationships>
</file>

<file path=ppt/slides/_rels/slide14.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hyperlink" Target="http://arxiv.org/abs/arXiv:1304.0077" TargetMode="External"/><Relationship Id="rId7" Type="http://schemas.openxmlformats.org/officeDocument/2006/relationships/image" Target="../media/image57.png"/><Relationship Id="rId2" Type="http://schemas.openxmlformats.org/officeDocument/2006/relationships/image" Target="../media/image53.emf"/><Relationship Id="rId1" Type="http://schemas.openxmlformats.org/officeDocument/2006/relationships/slideLayout" Target="../slideLayouts/slideLayout5.xml"/><Relationship Id="rId6" Type="http://schemas.openxmlformats.org/officeDocument/2006/relationships/image" Target="../media/image56.emf"/><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5.xml"/><Relationship Id="rId5" Type="http://schemas.openxmlformats.org/officeDocument/2006/relationships/image" Target="../media/image64.emf"/><Relationship Id="rId4" Type="http://schemas.openxmlformats.org/officeDocument/2006/relationships/image" Target="../media/image63.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notesSlide" Target="../notesSlides/notesSlide1.xml"/><Relationship Id="rId7" Type="http://schemas.openxmlformats.org/officeDocument/2006/relationships/image" Target="../media/image68.jpeg"/><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19.xml.rels><?xml version="1.0" encoding="UTF-8" standalone="yes"?>
<Relationships xmlns="http://schemas.openxmlformats.org/package/2006/relationships"><Relationship Id="rId8" Type="http://schemas.openxmlformats.org/officeDocument/2006/relationships/image" Target="../media/image76.gif"/><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emf"/><Relationship Id="rId1" Type="http://schemas.openxmlformats.org/officeDocument/2006/relationships/slideLayout" Target="../slideLayouts/slideLayout5.xml"/><Relationship Id="rId6" Type="http://schemas.openxmlformats.org/officeDocument/2006/relationships/image" Target="../media/image74.png"/><Relationship Id="rId11" Type="http://schemas.openxmlformats.org/officeDocument/2006/relationships/image" Target="../media/image79.emf"/><Relationship Id="rId5" Type="http://schemas.openxmlformats.org/officeDocument/2006/relationships/image" Target="../media/image73.emf"/><Relationship Id="rId10" Type="http://schemas.openxmlformats.org/officeDocument/2006/relationships/image" Target="../media/image78.png"/><Relationship Id="rId4" Type="http://schemas.openxmlformats.org/officeDocument/2006/relationships/image" Target="../media/image72.jpeg"/><Relationship Id="rId9" Type="http://schemas.openxmlformats.org/officeDocument/2006/relationships/image" Target="../media/image7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wiki.bnl.gov/eic/index.php/DIS:_What_is_important" TargetMode="External"/><Relationship Id="rId1" Type="http://schemas.openxmlformats.org/officeDocument/2006/relationships/slideLayout" Target="../slideLayouts/slideLayout5.xml"/><Relationship Id="rId4" Type="http://schemas.openxmlformats.org/officeDocument/2006/relationships/image" Target="../media/image8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5.xml"/><Relationship Id="rId1" Type="http://schemas.openxmlformats.org/officeDocument/2006/relationships/vmlDrawing" Target="../drawings/vmlDrawing9.v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oleObject" Target="https://www.phenix.bnl.gov/WWW/publish/elke/TALKS-ELke/EIC/localhost/Users/elke-carolineaschenauer/Talks-Elke/2013/PAC/Macintosh%20HD:Users:ayk:Downloads:eRHIC%20Magnet%20Design%20Report%202012.docx!OLE_LINK3"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5.xml"/><Relationship Id="rId5" Type="http://schemas.openxmlformats.org/officeDocument/2006/relationships/image" Target="../media/image99.png"/><Relationship Id="rId4" Type="http://schemas.openxmlformats.org/officeDocument/2006/relationships/image" Target="../media/image98.png"/></Relationships>
</file>

<file path=ppt/slides/_rels/slide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5.xml"/><Relationship Id="rId4" Type="http://schemas.openxmlformats.org/officeDocument/2006/relationships/image" Target="../media/image102.png"/></Relationships>
</file>

<file path=ppt/slides/_rels/slide3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33.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8.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em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14.png"/><Relationship Id="rId5" Type="http://schemas.openxmlformats.org/officeDocument/2006/relationships/oleObject" Target="../embeddings/oleObject1.bin"/><Relationship Id="rId4" Type="http://schemas.openxmlformats.org/officeDocument/2006/relationships/image" Target="../media/image13.emf"/></Relationships>
</file>

<file path=ppt/slides/_rels/slide40.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8" Type="http://schemas.openxmlformats.org/officeDocument/2006/relationships/image" Target="../media/image124.emf"/><Relationship Id="rId3" Type="http://schemas.openxmlformats.org/officeDocument/2006/relationships/image" Target="../media/image119.emf"/><Relationship Id="rId7" Type="http://schemas.openxmlformats.org/officeDocument/2006/relationships/image" Target="../media/image123.emf"/><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emf"/><Relationship Id="rId9" Type="http://schemas.openxmlformats.org/officeDocument/2006/relationships/image" Target="../media/image125.emf"/></Relationships>
</file>

<file path=ppt/slides/_rels/slide45.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image" Target="../media/image126.emf"/><Relationship Id="rId1" Type="http://schemas.openxmlformats.org/officeDocument/2006/relationships/slideLayout" Target="../slideLayouts/slideLayout5.xml"/><Relationship Id="rId5" Type="http://schemas.openxmlformats.org/officeDocument/2006/relationships/image" Target="../media/image129.emf"/><Relationship Id="rId4" Type="http://schemas.openxmlformats.org/officeDocument/2006/relationships/image" Target="../media/image128.png"/></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notesSlide" Target="../notesSlides/notesSlide3.xml"/><Relationship Id="rId7"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21.bin"/><Relationship Id="rId5" Type="http://schemas.openxmlformats.org/officeDocument/2006/relationships/oleObject" Target="../embeddings/oleObject20.bin"/><Relationship Id="rId10" Type="http://schemas.openxmlformats.org/officeDocument/2006/relationships/oleObject" Target="../embeddings/oleObject25.bin"/><Relationship Id="rId4" Type="http://schemas.openxmlformats.org/officeDocument/2006/relationships/image" Target="../media/image131.png"/><Relationship Id="rId9" Type="http://schemas.openxmlformats.org/officeDocument/2006/relationships/oleObject" Target="../embeddings/oleObject24.bin"/></Relationships>
</file>

<file path=ppt/slides/_rels/slide4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slideLayout" Target="../slideLayouts/slideLayout5.xml"/><Relationship Id="rId1" Type="http://schemas.openxmlformats.org/officeDocument/2006/relationships/vmlDrawing" Target="../drawings/vmlDrawing11.v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 Id="rId9" Type="http://schemas.openxmlformats.org/officeDocument/2006/relationships/oleObject" Target="../embeddings/oleObject26.bin"/></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image" Target="../media/image141.emf"/><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vmlDrawing" Target="../drawings/vmlDrawing12.vml"/><Relationship Id="rId5" Type="http://schemas.openxmlformats.org/officeDocument/2006/relationships/image" Target="../media/image144.jpeg"/><Relationship Id="rId4" Type="http://schemas.openxmlformats.org/officeDocument/2006/relationships/oleObject" Target="../embeddings/oleObject27.bin"/></Relationships>
</file>

<file path=ppt/slides/_rels/slide52.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image" Target="../media/image145.emf"/><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29.bin"/><Relationship Id="rId3" Type="http://schemas.openxmlformats.org/officeDocument/2006/relationships/oleObject" Target="../embeddings/oleObject28.bin"/><Relationship Id="rId7" Type="http://schemas.openxmlformats.org/officeDocument/2006/relationships/image" Target="../media/image152.emf"/><Relationship Id="rId2" Type="http://schemas.openxmlformats.org/officeDocument/2006/relationships/slideLayout" Target="../slideLayouts/slideLayout5.xml"/><Relationship Id="rId1" Type="http://schemas.openxmlformats.org/officeDocument/2006/relationships/vmlDrawing" Target="../drawings/vmlDrawing13.vml"/><Relationship Id="rId6" Type="http://schemas.openxmlformats.org/officeDocument/2006/relationships/image" Target="../media/image151.png"/><Relationship Id="rId5" Type="http://schemas.openxmlformats.org/officeDocument/2006/relationships/image" Target="../media/image150.emf"/><Relationship Id="rId4" Type="http://schemas.openxmlformats.org/officeDocument/2006/relationships/image" Target="../media/image149.jpeg"/></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32.bin"/><Relationship Id="rId3" Type="http://schemas.openxmlformats.org/officeDocument/2006/relationships/image" Target="../media/image44.png"/><Relationship Id="rId7" Type="http://schemas.openxmlformats.org/officeDocument/2006/relationships/oleObject" Target="../embeddings/oleObject31.bin"/><Relationship Id="rId2" Type="http://schemas.openxmlformats.org/officeDocument/2006/relationships/slideLayout" Target="../slideLayouts/slideLayout5.xml"/><Relationship Id="rId1" Type="http://schemas.openxmlformats.org/officeDocument/2006/relationships/vmlDrawing" Target="../drawings/vmlDrawing14.vml"/><Relationship Id="rId6" Type="http://schemas.openxmlformats.org/officeDocument/2006/relationships/oleObject" Target="../embeddings/oleObject30.bin"/><Relationship Id="rId11" Type="http://schemas.openxmlformats.org/officeDocument/2006/relationships/oleObject" Target="../embeddings/oleObject35.bin"/><Relationship Id="rId5" Type="http://schemas.openxmlformats.org/officeDocument/2006/relationships/image" Target="../media/image153.png"/><Relationship Id="rId10" Type="http://schemas.openxmlformats.org/officeDocument/2006/relationships/oleObject" Target="../embeddings/oleObject34.bin"/><Relationship Id="rId4" Type="http://schemas.openxmlformats.org/officeDocument/2006/relationships/image" Target="../media/image45.png"/><Relationship Id="rId9" Type="http://schemas.openxmlformats.org/officeDocument/2006/relationships/oleObject" Target="../embeddings/oleObject33.bin"/></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image" Target="../media/image154.emf"/><Relationship Id="rId1" Type="http://schemas.openxmlformats.org/officeDocument/2006/relationships/slideLayout" Target="../slideLayouts/slideLayout5.xml"/><Relationship Id="rId5" Type="http://schemas.openxmlformats.org/officeDocument/2006/relationships/image" Target="../media/image157.emf"/><Relationship Id="rId4" Type="http://schemas.openxmlformats.org/officeDocument/2006/relationships/image" Target="../media/image156.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159.emf"/><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8" Type="http://schemas.openxmlformats.org/officeDocument/2006/relationships/image" Target="../media/image166.png"/><Relationship Id="rId13" Type="http://schemas.openxmlformats.org/officeDocument/2006/relationships/image" Target="../media/image171.png"/><Relationship Id="rId3" Type="http://schemas.openxmlformats.org/officeDocument/2006/relationships/image" Target="../media/image161.png"/><Relationship Id="rId7" Type="http://schemas.openxmlformats.org/officeDocument/2006/relationships/image" Target="../media/image165.png"/><Relationship Id="rId12" Type="http://schemas.openxmlformats.org/officeDocument/2006/relationships/image" Target="../media/image170.gif"/><Relationship Id="rId2" Type="http://schemas.openxmlformats.org/officeDocument/2006/relationships/image" Target="../media/image160.png"/><Relationship Id="rId1" Type="http://schemas.openxmlformats.org/officeDocument/2006/relationships/slideLayout" Target="../slideLayouts/slideLayout5.xml"/><Relationship Id="rId6" Type="http://schemas.openxmlformats.org/officeDocument/2006/relationships/image" Target="../media/image164.png"/><Relationship Id="rId11" Type="http://schemas.openxmlformats.org/officeDocument/2006/relationships/image" Target="../media/image169.png"/><Relationship Id="rId5" Type="http://schemas.openxmlformats.org/officeDocument/2006/relationships/image" Target="../media/image163.png"/><Relationship Id="rId10" Type="http://schemas.openxmlformats.org/officeDocument/2006/relationships/image" Target="../media/image168.png"/><Relationship Id="rId4" Type="http://schemas.openxmlformats.org/officeDocument/2006/relationships/image" Target="../media/image162.png"/><Relationship Id="rId9" Type="http://schemas.openxmlformats.org/officeDocument/2006/relationships/image" Target="../media/image167.png"/></Relationships>
</file>

<file path=ppt/slides/_rels/slide6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5.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6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5.xml"/><Relationship Id="rId4" Type="http://schemas.openxmlformats.org/officeDocument/2006/relationships/image" Target="../media/image179.png"/></Relationships>
</file>

<file path=ppt/slides/_rels/slide6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5.xml"/><Relationship Id="rId5" Type="http://schemas.openxmlformats.org/officeDocument/2006/relationships/image" Target="../media/image185.png"/><Relationship Id="rId4" Type="http://schemas.openxmlformats.org/officeDocument/2006/relationships/image" Target="../media/image184.png"/></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86.png"/><Relationship Id="rId1" Type="http://schemas.openxmlformats.org/officeDocument/2006/relationships/slideLayout" Target="../slideLayouts/slideLayout5.xml"/><Relationship Id="rId5" Type="http://schemas.openxmlformats.org/officeDocument/2006/relationships/image" Target="../media/image78.png"/><Relationship Id="rId4" Type="http://schemas.openxmlformats.org/officeDocument/2006/relationships/image" Target="../media/image187.png"/></Relationships>
</file>

<file path=ppt/slides/_rels/slide67.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8" Type="http://schemas.openxmlformats.org/officeDocument/2006/relationships/image" Target="../media/image191.png"/><Relationship Id="rId13" Type="http://schemas.openxmlformats.org/officeDocument/2006/relationships/image" Target="../media/image196.png"/><Relationship Id="rId18" Type="http://schemas.openxmlformats.org/officeDocument/2006/relationships/image" Target="../media/image201.png"/><Relationship Id="rId3" Type="http://schemas.openxmlformats.org/officeDocument/2006/relationships/image" Target="../media/image190.png"/><Relationship Id="rId21" Type="http://schemas.openxmlformats.org/officeDocument/2006/relationships/image" Target="../media/image204.png"/><Relationship Id="rId7" Type="http://schemas.openxmlformats.org/officeDocument/2006/relationships/image" Target="../media/image60.png"/><Relationship Id="rId12" Type="http://schemas.openxmlformats.org/officeDocument/2006/relationships/image" Target="../media/image195.png"/><Relationship Id="rId17" Type="http://schemas.openxmlformats.org/officeDocument/2006/relationships/image" Target="../media/image200.png"/><Relationship Id="rId2" Type="http://schemas.openxmlformats.org/officeDocument/2006/relationships/image" Target="../media/image189.png"/><Relationship Id="rId16" Type="http://schemas.openxmlformats.org/officeDocument/2006/relationships/image" Target="../media/image199.png"/><Relationship Id="rId20" Type="http://schemas.openxmlformats.org/officeDocument/2006/relationships/image" Target="../media/image203.emf"/><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194.png"/><Relationship Id="rId5" Type="http://schemas.openxmlformats.org/officeDocument/2006/relationships/image" Target="../media/image58.png"/><Relationship Id="rId15" Type="http://schemas.openxmlformats.org/officeDocument/2006/relationships/image" Target="../media/image198.png"/><Relationship Id="rId10" Type="http://schemas.openxmlformats.org/officeDocument/2006/relationships/image" Target="../media/image193.png"/><Relationship Id="rId19" Type="http://schemas.openxmlformats.org/officeDocument/2006/relationships/image" Target="../media/image202.png"/><Relationship Id="rId4" Type="http://schemas.openxmlformats.org/officeDocument/2006/relationships/image" Target="../media/image57.png"/><Relationship Id="rId9" Type="http://schemas.openxmlformats.org/officeDocument/2006/relationships/image" Target="../media/image192.png"/><Relationship Id="rId14" Type="http://schemas.openxmlformats.org/officeDocument/2006/relationships/image" Target="../media/image197.png"/><Relationship Id="rId22" Type="http://schemas.openxmlformats.org/officeDocument/2006/relationships/image" Target="../media/image205.emf"/></Relationships>
</file>

<file path=ppt/slides/_rels/slide69.xml.rels><?xml version="1.0" encoding="UTF-8" standalone="yes"?>
<Relationships xmlns="http://schemas.openxmlformats.org/package/2006/relationships"><Relationship Id="rId3" Type="http://schemas.openxmlformats.org/officeDocument/2006/relationships/hyperlink" Target="http://inspirebeta.net/record/769609?ln=en" TargetMode="External"/><Relationship Id="rId2" Type="http://schemas.openxmlformats.org/officeDocument/2006/relationships/image" Target="../media/image206.jpeg"/><Relationship Id="rId1" Type="http://schemas.openxmlformats.org/officeDocument/2006/relationships/slideLayout" Target="../slideLayouts/slideLayout5.xml"/><Relationship Id="rId6" Type="http://schemas.openxmlformats.org/officeDocument/2006/relationships/image" Target="../media/image208.gif"/><Relationship Id="rId5" Type="http://schemas.openxmlformats.org/officeDocument/2006/relationships/image" Target="../media/image207.png"/><Relationship Id="rId4" Type="http://schemas.openxmlformats.org/officeDocument/2006/relationships/hyperlink" Target="http://inspirebeta.net/record/708248?ln=e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5.xml"/><Relationship Id="rId1" Type="http://schemas.openxmlformats.org/officeDocument/2006/relationships/vmlDrawing" Target="../drawings/vmlDrawing3.vml"/><Relationship Id="rId6" Type="http://schemas.openxmlformats.org/officeDocument/2006/relationships/image" Target="../media/image22.png"/><Relationship Id="rId5" Type="http://schemas.openxmlformats.org/officeDocument/2006/relationships/oleObject" Target="../embeddings/oleObject3.bin"/><Relationship Id="rId4" Type="http://schemas.openxmlformats.org/officeDocument/2006/relationships/image" Target="../media/image21.emf"/></Relationships>
</file>

<file path=ppt/slides/_rels/slide70.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8" Type="http://schemas.openxmlformats.org/officeDocument/2006/relationships/image" Target="../media/image214.jpeg"/><Relationship Id="rId3" Type="http://schemas.openxmlformats.org/officeDocument/2006/relationships/notesSlide" Target="../notesSlides/notesSlide8.xml"/><Relationship Id="rId7" Type="http://schemas.openxmlformats.org/officeDocument/2006/relationships/image" Target="../media/image213.png"/><Relationship Id="rId12" Type="http://schemas.openxmlformats.org/officeDocument/2006/relationships/image" Target="../media/image218.png"/><Relationship Id="rId2" Type="http://schemas.openxmlformats.org/officeDocument/2006/relationships/slideLayout" Target="../slideLayouts/slideLayout5.xml"/><Relationship Id="rId1" Type="http://schemas.openxmlformats.org/officeDocument/2006/relationships/vmlDrawing" Target="../drawings/vmlDrawing15.vml"/><Relationship Id="rId6" Type="http://schemas.openxmlformats.org/officeDocument/2006/relationships/oleObject" Target="../embeddings/oleObject37.bin"/><Relationship Id="rId11" Type="http://schemas.openxmlformats.org/officeDocument/2006/relationships/image" Target="../media/image217.png"/><Relationship Id="rId5" Type="http://schemas.openxmlformats.org/officeDocument/2006/relationships/oleObject" Target="../embeddings/oleObject36.bin"/><Relationship Id="rId10" Type="http://schemas.openxmlformats.org/officeDocument/2006/relationships/image" Target="../media/image216.png"/><Relationship Id="rId4" Type="http://schemas.openxmlformats.org/officeDocument/2006/relationships/image" Target="../media/image82.png"/><Relationship Id="rId9" Type="http://schemas.openxmlformats.org/officeDocument/2006/relationships/image" Target="../media/image215.png"/></Relationships>
</file>

<file path=ppt/slides/_rels/slide73.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4.png"/><Relationship Id="rId7" Type="http://schemas.openxmlformats.org/officeDocument/2006/relationships/image" Target="../media/image223.png"/><Relationship Id="rId2" Type="http://schemas.openxmlformats.org/officeDocument/2006/relationships/image" Target="../media/image219.png"/><Relationship Id="rId1" Type="http://schemas.openxmlformats.org/officeDocument/2006/relationships/slideLayout" Target="../slideLayouts/slideLayout5.xml"/><Relationship Id="rId6" Type="http://schemas.openxmlformats.org/officeDocument/2006/relationships/image" Target="../media/image222.emf"/><Relationship Id="rId5" Type="http://schemas.openxmlformats.org/officeDocument/2006/relationships/image" Target="../media/image221.png"/><Relationship Id="rId4" Type="http://schemas.openxmlformats.org/officeDocument/2006/relationships/image" Target="../media/image220.png"/></Relationships>
</file>

<file path=ppt/slides/_rels/slide74.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slideLayout" Target="../slideLayouts/slideLayout5.xml"/><Relationship Id="rId1" Type="http://schemas.openxmlformats.org/officeDocument/2006/relationships/tags" Target="../tags/tag2.xml"/><Relationship Id="rId4" Type="http://schemas.openxmlformats.org/officeDocument/2006/relationships/image" Target="../media/image226.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vmlDrawing" Target="../drawings/vmlDrawing16.vml"/><Relationship Id="rId6" Type="http://schemas.openxmlformats.org/officeDocument/2006/relationships/image" Target="../media/image229.emf"/><Relationship Id="rId5" Type="http://schemas.openxmlformats.org/officeDocument/2006/relationships/oleObject" Target="../embeddings/oleObject38.bin"/><Relationship Id="rId4" Type="http://schemas.openxmlformats.org/officeDocument/2006/relationships/image" Target="../media/image228.png"/></Relationships>
</file>

<file path=ppt/slides/_rels/slide76.xml.rels><?xml version="1.0" encoding="UTF-8" standalone="yes"?>
<Relationships xmlns="http://schemas.openxmlformats.org/package/2006/relationships"><Relationship Id="rId3" Type="http://schemas.openxmlformats.org/officeDocument/2006/relationships/hyperlink" Target="http://arxiv.org/abs/arXiv:1304.0077" TargetMode="External"/><Relationship Id="rId2" Type="http://schemas.openxmlformats.org/officeDocument/2006/relationships/image" Target="../media/image230.emf"/><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232.emf"/><Relationship Id="rId2" Type="http://schemas.openxmlformats.org/officeDocument/2006/relationships/image" Target="../media/image231.emf"/><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233.png"/><Relationship Id="rId7" Type="http://schemas.openxmlformats.org/officeDocument/2006/relationships/image" Target="../media/image236.pn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235.png"/><Relationship Id="rId5" Type="http://schemas.openxmlformats.org/officeDocument/2006/relationships/image" Target="../media/image234.png"/><Relationship Id="rId4" Type="http://schemas.openxmlformats.org/officeDocument/2006/relationships/image" Target="../media/image16.png"/></Relationships>
</file>

<file path=ppt/slides/_rels/slide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5.xml"/><Relationship Id="rId5" Type="http://schemas.openxmlformats.org/officeDocument/2006/relationships/image" Target="../media/image234.png"/><Relationship Id="rId4" Type="http://schemas.openxmlformats.org/officeDocument/2006/relationships/image" Target="../media/image233.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oleObject" Target="../embeddings/oleObject5.bin"/><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oleObject" Target="../embeddings/oleObject4.bin"/><Relationship Id="rId2" Type="http://schemas.openxmlformats.org/officeDocument/2006/relationships/slideLayout" Target="../slideLayouts/slideLayout5.xml"/><Relationship Id="rId16" Type="http://schemas.openxmlformats.org/officeDocument/2006/relationships/oleObject" Target="../embeddings/oleObject8.bin"/><Relationship Id="rId1" Type="http://schemas.openxmlformats.org/officeDocument/2006/relationships/vmlDrawing" Target="../drawings/vmlDrawing4.v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oleObject" Target="../embeddings/oleObject7.bin"/><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oleObject" Target="../embeddings/oleObject6.bin"/></Relationships>
</file>

<file path=ppt/slides/_rels/slide80.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240.emf"/><Relationship Id="rId2" Type="http://schemas.openxmlformats.org/officeDocument/2006/relationships/image" Target="../media/image239.emf"/><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8" Type="http://schemas.openxmlformats.org/officeDocument/2006/relationships/image" Target="../media/image246.png"/><Relationship Id="rId3" Type="http://schemas.openxmlformats.org/officeDocument/2006/relationships/image" Target="../media/image243.png"/><Relationship Id="rId7" Type="http://schemas.openxmlformats.org/officeDocument/2006/relationships/image" Target="../media/image245.png"/><Relationship Id="rId2" Type="http://schemas.openxmlformats.org/officeDocument/2006/relationships/slideLayout" Target="../slideLayouts/slideLayout5.xml"/><Relationship Id="rId1" Type="http://schemas.openxmlformats.org/officeDocument/2006/relationships/vmlDrawing" Target="../drawings/vmlDrawing17.vml"/><Relationship Id="rId6" Type="http://schemas.openxmlformats.org/officeDocument/2006/relationships/hyperlink" Target="http://arxiv.org/abs/1112.6021v1" TargetMode="External"/><Relationship Id="rId5" Type="http://schemas.openxmlformats.org/officeDocument/2006/relationships/image" Target="../media/image244.png"/><Relationship Id="rId4" Type="http://schemas.openxmlformats.org/officeDocument/2006/relationships/image" Target="../media/image139.png"/><Relationship Id="rId9" Type="http://schemas.openxmlformats.org/officeDocument/2006/relationships/oleObject" Target="../embeddings/oleObject39.bin"/></Relationships>
</file>

<file path=ppt/slides/_rels/slide84.xml.rels><?xml version="1.0" encoding="UTF-8" standalone="yes"?>
<Relationships xmlns="http://schemas.openxmlformats.org/package/2006/relationships"><Relationship Id="rId8" Type="http://schemas.openxmlformats.org/officeDocument/2006/relationships/oleObject" Target="../embeddings/oleObject43.bin"/><Relationship Id="rId3" Type="http://schemas.openxmlformats.org/officeDocument/2006/relationships/image" Target="../media/image250.emf"/><Relationship Id="rId7" Type="http://schemas.openxmlformats.org/officeDocument/2006/relationships/oleObject" Target="../embeddings/oleObject42.bin"/><Relationship Id="rId2" Type="http://schemas.openxmlformats.org/officeDocument/2006/relationships/slideLayout" Target="../slideLayouts/slideLayout5.xml"/><Relationship Id="rId1" Type="http://schemas.openxmlformats.org/officeDocument/2006/relationships/vmlDrawing" Target="../drawings/vmlDrawing18.vml"/><Relationship Id="rId6" Type="http://schemas.openxmlformats.org/officeDocument/2006/relationships/oleObject" Target="../embeddings/oleObject41.bin"/><Relationship Id="rId5" Type="http://schemas.openxmlformats.org/officeDocument/2006/relationships/oleObject" Target="../embeddings/oleObject40.bin"/><Relationship Id="rId4" Type="http://schemas.openxmlformats.org/officeDocument/2006/relationships/image" Target="../media/image21.emf"/><Relationship Id="rId9" Type="http://schemas.openxmlformats.org/officeDocument/2006/relationships/oleObject" Target="../embeddings/oleObject44.bin"/></Relationships>
</file>

<file path=ppt/slides/_rels/slide85.xml.rels><?xml version="1.0" encoding="UTF-8" standalone="yes"?>
<Relationships xmlns="http://schemas.openxmlformats.org/package/2006/relationships"><Relationship Id="rId3" Type="http://schemas.openxmlformats.org/officeDocument/2006/relationships/image" Target="../media/image251.emf"/><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52.png"/></Relationships>
</file>

<file path=ppt/slides/_rels/slide86.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55.png"/><Relationship Id="rId4" Type="http://schemas.openxmlformats.org/officeDocument/2006/relationships/image" Target="../media/image254.png"/></Relationships>
</file>

<file path=ppt/slides/_rels/slide87.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vmlDrawing" Target="../drawings/vmlDrawing19.vml"/><Relationship Id="rId5" Type="http://schemas.openxmlformats.org/officeDocument/2006/relationships/image" Target="../media/image259.png"/><Relationship Id="rId4" Type="http://schemas.openxmlformats.org/officeDocument/2006/relationships/oleObject" Target="../embeddings/oleObject45.bin"/></Relationships>
</file>

<file path=ppt/slides/_rels/slide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slideLayout" Target="../slideLayouts/slideLayout5.xml"/><Relationship Id="rId1" Type="http://schemas.openxmlformats.org/officeDocument/2006/relationships/vmlDrawing" Target="../drawings/vmlDrawing5.vml"/><Relationship Id="rId6" Type="http://schemas.openxmlformats.org/officeDocument/2006/relationships/image" Target="../media/image37.jpeg"/><Relationship Id="rId5" Type="http://schemas.openxmlformats.org/officeDocument/2006/relationships/oleObject" Target="../embeddings/oleObject10.bin"/><Relationship Id="rId4" Type="http://schemas.openxmlformats.org/officeDocument/2006/relationships/oleObject" Target="../embeddings/oleObject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901700" y="319620"/>
            <a:ext cx="8242300" cy="939797"/>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400" cap="none" dirty="0" err="1"/>
              <a:t>e</a:t>
            </a:r>
            <a:r>
              <a:rPr lang="en-US" sz="2400" dirty="0" err="1"/>
              <a:t>RHIC</a:t>
            </a:r>
            <a:r>
              <a:rPr lang="en-US" sz="2400" dirty="0"/>
              <a:t>:</a:t>
            </a:r>
            <a:br>
              <a:rPr lang="en-US" sz="2400" dirty="0"/>
            </a:br>
            <a:r>
              <a:rPr lang="en-US" sz="2400" dirty="0">
                <a:effectLst>
                  <a:reflection stA="50000" endPos="50000" dist="5080" dir="5400000" sy="-100000" algn="bl" rotWithShape="0"/>
                </a:effectLst>
                <a:latin typeface="Comic Sans MS" charset="0"/>
                <a:ea typeface="ＭＳ Ｐゴシック" charset="0"/>
                <a:cs typeface="Comic Sans MS" charset="0"/>
                <a:sym typeface="Comic Sans MS" charset="0"/>
              </a:rPr>
              <a:t>the MACHINE to </a:t>
            </a:r>
            <a:r>
              <a:rPr lang="en-US" sz="2400" dirty="0" err="1">
                <a:effectLst>
                  <a:reflection stA="50000" endPos="50000" dist="5080" dir="5400000" sy="-100000" algn="bl" rotWithShape="0"/>
                </a:effectLst>
                <a:latin typeface="Comic Sans MS" charset="0"/>
                <a:ea typeface="ＭＳ Ｐゴシック" charset="0"/>
                <a:cs typeface="Comic Sans MS" charset="0"/>
                <a:sym typeface="Comic Sans MS" charset="0"/>
              </a:rPr>
              <a:t>imagE</a:t>
            </a:r>
            <a:r>
              <a:rPr lang="en-US" sz="2400" dirty="0">
                <a:effectLst>
                  <a:reflection stA="50000" endPos="50000" dist="5080" dir="5400000" sy="-100000" algn="bl" rotWithShape="0"/>
                </a:effectLst>
                <a:latin typeface="Comic Sans MS" charset="0"/>
                <a:ea typeface="ＭＳ Ｐゴシック" charset="0"/>
                <a:cs typeface="Comic Sans MS" charset="0"/>
                <a:sym typeface="Comic Sans MS" charset="0"/>
              </a:rPr>
              <a:t> quarks and gluons</a:t>
            </a:r>
            <a:endParaRPr lang="en-US" sz="2400" dirty="0">
              <a:ln w="0"/>
            </a:endParaRPr>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1164" y="1322896"/>
            <a:ext cx="4274820" cy="5532120"/>
          </a:xfrm>
          <a:prstGeom prst="rect">
            <a:avLst/>
          </a:prstGeom>
        </p:spPr>
      </p:pic>
      <p:sp>
        <p:nvSpPr>
          <p:cNvPr id="5" name="Rectangle 4"/>
          <p:cNvSpPr/>
          <p:nvPr/>
        </p:nvSpPr>
        <p:spPr>
          <a:xfrm>
            <a:off x="1338944" y="6550223"/>
            <a:ext cx="2976070" cy="307777"/>
          </a:xfrm>
          <a:prstGeom prst="rect">
            <a:avLst/>
          </a:prstGeom>
        </p:spPr>
        <p:txBody>
          <a:bodyPr wrap="none">
            <a:spAutoFit/>
          </a:bodyPr>
          <a:lstStyle/>
          <a:p>
            <a:r>
              <a:rPr lang="da-DK" sz="1400" dirty="0" err="1">
                <a:solidFill>
                  <a:schemeClr val="bg1"/>
                </a:solidFill>
              </a:rPr>
              <a:t>arXiv</a:t>
            </a:r>
            <a:r>
              <a:rPr lang="da-DK" sz="1400" dirty="0">
                <a:solidFill>
                  <a:schemeClr val="bg1"/>
                </a:solidFill>
              </a:rPr>
              <a:t>: 1212.1701 &amp; </a:t>
            </a:r>
            <a:r>
              <a:rPr lang="en-US" sz="1400" dirty="0">
                <a:solidFill>
                  <a:srgbClr val="FFFFFF"/>
                </a:solidFill>
              </a:rPr>
              <a:t>1108.1713</a:t>
            </a:r>
          </a:p>
        </p:txBody>
      </p:sp>
      <p:sp>
        <p:nvSpPr>
          <p:cNvPr id="2" name="Subtitle 1"/>
          <p:cNvSpPr>
            <a:spLocks noGrp="1"/>
          </p:cNvSpPr>
          <p:nvPr>
            <p:ph type="subTitle" idx="1"/>
          </p:nvPr>
        </p:nvSpPr>
        <p:spPr>
          <a:xfrm>
            <a:off x="2971800" y="2286000"/>
            <a:ext cx="6172200" cy="990600"/>
          </a:xfrm>
        </p:spPr>
        <p:txBody>
          <a:bodyPr/>
          <a:lstStyle/>
          <a:p>
            <a:endParaRPr lang="en-US"/>
          </a:p>
        </p:txBody>
      </p:sp>
    </p:spTree>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t>E.C. Aschenauer</a:t>
            </a:r>
            <a:endParaRPr lang="en-US" dirty="0"/>
          </a:p>
        </p:txBody>
      </p:sp>
      <p:pic>
        <p:nvPicPr>
          <p:cNvPr id="3" name="Bild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32235" y="1010494"/>
            <a:ext cx="7422065" cy="5265422"/>
          </a:xfrm>
          <a:prstGeom prst="rect">
            <a:avLst/>
          </a:prstGeom>
        </p:spPr>
      </p:pic>
      <p:sp>
        <p:nvSpPr>
          <p:cNvPr id="4" name="Titel 1"/>
          <p:cNvSpPr txBox="1">
            <a:spLocks/>
          </p:cNvSpPr>
          <p:nvPr/>
        </p:nvSpPr>
        <p:spPr>
          <a:xfrm>
            <a:off x="1160019" y="-116510"/>
            <a:ext cx="7313613" cy="634852"/>
          </a:xfrm>
          <a:prstGeom prst="rect">
            <a:avLst/>
          </a:prstGeom>
          <a:scene3d>
            <a:camera prst="orthographicFront"/>
            <a:lightRig rig="chilly" dir="t"/>
          </a:scene3d>
          <a:sp3d extrusionH="12700">
            <a:extrusionClr>
              <a:schemeClr val="bg1"/>
            </a:extrusionClr>
          </a:sp3d>
        </p:spPr>
        <p:txBody>
          <a:bodyPr vert="horz" lIns="91440" tIns="45720" rIns="91440" bIns="45720" rtlCol="0" anchor="b">
            <a:noAutofit/>
            <a:sp3d extrusionH="12700">
              <a:extrusionClr>
                <a:schemeClr val="bg1"/>
              </a:extrusionClr>
            </a:sp3d>
          </a:bodyPr>
          <a:lstStyle/>
          <a:p>
            <a:pPr marL="0" marR="0" lvl="0" indent="0" algn="ctr" defTabSz="914400" rtl="0" eaLnBrk="1" fontAlgn="auto" latinLnBrk="0" hangingPunct="1">
              <a:lnSpc>
                <a:spcPts val="5600"/>
              </a:lnSpc>
              <a:spcBef>
                <a:spcPct val="0"/>
              </a:spcBef>
              <a:spcAft>
                <a:spcPts val="0"/>
              </a:spcAft>
              <a:buClrTx/>
              <a:buSzTx/>
              <a:buFontTx/>
              <a:buNone/>
              <a:tabLst/>
              <a:defRPr/>
            </a:pPr>
            <a:endParaRPr kumimoji="0" lang="en-US" sz="2600" b="1" i="0" u="none" strike="noStrike" kern="1200" cap="none" spc="0" normalizeH="0" baseline="0" noProof="0" dirty="0">
              <a:ln>
                <a:noFill/>
              </a:ln>
              <a:gradFill>
                <a:gsLst>
                  <a:gs pos="50000">
                    <a:schemeClr val="tx1">
                      <a:lumMod val="65000"/>
                      <a:lumOff val="35000"/>
                    </a:schemeClr>
                  </a:gs>
                  <a:gs pos="100000">
                    <a:schemeClr val="tx1">
                      <a:lumMod val="85000"/>
                      <a:lumOff val="15000"/>
                    </a:schemeClr>
                  </a:gs>
                </a:gsLst>
                <a:lin ang="5400000" scaled="0"/>
              </a:gradFill>
              <a:effectLst>
                <a:outerShdw blurRad="50800" dist="38100" dir="2700000" algn="br">
                  <a:srgbClr val="000000">
                    <a:alpha val="43000"/>
                  </a:srgbClr>
                </a:outerShdw>
              </a:effectLst>
              <a:uLnTx/>
              <a:uFillTx/>
              <a:latin typeface="Comic Sans MS"/>
              <a:ea typeface="+mj-ea"/>
              <a:cs typeface="Comic Sans MS"/>
            </a:endParaRPr>
          </a:p>
        </p:txBody>
      </p:sp>
      <p:sp>
        <p:nvSpPr>
          <p:cNvPr id="7" name="Textfeld 6"/>
          <p:cNvSpPr txBox="1"/>
          <p:nvPr/>
        </p:nvSpPr>
        <p:spPr>
          <a:xfrm rot="19020000">
            <a:off x="1865517" y="4317695"/>
            <a:ext cx="2095458" cy="369332"/>
          </a:xfrm>
          <a:prstGeom prst="rect">
            <a:avLst/>
          </a:prstGeom>
          <a:noFill/>
        </p:spPr>
        <p:txBody>
          <a:bodyPr wrap="none" rtlCol="0">
            <a:spAutoFit/>
          </a:bodyPr>
          <a:lstStyle/>
          <a:p>
            <a:r>
              <a:rPr lang="en-US" b="1" dirty="0"/>
              <a:t>20 </a:t>
            </a:r>
            <a:r>
              <a:rPr lang="en-US" b="1" dirty="0" err="1"/>
              <a:t>x</a:t>
            </a:r>
            <a:r>
              <a:rPr lang="en-US" b="1" dirty="0"/>
              <a:t> 250 </a:t>
            </a:r>
            <a:r>
              <a:rPr lang="en-US" b="1" dirty="0" err="1"/>
              <a:t>GeV</a:t>
            </a:r>
            <a:r>
              <a:rPr lang="en-US" b="1" dirty="0"/>
              <a:t> </a:t>
            </a:r>
            <a:r>
              <a:rPr lang="en-US" b="1" dirty="0" err="1"/>
              <a:t>eRHIC</a:t>
            </a:r>
            <a:endParaRPr lang="en-US" b="1" dirty="0"/>
          </a:p>
        </p:txBody>
      </p:sp>
      <p:sp>
        <p:nvSpPr>
          <p:cNvPr id="8" name="Textfeld 7"/>
          <p:cNvSpPr txBox="1"/>
          <p:nvPr/>
        </p:nvSpPr>
        <p:spPr>
          <a:xfrm rot="19020000">
            <a:off x="3230892" y="4097568"/>
            <a:ext cx="2787943" cy="369332"/>
          </a:xfrm>
          <a:prstGeom prst="rect">
            <a:avLst/>
          </a:prstGeom>
          <a:noFill/>
        </p:spPr>
        <p:txBody>
          <a:bodyPr wrap="none" rtlCol="0">
            <a:spAutoFit/>
          </a:bodyPr>
          <a:lstStyle/>
          <a:p>
            <a:r>
              <a:rPr lang="en-US" b="1" dirty="0">
                <a:solidFill>
                  <a:srgbClr val="FF0000"/>
                </a:solidFill>
              </a:rPr>
              <a:t>5 </a:t>
            </a:r>
            <a:r>
              <a:rPr lang="en-US" b="1" dirty="0" err="1">
                <a:solidFill>
                  <a:srgbClr val="FF0000"/>
                </a:solidFill>
              </a:rPr>
              <a:t>x</a:t>
            </a:r>
            <a:r>
              <a:rPr lang="en-US" b="1" dirty="0">
                <a:solidFill>
                  <a:srgbClr val="FF0000"/>
                </a:solidFill>
              </a:rPr>
              <a:t> 100 </a:t>
            </a:r>
            <a:r>
              <a:rPr lang="en-US" b="1" dirty="0" err="1">
                <a:solidFill>
                  <a:srgbClr val="FF0000"/>
                </a:solidFill>
              </a:rPr>
              <a:t>GeV</a:t>
            </a:r>
            <a:r>
              <a:rPr lang="en-US" b="1" dirty="0">
                <a:solidFill>
                  <a:srgbClr val="FF0000"/>
                </a:solidFill>
              </a:rPr>
              <a:t> </a:t>
            </a:r>
            <a:r>
              <a:rPr lang="en-US" b="1" dirty="0" err="1">
                <a:solidFill>
                  <a:srgbClr val="FF0000"/>
                </a:solidFill>
              </a:rPr>
              <a:t>eRHIC</a:t>
            </a:r>
            <a:r>
              <a:rPr lang="en-US" b="1" dirty="0">
                <a:solidFill>
                  <a:srgbClr val="FF0000"/>
                </a:solidFill>
              </a:rPr>
              <a:t> stage-1</a:t>
            </a:r>
          </a:p>
        </p:txBody>
      </p:sp>
      <p:sp>
        <p:nvSpPr>
          <p:cNvPr id="2" name="Title 1"/>
          <p:cNvSpPr>
            <a:spLocks noGrp="1"/>
          </p:cNvSpPr>
          <p:nvPr>
            <p:ph type="title"/>
          </p:nvPr>
        </p:nvSpPr>
        <p:spPr/>
        <p:txBody>
          <a:bodyPr/>
          <a:lstStyle/>
          <a:p>
            <a:pPr lvl="0"/>
            <a:r>
              <a:rPr lang="en-US" dirty="0">
                <a:effectLst>
                  <a:outerShdw blurRad="50800" dist="38100" dir="2700000" algn="br">
                    <a:srgbClr val="000000">
                      <a:alpha val="43000"/>
                    </a:srgbClr>
                  </a:outerShdw>
                  <a:reflection stA="50000" endPos="50000" dist="12700" dir="5400000" sy="-100000" algn="bl" rotWithShape="0"/>
                </a:effectLst>
                <a:latin typeface="Comic Sans MS"/>
                <a:cs typeface="Comic Sans MS"/>
              </a:rPr>
              <a:t>present </a:t>
            </a:r>
            <a:r>
              <a:rPr lang="en-US" dirty="0" err="1">
                <a:effectLst>
                  <a:outerShdw blurRad="50800" dist="38100" dir="2700000" algn="br">
                    <a:srgbClr val="000000">
                      <a:alpha val="43000"/>
                    </a:srgbClr>
                  </a:outerShdw>
                  <a:reflection stA="50000" endPos="50000" dist="12700" dir="5400000" sy="-100000" algn="bl" rotWithShape="0"/>
                </a:effectLst>
                <a:latin typeface="Comic Sans MS"/>
                <a:cs typeface="Comic Sans MS"/>
              </a:rPr>
              <a:t>vs</a:t>
            </a:r>
            <a:r>
              <a:rPr lang="en-US" dirty="0">
                <a:effectLst>
                  <a:outerShdw blurRad="50800" dist="38100" dir="2700000" algn="br">
                    <a:srgbClr val="000000">
                      <a:alpha val="43000"/>
                    </a:srgbClr>
                  </a:outerShdw>
                  <a:reflection stA="50000" endPos="50000" dist="12700" dir="5400000" sy="-100000" algn="bl" rotWithShape="0"/>
                </a:effectLst>
                <a:latin typeface="Comic Sans MS"/>
                <a:cs typeface="Comic Sans MS"/>
              </a:rPr>
              <a:t> </a:t>
            </a:r>
            <a:r>
              <a:rPr lang="en-US" cap="none" dirty="0" err="1">
                <a:effectLst>
                  <a:outerShdw blurRad="50800" dist="38100" dir="2700000" algn="br">
                    <a:srgbClr val="000000">
                      <a:alpha val="43000"/>
                    </a:srgbClr>
                  </a:outerShdw>
                  <a:reflection stA="50000" endPos="50000" dist="12700" dir="5400000" sy="-100000" algn="bl" rotWithShape="0"/>
                </a:effectLst>
                <a:latin typeface="Comic Sans MS"/>
                <a:cs typeface="Comic Sans MS"/>
              </a:rPr>
              <a:t>e</a:t>
            </a:r>
            <a:r>
              <a:rPr lang="en-US" dirty="0" err="1">
                <a:effectLst>
                  <a:outerShdw blurRad="50800" dist="38100" dir="2700000" algn="br">
                    <a:srgbClr val="000000">
                      <a:alpha val="43000"/>
                    </a:srgbClr>
                  </a:outerShdw>
                  <a:reflection stA="50000" endPos="50000" dist="12700" dir="5400000" sy="-100000" algn="bl" rotWithShape="0"/>
                </a:effectLst>
                <a:latin typeface="Comic Sans MS"/>
                <a:cs typeface="Comic Sans MS"/>
              </a:rPr>
              <a:t>RHIC</a:t>
            </a:r>
            <a:r>
              <a:rPr lang="en-US" dirty="0">
                <a:effectLst>
                  <a:outerShdw blurRad="50800" dist="38100" dir="2700000" algn="br">
                    <a:srgbClr val="000000">
                      <a:alpha val="43000"/>
                    </a:srgbClr>
                  </a:outerShdw>
                  <a:reflection stA="50000" endPos="50000" dist="12700" dir="5400000" sy="-100000" algn="bl" rotWithShape="0"/>
                </a:effectLst>
                <a:latin typeface="Comic Sans MS"/>
                <a:cs typeface="Comic Sans MS"/>
              </a:rPr>
              <a:t> kinematic coverage</a:t>
            </a:r>
            <a:endParaRPr lang="en-US" dirty="0">
              <a:effectLst>
                <a:outerShdw blurRad="50800" dist="38100" dir="2700000" algn="br">
                  <a:srgbClr val="000000">
                    <a:alpha val="43000"/>
                  </a:srgbClr>
                </a:outerShdw>
                <a:reflection stA="50000" endPos="50000" dist="12700" dir="5400000" sy="-100000" algn="bl" rotWithShape="0"/>
              </a:effectLst>
            </a:endParaRPr>
          </a:p>
        </p:txBody>
      </p:sp>
      <p:sp>
        <p:nvSpPr>
          <p:cNvPr id="9" name="Textfeld 8"/>
          <p:cNvSpPr txBox="1"/>
          <p:nvPr/>
        </p:nvSpPr>
        <p:spPr>
          <a:xfrm>
            <a:off x="2635240" y="5821769"/>
            <a:ext cx="3587748" cy="307777"/>
          </a:xfrm>
          <a:prstGeom prst="rect">
            <a:avLst/>
          </a:prstGeom>
          <a:noFill/>
        </p:spPr>
        <p:txBody>
          <a:bodyPr wrap="square" rtlCol="0">
            <a:spAutoFit/>
          </a:bodyPr>
          <a:lstStyle/>
          <a:p>
            <a:r>
              <a:rPr lang="en-US" sz="1400" b="1" dirty="0"/>
              <a:t>lowest x so far </a:t>
            </a:r>
            <a:r>
              <a:rPr lang="en-US" sz="1400" b="1" dirty="0">
                <a:solidFill>
                  <a:srgbClr val="0000FF"/>
                </a:solidFill>
              </a:rPr>
              <a:t>4.6 x10</a:t>
            </a:r>
            <a:r>
              <a:rPr lang="en-US" sz="1400" b="1" baseline="30000" dirty="0">
                <a:solidFill>
                  <a:srgbClr val="0000FF"/>
                </a:solidFill>
              </a:rPr>
              <a:t>-3</a:t>
            </a:r>
            <a:r>
              <a:rPr lang="en-US" sz="1400" dirty="0">
                <a:solidFill>
                  <a:srgbClr val="0000FF"/>
                </a:solidFill>
              </a:rPr>
              <a:t> COMPASS </a:t>
            </a:r>
            <a:endParaRPr lang="en-US" sz="1400" baseline="30000" dirty="0">
              <a:solidFill>
                <a:srgbClr val="0000FF"/>
              </a:solidFill>
            </a:endParaRPr>
          </a:p>
        </p:txBody>
      </p:sp>
      <p:cxnSp>
        <p:nvCxnSpPr>
          <p:cNvPr id="10" name="Gerade Verbindung mit Pfeil 10"/>
          <p:cNvCxnSpPr/>
          <p:nvPr/>
        </p:nvCxnSpPr>
        <p:spPr>
          <a:xfrm flipV="1">
            <a:off x="4143373" y="5246406"/>
            <a:ext cx="361823" cy="58594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1" name="Textfeld 11"/>
          <p:cNvSpPr txBox="1"/>
          <p:nvPr/>
        </p:nvSpPr>
        <p:spPr>
          <a:xfrm>
            <a:off x="4270163" y="1031992"/>
            <a:ext cx="2439673" cy="984885"/>
          </a:xfrm>
          <a:prstGeom prst="rect">
            <a:avLst/>
          </a:prstGeom>
          <a:solidFill>
            <a:srgbClr val="FFF7ED"/>
          </a:solidFill>
          <a:ln>
            <a:solidFill>
              <a:srgbClr val="FFFF66"/>
            </a:solidFill>
          </a:ln>
          <a:scene3d>
            <a:camera prst="orthographicFront"/>
            <a:lightRig rig="threePt" dir="t"/>
          </a:scene3d>
          <a:sp3d>
            <a:bevelT prst="angle"/>
          </a:sp3d>
        </p:spPr>
        <p:txBody>
          <a:bodyPr wrap="square" rtlCol="0">
            <a:spAutoFit/>
          </a:bodyPr>
          <a:lstStyle/>
          <a:p>
            <a:pPr algn="ctr"/>
            <a:r>
              <a:rPr lang="en-US" sz="1400" b="1" dirty="0"/>
              <a:t>RHIC pp data</a:t>
            </a:r>
          </a:p>
          <a:p>
            <a:pPr algn="ctr"/>
            <a:r>
              <a:rPr lang="en-US" sz="1400" b="1" dirty="0"/>
              <a:t>constraining </a:t>
            </a:r>
            <a:r>
              <a:rPr lang="en-US" sz="1400" b="1" dirty="0" err="1"/>
              <a:t>Δg(x</a:t>
            </a:r>
            <a:r>
              <a:rPr lang="en-US" sz="1400" b="1" dirty="0"/>
              <a:t>)</a:t>
            </a:r>
          </a:p>
          <a:p>
            <a:pPr algn="ctr">
              <a:spcAft>
                <a:spcPts val="600"/>
              </a:spcAft>
            </a:pPr>
            <a:r>
              <a:rPr lang="en-US" sz="1400" dirty="0"/>
              <a:t>in approx. </a:t>
            </a:r>
            <a:r>
              <a:rPr lang="en-US" sz="1400" b="1" dirty="0">
                <a:solidFill>
                  <a:srgbClr val="FF0000"/>
                </a:solidFill>
              </a:rPr>
              <a:t>0.05 &lt; </a:t>
            </a:r>
            <a:r>
              <a:rPr lang="en-US" sz="1400" b="1" dirty="0" err="1">
                <a:solidFill>
                  <a:srgbClr val="FF0000"/>
                </a:solidFill>
              </a:rPr>
              <a:t>x</a:t>
            </a:r>
            <a:r>
              <a:rPr lang="en-US" sz="1400" b="1" dirty="0">
                <a:solidFill>
                  <a:srgbClr val="FF0000"/>
                </a:solidFill>
              </a:rPr>
              <a:t> &lt;0.2</a:t>
            </a:r>
          </a:p>
          <a:p>
            <a:pPr algn="ctr"/>
            <a:r>
              <a:rPr lang="en-US" sz="1100" dirty="0"/>
              <a:t>data plotted at </a:t>
            </a:r>
            <a:r>
              <a:rPr lang="en-US" sz="1100" dirty="0" err="1"/>
              <a:t>x</a:t>
            </a:r>
            <a:r>
              <a:rPr lang="en-US" sz="1100" baseline="-25000" dirty="0" err="1"/>
              <a:t>T</a:t>
            </a:r>
            <a:r>
              <a:rPr lang="en-US" sz="1100" dirty="0"/>
              <a:t>=2p</a:t>
            </a:r>
            <a:r>
              <a:rPr lang="en-US" sz="1100" baseline="-25000" dirty="0"/>
              <a:t>T</a:t>
            </a:r>
            <a:r>
              <a:rPr lang="en-US" sz="1100" dirty="0"/>
              <a:t>/√S</a:t>
            </a:r>
          </a:p>
        </p:txBody>
      </p:sp>
      <p:sp>
        <p:nvSpPr>
          <p:cNvPr id="12" name="Parallelogramm 9"/>
          <p:cNvSpPr/>
          <p:nvPr/>
        </p:nvSpPr>
        <p:spPr>
          <a:xfrm rot="540000">
            <a:off x="5166671" y="1354555"/>
            <a:ext cx="1875992" cy="3998285"/>
          </a:xfrm>
          <a:prstGeom prst="parallelogram">
            <a:avLst>
              <a:gd name="adj" fmla="val 77174"/>
            </a:avLst>
          </a:prstGeom>
          <a:solidFill>
            <a:srgbClr val="FFF7ED">
              <a:alpha val="43000"/>
            </a:srgbClr>
          </a:solidFill>
          <a:ln>
            <a:solidFill>
              <a:srgbClr val="FFFF66"/>
            </a:solidFill>
          </a:ln>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12"/>
          <p:cNvSpPr>
            <a:spLocks noGrp="1"/>
          </p:cNvSpPr>
          <p:nvPr>
            <p:ph type="sldNum" sz="quarter" idx="12"/>
          </p:nvPr>
        </p:nvSpPr>
        <p:spPr/>
        <p:txBody>
          <a:bodyPr/>
          <a:lstStyle/>
          <a:p>
            <a:fld id="{E7C2DFF1-6A7E-5841-980E-96BA788216E4}" type="slidenum">
              <a:rPr lang="en-US"/>
              <a:pPr/>
              <a:t>10</a:t>
            </a:fld>
            <a:endParaRPr lang="en-US"/>
          </a:p>
        </p:txBody>
      </p:sp>
      <p:sp>
        <p:nvSpPr>
          <p:cNvPr id="18" name="Pfeil nach links 15"/>
          <p:cNvSpPr/>
          <p:nvPr/>
        </p:nvSpPr>
        <p:spPr>
          <a:xfrm>
            <a:off x="1494586" y="5312900"/>
            <a:ext cx="2866421" cy="151462"/>
          </a:xfrm>
          <a:prstGeom prst="leftArrow">
            <a:avLst>
              <a:gd name="adj1" fmla="val 50000"/>
              <a:gd name="adj2" fmla="val 72856"/>
            </a:avLst>
          </a:prstGeom>
          <a:gradFill flip="none" rotWithShape="1">
            <a:gsLst>
              <a:gs pos="39000">
                <a:srgbClr val="FF0000"/>
              </a:gs>
              <a:gs pos="100000">
                <a:srgbClr val="FFFFFF"/>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feld 16"/>
          <p:cNvSpPr txBox="1"/>
          <p:nvPr/>
        </p:nvSpPr>
        <p:spPr>
          <a:xfrm>
            <a:off x="116436" y="5724832"/>
            <a:ext cx="2499548" cy="646331"/>
          </a:xfrm>
          <a:prstGeom prst="rect">
            <a:avLst/>
          </a:prstGeom>
          <a:solidFill>
            <a:srgbClr val="FF0000">
              <a:alpha val="26000"/>
            </a:srgbClr>
          </a:solidFill>
          <a:ln w="28575">
            <a:solidFill>
              <a:srgbClr val="FF0000"/>
            </a:solidFill>
          </a:ln>
          <a:scene3d>
            <a:camera prst="orthographicFront"/>
            <a:lightRig rig="threePt" dir="t"/>
          </a:scene3d>
          <a:sp3d>
            <a:bevelT prst="angle"/>
          </a:sp3d>
        </p:spPr>
        <p:txBody>
          <a:bodyPr wrap="square" rtlCol="0">
            <a:spAutoFit/>
          </a:bodyPr>
          <a:lstStyle/>
          <a:p>
            <a:pPr algn="ctr"/>
            <a:r>
              <a:rPr lang="en-US" sz="1200" b="1" dirty="0" err="1"/>
              <a:t>eRHIC</a:t>
            </a:r>
            <a:r>
              <a:rPr lang="en-US" sz="1200" b="1" dirty="0"/>
              <a:t> extends x coverage</a:t>
            </a:r>
          </a:p>
          <a:p>
            <a:pPr algn="ctr"/>
            <a:r>
              <a:rPr lang="en-US" sz="1200" b="1" dirty="0"/>
              <a:t>by up to 2 decades </a:t>
            </a:r>
          </a:p>
          <a:p>
            <a:pPr algn="ctr"/>
            <a:r>
              <a:rPr lang="en-US" sz="1100" dirty="0"/>
              <a:t>(at Q</a:t>
            </a:r>
            <a:r>
              <a:rPr lang="en-US" sz="1100" baseline="30000" dirty="0"/>
              <a:t>2</a:t>
            </a:r>
            <a:r>
              <a:rPr lang="en-US" sz="1100" dirty="0"/>
              <a:t>=1 GeV</a:t>
            </a:r>
            <a:r>
              <a:rPr lang="en-US" sz="1100" baseline="30000" dirty="0"/>
              <a:t>2</a:t>
            </a:r>
            <a:r>
              <a:rPr lang="en-US" sz="1100" dirty="0"/>
              <a:t>) </a:t>
            </a:r>
            <a:endParaRPr lang="en-US" sz="1400" dirty="0"/>
          </a:p>
        </p:txBody>
      </p:sp>
      <p:sp>
        <p:nvSpPr>
          <p:cNvPr id="20" name="Pfeil nach links 6"/>
          <p:cNvSpPr/>
          <p:nvPr/>
        </p:nvSpPr>
        <p:spPr>
          <a:xfrm rot="5400000">
            <a:off x="3852423" y="3741128"/>
            <a:ext cx="2341147" cy="183918"/>
          </a:xfrm>
          <a:prstGeom prst="leftArrow">
            <a:avLst>
              <a:gd name="adj1" fmla="val 50000"/>
              <a:gd name="adj2" fmla="val 72856"/>
            </a:avLst>
          </a:prstGeom>
          <a:gradFill flip="none" rotWithShape="1">
            <a:gsLst>
              <a:gs pos="39000">
                <a:srgbClr val="0000FF"/>
              </a:gs>
              <a:gs pos="100000">
                <a:srgbClr val="FFFFFF"/>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feld 7"/>
          <p:cNvSpPr txBox="1"/>
          <p:nvPr/>
        </p:nvSpPr>
        <p:spPr>
          <a:xfrm>
            <a:off x="4339195" y="1650915"/>
            <a:ext cx="1765870" cy="338554"/>
          </a:xfrm>
          <a:prstGeom prst="rect">
            <a:avLst/>
          </a:prstGeom>
          <a:solidFill>
            <a:srgbClr val="0000FF">
              <a:alpha val="25000"/>
            </a:srgbClr>
          </a:solidFill>
          <a:ln w="28575">
            <a:solidFill>
              <a:srgbClr val="0000FF"/>
            </a:solidFill>
          </a:ln>
          <a:scene3d>
            <a:camera prst="orthographicFront"/>
            <a:lightRig rig="threePt" dir="t"/>
          </a:scene3d>
          <a:sp3d>
            <a:bevelT prst="angle"/>
          </a:sp3d>
        </p:spPr>
        <p:txBody>
          <a:bodyPr wrap="square" rtlCol="0">
            <a:spAutoFit/>
          </a:bodyPr>
          <a:lstStyle/>
          <a:p>
            <a:pPr algn="ctr"/>
            <a:r>
              <a:rPr lang="en-US" sz="1600" b="1" dirty="0"/>
              <a:t>likewise for Q</a:t>
            </a:r>
            <a:r>
              <a:rPr lang="en-US" sz="1600" b="1" baseline="30000" dirty="0"/>
              <a:t>2</a:t>
            </a:r>
            <a:r>
              <a:rPr lang="en-US" sz="1400" dirty="0"/>
              <a:t> </a:t>
            </a:r>
            <a:endParaRPr lang="en-US" dirty="0"/>
          </a:p>
        </p:txBody>
      </p:sp>
    </p:spTree>
    <p:extLst>
      <p:ext uri="{BB962C8B-B14F-4D97-AF65-F5344CB8AC3E}">
        <p14:creationId xmlns:p14="http://schemas.microsoft.com/office/powerpoint/2010/main" xmlns="" val="1918134967"/>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ntr" presetSubtype="0" fill="hold" grpId="1"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6" presetClass="emph" presetSubtype="0" accel="50000" decel="50000" fill="hold" grpId="0" nodeType="withEffect">
                                  <p:stCondLst>
                                    <p:cond delay="0"/>
                                  </p:stCondLst>
                                  <p:childTnLst>
                                    <p:animScale>
                                      <p:cBhvr>
                                        <p:cTn id="18" dur="2000" fill="hold"/>
                                        <p:tgtEl>
                                          <p:spTgt spid="18"/>
                                        </p:tgtEl>
                                      </p:cBhvr>
                                      <p:by x="150000" y="150000"/>
                                    </p:animScale>
                                  </p:childTnLst>
                                </p:cTn>
                              </p:par>
                              <p:par>
                                <p:cTn id="19" presetID="9"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dissolve">
                                      <p:cBhvr>
                                        <p:cTn id="21" dur="500"/>
                                        <p:tgtEl>
                                          <p:spTgt spid="19"/>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par>
                                <p:cTn id="24" presetID="6" presetClass="emph" presetSubtype="0" accel="50000" decel="50000" fill="hold" grpId="1" nodeType="withEffect">
                                  <p:stCondLst>
                                    <p:cond delay="0"/>
                                  </p:stCondLst>
                                  <p:childTnLst>
                                    <p:animScale>
                                      <p:cBhvr>
                                        <p:cTn id="25" dur="2000" fill="hold"/>
                                        <p:tgtEl>
                                          <p:spTgt spid="20"/>
                                        </p:tgtEl>
                                      </p:cBhvr>
                                      <p:by x="150000" y="150000"/>
                                    </p:animScale>
                                  </p:childTnLst>
                                </p:cTn>
                              </p:par>
                              <p:par>
                                <p:cTn id="26" presetID="9"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dissolv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animBg="1"/>
      <p:bldP spid="18" grpId="0" animBg="1"/>
      <p:bldP spid="18" grpId="1" animBg="1"/>
      <p:bldP spid="19" grpId="0" animBg="1"/>
      <p:bldP spid="20" grpId="0" animBg="1"/>
      <p:bldP spid="20" grpId="1"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E7C2DFF1-6A7E-5841-980E-96BA788216E4}" type="slidenum">
              <a:rPr lang="en-US"/>
              <a:pPr/>
              <a:t>11</a:t>
            </a:fld>
            <a:endParaRPr lang="en-US" dirty="0"/>
          </a:p>
        </p:txBody>
      </p:sp>
      <p:sp>
        <p:nvSpPr>
          <p:cNvPr id="5" name="Date Placeholder 4"/>
          <p:cNvSpPr>
            <a:spLocks noGrp="1"/>
          </p:cNvSpPr>
          <p:nvPr>
            <p:ph type="dt" sz="half" idx="10"/>
          </p:nvPr>
        </p:nvSpPr>
        <p:spPr/>
        <p:txBody>
          <a:bodyPr/>
          <a:lstStyle/>
          <a:p>
            <a:r>
              <a:rPr lang="en-US"/>
              <a:t>E.C. Aschenauer</a:t>
            </a:r>
          </a:p>
        </p:txBody>
      </p:sp>
      <p:pic>
        <p:nvPicPr>
          <p:cNvPr id="3" name="Bild 2"/>
          <p:cNvPicPr>
            <a:picLocks noChangeAspect="1"/>
          </p:cNvPicPr>
          <p:nvPr/>
        </p:nvPicPr>
        <p:blipFill>
          <a:blip r:embed="rId3"/>
          <a:stretch>
            <a:fillRect/>
          </a:stretch>
        </p:blipFill>
        <p:spPr>
          <a:xfrm>
            <a:off x="1" y="902134"/>
            <a:ext cx="4909212" cy="5919870"/>
          </a:xfrm>
          <a:prstGeom prst="rect">
            <a:avLst/>
          </a:prstGeom>
        </p:spPr>
      </p:pic>
      <p:sp>
        <p:nvSpPr>
          <p:cNvPr id="4" name="Titel 1"/>
          <p:cNvSpPr txBox="1">
            <a:spLocks/>
          </p:cNvSpPr>
          <p:nvPr/>
        </p:nvSpPr>
        <p:spPr>
          <a:xfrm>
            <a:off x="810453" y="0"/>
            <a:ext cx="7313613" cy="634852"/>
          </a:xfrm>
          <a:prstGeom prst="rect">
            <a:avLst/>
          </a:prstGeom>
          <a:scene3d>
            <a:camera prst="orthographicFront"/>
            <a:lightRig rig="chilly" dir="t"/>
          </a:scene3d>
          <a:sp3d extrusionH="12700">
            <a:extrusionClr>
              <a:schemeClr val="bg1"/>
            </a:extrusionClr>
          </a:sp3d>
        </p:spPr>
        <p:txBody>
          <a:bodyPr vert="horz" lIns="91440" tIns="45720" rIns="91440" bIns="45720" rtlCol="0" anchor="b">
            <a:noAutofit/>
            <a:sp3d extrusionH="12700">
              <a:extrusionClr>
                <a:schemeClr val="bg1"/>
              </a:extrusionClr>
            </a:sp3d>
          </a:bodyPr>
          <a:lstStyle/>
          <a:p>
            <a:pPr marL="0" marR="0" lvl="0" indent="0" algn="ctr" defTabSz="914400" rtl="0" eaLnBrk="1" fontAlgn="auto" latinLnBrk="0" hangingPunct="1">
              <a:lnSpc>
                <a:spcPts val="5600"/>
              </a:lnSpc>
              <a:spcBef>
                <a:spcPct val="0"/>
              </a:spcBef>
              <a:spcAft>
                <a:spcPts val="0"/>
              </a:spcAft>
              <a:buClrTx/>
              <a:buSzTx/>
              <a:buFontTx/>
              <a:buNone/>
              <a:tabLst/>
              <a:defRPr/>
            </a:pPr>
            <a:endParaRPr kumimoji="0" lang="en-US" sz="2600" b="1" i="0" u="none" strike="noStrike" kern="1200" cap="none" spc="0" normalizeH="0" baseline="0" noProof="0" dirty="0">
              <a:ln>
                <a:noFill/>
              </a:ln>
              <a:gradFill>
                <a:gsLst>
                  <a:gs pos="50000">
                    <a:schemeClr val="tx1">
                      <a:lumMod val="65000"/>
                      <a:lumOff val="35000"/>
                    </a:schemeClr>
                  </a:gs>
                  <a:gs pos="100000">
                    <a:schemeClr val="tx1">
                      <a:lumMod val="85000"/>
                      <a:lumOff val="15000"/>
                    </a:schemeClr>
                  </a:gs>
                </a:gsLst>
                <a:lin ang="5400000" scaled="0"/>
              </a:gradFill>
              <a:effectLst>
                <a:outerShdw blurRad="50800" dist="38100" dir="2700000" algn="br">
                  <a:srgbClr val="000000">
                    <a:alpha val="43000"/>
                  </a:srgbClr>
                </a:outerShdw>
              </a:effectLst>
              <a:uLnTx/>
              <a:uFillTx/>
              <a:latin typeface="Comic Sans MS"/>
              <a:ea typeface="+mj-ea"/>
              <a:cs typeface="Comic Sans MS"/>
            </a:endParaRPr>
          </a:p>
        </p:txBody>
      </p:sp>
      <p:pic>
        <p:nvPicPr>
          <p:cNvPr id="11" name="Picture 4"/>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961839" y="1812044"/>
            <a:ext cx="996950" cy="971550"/>
          </a:xfrm>
          <a:prstGeom prst="rect">
            <a:avLst/>
          </a:prstGeom>
          <a:noFill/>
          <a:ln w="9525">
            <a:noFill/>
            <a:miter lim="800000"/>
            <a:headEnd/>
            <a:tailEnd/>
          </a:ln>
        </p:spPr>
      </p:pic>
      <p:sp>
        <p:nvSpPr>
          <p:cNvPr id="2" name="Title 1"/>
          <p:cNvSpPr>
            <a:spLocks noGrp="1"/>
          </p:cNvSpPr>
          <p:nvPr>
            <p:ph type="title"/>
          </p:nvPr>
        </p:nvSpPr>
        <p:spPr/>
        <p:txBody>
          <a:bodyPr/>
          <a:lstStyle/>
          <a:p>
            <a:pPr lvl="0"/>
            <a:r>
              <a:rPr lang="en-US" cap="none" dirty="0">
                <a:solidFill>
                  <a:srgbClr val="FF29FE"/>
                </a:solidFill>
                <a:effectLst>
                  <a:outerShdw blurRad="50800" dist="38100" dir="2700000" algn="br">
                    <a:srgbClr val="000000">
                      <a:alpha val="43000"/>
                    </a:srgbClr>
                  </a:outerShdw>
                  <a:reflection stA="50000" endPos="50000" dist="12700" dir="5400000" sy="-100000" algn="bl" rotWithShape="0"/>
                </a:effectLst>
                <a:latin typeface="Comic Sans MS"/>
                <a:cs typeface="Comic Sans MS"/>
              </a:rPr>
              <a:t>g</a:t>
            </a:r>
            <a:r>
              <a:rPr lang="en-US" baseline="-25000" dirty="0">
                <a:solidFill>
                  <a:srgbClr val="FF29FE"/>
                </a:solidFill>
                <a:effectLst>
                  <a:outerShdw blurRad="50800" dist="38100" dir="2700000" algn="br">
                    <a:srgbClr val="000000">
                      <a:alpha val="43000"/>
                    </a:srgbClr>
                  </a:outerShdw>
                  <a:reflection stA="50000" endPos="50000" dist="12700" dir="5400000" sy="-100000" algn="bl" rotWithShape="0"/>
                </a:effectLst>
                <a:latin typeface="Comic Sans MS"/>
                <a:cs typeface="Comic Sans MS"/>
              </a:rPr>
              <a:t>1</a:t>
            </a:r>
            <a:r>
              <a:rPr lang="en-US" baseline="30000" dirty="0">
                <a:solidFill>
                  <a:srgbClr val="FF29FE"/>
                </a:solidFill>
                <a:effectLst>
                  <a:outerShdw blurRad="50800" dist="38100" dir="2700000" algn="br">
                    <a:srgbClr val="000000">
                      <a:alpha val="43000"/>
                    </a:srgbClr>
                  </a:outerShdw>
                  <a:reflection stA="50000" endPos="50000" dist="12700" dir="5400000" sy="-100000" algn="bl" rotWithShape="0"/>
                </a:effectLst>
                <a:latin typeface="Comic Sans MS"/>
                <a:cs typeface="Comic Sans MS"/>
              </a:rPr>
              <a:t>p </a:t>
            </a:r>
            <a:r>
              <a:rPr lang="en-US" dirty="0">
                <a:effectLst>
                  <a:outerShdw blurRad="50800" dist="38100" dir="2700000" algn="br">
                    <a:srgbClr val="000000">
                      <a:alpha val="43000"/>
                    </a:srgbClr>
                  </a:outerShdw>
                  <a:reflection stA="50000" endPos="50000" dist="12700" dir="5400000" sy="-100000" algn="bl" rotWithShape="0"/>
                </a:effectLst>
                <a:latin typeface="Comic Sans MS"/>
                <a:cs typeface="Comic Sans MS"/>
              </a:rPr>
              <a:t>the way to find the Spin</a:t>
            </a:r>
            <a:r>
              <a:rPr lang="en-US" baseline="30000" dirty="0">
                <a:effectLst>
                  <a:outerShdw blurRad="50800" dist="38100" dir="2700000" algn="br">
                    <a:srgbClr val="000000">
                      <a:alpha val="43000"/>
                    </a:srgbClr>
                  </a:outerShdw>
                  <a:reflection stA="50000" endPos="50000" dist="12700" dir="5400000" sy="-100000" algn="bl" rotWithShape="0"/>
                </a:effectLst>
                <a:latin typeface="Comic Sans MS"/>
                <a:cs typeface="Comic Sans MS"/>
              </a:rPr>
              <a:t> </a:t>
            </a:r>
            <a:endParaRPr lang="en-US" dirty="0">
              <a:effectLst>
                <a:outerShdw blurRad="50800" dist="38100" dir="2700000" algn="br">
                  <a:srgbClr val="000000">
                    <a:alpha val="43000"/>
                  </a:srgbClr>
                </a:outerShdw>
                <a:reflection stA="50000" endPos="50000" dist="12700" dir="5400000" sy="-100000" algn="bl" rotWithShape="0"/>
              </a:effectLst>
            </a:endParaRPr>
          </a:p>
        </p:txBody>
      </p:sp>
      <p:sp>
        <p:nvSpPr>
          <p:cNvPr id="12" name="Textfeld 10"/>
          <p:cNvSpPr txBox="1"/>
          <p:nvPr/>
        </p:nvSpPr>
        <p:spPr>
          <a:xfrm>
            <a:off x="2765728" y="3016393"/>
            <a:ext cx="1569660" cy="307777"/>
          </a:xfrm>
          <a:prstGeom prst="rect">
            <a:avLst/>
          </a:prstGeom>
          <a:noFill/>
        </p:spPr>
        <p:txBody>
          <a:bodyPr wrap="none" rtlCol="0">
            <a:spAutoFit/>
          </a:bodyPr>
          <a:lstStyle/>
          <a:p>
            <a:r>
              <a:rPr lang="en-US" sz="1400" b="1" dirty="0">
                <a:solidFill>
                  <a:srgbClr val="0000FF"/>
                </a:solidFill>
              </a:rPr>
              <a:t>5 </a:t>
            </a:r>
            <a:r>
              <a:rPr lang="en-US" sz="1400" b="1" dirty="0" err="1">
                <a:solidFill>
                  <a:srgbClr val="0000FF"/>
                </a:solidFill>
              </a:rPr>
              <a:t>x</a:t>
            </a:r>
            <a:r>
              <a:rPr lang="en-US" sz="1400" b="1" dirty="0">
                <a:solidFill>
                  <a:srgbClr val="0000FF"/>
                </a:solidFill>
              </a:rPr>
              <a:t> 250 starts here</a:t>
            </a:r>
          </a:p>
        </p:txBody>
      </p:sp>
      <p:sp>
        <p:nvSpPr>
          <p:cNvPr id="13" name="Textfeld 11"/>
          <p:cNvSpPr txBox="1"/>
          <p:nvPr/>
        </p:nvSpPr>
        <p:spPr>
          <a:xfrm>
            <a:off x="3043220" y="3562343"/>
            <a:ext cx="1961094" cy="307777"/>
          </a:xfrm>
          <a:prstGeom prst="rect">
            <a:avLst/>
          </a:prstGeom>
          <a:noFill/>
          <a:ln>
            <a:noFill/>
          </a:ln>
        </p:spPr>
        <p:txBody>
          <a:bodyPr wrap="none" rtlCol="0">
            <a:spAutoFit/>
          </a:bodyPr>
          <a:lstStyle/>
          <a:p>
            <a:r>
              <a:rPr lang="en-US" sz="1400" b="1" dirty="0">
                <a:solidFill>
                  <a:srgbClr val="00FF00"/>
                </a:solidFill>
              </a:rPr>
              <a:t>5 </a:t>
            </a:r>
            <a:r>
              <a:rPr lang="en-US" sz="1400" b="1" dirty="0" err="1">
                <a:solidFill>
                  <a:srgbClr val="00FF00"/>
                </a:solidFill>
              </a:rPr>
              <a:t>x</a:t>
            </a:r>
            <a:r>
              <a:rPr lang="en-US" sz="1400" b="1" dirty="0">
                <a:solidFill>
                  <a:srgbClr val="00FF00"/>
                </a:solidFill>
              </a:rPr>
              <a:t> 100 starts here</a:t>
            </a:r>
          </a:p>
        </p:txBody>
      </p:sp>
      <p:cxnSp>
        <p:nvCxnSpPr>
          <p:cNvPr id="14" name="Gerade Verbindung mit Pfeil 15"/>
          <p:cNvCxnSpPr/>
          <p:nvPr/>
        </p:nvCxnSpPr>
        <p:spPr>
          <a:xfrm rot="10800000">
            <a:off x="2865117" y="3839765"/>
            <a:ext cx="295476" cy="1589"/>
          </a:xfrm>
          <a:prstGeom prst="straightConnector1">
            <a:avLst/>
          </a:prstGeom>
          <a:ln w="38100">
            <a:solidFill>
              <a:srgbClr val="00FF00"/>
            </a:solidFill>
            <a:tailEnd type="arrow" w="med" len="sm"/>
          </a:ln>
        </p:spPr>
        <p:style>
          <a:lnRef idx="2">
            <a:schemeClr val="accent1"/>
          </a:lnRef>
          <a:fillRef idx="0">
            <a:schemeClr val="accent1"/>
          </a:fillRef>
          <a:effectRef idx="1">
            <a:schemeClr val="accent1"/>
          </a:effectRef>
          <a:fontRef idx="minor">
            <a:schemeClr val="tx1"/>
          </a:fontRef>
        </p:style>
      </p:cxnSp>
      <p:cxnSp>
        <p:nvCxnSpPr>
          <p:cNvPr id="15" name="Gerade Verbindung mit Pfeil 17"/>
          <p:cNvCxnSpPr/>
          <p:nvPr/>
        </p:nvCxnSpPr>
        <p:spPr>
          <a:xfrm rot="10800000">
            <a:off x="2315520" y="3193586"/>
            <a:ext cx="508468" cy="1589"/>
          </a:xfrm>
          <a:prstGeom prst="straightConnector1">
            <a:avLst/>
          </a:prstGeom>
          <a:ln w="38100">
            <a:solidFill>
              <a:srgbClr val="0000FF"/>
            </a:solidFill>
            <a:tailEnd type="arrow" w="med" len="sm"/>
          </a:ln>
        </p:spPr>
        <p:style>
          <a:lnRef idx="2">
            <a:schemeClr val="accent1"/>
          </a:lnRef>
          <a:fillRef idx="0">
            <a:schemeClr val="accent1"/>
          </a:fillRef>
          <a:effectRef idx="1">
            <a:schemeClr val="accent1"/>
          </a:effectRef>
          <a:fontRef idx="minor">
            <a:schemeClr val="tx1"/>
          </a:fontRef>
        </p:style>
      </p:cxnSp>
      <p:sp>
        <p:nvSpPr>
          <p:cNvPr id="16" name="Ring 20"/>
          <p:cNvSpPr/>
          <p:nvPr/>
        </p:nvSpPr>
        <p:spPr>
          <a:xfrm>
            <a:off x="635671" y="3097605"/>
            <a:ext cx="349563" cy="372828"/>
          </a:xfrm>
          <a:prstGeom prst="donut">
            <a:avLst>
              <a:gd name="adj" fmla="val 10524"/>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Ring 21"/>
          <p:cNvSpPr/>
          <p:nvPr/>
        </p:nvSpPr>
        <p:spPr>
          <a:xfrm>
            <a:off x="648245" y="3699955"/>
            <a:ext cx="349563" cy="372828"/>
          </a:xfrm>
          <a:prstGeom prst="donut">
            <a:avLst>
              <a:gd name="adj" fmla="val 10524"/>
            </a:avLst>
          </a:prstGeom>
          <a:solidFill>
            <a:srgbClr val="008000"/>
          </a:solid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TextBox 22"/>
          <p:cNvSpPr txBox="1"/>
          <p:nvPr/>
        </p:nvSpPr>
        <p:spPr>
          <a:xfrm>
            <a:off x="455083" y="772580"/>
            <a:ext cx="1826354" cy="307777"/>
          </a:xfrm>
          <a:prstGeom prst="rect">
            <a:avLst/>
          </a:prstGeom>
          <a:noFill/>
        </p:spPr>
        <p:txBody>
          <a:bodyPr wrap="none" rtlCol="0">
            <a:spAutoFit/>
          </a:bodyPr>
          <a:lstStyle/>
          <a:p>
            <a:r>
              <a:rPr lang="en-US" sz="1400" dirty="0"/>
              <a:t>hep-ph:1206.6014</a:t>
            </a:r>
          </a:p>
        </p:txBody>
      </p:sp>
      <p:sp>
        <p:nvSpPr>
          <p:cNvPr id="24" name="Text Box 13"/>
          <p:cNvSpPr txBox="1">
            <a:spLocks noChangeArrowheads="1"/>
          </p:cNvSpPr>
          <p:nvPr/>
        </p:nvSpPr>
        <p:spPr bwMode="auto">
          <a:xfrm>
            <a:off x="5085815" y="954076"/>
            <a:ext cx="1736135" cy="369332"/>
          </a:xfrm>
          <a:prstGeom prst="rect">
            <a:avLst/>
          </a:prstGeom>
          <a:noFill/>
          <a:ln w="9525">
            <a:noFill/>
            <a:miter lim="800000"/>
            <a:headEnd/>
            <a:tailEnd/>
          </a:ln>
          <a:effectLst/>
        </p:spPr>
        <p:txBody>
          <a:bodyPr wrap="none">
            <a:prstTxWarp prst="textNoShape">
              <a:avLst/>
            </a:prstTxWarp>
            <a:spAutoFit/>
          </a:bodyPr>
          <a:lstStyle/>
          <a:p>
            <a:pPr>
              <a:defRPr/>
            </a:pPr>
            <a:r>
              <a:rPr lang="en-US" b="1" u="sng" dirty="0">
                <a:effectLst>
                  <a:outerShdw blurRad="38100" dist="38100" dir="2700000" algn="tl">
                    <a:srgbClr val="DDDDDD"/>
                  </a:outerShdw>
                </a:effectLst>
                <a:latin typeface="Comic Sans MS" charset="0"/>
              </a:rPr>
              <a:t>cross section:</a:t>
            </a:r>
            <a:endParaRPr lang="en-GB" b="1" u="sng" dirty="0">
              <a:effectLst>
                <a:outerShdw blurRad="38100" dist="38100" dir="2700000" algn="tl">
                  <a:srgbClr val="DDDDDD"/>
                </a:outerShdw>
              </a:effectLst>
              <a:latin typeface="Comic Sans MS" charset="0"/>
            </a:endParaRPr>
          </a:p>
        </p:txBody>
      </p:sp>
      <p:graphicFrame>
        <p:nvGraphicFramePr>
          <p:cNvPr id="25" name="Object 4"/>
          <p:cNvGraphicFramePr>
            <a:graphicFrameLocks noChangeAspect="1"/>
          </p:cNvGraphicFramePr>
          <p:nvPr>
            <p:extLst>
              <p:ext uri="{D42A27DB-BD31-4B8C-83A1-F6EECF244321}">
                <p14:modId xmlns:p14="http://schemas.microsoft.com/office/powerpoint/2010/main" xmlns="" val="1004904678"/>
              </p:ext>
            </p:extLst>
          </p:nvPr>
        </p:nvGraphicFramePr>
        <p:xfrm>
          <a:off x="6844242" y="753520"/>
          <a:ext cx="1961092" cy="698780"/>
        </p:xfrm>
        <a:graphic>
          <a:graphicData uri="http://schemas.openxmlformats.org/presentationml/2006/ole">
            <p:oleObj spid="_x0000_s166017" name="Equation" r:id="rId5" imgW="2194200" imgH="776880" progId="">
              <p:embed/>
            </p:oleObj>
          </a:graphicData>
        </a:graphic>
      </p:graphicFrame>
      <p:sp>
        <p:nvSpPr>
          <p:cNvPr id="27" name="Oval 26"/>
          <p:cNvSpPr/>
          <p:nvPr/>
        </p:nvSpPr>
        <p:spPr bwMode="auto">
          <a:xfrm>
            <a:off x="8614834" y="1725059"/>
            <a:ext cx="338666" cy="444500"/>
          </a:xfrm>
          <a:prstGeom prst="ellipse">
            <a:avLst/>
          </a:prstGeom>
          <a:noFill/>
          <a:ln w="28575" cap="flat" cmpd="sng" algn="ctr">
            <a:solidFill>
              <a:srgbClr val="FF29F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aphicFrame>
        <p:nvGraphicFramePr>
          <p:cNvPr id="28" name="Object 27"/>
          <p:cNvGraphicFramePr>
            <a:graphicFrameLocks noChangeAspect="1"/>
          </p:cNvGraphicFramePr>
          <p:nvPr>
            <p:extLst>
              <p:ext uri="{D42A27DB-BD31-4B8C-83A1-F6EECF244321}">
                <p14:modId xmlns:p14="http://schemas.microsoft.com/office/powerpoint/2010/main" xmlns="" val="807010347"/>
              </p:ext>
            </p:extLst>
          </p:nvPr>
        </p:nvGraphicFramePr>
        <p:xfrm>
          <a:off x="4953000" y="3708400"/>
          <a:ext cx="114300" cy="165100"/>
        </p:xfrm>
        <a:graphic>
          <a:graphicData uri="http://schemas.openxmlformats.org/presentationml/2006/ole">
            <p:oleObj spid="_x0000_s166018" name="Equation" r:id="rId6" imgW="100440" imgH="155160" progId="">
              <p:embed/>
            </p:oleObj>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xmlns="" val="1982313005"/>
              </p:ext>
            </p:extLst>
          </p:nvPr>
        </p:nvGraphicFramePr>
        <p:xfrm>
          <a:off x="4953000" y="3708400"/>
          <a:ext cx="114300" cy="165100"/>
        </p:xfrm>
        <a:graphic>
          <a:graphicData uri="http://schemas.openxmlformats.org/presentationml/2006/ole">
            <p:oleObj spid="_x0000_s166019" name="Equation" r:id="rId7" imgW="100440" imgH="155160" progId="">
              <p:embed/>
            </p:oleObj>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xmlns="" val="1922819562"/>
              </p:ext>
            </p:extLst>
          </p:nvPr>
        </p:nvGraphicFramePr>
        <p:xfrm>
          <a:off x="4781551" y="1625601"/>
          <a:ext cx="4119032" cy="1061938"/>
        </p:xfrm>
        <a:graphic>
          <a:graphicData uri="http://schemas.openxmlformats.org/presentationml/2006/ole">
            <p:oleObj spid="_x0000_s166020" name="Equation" r:id="rId8" imgW="3236400" imgH="822600" progId="">
              <p:embed/>
            </p:oleObj>
          </a:graphicData>
        </a:graphic>
      </p:graphicFrame>
      <p:sp>
        <p:nvSpPr>
          <p:cNvPr id="31" name="AutoShape 49"/>
          <p:cNvSpPr>
            <a:spLocks noChangeArrowheads="1"/>
          </p:cNvSpPr>
          <p:nvPr/>
        </p:nvSpPr>
        <p:spPr bwMode="auto">
          <a:xfrm>
            <a:off x="4811376" y="2752360"/>
            <a:ext cx="850707" cy="253307"/>
          </a:xfrm>
          <a:prstGeom prst="curvedRightArrow">
            <a:avLst>
              <a:gd name="adj1" fmla="val 24848"/>
              <a:gd name="adj2" fmla="val 49697"/>
              <a:gd name="adj3" fmla="val 33333"/>
            </a:avLst>
          </a:prstGeom>
          <a:gradFill rotWithShape="1">
            <a:gsLst>
              <a:gs pos="0">
                <a:schemeClr val="bg1"/>
              </a:gs>
              <a:gs pos="50000">
                <a:srgbClr val="CC66FF"/>
              </a:gs>
              <a:gs pos="100000">
                <a:schemeClr val="bg1"/>
              </a:gs>
            </a:gsLst>
            <a:lin ang="2700000" scaled="1"/>
          </a:gradFill>
          <a:ln w="9525">
            <a:solidFill>
              <a:schemeClr val="tx1"/>
            </a:solidFill>
            <a:miter lim="800000"/>
            <a:headEnd/>
            <a:tailEnd/>
          </a:ln>
          <a:effectLst/>
        </p:spPr>
        <p:txBody>
          <a:bodyPr wrap="none" anchor="ctr">
            <a:prstTxWarp prst="textNoShape">
              <a:avLst/>
            </a:prstTxWarp>
            <a:normAutofit fontScale="70000" lnSpcReduction="20000"/>
            <a:scene3d>
              <a:camera prst="orthographicFront">
                <a:rot lat="0" lon="60000" rev="0"/>
              </a:camera>
              <a:lightRig rig="threePt" dir="t"/>
            </a:scene3d>
          </a:bodyPr>
          <a:lstStyle/>
          <a:p>
            <a:pPr>
              <a:defRPr/>
            </a:pPr>
            <a:endParaRPr lang="en-US" dirty="0">
              <a:effectLst>
                <a:outerShdw blurRad="38100" dist="38100" dir="2700000" algn="tl">
                  <a:srgbClr val="000000">
                    <a:alpha val="43137"/>
                  </a:srgbClr>
                </a:outerShdw>
              </a:effectLst>
              <a:latin typeface="Comic Sans MS" charset="0"/>
            </a:endParaRPr>
          </a:p>
        </p:txBody>
      </p:sp>
      <p:graphicFrame>
        <p:nvGraphicFramePr>
          <p:cNvPr id="32" name="Object 4"/>
          <p:cNvGraphicFramePr>
            <a:graphicFrameLocks noChangeAspect="1"/>
          </p:cNvGraphicFramePr>
          <p:nvPr>
            <p:extLst>
              <p:ext uri="{D42A27DB-BD31-4B8C-83A1-F6EECF244321}">
                <p14:modId xmlns:p14="http://schemas.microsoft.com/office/powerpoint/2010/main" xmlns="" val="3553793729"/>
              </p:ext>
            </p:extLst>
          </p:nvPr>
        </p:nvGraphicFramePr>
        <p:xfrm>
          <a:off x="5923493" y="2962254"/>
          <a:ext cx="2056342" cy="591431"/>
        </p:xfrm>
        <a:graphic>
          <a:graphicData uri="http://schemas.openxmlformats.org/presentationml/2006/ole">
            <p:oleObj spid="_x0000_s166021" name="Equation" r:id="rId9" imgW="2943720" imgH="840960" progId="">
              <p:embed/>
            </p:oleObj>
          </a:graphicData>
        </a:graphic>
      </p:graphicFrame>
      <p:sp>
        <p:nvSpPr>
          <p:cNvPr id="33" name="Textfeld 31"/>
          <p:cNvSpPr txBox="1">
            <a:spLocks noChangeArrowheads="1"/>
          </p:cNvSpPr>
          <p:nvPr/>
        </p:nvSpPr>
        <p:spPr bwMode="auto">
          <a:xfrm>
            <a:off x="5744960" y="2674240"/>
            <a:ext cx="2404639" cy="338576"/>
          </a:xfrm>
          <a:prstGeom prst="rect">
            <a:avLst/>
          </a:prstGeom>
          <a:noFill/>
          <a:ln w="9525">
            <a:noFill/>
            <a:miter lim="800000"/>
            <a:headEnd/>
            <a:tailEnd/>
          </a:ln>
        </p:spPr>
        <p:txBody>
          <a:bodyPr wrap="none">
            <a:prstTxWarp prst="textNoShape">
              <a:avLst/>
            </a:prstTxWarp>
            <a:spAutoFit/>
          </a:bodyPr>
          <a:lstStyle/>
          <a:p>
            <a:r>
              <a:rPr lang="en-US" sz="1600" dirty="0" err="1">
                <a:latin typeface="Comic Sans MS" charset="0"/>
                <a:ea typeface="Comic Sans MS" charset="0"/>
                <a:cs typeface="Comic Sans MS" charset="0"/>
              </a:rPr>
              <a:t>pQCD</a:t>
            </a:r>
            <a:r>
              <a:rPr lang="en-US" sz="1600" dirty="0">
                <a:latin typeface="Comic Sans MS" charset="0"/>
                <a:ea typeface="Comic Sans MS" charset="0"/>
                <a:cs typeface="Comic Sans MS" charset="0"/>
              </a:rPr>
              <a:t> scaling violations</a:t>
            </a:r>
          </a:p>
        </p:txBody>
      </p:sp>
      <p:graphicFrame>
        <p:nvGraphicFramePr>
          <p:cNvPr id="34" name="Object 2"/>
          <p:cNvGraphicFramePr>
            <a:graphicFrameLocks noChangeAspect="1"/>
          </p:cNvGraphicFramePr>
          <p:nvPr>
            <p:extLst>
              <p:ext uri="{D42A27DB-BD31-4B8C-83A1-F6EECF244321}">
                <p14:modId xmlns:p14="http://schemas.microsoft.com/office/powerpoint/2010/main" xmlns="" val="1786544618"/>
              </p:ext>
            </p:extLst>
          </p:nvPr>
        </p:nvGraphicFramePr>
        <p:xfrm>
          <a:off x="5067300" y="3570265"/>
          <a:ext cx="3928533" cy="670494"/>
        </p:xfrm>
        <a:graphic>
          <a:graphicData uri="http://schemas.openxmlformats.org/presentationml/2006/ole">
            <p:oleObj spid="_x0000_s166022" name="Equation" r:id="rId10" imgW="5275080" imgH="886680" progId="">
              <p:embed/>
            </p:oleObj>
          </a:graphicData>
        </a:graphic>
      </p:graphicFrame>
      <p:sp>
        <p:nvSpPr>
          <p:cNvPr id="9" name="TextBox 8"/>
          <p:cNvSpPr txBox="1"/>
          <p:nvPr/>
        </p:nvSpPr>
        <p:spPr>
          <a:xfrm rot="360000">
            <a:off x="593906" y="5843395"/>
            <a:ext cx="1374670" cy="369332"/>
          </a:xfrm>
          <a:prstGeom prst="rect">
            <a:avLst/>
          </a:prstGeom>
          <a:noFill/>
        </p:spPr>
        <p:txBody>
          <a:bodyPr wrap="none" rtlCol="0">
            <a:spAutoFit/>
          </a:bodyPr>
          <a:lstStyle/>
          <a:p>
            <a:r>
              <a:rPr lang="en-US" dirty="0">
                <a:solidFill>
                  <a:srgbClr val="FF0000"/>
                </a:solidFill>
              </a:rPr>
              <a:t>world data</a:t>
            </a:r>
          </a:p>
        </p:txBody>
      </p:sp>
      <p:sp>
        <p:nvSpPr>
          <p:cNvPr id="6" name="Right Triangle 5"/>
          <p:cNvSpPr/>
          <p:nvPr/>
        </p:nvSpPr>
        <p:spPr bwMode="auto">
          <a:xfrm>
            <a:off x="529150" y="4950224"/>
            <a:ext cx="2410570" cy="1352199"/>
          </a:xfrm>
          <a:prstGeom prst="rtTriangl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35" name="Group 34"/>
          <p:cNvGrpSpPr/>
          <p:nvPr/>
        </p:nvGrpSpPr>
        <p:grpSpPr>
          <a:xfrm>
            <a:off x="5737994" y="4135514"/>
            <a:ext cx="2744764" cy="2734244"/>
            <a:chOff x="2833890" y="3927256"/>
            <a:chExt cx="2744764" cy="2734244"/>
          </a:xfrm>
        </p:grpSpPr>
        <p:pic>
          <p:nvPicPr>
            <p:cNvPr id="36" name="Bild 14"/>
            <p:cNvPicPr>
              <a:picLocks noChangeAspect="1"/>
            </p:cNvPicPr>
            <p:nvPr/>
          </p:nvPicPr>
          <p:blipFill rotWithShape="1">
            <a:blip r:embed="rId11"/>
            <a:srcRect l="50438" t="47307"/>
            <a:stretch/>
          </p:blipFill>
          <p:spPr>
            <a:xfrm>
              <a:off x="2833890" y="3927256"/>
              <a:ext cx="2744764" cy="2734244"/>
            </a:xfrm>
            <a:prstGeom prst="rect">
              <a:avLst/>
            </a:prstGeom>
          </p:spPr>
        </p:pic>
        <p:sp>
          <p:nvSpPr>
            <p:cNvPr id="37" name="TextBox 36"/>
            <p:cNvSpPr txBox="1"/>
            <p:nvPr/>
          </p:nvSpPr>
          <p:spPr>
            <a:xfrm>
              <a:off x="2939720" y="5702752"/>
              <a:ext cx="1934519" cy="461665"/>
            </a:xfrm>
            <a:prstGeom prst="rect">
              <a:avLst/>
            </a:prstGeom>
            <a:noFill/>
          </p:spPr>
          <p:txBody>
            <a:bodyPr wrap="none" rtlCol="0">
              <a:spAutoFit/>
            </a:bodyPr>
            <a:lstStyle/>
            <a:p>
              <a:r>
                <a:rPr lang="en-US" sz="1200" dirty="0">
                  <a:solidFill>
                    <a:srgbClr val="FFFF66"/>
                  </a:solidFill>
                </a:rPr>
                <a:t>now</a:t>
              </a:r>
            </a:p>
            <a:p>
              <a:r>
                <a:rPr lang="en-US" sz="1200" dirty="0" err="1">
                  <a:solidFill>
                    <a:srgbClr val="FF0000"/>
                  </a:solidFill>
                </a:rPr>
                <a:t>eRHIC</a:t>
              </a:r>
              <a:r>
                <a:rPr lang="en-US" sz="1200" dirty="0">
                  <a:solidFill>
                    <a:srgbClr val="FF0000"/>
                  </a:solidFill>
                </a:rPr>
                <a:t> 5x100/250 </a:t>
              </a:r>
              <a:r>
                <a:rPr lang="en-US" sz="1200" dirty="0" err="1">
                  <a:solidFill>
                    <a:srgbClr val="FF0000"/>
                  </a:solidFill>
                </a:rPr>
                <a:t>GeV</a:t>
              </a:r>
              <a:endParaRPr lang="en-US" sz="1200" dirty="0">
                <a:solidFill>
                  <a:srgbClr val="FF0000"/>
                </a:solidFill>
              </a:endParaRPr>
            </a:p>
          </p:txBody>
        </p:sp>
      </p:grpSp>
      <p:grpSp>
        <p:nvGrpSpPr>
          <p:cNvPr id="38" name="Gruppierung 20"/>
          <p:cNvGrpSpPr/>
          <p:nvPr/>
        </p:nvGrpSpPr>
        <p:grpSpPr>
          <a:xfrm>
            <a:off x="6227266" y="4401414"/>
            <a:ext cx="1834589" cy="1634311"/>
            <a:chOff x="3323162" y="4193156"/>
            <a:chExt cx="1834589" cy="1634311"/>
          </a:xfrm>
        </p:grpSpPr>
        <p:sp>
          <p:nvSpPr>
            <p:cNvPr id="39" name="Textfeld 9"/>
            <p:cNvSpPr txBox="1"/>
            <p:nvPr/>
          </p:nvSpPr>
          <p:spPr>
            <a:xfrm>
              <a:off x="3336394" y="4193156"/>
              <a:ext cx="1821357" cy="523220"/>
            </a:xfrm>
            <a:prstGeom prst="rect">
              <a:avLst/>
            </a:prstGeom>
            <a:noFill/>
          </p:spPr>
          <p:txBody>
            <a:bodyPr wrap="none" rtlCol="0">
              <a:spAutoFit/>
            </a:bodyPr>
            <a:lstStyle/>
            <a:p>
              <a:r>
                <a:rPr lang="en-US" sz="1400" b="1" dirty="0">
                  <a:solidFill>
                    <a:srgbClr val="0000FF"/>
                  </a:solidFill>
                </a:rPr>
                <a:t>dramatic reduction </a:t>
              </a:r>
            </a:p>
            <a:p>
              <a:r>
                <a:rPr lang="en-US" sz="1400" b="1" dirty="0">
                  <a:solidFill>
                    <a:srgbClr val="0000FF"/>
                  </a:solidFill>
                </a:rPr>
                <a:t>of uncertainties:</a:t>
              </a:r>
            </a:p>
          </p:txBody>
        </p:sp>
        <p:cxnSp>
          <p:nvCxnSpPr>
            <p:cNvPr id="40" name="Gerade Verbindung mit Pfeil 13"/>
            <p:cNvCxnSpPr/>
            <p:nvPr/>
          </p:nvCxnSpPr>
          <p:spPr>
            <a:xfrm>
              <a:off x="3323162" y="4413250"/>
              <a:ext cx="13228" cy="81911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41" name="Gerade Verbindung mit Pfeil 15"/>
            <p:cNvCxnSpPr/>
            <p:nvPr/>
          </p:nvCxnSpPr>
          <p:spPr>
            <a:xfrm rot="16200000" flipV="1">
              <a:off x="3091590" y="5582666"/>
              <a:ext cx="489600" cy="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 val="476265677"/>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childTnLst>
                                </p:cTn>
                              </p:par>
                              <p:par>
                                <p:cTn id="34" presetID="16" presetClass="entr" presetSubtype="21"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par>
                          <p:cTn id="37" fill="hold">
                            <p:stCondLst>
                              <p:cond delay="500"/>
                            </p:stCondLst>
                            <p:childTnLst>
                              <p:par>
                                <p:cTn id="38" presetID="16" presetClass="entr" presetSubtype="21" fill="hold"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barn(inVertical)">
                                      <p:cBhvr>
                                        <p:cTn id="40" dur="500"/>
                                        <p:tgtEl>
                                          <p:spTgt spid="35"/>
                                        </p:tgtEl>
                                      </p:cBhvr>
                                    </p:animEffect>
                                  </p:childTnLst>
                                </p:cTn>
                              </p:par>
                            </p:childTnLst>
                          </p:cTn>
                        </p:par>
                        <p:par>
                          <p:cTn id="41" fill="hold">
                            <p:stCondLst>
                              <p:cond delay="1000"/>
                            </p:stCondLst>
                            <p:childTnLst>
                              <p:par>
                                <p:cTn id="42" presetID="50" presetClass="entr" presetSubtype="0" decel="100000" fill="hold" nodeType="after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p:cTn id="44" dur="1000" fill="hold"/>
                                        <p:tgtEl>
                                          <p:spTgt spid="38"/>
                                        </p:tgtEl>
                                        <p:attrNameLst>
                                          <p:attrName>ppt_w</p:attrName>
                                        </p:attrNameLst>
                                      </p:cBhvr>
                                      <p:tavLst>
                                        <p:tav tm="0">
                                          <p:val>
                                            <p:strVal val="#ppt_w+.3"/>
                                          </p:val>
                                        </p:tav>
                                        <p:tav tm="100000">
                                          <p:val>
                                            <p:strVal val="#ppt_w"/>
                                          </p:val>
                                        </p:tav>
                                      </p:tavLst>
                                    </p:anim>
                                    <p:anim calcmode="lin" valueType="num">
                                      <p:cBhvr>
                                        <p:cTn id="45" dur="1000" fill="hold"/>
                                        <p:tgtEl>
                                          <p:spTgt spid="38"/>
                                        </p:tgtEl>
                                        <p:attrNameLst>
                                          <p:attrName>ppt_h</p:attrName>
                                        </p:attrNameLst>
                                      </p:cBhvr>
                                      <p:tavLst>
                                        <p:tav tm="0">
                                          <p:val>
                                            <p:strVal val="#ppt_h"/>
                                          </p:val>
                                        </p:tav>
                                        <p:tav tm="100000">
                                          <p:val>
                                            <p:strVal val="#ppt_h"/>
                                          </p:val>
                                        </p:tav>
                                      </p:tavLst>
                                    </p:anim>
                                    <p:animEffect transition="in" filter="fade">
                                      <p:cBhvr>
                                        <p:cTn id="46"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animBg="1"/>
      <p:bldP spid="17" grpId="0" animBg="1"/>
      <p:bldP spid="23" grpId="0"/>
      <p:bldP spid="9"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 name="Object 4"/>
          <p:cNvGraphicFramePr>
            <a:graphicFrameLocks noChangeAspect="1"/>
          </p:cNvGraphicFramePr>
          <p:nvPr>
            <p:extLst>
              <p:ext uri="{D42A27DB-BD31-4B8C-83A1-F6EECF244321}">
                <p14:modId xmlns:p14="http://schemas.microsoft.com/office/powerpoint/2010/main" xmlns="" val="361375488"/>
              </p:ext>
            </p:extLst>
          </p:nvPr>
        </p:nvGraphicFramePr>
        <p:xfrm>
          <a:off x="1603455" y="771056"/>
          <a:ext cx="5988598" cy="861374"/>
        </p:xfrm>
        <a:graphic>
          <a:graphicData uri="http://schemas.openxmlformats.org/presentationml/2006/ole">
            <p:oleObj spid="_x0000_s142434" name="Equation" r:id="rId3" imgW="3693600" imgH="520920" progId="">
              <p:embed/>
            </p:oleObj>
          </a:graphicData>
        </a:graphic>
      </p:graphicFrame>
      <p:pic>
        <p:nvPicPr>
          <p:cNvPr id="3" name="Bild 2"/>
          <p:cNvPicPr>
            <a:picLocks noChangeAspect="1"/>
          </p:cNvPicPr>
          <p:nvPr/>
        </p:nvPicPr>
        <p:blipFill rotWithShape="1">
          <a:blip r:embed="rId4">
            <a:extLst>
              <a:ext uri="{28A0092B-C50C-407E-A947-70E740481C1C}">
                <a14:useLocalDpi xmlns:a14="http://schemas.microsoft.com/office/drawing/2010/main" xmlns="" val="0"/>
              </a:ext>
            </a:extLst>
          </a:blip>
          <a:srcRect t="11519" r="10481"/>
          <a:stretch/>
        </p:blipFill>
        <p:spPr>
          <a:xfrm>
            <a:off x="1771296" y="1743140"/>
            <a:ext cx="4998115" cy="4940136"/>
          </a:xfrm>
          <a:prstGeom prst="rect">
            <a:avLst/>
          </a:prstGeom>
        </p:spPr>
      </p:pic>
      <p:sp>
        <p:nvSpPr>
          <p:cNvPr id="4" name="Titel 1"/>
          <p:cNvSpPr txBox="1">
            <a:spLocks/>
          </p:cNvSpPr>
          <p:nvPr/>
        </p:nvSpPr>
        <p:spPr>
          <a:xfrm>
            <a:off x="810453" y="0"/>
            <a:ext cx="7313613" cy="634852"/>
          </a:xfrm>
          <a:prstGeom prst="rect">
            <a:avLst/>
          </a:prstGeom>
          <a:scene3d>
            <a:camera prst="orthographicFront"/>
            <a:lightRig rig="chilly" dir="t"/>
          </a:scene3d>
          <a:sp3d extrusionH="12700">
            <a:extrusionClr>
              <a:schemeClr val="bg1"/>
            </a:extrusionClr>
          </a:sp3d>
        </p:spPr>
        <p:txBody>
          <a:bodyPr vert="horz" lIns="91440" tIns="45720" rIns="91440" bIns="45720" rtlCol="0" anchor="b">
            <a:noAutofit/>
            <a:sp3d extrusionH="12700">
              <a:extrusionClr>
                <a:schemeClr val="bg1"/>
              </a:extrusionClr>
            </a:sp3d>
          </a:bodyPr>
          <a:lstStyle/>
          <a:p>
            <a:pPr marL="0" marR="0" lvl="0" indent="0" algn="ctr" defTabSz="914400" rtl="0" eaLnBrk="1" fontAlgn="auto" latinLnBrk="0" hangingPunct="1">
              <a:lnSpc>
                <a:spcPts val="5600"/>
              </a:lnSpc>
              <a:spcBef>
                <a:spcPct val="0"/>
              </a:spcBef>
              <a:spcAft>
                <a:spcPts val="0"/>
              </a:spcAft>
              <a:buClrTx/>
              <a:buSzTx/>
              <a:buFontTx/>
              <a:buNone/>
              <a:tabLst/>
              <a:defRPr/>
            </a:pPr>
            <a:endParaRPr kumimoji="0" lang="en-US" sz="2600" b="1" i="0" u="none" strike="noStrike" kern="1200" cap="none" spc="0" normalizeH="0" baseline="0" noProof="0" dirty="0">
              <a:ln>
                <a:noFill/>
              </a:ln>
              <a:gradFill>
                <a:gsLst>
                  <a:gs pos="50000">
                    <a:schemeClr val="tx1">
                      <a:lumMod val="65000"/>
                      <a:lumOff val="35000"/>
                    </a:schemeClr>
                  </a:gs>
                  <a:gs pos="100000">
                    <a:schemeClr val="tx1">
                      <a:lumMod val="85000"/>
                      <a:lumOff val="15000"/>
                    </a:schemeClr>
                  </a:gs>
                </a:gsLst>
                <a:lin ang="5400000" scaled="0"/>
              </a:gradFill>
              <a:effectLst>
                <a:outerShdw blurRad="50800" dist="38100" dir="2700000" algn="br">
                  <a:srgbClr val="000000">
                    <a:alpha val="43000"/>
                  </a:srgbClr>
                </a:outerShdw>
              </a:effectLst>
              <a:uLnTx/>
              <a:uFillTx/>
              <a:latin typeface="Comic Sans MS"/>
              <a:ea typeface="+mj-ea"/>
              <a:cs typeface="Comic Sans MS"/>
            </a:endParaRPr>
          </a:p>
        </p:txBody>
      </p:sp>
      <p:sp>
        <p:nvSpPr>
          <p:cNvPr id="7" name="Textfeld 6"/>
          <p:cNvSpPr txBox="1"/>
          <p:nvPr/>
        </p:nvSpPr>
        <p:spPr>
          <a:xfrm>
            <a:off x="6843891" y="5235458"/>
            <a:ext cx="2283661" cy="630942"/>
          </a:xfrm>
          <a:prstGeom prst="rect">
            <a:avLst/>
          </a:prstGeom>
          <a:noFill/>
        </p:spPr>
        <p:txBody>
          <a:bodyPr wrap="none" rtlCol="0">
            <a:spAutoFit/>
          </a:bodyPr>
          <a:lstStyle/>
          <a:p>
            <a:pPr>
              <a:buFont typeface="Arial"/>
              <a:buChar char="•"/>
            </a:pPr>
            <a:r>
              <a:rPr lang="en-US" sz="1000" dirty="0"/>
              <a:t> can expect approx. 5-10%</a:t>
            </a:r>
          </a:p>
          <a:p>
            <a:pPr>
              <a:spcAft>
                <a:spcPts val="600"/>
              </a:spcAft>
            </a:pPr>
            <a:r>
              <a:rPr lang="en-US" sz="1000" dirty="0"/>
              <a:t>  uncertainties on ΔΣ and </a:t>
            </a:r>
            <a:r>
              <a:rPr lang="en-US" sz="1000" dirty="0" err="1"/>
              <a:t>Δg</a:t>
            </a:r>
            <a:endParaRPr lang="en-US" sz="1000" dirty="0"/>
          </a:p>
          <a:p>
            <a:r>
              <a:rPr lang="en-US" sz="1000" dirty="0"/>
              <a:t>  but need to control systematics</a:t>
            </a:r>
          </a:p>
        </p:txBody>
      </p:sp>
      <p:sp>
        <p:nvSpPr>
          <p:cNvPr id="8" name="Textfeld 7"/>
          <p:cNvSpPr txBox="1"/>
          <p:nvPr/>
        </p:nvSpPr>
        <p:spPr>
          <a:xfrm>
            <a:off x="4068217" y="2652769"/>
            <a:ext cx="1762497" cy="400110"/>
          </a:xfrm>
          <a:prstGeom prst="rect">
            <a:avLst/>
          </a:prstGeom>
          <a:noFill/>
        </p:spPr>
        <p:txBody>
          <a:bodyPr wrap="none" rtlCol="0">
            <a:spAutoFit/>
          </a:bodyPr>
          <a:lstStyle/>
          <a:p>
            <a:r>
              <a:rPr lang="en-US" sz="2000" b="1" dirty="0"/>
              <a:t>current data</a:t>
            </a:r>
          </a:p>
        </p:txBody>
      </p:sp>
      <p:sp>
        <p:nvSpPr>
          <p:cNvPr id="9" name="Textfeld 8"/>
          <p:cNvSpPr txBox="1"/>
          <p:nvPr/>
        </p:nvSpPr>
        <p:spPr>
          <a:xfrm>
            <a:off x="5426617" y="3921892"/>
            <a:ext cx="1884801" cy="369332"/>
          </a:xfrm>
          <a:prstGeom prst="rect">
            <a:avLst/>
          </a:prstGeom>
          <a:noFill/>
        </p:spPr>
        <p:txBody>
          <a:bodyPr wrap="none" rtlCol="0">
            <a:spAutoFit/>
          </a:bodyPr>
          <a:lstStyle/>
          <a:p>
            <a:r>
              <a:rPr lang="en-US" b="1" dirty="0">
                <a:solidFill>
                  <a:srgbClr val="FF0000"/>
                </a:solidFill>
              </a:rPr>
              <a:t>w/ </a:t>
            </a:r>
            <a:r>
              <a:rPr lang="en-US" dirty="0" err="1">
                <a:solidFill>
                  <a:srgbClr val="FF0000"/>
                </a:solidFill>
              </a:rPr>
              <a:t>eRHIC</a:t>
            </a:r>
            <a:r>
              <a:rPr lang="en-US" b="1" dirty="0">
                <a:solidFill>
                  <a:srgbClr val="FF0000"/>
                </a:solidFill>
              </a:rPr>
              <a:t> data</a:t>
            </a:r>
          </a:p>
        </p:txBody>
      </p:sp>
      <p:cxnSp>
        <p:nvCxnSpPr>
          <p:cNvPr id="11" name="Gerade Verbindung 10"/>
          <p:cNvCxnSpPr>
            <a:stCxn id="9" idx="1"/>
          </p:cNvCxnSpPr>
          <p:nvPr/>
        </p:nvCxnSpPr>
        <p:spPr>
          <a:xfrm flipH="1" flipV="1">
            <a:off x="4669683" y="3921892"/>
            <a:ext cx="756934" cy="184666"/>
          </a:xfrm>
          <a:prstGeom prst="line">
            <a:avLst/>
          </a:prstGeom>
          <a:ln w="349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pPr lvl="0"/>
            <a:r>
              <a:rPr lang="en-US" dirty="0">
                <a:effectLst>
                  <a:outerShdw blurRad="50800" dist="38100" dir="2700000" algn="br">
                    <a:srgbClr val="000000">
                      <a:alpha val="43000"/>
                    </a:srgbClr>
                  </a:outerShdw>
                  <a:reflection stA="50000" endPos="50000" dist="12700" dir="5400000" sy="-100000" algn="bl" rotWithShape="0"/>
                </a:effectLst>
                <a:latin typeface="Comic Sans MS"/>
                <a:cs typeface="Comic Sans MS"/>
              </a:rPr>
              <a:t>Can we solve the spin sum rule ?</a:t>
            </a:r>
            <a:endParaRPr lang="en-US" dirty="0">
              <a:effectLst>
                <a:outerShdw blurRad="50800" dist="38100" dir="2700000" algn="br">
                  <a:srgbClr val="000000">
                    <a:alpha val="43000"/>
                  </a:srgbClr>
                </a:outerShdw>
                <a:reflection stA="50000" endPos="50000" dist="12700" dir="5400000" sy="-100000" algn="bl" rotWithShape="0"/>
              </a:effectLst>
            </a:endParaRPr>
          </a:p>
        </p:txBody>
      </p:sp>
      <p:sp>
        <p:nvSpPr>
          <p:cNvPr id="10" name="Slide Number Placeholder 9"/>
          <p:cNvSpPr>
            <a:spLocks noGrp="1"/>
          </p:cNvSpPr>
          <p:nvPr>
            <p:ph type="sldNum" sz="quarter" idx="12"/>
          </p:nvPr>
        </p:nvSpPr>
        <p:spPr/>
        <p:txBody>
          <a:bodyPr/>
          <a:lstStyle/>
          <a:p>
            <a:fld id="{E7C2DFF1-6A7E-5841-980E-96BA788216E4}" type="slidenum">
              <a:rPr lang="en-US"/>
              <a:pPr/>
              <a:t>12</a:t>
            </a:fld>
            <a:endParaRPr lang="en-US"/>
          </a:p>
        </p:txBody>
      </p:sp>
      <p:sp>
        <p:nvSpPr>
          <p:cNvPr id="5" name="Date Placeholder 4"/>
          <p:cNvSpPr>
            <a:spLocks noGrp="1"/>
          </p:cNvSpPr>
          <p:nvPr>
            <p:ph type="dt" sz="half" idx="10"/>
          </p:nvPr>
        </p:nvSpPr>
        <p:spPr/>
        <p:txBody>
          <a:bodyPr/>
          <a:lstStyle/>
          <a:p>
            <a:r>
              <a:rPr lang="en-US"/>
              <a:t>E.C. Aschenauer</a:t>
            </a:r>
          </a:p>
        </p:txBody>
      </p:sp>
      <p:sp>
        <p:nvSpPr>
          <p:cNvPr id="57" name="AutoShape 9"/>
          <p:cNvSpPr>
            <a:spLocks noChangeAspect="1"/>
          </p:cNvSpPr>
          <p:nvPr/>
        </p:nvSpPr>
        <p:spPr bwMode="auto">
          <a:xfrm rot="5400000">
            <a:off x="5472530" y="1097998"/>
            <a:ext cx="85617" cy="515103"/>
          </a:xfrm>
          <a:prstGeom prst="rightBrace">
            <a:avLst>
              <a:gd name="adj1" fmla="val 50137"/>
              <a:gd name="adj2" fmla="val 50000"/>
            </a:avLst>
          </a:prstGeom>
          <a:noFill/>
          <a:ln w="31750">
            <a:solidFill>
              <a:schemeClr val="tx1"/>
            </a:solidFill>
            <a:round/>
            <a:headEnd/>
            <a:tailEnd/>
          </a:ln>
          <a:effectLst/>
        </p:spPr>
        <p:txBody>
          <a:bodyPr wrap="none" anchor="ctr">
            <a:prstTxWarp prst="textNoShape">
              <a:avLst/>
            </a:prstTxWarp>
          </a:bodyPr>
          <a:lstStyle/>
          <a:p>
            <a:pPr fontAlgn="auto">
              <a:spcBef>
                <a:spcPts val="0"/>
              </a:spcBef>
              <a:spcAft>
                <a:spcPts val="0"/>
              </a:spcAft>
              <a:defRPr/>
            </a:pPr>
            <a:endParaRPr lang="en-US">
              <a:effectLst>
                <a:outerShdw blurRad="38100" dist="38100" dir="2700000" algn="tl">
                  <a:srgbClr val="000000">
                    <a:alpha val="43137"/>
                  </a:srgbClr>
                </a:outerShdw>
              </a:effectLst>
              <a:latin typeface="Comic Sans MS" charset="0"/>
              <a:ea typeface="+mn-ea"/>
              <a:cs typeface="+mn-cs"/>
            </a:endParaRPr>
          </a:p>
        </p:txBody>
      </p:sp>
      <p:sp>
        <p:nvSpPr>
          <p:cNvPr id="58" name="TextBox 57"/>
          <p:cNvSpPr txBox="1">
            <a:spLocks noChangeArrowheads="1"/>
          </p:cNvSpPr>
          <p:nvPr/>
        </p:nvSpPr>
        <p:spPr bwMode="auto">
          <a:xfrm>
            <a:off x="5033351" y="1335051"/>
            <a:ext cx="1007608" cy="461665"/>
          </a:xfrm>
          <a:prstGeom prst="rect">
            <a:avLst/>
          </a:prstGeom>
          <a:noFill/>
          <a:ln w="9525">
            <a:noFill/>
            <a:miter lim="800000"/>
            <a:headEnd/>
            <a:tailEnd/>
          </a:ln>
        </p:spPr>
        <p:txBody>
          <a:bodyPr wrap="none">
            <a:prstTxWarp prst="textNoShape">
              <a:avLst/>
            </a:prstTxWarp>
            <a:spAutoFit/>
          </a:bodyPr>
          <a:lstStyle/>
          <a:p>
            <a:pPr algn="ctr"/>
            <a:r>
              <a:rPr lang="en-US" sz="1200" b="1" dirty="0">
                <a:solidFill>
                  <a:srgbClr val="FF0000"/>
                </a:solidFill>
                <a:latin typeface="Comic Sans MS" charset="0"/>
                <a:ea typeface="Comic Sans MS" charset="0"/>
                <a:cs typeface="Comic Sans MS" charset="0"/>
              </a:rPr>
              <a:t>total</a:t>
            </a:r>
            <a:r>
              <a:rPr lang="en-US" sz="1200" dirty="0">
                <a:solidFill>
                  <a:srgbClr val="FF0000"/>
                </a:solidFill>
                <a:ea typeface="Comic Sans MS" charset="0"/>
                <a:cs typeface="Comic Sans MS" charset="0"/>
              </a:rPr>
              <a:t> </a:t>
            </a:r>
            <a:r>
              <a:rPr lang="en-US" sz="1200" b="1" dirty="0">
                <a:solidFill>
                  <a:srgbClr val="FF0000"/>
                </a:solidFill>
                <a:latin typeface="Comic Sans MS" charset="0"/>
                <a:ea typeface="Comic Sans MS" charset="0"/>
                <a:cs typeface="Comic Sans MS" charset="0"/>
              </a:rPr>
              <a:t>quark</a:t>
            </a:r>
          </a:p>
          <a:p>
            <a:pPr algn="ctr"/>
            <a:r>
              <a:rPr lang="en-US" sz="1200" b="1" dirty="0">
                <a:solidFill>
                  <a:srgbClr val="FF0000"/>
                </a:solidFill>
                <a:latin typeface="Comic Sans MS" charset="0"/>
                <a:ea typeface="Comic Sans MS" charset="0"/>
                <a:cs typeface="Comic Sans MS" charset="0"/>
              </a:rPr>
              <a:t> spin </a:t>
            </a:r>
            <a:r>
              <a:rPr lang="en-US" sz="1200" b="1" dirty="0">
                <a:solidFill>
                  <a:srgbClr val="FF0000"/>
                </a:solidFill>
                <a:latin typeface="Symbol" charset="2"/>
                <a:ea typeface="Comic Sans MS" charset="0"/>
                <a:cs typeface="Symbol" charset="2"/>
              </a:rPr>
              <a:t>DS</a:t>
            </a:r>
          </a:p>
        </p:txBody>
      </p:sp>
      <p:sp>
        <p:nvSpPr>
          <p:cNvPr id="59" name="AutoShape 9"/>
          <p:cNvSpPr>
            <a:spLocks noChangeAspect="1"/>
          </p:cNvSpPr>
          <p:nvPr/>
        </p:nvSpPr>
        <p:spPr bwMode="auto">
          <a:xfrm rot="5400000" flipH="1">
            <a:off x="5936559" y="799066"/>
            <a:ext cx="101600" cy="303212"/>
          </a:xfrm>
          <a:prstGeom prst="rightBrace">
            <a:avLst>
              <a:gd name="adj1" fmla="val 50137"/>
              <a:gd name="adj2" fmla="val 50000"/>
            </a:avLst>
          </a:prstGeom>
          <a:noFill/>
          <a:ln w="31750">
            <a:solidFill>
              <a:schemeClr val="tx1"/>
            </a:solidFill>
            <a:round/>
            <a:headEnd/>
            <a:tailEnd/>
          </a:ln>
          <a:effectLst/>
        </p:spPr>
        <p:txBody>
          <a:bodyPr wrap="none" anchor="ctr">
            <a:prstTxWarp prst="textNoShape">
              <a:avLst/>
            </a:prstTxWarp>
          </a:bodyPr>
          <a:lstStyle/>
          <a:p>
            <a:pPr fontAlgn="auto">
              <a:spcBef>
                <a:spcPts val="0"/>
              </a:spcBef>
              <a:spcAft>
                <a:spcPts val="0"/>
              </a:spcAft>
              <a:defRPr/>
            </a:pPr>
            <a:endParaRPr lang="en-US">
              <a:effectLst>
                <a:outerShdw blurRad="38100" dist="38100" dir="2700000" algn="tl">
                  <a:srgbClr val="000000">
                    <a:alpha val="43137"/>
                  </a:srgbClr>
                </a:outerShdw>
              </a:effectLst>
              <a:latin typeface="Comic Sans MS" charset="0"/>
              <a:ea typeface="+mn-ea"/>
              <a:cs typeface="+mn-cs"/>
            </a:endParaRPr>
          </a:p>
        </p:txBody>
      </p:sp>
      <p:sp>
        <p:nvSpPr>
          <p:cNvPr id="60" name="TextBox 59"/>
          <p:cNvSpPr txBox="1">
            <a:spLocks noChangeArrowheads="1"/>
          </p:cNvSpPr>
          <p:nvPr/>
        </p:nvSpPr>
        <p:spPr bwMode="auto">
          <a:xfrm>
            <a:off x="5632001" y="422072"/>
            <a:ext cx="725003" cy="461665"/>
          </a:xfrm>
          <a:prstGeom prst="rect">
            <a:avLst/>
          </a:prstGeom>
          <a:noFill/>
          <a:ln w="9525">
            <a:noFill/>
            <a:miter lim="800000"/>
            <a:headEnd/>
            <a:tailEnd/>
          </a:ln>
        </p:spPr>
        <p:txBody>
          <a:bodyPr wrap="none">
            <a:prstTxWarp prst="textNoShape">
              <a:avLst/>
            </a:prstTxWarp>
            <a:spAutoFit/>
          </a:bodyPr>
          <a:lstStyle/>
          <a:p>
            <a:pPr algn="ctr"/>
            <a:r>
              <a:rPr lang="en-US" sz="1200" b="1" dirty="0">
                <a:solidFill>
                  <a:srgbClr val="FF29FE"/>
                </a:solidFill>
                <a:latin typeface="Comic Sans MS" charset="0"/>
                <a:ea typeface="Comic Sans MS" charset="0"/>
                <a:cs typeface="Comic Sans MS" charset="0"/>
              </a:rPr>
              <a:t>gluon</a:t>
            </a:r>
          </a:p>
          <a:p>
            <a:pPr algn="ctr"/>
            <a:r>
              <a:rPr lang="en-US" sz="1200" b="1" dirty="0">
                <a:solidFill>
                  <a:srgbClr val="FF29FE"/>
                </a:solidFill>
                <a:latin typeface="Comic Sans MS" charset="0"/>
                <a:ea typeface="Comic Sans MS" charset="0"/>
                <a:cs typeface="Comic Sans MS" charset="0"/>
              </a:rPr>
              <a:t>spin </a:t>
            </a:r>
            <a:r>
              <a:rPr lang="en-US" sz="1200" b="1" dirty="0">
                <a:solidFill>
                  <a:srgbClr val="FF29FE"/>
                </a:solidFill>
                <a:latin typeface="Symbol" charset="2"/>
                <a:ea typeface="Comic Sans MS" charset="0"/>
                <a:cs typeface="Symbol" charset="2"/>
              </a:rPr>
              <a:t>D</a:t>
            </a:r>
            <a:r>
              <a:rPr lang="en-US" sz="1200" b="1" dirty="0">
                <a:solidFill>
                  <a:srgbClr val="FF29FE"/>
                </a:solidFill>
                <a:latin typeface="Comic Sans MS" charset="0"/>
                <a:ea typeface="Comic Sans MS" charset="0"/>
                <a:cs typeface="Comic Sans MS" charset="0"/>
              </a:rPr>
              <a:t>g</a:t>
            </a:r>
          </a:p>
        </p:txBody>
      </p:sp>
      <p:sp>
        <p:nvSpPr>
          <p:cNvPr id="61" name="TextBox 60"/>
          <p:cNvSpPr txBox="1"/>
          <p:nvPr/>
        </p:nvSpPr>
        <p:spPr>
          <a:xfrm>
            <a:off x="5826654" y="1258214"/>
            <a:ext cx="543739" cy="523220"/>
          </a:xfrm>
          <a:prstGeom prst="rect">
            <a:avLst/>
          </a:prstGeom>
          <a:noFill/>
        </p:spPr>
        <p:txBody>
          <a:bodyPr wrap="none" rtlCol="0">
            <a:spAutoFit/>
          </a:bodyPr>
          <a:lstStyle/>
          <a:p>
            <a:r>
              <a:rPr lang="en-US" sz="2800" dirty="0">
                <a:ln>
                  <a:solidFill>
                    <a:srgbClr val="FF3712"/>
                  </a:solidFill>
                </a:ln>
                <a:solidFill>
                  <a:srgbClr val="FF0000"/>
                </a:solidFill>
              </a:rPr>
              <a:t>✔</a:t>
            </a:r>
          </a:p>
        </p:txBody>
      </p:sp>
      <p:sp>
        <p:nvSpPr>
          <p:cNvPr id="62" name="TextBox 61"/>
          <p:cNvSpPr txBox="1"/>
          <p:nvPr/>
        </p:nvSpPr>
        <p:spPr>
          <a:xfrm>
            <a:off x="6145797" y="434209"/>
            <a:ext cx="543739" cy="523220"/>
          </a:xfrm>
          <a:prstGeom prst="rect">
            <a:avLst/>
          </a:prstGeom>
          <a:noFill/>
        </p:spPr>
        <p:txBody>
          <a:bodyPr wrap="none" rtlCol="0">
            <a:spAutoFit/>
          </a:bodyPr>
          <a:lstStyle/>
          <a:p>
            <a:r>
              <a:rPr lang="en-US" sz="2800" dirty="0">
                <a:solidFill>
                  <a:srgbClr val="FF66FF"/>
                </a:solidFill>
              </a:rPr>
              <a:t>✔</a:t>
            </a:r>
          </a:p>
        </p:txBody>
      </p:sp>
      <p:sp>
        <p:nvSpPr>
          <p:cNvPr id="63" name="Oval 62"/>
          <p:cNvSpPr/>
          <p:nvPr/>
        </p:nvSpPr>
        <p:spPr bwMode="auto">
          <a:xfrm>
            <a:off x="6587168" y="903009"/>
            <a:ext cx="1133322" cy="566690"/>
          </a:xfrm>
          <a:prstGeom prst="ellipse">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64" name="Straight Arrow Connector 63"/>
          <p:cNvCxnSpPr/>
          <p:nvPr/>
        </p:nvCxnSpPr>
        <p:spPr bwMode="auto">
          <a:xfrm>
            <a:off x="7525978" y="1399798"/>
            <a:ext cx="693989" cy="797616"/>
          </a:xfrm>
          <a:prstGeom prst="straightConnector1">
            <a:avLst/>
          </a:prstGeom>
          <a:solidFill>
            <a:schemeClr val="accent1"/>
          </a:solidFill>
          <a:ln w="28575" cap="flat" cmpd="sng" algn="ctr">
            <a:solidFill>
              <a:srgbClr val="0000FF"/>
            </a:solidFill>
            <a:prstDash val="solid"/>
            <a:round/>
            <a:headEnd type="none" w="med" len="med"/>
            <a:tailEnd type="arrow"/>
          </a:ln>
          <a:effectLst/>
        </p:spPr>
      </p:cxnSp>
      <p:sp>
        <p:nvSpPr>
          <p:cNvPr id="17" name="TextBox 16"/>
          <p:cNvSpPr txBox="1"/>
          <p:nvPr/>
        </p:nvSpPr>
        <p:spPr>
          <a:xfrm>
            <a:off x="6907056" y="2097529"/>
            <a:ext cx="2090236" cy="1015663"/>
          </a:xfrm>
          <a:prstGeom prst="rect">
            <a:avLst/>
          </a:prstGeom>
          <a:noFill/>
        </p:spPr>
        <p:txBody>
          <a:bodyPr wrap="none" rtlCol="0">
            <a:spAutoFit/>
          </a:bodyPr>
          <a:lstStyle/>
          <a:p>
            <a:pPr algn="ctr"/>
            <a:r>
              <a:rPr lang="en-US" sz="2000" dirty="0"/>
              <a:t>what about the </a:t>
            </a:r>
          </a:p>
          <a:p>
            <a:pPr algn="ctr"/>
            <a:r>
              <a:rPr lang="en-US" sz="2000" dirty="0"/>
              <a:t>orbital angular </a:t>
            </a:r>
          </a:p>
          <a:p>
            <a:pPr algn="ctr"/>
            <a:r>
              <a:rPr lang="en-US" sz="2000" dirty="0"/>
              <a:t>momentum?</a:t>
            </a:r>
          </a:p>
        </p:txBody>
      </p:sp>
    </p:spTree>
    <p:extLst>
      <p:ext uri="{BB962C8B-B14F-4D97-AF65-F5344CB8AC3E}">
        <p14:creationId xmlns:p14="http://schemas.microsoft.com/office/powerpoint/2010/main" xmlns="" val="3941003096"/>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barn(inVertical)">
                                      <p:cBhvr>
                                        <p:cTn id="22" dur="500"/>
                                        <p:tgtEl>
                                          <p:spTgt spid="6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barn(inVertical)">
                                      <p:cBhvr>
                                        <p:cTn id="25" dur="500"/>
                                        <p:tgtEl>
                                          <p:spTgt spid="62"/>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1000"/>
                                        <p:tgtEl>
                                          <p:spTgt spid="1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barn(inVertical)">
                                      <p:cBhvr>
                                        <p:cTn id="32" dur="500"/>
                                        <p:tgtEl>
                                          <p:spTgt spid="63"/>
                                        </p:tgtEl>
                                      </p:cBhvr>
                                    </p:animEffect>
                                  </p:childTnLst>
                                </p:cTn>
                              </p:par>
                              <p:par>
                                <p:cTn id="33" presetID="16" presetClass="entr" presetSubtype="21" fill="hold"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barn(inVertical)">
                                      <p:cBhvr>
                                        <p:cTn id="3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61" grpId="0"/>
      <p:bldP spid="62" grpId="0"/>
      <p:bldP spid="63" grpId="0"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Generalized Parton Distributions</a:t>
            </a:r>
          </a:p>
        </p:txBody>
      </p:sp>
      <p:sp>
        <p:nvSpPr>
          <p:cNvPr id="3" name="Date Placeholder 2"/>
          <p:cNvSpPr>
            <a:spLocks noGrp="1"/>
          </p:cNvSpPr>
          <p:nvPr>
            <p:ph type="dt" sz="half" idx="10"/>
          </p:nvPr>
        </p:nvSpPr>
        <p:spPr/>
        <p:txBody>
          <a:bodyPr/>
          <a:lstStyle/>
          <a:p>
            <a:r>
              <a:rPr lang="en-US"/>
              <a:t>E.C. Aschenauer</a:t>
            </a:r>
          </a:p>
        </p:txBody>
      </p:sp>
      <p:sp>
        <p:nvSpPr>
          <p:cNvPr id="5" name="Slide Number Placeholder 4"/>
          <p:cNvSpPr>
            <a:spLocks noGrp="1"/>
          </p:cNvSpPr>
          <p:nvPr>
            <p:ph type="sldNum" sz="quarter" idx="12"/>
          </p:nvPr>
        </p:nvSpPr>
        <p:spPr/>
        <p:txBody>
          <a:bodyPr/>
          <a:lstStyle/>
          <a:p>
            <a:fld id="{E7C2DFF1-6A7E-5841-980E-96BA788216E4}" type="slidenum">
              <a:rPr lang="en-US"/>
              <a:pPr/>
              <a:t>13</a:t>
            </a:fld>
            <a:endParaRPr lang="en-US"/>
          </a:p>
        </p:txBody>
      </p:sp>
      <p:sp>
        <p:nvSpPr>
          <p:cNvPr id="6" name="TextBox 5"/>
          <p:cNvSpPr txBox="1"/>
          <p:nvPr/>
        </p:nvSpPr>
        <p:spPr>
          <a:xfrm>
            <a:off x="0" y="786927"/>
            <a:ext cx="9166955" cy="369332"/>
          </a:xfrm>
          <a:prstGeom prst="rect">
            <a:avLst/>
          </a:prstGeom>
          <a:noFill/>
        </p:spPr>
        <p:txBody>
          <a:bodyPr wrap="none" rtlCol="0">
            <a:spAutoFit/>
          </a:bodyPr>
          <a:lstStyle/>
          <a:p>
            <a:r>
              <a:rPr lang="en-US" dirty="0"/>
              <a:t>the way to 3d imaging of the proton and the orbital angular momentum </a:t>
            </a:r>
            <a:r>
              <a:rPr lang="en-US" i="1" dirty="0" err="1"/>
              <a:t>L</a:t>
            </a:r>
            <a:r>
              <a:rPr lang="en-US" i="1" baseline="-25000" dirty="0" err="1"/>
              <a:t>q</a:t>
            </a:r>
            <a:r>
              <a:rPr lang="en-US" dirty="0"/>
              <a:t> &amp; </a:t>
            </a:r>
            <a:r>
              <a:rPr lang="en-US" i="1" dirty="0" err="1"/>
              <a:t>L</a:t>
            </a:r>
            <a:r>
              <a:rPr lang="en-US" i="1" baseline="-25000" dirty="0" err="1"/>
              <a:t>g</a:t>
            </a:r>
            <a:endParaRPr lang="en-US" i="1" baseline="-25000" dirty="0"/>
          </a:p>
        </p:txBody>
      </p:sp>
      <p:grpSp>
        <p:nvGrpSpPr>
          <p:cNvPr id="7" name="Group 27"/>
          <p:cNvGrpSpPr/>
          <p:nvPr/>
        </p:nvGrpSpPr>
        <p:grpSpPr>
          <a:xfrm>
            <a:off x="244475" y="1344525"/>
            <a:ext cx="2514600" cy="3703638"/>
            <a:chOff x="3292475" y="1524000"/>
            <a:chExt cx="2514600" cy="3703638"/>
          </a:xfrm>
        </p:grpSpPr>
        <p:sp>
          <p:nvSpPr>
            <p:cNvPr id="8" name="Rectangle 14"/>
            <p:cNvSpPr>
              <a:spLocks noChangeArrowheads="1"/>
            </p:cNvSpPr>
            <p:nvPr/>
          </p:nvSpPr>
          <p:spPr bwMode="auto">
            <a:xfrm>
              <a:off x="3292475" y="1524000"/>
              <a:ext cx="2514600" cy="3703638"/>
            </a:xfrm>
            <a:prstGeom prst="rect">
              <a:avLst/>
            </a:prstGeom>
            <a:solidFill>
              <a:srgbClr val="F2FC24"/>
            </a:solidFill>
            <a:ln w="9525">
              <a:solidFill>
                <a:srgbClr val="FFFF00"/>
              </a:solidFill>
              <a:miter lim="800000"/>
              <a:headEnd/>
              <a:tailEnd/>
            </a:ln>
            <a:scene3d>
              <a:camera prst="orthographicFront"/>
              <a:lightRig rig="threePt" dir="t"/>
            </a:scene3d>
            <a:sp3d>
              <a:bevelT w="114300" prst="artDeco"/>
              <a:bevelB w="114300" prst="artDeco"/>
            </a:sp3d>
          </p:spPr>
          <p:txBody>
            <a:bodyPr wrap="none" anchor="ctr">
              <a:prstTxWarp prst="textNoShape">
                <a:avLst/>
              </a:prstTxWarp>
            </a:bodyPr>
            <a:lstStyle/>
            <a:p>
              <a:endParaRPr lang="en-US" sz="2400" b="0" i="0">
                <a:solidFill>
                  <a:schemeClr val="tx1"/>
                </a:solidFill>
                <a:effectLst/>
              </a:endParaRPr>
            </a:p>
          </p:txBody>
        </p:sp>
        <p:pic>
          <p:nvPicPr>
            <p:cNvPr id="9" name="Picture 15" descr="fig02-3"/>
            <p:cNvPicPr>
              <a:picLocks noChangeAspect="1" noChangeArrowheads="1"/>
            </p:cNvPicPr>
            <p:nvPr/>
          </p:nvPicPr>
          <p:blipFill>
            <a:blip r:embed="rId3"/>
            <a:srcRect/>
            <a:stretch>
              <a:fillRect/>
            </a:stretch>
          </p:blipFill>
          <p:spPr bwMode="auto">
            <a:xfrm>
              <a:off x="3419475" y="1743075"/>
              <a:ext cx="2252663" cy="3267075"/>
            </a:xfrm>
            <a:prstGeom prst="rect">
              <a:avLst/>
            </a:prstGeom>
            <a:noFill/>
            <a:ln w="9525">
              <a:noFill/>
              <a:miter lim="800000"/>
              <a:headEnd/>
              <a:tailEnd/>
            </a:ln>
          </p:spPr>
        </p:pic>
      </p:grpSp>
      <p:sp>
        <p:nvSpPr>
          <p:cNvPr id="10" name="Text Box 20"/>
          <p:cNvSpPr txBox="1">
            <a:spLocks noChangeArrowheads="1"/>
          </p:cNvSpPr>
          <p:nvPr/>
        </p:nvSpPr>
        <p:spPr bwMode="auto">
          <a:xfrm>
            <a:off x="0" y="5198975"/>
            <a:ext cx="2959865" cy="1077218"/>
          </a:xfrm>
          <a:prstGeom prst="rect">
            <a:avLst/>
          </a:prstGeom>
          <a:noFill/>
          <a:ln w="9525">
            <a:noFill/>
            <a:miter lim="800000"/>
            <a:headEnd/>
            <a:tailEnd/>
          </a:ln>
        </p:spPr>
        <p:txBody>
          <a:bodyPr wrap="none">
            <a:prstTxWarp prst="textNoShape">
              <a:avLst/>
            </a:prstTxWarp>
            <a:spAutoFit/>
          </a:bodyPr>
          <a:lstStyle/>
          <a:p>
            <a:pPr algn="ctr"/>
            <a:r>
              <a:rPr lang="en-US" sz="1600" b="1" dirty="0">
                <a:effectLst>
                  <a:outerShdw blurRad="38100" dist="38100" dir="2700000" algn="tl">
                    <a:srgbClr val="DDDDDD"/>
                  </a:outerShdw>
                </a:effectLst>
                <a:latin typeface="Comic Sans MS"/>
                <a:cs typeface="Comic Sans MS"/>
              </a:rPr>
              <a:t>GPDs: </a:t>
            </a:r>
          </a:p>
          <a:p>
            <a:pPr algn="ctr"/>
            <a:r>
              <a:rPr lang="en-US" sz="1600" b="1" dirty="0">
                <a:effectLst>
                  <a:outerShdw blurRad="38100" dist="38100" dir="2700000" algn="tl">
                    <a:srgbClr val="DDDDDD"/>
                  </a:outerShdw>
                </a:effectLst>
                <a:latin typeface="Comic Sans MS"/>
                <a:cs typeface="Comic Sans MS"/>
              </a:rPr>
              <a:t>Correlated </a:t>
            </a:r>
            <a:r>
              <a:rPr lang="en-US" sz="1600" b="1" dirty="0">
                <a:solidFill>
                  <a:schemeClr val="tx1"/>
                </a:solidFill>
                <a:effectLst>
                  <a:outerShdw blurRad="38100" dist="38100" dir="2700000" algn="tl">
                    <a:srgbClr val="DDDDDD"/>
                  </a:outerShdw>
                </a:effectLst>
                <a:latin typeface="Comic Sans MS"/>
                <a:cs typeface="Comic Sans MS"/>
              </a:rPr>
              <a:t>quark momentum </a:t>
            </a:r>
          </a:p>
          <a:p>
            <a:pPr algn="ctr"/>
            <a:r>
              <a:rPr lang="en-US" sz="1600" b="1" dirty="0">
                <a:solidFill>
                  <a:schemeClr val="tx1"/>
                </a:solidFill>
                <a:effectLst>
                  <a:outerShdw blurRad="38100" dist="38100" dir="2700000" algn="tl">
                    <a:srgbClr val="DDDDDD"/>
                  </a:outerShdw>
                </a:effectLst>
                <a:latin typeface="Comic Sans MS"/>
                <a:cs typeface="Comic Sans MS"/>
              </a:rPr>
              <a:t>and </a:t>
            </a:r>
            <a:r>
              <a:rPr lang="en-US" sz="1600" b="1" dirty="0" err="1">
                <a:solidFill>
                  <a:schemeClr val="tx1"/>
                </a:solidFill>
                <a:effectLst>
                  <a:outerShdw blurRad="38100" dist="38100" dir="2700000" algn="tl">
                    <a:srgbClr val="DDDDDD"/>
                  </a:outerShdw>
                </a:effectLst>
                <a:latin typeface="Comic Sans MS"/>
                <a:cs typeface="Comic Sans MS"/>
              </a:rPr>
              <a:t>helicity</a:t>
            </a:r>
            <a:r>
              <a:rPr lang="en-US" sz="1600" b="1" dirty="0">
                <a:solidFill>
                  <a:schemeClr val="tx1"/>
                </a:solidFill>
                <a:effectLst>
                  <a:outerShdw blurRad="38100" dist="38100" dir="2700000" algn="tl">
                    <a:srgbClr val="DDDDDD"/>
                  </a:outerShdw>
                </a:effectLst>
                <a:latin typeface="Comic Sans MS"/>
                <a:cs typeface="Comic Sans MS"/>
              </a:rPr>
              <a:t> distributions in </a:t>
            </a:r>
          </a:p>
          <a:p>
            <a:pPr algn="ctr"/>
            <a:r>
              <a:rPr lang="en-US" sz="1600" b="1" dirty="0">
                <a:solidFill>
                  <a:srgbClr val="FF00FF"/>
                </a:solidFill>
                <a:effectLst>
                  <a:outerShdw blurRad="38100" dist="38100" dir="2700000" algn="tl">
                    <a:srgbClr val="DDDDDD"/>
                  </a:outerShdw>
                </a:effectLst>
                <a:latin typeface="Comic Sans MS"/>
                <a:cs typeface="Comic Sans MS"/>
              </a:rPr>
              <a:t>transverse space</a:t>
            </a:r>
            <a:endParaRPr lang="en-US" sz="1600" b="1" dirty="0">
              <a:effectLst>
                <a:outerShdw blurRad="38100" dist="38100" dir="2700000" algn="tl">
                  <a:srgbClr val="DDDDDD"/>
                </a:outerShdw>
              </a:effectLst>
              <a:latin typeface="Comic Sans MS"/>
              <a:cs typeface="Comic Sans MS"/>
            </a:endParaRPr>
          </a:p>
        </p:txBody>
      </p:sp>
      <p:grpSp>
        <p:nvGrpSpPr>
          <p:cNvPr id="20" name="Group 19"/>
          <p:cNvGrpSpPr/>
          <p:nvPr/>
        </p:nvGrpSpPr>
        <p:grpSpPr>
          <a:xfrm>
            <a:off x="4018107" y="3935793"/>
            <a:ext cx="4697942" cy="2218112"/>
            <a:chOff x="1800225" y="3491443"/>
            <a:chExt cx="4697942" cy="2218112"/>
          </a:xfrm>
        </p:grpSpPr>
        <p:grpSp>
          <p:nvGrpSpPr>
            <p:cNvPr id="21" name="Group 25"/>
            <p:cNvGrpSpPr/>
            <p:nvPr/>
          </p:nvGrpSpPr>
          <p:grpSpPr>
            <a:xfrm>
              <a:off x="1800225" y="3491443"/>
              <a:ext cx="4697942" cy="2218112"/>
              <a:chOff x="178858" y="4405843"/>
              <a:chExt cx="4697942" cy="2218112"/>
            </a:xfrm>
          </p:grpSpPr>
          <p:sp>
            <p:nvSpPr>
              <p:cNvPr id="25" name="Rectangle 10"/>
              <p:cNvSpPr>
                <a:spLocks noChangeArrowheads="1"/>
              </p:cNvSpPr>
              <p:nvPr/>
            </p:nvSpPr>
            <p:spPr bwMode="auto">
              <a:xfrm>
                <a:off x="178858" y="4405843"/>
                <a:ext cx="4697942" cy="2218112"/>
              </a:xfrm>
              <a:prstGeom prst="rect">
                <a:avLst/>
              </a:prstGeom>
              <a:solidFill>
                <a:schemeClr val="bg1">
                  <a:lumMod val="85000"/>
                </a:schemeClr>
              </a:solidFill>
              <a:ln w="9525">
                <a:solidFill>
                  <a:schemeClr val="bg1"/>
                </a:solidFill>
                <a:miter lim="800000"/>
                <a:headEnd/>
                <a:tailEnd/>
              </a:ln>
              <a:effectLst>
                <a:glow rad="101600">
                  <a:schemeClr val="tx1">
                    <a:lumMod val="85000"/>
                    <a:alpha val="75000"/>
                  </a:schemeClr>
                </a:glow>
              </a:effectLst>
              <a:scene3d>
                <a:camera prst="orthographicFront"/>
                <a:lightRig rig="threePt" dir="t"/>
              </a:scene3d>
              <a:sp3d>
                <a:bevelT w="114300" prst="artDeco"/>
                <a:bevelB w="114300" prst="artDeco"/>
              </a:sp3d>
            </p:spPr>
            <p:txBody>
              <a:bodyPr wrap="none" anchor="ctr">
                <a:prstTxWarp prst="textNoShape">
                  <a:avLst/>
                </a:prstTxWarp>
              </a:bodyPr>
              <a:lstStyle/>
              <a:p>
                <a:endParaRPr lang="en-US" dirty="0"/>
              </a:p>
            </p:txBody>
          </p:sp>
          <p:graphicFrame>
            <p:nvGraphicFramePr>
              <p:cNvPr id="26" name="Object 11"/>
              <p:cNvGraphicFramePr>
                <a:graphicFrameLocks noChangeAspect="1"/>
              </p:cNvGraphicFramePr>
              <p:nvPr>
                <p:extLst>
                  <p:ext uri="{D42A27DB-BD31-4B8C-83A1-F6EECF244321}">
                    <p14:modId xmlns:p14="http://schemas.microsoft.com/office/powerpoint/2010/main" xmlns="" val="2163522772"/>
                  </p:ext>
                </p:extLst>
              </p:nvPr>
            </p:nvGraphicFramePr>
            <p:xfrm>
              <a:off x="415930" y="5664331"/>
              <a:ext cx="4292600" cy="787400"/>
            </p:xfrm>
            <a:graphic>
              <a:graphicData uri="http://schemas.openxmlformats.org/presentationml/2006/ole">
                <p:oleObj spid="_x0000_s147577" name="Equation" r:id="rId4" imgW="4278600" imgH="776880" progId="">
                  <p:embed/>
                </p:oleObj>
              </a:graphicData>
            </a:graphic>
          </p:graphicFrame>
          <p:graphicFrame>
            <p:nvGraphicFramePr>
              <p:cNvPr id="28" name="Object 12"/>
              <p:cNvGraphicFramePr>
                <a:graphicFrameLocks noChangeAspect="1"/>
              </p:cNvGraphicFramePr>
              <p:nvPr>
                <p:extLst>
                  <p:ext uri="{D42A27DB-BD31-4B8C-83A1-F6EECF244321}">
                    <p14:modId xmlns:p14="http://schemas.microsoft.com/office/powerpoint/2010/main" xmlns="" val="4041938719"/>
                  </p:ext>
                </p:extLst>
              </p:nvPr>
            </p:nvGraphicFramePr>
            <p:xfrm>
              <a:off x="468313" y="4929879"/>
              <a:ext cx="4064000" cy="863600"/>
            </p:xfrm>
            <a:graphic>
              <a:graphicData uri="http://schemas.openxmlformats.org/presentationml/2006/ole">
                <p:oleObj spid="_x0000_s147578" name="Equation" r:id="rId5" imgW="4050000" imgH="849960" progId="">
                  <p:embed/>
                </p:oleObj>
              </a:graphicData>
            </a:graphic>
          </p:graphicFrame>
        </p:grpSp>
        <p:sp>
          <p:nvSpPr>
            <p:cNvPr id="22" name="TextBox 21"/>
            <p:cNvSpPr txBox="1"/>
            <p:nvPr/>
          </p:nvSpPr>
          <p:spPr>
            <a:xfrm>
              <a:off x="1821252" y="3532526"/>
              <a:ext cx="2751549" cy="369332"/>
            </a:xfrm>
            <a:prstGeom prst="rect">
              <a:avLst/>
            </a:prstGeom>
            <a:noFill/>
          </p:spPr>
          <p:txBody>
            <a:bodyPr wrap="none" rtlCol="0">
              <a:spAutoFit/>
            </a:bodyPr>
            <a:lstStyle/>
            <a:p>
              <a:r>
                <a:rPr lang="en-US" dirty="0"/>
                <a:t>Spin-Sum-Rule in PRF:</a:t>
              </a:r>
            </a:p>
          </p:txBody>
        </p:sp>
        <p:sp>
          <p:nvSpPr>
            <p:cNvPr id="23" name="Text Box 22"/>
            <p:cNvSpPr txBox="1">
              <a:spLocks noChangeArrowheads="1"/>
            </p:cNvSpPr>
            <p:nvPr/>
          </p:nvSpPr>
          <p:spPr bwMode="auto">
            <a:xfrm>
              <a:off x="4828824" y="3692384"/>
              <a:ext cx="936207" cy="338554"/>
            </a:xfrm>
            <a:prstGeom prst="rect">
              <a:avLst/>
            </a:prstGeom>
            <a:noFill/>
            <a:ln w="9525">
              <a:noFill/>
              <a:miter lim="800000"/>
              <a:headEnd/>
              <a:tailEnd/>
            </a:ln>
            <a:effectLst/>
          </p:spPr>
          <p:txBody>
            <a:bodyPr wrap="none">
              <a:prstTxWarp prst="textNoShape">
                <a:avLst/>
              </a:prstTxWarp>
              <a:spAutoFit/>
            </a:bodyPr>
            <a:lstStyle/>
            <a:p>
              <a:r>
                <a:rPr lang="en-US" sz="1600" b="1" dirty="0">
                  <a:effectLst>
                    <a:outerShdw blurRad="38100" dist="38100" dir="2700000" algn="tl">
                      <a:srgbClr val="DDDDDD"/>
                    </a:outerShdw>
                  </a:effectLst>
                  <a:latin typeface="Comic Sans MS"/>
                  <a:cs typeface="Comic Sans MS"/>
                </a:rPr>
                <a:t>from </a:t>
              </a:r>
              <a:r>
                <a:rPr lang="en-US" sz="1600" dirty="0">
                  <a:effectLst>
                    <a:outerShdw blurRad="38100" dist="38100" dir="2700000" algn="tl">
                      <a:srgbClr val="DDDDDD"/>
                    </a:outerShdw>
                  </a:effectLst>
                  <a:latin typeface="Comic Sans MS"/>
                  <a:cs typeface="Comic Sans MS"/>
                </a:rPr>
                <a:t>g</a:t>
              </a:r>
              <a:r>
                <a:rPr lang="en-US" sz="1600" baseline="-25000" dirty="0">
                  <a:effectLst>
                    <a:outerShdw blurRad="38100" dist="38100" dir="2700000" algn="tl">
                      <a:srgbClr val="DDDDDD"/>
                    </a:outerShdw>
                  </a:effectLst>
                  <a:latin typeface="Comic Sans MS"/>
                  <a:cs typeface="Comic Sans MS"/>
                </a:rPr>
                <a:t>1</a:t>
              </a:r>
              <a:endParaRPr lang="en-US" sz="1600" b="1" baseline="-25000" dirty="0">
                <a:effectLst>
                  <a:outerShdw blurRad="38100" dist="38100" dir="2700000" algn="tl">
                    <a:srgbClr val="DDDDDD"/>
                  </a:outerShdw>
                </a:effectLst>
                <a:latin typeface="Comic Sans MS"/>
                <a:cs typeface="Comic Sans MS"/>
              </a:endParaRPr>
            </a:p>
          </p:txBody>
        </p:sp>
        <p:sp>
          <p:nvSpPr>
            <p:cNvPr id="24" name="Bent Arrow 23"/>
            <p:cNvSpPr/>
            <p:nvPr/>
          </p:nvSpPr>
          <p:spPr>
            <a:xfrm>
              <a:off x="4429778" y="3793971"/>
              <a:ext cx="402199" cy="472016"/>
            </a:xfrm>
            <a:prstGeom prst="bentArrow">
              <a:avLst>
                <a:gd name="adj1" fmla="val 25000"/>
                <a:gd name="adj2" fmla="val 25000"/>
                <a:gd name="adj3" fmla="val 25000"/>
                <a:gd name="adj4" fmla="val 43750"/>
              </a:avLst>
            </a:prstGeom>
            <a:gradFill flip="none" rotWithShape="1">
              <a:gsLst>
                <a:gs pos="1000">
                  <a:srgbClr val="CC66FF"/>
                </a:gs>
                <a:gs pos="96000">
                  <a:srgbClr val="FFFFFF"/>
                </a:gs>
                <a:gs pos="0">
                  <a:srgbClr val="CC66FF"/>
                </a:gs>
              </a:gsLst>
              <a:path path="circle">
                <a:fillToRect l="100000" t="100000"/>
              </a:path>
              <a:tileRect r="-100000" b="-100000"/>
            </a:gradFill>
            <a:ln>
              <a:solidFill>
                <a:srgbClr val="8000FF"/>
              </a:solidFill>
            </a:ln>
            <a:effectLst>
              <a:glow rad="63500">
                <a:srgbClr val="CC66FF">
                  <a:alpha val="4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29" name="Group 28"/>
          <p:cNvGrpSpPr/>
          <p:nvPr/>
        </p:nvGrpSpPr>
        <p:grpSpPr>
          <a:xfrm>
            <a:off x="4500388" y="1889079"/>
            <a:ext cx="3640662" cy="1758227"/>
            <a:chOff x="4775200" y="609052"/>
            <a:chExt cx="4343097" cy="2467795"/>
          </a:xfrm>
        </p:grpSpPr>
        <p:grpSp>
          <p:nvGrpSpPr>
            <p:cNvPr id="30" name="Group 29"/>
            <p:cNvGrpSpPr/>
            <p:nvPr/>
          </p:nvGrpSpPr>
          <p:grpSpPr>
            <a:xfrm>
              <a:off x="4775200" y="609052"/>
              <a:ext cx="4343097" cy="2100616"/>
              <a:chOff x="158750" y="982320"/>
              <a:chExt cx="4343097" cy="2100616"/>
            </a:xfrm>
          </p:grpSpPr>
          <p:grpSp>
            <p:nvGrpSpPr>
              <p:cNvPr id="33" name="Group 159"/>
              <p:cNvGrpSpPr>
                <a:grpSpLocks noChangeAspect="1"/>
              </p:cNvGrpSpPr>
              <p:nvPr/>
            </p:nvGrpSpPr>
            <p:grpSpPr bwMode="auto">
              <a:xfrm rot="-2865258">
                <a:off x="1467654" y="1456538"/>
                <a:ext cx="128587" cy="546105"/>
                <a:chOff x="1324" y="1002"/>
                <a:chExt cx="146" cy="462"/>
              </a:xfrm>
            </p:grpSpPr>
            <p:sp>
              <p:nvSpPr>
                <p:cNvPr id="73" name="Freeform 160"/>
                <p:cNvSpPr>
                  <a:spLocks noChangeAspect="1"/>
                </p:cNvSpPr>
                <p:nvPr/>
              </p:nvSpPr>
              <p:spPr bwMode="auto">
                <a:xfrm>
                  <a:off x="1326" y="1002"/>
                  <a:ext cx="143" cy="75"/>
                </a:xfrm>
                <a:custGeom>
                  <a:avLst/>
                  <a:gdLst/>
                  <a:ahLst/>
                  <a:cxnLst>
                    <a:cxn ang="0">
                      <a:pos x="0" y="0"/>
                    </a:cxn>
                    <a:cxn ang="0">
                      <a:pos x="0" y="4"/>
                    </a:cxn>
                    <a:cxn ang="0">
                      <a:pos x="4" y="7"/>
                    </a:cxn>
                    <a:cxn ang="0">
                      <a:pos x="8" y="9"/>
                    </a:cxn>
                    <a:cxn ang="0">
                      <a:pos x="12" y="11"/>
                    </a:cxn>
                    <a:cxn ang="0">
                      <a:pos x="129" y="58"/>
                    </a:cxn>
                    <a:cxn ang="0">
                      <a:pos x="135" y="60"/>
                    </a:cxn>
                    <a:cxn ang="0">
                      <a:pos x="139" y="63"/>
                    </a:cxn>
                    <a:cxn ang="0">
                      <a:pos x="142" y="65"/>
                    </a:cxn>
                    <a:cxn ang="0">
                      <a:pos x="141" y="69"/>
                    </a:cxn>
                    <a:cxn ang="0">
                      <a:pos x="141" y="71"/>
                    </a:cxn>
                    <a:cxn ang="0">
                      <a:pos x="138" y="74"/>
                    </a:cxn>
                    <a:cxn ang="0">
                      <a:pos x="11" y="60"/>
                    </a:cxn>
                    <a:cxn ang="0">
                      <a:pos x="10" y="61"/>
                    </a:cxn>
                    <a:cxn ang="0">
                      <a:pos x="4" y="59"/>
                    </a:cxn>
                    <a:cxn ang="0">
                      <a:pos x="4" y="60"/>
                    </a:cxn>
                    <a:cxn ang="0">
                      <a:pos x="2" y="62"/>
                    </a:cxn>
                    <a:cxn ang="0">
                      <a:pos x="0" y="65"/>
                    </a:cxn>
                  </a:cxnLst>
                  <a:rect l="0" t="0" r="r" b="b"/>
                  <a:pathLst>
                    <a:path w="143" h="75">
                      <a:moveTo>
                        <a:pt x="0" y="0"/>
                      </a:moveTo>
                      <a:lnTo>
                        <a:pt x="0" y="4"/>
                      </a:lnTo>
                      <a:lnTo>
                        <a:pt x="4" y="7"/>
                      </a:lnTo>
                      <a:lnTo>
                        <a:pt x="8" y="9"/>
                      </a:lnTo>
                      <a:lnTo>
                        <a:pt x="12" y="11"/>
                      </a:lnTo>
                      <a:lnTo>
                        <a:pt x="129" y="58"/>
                      </a:lnTo>
                      <a:lnTo>
                        <a:pt x="135" y="60"/>
                      </a:lnTo>
                      <a:lnTo>
                        <a:pt x="139" y="63"/>
                      </a:lnTo>
                      <a:lnTo>
                        <a:pt x="142" y="65"/>
                      </a:lnTo>
                      <a:lnTo>
                        <a:pt x="141" y="69"/>
                      </a:lnTo>
                      <a:lnTo>
                        <a:pt x="141" y="71"/>
                      </a:lnTo>
                      <a:lnTo>
                        <a:pt x="138" y="74"/>
                      </a:lnTo>
                      <a:lnTo>
                        <a:pt x="11" y="60"/>
                      </a:lnTo>
                      <a:lnTo>
                        <a:pt x="10" y="61"/>
                      </a:lnTo>
                      <a:lnTo>
                        <a:pt x="4" y="59"/>
                      </a:lnTo>
                      <a:lnTo>
                        <a:pt x="4" y="60"/>
                      </a:lnTo>
                      <a:lnTo>
                        <a:pt x="2" y="62"/>
                      </a:lnTo>
                      <a:lnTo>
                        <a:pt x="0" y="65"/>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4" name="Freeform 161"/>
                <p:cNvSpPr>
                  <a:spLocks noChangeAspect="1"/>
                </p:cNvSpPr>
                <p:nvPr/>
              </p:nvSpPr>
              <p:spPr bwMode="auto">
                <a:xfrm>
                  <a:off x="1324" y="1069"/>
                  <a:ext cx="143" cy="72"/>
                </a:xfrm>
                <a:custGeom>
                  <a:avLst/>
                  <a:gdLst/>
                  <a:ahLst/>
                  <a:cxnLst>
                    <a:cxn ang="0">
                      <a:pos x="0" y="0"/>
                    </a:cxn>
                    <a:cxn ang="0">
                      <a:pos x="1" y="2"/>
                    </a:cxn>
                    <a:cxn ang="0">
                      <a:pos x="4" y="4"/>
                    </a:cxn>
                    <a:cxn ang="0">
                      <a:pos x="6" y="6"/>
                    </a:cxn>
                    <a:cxn ang="0">
                      <a:pos x="10" y="7"/>
                    </a:cxn>
                    <a:cxn ang="0">
                      <a:pos x="133" y="57"/>
                    </a:cxn>
                    <a:cxn ang="0">
                      <a:pos x="137" y="61"/>
                    </a:cxn>
                    <a:cxn ang="0">
                      <a:pos x="140" y="61"/>
                    </a:cxn>
                    <a:cxn ang="0">
                      <a:pos x="141" y="65"/>
                    </a:cxn>
                    <a:cxn ang="0">
                      <a:pos x="141" y="66"/>
                    </a:cxn>
                    <a:cxn ang="0">
                      <a:pos x="142" y="71"/>
                    </a:cxn>
                    <a:cxn ang="0">
                      <a:pos x="137" y="71"/>
                    </a:cxn>
                    <a:cxn ang="0">
                      <a:pos x="12" y="59"/>
                    </a:cxn>
                    <a:cxn ang="0">
                      <a:pos x="7" y="59"/>
                    </a:cxn>
                    <a:cxn ang="0">
                      <a:pos x="6" y="59"/>
                    </a:cxn>
                    <a:cxn ang="0">
                      <a:pos x="4" y="59"/>
                    </a:cxn>
                    <a:cxn ang="0">
                      <a:pos x="1" y="59"/>
                    </a:cxn>
                    <a:cxn ang="0">
                      <a:pos x="0" y="61"/>
                    </a:cxn>
                  </a:cxnLst>
                  <a:rect l="0" t="0" r="r" b="b"/>
                  <a:pathLst>
                    <a:path w="143" h="72">
                      <a:moveTo>
                        <a:pt x="0" y="0"/>
                      </a:moveTo>
                      <a:lnTo>
                        <a:pt x="1" y="2"/>
                      </a:lnTo>
                      <a:lnTo>
                        <a:pt x="4" y="4"/>
                      </a:lnTo>
                      <a:lnTo>
                        <a:pt x="6" y="6"/>
                      </a:lnTo>
                      <a:lnTo>
                        <a:pt x="10" y="7"/>
                      </a:lnTo>
                      <a:lnTo>
                        <a:pt x="133" y="57"/>
                      </a:lnTo>
                      <a:lnTo>
                        <a:pt x="137" y="61"/>
                      </a:lnTo>
                      <a:lnTo>
                        <a:pt x="140" y="61"/>
                      </a:lnTo>
                      <a:lnTo>
                        <a:pt x="141" y="65"/>
                      </a:lnTo>
                      <a:lnTo>
                        <a:pt x="141" y="66"/>
                      </a:lnTo>
                      <a:lnTo>
                        <a:pt x="142" y="71"/>
                      </a:lnTo>
                      <a:lnTo>
                        <a:pt x="137" y="71"/>
                      </a:lnTo>
                      <a:lnTo>
                        <a:pt x="12" y="59"/>
                      </a:lnTo>
                      <a:lnTo>
                        <a:pt x="7" y="59"/>
                      </a:lnTo>
                      <a:lnTo>
                        <a:pt x="6" y="59"/>
                      </a:lnTo>
                      <a:lnTo>
                        <a:pt x="4" y="59"/>
                      </a:lnTo>
                      <a:lnTo>
                        <a:pt x="1" y="59"/>
                      </a:lnTo>
                      <a:lnTo>
                        <a:pt x="0" y="61"/>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5" name="Freeform 162"/>
                <p:cNvSpPr>
                  <a:spLocks noChangeAspect="1"/>
                </p:cNvSpPr>
                <p:nvPr/>
              </p:nvSpPr>
              <p:spPr bwMode="auto">
                <a:xfrm>
                  <a:off x="1326" y="1131"/>
                  <a:ext cx="144" cy="76"/>
                </a:xfrm>
                <a:custGeom>
                  <a:avLst/>
                  <a:gdLst/>
                  <a:ahLst/>
                  <a:cxnLst>
                    <a:cxn ang="0">
                      <a:pos x="0" y="0"/>
                    </a:cxn>
                    <a:cxn ang="0">
                      <a:pos x="0" y="3"/>
                    </a:cxn>
                    <a:cxn ang="0">
                      <a:pos x="2" y="7"/>
                    </a:cxn>
                    <a:cxn ang="0">
                      <a:pos x="7" y="9"/>
                    </a:cxn>
                    <a:cxn ang="0">
                      <a:pos x="10" y="11"/>
                    </a:cxn>
                    <a:cxn ang="0">
                      <a:pos x="133" y="59"/>
                    </a:cxn>
                    <a:cxn ang="0">
                      <a:pos x="136" y="63"/>
                    </a:cxn>
                    <a:cxn ang="0">
                      <a:pos x="139" y="65"/>
                    </a:cxn>
                    <a:cxn ang="0">
                      <a:pos x="143" y="67"/>
                    </a:cxn>
                    <a:cxn ang="0">
                      <a:pos x="143" y="71"/>
                    </a:cxn>
                    <a:cxn ang="0">
                      <a:pos x="141" y="74"/>
                    </a:cxn>
                    <a:cxn ang="0">
                      <a:pos x="138" y="75"/>
                    </a:cxn>
                    <a:cxn ang="0">
                      <a:pos x="9" y="63"/>
                    </a:cxn>
                    <a:cxn ang="0">
                      <a:pos x="6" y="62"/>
                    </a:cxn>
                    <a:cxn ang="0">
                      <a:pos x="6" y="63"/>
                    </a:cxn>
                    <a:cxn ang="0">
                      <a:pos x="3" y="62"/>
                    </a:cxn>
                    <a:cxn ang="0">
                      <a:pos x="0" y="64"/>
                    </a:cxn>
                    <a:cxn ang="0">
                      <a:pos x="0" y="66"/>
                    </a:cxn>
                  </a:cxnLst>
                  <a:rect l="0" t="0" r="r" b="b"/>
                  <a:pathLst>
                    <a:path w="144" h="76">
                      <a:moveTo>
                        <a:pt x="0" y="0"/>
                      </a:moveTo>
                      <a:lnTo>
                        <a:pt x="0" y="3"/>
                      </a:lnTo>
                      <a:lnTo>
                        <a:pt x="2" y="7"/>
                      </a:lnTo>
                      <a:lnTo>
                        <a:pt x="7" y="9"/>
                      </a:lnTo>
                      <a:lnTo>
                        <a:pt x="10" y="11"/>
                      </a:lnTo>
                      <a:lnTo>
                        <a:pt x="133" y="59"/>
                      </a:lnTo>
                      <a:lnTo>
                        <a:pt x="136" y="63"/>
                      </a:lnTo>
                      <a:lnTo>
                        <a:pt x="139" y="65"/>
                      </a:lnTo>
                      <a:lnTo>
                        <a:pt x="143" y="67"/>
                      </a:lnTo>
                      <a:lnTo>
                        <a:pt x="143" y="71"/>
                      </a:lnTo>
                      <a:lnTo>
                        <a:pt x="141" y="74"/>
                      </a:lnTo>
                      <a:lnTo>
                        <a:pt x="138" y="75"/>
                      </a:lnTo>
                      <a:lnTo>
                        <a:pt x="9" y="63"/>
                      </a:lnTo>
                      <a:lnTo>
                        <a:pt x="6" y="62"/>
                      </a:lnTo>
                      <a:lnTo>
                        <a:pt x="6" y="63"/>
                      </a:lnTo>
                      <a:lnTo>
                        <a:pt x="3" y="62"/>
                      </a:lnTo>
                      <a:lnTo>
                        <a:pt x="0" y="64"/>
                      </a:lnTo>
                      <a:lnTo>
                        <a:pt x="0" y="66"/>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6" name="Freeform 163"/>
                <p:cNvSpPr>
                  <a:spLocks noChangeAspect="1"/>
                </p:cNvSpPr>
                <p:nvPr/>
              </p:nvSpPr>
              <p:spPr bwMode="auto">
                <a:xfrm>
                  <a:off x="1325" y="1202"/>
                  <a:ext cx="144" cy="70"/>
                </a:xfrm>
                <a:custGeom>
                  <a:avLst/>
                  <a:gdLst/>
                  <a:ahLst/>
                  <a:cxnLst>
                    <a:cxn ang="0">
                      <a:pos x="0" y="0"/>
                    </a:cxn>
                    <a:cxn ang="0">
                      <a:pos x="0" y="0"/>
                    </a:cxn>
                    <a:cxn ang="0">
                      <a:pos x="4" y="4"/>
                    </a:cxn>
                    <a:cxn ang="0">
                      <a:pos x="6" y="6"/>
                    </a:cxn>
                    <a:cxn ang="0">
                      <a:pos x="11" y="7"/>
                    </a:cxn>
                    <a:cxn ang="0">
                      <a:pos x="131" y="54"/>
                    </a:cxn>
                    <a:cxn ang="0">
                      <a:pos x="136" y="58"/>
                    </a:cxn>
                    <a:cxn ang="0">
                      <a:pos x="139" y="59"/>
                    </a:cxn>
                    <a:cxn ang="0">
                      <a:pos x="143" y="63"/>
                    </a:cxn>
                    <a:cxn ang="0">
                      <a:pos x="143" y="66"/>
                    </a:cxn>
                    <a:cxn ang="0">
                      <a:pos x="140" y="69"/>
                    </a:cxn>
                    <a:cxn ang="0">
                      <a:pos x="138" y="69"/>
                    </a:cxn>
                    <a:cxn ang="0">
                      <a:pos x="11" y="57"/>
                    </a:cxn>
                    <a:cxn ang="0">
                      <a:pos x="7" y="58"/>
                    </a:cxn>
                    <a:cxn ang="0">
                      <a:pos x="4" y="57"/>
                    </a:cxn>
                    <a:cxn ang="0">
                      <a:pos x="1" y="57"/>
                    </a:cxn>
                    <a:cxn ang="0">
                      <a:pos x="1" y="59"/>
                    </a:cxn>
                    <a:cxn ang="0">
                      <a:pos x="0" y="62"/>
                    </a:cxn>
                  </a:cxnLst>
                  <a:rect l="0" t="0" r="r" b="b"/>
                  <a:pathLst>
                    <a:path w="144" h="70">
                      <a:moveTo>
                        <a:pt x="0" y="0"/>
                      </a:moveTo>
                      <a:lnTo>
                        <a:pt x="0" y="0"/>
                      </a:lnTo>
                      <a:lnTo>
                        <a:pt x="4" y="4"/>
                      </a:lnTo>
                      <a:lnTo>
                        <a:pt x="6" y="6"/>
                      </a:lnTo>
                      <a:lnTo>
                        <a:pt x="11" y="7"/>
                      </a:lnTo>
                      <a:lnTo>
                        <a:pt x="131" y="54"/>
                      </a:lnTo>
                      <a:lnTo>
                        <a:pt x="136" y="58"/>
                      </a:lnTo>
                      <a:lnTo>
                        <a:pt x="139" y="59"/>
                      </a:lnTo>
                      <a:lnTo>
                        <a:pt x="143" y="63"/>
                      </a:lnTo>
                      <a:lnTo>
                        <a:pt x="143" y="66"/>
                      </a:lnTo>
                      <a:lnTo>
                        <a:pt x="140" y="69"/>
                      </a:lnTo>
                      <a:lnTo>
                        <a:pt x="138" y="69"/>
                      </a:lnTo>
                      <a:lnTo>
                        <a:pt x="11" y="57"/>
                      </a:lnTo>
                      <a:lnTo>
                        <a:pt x="7" y="58"/>
                      </a:lnTo>
                      <a:lnTo>
                        <a:pt x="4" y="57"/>
                      </a:lnTo>
                      <a:lnTo>
                        <a:pt x="1" y="57"/>
                      </a:lnTo>
                      <a:lnTo>
                        <a:pt x="1" y="59"/>
                      </a:lnTo>
                      <a:lnTo>
                        <a:pt x="0" y="62"/>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7" name="Freeform 164"/>
                <p:cNvSpPr>
                  <a:spLocks noChangeAspect="1"/>
                </p:cNvSpPr>
                <p:nvPr/>
              </p:nvSpPr>
              <p:spPr bwMode="auto">
                <a:xfrm>
                  <a:off x="1327" y="1260"/>
                  <a:ext cx="142" cy="76"/>
                </a:xfrm>
                <a:custGeom>
                  <a:avLst/>
                  <a:gdLst/>
                  <a:ahLst/>
                  <a:cxnLst>
                    <a:cxn ang="0">
                      <a:pos x="0" y="0"/>
                    </a:cxn>
                    <a:cxn ang="0">
                      <a:pos x="0" y="4"/>
                    </a:cxn>
                    <a:cxn ang="0">
                      <a:pos x="3" y="7"/>
                    </a:cxn>
                    <a:cxn ang="0">
                      <a:pos x="6" y="8"/>
                    </a:cxn>
                    <a:cxn ang="0">
                      <a:pos x="11" y="11"/>
                    </a:cxn>
                    <a:cxn ang="0">
                      <a:pos x="132" y="61"/>
                    </a:cxn>
                    <a:cxn ang="0">
                      <a:pos x="137" y="64"/>
                    </a:cxn>
                    <a:cxn ang="0">
                      <a:pos x="137" y="65"/>
                    </a:cxn>
                    <a:cxn ang="0">
                      <a:pos x="140" y="68"/>
                    </a:cxn>
                    <a:cxn ang="0">
                      <a:pos x="141" y="71"/>
                    </a:cxn>
                    <a:cxn ang="0">
                      <a:pos x="139" y="74"/>
                    </a:cxn>
                    <a:cxn ang="0">
                      <a:pos x="136" y="75"/>
                    </a:cxn>
                    <a:cxn ang="0">
                      <a:pos x="11" y="62"/>
                    </a:cxn>
                    <a:cxn ang="0">
                      <a:pos x="8" y="62"/>
                    </a:cxn>
                    <a:cxn ang="0">
                      <a:pos x="6" y="62"/>
                    </a:cxn>
                    <a:cxn ang="0">
                      <a:pos x="4" y="62"/>
                    </a:cxn>
                    <a:cxn ang="0">
                      <a:pos x="2" y="63"/>
                    </a:cxn>
                    <a:cxn ang="0">
                      <a:pos x="2" y="66"/>
                    </a:cxn>
                  </a:cxnLst>
                  <a:rect l="0" t="0" r="r" b="b"/>
                  <a:pathLst>
                    <a:path w="142" h="76">
                      <a:moveTo>
                        <a:pt x="0" y="0"/>
                      </a:moveTo>
                      <a:lnTo>
                        <a:pt x="0" y="4"/>
                      </a:lnTo>
                      <a:lnTo>
                        <a:pt x="3" y="7"/>
                      </a:lnTo>
                      <a:lnTo>
                        <a:pt x="6" y="8"/>
                      </a:lnTo>
                      <a:lnTo>
                        <a:pt x="11" y="11"/>
                      </a:lnTo>
                      <a:lnTo>
                        <a:pt x="132" y="61"/>
                      </a:lnTo>
                      <a:lnTo>
                        <a:pt x="137" y="64"/>
                      </a:lnTo>
                      <a:lnTo>
                        <a:pt x="137" y="65"/>
                      </a:lnTo>
                      <a:lnTo>
                        <a:pt x="140" y="68"/>
                      </a:lnTo>
                      <a:lnTo>
                        <a:pt x="141" y="71"/>
                      </a:lnTo>
                      <a:lnTo>
                        <a:pt x="139" y="74"/>
                      </a:lnTo>
                      <a:lnTo>
                        <a:pt x="136" y="75"/>
                      </a:lnTo>
                      <a:lnTo>
                        <a:pt x="11" y="62"/>
                      </a:lnTo>
                      <a:lnTo>
                        <a:pt x="8" y="62"/>
                      </a:lnTo>
                      <a:lnTo>
                        <a:pt x="6" y="62"/>
                      </a:lnTo>
                      <a:lnTo>
                        <a:pt x="4" y="62"/>
                      </a:lnTo>
                      <a:lnTo>
                        <a:pt x="2" y="63"/>
                      </a:lnTo>
                      <a:lnTo>
                        <a:pt x="2" y="66"/>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8" name="Freeform 165"/>
                <p:cNvSpPr>
                  <a:spLocks noChangeAspect="1"/>
                </p:cNvSpPr>
                <p:nvPr/>
              </p:nvSpPr>
              <p:spPr bwMode="auto">
                <a:xfrm>
                  <a:off x="1326" y="1328"/>
                  <a:ext cx="142" cy="74"/>
                </a:xfrm>
                <a:custGeom>
                  <a:avLst/>
                  <a:gdLst/>
                  <a:ahLst/>
                  <a:cxnLst>
                    <a:cxn ang="0">
                      <a:pos x="0" y="0"/>
                    </a:cxn>
                    <a:cxn ang="0">
                      <a:pos x="2" y="2"/>
                    </a:cxn>
                    <a:cxn ang="0">
                      <a:pos x="4" y="4"/>
                    </a:cxn>
                    <a:cxn ang="0">
                      <a:pos x="4" y="5"/>
                    </a:cxn>
                    <a:cxn ang="0">
                      <a:pos x="10" y="8"/>
                    </a:cxn>
                    <a:cxn ang="0">
                      <a:pos x="129" y="57"/>
                    </a:cxn>
                    <a:cxn ang="0">
                      <a:pos x="136" y="59"/>
                    </a:cxn>
                    <a:cxn ang="0">
                      <a:pos x="138" y="62"/>
                    </a:cxn>
                    <a:cxn ang="0">
                      <a:pos x="139" y="66"/>
                    </a:cxn>
                    <a:cxn ang="0">
                      <a:pos x="141" y="68"/>
                    </a:cxn>
                    <a:cxn ang="0">
                      <a:pos x="140" y="70"/>
                    </a:cxn>
                    <a:cxn ang="0">
                      <a:pos x="136" y="73"/>
                    </a:cxn>
                    <a:cxn ang="0">
                      <a:pos x="12" y="59"/>
                    </a:cxn>
                    <a:cxn ang="0">
                      <a:pos x="8" y="59"/>
                    </a:cxn>
                    <a:cxn ang="0">
                      <a:pos x="4" y="59"/>
                    </a:cxn>
                    <a:cxn ang="0">
                      <a:pos x="3" y="59"/>
                    </a:cxn>
                    <a:cxn ang="0">
                      <a:pos x="3" y="61"/>
                    </a:cxn>
                    <a:cxn ang="0">
                      <a:pos x="2" y="64"/>
                    </a:cxn>
                  </a:cxnLst>
                  <a:rect l="0" t="0" r="r" b="b"/>
                  <a:pathLst>
                    <a:path w="142" h="74">
                      <a:moveTo>
                        <a:pt x="0" y="0"/>
                      </a:moveTo>
                      <a:lnTo>
                        <a:pt x="2" y="2"/>
                      </a:lnTo>
                      <a:lnTo>
                        <a:pt x="4" y="4"/>
                      </a:lnTo>
                      <a:lnTo>
                        <a:pt x="4" y="5"/>
                      </a:lnTo>
                      <a:lnTo>
                        <a:pt x="10" y="8"/>
                      </a:lnTo>
                      <a:lnTo>
                        <a:pt x="129" y="57"/>
                      </a:lnTo>
                      <a:lnTo>
                        <a:pt x="136" y="59"/>
                      </a:lnTo>
                      <a:lnTo>
                        <a:pt x="138" y="62"/>
                      </a:lnTo>
                      <a:lnTo>
                        <a:pt x="139" y="66"/>
                      </a:lnTo>
                      <a:lnTo>
                        <a:pt x="141" y="68"/>
                      </a:lnTo>
                      <a:lnTo>
                        <a:pt x="140" y="70"/>
                      </a:lnTo>
                      <a:lnTo>
                        <a:pt x="136" y="73"/>
                      </a:lnTo>
                      <a:lnTo>
                        <a:pt x="12" y="59"/>
                      </a:lnTo>
                      <a:lnTo>
                        <a:pt x="8" y="59"/>
                      </a:lnTo>
                      <a:lnTo>
                        <a:pt x="4" y="59"/>
                      </a:lnTo>
                      <a:lnTo>
                        <a:pt x="3" y="59"/>
                      </a:lnTo>
                      <a:lnTo>
                        <a:pt x="3" y="61"/>
                      </a:lnTo>
                      <a:lnTo>
                        <a:pt x="2" y="64"/>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9" name="Freeform 166"/>
                <p:cNvSpPr>
                  <a:spLocks noChangeAspect="1"/>
                </p:cNvSpPr>
                <p:nvPr/>
              </p:nvSpPr>
              <p:spPr bwMode="auto">
                <a:xfrm>
                  <a:off x="1326" y="1391"/>
                  <a:ext cx="142" cy="73"/>
                </a:xfrm>
                <a:custGeom>
                  <a:avLst/>
                  <a:gdLst/>
                  <a:ahLst/>
                  <a:cxnLst>
                    <a:cxn ang="0">
                      <a:pos x="0" y="0"/>
                    </a:cxn>
                    <a:cxn ang="0">
                      <a:pos x="0" y="3"/>
                    </a:cxn>
                    <a:cxn ang="0">
                      <a:pos x="1" y="7"/>
                    </a:cxn>
                    <a:cxn ang="0">
                      <a:pos x="5" y="9"/>
                    </a:cxn>
                    <a:cxn ang="0">
                      <a:pos x="11" y="10"/>
                    </a:cxn>
                    <a:cxn ang="0">
                      <a:pos x="129" y="59"/>
                    </a:cxn>
                    <a:cxn ang="0">
                      <a:pos x="137" y="61"/>
                    </a:cxn>
                    <a:cxn ang="0">
                      <a:pos x="138" y="63"/>
                    </a:cxn>
                    <a:cxn ang="0">
                      <a:pos x="141" y="67"/>
                    </a:cxn>
                    <a:cxn ang="0">
                      <a:pos x="141" y="69"/>
                    </a:cxn>
                    <a:cxn ang="0">
                      <a:pos x="140" y="72"/>
                    </a:cxn>
                    <a:cxn ang="0">
                      <a:pos x="135" y="72"/>
                    </a:cxn>
                    <a:cxn ang="0">
                      <a:pos x="73" y="65"/>
                    </a:cxn>
                  </a:cxnLst>
                  <a:rect l="0" t="0" r="r" b="b"/>
                  <a:pathLst>
                    <a:path w="142" h="73">
                      <a:moveTo>
                        <a:pt x="0" y="0"/>
                      </a:moveTo>
                      <a:lnTo>
                        <a:pt x="0" y="3"/>
                      </a:lnTo>
                      <a:lnTo>
                        <a:pt x="1" y="7"/>
                      </a:lnTo>
                      <a:lnTo>
                        <a:pt x="5" y="9"/>
                      </a:lnTo>
                      <a:lnTo>
                        <a:pt x="11" y="10"/>
                      </a:lnTo>
                      <a:lnTo>
                        <a:pt x="129" y="59"/>
                      </a:lnTo>
                      <a:lnTo>
                        <a:pt x="137" y="61"/>
                      </a:lnTo>
                      <a:lnTo>
                        <a:pt x="138" y="63"/>
                      </a:lnTo>
                      <a:lnTo>
                        <a:pt x="141" y="67"/>
                      </a:lnTo>
                      <a:lnTo>
                        <a:pt x="141" y="69"/>
                      </a:lnTo>
                      <a:lnTo>
                        <a:pt x="140" y="72"/>
                      </a:lnTo>
                      <a:lnTo>
                        <a:pt x="135" y="72"/>
                      </a:lnTo>
                      <a:lnTo>
                        <a:pt x="73" y="65"/>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grpSp>
          <p:sp>
            <p:nvSpPr>
              <p:cNvPr id="34" name="Line 168"/>
              <p:cNvSpPr>
                <a:spLocks noChangeShapeType="1"/>
              </p:cNvSpPr>
              <p:nvPr/>
            </p:nvSpPr>
            <p:spPr bwMode="auto">
              <a:xfrm flipV="1">
                <a:off x="1477963" y="1919288"/>
                <a:ext cx="304800" cy="609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5" name="Line 169"/>
              <p:cNvSpPr>
                <a:spLocks noChangeShapeType="1"/>
              </p:cNvSpPr>
              <p:nvPr/>
            </p:nvSpPr>
            <p:spPr bwMode="auto">
              <a:xfrm rot="18742695" flipV="1">
                <a:off x="2767013" y="1912938"/>
                <a:ext cx="303212" cy="61436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6" name="Line 172"/>
              <p:cNvSpPr>
                <a:spLocks noChangeShapeType="1"/>
              </p:cNvSpPr>
              <p:nvPr/>
            </p:nvSpPr>
            <p:spPr bwMode="auto">
              <a:xfrm rot="12777622" flipV="1">
                <a:off x="3529013" y="2726816"/>
                <a:ext cx="685799" cy="228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7" name="Freeform 177"/>
              <p:cNvSpPr>
                <a:spLocks/>
              </p:cNvSpPr>
              <p:nvPr/>
            </p:nvSpPr>
            <p:spPr bwMode="auto">
              <a:xfrm>
                <a:off x="415925" y="1268413"/>
                <a:ext cx="1439863" cy="441325"/>
              </a:xfrm>
              <a:custGeom>
                <a:avLst/>
                <a:gdLst/>
                <a:ahLst/>
                <a:cxnLst>
                  <a:cxn ang="0">
                    <a:pos x="0" y="144"/>
                  </a:cxn>
                  <a:cxn ang="0">
                    <a:pos x="432" y="96"/>
                  </a:cxn>
                  <a:cxn ang="0">
                    <a:pos x="672" y="0"/>
                  </a:cxn>
                </a:cxnLst>
                <a:rect l="0" t="0" r="r" b="b"/>
                <a:pathLst>
                  <a:path w="672" h="144">
                    <a:moveTo>
                      <a:pt x="0" y="144"/>
                    </a:moveTo>
                    <a:lnTo>
                      <a:pt x="432" y="96"/>
                    </a:lnTo>
                    <a:lnTo>
                      <a:pt x="672" y="0"/>
                    </a:lnTo>
                  </a:path>
                </a:pathLst>
              </a:custGeom>
              <a:noFill/>
              <a:ln w="9525">
                <a:solidFill>
                  <a:schemeClr val="tx1"/>
                </a:solidFill>
                <a:round/>
                <a:headEnd type="none" w="med" len="med"/>
                <a:tailEnd type="triangle" w="med" len="med"/>
              </a:ln>
              <a:effectLst/>
            </p:spPr>
            <p:txBody>
              <a:bodyPr>
                <a:prstTxWarp prst="textNoShape">
                  <a:avLst/>
                </a:prstTxWarp>
              </a:bodyPr>
              <a:lstStyle/>
              <a:p>
                <a:endParaRPr lang="en-US"/>
              </a:p>
            </p:txBody>
          </p:sp>
          <p:sp>
            <p:nvSpPr>
              <p:cNvPr id="38" name="Text Box 179"/>
              <p:cNvSpPr txBox="1">
                <a:spLocks noChangeArrowheads="1"/>
              </p:cNvSpPr>
              <p:nvPr/>
            </p:nvSpPr>
            <p:spPr bwMode="auto">
              <a:xfrm>
                <a:off x="1379076" y="982320"/>
                <a:ext cx="381000" cy="396874"/>
              </a:xfrm>
              <a:prstGeom prst="rect">
                <a:avLst/>
              </a:prstGeom>
              <a:noFill/>
              <a:ln w="9525">
                <a:noFill/>
                <a:miter lim="800000"/>
                <a:headEnd/>
                <a:tailEnd/>
              </a:ln>
              <a:effectLst/>
            </p:spPr>
            <p:txBody>
              <a:bodyPr wrap="none">
                <a:prstTxWarp prst="textNoShape">
                  <a:avLst/>
                </a:prstTxWarp>
                <a:spAutoFit/>
              </a:bodyPr>
              <a:lstStyle/>
              <a:p>
                <a:r>
                  <a:rPr lang="en-US" sz="2000" dirty="0">
                    <a:latin typeface="Times New Roman" pitchFamily="-112" charset="0"/>
                  </a:rPr>
                  <a:t>e’</a:t>
                </a:r>
              </a:p>
            </p:txBody>
          </p:sp>
          <p:sp>
            <p:nvSpPr>
              <p:cNvPr id="39" name="Line 203"/>
              <p:cNvSpPr>
                <a:spLocks noChangeShapeType="1"/>
              </p:cNvSpPr>
              <p:nvPr/>
            </p:nvSpPr>
            <p:spPr bwMode="auto">
              <a:xfrm flipV="1">
                <a:off x="487363" y="2794000"/>
                <a:ext cx="685800" cy="228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40" name="Line 204"/>
              <p:cNvSpPr>
                <a:spLocks noChangeShapeType="1"/>
              </p:cNvSpPr>
              <p:nvPr/>
            </p:nvSpPr>
            <p:spPr bwMode="auto">
              <a:xfrm rot="12777622" flipV="1">
                <a:off x="3513138" y="2747238"/>
                <a:ext cx="685799" cy="228600"/>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41" name="Group 344"/>
              <p:cNvGrpSpPr>
                <a:grpSpLocks/>
              </p:cNvGrpSpPr>
              <p:nvPr/>
            </p:nvGrpSpPr>
            <p:grpSpPr bwMode="auto">
              <a:xfrm>
                <a:off x="385763" y="1125541"/>
                <a:ext cx="3825887" cy="1957395"/>
                <a:chOff x="243" y="709"/>
                <a:chExt cx="2410" cy="1233"/>
              </a:xfrm>
            </p:grpSpPr>
            <p:sp>
              <p:nvSpPr>
                <p:cNvPr id="44" name="Line 176"/>
                <p:cNvSpPr>
                  <a:spLocks noChangeShapeType="1"/>
                </p:cNvSpPr>
                <p:nvPr/>
              </p:nvSpPr>
              <p:spPr bwMode="auto">
                <a:xfrm flipV="1">
                  <a:off x="1123" y="1207"/>
                  <a:ext cx="623" cy="2"/>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45" name="Group 184"/>
                <p:cNvGrpSpPr>
                  <a:grpSpLocks/>
                </p:cNvGrpSpPr>
                <p:nvPr/>
              </p:nvGrpSpPr>
              <p:grpSpPr bwMode="auto">
                <a:xfrm>
                  <a:off x="243" y="757"/>
                  <a:ext cx="2410" cy="1185"/>
                  <a:chOff x="100" y="699"/>
                  <a:chExt cx="2410" cy="1185"/>
                </a:xfrm>
              </p:grpSpPr>
              <p:sp>
                <p:nvSpPr>
                  <p:cNvPr id="55" name="Text Box 185"/>
                  <p:cNvSpPr txBox="1">
                    <a:spLocks noChangeArrowheads="1"/>
                  </p:cNvSpPr>
                  <p:nvPr/>
                </p:nvSpPr>
                <p:spPr bwMode="auto">
                  <a:xfrm>
                    <a:off x="476" y="961"/>
                    <a:ext cx="388" cy="24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b="1" dirty="0">
                        <a:latin typeface="Times New Roman" pitchFamily="-112" charset="0"/>
                      </a:rPr>
                      <a:t>(Q</a:t>
                    </a:r>
                    <a:r>
                      <a:rPr lang="en-US" sz="1200" b="1" baseline="30000" dirty="0">
                        <a:latin typeface="Times New Roman" pitchFamily="-112" charset="0"/>
                      </a:rPr>
                      <a:t>2</a:t>
                    </a:r>
                    <a:r>
                      <a:rPr lang="en-US" sz="1200" b="1" dirty="0">
                        <a:latin typeface="Times New Roman" pitchFamily="-112" charset="0"/>
                      </a:rPr>
                      <a:t>)</a:t>
                    </a:r>
                  </a:p>
                </p:txBody>
              </p:sp>
              <p:sp>
                <p:nvSpPr>
                  <p:cNvPr id="56" name="Text Box 186"/>
                  <p:cNvSpPr txBox="1">
                    <a:spLocks noChangeArrowheads="1"/>
                  </p:cNvSpPr>
                  <p:nvPr/>
                </p:nvSpPr>
                <p:spPr bwMode="auto">
                  <a:xfrm>
                    <a:off x="100" y="699"/>
                    <a:ext cx="187" cy="250"/>
                  </a:xfrm>
                  <a:prstGeom prst="rect">
                    <a:avLst/>
                  </a:prstGeom>
                  <a:noFill/>
                  <a:ln w="9525">
                    <a:noFill/>
                    <a:miter lim="800000"/>
                    <a:headEnd/>
                    <a:tailEnd/>
                  </a:ln>
                  <a:effectLst/>
                </p:spPr>
                <p:txBody>
                  <a:bodyPr wrap="none">
                    <a:prstTxWarp prst="textNoShape">
                      <a:avLst/>
                    </a:prstTxWarp>
                    <a:spAutoFit/>
                  </a:bodyPr>
                  <a:lstStyle/>
                  <a:p>
                    <a:r>
                      <a:rPr lang="en-US" sz="2000" dirty="0">
                        <a:latin typeface="Times New Roman" pitchFamily="-112" charset="0"/>
                      </a:rPr>
                      <a:t>e</a:t>
                    </a:r>
                  </a:p>
                </p:txBody>
              </p:sp>
              <p:sp>
                <p:nvSpPr>
                  <p:cNvPr id="57" name="Text Box 187"/>
                  <p:cNvSpPr txBox="1">
                    <a:spLocks noChangeArrowheads="1"/>
                  </p:cNvSpPr>
                  <p:nvPr/>
                </p:nvSpPr>
                <p:spPr bwMode="auto">
                  <a:xfrm>
                    <a:off x="838" y="809"/>
                    <a:ext cx="322" cy="272"/>
                  </a:xfrm>
                  <a:prstGeom prst="rect">
                    <a:avLst/>
                  </a:prstGeom>
                  <a:noFill/>
                  <a:ln w="9525">
                    <a:noFill/>
                    <a:miter lim="800000"/>
                    <a:headEnd/>
                    <a:tailEnd/>
                  </a:ln>
                  <a:effectLst/>
                </p:spPr>
                <p:txBody>
                  <a:bodyPr wrap="none">
                    <a:prstTxWarp prst="textNoShape">
                      <a:avLst/>
                    </a:prstTxWarp>
                    <a:spAutoFit/>
                  </a:bodyPr>
                  <a:lstStyle/>
                  <a:p>
                    <a:r>
                      <a:rPr lang="en-US" sz="1400" b="1" dirty="0" err="1">
                        <a:latin typeface="Symbol" pitchFamily="-112" charset="2"/>
                      </a:rPr>
                      <a:t>g</a:t>
                    </a:r>
                    <a:r>
                      <a:rPr lang="en-US" sz="1400" b="1" baseline="-25000" dirty="0" err="1">
                        <a:latin typeface="Times New Roman" pitchFamily="-112" charset="0"/>
                      </a:rPr>
                      <a:t>L</a:t>
                    </a:r>
                    <a:r>
                      <a:rPr lang="en-US" sz="1400" b="1" dirty="0">
                        <a:latin typeface="Times New Roman" pitchFamily="-112" charset="0"/>
                      </a:rPr>
                      <a:t>*</a:t>
                    </a:r>
                  </a:p>
                </p:txBody>
              </p:sp>
              <p:grpSp>
                <p:nvGrpSpPr>
                  <p:cNvPr id="58" name="Group 188"/>
                  <p:cNvGrpSpPr>
                    <a:grpSpLocks/>
                  </p:cNvGrpSpPr>
                  <p:nvPr/>
                </p:nvGrpSpPr>
                <p:grpSpPr bwMode="auto">
                  <a:xfrm>
                    <a:off x="159" y="1253"/>
                    <a:ext cx="2351" cy="631"/>
                    <a:chOff x="159" y="1253"/>
                    <a:chExt cx="2351" cy="631"/>
                  </a:xfrm>
                </p:grpSpPr>
                <p:sp>
                  <p:nvSpPr>
                    <p:cNvPr id="59" name="Text Box 189"/>
                    <p:cNvSpPr txBox="1">
                      <a:spLocks noChangeArrowheads="1"/>
                    </p:cNvSpPr>
                    <p:nvPr/>
                  </p:nvSpPr>
                  <p:spPr bwMode="auto">
                    <a:xfrm>
                      <a:off x="476" y="1253"/>
                      <a:ext cx="388" cy="21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b="1" dirty="0" err="1">
                          <a:latin typeface="Times New Roman" pitchFamily="-112" charset="0"/>
                        </a:rPr>
                        <a:t>x+ξ</a:t>
                      </a:r>
                      <a:r>
                        <a:rPr lang="en-US" sz="1600" b="1" dirty="0">
                          <a:latin typeface="Times New Roman" pitchFamily="-112" charset="0"/>
                        </a:rPr>
                        <a:t> </a:t>
                      </a:r>
                    </a:p>
                  </p:txBody>
                </p:sp>
                <p:sp>
                  <p:nvSpPr>
                    <p:cNvPr id="60" name="Text Box 190"/>
                    <p:cNvSpPr txBox="1">
                      <a:spLocks noChangeArrowheads="1"/>
                    </p:cNvSpPr>
                    <p:nvPr/>
                  </p:nvSpPr>
                  <p:spPr bwMode="auto">
                    <a:xfrm>
                      <a:off x="1598" y="1260"/>
                      <a:ext cx="476" cy="21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b="1">
                          <a:latin typeface="Times New Roman" pitchFamily="-112" charset="0"/>
                        </a:rPr>
                        <a:t>x-ξ </a:t>
                      </a:r>
                    </a:p>
                  </p:txBody>
                </p:sp>
                <p:sp>
                  <p:nvSpPr>
                    <p:cNvPr id="61" name="Line 191"/>
                    <p:cNvSpPr>
                      <a:spLocks noChangeShapeType="1"/>
                    </p:cNvSpPr>
                    <p:nvPr/>
                  </p:nvSpPr>
                  <p:spPr bwMode="auto">
                    <a:xfrm rot="12777622" flipV="1">
                      <a:off x="2078" y="1692"/>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62" name="Line 192"/>
                    <p:cNvSpPr>
                      <a:spLocks noChangeShapeType="1"/>
                    </p:cNvSpPr>
                    <p:nvPr/>
                  </p:nvSpPr>
                  <p:spPr bwMode="auto">
                    <a:xfrm>
                      <a:off x="431" y="1298"/>
                      <a:ext cx="1723" cy="0"/>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grpSp>
                  <p:nvGrpSpPr>
                    <p:cNvPr id="63" name="Group 193"/>
                    <p:cNvGrpSpPr>
                      <a:grpSpLocks/>
                    </p:cNvGrpSpPr>
                    <p:nvPr/>
                  </p:nvGrpSpPr>
                  <p:grpSpPr bwMode="auto">
                    <a:xfrm>
                      <a:off x="159" y="1417"/>
                      <a:ext cx="1927" cy="467"/>
                      <a:chOff x="159" y="1417"/>
                      <a:chExt cx="1927" cy="467"/>
                    </a:xfrm>
                  </p:grpSpPr>
                  <p:grpSp>
                    <p:nvGrpSpPr>
                      <p:cNvPr id="64" name="Group 194"/>
                      <p:cNvGrpSpPr>
                        <a:grpSpLocks/>
                      </p:cNvGrpSpPr>
                      <p:nvPr/>
                    </p:nvGrpSpPr>
                    <p:grpSpPr bwMode="auto">
                      <a:xfrm>
                        <a:off x="159" y="1424"/>
                        <a:ext cx="1927" cy="460"/>
                        <a:chOff x="241" y="670"/>
                        <a:chExt cx="1927" cy="460"/>
                      </a:xfrm>
                    </p:grpSpPr>
                    <p:grpSp>
                      <p:nvGrpSpPr>
                        <p:cNvPr id="66" name="Group 195"/>
                        <p:cNvGrpSpPr>
                          <a:grpSpLocks/>
                        </p:cNvGrpSpPr>
                        <p:nvPr/>
                      </p:nvGrpSpPr>
                      <p:grpSpPr bwMode="auto">
                        <a:xfrm>
                          <a:off x="241" y="670"/>
                          <a:ext cx="1927" cy="460"/>
                          <a:chOff x="241" y="670"/>
                          <a:chExt cx="1927" cy="460"/>
                        </a:xfrm>
                      </p:grpSpPr>
                      <p:grpSp>
                        <p:nvGrpSpPr>
                          <p:cNvPr id="68" name="Group 196"/>
                          <p:cNvGrpSpPr>
                            <a:grpSpLocks/>
                          </p:cNvGrpSpPr>
                          <p:nvPr/>
                        </p:nvGrpSpPr>
                        <p:grpSpPr bwMode="auto">
                          <a:xfrm>
                            <a:off x="632" y="670"/>
                            <a:ext cx="1536" cy="460"/>
                            <a:chOff x="632" y="670"/>
                            <a:chExt cx="1536" cy="460"/>
                          </a:xfrm>
                        </p:grpSpPr>
                        <p:sp>
                          <p:nvSpPr>
                            <p:cNvPr id="70" name="Oval 197"/>
                            <p:cNvSpPr>
                              <a:spLocks noChangeArrowheads="1"/>
                            </p:cNvSpPr>
                            <p:nvPr/>
                          </p:nvSpPr>
                          <p:spPr bwMode="auto">
                            <a:xfrm>
                              <a:off x="672" y="746"/>
                              <a:ext cx="1492" cy="384"/>
                            </a:xfrm>
                            <a:prstGeom prst="ellipse">
                              <a:avLst/>
                            </a:prstGeom>
                            <a:gradFill rotWithShape="0">
                              <a:gsLst>
                                <a:gs pos="0">
                                  <a:srgbClr val="FF0000"/>
                                </a:gs>
                                <a:gs pos="100000">
                                  <a:srgbClr val="FF0000">
                                    <a:gamma/>
                                    <a:shade val="46275"/>
                                    <a:invGamma/>
                                  </a:srgbClr>
                                </a:gs>
                              </a:gsLst>
                              <a:path path="shape">
                                <a:fillToRect l="50000" t="50000" r="50000" b="50000"/>
                              </a:path>
                            </a:gradFill>
                            <a:ln w="9525">
                              <a:solidFill>
                                <a:srgbClr val="FF0000"/>
                              </a:solidFill>
                              <a:round/>
                              <a:headEnd/>
                              <a:tailEnd/>
                            </a:ln>
                            <a:effectLst/>
                          </p:spPr>
                          <p:txBody>
                            <a:bodyPr wrap="none" anchor="ctr">
                              <a:prstTxWarp prst="textNoShape">
                                <a:avLst/>
                              </a:prstTxWarp>
                            </a:bodyPr>
                            <a:lstStyle/>
                            <a:p>
                              <a:endParaRPr lang="en-US"/>
                            </a:p>
                          </p:txBody>
                        </p:sp>
                        <p:sp>
                          <p:nvSpPr>
                            <p:cNvPr id="71" name="Text Box 198"/>
                            <p:cNvSpPr txBox="1">
                              <a:spLocks noChangeArrowheads="1"/>
                            </p:cNvSpPr>
                            <p:nvPr/>
                          </p:nvSpPr>
                          <p:spPr bwMode="auto">
                            <a:xfrm>
                              <a:off x="632" y="805"/>
                              <a:ext cx="1536" cy="24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b="1" dirty="0">
                                  <a:solidFill>
                                    <a:schemeClr val="bg1"/>
                                  </a:solidFill>
                                  <a:latin typeface="Bookman Old Style" pitchFamily="-112" charset="0"/>
                                </a:rPr>
                                <a:t>H, H, E, E (</a:t>
                              </a:r>
                              <a:r>
                                <a:rPr lang="en-US" sz="1200" b="1" dirty="0" err="1">
                                  <a:solidFill>
                                    <a:schemeClr val="bg1"/>
                                  </a:solidFill>
                                  <a:latin typeface="Bookman Old Style" pitchFamily="-112" charset="0"/>
                                </a:rPr>
                                <a:t>x,ξ,t</a:t>
                              </a:r>
                              <a:r>
                                <a:rPr lang="en-US" sz="1200" b="1" dirty="0">
                                  <a:solidFill>
                                    <a:schemeClr val="bg1"/>
                                  </a:solidFill>
                                  <a:latin typeface="Bookman Old Style" pitchFamily="-112" charset="0"/>
                                </a:rPr>
                                <a:t>)</a:t>
                              </a:r>
                            </a:p>
                          </p:txBody>
                        </p:sp>
                        <p:sp>
                          <p:nvSpPr>
                            <p:cNvPr id="72" name="Text Box 199"/>
                            <p:cNvSpPr txBox="1">
                              <a:spLocks noChangeArrowheads="1"/>
                            </p:cNvSpPr>
                            <p:nvPr/>
                          </p:nvSpPr>
                          <p:spPr bwMode="auto">
                            <a:xfrm>
                              <a:off x="1320" y="670"/>
                              <a:ext cx="192" cy="231"/>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b="1" dirty="0">
                                  <a:solidFill>
                                    <a:schemeClr val="bg1"/>
                                  </a:solidFill>
                                  <a:latin typeface="Times New Roman" pitchFamily="-112" charset="0"/>
                                </a:rPr>
                                <a:t>~</a:t>
                              </a:r>
                            </a:p>
                          </p:txBody>
                        </p:sp>
                      </p:grpSp>
                      <p:sp>
                        <p:nvSpPr>
                          <p:cNvPr id="69" name="Line 200"/>
                          <p:cNvSpPr>
                            <a:spLocks noChangeShapeType="1"/>
                          </p:cNvSpPr>
                          <p:nvPr/>
                        </p:nvSpPr>
                        <p:spPr bwMode="auto">
                          <a:xfrm flipV="1">
                            <a:off x="241" y="936"/>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67" name="Line 201"/>
                        <p:cNvSpPr>
                          <a:spLocks noChangeShapeType="1"/>
                        </p:cNvSpPr>
                        <p:nvPr/>
                      </p:nvSpPr>
                      <p:spPr bwMode="auto">
                        <a:xfrm flipV="1">
                          <a:off x="245" y="968"/>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65" name="Text Box 202"/>
                      <p:cNvSpPr txBox="1">
                        <a:spLocks noChangeArrowheads="1"/>
                      </p:cNvSpPr>
                      <p:nvPr/>
                    </p:nvSpPr>
                    <p:spPr bwMode="auto">
                      <a:xfrm>
                        <a:off x="910" y="1417"/>
                        <a:ext cx="191" cy="231"/>
                      </a:xfrm>
                      <a:prstGeom prst="rect">
                        <a:avLst/>
                      </a:prstGeom>
                      <a:noFill/>
                      <a:ln w="9525">
                        <a:noFill/>
                        <a:miter lim="800000"/>
                        <a:headEnd/>
                        <a:tailEnd/>
                      </a:ln>
                      <a:effectLst/>
                    </p:spPr>
                    <p:txBody>
                      <a:bodyPr wrap="none">
                        <a:prstTxWarp prst="textNoShape">
                          <a:avLst/>
                        </a:prstTxWarp>
                        <a:spAutoFit/>
                      </a:bodyPr>
                      <a:lstStyle/>
                      <a:p>
                        <a:r>
                          <a:rPr lang="en-US" b="1" dirty="0">
                            <a:solidFill>
                              <a:schemeClr val="bg1"/>
                            </a:solidFill>
                            <a:latin typeface="Times New Roman" pitchFamily="-112" charset="0"/>
                            <a:ea typeface="Times New Roman" pitchFamily="-112" charset="0"/>
                            <a:cs typeface="Times New Roman" pitchFamily="-112" charset="0"/>
                          </a:rPr>
                          <a:t>~</a:t>
                        </a:r>
                      </a:p>
                    </p:txBody>
                  </p:sp>
                </p:grpSp>
              </p:grpSp>
            </p:grpSp>
            <p:grpSp>
              <p:nvGrpSpPr>
                <p:cNvPr id="46" name="Group 205"/>
                <p:cNvGrpSpPr>
                  <a:grpSpLocks noChangeAspect="1"/>
                </p:cNvGrpSpPr>
                <p:nvPr/>
              </p:nvGrpSpPr>
              <p:grpSpPr bwMode="auto">
                <a:xfrm rot="2775006">
                  <a:off x="1826" y="897"/>
                  <a:ext cx="81" cy="345"/>
                  <a:chOff x="1324" y="1002"/>
                  <a:chExt cx="146" cy="462"/>
                </a:xfrm>
              </p:grpSpPr>
              <p:sp>
                <p:nvSpPr>
                  <p:cNvPr id="48" name="Freeform 206"/>
                  <p:cNvSpPr>
                    <a:spLocks noChangeAspect="1"/>
                  </p:cNvSpPr>
                  <p:nvPr/>
                </p:nvSpPr>
                <p:spPr bwMode="auto">
                  <a:xfrm>
                    <a:off x="1326" y="1002"/>
                    <a:ext cx="143" cy="75"/>
                  </a:xfrm>
                  <a:custGeom>
                    <a:avLst/>
                    <a:gdLst/>
                    <a:ahLst/>
                    <a:cxnLst>
                      <a:cxn ang="0">
                        <a:pos x="0" y="0"/>
                      </a:cxn>
                      <a:cxn ang="0">
                        <a:pos x="0" y="4"/>
                      </a:cxn>
                      <a:cxn ang="0">
                        <a:pos x="4" y="7"/>
                      </a:cxn>
                      <a:cxn ang="0">
                        <a:pos x="8" y="9"/>
                      </a:cxn>
                      <a:cxn ang="0">
                        <a:pos x="12" y="11"/>
                      </a:cxn>
                      <a:cxn ang="0">
                        <a:pos x="129" y="58"/>
                      </a:cxn>
                      <a:cxn ang="0">
                        <a:pos x="135" y="60"/>
                      </a:cxn>
                      <a:cxn ang="0">
                        <a:pos x="139" y="63"/>
                      </a:cxn>
                      <a:cxn ang="0">
                        <a:pos x="142" y="65"/>
                      </a:cxn>
                      <a:cxn ang="0">
                        <a:pos x="141" y="69"/>
                      </a:cxn>
                      <a:cxn ang="0">
                        <a:pos x="141" y="71"/>
                      </a:cxn>
                      <a:cxn ang="0">
                        <a:pos x="138" y="74"/>
                      </a:cxn>
                      <a:cxn ang="0">
                        <a:pos x="11" y="60"/>
                      </a:cxn>
                      <a:cxn ang="0">
                        <a:pos x="10" y="61"/>
                      </a:cxn>
                      <a:cxn ang="0">
                        <a:pos x="4" y="59"/>
                      </a:cxn>
                      <a:cxn ang="0">
                        <a:pos x="4" y="60"/>
                      </a:cxn>
                      <a:cxn ang="0">
                        <a:pos x="2" y="62"/>
                      </a:cxn>
                      <a:cxn ang="0">
                        <a:pos x="0" y="65"/>
                      </a:cxn>
                    </a:cxnLst>
                    <a:rect l="0" t="0" r="r" b="b"/>
                    <a:pathLst>
                      <a:path w="143" h="75">
                        <a:moveTo>
                          <a:pt x="0" y="0"/>
                        </a:moveTo>
                        <a:lnTo>
                          <a:pt x="0" y="4"/>
                        </a:lnTo>
                        <a:lnTo>
                          <a:pt x="4" y="7"/>
                        </a:lnTo>
                        <a:lnTo>
                          <a:pt x="8" y="9"/>
                        </a:lnTo>
                        <a:lnTo>
                          <a:pt x="12" y="11"/>
                        </a:lnTo>
                        <a:lnTo>
                          <a:pt x="129" y="58"/>
                        </a:lnTo>
                        <a:lnTo>
                          <a:pt x="135" y="60"/>
                        </a:lnTo>
                        <a:lnTo>
                          <a:pt x="139" y="63"/>
                        </a:lnTo>
                        <a:lnTo>
                          <a:pt x="142" y="65"/>
                        </a:lnTo>
                        <a:lnTo>
                          <a:pt x="141" y="69"/>
                        </a:lnTo>
                        <a:lnTo>
                          <a:pt x="141" y="71"/>
                        </a:lnTo>
                        <a:lnTo>
                          <a:pt x="138" y="74"/>
                        </a:lnTo>
                        <a:lnTo>
                          <a:pt x="11" y="60"/>
                        </a:lnTo>
                        <a:lnTo>
                          <a:pt x="10" y="61"/>
                        </a:lnTo>
                        <a:lnTo>
                          <a:pt x="4" y="59"/>
                        </a:lnTo>
                        <a:lnTo>
                          <a:pt x="4" y="60"/>
                        </a:lnTo>
                        <a:lnTo>
                          <a:pt x="2" y="62"/>
                        </a:lnTo>
                        <a:lnTo>
                          <a:pt x="0" y="65"/>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49" name="Freeform 207"/>
                  <p:cNvSpPr>
                    <a:spLocks noChangeAspect="1"/>
                  </p:cNvSpPr>
                  <p:nvPr/>
                </p:nvSpPr>
                <p:spPr bwMode="auto">
                  <a:xfrm>
                    <a:off x="1324" y="1069"/>
                    <a:ext cx="143" cy="72"/>
                  </a:xfrm>
                  <a:custGeom>
                    <a:avLst/>
                    <a:gdLst/>
                    <a:ahLst/>
                    <a:cxnLst>
                      <a:cxn ang="0">
                        <a:pos x="0" y="0"/>
                      </a:cxn>
                      <a:cxn ang="0">
                        <a:pos x="1" y="2"/>
                      </a:cxn>
                      <a:cxn ang="0">
                        <a:pos x="4" y="4"/>
                      </a:cxn>
                      <a:cxn ang="0">
                        <a:pos x="6" y="6"/>
                      </a:cxn>
                      <a:cxn ang="0">
                        <a:pos x="10" y="7"/>
                      </a:cxn>
                      <a:cxn ang="0">
                        <a:pos x="133" y="57"/>
                      </a:cxn>
                      <a:cxn ang="0">
                        <a:pos x="137" y="61"/>
                      </a:cxn>
                      <a:cxn ang="0">
                        <a:pos x="140" y="61"/>
                      </a:cxn>
                      <a:cxn ang="0">
                        <a:pos x="141" y="65"/>
                      </a:cxn>
                      <a:cxn ang="0">
                        <a:pos x="141" y="66"/>
                      </a:cxn>
                      <a:cxn ang="0">
                        <a:pos x="142" y="71"/>
                      </a:cxn>
                      <a:cxn ang="0">
                        <a:pos x="137" y="71"/>
                      </a:cxn>
                      <a:cxn ang="0">
                        <a:pos x="12" y="59"/>
                      </a:cxn>
                      <a:cxn ang="0">
                        <a:pos x="7" y="59"/>
                      </a:cxn>
                      <a:cxn ang="0">
                        <a:pos x="6" y="59"/>
                      </a:cxn>
                      <a:cxn ang="0">
                        <a:pos x="4" y="59"/>
                      </a:cxn>
                      <a:cxn ang="0">
                        <a:pos x="1" y="59"/>
                      </a:cxn>
                      <a:cxn ang="0">
                        <a:pos x="0" y="61"/>
                      </a:cxn>
                    </a:cxnLst>
                    <a:rect l="0" t="0" r="r" b="b"/>
                    <a:pathLst>
                      <a:path w="143" h="72">
                        <a:moveTo>
                          <a:pt x="0" y="0"/>
                        </a:moveTo>
                        <a:lnTo>
                          <a:pt x="1" y="2"/>
                        </a:lnTo>
                        <a:lnTo>
                          <a:pt x="4" y="4"/>
                        </a:lnTo>
                        <a:lnTo>
                          <a:pt x="6" y="6"/>
                        </a:lnTo>
                        <a:lnTo>
                          <a:pt x="10" y="7"/>
                        </a:lnTo>
                        <a:lnTo>
                          <a:pt x="133" y="57"/>
                        </a:lnTo>
                        <a:lnTo>
                          <a:pt x="137" y="61"/>
                        </a:lnTo>
                        <a:lnTo>
                          <a:pt x="140" y="61"/>
                        </a:lnTo>
                        <a:lnTo>
                          <a:pt x="141" y="65"/>
                        </a:lnTo>
                        <a:lnTo>
                          <a:pt x="141" y="66"/>
                        </a:lnTo>
                        <a:lnTo>
                          <a:pt x="142" y="71"/>
                        </a:lnTo>
                        <a:lnTo>
                          <a:pt x="137" y="71"/>
                        </a:lnTo>
                        <a:lnTo>
                          <a:pt x="12" y="59"/>
                        </a:lnTo>
                        <a:lnTo>
                          <a:pt x="7" y="59"/>
                        </a:lnTo>
                        <a:lnTo>
                          <a:pt x="6" y="59"/>
                        </a:lnTo>
                        <a:lnTo>
                          <a:pt x="4" y="59"/>
                        </a:lnTo>
                        <a:lnTo>
                          <a:pt x="1" y="59"/>
                        </a:lnTo>
                        <a:lnTo>
                          <a:pt x="0" y="61"/>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50" name="Freeform 208"/>
                  <p:cNvSpPr>
                    <a:spLocks noChangeAspect="1"/>
                  </p:cNvSpPr>
                  <p:nvPr/>
                </p:nvSpPr>
                <p:spPr bwMode="auto">
                  <a:xfrm>
                    <a:off x="1326" y="1131"/>
                    <a:ext cx="144" cy="76"/>
                  </a:xfrm>
                  <a:custGeom>
                    <a:avLst/>
                    <a:gdLst/>
                    <a:ahLst/>
                    <a:cxnLst>
                      <a:cxn ang="0">
                        <a:pos x="0" y="0"/>
                      </a:cxn>
                      <a:cxn ang="0">
                        <a:pos x="0" y="3"/>
                      </a:cxn>
                      <a:cxn ang="0">
                        <a:pos x="2" y="7"/>
                      </a:cxn>
                      <a:cxn ang="0">
                        <a:pos x="7" y="9"/>
                      </a:cxn>
                      <a:cxn ang="0">
                        <a:pos x="10" y="11"/>
                      </a:cxn>
                      <a:cxn ang="0">
                        <a:pos x="133" y="59"/>
                      </a:cxn>
                      <a:cxn ang="0">
                        <a:pos x="136" y="63"/>
                      </a:cxn>
                      <a:cxn ang="0">
                        <a:pos x="139" y="65"/>
                      </a:cxn>
                      <a:cxn ang="0">
                        <a:pos x="143" y="67"/>
                      </a:cxn>
                      <a:cxn ang="0">
                        <a:pos x="143" y="71"/>
                      </a:cxn>
                      <a:cxn ang="0">
                        <a:pos x="141" y="74"/>
                      </a:cxn>
                      <a:cxn ang="0">
                        <a:pos x="138" y="75"/>
                      </a:cxn>
                      <a:cxn ang="0">
                        <a:pos x="9" y="63"/>
                      </a:cxn>
                      <a:cxn ang="0">
                        <a:pos x="6" y="62"/>
                      </a:cxn>
                      <a:cxn ang="0">
                        <a:pos x="6" y="63"/>
                      </a:cxn>
                      <a:cxn ang="0">
                        <a:pos x="3" y="62"/>
                      </a:cxn>
                      <a:cxn ang="0">
                        <a:pos x="0" y="64"/>
                      </a:cxn>
                      <a:cxn ang="0">
                        <a:pos x="0" y="66"/>
                      </a:cxn>
                    </a:cxnLst>
                    <a:rect l="0" t="0" r="r" b="b"/>
                    <a:pathLst>
                      <a:path w="144" h="76">
                        <a:moveTo>
                          <a:pt x="0" y="0"/>
                        </a:moveTo>
                        <a:lnTo>
                          <a:pt x="0" y="3"/>
                        </a:lnTo>
                        <a:lnTo>
                          <a:pt x="2" y="7"/>
                        </a:lnTo>
                        <a:lnTo>
                          <a:pt x="7" y="9"/>
                        </a:lnTo>
                        <a:lnTo>
                          <a:pt x="10" y="11"/>
                        </a:lnTo>
                        <a:lnTo>
                          <a:pt x="133" y="59"/>
                        </a:lnTo>
                        <a:lnTo>
                          <a:pt x="136" y="63"/>
                        </a:lnTo>
                        <a:lnTo>
                          <a:pt x="139" y="65"/>
                        </a:lnTo>
                        <a:lnTo>
                          <a:pt x="143" y="67"/>
                        </a:lnTo>
                        <a:lnTo>
                          <a:pt x="143" y="71"/>
                        </a:lnTo>
                        <a:lnTo>
                          <a:pt x="141" y="74"/>
                        </a:lnTo>
                        <a:lnTo>
                          <a:pt x="138" y="75"/>
                        </a:lnTo>
                        <a:lnTo>
                          <a:pt x="9" y="63"/>
                        </a:lnTo>
                        <a:lnTo>
                          <a:pt x="6" y="62"/>
                        </a:lnTo>
                        <a:lnTo>
                          <a:pt x="6" y="63"/>
                        </a:lnTo>
                        <a:lnTo>
                          <a:pt x="3" y="62"/>
                        </a:lnTo>
                        <a:lnTo>
                          <a:pt x="0" y="64"/>
                        </a:lnTo>
                        <a:lnTo>
                          <a:pt x="0" y="66"/>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51" name="Freeform 209"/>
                  <p:cNvSpPr>
                    <a:spLocks noChangeAspect="1"/>
                  </p:cNvSpPr>
                  <p:nvPr/>
                </p:nvSpPr>
                <p:spPr bwMode="auto">
                  <a:xfrm>
                    <a:off x="1325" y="1202"/>
                    <a:ext cx="144" cy="70"/>
                  </a:xfrm>
                  <a:custGeom>
                    <a:avLst/>
                    <a:gdLst/>
                    <a:ahLst/>
                    <a:cxnLst>
                      <a:cxn ang="0">
                        <a:pos x="0" y="0"/>
                      </a:cxn>
                      <a:cxn ang="0">
                        <a:pos x="0" y="0"/>
                      </a:cxn>
                      <a:cxn ang="0">
                        <a:pos x="4" y="4"/>
                      </a:cxn>
                      <a:cxn ang="0">
                        <a:pos x="6" y="6"/>
                      </a:cxn>
                      <a:cxn ang="0">
                        <a:pos x="11" y="7"/>
                      </a:cxn>
                      <a:cxn ang="0">
                        <a:pos x="131" y="54"/>
                      </a:cxn>
                      <a:cxn ang="0">
                        <a:pos x="136" y="58"/>
                      </a:cxn>
                      <a:cxn ang="0">
                        <a:pos x="139" y="59"/>
                      </a:cxn>
                      <a:cxn ang="0">
                        <a:pos x="143" y="63"/>
                      </a:cxn>
                      <a:cxn ang="0">
                        <a:pos x="143" y="66"/>
                      </a:cxn>
                      <a:cxn ang="0">
                        <a:pos x="140" y="69"/>
                      </a:cxn>
                      <a:cxn ang="0">
                        <a:pos x="138" y="69"/>
                      </a:cxn>
                      <a:cxn ang="0">
                        <a:pos x="11" y="57"/>
                      </a:cxn>
                      <a:cxn ang="0">
                        <a:pos x="7" y="58"/>
                      </a:cxn>
                      <a:cxn ang="0">
                        <a:pos x="4" y="57"/>
                      </a:cxn>
                      <a:cxn ang="0">
                        <a:pos x="1" y="57"/>
                      </a:cxn>
                      <a:cxn ang="0">
                        <a:pos x="1" y="59"/>
                      </a:cxn>
                      <a:cxn ang="0">
                        <a:pos x="0" y="62"/>
                      </a:cxn>
                    </a:cxnLst>
                    <a:rect l="0" t="0" r="r" b="b"/>
                    <a:pathLst>
                      <a:path w="144" h="70">
                        <a:moveTo>
                          <a:pt x="0" y="0"/>
                        </a:moveTo>
                        <a:lnTo>
                          <a:pt x="0" y="0"/>
                        </a:lnTo>
                        <a:lnTo>
                          <a:pt x="4" y="4"/>
                        </a:lnTo>
                        <a:lnTo>
                          <a:pt x="6" y="6"/>
                        </a:lnTo>
                        <a:lnTo>
                          <a:pt x="11" y="7"/>
                        </a:lnTo>
                        <a:lnTo>
                          <a:pt x="131" y="54"/>
                        </a:lnTo>
                        <a:lnTo>
                          <a:pt x="136" y="58"/>
                        </a:lnTo>
                        <a:lnTo>
                          <a:pt x="139" y="59"/>
                        </a:lnTo>
                        <a:lnTo>
                          <a:pt x="143" y="63"/>
                        </a:lnTo>
                        <a:lnTo>
                          <a:pt x="143" y="66"/>
                        </a:lnTo>
                        <a:lnTo>
                          <a:pt x="140" y="69"/>
                        </a:lnTo>
                        <a:lnTo>
                          <a:pt x="138" y="69"/>
                        </a:lnTo>
                        <a:lnTo>
                          <a:pt x="11" y="57"/>
                        </a:lnTo>
                        <a:lnTo>
                          <a:pt x="7" y="58"/>
                        </a:lnTo>
                        <a:lnTo>
                          <a:pt x="4" y="57"/>
                        </a:lnTo>
                        <a:lnTo>
                          <a:pt x="1" y="57"/>
                        </a:lnTo>
                        <a:lnTo>
                          <a:pt x="1" y="59"/>
                        </a:lnTo>
                        <a:lnTo>
                          <a:pt x="0" y="62"/>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52" name="Freeform 210"/>
                  <p:cNvSpPr>
                    <a:spLocks noChangeAspect="1"/>
                  </p:cNvSpPr>
                  <p:nvPr/>
                </p:nvSpPr>
                <p:spPr bwMode="auto">
                  <a:xfrm>
                    <a:off x="1327" y="1260"/>
                    <a:ext cx="142" cy="76"/>
                  </a:xfrm>
                  <a:custGeom>
                    <a:avLst/>
                    <a:gdLst/>
                    <a:ahLst/>
                    <a:cxnLst>
                      <a:cxn ang="0">
                        <a:pos x="0" y="0"/>
                      </a:cxn>
                      <a:cxn ang="0">
                        <a:pos x="0" y="4"/>
                      </a:cxn>
                      <a:cxn ang="0">
                        <a:pos x="3" y="7"/>
                      </a:cxn>
                      <a:cxn ang="0">
                        <a:pos x="6" y="8"/>
                      </a:cxn>
                      <a:cxn ang="0">
                        <a:pos x="11" y="11"/>
                      </a:cxn>
                      <a:cxn ang="0">
                        <a:pos x="132" y="61"/>
                      </a:cxn>
                      <a:cxn ang="0">
                        <a:pos x="137" y="64"/>
                      </a:cxn>
                      <a:cxn ang="0">
                        <a:pos x="137" y="65"/>
                      </a:cxn>
                      <a:cxn ang="0">
                        <a:pos x="140" y="68"/>
                      </a:cxn>
                      <a:cxn ang="0">
                        <a:pos x="141" y="71"/>
                      </a:cxn>
                      <a:cxn ang="0">
                        <a:pos x="139" y="74"/>
                      </a:cxn>
                      <a:cxn ang="0">
                        <a:pos x="136" y="75"/>
                      </a:cxn>
                      <a:cxn ang="0">
                        <a:pos x="11" y="62"/>
                      </a:cxn>
                      <a:cxn ang="0">
                        <a:pos x="8" y="62"/>
                      </a:cxn>
                      <a:cxn ang="0">
                        <a:pos x="6" y="62"/>
                      </a:cxn>
                      <a:cxn ang="0">
                        <a:pos x="4" y="62"/>
                      </a:cxn>
                      <a:cxn ang="0">
                        <a:pos x="2" y="63"/>
                      </a:cxn>
                      <a:cxn ang="0">
                        <a:pos x="2" y="66"/>
                      </a:cxn>
                    </a:cxnLst>
                    <a:rect l="0" t="0" r="r" b="b"/>
                    <a:pathLst>
                      <a:path w="142" h="76">
                        <a:moveTo>
                          <a:pt x="0" y="0"/>
                        </a:moveTo>
                        <a:lnTo>
                          <a:pt x="0" y="4"/>
                        </a:lnTo>
                        <a:lnTo>
                          <a:pt x="3" y="7"/>
                        </a:lnTo>
                        <a:lnTo>
                          <a:pt x="6" y="8"/>
                        </a:lnTo>
                        <a:lnTo>
                          <a:pt x="11" y="11"/>
                        </a:lnTo>
                        <a:lnTo>
                          <a:pt x="132" y="61"/>
                        </a:lnTo>
                        <a:lnTo>
                          <a:pt x="137" y="64"/>
                        </a:lnTo>
                        <a:lnTo>
                          <a:pt x="137" y="65"/>
                        </a:lnTo>
                        <a:lnTo>
                          <a:pt x="140" y="68"/>
                        </a:lnTo>
                        <a:lnTo>
                          <a:pt x="141" y="71"/>
                        </a:lnTo>
                        <a:lnTo>
                          <a:pt x="139" y="74"/>
                        </a:lnTo>
                        <a:lnTo>
                          <a:pt x="136" y="75"/>
                        </a:lnTo>
                        <a:lnTo>
                          <a:pt x="11" y="62"/>
                        </a:lnTo>
                        <a:lnTo>
                          <a:pt x="8" y="62"/>
                        </a:lnTo>
                        <a:lnTo>
                          <a:pt x="6" y="62"/>
                        </a:lnTo>
                        <a:lnTo>
                          <a:pt x="4" y="62"/>
                        </a:lnTo>
                        <a:lnTo>
                          <a:pt x="2" y="63"/>
                        </a:lnTo>
                        <a:lnTo>
                          <a:pt x="2" y="66"/>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53" name="Freeform 211"/>
                  <p:cNvSpPr>
                    <a:spLocks noChangeAspect="1"/>
                  </p:cNvSpPr>
                  <p:nvPr/>
                </p:nvSpPr>
                <p:spPr bwMode="auto">
                  <a:xfrm>
                    <a:off x="1326" y="1328"/>
                    <a:ext cx="142" cy="74"/>
                  </a:xfrm>
                  <a:custGeom>
                    <a:avLst/>
                    <a:gdLst/>
                    <a:ahLst/>
                    <a:cxnLst>
                      <a:cxn ang="0">
                        <a:pos x="0" y="0"/>
                      </a:cxn>
                      <a:cxn ang="0">
                        <a:pos x="2" y="2"/>
                      </a:cxn>
                      <a:cxn ang="0">
                        <a:pos x="4" y="4"/>
                      </a:cxn>
                      <a:cxn ang="0">
                        <a:pos x="4" y="5"/>
                      </a:cxn>
                      <a:cxn ang="0">
                        <a:pos x="10" y="8"/>
                      </a:cxn>
                      <a:cxn ang="0">
                        <a:pos x="129" y="57"/>
                      </a:cxn>
                      <a:cxn ang="0">
                        <a:pos x="136" y="59"/>
                      </a:cxn>
                      <a:cxn ang="0">
                        <a:pos x="138" y="62"/>
                      </a:cxn>
                      <a:cxn ang="0">
                        <a:pos x="139" y="66"/>
                      </a:cxn>
                      <a:cxn ang="0">
                        <a:pos x="141" y="68"/>
                      </a:cxn>
                      <a:cxn ang="0">
                        <a:pos x="140" y="70"/>
                      </a:cxn>
                      <a:cxn ang="0">
                        <a:pos x="136" y="73"/>
                      </a:cxn>
                      <a:cxn ang="0">
                        <a:pos x="12" y="59"/>
                      </a:cxn>
                      <a:cxn ang="0">
                        <a:pos x="8" y="59"/>
                      </a:cxn>
                      <a:cxn ang="0">
                        <a:pos x="4" y="59"/>
                      </a:cxn>
                      <a:cxn ang="0">
                        <a:pos x="3" y="59"/>
                      </a:cxn>
                      <a:cxn ang="0">
                        <a:pos x="3" y="61"/>
                      </a:cxn>
                      <a:cxn ang="0">
                        <a:pos x="2" y="64"/>
                      </a:cxn>
                    </a:cxnLst>
                    <a:rect l="0" t="0" r="r" b="b"/>
                    <a:pathLst>
                      <a:path w="142" h="74">
                        <a:moveTo>
                          <a:pt x="0" y="0"/>
                        </a:moveTo>
                        <a:lnTo>
                          <a:pt x="2" y="2"/>
                        </a:lnTo>
                        <a:lnTo>
                          <a:pt x="4" y="4"/>
                        </a:lnTo>
                        <a:lnTo>
                          <a:pt x="4" y="5"/>
                        </a:lnTo>
                        <a:lnTo>
                          <a:pt x="10" y="8"/>
                        </a:lnTo>
                        <a:lnTo>
                          <a:pt x="129" y="57"/>
                        </a:lnTo>
                        <a:lnTo>
                          <a:pt x="136" y="59"/>
                        </a:lnTo>
                        <a:lnTo>
                          <a:pt x="138" y="62"/>
                        </a:lnTo>
                        <a:lnTo>
                          <a:pt x="139" y="66"/>
                        </a:lnTo>
                        <a:lnTo>
                          <a:pt x="141" y="68"/>
                        </a:lnTo>
                        <a:lnTo>
                          <a:pt x="140" y="70"/>
                        </a:lnTo>
                        <a:lnTo>
                          <a:pt x="136" y="73"/>
                        </a:lnTo>
                        <a:lnTo>
                          <a:pt x="12" y="59"/>
                        </a:lnTo>
                        <a:lnTo>
                          <a:pt x="8" y="59"/>
                        </a:lnTo>
                        <a:lnTo>
                          <a:pt x="4" y="59"/>
                        </a:lnTo>
                        <a:lnTo>
                          <a:pt x="3" y="59"/>
                        </a:lnTo>
                        <a:lnTo>
                          <a:pt x="3" y="61"/>
                        </a:lnTo>
                        <a:lnTo>
                          <a:pt x="2" y="64"/>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54" name="Freeform 212"/>
                  <p:cNvSpPr>
                    <a:spLocks noChangeAspect="1"/>
                  </p:cNvSpPr>
                  <p:nvPr/>
                </p:nvSpPr>
                <p:spPr bwMode="auto">
                  <a:xfrm>
                    <a:off x="1326" y="1391"/>
                    <a:ext cx="142" cy="73"/>
                  </a:xfrm>
                  <a:custGeom>
                    <a:avLst/>
                    <a:gdLst/>
                    <a:ahLst/>
                    <a:cxnLst>
                      <a:cxn ang="0">
                        <a:pos x="0" y="0"/>
                      </a:cxn>
                      <a:cxn ang="0">
                        <a:pos x="0" y="3"/>
                      </a:cxn>
                      <a:cxn ang="0">
                        <a:pos x="1" y="7"/>
                      </a:cxn>
                      <a:cxn ang="0">
                        <a:pos x="5" y="9"/>
                      </a:cxn>
                      <a:cxn ang="0">
                        <a:pos x="11" y="10"/>
                      </a:cxn>
                      <a:cxn ang="0">
                        <a:pos x="129" y="59"/>
                      </a:cxn>
                      <a:cxn ang="0">
                        <a:pos x="137" y="61"/>
                      </a:cxn>
                      <a:cxn ang="0">
                        <a:pos x="138" y="63"/>
                      </a:cxn>
                      <a:cxn ang="0">
                        <a:pos x="141" y="67"/>
                      </a:cxn>
                      <a:cxn ang="0">
                        <a:pos x="141" y="69"/>
                      </a:cxn>
                      <a:cxn ang="0">
                        <a:pos x="140" y="72"/>
                      </a:cxn>
                      <a:cxn ang="0">
                        <a:pos x="135" y="72"/>
                      </a:cxn>
                      <a:cxn ang="0">
                        <a:pos x="73" y="65"/>
                      </a:cxn>
                    </a:cxnLst>
                    <a:rect l="0" t="0" r="r" b="b"/>
                    <a:pathLst>
                      <a:path w="142" h="73">
                        <a:moveTo>
                          <a:pt x="0" y="0"/>
                        </a:moveTo>
                        <a:lnTo>
                          <a:pt x="0" y="3"/>
                        </a:lnTo>
                        <a:lnTo>
                          <a:pt x="1" y="7"/>
                        </a:lnTo>
                        <a:lnTo>
                          <a:pt x="5" y="9"/>
                        </a:lnTo>
                        <a:lnTo>
                          <a:pt x="11" y="10"/>
                        </a:lnTo>
                        <a:lnTo>
                          <a:pt x="129" y="59"/>
                        </a:lnTo>
                        <a:lnTo>
                          <a:pt x="137" y="61"/>
                        </a:lnTo>
                        <a:lnTo>
                          <a:pt x="138" y="63"/>
                        </a:lnTo>
                        <a:lnTo>
                          <a:pt x="141" y="67"/>
                        </a:lnTo>
                        <a:lnTo>
                          <a:pt x="141" y="69"/>
                        </a:lnTo>
                        <a:lnTo>
                          <a:pt x="140" y="72"/>
                        </a:lnTo>
                        <a:lnTo>
                          <a:pt x="135" y="72"/>
                        </a:lnTo>
                        <a:lnTo>
                          <a:pt x="73" y="65"/>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grpSp>
            <p:sp>
              <p:nvSpPr>
                <p:cNvPr id="47" name="Text Box 213"/>
                <p:cNvSpPr txBox="1">
                  <a:spLocks noChangeArrowheads="1"/>
                </p:cNvSpPr>
                <p:nvPr/>
              </p:nvSpPr>
              <p:spPr bwMode="auto">
                <a:xfrm>
                  <a:off x="1922" y="709"/>
                  <a:ext cx="182" cy="250"/>
                </a:xfrm>
                <a:prstGeom prst="rect">
                  <a:avLst/>
                </a:prstGeom>
                <a:noFill/>
                <a:ln w="9525">
                  <a:noFill/>
                  <a:miter lim="800000"/>
                  <a:headEnd/>
                  <a:tailEnd/>
                </a:ln>
                <a:effectLst/>
              </p:spPr>
              <p:txBody>
                <a:bodyPr wrap="none">
                  <a:prstTxWarp prst="textNoShape">
                    <a:avLst/>
                  </a:prstTxWarp>
                  <a:spAutoFit/>
                </a:bodyPr>
                <a:lstStyle/>
                <a:p>
                  <a:r>
                    <a:rPr lang="en-US" sz="2000" b="1" dirty="0">
                      <a:latin typeface="Symbol" pitchFamily="-112" charset="2"/>
                    </a:rPr>
                    <a:t>g</a:t>
                  </a:r>
                </a:p>
              </p:txBody>
            </p:sp>
          </p:grpSp>
          <p:sp>
            <p:nvSpPr>
              <p:cNvPr id="42" name="Text Box 214"/>
              <p:cNvSpPr txBox="1">
                <a:spLocks noChangeArrowheads="1"/>
              </p:cNvSpPr>
              <p:nvPr/>
            </p:nvSpPr>
            <p:spPr bwMode="auto">
              <a:xfrm>
                <a:off x="158750" y="2711569"/>
                <a:ext cx="311150" cy="366712"/>
              </a:xfrm>
              <a:prstGeom prst="rect">
                <a:avLst/>
              </a:prstGeom>
              <a:noFill/>
              <a:ln w="9525">
                <a:noFill/>
                <a:miter lim="800000"/>
                <a:headEnd/>
                <a:tailEnd/>
              </a:ln>
              <a:effectLst/>
            </p:spPr>
            <p:txBody>
              <a:bodyPr wrap="none">
                <a:prstTxWarp prst="textNoShape">
                  <a:avLst/>
                </a:prstTxWarp>
                <a:spAutoFit/>
              </a:bodyPr>
              <a:lstStyle/>
              <a:p>
                <a:r>
                  <a:rPr lang="en-US" b="1" dirty="0">
                    <a:latin typeface="Times New Roman" pitchFamily="-112" charset="0"/>
                  </a:rPr>
                  <a:t>p</a:t>
                </a:r>
              </a:p>
            </p:txBody>
          </p:sp>
          <p:sp>
            <p:nvSpPr>
              <p:cNvPr id="43" name="Text Box 215"/>
              <p:cNvSpPr txBox="1">
                <a:spLocks noChangeArrowheads="1"/>
              </p:cNvSpPr>
              <p:nvPr/>
            </p:nvSpPr>
            <p:spPr bwMode="auto">
              <a:xfrm>
                <a:off x="4114496" y="2674490"/>
                <a:ext cx="387351" cy="366712"/>
              </a:xfrm>
              <a:prstGeom prst="rect">
                <a:avLst/>
              </a:prstGeom>
              <a:noFill/>
              <a:ln w="9525">
                <a:noFill/>
                <a:miter lim="800000"/>
                <a:headEnd/>
                <a:tailEnd/>
              </a:ln>
              <a:effectLst/>
            </p:spPr>
            <p:txBody>
              <a:bodyPr wrap="none">
                <a:prstTxWarp prst="textNoShape">
                  <a:avLst/>
                </a:prstTxWarp>
                <a:spAutoFit/>
              </a:bodyPr>
              <a:lstStyle/>
              <a:p>
                <a:r>
                  <a:rPr lang="en-US" b="1" dirty="0" err="1">
                    <a:latin typeface="Times New Roman" pitchFamily="-112" charset="0"/>
                  </a:rPr>
                  <a:t>p</a:t>
                </a:r>
                <a:r>
                  <a:rPr lang="en-US" b="1" dirty="0">
                    <a:latin typeface="Times New Roman" pitchFamily="-112" charset="0"/>
                  </a:rPr>
                  <a:t>’</a:t>
                </a:r>
              </a:p>
            </p:txBody>
          </p:sp>
        </p:grpSp>
        <p:sp>
          <p:nvSpPr>
            <p:cNvPr id="31" name="Freeform 174"/>
            <p:cNvSpPr>
              <a:spLocks/>
            </p:cNvSpPr>
            <p:nvPr/>
          </p:nvSpPr>
          <p:spPr bwMode="auto">
            <a:xfrm flipV="1">
              <a:off x="5299076" y="2656739"/>
              <a:ext cx="3381374" cy="211668"/>
            </a:xfrm>
            <a:custGeom>
              <a:avLst/>
              <a:gdLst/>
              <a:ahLst/>
              <a:cxnLst>
                <a:cxn ang="0">
                  <a:pos x="0" y="48"/>
                </a:cxn>
                <a:cxn ang="0">
                  <a:pos x="624" y="0"/>
                </a:cxn>
                <a:cxn ang="0">
                  <a:pos x="1200" y="48"/>
                </a:cxn>
              </a:cxnLst>
              <a:rect l="0" t="0" r="r" b="b"/>
              <a:pathLst>
                <a:path w="1200" h="48">
                  <a:moveTo>
                    <a:pt x="0" y="48"/>
                  </a:moveTo>
                  <a:cubicBezTo>
                    <a:pt x="212" y="24"/>
                    <a:pt x="424" y="0"/>
                    <a:pt x="624" y="0"/>
                  </a:cubicBezTo>
                  <a:cubicBezTo>
                    <a:pt x="824" y="0"/>
                    <a:pt x="1012" y="24"/>
                    <a:pt x="1200" y="48"/>
                  </a:cubicBezTo>
                </a:path>
              </a:pathLst>
            </a:custGeom>
            <a:noFill/>
            <a:ln w="9525" cap="flat">
              <a:solidFill>
                <a:schemeClr val="tx1"/>
              </a:solidFill>
              <a:prstDash val="dash"/>
              <a:round/>
              <a:headEnd type="none" w="med" len="med"/>
              <a:tailEnd type="arrow" w="med" len="med"/>
            </a:ln>
            <a:effectLst/>
          </p:spPr>
          <p:txBody>
            <a:bodyPr>
              <a:prstTxWarp prst="textNoShape">
                <a:avLst/>
              </a:prstTxWarp>
            </a:bodyPr>
            <a:lstStyle/>
            <a:p>
              <a:endParaRPr lang="en-US"/>
            </a:p>
          </p:txBody>
        </p:sp>
        <p:sp>
          <p:nvSpPr>
            <p:cNvPr id="32" name="Text Box 175"/>
            <p:cNvSpPr txBox="1">
              <a:spLocks noChangeArrowheads="1"/>
            </p:cNvSpPr>
            <p:nvPr/>
          </p:nvSpPr>
          <p:spPr bwMode="auto">
            <a:xfrm>
              <a:off x="7013438" y="2740296"/>
              <a:ext cx="304801" cy="336551"/>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b="1" dirty="0" err="1">
                  <a:latin typeface="Times New Roman" pitchFamily="-112" charset="0"/>
                </a:rPr>
                <a:t>t</a:t>
              </a:r>
              <a:endParaRPr lang="en-US" sz="1600" b="1" dirty="0">
                <a:latin typeface="Times New Roman" pitchFamily="-112" charset="0"/>
              </a:endParaRPr>
            </a:p>
          </p:txBody>
        </p:sp>
      </p:grpSp>
      <p:sp>
        <p:nvSpPr>
          <p:cNvPr id="80" name="TextBox 79"/>
          <p:cNvSpPr txBox="1"/>
          <p:nvPr/>
        </p:nvSpPr>
        <p:spPr>
          <a:xfrm>
            <a:off x="3672412" y="1322917"/>
            <a:ext cx="4919661" cy="646331"/>
          </a:xfrm>
          <a:prstGeom prst="rect">
            <a:avLst/>
          </a:prstGeom>
          <a:noFill/>
        </p:spPr>
        <p:txBody>
          <a:bodyPr wrap="none" rtlCol="0">
            <a:spAutoFit/>
          </a:bodyPr>
          <a:lstStyle/>
          <a:p>
            <a:pPr algn="ctr"/>
            <a:r>
              <a:rPr lang="en-US" dirty="0"/>
              <a:t>Measure them through exclusive reactions</a:t>
            </a:r>
          </a:p>
          <a:p>
            <a:pPr algn="ctr"/>
            <a:r>
              <a:rPr lang="en-US" dirty="0"/>
              <a:t>golden channel: </a:t>
            </a:r>
            <a:r>
              <a:rPr lang="en-US" dirty="0">
                <a:solidFill>
                  <a:srgbClr val="FF00FF"/>
                </a:solidFill>
              </a:rPr>
              <a:t>DVCS</a:t>
            </a:r>
          </a:p>
        </p:txBody>
      </p:sp>
      <p:sp>
        <p:nvSpPr>
          <p:cNvPr id="81" name="Oval 80"/>
          <p:cNvSpPr/>
          <p:nvPr/>
        </p:nvSpPr>
        <p:spPr bwMode="auto">
          <a:xfrm>
            <a:off x="7306834" y="5316259"/>
            <a:ext cx="672999" cy="566690"/>
          </a:xfrm>
          <a:prstGeom prst="ellipse">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82" name="Straight Arrow Connector 81"/>
          <p:cNvCxnSpPr/>
          <p:nvPr/>
        </p:nvCxnSpPr>
        <p:spPr bwMode="auto">
          <a:xfrm flipH="1">
            <a:off x="6752167" y="5834215"/>
            <a:ext cx="720894" cy="632202"/>
          </a:xfrm>
          <a:prstGeom prst="straightConnector1">
            <a:avLst/>
          </a:prstGeom>
          <a:solidFill>
            <a:schemeClr val="accent1"/>
          </a:solidFill>
          <a:ln w="28575" cap="flat" cmpd="sng" algn="ctr">
            <a:solidFill>
              <a:srgbClr val="0000FF"/>
            </a:solidFill>
            <a:prstDash val="solid"/>
            <a:round/>
            <a:headEnd type="none" w="med" len="med"/>
            <a:tailEnd type="arrow"/>
          </a:ln>
          <a:effectLst/>
        </p:spPr>
      </p:cxnSp>
      <p:sp>
        <p:nvSpPr>
          <p:cNvPr id="85" name="TextBox 84"/>
          <p:cNvSpPr txBox="1"/>
          <p:nvPr/>
        </p:nvSpPr>
        <p:spPr>
          <a:xfrm>
            <a:off x="2899832" y="6297082"/>
            <a:ext cx="4825209" cy="369332"/>
          </a:xfrm>
          <a:prstGeom prst="rect">
            <a:avLst/>
          </a:prstGeom>
          <a:noFill/>
        </p:spPr>
        <p:txBody>
          <a:bodyPr wrap="none" rtlCol="0">
            <a:spAutoFit/>
          </a:bodyPr>
          <a:lstStyle/>
          <a:p>
            <a:r>
              <a:rPr lang="en-US" dirty="0">
                <a:solidFill>
                  <a:srgbClr val="0000FF"/>
                </a:solidFill>
              </a:rPr>
              <a:t>responsible for orbital angular momentum</a:t>
            </a:r>
          </a:p>
        </p:txBody>
      </p:sp>
    </p:spTree>
    <p:extLst>
      <p:ext uri="{BB962C8B-B14F-4D97-AF65-F5344CB8AC3E}">
        <p14:creationId xmlns:p14="http://schemas.microsoft.com/office/powerpoint/2010/main" xmlns="" val="1085861176"/>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1"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80"/>
                                        </p:tgtEl>
                                        <p:attrNameLst>
                                          <p:attrName>style.visibility</p:attrName>
                                        </p:attrNameLst>
                                      </p:cBhvr>
                                      <p:to>
                                        <p:strVal val="visible"/>
                                      </p:to>
                                    </p:set>
                                    <p:anim calcmode="lin" valueType="num">
                                      <p:cBhvr>
                                        <p:cTn id="15" dur="1000" fill="hold"/>
                                        <p:tgtEl>
                                          <p:spTgt spid="80"/>
                                        </p:tgtEl>
                                        <p:attrNameLst>
                                          <p:attrName>ppt_w</p:attrName>
                                        </p:attrNameLst>
                                      </p:cBhvr>
                                      <p:tavLst>
                                        <p:tav tm="0">
                                          <p:val>
                                            <p:strVal val="#ppt_w*0.70"/>
                                          </p:val>
                                        </p:tav>
                                        <p:tav tm="100000">
                                          <p:val>
                                            <p:strVal val="#ppt_w"/>
                                          </p:val>
                                        </p:tav>
                                      </p:tavLst>
                                    </p:anim>
                                    <p:anim calcmode="lin" valueType="num">
                                      <p:cBhvr>
                                        <p:cTn id="16" dur="1000" fill="hold"/>
                                        <p:tgtEl>
                                          <p:spTgt spid="80"/>
                                        </p:tgtEl>
                                        <p:attrNameLst>
                                          <p:attrName>ppt_h</p:attrName>
                                        </p:attrNameLst>
                                      </p:cBhvr>
                                      <p:tavLst>
                                        <p:tav tm="0">
                                          <p:val>
                                            <p:strVal val="#ppt_h"/>
                                          </p:val>
                                        </p:tav>
                                        <p:tav tm="100000">
                                          <p:val>
                                            <p:strVal val="#ppt_h"/>
                                          </p:val>
                                        </p:tav>
                                      </p:tavLst>
                                    </p:anim>
                                    <p:animEffect transition="in" filter="fade">
                                      <p:cBhvr>
                                        <p:cTn id="17" dur="1000"/>
                                        <p:tgtEl>
                                          <p:spTgt spid="80"/>
                                        </p:tgtEl>
                                      </p:cBhvr>
                                    </p:animEffect>
                                  </p:childTnLst>
                                </p:cTn>
                              </p:par>
                              <p:par>
                                <p:cTn id="18" presetID="55"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1000" fill="hold"/>
                                        <p:tgtEl>
                                          <p:spTgt spid="29"/>
                                        </p:tgtEl>
                                        <p:attrNameLst>
                                          <p:attrName>ppt_w</p:attrName>
                                        </p:attrNameLst>
                                      </p:cBhvr>
                                      <p:tavLst>
                                        <p:tav tm="0">
                                          <p:val>
                                            <p:strVal val="#ppt_w*0.70"/>
                                          </p:val>
                                        </p:tav>
                                        <p:tav tm="100000">
                                          <p:val>
                                            <p:strVal val="#ppt_w"/>
                                          </p:val>
                                        </p:tav>
                                      </p:tavLst>
                                    </p:anim>
                                    <p:anim calcmode="lin" valueType="num">
                                      <p:cBhvr>
                                        <p:cTn id="21" dur="1000" fill="hold"/>
                                        <p:tgtEl>
                                          <p:spTgt spid="29"/>
                                        </p:tgtEl>
                                        <p:attrNameLst>
                                          <p:attrName>ppt_h</p:attrName>
                                        </p:attrNameLst>
                                      </p:cBhvr>
                                      <p:tavLst>
                                        <p:tav tm="0">
                                          <p:val>
                                            <p:strVal val="#ppt_h"/>
                                          </p:val>
                                        </p:tav>
                                        <p:tav tm="100000">
                                          <p:val>
                                            <p:strVal val="#ppt_h"/>
                                          </p:val>
                                        </p:tav>
                                      </p:tavLst>
                                    </p:anim>
                                    <p:animEffect transition="in" filter="fade">
                                      <p:cBhvr>
                                        <p:cTn id="22" dur="10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1000" fill="hold"/>
                                        <p:tgtEl>
                                          <p:spTgt spid="20"/>
                                        </p:tgtEl>
                                        <p:attrNameLst>
                                          <p:attrName>ppt_w</p:attrName>
                                        </p:attrNameLst>
                                      </p:cBhvr>
                                      <p:tavLst>
                                        <p:tav tm="0">
                                          <p:val>
                                            <p:strVal val="#ppt_w*0.70"/>
                                          </p:val>
                                        </p:tav>
                                        <p:tav tm="100000">
                                          <p:val>
                                            <p:strVal val="#ppt_w"/>
                                          </p:val>
                                        </p:tav>
                                      </p:tavLst>
                                    </p:anim>
                                    <p:anim calcmode="lin" valueType="num">
                                      <p:cBhvr>
                                        <p:cTn id="28" dur="1000" fill="hold"/>
                                        <p:tgtEl>
                                          <p:spTgt spid="20"/>
                                        </p:tgtEl>
                                        <p:attrNameLst>
                                          <p:attrName>ppt_h</p:attrName>
                                        </p:attrNameLst>
                                      </p:cBhvr>
                                      <p:tavLst>
                                        <p:tav tm="0">
                                          <p:val>
                                            <p:strVal val="#ppt_h"/>
                                          </p:val>
                                        </p:tav>
                                        <p:tav tm="100000">
                                          <p:val>
                                            <p:strVal val="#ppt_h"/>
                                          </p:val>
                                        </p:tav>
                                      </p:tavLst>
                                    </p:anim>
                                    <p:animEffect transition="in" filter="fade">
                                      <p:cBhvr>
                                        <p:cTn id="29" dur="1000"/>
                                        <p:tgtEl>
                                          <p:spTgt spid="20"/>
                                        </p:tgtEl>
                                      </p:cBhvr>
                                    </p:animEffect>
                                  </p:childTnLst>
                                </p:cTn>
                              </p:par>
                            </p:childTnLst>
                          </p:cTn>
                        </p:par>
                        <p:par>
                          <p:cTn id="30" fill="hold">
                            <p:stCondLst>
                              <p:cond delay="1000"/>
                            </p:stCondLst>
                            <p:childTnLst>
                              <p:par>
                                <p:cTn id="31" presetID="55" presetClass="entr" presetSubtype="0" fill="hold" grpId="1" nodeType="afterEffect">
                                  <p:stCondLst>
                                    <p:cond delay="0"/>
                                  </p:stCondLst>
                                  <p:childTnLst>
                                    <p:set>
                                      <p:cBhvr>
                                        <p:cTn id="32" dur="1" fill="hold">
                                          <p:stCondLst>
                                            <p:cond delay="0"/>
                                          </p:stCondLst>
                                        </p:cTn>
                                        <p:tgtEl>
                                          <p:spTgt spid="81"/>
                                        </p:tgtEl>
                                        <p:attrNameLst>
                                          <p:attrName>style.visibility</p:attrName>
                                        </p:attrNameLst>
                                      </p:cBhvr>
                                      <p:to>
                                        <p:strVal val="visible"/>
                                      </p:to>
                                    </p:set>
                                    <p:anim calcmode="lin" valueType="num">
                                      <p:cBhvr>
                                        <p:cTn id="33" dur="1000" fill="hold"/>
                                        <p:tgtEl>
                                          <p:spTgt spid="81"/>
                                        </p:tgtEl>
                                        <p:attrNameLst>
                                          <p:attrName>ppt_w</p:attrName>
                                        </p:attrNameLst>
                                      </p:cBhvr>
                                      <p:tavLst>
                                        <p:tav tm="0">
                                          <p:val>
                                            <p:strVal val="#ppt_w*0.70"/>
                                          </p:val>
                                        </p:tav>
                                        <p:tav tm="100000">
                                          <p:val>
                                            <p:strVal val="#ppt_w"/>
                                          </p:val>
                                        </p:tav>
                                      </p:tavLst>
                                    </p:anim>
                                    <p:anim calcmode="lin" valueType="num">
                                      <p:cBhvr>
                                        <p:cTn id="34" dur="1000" fill="hold"/>
                                        <p:tgtEl>
                                          <p:spTgt spid="81"/>
                                        </p:tgtEl>
                                        <p:attrNameLst>
                                          <p:attrName>ppt_h</p:attrName>
                                        </p:attrNameLst>
                                      </p:cBhvr>
                                      <p:tavLst>
                                        <p:tav tm="0">
                                          <p:val>
                                            <p:strVal val="#ppt_h"/>
                                          </p:val>
                                        </p:tav>
                                        <p:tav tm="100000">
                                          <p:val>
                                            <p:strVal val="#ppt_h"/>
                                          </p:val>
                                        </p:tav>
                                      </p:tavLst>
                                    </p:anim>
                                    <p:animEffect transition="in" filter="fade">
                                      <p:cBhvr>
                                        <p:cTn id="35" dur="1000"/>
                                        <p:tgtEl>
                                          <p:spTgt spid="81"/>
                                        </p:tgtEl>
                                      </p:cBhvr>
                                    </p:animEffect>
                                  </p:childTnLst>
                                </p:cTn>
                              </p:par>
                              <p:par>
                                <p:cTn id="36" presetID="55" presetClass="entr" presetSubtype="0" fill="hold" nodeType="withEffect">
                                  <p:stCondLst>
                                    <p:cond delay="0"/>
                                  </p:stCondLst>
                                  <p:childTnLst>
                                    <p:set>
                                      <p:cBhvr>
                                        <p:cTn id="37" dur="1" fill="hold">
                                          <p:stCondLst>
                                            <p:cond delay="0"/>
                                          </p:stCondLst>
                                        </p:cTn>
                                        <p:tgtEl>
                                          <p:spTgt spid="82"/>
                                        </p:tgtEl>
                                        <p:attrNameLst>
                                          <p:attrName>style.visibility</p:attrName>
                                        </p:attrNameLst>
                                      </p:cBhvr>
                                      <p:to>
                                        <p:strVal val="visible"/>
                                      </p:to>
                                    </p:set>
                                    <p:anim calcmode="lin" valueType="num">
                                      <p:cBhvr>
                                        <p:cTn id="38" dur="1000" fill="hold"/>
                                        <p:tgtEl>
                                          <p:spTgt spid="82"/>
                                        </p:tgtEl>
                                        <p:attrNameLst>
                                          <p:attrName>ppt_w</p:attrName>
                                        </p:attrNameLst>
                                      </p:cBhvr>
                                      <p:tavLst>
                                        <p:tav tm="0">
                                          <p:val>
                                            <p:strVal val="#ppt_w*0.70"/>
                                          </p:val>
                                        </p:tav>
                                        <p:tav tm="100000">
                                          <p:val>
                                            <p:strVal val="#ppt_w"/>
                                          </p:val>
                                        </p:tav>
                                      </p:tavLst>
                                    </p:anim>
                                    <p:anim calcmode="lin" valueType="num">
                                      <p:cBhvr>
                                        <p:cTn id="39" dur="1000" fill="hold"/>
                                        <p:tgtEl>
                                          <p:spTgt spid="82"/>
                                        </p:tgtEl>
                                        <p:attrNameLst>
                                          <p:attrName>ppt_h</p:attrName>
                                        </p:attrNameLst>
                                      </p:cBhvr>
                                      <p:tavLst>
                                        <p:tav tm="0">
                                          <p:val>
                                            <p:strVal val="#ppt_h"/>
                                          </p:val>
                                        </p:tav>
                                        <p:tav tm="100000">
                                          <p:val>
                                            <p:strVal val="#ppt_h"/>
                                          </p:val>
                                        </p:tav>
                                      </p:tavLst>
                                    </p:anim>
                                    <p:animEffect transition="in" filter="fade">
                                      <p:cBhvr>
                                        <p:cTn id="40" dur="1000"/>
                                        <p:tgtEl>
                                          <p:spTgt spid="82"/>
                                        </p:tgtEl>
                                      </p:cBhvr>
                                    </p:animEffect>
                                  </p:childTnLst>
                                </p:cTn>
                              </p:par>
                              <p:par>
                                <p:cTn id="41" presetID="55" presetClass="entr" presetSubtype="0" fill="hold" grpId="0" nodeType="withEffect">
                                  <p:stCondLst>
                                    <p:cond delay="0"/>
                                  </p:stCondLst>
                                  <p:childTnLst>
                                    <p:set>
                                      <p:cBhvr>
                                        <p:cTn id="42" dur="1" fill="hold">
                                          <p:stCondLst>
                                            <p:cond delay="0"/>
                                          </p:stCondLst>
                                        </p:cTn>
                                        <p:tgtEl>
                                          <p:spTgt spid="85"/>
                                        </p:tgtEl>
                                        <p:attrNameLst>
                                          <p:attrName>style.visibility</p:attrName>
                                        </p:attrNameLst>
                                      </p:cBhvr>
                                      <p:to>
                                        <p:strVal val="visible"/>
                                      </p:to>
                                    </p:set>
                                    <p:anim calcmode="lin" valueType="num">
                                      <p:cBhvr>
                                        <p:cTn id="43" dur="1000" fill="hold"/>
                                        <p:tgtEl>
                                          <p:spTgt spid="85"/>
                                        </p:tgtEl>
                                        <p:attrNameLst>
                                          <p:attrName>ppt_w</p:attrName>
                                        </p:attrNameLst>
                                      </p:cBhvr>
                                      <p:tavLst>
                                        <p:tav tm="0">
                                          <p:val>
                                            <p:strVal val="#ppt_w*0.70"/>
                                          </p:val>
                                        </p:tav>
                                        <p:tav tm="100000">
                                          <p:val>
                                            <p:strVal val="#ppt_w"/>
                                          </p:val>
                                        </p:tav>
                                      </p:tavLst>
                                    </p:anim>
                                    <p:anim calcmode="lin" valueType="num">
                                      <p:cBhvr>
                                        <p:cTn id="44" dur="1000" fill="hold"/>
                                        <p:tgtEl>
                                          <p:spTgt spid="85"/>
                                        </p:tgtEl>
                                        <p:attrNameLst>
                                          <p:attrName>ppt_h</p:attrName>
                                        </p:attrNameLst>
                                      </p:cBhvr>
                                      <p:tavLst>
                                        <p:tav tm="0">
                                          <p:val>
                                            <p:strVal val="#ppt_h"/>
                                          </p:val>
                                        </p:tav>
                                        <p:tav tm="100000">
                                          <p:val>
                                            <p:strVal val="#ppt_h"/>
                                          </p:val>
                                        </p:tav>
                                      </p:tavLst>
                                    </p:anim>
                                    <p:animEffect transition="in" filter="fade">
                                      <p:cBhvr>
                                        <p:cTn id="45" dur="1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P spid="80" grpId="0"/>
      <p:bldP spid="81" grpId="1" animBg="1"/>
      <p:bldP spid="8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xmlns="" val="0"/>
              </a:ext>
            </a:extLst>
          </a:blip>
          <a:srcRect b="7012"/>
          <a:stretch/>
        </p:blipFill>
        <p:spPr>
          <a:xfrm>
            <a:off x="607484" y="656285"/>
            <a:ext cx="7830185" cy="5228048"/>
          </a:xfrm>
          <a:prstGeom prst="rect">
            <a:avLst/>
          </a:prstGeom>
        </p:spPr>
      </p:pic>
      <p:sp>
        <p:nvSpPr>
          <p:cNvPr id="7" name="Title 6"/>
          <p:cNvSpPr>
            <a:spLocks noGrp="1"/>
          </p:cNvSpPr>
          <p:nvPr>
            <p:ph type="title"/>
          </p:nvPr>
        </p:nvSpPr>
        <p:spPr/>
        <p:txBody>
          <a:bodyPr/>
          <a:lstStyle/>
          <a:p>
            <a:r>
              <a:rPr lang="en-US" dirty="0"/>
              <a:t>The DVCS Phase Space</a:t>
            </a:r>
          </a:p>
        </p:txBody>
      </p:sp>
      <p:sp>
        <p:nvSpPr>
          <p:cNvPr id="4" name="Slide Number Placeholder 3"/>
          <p:cNvSpPr>
            <a:spLocks noGrp="1"/>
          </p:cNvSpPr>
          <p:nvPr>
            <p:ph type="sldNum" sz="quarter" idx="12"/>
          </p:nvPr>
        </p:nvSpPr>
        <p:spPr/>
        <p:txBody>
          <a:bodyPr/>
          <a:lstStyle/>
          <a:p>
            <a:fld id="{5BBAB1DB-3EEE-774A-AAE9-210163023056}" type="slidenum">
              <a:rPr lang="en-US"/>
              <a:pPr/>
              <a:t>14</a:t>
            </a:fld>
            <a:endParaRPr lang="en-US"/>
          </a:p>
        </p:txBody>
      </p:sp>
      <p:sp>
        <p:nvSpPr>
          <p:cNvPr id="2" name="Date Placeholder 1"/>
          <p:cNvSpPr>
            <a:spLocks noGrp="1"/>
          </p:cNvSpPr>
          <p:nvPr>
            <p:ph type="dt" sz="half" idx="10"/>
          </p:nvPr>
        </p:nvSpPr>
        <p:spPr/>
        <p:txBody>
          <a:bodyPr/>
          <a:lstStyle/>
          <a:p>
            <a:r>
              <a:rPr lang="en-US"/>
              <a:t>E.C. Aschenauer</a:t>
            </a:r>
          </a:p>
        </p:txBody>
      </p:sp>
      <p:sp>
        <p:nvSpPr>
          <p:cNvPr id="15" name="Rectangle 4"/>
          <p:cNvSpPr>
            <a:spLocks/>
          </p:cNvSpPr>
          <p:nvPr/>
        </p:nvSpPr>
        <p:spPr bwMode="auto">
          <a:xfrm>
            <a:off x="6840922" y="3153845"/>
            <a:ext cx="1448338" cy="553998"/>
          </a:xfrm>
          <a:prstGeom prst="rect">
            <a:avLst/>
          </a:prstGeom>
          <a:solidFill>
            <a:srgbClr val="86CD4D"/>
          </a:solid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lgn="ctr"/>
            <a:r>
              <a:rPr lang="en-US" sz="1200" dirty="0">
                <a:solidFill>
                  <a:schemeClr val="tx1"/>
                </a:solidFill>
                <a:latin typeface="Comic Sans MS"/>
                <a:ea typeface="ＭＳ Ｐゴシック" charset="0"/>
                <a:cs typeface="Comic Sans MS"/>
                <a:sym typeface="Corbel" charset="0"/>
              </a:rPr>
              <a:t> imaging in </a:t>
            </a:r>
          </a:p>
          <a:p>
            <a:pPr algn="ctr"/>
            <a:r>
              <a:rPr lang="en-US" sz="1200" dirty="0">
                <a:solidFill>
                  <a:schemeClr val="tx1"/>
                </a:solidFill>
                <a:latin typeface="Comic Sans MS"/>
                <a:ea typeface="ＭＳ Ｐゴシック" charset="0"/>
                <a:cs typeface="Comic Sans MS"/>
                <a:sym typeface="Corbel" charset="0"/>
              </a:rPr>
              <a:t>valence region</a:t>
            </a:r>
          </a:p>
          <a:p>
            <a:pPr algn="ctr"/>
            <a:r>
              <a:rPr lang="en-US" sz="1200" dirty="0">
                <a:latin typeface="Comic Sans MS"/>
                <a:ea typeface="ＭＳ Ｐゴシック" charset="0"/>
                <a:cs typeface="Comic Sans MS"/>
                <a:sym typeface="Corbel" charset="0"/>
              </a:rPr>
              <a:t>but limited t-range</a:t>
            </a:r>
            <a:endParaRPr lang="en-US" sz="1200" dirty="0">
              <a:solidFill>
                <a:schemeClr val="tx1"/>
              </a:solidFill>
              <a:latin typeface="Comic Sans MS"/>
              <a:ea typeface="ＭＳ Ｐゴシック" charset="0"/>
              <a:cs typeface="Comic Sans MS"/>
              <a:sym typeface="Corbel" charset="0"/>
            </a:endParaRPr>
          </a:p>
        </p:txBody>
      </p:sp>
      <p:sp>
        <p:nvSpPr>
          <p:cNvPr id="16" name="Rectangle 3"/>
          <p:cNvSpPr>
            <a:spLocks/>
          </p:cNvSpPr>
          <p:nvPr/>
        </p:nvSpPr>
        <p:spPr bwMode="auto">
          <a:xfrm>
            <a:off x="1660065" y="3276614"/>
            <a:ext cx="1664067" cy="553998"/>
          </a:xfrm>
          <a:prstGeom prst="rect">
            <a:avLst/>
          </a:prstGeom>
          <a:solidFill>
            <a:srgbClr val="B3B3B3"/>
          </a:solid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lgn="ctr"/>
            <a:r>
              <a:rPr lang="en-US" sz="1200" dirty="0">
                <a:solidFill>
                  <a:schemeClr val="tx1"/>
                </a:solidFill>
                <a:latin typeface="Comic Sans MS"/>
                <a:ea typeface="ＭＳ Ｐゴシック" charset="0"/>
                <a:cs typeface="Comic Sans MS"/>
                <a:sym typeface="Corbel" charset="0"/>
              </a:rPr>
              <a:t>HERA results on GPDs</a:t>
            </a:r>
          </a:p>
          <a:p>
            <a:pPr algn="ctr"/>
            <a:r>
              <a:rPr lang="en-US" sz="1200" dirty="0">
                <a:solidFill>
                  <a:schemeClr val="tx1"/>
                </a:solidFill>
                <a:latin typeface="Comic Sans MS"/>
                <a:ea typeface="ＭＳ Ｐゴシック" charset="0"/>
                <a:cs typeface="Comic Sans MS"/>
                <a:sym typeface="Corbel" charset="0"/>
              </a:rPr>
              <a:t>very much limited by</a:t>
            </a:r>
          </a:p>
          <a:p>
            <a:pPr algn="ctr"/>
            <a:r>
              <a:rPr lang="en-US" sz="1200" dirty="0">
                <a:solidFill>
                  <a:schemeClr val="tx1"/>
                </a:solidFill>
                <a:latin typeface="Comic Sans MS"/>
                <a:ea typeface="ＭＳ Ｐゴシック" charset="0"/>
                <a:cs typeface="Comic Sans MS"/>
                <a:sym typeface="Corbel" charset="0"/>
              </a:rPr>
              <a:t>lack of statistics</a:t>
            </a:r>
          </a:p>
        </p:txBody>
      </p:sp>
      <p:sp>
        <p:nvSpPr>
          <p:cNvPr id="5" name="TextBox 4"/>
          <p:cNvSpPr txBox="1"/>
          <p:nvPr/>
        </p:nvSpPr>
        <p:spPr>
          <a:xfrm>
            <a:off x="4614334" y="5535084"/>
            <a:ext cx="351704" cy="369332"/>
          </a:xfrm>
          <a:prstGeom prst="rect">
            <a:avLst/>
          </a:prstGeom>
          <a:noFill/>
        </p:spPr>
        <p:txBody>
          <a:bodyPr wrap="none" rtlCol="0">
            <a:spAutoFit/>
          </a:bodyPr>
          <a:lstStyle/>
          <a:p>
            <a:r>
              <a:rPr lang="en-US" dirty="0"/>
              <a:t>X</a:t>
            </a:r>
          </a:p>
        </p:txBody>
      </p:sp>
      <p:sp>
        <p:nvSpPr>
          <p:cNvPr id="10" name="Text Box 17"/>
          <p:cNvSpPr txBox="1">
            <a:spLocks noChangeArrowheads="1"/>
          </p:cNvSpPr>
          <p:nvPr/>
        </p:nvSpPr>
        <p:spPr bwMode="auto">
          <a:xfrm>
            <a:off x="1255486" y="5789836"/>
            <a:ext cx="6591956" cy="369332"/>
          </a:xfrm>
          <a:prstGeom prst="rect">
            <a:avLst/>
          </a:prstGeom>
          <a:noFill/>
          <a:ln w="9525">
            <a:noFill/>
            <a:miter lim="800000"/>
            <a:headEnd/>
            <a:tailEnd/>
          </a:ln>
          <a:effectLst/>
        </p:spPr>
        <p:txBody>
          <a:bodyPr wrap="none">
            <a:prstTxWarp prst="textNoShape">
              <a:avLst/>
            </a:prstTxWarp>
            <a:spAutoFit/>
          </a:bodyPr>
          <a:lstStyle/>
          <a:p>
            <a:pPr>
              <a:defRPr/>
            </a:pPr>
            <a:r>
              <a:rPr lang="en-US" b="1" dirty="0">
                <a:effectLst>
                  <a:outerShdw blurRad="38100" dist="38100" dir="2700000" algn="tl">
                    <a:schemeClr val="bg1">
                      <a:lumMod val="85000"/>
                      <a:alpha val="0"/>
                    </a:schemeClr>
                  </a:outerShdw>
                </a:effectLst>
                <a:latin typeface="Comic Sans MS"/>
              </a:rPr>
              <a:t>quantum numbers of final state </a:t>
            </a:r>
            <a:r>
              <a:rPr lang="en-US" b="1" dirty="0">
                <a:solidFill>
                  <a:srgbClr val="0000FF"/>
                </a:solidFill>
                <a:effectLst>
                  <a:outerShdw blurRad="38100" dist="38100" dir="2700000" algn="tl">
                    <a:schemeClr val="bg1">
                      <a:lumMod val="85000"/>
                      <a:alpha val="0"/>
                    </a:schemeClr>
                  </a:outerShdw>
                </a:effectLst>
                <a:latin typeface="Comic Sans MS"/>
                <a:sym typeface="Wingdings"/>
              </a:rPr>
              <a:t></a:t>
            </a:r>
            <a:r>
              <a:rPr lang="en-US" b="1" dirty="0">
                <a:effectLst>
                  <a:outerShdw blurRad="38100" dist="38100" dir="2700000" algn="tl">
                    <a:schemeClr val="bg1">
                      <a:lumMod val="85000"/>
                      <a:alpha val="0"/>
                    </a:schemeClr>
                  </a:outerShdw>
                </a:effectLst>
                <a:latin typeface="Comic Sans MS"/>
                <a:sym typeface="Wingdings"/>
              </a:rPr>
              <a:t> </a:t>
            </a:r>
            <a:r>
              <a:rPr lang="en-US" b="1" dirty="0">
                <a:effectLst>
                  <a:outerShdw blurRad="38100" dist="38100" dir="2700000" algn="tl">
                    <a:schemeClr val="bg1">
                      <a:lumMod val="85000"/>
                      <a:alpha val="0"/>
                    </a:schemeClr>
                  </a:outerShdw>
                </a:effectLst>
                <a:latin typeface="Comic Sans MS"/>
              </a:rPr>
              <a:t>selects different GPD</a:t>
            </a:r>
          </a:p>
        </p:txBody>
      </p:sp>
      <p:sp>
        <p:nvSpPr>
          <p:cNvPr id="11" name="TextBox 10"/>
          <p:cNvSpPr txBox="1"/>
          <p:nvPr/>
        </p:nvSpPr>
        <p:spPr>
          <a:xfrm>
            <a:off x="1" y="6133759"/>
            <a:ext cx="9144000" cy="369332"/>
          </a:xfrm>
          <a:prstGeom prst="rect">
            <a:avLst/>
          </a:prstGeom>
          <a:noFill/>
        </p:spPr>
        <p:txBody>
          <a:bodyPr wrap="square" rtlCol="0">
            <a:spAutoFit/>
          </a:bodyPr>
          <a:lstStyle/>
          <a:p>
            <a:r>
              <a:rPr lang="en-US" dirty="0">
                <a:solidFill>
                  <a:srgbClr val="0000FF"/>
                </a:solidFill>
                <a:effectLst>
                  <a:outerShdw blurRad="38100" dist="38100" dir="2700000" algn="tl">
                    <a:schemeClr val="bg1">
                      <a:lumMod val="85000"/>
                      <a:alpha val="0"/>
                    </a:schemeClr>
                  </a:outerShdw>
                </a:effectLst>
                <a:latin typeface="Comic Sans MS"/>
                <a:cs typeface="Comic Sans MS"/>
              </a:rPr>
              <a:t>DVCS</a:t>
            </a:r>
            <a:r>
              <a:rPr lang="en-US" b="1" dirty="0">
                <a:solidFill>
                  <a:srgbClr val="0000FF"/>
                </a:solidFill>
                <a:effectLst>
                  <a:outerShdw blurRad="38100" dist="38100" dir="2700000" algn="tl">
                    <a:schemeClr val="bg1">
                      <a:lumMod val="85000"/>
                      <a:alpha val="0"/>
                    </a:schemeClr>
                  </a:outerShdw>
                </a:effectLst>
                <a:latin typeface="Comic Sans MS"/>
                <a:cs typeface="Comic Sans MS"/>
              </a:rPr>
              <a:t>:</a:t>
            </a:r>
            <a:r>
              <a:rPr lang="en-US" b="1" dirty="0">
                <a:effectLst>
                  <a:outerShdw blurRad="38100" dist="38100" dir="2700000" algn="tl">
                    <a:schemeClr val="bg1">
                      <a:lumMod val="85000"/>
                      <a:alpha val="0"/>
                    </a:schemeClr>
                  </a:outerShdw>
                </a:effectLst>
                <a:latin typeface="Comic Sans MS"/>
                <a:cs typeface="Comic Sans MS"/>
              </a:rPr>
              <a:t> wide range of observables (</a:t>
            </a:r>
            <a:r>
              <a:rPr lang="en-US" b="1" dirty="0">
                <a:effectLst>
                  <a:outerShdw blurRad="38100" dist="38100" dir="2700000" algn="tl">
                    <a:schemeClr val="bg1">
                      <a:lumMod val="85000"/>
                      <a:alpha val="0"/>
                    </a:schemeClr>
                  </a:outerShdw>
                </a:effectLst>
                <a:latin typeface="Symbol" charset="2"/>
                <a:cs typeface="Symbol" charset="2"/>
              </a:rPr>
              <a:t>s</a:t>
            </a:r>
            <a:r>
              <a:rPr lang="en-US" b="1" dirty="0">
                <a:effectLst>
                  <a:outerShdw blurRad="38100" dist="38100" dir="2700000" algn="tl">
                    <a:schemeClr val="bg1">
                      <a:lumMod val="85000"/>
                      <a:alpha val="0"/>
                    </a:schemeClr>
                  </a:outerShdw>
                </a:effectLst>
                <a:latin typeface="Comic Sans MS"/>
                <a:cs typeface="Comic Sans MS"/>
              </a:rPr>
              <a:t>, A</a:t>
            </a:r>
            <a:r>
              <a:rPr lang="en-US" b="1" baseline="-25000" dirty="0">
                <a:effectLst>
                  <a:outerShdw blurRad="38100" dist="38100" dir="2700000" algn="tl">
                    <a:schemeClr val="bg1">
                      <a:lumMod val="85000"/>
                      <a:alpha val="0"/>
                    </a:schemeClr>
                  </a:outerShdw>
                </a:effectLst>
                <a:latin typeface="Comic Sans MS"/>
                <a:cs typeface="Comic Sans MS"/>
              </a:rPr>
              <a:t>UT</a:t>
            </a:r>
            <a:r>
              <a:rPr lang="en-US" b="1" dirty="0">
                <a:effectLst>
                  <a:outerShdw blurRad="38100" dist="38100" dir="2700000" algn="tl">
                    <a:schemeClr val="bg1">
                      <a:lumMod val="85000"/>
                      <a:alpha val="0"/>
                    </a:schemeClr>
                  </a:outerShdw>
                </a:effectLst>
                <a:latin typeface="Comic Sans MS"/>
                <a:cs typeface="Comic Sans MS"/>
              </a:rPr>
              <a:t>, </a:t>
            </a:r>
            <a:r>
              <a:rPr lang="en-US" b="1" dirty="0">
                <a:effectLst>
                  <a:outerShdw blurRad="38100" dist="38100" dir="2700000" algn="tl">
                    <a:schemeClr val="bg1">
                      <a:lumMod val="85000"/>
                      <a:alpha val="0"/>
                    </a:schemeClr>
                  </a:outerShdw>
                </a:effectLst>
                <a:latin typeface="Comic Sans MS"/>
                <a:cs typeface="Comic Sans MS"/>
              </a:rPr>
              <a:t>A</a:t>
            </a:r>
            <a:r>
              <a:rPr lang="en-US" b="1" baseline="-25000" dirty="0">
                <a:effectLst>
                  <a:outerShdw blurRad="38100" dist="38100" dir="2700000" algn="tl">
                    <a:schemeClr val="bg1">
                      <a:lumMod val="85000"/>
                      <a:alpha val="0"/>
                    </a:schemeClr>
                  </a:outerShdw>
                </a:effectLst>
                <a:latin typeface="Comic Sans MS"/>
                <a:cs typeface="Comic Sans MS"/>
              </a:rPr>
              <a:t>LU</a:t>
            </a:r>
            <a:r>
              <a:rPr lang="en-US" b="1" dirty="0">
                <a:effectLst>
                  <a:outerShdw blurRad="38100" dist="38100" dir="2700000" algn="tl">
                    <a:schemeClr val="bg1">
                      <a:lumMod val="85000"/>
                      <a:alpha val="0"/>
                    </a:schemeClr>
                  </a:outerShdw>
                </a:effectLst>
                <a:latin typeface="Comic Sans MS"/>
                <a:cs typeface="Comic Sans MS"/>
              </a:rPr>
              <a:t>, A</a:t>
            </a:r>
            <a:r>
              <a:rPr lang="en-US" b="1" baseline="-25000" dirty="0">
                <a:effectLst>
                  <a:outerShdw blurRad="38100" dist="38100" dir="2700000" algn="tl">
                    <a:schemeClr val="bg1">
                      <a:lumMod val="85000"/>
                      <a:alpha val="0"/>
                    </a:schemeClr>
                  </a:outerShdw>
                </a:effectLst>
                <a:latin typeface="Comic Sans MS"/>
                <a:cs typeface="Comic Sans MS"/>
              </a:rPr>
              <a:t>UL</a:t>
            </a:r>
            <a:r>
              <a:rPr lang="en-US" b="1" dirty="0">
                <a:effectLst>
                  <a:outerShdw blurRad="38100" dist="38100" dir="2700000" algn="tl">
                    <a:schemeClr val="bg1">
                      <a:lumMod val="85000"/>
                      <a:alpha val="0"/>
                    </a:schemeClr>
                  </a:outerShdw>
                </a:effectLst>
                <a:latin typeface="Comic Sans MS"/>
                <a:cs typeface="Comic Sans MS"/>
              </a:rPr>
              <a:t>, A</a:t>
            </a:r>
            <a:r>
              <a:rPr lang="en-US" b="1" baseline="-25000" dirty="0">
                <a:effectLst>
                  <a:outerShdw blurRad="38100" dist="38100" dir="2700000" algn="tl">
                    <a:schemeClr val="bg1">
                      <a:lumMod val="85000"/>
                      <a:alpha val="0"/>
                    </a:schemeClr>
                  </a:outerShdw>
                </a:effectLst>
                <a:latin typeface="Comic Sans MS"/>
                <a:cs typeface="Comic Sans MS"/>
              </a:rPr>
              <a:t>C</a:t>
            </a:r>
            <a:r>
              <a:rPr lang="en-US" dirty="0">
                <a:effectLst>
                  <a:outerShdw blurRad="38100" dist="38100" dir="2700000" algn="tl">
                    <a:schemeClr val="bg1">
                      <a:lumMod val="85000"/>
                      <a:alpha val="0"/>
                    </a:schemeClr>
                  </a:outerShdw>
                </a:effectLst>
                <a:latin typeface="Comic Sans MS"/>
                <a:cs typeface="Comic Sans MS"/>
              </a:rPr>
              <a:t>) </a:t>
            </a:r>
            <a:r>
              <a:rPr lang="en-US" b="1" dirty="0">
                <a:effectLst>
                  <a:outerShdw blurRad="38100" dist="38100" dir="2700000" algn="tl">
                    <a:schemeClr val="bg1">
                      <a:lumMod val="85000"/>
                      <a:alpha val="0"/>
                    </a:schemeClr>
                  </a:outerShdw>
                </a:effectLst>
                <a:latin typeface="Comic Sans MS"/>
                <a:cs typeface="Comic Sans MS"/>
              </a:rPr>
              <a:t>to disentangle </a:t>
            </a:r>
            <a:r>
              <a:rPr lang="en-US" dirty="0">
                <a:effectLst>
                  <a:outerShdw blurRad="38100" dist="38100" dir="2700000" algn="tl">
                    <a:schemeClr val="bg1">
                      <a:lumMod val="85000"/>
                      <a:alpha val="0"/>
                    </a:schemeClr>
                  </a:outerShdw>
                </a:effectLst>
                <a:latin typeface="Comic Sans MS"/>
                <a:cs typeface="Comic Sans MS"/>
              </a:rPr>
              <a:t>GPDs</a:t>
            </a:r>
          </a:p>
        </p:txBody>
      </p:sp>
    </p:spTree>
    <p:extLst>
      <p:ext uri="{BB962C8B-B14F-4D97-AF65-F5344CB8AC3E}">
        <p14:creationId xmlns:p14="http://schemas.microsoft.com/office/powerpoint/2010/main" xmlns="" val="3732707956"/>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lot-X20x250.eps"/>
          <p:cNvPicPr>
            <a:picLocks noChangeAspect="1"/>
          </p:cNvPicPr>
          <p:nvPr/>
        </p:nvPicPr>
        <p:blipFill rotWithShape="1">
          <a:blip r:embed="rId2">
            <a:extLst>
              <a:ext uri="{28A0092B-C50C-407E-A947-70E740481C1C}">
                <a14:useLocalDpi xmlns:a14="http://schemas.microsoft.com/office/drawing/2010/main" xmlns="" val="0"/>
              </a:ext>
            </a:extLst>
          </a:blip>
          <a:srcRect t="8761" r="46549" b="9359"/>
          <a:stretch/>
        </p:blipFill>
        <p:spPr>
          <a:xfrm>
            <a:off x="243418" y="95247"/>
            <a:ext cx="3362234" cy="3021360"/>
          </a:xfrm>
          <a:prstGeom prst="rect">
            <a:avLst/>
          </a:prstGeom>
        </p:spPr>
      </p:pic>
      <p:sp>
        <p:nvSpPr>
          <p:cNvPr id="17" name="Title 16"/>
          <p:cNvSpPr>
            <a:spLocks noGrp="1"/>
          </p:cNvSpPr>
          <p:nvPr>
            <p:ph type="title"/>
          </p:nvPr>
        </p:nvSpPr>
        <p:spPr/>
        <p:txBody>
          <a:bodyPr/>
          <a:lstStyle/>
          <a:p>
            <a:r>
              <a:rPr lang="en-US" dirty="0"/>
              <a:t>DVCS at </a:t>
            </a:r>
            <a:r>
              <a:rPr lang="en-US" cap="none" dirty="0" err="1"/>
              <a:t>e</a:t>
            </a:r>
            <a:r>
              <a:rPr lang="en-US" dirty="0" err="1"/>
              <a:t>RHIC</a:t>
            </a:r>
            <a:endParaRPr lang="en-US" dirty="0"/>
          </a:p>
        </p:txBody>
      </p:sp>
      <p:sp>
        <p:nvSpPr>
          <p:cNvPr id="21" name="Slide Number Placeholder 20"/>
          <p:cNvSpPr>
            <a:spLocks noGrp="1"/>
          </p:cNvSpPr>
          <p:nvPr>
            <p:ph type="sldNum" sz="quarter" idx="12"/>
          </p:nvPr>
        </p:nvSpPr>
        <p:spPr/>
        <p:txBody>
          <a:bodyPr/>
          <a:lstStyle/>
          <a:p>
            <a:pPr>
              <a:defRPr/>
            </a:pPr>
            <a:fld id="{0F51DF0F-645F-AF4A-9BBB-E3E763818CCA}" type="slidenum">
              <a:rPr lang="en-GB"/>
              <a:pPr>
                <a:defRPr/>
              </a:pPr>
              <a:t>15</a:t>
            </a:fld>
            <a:endParaRPr lang="en-GB"/>
          </a:p>
        </p:txBody>
      </p:sp>
      <p:sp>
        <p:nvSpPr>
          <p:cNvPr id="87" name="TextBox 86"/>
          <p:cNvSpPr txBox="1"/>
          <p:nvPr/>
        </p:nvSpPr>
        <p:spPr>
          <a:xfrm>
            <a:off x="3880817" y="5967170"/>
            <a:ext cx="1764626" cy="553998"/>
          </a:xfrm>
          <a:prstGeom prst="rect">
            <a:avLst/>
          </a:prstGeom>
          <a:noFill/>
        </p:spPr>
        <p:txBody>
          <a:bodyPr wrap="none" rtlCol="0">
            <a:spAutoFit/>
          </a:bodyPr>
          <a:lstStyle/>
          <a:p>
            <a:r>
              <a:rPr lang="en-US" sz="1000" b="1" dirty="0">
                <a:latin typeface="Comic Sans MS"/>
                <a:cs typeface="Comic Sans MS"/>
              </a:rPr>
              <a:t>D. Mueller, K. </a:t>
            </a:r>
            <a:r>
              <a:rPr lang="en-US" sz="1000" b="1" dirty="0" err="1">
                <a:latin typeface="Comic Sans MS"/>
                <a:cs typeface="Comic Sans MS"/>
              </a:rPr>
              <a:t>Kumericki</a:t>
            </a:r>
            <a:endParaRPr lang="en-US" sz="1000" b="1" dirty="0">
              <a:latin typeface="Comic Sans MS"/>
              <a:cs typeface="Comic Sans MS"/>
            </a:endParaRPr>
          </a:p>
          <a:p>
            <a:r>
              <a:rPr lang="en-US" sz="1000" b="1" dirty="0">
                <a:latin typeface="Comic Sans MS"/>
                <a:cs typeface="Comic Sans MS"/>
              </a:rPr>
              <a:t>S. Fazio, and </a:t>
            </a:r>
            <a:r>
              <a:rPr lang="en-US" sz="1000" b="1" dirty="0">
                <a:latin typeface="Comic Sans MS"/>
                <a:cs typeface="Comic Sans MS"/>
              </a:rPr>
              <a:t>ECA</a:t>
            </a:r>
            <a:endParaRPr lang="en-US" sz="1000" b="1" dirty="0">
              <a:latin typeface="Comic Sans MS"/>
              <a:cs typeface="Comic Sans MS"/>
            </a:endParaRPr>
          </a:p>
          <a:p>
            <a:r>
              <a:rPr lang="en-US" sz="1000" u="sng" dirty="0">
                <a:hlinkClick r:id="rId3"/>
              </a:rPr>
              <a:t>arXiv:1304.0077</a:t>
            </a:r>
            <a:endParaRPr lang="en-US" sz="1000" b="1" dirty="0">
              <a:latin typeface="Comic Sans MS"/>
              <a:cs typeface="Comic Sans MS"/>
            </a:endParaRPr>
          </a:p>
        </p:txBody>
      </p:sp>
      <p:sp>
        <p:nvSpPr>
          <p:cNvPr id="3" name="Date Placeholder 2"/>
          <p:cNvSpPr>
            <a:spLocks noGrp="1"/>
          </p:cNvSpPr>
          <p:nvPr>
            <p:ph type="dt" sz="half" idx="10"/>
          </p:nvPr>
        </p:nvSpPr>
        <p:spPr/>
        <p:txBody>
          <a:bodyPr/>
          <a:lstStyle/>
          <a:p>
            <a:pPr>
              <a:defRPr/>
            </a:pPr>
            <a:r>
              <a:rPr lang="en-US"/>
              <a:t>E.C. Aschenauer</a:t>
            </a:r>
            <a:endParaRPr lang="en-US" dirty="0"/>
          </a:p>
        </p:txBody>
      </p:sp>
      <p:pic>
        <p:nvPicPr>
          <p:cNvPr id="88" name="Picture 32"/>
          <p:cNvPicPr>
            <a:picLocks noChangeAspect="1" noChangeArrowheads="1"/>
          </p:cNvPicPr>
          <p:nvPr/>
        </p:nvPicPr>
        <p:blipFill>
          <a:blip r:embed="rId4"/>
          <a:srcRect/>
          <a:stretch>
            <a:fillRect/>
          </a:stretch>
        </p:blipFill>
        <p:spPr bwMode="auto">
          <a:xfrm>
            <a:off x="4219193" y="1712682"/>
            <a:ext cx="742950" cy="536575"/>
          </a:xfrm>
          <a:prstGeom prst="rect">
            <a:avLst/>
          </a:prstGeom>
          <a:noFill/>
          <a:ln w="25400">
            <a:noFill/>
            <a:miter lim="800000"/>
            <a:headEnd/>
            <a:tailEnd/>
          </a:ln>
        </p:spPr>
      </p:pic>
      <p:pic>
        <p:nvPicPr>
          <p:cNvPr id="89" name="Picture 36"/>
          <p:cNvPicPr>
            <a:picLocks noChangeAspect="1" noChangeArrowheads="1"/>
          </p:cNvPicPr>
          <p:nvPr/>
        </p:nvPicPr>
        <p:blipFill>
          <a:blip r:embed="rId5"/>
          <a:srcRect/>
          <a:stretch>
            <a:fillRect/>
          </a:stretch>
        </p:blipFill>
        <p:spPr bwMode="auto">
          <a:xfrm>
            <a:off x="3647693" y="1709093"/>
            <a:ext cx="571500" cy="565150"/>
          </a:xfrm>
          <a:prstGeom prst="rect">
            <a:avLst/>
          </a:prstGeom>
          <a:noFill/>
          <a:ln w="25400">
            <a:noFill/>
            <a:miter lim="800000"/>
            <a:headEnd/>
            <a:tailEnd/>
          </a:ln>
        </p:spPr>
      </p:pic>
      <p:sp>
        <p:nvSpPr>
          <p:cNvPr id="5" name="TextBox 4"/>
          <p:cNvSpPr txBox="1"/>
          <p:nvPr/>
        </p:nvSpPr>
        <p:spPr>
          <a:xfrm>
            <a:off x="3572039" y="2357942"/>
            <a:ext cx="3390634" cy="369332"/>
          </a:xfrm>
          <a:prstGeom prst="rect">
            <a:avLst/>
          </a:prstGeom>
          <a:noFill/>
        </p:spPr>
        <p:txBody>
          <a:bodyPr wrap="none" rtlCol="0">
            <a:spAutoFit/>
          </a:bodyPr>
          <a:lstStyle/>
          <a:p>
            <a:r>
              <a:rPr lang="en-US" b="1" dirty="0">
                <a:latin typeface="Comic Sans MS"/>
                <a:cs typeface="Comic Sans MS"/>
              </a:rPr>
              <a:t>DVCS data at end of HERA</a:t>
            </a:r>
          </a:p>
        </p:txBody>
      </p:sp>
      <p:grpSp>
        <p:nvGrpSpPr>
          <p:cNvPr id="15" name="Group 14"/>
          <p:cNvGrpSpPr/>
          <p:nvPr/>
        </p:nvGrpSpPr>
        <p:grpSpPr>
          <a:xfrm>
            <a:off x="5300854" y="3658659"/>
            <a:ext cx="3761984" cy="2660650"/>
            <a:chOff x="5142108" y="3394075"/>
            <a:chExt cx="3761984" cy="2660650"/>
          </a:xfrm>
        </p:grpSpPr>
        <p:pic>
          <p:nvPicPr>
            <p:cNvPr id="95" name="Picture 14"/>
            <p:cNvPicPr>
              <a:picLocks noChangeAspect="1" noChangeArrowheads="1"/>
            </p:cNvPicPr>
            <p:nvPr/>
          </p:nvPicPr>
          <p:blipFill>
            <a:blip r:embed="rId6">
              <a:extLst>
                <a:ext uri="{28A0092B-C50C-407E-A947-70E740481C1C}">
                  <a14:useLocalDpi xmlns:a14="http://schemas.microsoft.com/office/drawing/2010/main" xmlns="" val="0"/>
                </a:ext>
              </a:extLst>
            </a:blip>
            <a:stretch>
              <a:fillRect/>
            </a:stretch>
          </p:blipFill>
          <p:spPr bwMode="auto">
            <a:xfrm>
              <a:off x="5142108" y="3394075"/>
              <a:ext cx="3761984" cy="266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12" name="TextBox 11"/>
            <p:cNvSpPr txBox="1"/>
            <p:nvPr/>
          </p:nvSpPr>
          <p:spPr>
            <a:xfrm>
              <a:off x="7778750" y="5090583"/>
              <a:ext cx="856024" cy="338554"/>
            </a:xfrm>
            <a:prstGeom prst="rect">
              <a:avLst/>
            </a:prstGeom>
            <a:noFill/>
          </p:spPr>
          <p:txBody>
            <a:bodyPr wrap="none" rtlCol="0">
              <a:spAutoFit/>
            </a:bodyPr>
            <a:lstStyle/>
            <a:p>
              <a:r>
                <a:rPr lang="en-US" sz="1600" dirty="0"/>
                <a:t>small t</a:t>
              </a:r>
            </a:p>
          </p:txBody>
        </p:sp>
        <p:sp>
          <p:nvSpPr>
            <p:cNvPr id="96" name="TextBox 95"/>
            <p:cNvSpPr txBox="1"/>
            <p:nvPr/>
          </p:nvSpPr>
          <p:spPr>
            <a:xfrm>
              <a:off x="5877984" y="4660900"/>
              <a:ext cx="862736" cy="338554"/>
            </a:xfrm>
            <a:prstGeom prst="rect">
              <a:avLst/>
            </a:prstGeom>
            <a:noFill/>
          </p:spPr>
          <p:txBody>
            <a:bodyPr wrap="none" rtlCol="0">
              <a:spAutoFit/>
            </a:bodyPr>
            <a:lstStyle/>
            <a:p>
              <a:r>
                <a:rPr lang="en-US" sz="1600" dirty="0"/>
                <a:t>large t</a:t>
              </a:r>
            </a:p>
          </p:txBody>
        </p:sp>
      </p:grpSp>
      <p:grpSp>
        <p:nvGrpSpPr>
          <p:cNvPr id="14" name="Group 13"/>
          <p:cNvGrpSpPr/>
          <p:nvPr/>
        </p:nvGrpSpPr>
        <p:grpSpPr>
          <a:xfrm>
            <a:off x="3968941" y="4509208"/>
            <a:ext cx="1252690" cy="729533"/>
            <a:chOff x="6324599" y="2032718"/>
            <a:chExt cx="1252690" cy="729533"/>
          </a:xfrm>
        </p:grpSpPr>
        <p:sp>
          <p:nvSpPr>
            <p:cNvPr id="26" name="AutoShape 49"/>
            <p:cNvSpPr>
              <a:spLocks noChangeArrowheads="1"/>
            </p:cNvSpPr>
            <p:nvPr/>
          </p:nvSpPr>
          <p:spPr bwMode="auto">
            <a:xfrm>
              <a:off x="6341534" y="2032718"/>
              <a:ext cx="1193799" cy="729533"/>
            </a:xfrm>
            <a:prstGeom prst="curvedRightArrow">
              <a:avLst>
                <a:gd name="adj1" fmla="val 24848"/>
                <a:gd name="adj2" fmla="val 49697"/>
                <a:gd name="adj3" fmla="val 33333"/>
              </a:avLst>
            </a:prstGeom>
            <a:gradFill rotWithShape="1">
              <a:gsLst>
                <a:gs pos="0">
                  <a:schemeClr val="bg1"/>
                </a:gs>
                <a:gs pos="50000">
                  <a:srgbClr val="CC66FF"/>
                </a:gs>
                <a:gs pos="100000">
                  <a:schemeClr val="bg1"/>
                </a:gs>
              </a:gsLst>
              <a:lin ang="2700000" scaled="1"/>
            </a:gradFill>
            <a:ln w="9525">
              <a:solidFill>
                <a:schemeClr val="tx1"/>
              </a:solidFill>
              <a:miter lim="800000"/>
              <a:headEnd/>
              <a:tailEnd/>
            </a:ln>
            <a:effectLst/>
          </p:spPr>
          <p:txBody>
            <a:bodyPr wrap="none" anchor="ctr">
              <a:prstTxWarp prst="textNoShape">
                <a:avLst/>
              </a:prstTxWarp>
              <a:normAutofit/>
              <a:scene3d>
                <a:camera prst="orthographicFront">
                  <a:rot lat="0" lon="60000" rev="0"/>
                </a:camera>
                <a:lightRig rig="threePt" dir="t"/>
              </a:scene3d>
            </a:bodyPr>
            <a:lstStyle/>
            <a:p>
              <a:pPr>
                <a:defRPr/>
              </a:pPr>
              <a:endParaRPr lang="en-US" dirty="0">
                <a:effectLst>
                  <a:outerShdw blurRad="38100" dist="38100" dir="2700000" algn="tl">
                    <a:srgbClr val="000000">
                      <a:alpha val="43137"/>
                    </a:srgbClr>
                  </a:outerShdw>
                </a:effectLst>
                <a:latin typeface="Comic Sans MS" charset="0"/>
              </a:endParaRPr>
            </a:p>
          </p:txBody>
        </p:sp>
        <p:sp>
          <p:nvSpPr>
            <p:cNvPr id="13" name="TextBox 12"/>
            <p:cNvSpPr txBox="1"/>
            <p:nvPr/>
          </p:nvSpPr>
          <p:spPr>
            <a:xfrm>
              <a:off x="6595530" y="2137828"/>
              <a:ext cx="981759" cy="369332"/>
            </a:xfrm>
            <a:prstGeom prst="rect">
              <a:avLst/>
            </a:prstGeom>
            <a:noFill/>
          </p:spPr>
          <p:txBody>
            <a:bodyPr vert="horz" wrap="none" rtlCol="0">
              <a:prstTxWarp prst="textArchUp">
                <a:avLst/>
              </a:prstTxWarp>
              <a:spAutoFit/>
            </a:bodyPr>
            <a:lstStyle/>
            <a:p>
              <a:r>
                <a:rPr lang="en-US" dirty="0">
                  <a:solidFill>
                    <a:srgbClr val="0000FF"/>
                  </a:solidFill>
                </a:rPr>
                <a:t>Fourier</a:t>
              </a:r>
            </a:p>
          </p:txBody>
        </p:sp>
        <p:sp>
          <p:nvSpPr>
            <p:cNvPr id="97" name="TextBox 96"/>
            <p:cNvSpPr txBox="1"/>
            <p:nvPr/>
          </p:nvSpPr>
          <p:spPr>
            <a:xfrm rot="540000">
              <a:off x="6324599" y="2205569"/>
              <a:ext cx="981759" cy="369332"/>
            </a:xfrm>
            <a:prstGeom prst="rect">
              <a:avLst/>
            </a:prstGeom>
            <a:noFill/>
          </p:spPr>
          <p:txBody>
            <a:bodyPr vert="horz" wrap="none" rtlCol="0">
              <a:prstTxWarp prst="textArchDown">
                <a:avLst>
                  <a:gd name="adj" fmla="val 961505"/>
                </a:avLst>
              </a:prstTxWarp>
              <a:spAutoFit/>
            </a:bodyPr>
            <a:lstStyle/>
            <a:p>
              <a:r>
                <a:rPr lang="en-US" dirty="0">
                  <a:solidFill>
                    <a:srgbClr val="0000FF"/>
                  </a:solidFill>
                </a:rPr>
                <a:t>Transform</a:t>
              </a:r>
            </a:p>
          </p:txBody>
        </p:sp>
      </p:grpSp>
      <p:grpSp>
        <p:nvGrpSpPr>
          <p:cNvPr id="9" name="Group 8"/>
          <p:cNvGrpSpPr/>
          <p:nvPr/>
        </p:nvGrpSpPr>
        <p:grpSpPr>
          <a:xfrm>
            <a:off x="-21158" y="3165996"/>
            <a:ext cx="3968760" cy="3808421"/>
            <a:chOff x="-21165" y="2893483"/>
            <a:chExt cx="3968760" cy="3808421"/>
          </a:xfrm>
          <a:solidFill>
            <a:schemeClr val="bg1">
              <a:lumMod val="95000"/>
            </a:schemeClr>
          </a:solidFill>
        </p:grpSpPr>
        <p:pic>
          <p:nvPicPr>
            <p:cNvPr id="83" name="Picture 82" descr="plot-X20x250.eps"/>
            <p:cNvPicPr>
              <a:picLocks noChangeAspect="1"/>
            </p:cNvPicPr>
            <p:nvPr/>
          </p:nvPicPr>
          <p:blipFill rotWithShape="1">
            <a:blip r:embed="rId2">
              <a:extLst>
                <a:ext uri="{28A0092B-C50C-407E-A947-70E740481C1C}">
                  <a14:useLocalDpi xmlns:a14="http://schemas.microsoft.com/office/drawing/2010/main" xmlns="" val="0"/>
                </a:ext>
              </a:extLst>
            </a:blip>
            <a:srcRect l="53124" t="8080" r="1" b="9756"/>
            <a:stretch/>
          </p:blipFill>
          <p:spPr>
            <a:xfrm>
              <a:off x="349261" y="2893483"/>
              <a:ext cx="3598334" cy="3699934"/>
            </a:xfrm>
            <a:prstGeom prst="rect">
              <a:avLst/>
            </a:prstGeom>
            <a:grpFill/>
          </p:spPr>
        </p:pic>
        <p:pic>
          <p:nvPicPr>
            <p:cNvPr id="84" name="Picture 83" descr="plot-X20x250.eps"/>
            <p:cNvPicPr>
              <a:picLocks noChangeAspect="1"/>
            </p:cNvPicPr>
            <p:nvPr/>
          </p:nvPicPr>
          <p:blipFill rotWithShape="1">
            <a:blip r:embed="rId2">
              <a:extLst>
                <a:ext uri="{28A0092B-C50C-407E-A947-70E740481C1C}">
                  <a14:useLocalDpi xmlns:a14="http://schemas.microsoft.com/office/drawing/2010/main" xmlns="" val="0"/>
                </a:ext>
              </a:extLst>
            </a:blip>
            <a:srcRect t="8080" r="93770" b="7377"/>
            <a:stretch/>
          </p:blipFill>
          <p:spPr>
            <a:xfrm>
              <a:off x="-21165" y="2910361"/>
              <a:ext cx="476250" cy="3791543"/>
            </a:xfrm>
            <a:prstGeom prst="rect">
              <a:avLst/>
            </a:prstGeom>
            <a:grpFill/>
          </p:spPr>
        </p:pic>
      </p:grpSp>
      <p:grpSp>
        <p:nvGrpSpPr>
          <p:cNvPr id="82" name="Group 81"/>
          <p:cNvGrpSpPr/>
          <p:nvPr/>
        </p:nvGrpSpPr>
        <p:grpSpPr>
          <a:xfrm>
            <a:off x="4987235" y="381011"/>
            <a:ext cx="3640662" cy="1758227"/>
            <a:chOff x="4775200" y="609052"/>
            <a:chExt cx="4343097" cy="2467795"/>
          </a:xfrm>
        </p:grpSpPr>
        <p:grpSp>
          <p:nvGrpSpPr>
            <p:cNvPr id="85" name="Group 84"/>
            <p:cNvGrpSpPr/>
            <p:nvPr/>
          </p:nvGrpSpPr>
          <p:grpSpPr>
            <a:xfrm>
              <a:off x="4775200" y="609052"/>
              <a:ext cx="4343097" cy="2100616"/>
              <a:chOff x="158750" y="982320"/>
              <a:chExt cx="4343097" cy="2100616"/>
            </a:xfrm>
          </p:grpSpPr>
          <p:grpSp>
            <p:nvGrpSpPr>
              <p:cNvPr id="91" name="Group 159"/>
              <p:cNvGrpSpPr>
                <a:grpSpLocks noChangeAspect="1"/>
              </p:cNvGrpSpPr>
              <p:nvPr/>
            </p:nvGrpSpPr>
            <p:grpSpPr bwMode="auto">
              <a:xfrm rot="-2865258">
                <a:off x="1467654" y="1456538"/>
                <a:ext cx="128587" cy="546105"/>
                <a:chOff x="1324" y="1002"/>
                <a:chExt cx="146" cy="462"/>
              </a:xfrm>
            </p:grpSpPr>
            <p:sp>
              <p:nvSpPr>
                <p:cNvPr id="134" name="Freeform 160"/>
                <p:cNvSpPr>
                  <a:spLocks noChangeAspect="1"/>
                </p:cNvSpPr>
                <p:nvPr/>
              </p:nvSpPr>
              <p:spPr bwMode="auto">
                <a:xfrm>
                  <a:off x="1326" y="1002"/>
                  <a:ext cx="143" cy="75"/>
                </a:xfrm>
                <a:custGeom>
                  <a:avLst/>
                  <a:gdLst/>
                  <a:ahLst/>
                  <a:cxnLst>
                    <a:cxn ang="0">
                      <a:pos x="0" y="0"/>
                    </a:cxn>
                    <a:cxn ang="0">
                      <a:pos x="0" y="4"/>
                    </a:cxn>
                    <a:cxn ang="0">
                      <a:pos x="4" y="7"/>
                    </a:cxn>
                    <a:cxn ang="0">
                      <a:pos x="8" y="9"/>
                    </a:cxn>
                    <a:cxn ang="0">
                      <a:pos x="12" y="11"/>
                    </a:cxn>
                    <a:cxn ang="0">
                      <a:pos x="129" y="58"/>
                    </a:cxn>
                    <a:cxn ang="0">
                      <a:pos x="135" y="60"/>
                    </a:cxn>
                    <a:cxn ang="0">
                      <a:pos x="139" y="63"/>
                    </a:cxn>
                    <a:cxn ang="0">
                      <a:pos x="142" y="65"/>
                    </a:cxn>
                    <a:cxn ang="0">
                      <a:pos x="141" y="69"/>
                    </a:cxn>
                    <a:cxn ang="0">
                      <a:pos x="141" y="71"/>
                    </a:cxn>
                    <a:cxn ang="0">
                      <a:pos x="138" y="74"/>
                    </a:cxn>
                    <a:cxn ang="0">
                      <a:pos x="11" y="60"/>
                    </a:cxn>
                    <a:cxn ang="0">
                      <a:pos x="10" y="61"/>
                    </a:cxn>
                    <a:cxn ang="0">
                      <a:pos x="4" y="59"/>
                    </a:cxn>
                    <a:cxn ang="0">
                      <a:pos x="4" y="60"/>
                    </a:cxn>
                    <a:cxn ang="0">
                      <a:pos x="2" y="62"/>
                    </a:cxn>
                    <a:cxn ang="0">
                      <a:pos x="0" y="65"/>
                    </a:cxn>
                  </a:cxnLst>
                  <a:rect l="0" t="0" r="r" b="b"/>
                  <a:pathLst>
                    <a:path w="143" h="75">
                      <a:moveTo>
                        <a:pt x="0" y="0"/>
                      </a:moveTo>
                      <a:lnTo>
                        <a:pt x="0" y="4"/>
                      </a:lnTo>
                      <a:lnTo>
                        <a:pt x="4" y="7"/>
                      </a:lnTo>
                      <a:lnTo>
                        <a:pt x="8" y="9"/>
                      </a:lnTo>
                      <a:lnTo>
                        <a:pt x="12" y="11"/>
                      </a:lnTo>
                      <a:lnTo>
                        <a:pt x="129" y="58"/>
                      </a:lnTo>
                      <a:lnTo>
                        <a:pt x="135" y="60"/>
                      </a:lnTo>
                      <a:lnTo>
                        <a:pt x="139" y="63"/>
                      </a:lnTo>
                      <a:lnTo>
                        <a:pt x="142" y="65"/>
                      </a:lnTo>
                      <a:lnTo>
                        <a:pt x="141" y="69"/>
                      </a:lnTo>
                      <a:lnTo>
                        <a:pt x="141" y="71"/>
                      </a:lnTo>
                      <a:lnTo>
                        <a:pt x="138" y="74"/>
                      </a:lnTo>
                      <a:lnTo>
                        <a:pt x="11" y="60"/>
                      </a:lnTo>
                      <a:lnTo>
                        <a:pt x="10" y="61"/>
                      </a:lnTo>
                      <a:lnTo>
                        <a:pt x="4" y="59"/>
                      </a:lnTo>
                      <a:lnTo>
                        <a:pt x="4" y="60"/>
                      </a:lnTo>
                      <a:lnTo>
                        <a:pt x="2" y="62"/>
                      </a:lnTo>
                      <a:lnTo>
                        <a:pt x="0" y="65"/>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135" name="Freeform 161"/>
                <p:cNvSpPr>
                  <a:spLocks noChangeAspect="1"/>
                </p:cNvSpPr>
                <p:nvPr/>
              </p:nvSpPr>
              <p:spPr bwMode="auto">
                <a:xfrm>
                  <a:off x="1324" y="1069"/>
                  <a:ext cx="143" cy="72"/>
                </a:xfrm>
                <a:custGeom>
                  <a:avLst/>
                  <a:gdLst/>
                  <a:ahLst/>
                  <a:cxnLst>
                    <a:cxn ang="0">
                      <a:pos x="0" y="0"/>
                    </a:cxn>
                    <a:cxn ang="0">
                      <a:pos x="1" y="2"/>
                    </a:cxn>
                    <a:cxn ang="0">
                      <a:pos x="4" y="4"/>
                    </a:cxn>
                    <a:cxn ang="0">
                      <a:pos x="6" y="6"/>
                    </a:cxn>
                    <a:cxn ang="0">
                      <a:pos x="10" y="7"/>
                    </a:cxn>
                    <a:cxn ang="0">
                      <a:pos x="133" y="57"/>
                    </a:cxn>
                    <a:cxn ang="0">
                      <a:pos x="137" y="61"/>
                    </a:cxn>
                    <a:cxn ang="0">
                      <a:pos x="140" y="61"/>
                    </a:cxn>
                    <a:cxn ang="0">
                      <a:pos x="141" y="65"/>
                    </a:cxn>
                    <a:cxn ang="0">
                      <a:pos x="141" y="66"/>
                    </a:cxn>
                    <a:cxn ang="0">
                      <a:pos x="142" y="71"/>
                    </a:cxn>
                    <a:cxn ang="0">
                      <a:pos x="137" y="71"/>
                    </a:cxn>
                    <a:cxn ang="0">
                      <a:pos x="12" y="59"/>
                    </a:cxn>
                    <a:cxn ang="0">
                      <a:pos x="7" y="59"/>
                    </a:cxn>
                    <a:cxn ang="0">
                      <a:pos x="6" y="59"/>
                    </a:cxn>
                    <a:cxn ang="0">
                      <a:pos x="4" y="59"/>
                    </a:cxn>
                    <a:cxn ang="0">
                      <a:pos x="1" y="59"/>
                    </a:cxn>
                    <a:cxn ang="0">
                      <a:pos x="0" y="61"/>
                    </a:cxn>
                  </a:cxnLst>
                  <a:rect l="0" t="0" r="r" b="b"/>
                  <a:pathLst>
                    <a:path w="143" h="72">
                      <a:moveTo>
                        <a:pt x="0" y="0"/>
                      </a:moveTo>
                      <a:lnTo>
                        <a:pt x="1" y="2"/>
                      </a:lnTo>
                      <a:lnTo>
                        <a:pt x="4" y="4"/>
                      </a:lnTo>
                      <a:lnTo>
                        <a:pt x="6" y="6"/>
                      </a:lnTo>
                      <a:lnTo>
                        <a:pt x="10" y="7"/>
                      </a:lnTo>
                      <a:lnTo>
                        <a:pt x="133" y="57"/>
                      </a:lnTo>
                      <a:lnTo>
                        <a:pt x="137" y="61"/>
                      </a:lnTo>
                      <a:lnTo>
                        <a:pt x="140" y="61"/>
                      </a:lnTo>
                      <a:lnTo>
                        <a:pt x="141" y="65"/>
                      </a:lnTo>
                      <a:lnTo>
                        <a:pt x="141" y="66"/>
                      </a:lnTo>
                      <a:lnTo>
                        <a:pt x="142" y="71"/>
                      </a:lnTo>
                      <a:lnTo>
                        <a:pt x="137" y="71"/>
                      </a:lnTo>
                      <a:lnTo>
                        <a:pt x="12" y="59"/>
                      </a:lnTo>
                      <a:lnTo>
                        <a:pt x="7" y="59"/>
                      </a:lnTo>
                      <a:lnTo>
                        <a:pt x="6" y="59"/>
                      </a:lnTo>
                      <a:lnTo>
                        <a:pt x="4" y="59"/>
                      </a:lnTo>
                      <a:lnTo>
                        <a:pt x="1" y="59"/>
                      </a:lnTo>
                      <a:lnTo>
                        <a:pt x="0" y="61"/>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136" name="Freeform 162"/>
                <p:cNvSpPr>
                  <a:spLocks noChangeAspect="1"/>
                </p:cNvSpPr>
                <p:nvPr/>
              </p:nvSpPr>
              <p:spPr bwMode="auto">
                <a:xfrm>
                  <a:off x="1326" y="1131"/>
                  <a:ext cx="144" cy="76"/>
                </a:xfrm>
                <a:custGeom>
                  <a:avLst/>
                  <a:gdLst/>
                  <a:ahLst/>
                  <a:cxnLst>
                    <a:cxn ang="0">
                      <a:pos x="0" y="0"/>
                    </a:cxn>
                    <a:cxn ang="0">
                      <a:pos x="0" y="3"/>
                    </a:cxn>
                    <a:cxn ang="0">
                      <a:pos x="2" y="7"/>
                    </a:cxn>
                    <a:cxn ang="0">
                      <a:pos x="7" y="9"/>
                    </a:cxn>
                    <a:cxn ang="0">
                      <a:pos x="10" y="11"/>
                    </a:cxn>
                    <a:cxn ang="0">
                      <a:pos x="133" y="59"/>
                    </a:cxn>
                    <a:cxn ang="0">
                      <a:pos x="136" y="63"/>
                    </a:cxn>
                    <a:cxn ang="0">
                      <a:pos x="139" y="65"/>
                    </a:cxn>
                    <a:cxn ang="0">
                      <a:pos x="143" y="67"/>
                    </a:cxn>
                    <a:cxn ang="0">
                      <a:pos x="143" y="71"/>
                    </a:cxn>
                    <a:cxn ang="0">
                      <a:pos x="141" y="74"/>
                    </a:cxn>
                    <a:cxn ang="0">
                      <a:pos x="138" y="75"/>
                    </a:cxn>
                    <a:cxn ang="0">
                      <a:pos x="9" y="63"/>
                    </a:cxn>
                    <a:cxn ang="0">
                      <a:pos x="6" y="62"/>
                    </a:cxn>
                    <a:cxn ang="0">
                      <a:pos x="6" y="63"/>
                    </a:cxn>
                    <a:cxn ang="0">
                      <a:pos x="3" y="62"/>
                    </a:cxn>
                    <a:cxn ang="0">
                      <a:pos x="0" y="64"/>
                    </a:cxn>
                    <a:cxn ang="0">
                      <a:pos x="0" y="66"/>
                    </a:cxn>
                  </a:cxnLst>
                  <a:rect l="0" t="0" r="r" b="b"/>
                  <a:pathLst>
                    <a:path w="144" h="76">
                      <a:moveTo>
                        <a:pt x="0" y="0"/>
                      </a:moveTo>
                      <a:lnTo>
                        <a:pt x="0" y="3"/>
                      </a:lnTo>
                      <a:lnTo>
                        <a:pt x="2" y="7"/>
                      </a:lnTo>
                      <a:lnTo>
                        <a:pt x="7" y="9"/>
                      </a:lnTo>
                      <a:lnTo>
                        <a:pt x="10" y="11"/>
                      </a:lnTo>
                      <a:lnTo>
                        <a:pt x="133" y="59"/>
                      </a:lnTo>
                      <a:lnTo>
                        <a:pt x="136" y="63"/>
                      </a:lnTo>
                      <a:lnTo>
                        <a:pt x="139" y="65"/>
                      </a:lnTo>
                      <a:lnTo>
                        <a:pt x="143" y="67"/>
                      </a:lnTo>
                      <a:lnTo>
                        <a:pt x="143" y="71"/>
                      </a:lnTo>
                      <a:lnTo>
                        <a:pt x="141" y="74"/>
                      </a:lnTo>
                      <a:lnTo>
                        <a:pt x="138" y="75"/>
                      </a:lnTo>
                      <a:lnTo>
                        <a:pt x="9" y="63"/>
                      </a:lnTo>
                      <a:lnTo>
                        <a:pt x="6" y="62"/>
                      </a:lnTo>
                      <a:lnTo>
                        <a:pt x="6" y="63"/>
                      </a:lnTo>
                      <a:lnTo>
                        <a:pt x="3" y="62"/>
                      </a:lnTo>
                      <a:lnTo>
                        <a:pt x="0" y="64"/>
                      </a:lnTo>
                      <a:lnTo>
                        <a:pt x="0" y="66"/>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137" name="Freeform 163"/>
                <p:cNvSpPr>
                  <a:spLocks noChangeAspect="1"/>
                </p:cNvSpPr>
                <p:nvPr/>
              </p:nvSpPr>
              <p:spPr bwMode="auto">
                <a:xfrm>
                  <a:off x="1325" y="1202"/>
                  <a:ext cx="144" cy="70"/>
                </a:xfrm>
                <a:custGeom>
                  <a:avLst/>
                  <a:gdLst/>
                  <a:ahLst/>
                  <a:cxnLst>
                    <a:cxn ang="0">
                      <a:pos x="0" y="0"/>
                    </a:cxn>
                    <a:cxn ang="0">
                      <a:pos x="0" y="0"/>
                    </a:cxn>
                    <a:cxn ang="0">
                      <a:pos x="4" y="4"/>
                    </a:cxn>
                    <a:cxn ang="0">
                      <a:pos x="6" y="6"/>
                    </a:cxn>
                    <a:cxn ang="0">
                      <a:pos x="11" y="7"/>
                    </a:cxn>
                    <a:cxn ang="0">
                      <a:pos x="131" y="54"/>
                    </a:cxn>
                    <a:cxn ang="0">
                      <a:pos x="136" y="58"/>
                    </a:cxn>
                    <a:cxn ang="0">
                      <a:pos x="139" y="59"/>
                    </a:cxn>
                    <a:cxn ang="0">
                      <a:pos x="143" y="63"/>
                    </a:cxn>
                    <a:cxn ang="0">
                      <a:pos x="143" y="66"/>
                    </a:cxn>
                    <a:cxn ang="0">
                      <a:pos x="140" y="69"/>
                    </a:cxn>
                    <a:cxn ang="0">
                      <a:pos x="138" y="69"/>
                    </a:cxn>
                    <a:cxn ang="0">
                      <a:pos x="11" y="57"/>
                    </a:cxn>
                    <a:cxn ang="0">
                      <a:pos x="7" y="58"/>
                    </a:cxn>
                    <a:cxn ang="0">
                      <a:pos x="4" y="57"/>
                    </a:cxn>
                    <a:cxn ang="0">
                      <a:pos x="1" y="57"/>
                    </a:cxn>
                    <a:cxn ang="0">
                      <a:pos x="1" y="59"/>
                    </a:cxn>
                    <a:cxn ang="0">
                      <a:pos x="0" y="62"/>
                    </a:cxn>
                  </a:cxnLst>
                  <a:rect l="0" t="0" r="r" b="b"/>
                  <a:pathLst>
                    <a:path w="144" h="70">
                      <a:moveTo>
                        <a:pt x="0" y="0"/>
                      </a:moveTo>
                      <a:lnTo>
                        <a:pt x="0" y="0"/>
                      </a:lnTo>
                      <a:lnTo>
                        <a:pt x="4" y="4"/>
                      </a:lnTo>
                      <a:lnTo>
                        <a:pt x="6" y="6"/>
                      </a:lnTo>
                      <a:lnTo>
                        <a:pt x="11" y="7"/>
                      </a:lnTo>
                      <a:lnTo>
                        <a:pt x="131" y="54"/>
                      </a:lnTo>
                      <a:lnTo>
                        <a:pt x="136" y="58"/>
                      </a:lnTo>
                      <a:lnTo>
                        <a:pt x="139" y="59"/>
                      </a:lnTo>
                      <a:lnTo>
                        <a:pt x="143" y="63"/>
                      </a:lnTo>
                      <a:lnTo>
                        <a:pt x="143" y="66"/>
                      </a:lnTo>
                      <a:lnTo>
                        <a:pt x="140" y="69"/>
                      </a:lnTo>
                      <a:lnTo>
                        <a:pt x="138" y="69"/>
                      </a:lnTo>
                      <a:lnTo>
                        <a:pt x="11" y="57"/>
                      </a:lnTo>
                      <a:lnTo>
                        <a:pt x="7" y="58"/>
                      </a:lnTo>
                      <a:lnTo>
                        <a:pt x="4" y="57"/>
                      </a:lnTo>
                      <a:lnTo>
                        <a:pt x="1" y="57"/>
                      </a:lnTo>
                      <a:lnTo>
                        <a:pt x="1" y="59"/>
                      </a:lnTo>
                      <a:lnTo>
                        <a:pt x="0" y="62"/>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138" name="Freeform 164"/>
                <p:cNvSpPr>
                  <a:spLocks noChangeAspect="1"/>
                </p:cNvSpPr>
                <p:nvPr/>
              </p:nvSpPr>
              <p:spPr bwMode="auto">
                <a:xfrm>
                  <a:off x="1327" y="1260"/>
                  <a:ext cx="142" cy="76"/>
                </a:xfrm>
                <a:custGeom>
                  <a:avLst/>
                  <a:gdLst/>
                  <a:ahLst/>
                  <a:cxnLst>
                    <a:cxn ang="0">
                      <a:pos x="0" y="0"/>
                    </a:cxn>
                    <a:cxn ang="0">
                      <a:pos x="0" y="4"/>
                    </a:cxn>
                    <a:cxn ang="0">
                      <a:pos x="3" y="7"/>
                    </a:cxn>
                    <a:cxn ang="0">
                      <a:pos x="6" y="8"/>
                    </a:cxn>
                    <a:cxn ang="0">
                      <a:pos x="11" y="11"/>
                    </a:cxn>
                    <a:cxn ang="0">
                      <a:pos x="132" y="61"/>
                    </a:cxn>
                    <a:cxn ang="0">
                      <a:pos x="137" y="64"/>
                    </a:cxn>
                    <a:cxn ang="0">
                      <a:pos x="137" y="65"/>
                    </a:cxn>
                    <a:cxn ang="0">
                      <a:pos x="140" y="68"/>
                    </a:cxn>
                    <a:cxn ang="0">
                      <a:pos x="141" y="71"/>
                    </a:cxn>
                    <a:cxn ang="0">
                      <a:pos x="139" y="74"/>
                    </a:cxn>
                    <a:cxn ang="0">
                      <a:pos x="136" y="75"/>
                    </a:cxn>
                    <a:cxn ang="0">
                      <a:pos x="11" y="62"/>
                    </a:cxn>
                    <a:cxn ang="0">
                      <a:pos x="8" y="62"/>
                    </a:cxn>
                    <a:cxn ang="0">
                      <a:pos x="6" y="62"/>
                    </a:cxn>
                    <a:cxn ang="0">
                      <a:pos x="4" y="62"/>
                    </a:cxn>
                    <a:cxn ang="0">
                      <a:pos x="2" y="63"/>
                    </a:cxn>
                    <a:cxn ang="0">
                      <a:pos x="2" y="66"/>
                    </a:cxn>
                  </a:cxnLst>
                  <a:rect l="0" t="0" r="r" b="b"/>
                  <a:pathLst>
                    <a:path w="142" h="76">
                      <a:moveTo>
                        <a:pt x="0" y="0"/>
                      </a:moveTo>
                      <a:lnTo>
                        <a:pt x="0" y="4"/>
                      </a:lnTo>
                      <a:lnTo>
                        <a:pt x="3" y="7"/>
                      </a:lnTo>
                      <a:lnTo>
                        <a:pt x="6" y="8"/>
                      </a:lnTo>
                      <a:lnTo>
                        <a:pt x="11" y="11"/>
                      </a:lnTo>
                      <a:lnTo>
                        <a:pt x="132" y="61"/>
                      </a:lnTo>
                      <a:lnTo>
                        <a:pt x="137" y="64"/>
                      </a:lnTo>
                      <a:lnTo>
                        <a:pt x="137" y="65"/>
                      </a:lnTo>
                      <a:lnTo>
                        <a:pt x="140" y="68"/>
                      </a:lnTo>
                      <a:lnTo>
                        <a:pt x="141" y="71"/>
                      </a:lnTo>
                      <a:lnTo>
                        <a:pt x="139" y="74"/>
                      </a:lnTo>
                      <a:lnTo>
                        <a:pt x="136" y="75"/>
                      </a:lnTo>
                      <a:lnTo>
                        <a:pt x="11" y="62"/>
                      </a:lnTo>
                      <a:lnTo>
                        <a:pt x="8" y="62"/>
                      </a:lnTo>
                      <a:lnTo>
                        <a:pt x="6" y="62"/>
                      </a:lnTo>
                      <a:lnTo>
                        <a:pt x="4" y="62"/>
                      </a:lnTo>
                      <a:lnTo>
                        <a:pt x="2" y="63"/>
                      </a:lnTo>
                      <a:lnTo>
                        <a:pt x="2" y="66"/>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139" name="Freeform 165"/>
                <p:cNvSpPr>
                  <a:spLocks noChangeAspect="1"/>
                </p:cNvSpPr>
                <p:nvPr/>
              </p:nvSpPr>
              <p:spPr bwMode="auto">
                <a:xfrm>
                  <a:off x="1326" y="1328"/>
                  <a:ext cx="142" cy="74"/>
                </a:xfrm>
                <a:custGeom>
                  <a:avLst/>
                  <a:gdLst/>
                  <a:ahLst/>
                  <a:cxnLst>
                    <a:cxn ang="0">
                      <a:pos x="0" y="0"/>
                    </a:cxn>
                    <a:cxn ang="0">
                      <a:pos x="2" y="2"/>
                    </a:cxn>
                    <a:cxn ang="0">
                      <a:pos x="4" y="4"/>
                    </a:cxn>
                    <a:cxn ang="0">
                      <a:pos x="4" y="5"/>
                    </a:cxn>
                    <a:cxn ang="0">
                      <a:pos x="10" y="8"/>
                    </a:cxn>
                    <a:cxn ang="0">
                      <a:pos x="129" y="57"/>
                    </a:cxn>
                    <a:cxn ang="0">
                      <a:pos x="136" y="59"/>
                    </a:cxn>
                    <a:cxn ang="0">
                      <a:pos x="138" y="62"/>
                    </a:cxn>
                    <a:cxn ang="0">
                      <a:pos x="139" y="66"/>
                    </a:cxn>
                    <a:cxn ang="0">
                      <a:pos x="141" y="68"/>
                    </a:cxn>
                    <a:cxn ang="0">
                      <a:pos x="140" y="70"/>
                    </a:cxn>
                    <a:cxn ang="0">
                      <a:pos x="136" y="73"/>
                    </a:cxn>
                    <a:cxn ang="0">
                      <a:pos x="12" y="59"/>
                    </a:cxn>
                    <a:cxn ang="0">
                      <a:pos x="8" y="59"/>
                    </a:cxn>
                    <a:cxn ang="0">
                      <a:pos x="4" y="59"/>
                    </a:cxn>
                    <a:cxn ang="0">
                      <a:pos x="3" y="59"/>
                    </a:cxn>
                    <a:cxn ang="0">
                      <a:pos x="3" y="61"/>
                    </a:cxn>
                    <a:cxn ang="0">
                      <a:pos x="2" y="64"/>
                    </a:cxn>
                  </a:cxnLst>
                  <a:rect l="0" t="0" r="r" b="b"/>
                  <a:pathLst>
                    <a:path w="142" h="74">
                      <a:moveTo>
                        <a:pt x="0" y="0"/>
                      </a:moveTo>
                      <a:lnTo>
                        <a:pt x="2" y="2"/>
                      </a:lnTo>
                      <a:lnTo>
                        <a:pt x="4" y="4"/>
                      </a:lnTo>
                      <a:lnTo>
                        <a:pt x="4" y="5"/>
                      </a:lnTo>
                      <a:lnTo>
                        <a:pt x="10" y="8"/>
                      </a:lnTo>
                      <a:lnTo>
                        <a:pt x="129" y="57"/>
                      </a:lnTo>
                      <a:lnTo>
                        <a:pt x="136" y="59"/>
                      </a:lnTo>
                      <a:lnTo>
                        <a:pt x="138" y="62"/>
                      </a:lnTo>
                      <a:lnTo>
                        <a:pt x="139" y="66"/>
                      </a:lnTo>
                      <a:lnTo>
                        <a:pt x="141" y="68"/>
                      </a:lnTo>
                      <a:lnTo>
                        <a:pt x="140" y="70"/>
                      </a:lnTo>
                      <a:lnTo>
                        <a:pt x="136" y="73"/>
                      </a:lnTo>
                      <a:lnTo>
                        <a:pt x="12" y="59"/>
                      </a:lnTo>
                      <a:lnTo>
                        <a:pt x="8" y="59"/>
                      </a:lnTo>
                      <a:lnTo>
                        <a:pt x="4" y="59"/>
                      </a:lnTo>
                      <a:lnTo>
                        <a:pt x="3" y="59"/>
                      </a:lnTo>
                      <a:lnTo>
                        <a:pt x="3" y="61"/>
                      </a:lnTo>
                      <a:lnTo>
                        <a:pt x="2" y="64"/>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140" name="Freeform 166"/>
                <p:cNvSpPr>
                  <a:spLocks noChangeAspect="1"/>
                </p:cNvSpPr>
                <p:nvPr/>
              </p:nvSpPr>
              <p:spPr bwMode="auto">
                <a:xfrm>
                  <a:off x="1326" y="1391"/>
                  <a:ext cx="142" cy="73"/>
                </a:xfrm>
                <a:custGeom>
                  <a:avLst/>
                  <a:gdLst/>
                  <a:ahLst/>
                  <a:cxnLst>
                    <a:cxn ang="0">
                      <a:pos x="0" y="0"/>
                    </a:cxn>
                    <a:cxn ang="0">
                      <a:pos x="0" y="3"/>
                    </a:cxn>
                    <a:cxn ang="0">
                      <a:pos x="1" y="7"/>
                    </a:cxn>
                    <a:cxn ang="0">
                      <a:pos x="5" y="9"/>
                    </a:cxn>
                    <a:cxn ang="0">
                      <a:pos x="11" y="10"/>
                    </a:cxn>
                    <a:cxn ang="0">
                      <a:pos x="129" y="59"/>
                    </a:cxn>
                    <a:cxn ang="0">
                      <a:pos x="137" y="61"/>
                    </a:cxn>
                    <a:cxn ang="0">
                      <a:pos x="138" y="63"/>
                    </a:cxn>
                    <a:cxn ang="0">
                      <a:pos x="141" y="67"/>
                    </a:cxn>
                    <a:cxn ang="0">
                      <a:pos x="141" y="69"/>
                    </a:cxn>
                    <a:cxn ang="0">
                      <a:pos x="140" y="72"/>
                    </a:cxn>
                    <a:cxn ang="0">
                      <a:pos x="135" y="72"/>
                    </a:cxn>
                    <a:cxn ang="0">
                      <a:pos x="73" y="65"/>
                    </a:cxn>
                  </a:cxnLst>
                  <a:rect l="0" t="0" r="r" b="b"/>
                  <a:pathLst>
                    <a:path w="142" h="73">
                      <a:moveTo>
                        <a:pt x="0" y="0"/>
                      </a:moveTo>
                      <a:lnTo>
                        <a:pt x="0" y="3"/>
                      </a:lnTo>
                      <a:lnTo>
                        <a:pt x="1" y="7"/>
                      </a:lnTo>
                      <a:lnTo>
                        <a:pt x="5" y="9"/>
                      </a:lnTo>
                      <a:lnTo>
                        <a:pt x="11" y="10"/>
                      </a:lnTo>
                      <a:lnTo>
                        <a:pt x="129" y="59"/>
                      </a:lnTo>
                      <a:lnTo>
                        <a:pt x="137" y="61"/>
                      </a:lnTo>
                      <a:lnTo>
                        <a:pt x="138" y="63"/>
                      </a:lnTo>
                      <a:lnTo>
                        <a:pt x="141" y="67"/>
                      </a:lnTo>
                      <a:lnTo>
                        <a:pt x="141" y="69"/>
                      </a:lnTo>
                      <a:lnTo>
                        <a:pt x="140" y="72"/>
                      </a:lnTo>
                      <a:lnTo>
                        <a:pt x="135" y="72"/>
                      </a:lnTo>
                      <a:lnTo>
                        <a:pt x="73" y="65"/>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grpSp>
          <p:sp>
            <p:nvSpPr>
              <p:cNvPr id="92" name="Line 168"/>
              <p:cNvSpPr>
                <a:spLocks noChangeShapeType="1"/>
              </p:cNvSpPr>
              <p:nvPr/>
            </p:nvSpPr>
            <p:spPr bwMode="auto">
              <a:xfrm flipV="1">
                <a:off x="1477963" y="1919288"/>
                <a:ext cx="304800" cy="609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3" name="Line 169"/>
              <p:cNvSpPr>
                <a:spLocks noChangeShapeType="1"/>
              </p:cNvSpPr>
              <p:nvPr/>
            </p:nvSpPr>
            <p:spPr bwMode="auto">
              <a:xfrm rot="18742695" flipV="1">
                <a:off x="2767013" y="1912938"/>
                <a:ext cx="303212" cy="61436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4" name="Line 172"/>
              <p:cNvSpPr>
                <a:spLocks noChangeShapeType="1"/>
              </p:cNvSpPr>
              <p:nvPr/>
            </p:nvSpPr>
            <p:spPr bwMode="auto">
              <a:xfrm rot="12777622" flipV="1">
                <a:off x="3529013" y="2726816"/>
                <a:ext cx="685799" cy="228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8" name="Freeform 177"/>
              <p:cNvSpPr>
                <a:spLocks/>
              </p:cNvSpPr>
              <p:nvPr/>
            </p:nvSpPr>
            <p:spPr bwMode="auto">
              <a:xfrm>
                <a:off x="415925" y="1268413"/>
                <a:ext cx="1439863" cy="441325"/>
              </a:xfrm>
              <a:custGeom>
                <a:avLst/>
                <a:gdLst/>
                <a:ahLst/>
                <a:cxnLst>
                  <a:cxn ang="0">
                    <a:pos x="0" y="144"/>
                  </a:cxn>
                  <a:cxn ang="0">
                    <a:pos x="432" y="96"/>
                  </a:cxn>
                  <a:cxn ang="0">
                    <a:pos x="672" y="0"/>
                  </a:cxn>
                </a:cxnLst>
                <a:rect l="0" t="0" r="r" b="b"/>
                <a:pathLst>
                  <a:path w="672" h="144">
                    <a:moveTo>
                      <a:pt x="0" y="144"/>
                    </a:moveTo>
                    <a:lnTo>
                      <a:pt x="432" y="96"/>
                    </a:lnTo>
                    <a:lnTo>
                      <a:pt x="672" y="0"/>
                    </a:lnTo>
                  </a:path>
                </a:pathLst>
              </a:custGeom>
              <a:noFill/>
              <a:ln w="9525">
                <a:solidFill>
                  <a:schemeClr val="tx1"/>
                </a:solidFill>
                <a:round/>
                <a:headEnd type="none" w="med" len="med"/>
                <a:tailEnd type="triangle" w="med" len="med"/>
              </a:ln>
              <a:effectLst/>
            </p:spPr>
            <p:txBody>
              <a:bodyPr>
                <a:prstTxWarp prst="textNoShape">
                  <a:avLst/>
                </a:prstTxWarp>
              </a:bodyPr>
              <a:lstStyle/>
              <a:p>
                <a:endParaRPr lang="en-US"/>
              </a:p>
            </p:txBody>
          </p:sp>
          <p:sp>
            <p:nvSpPr>
              <p:cNvPr id="99" name="Text Box 179"/>
              <p:cNvSpPr txBox="1">
                <a:spLocks noChangeArrowheads="1"/>
              </p:cNvSpPr>
              <p:nvPr/>
            </p:nvSpPr>
            <p:spPr bwMode="auto">
              <a:xfrm>
                <a:off x="1379076" y="982320"/>
                <a:ext cx="381000" cy="396874"/>
              </a:xfrm>
              <a:prstGeom prst="rect">
                <a:avLst/>
              </a:prstGeom>
              <a:noFill/>
              <a:ln w="9525">
                <a:noFill/>
                <a:miter lim="800000"/>
                <a:headEnd/>
                <a:tailEnd/>
              </a:ln>
              <a:effectLst/>
            </p:spPr>
            <p:txBody>
              <a:bodyPr wrap="none">
                <a:prstTxWarp prst="textNoShape">
                  <a:avLst/>
                </a:prstTxWarp>
                <a:spAutoFit/>
              </a:bodyPr>
              <a:lstStyle/>
              <a:p>
                <a:r>
                  <a:rPr lang="en-US" sz="2000" dirty="0">
                    <a:latin typeface="Times New Roman" pitchFamily="-112" charset="0"/>
                  </a:rPr>
                  <a:t>e’</a:t>
                </a:r>
              </a:p>
            </p:txBody>
          </p:sp>
          <p:sp>
            <p:nvSpPr>
              <p:cNvPr id="100" name="Line 203"/>
              <p:cNvSpPr>
                <a:spLocks noChangeShapeType="1"/>
              </p:cNvSpPr>
              <p:nvPr/>
            </p:nvSpPr>
            <p:spPr bwMode="auto">
              <a:xfrm flipV="1">
                <a:off x="487363" y="2794000"/>
                <a:ext cx="685800" cy="228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1" name="Line 204"/>
              <p:cNvSpPr>
                <a:spLocks noChangeShapeType="1"/>
              </p:cNvSpPr>
              <p:nvPr/>
            </p:nvSpPr>
            <p:spPr bwMode="auto">
              <a:xfrm rot="12777622" flipV="1">
                <a:off x="3513138" y="2747238"/>
                <a:ext cx="685799" cy="228600"/>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102" name="Group 344"/>
              <p:cNvGrpSpPr>
                <a:grpSpLocks/>
              </p:cNvGrpSpPr>
              <p:nvPr/>
            </p:nvGrpSpPr>
            <p:grpSpPr bwMode="auto">
              <a:xfrm>
                <a:off x="385763" y="1125541"/>
                <a:ext cx="3825887" cy="1957395"/>
                <a:chOff x="243" y="709"/>
                <a:chExt cx="2410" cy="1233"/>
              </a:xfrm>
            </p:grpSpPr>
            <p:sp>
              <p:nvSpPr>
                <p:cNvPr id="105" name="Line 176"/>
                <p:cNvSpPr>
                  <a:spLocks noChangeShapeType="1"/>
                </p:cNvSpPr>
                <p:nvPr/>
              </p:nvSpPr>
              <p:spPr bwMode="auto">
                <a:xfrm flipV="1">
                  <a:off x="1123" y="1207"/>
                  <a:ext cx="623" cy="2"/>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106" name="Group 184"/>
                <p:cNvGrpSpPr>
                  <a:grpSpLocks/>
                </p:cNvGrpSpPr>
                <p:nvPr/>
              </p:nvGrpSpPr>
              <p:grpSpPr bwMode="auto">
                <a:xfrm>
                  <a:off x="243" y="757"/>
                  <a:ext cx="2410" cy="1185"/>
                  <a:chOff x="100" y="699"/>
                  <a:chExt cx="2410" cy="1185"/>
                </a:xfrm>
              </p:grpSpPr>
              <p:sp>
                <p:nvSpPr>
                  <p:cNvPr id="116" name="Text Box 185"/>
                  <p:cNvSpPr txBox="1">
                    <a:spLocks noChangeArrowheads="1"/>
                  </p:cNvSpPr>
                  <p:nvPr/>
                </p:nvSpPr>
                <p:spPr bwMode="auto">
                  <a:xfrm>
                    <a:off x="476" y="961"/>
                    <a:ext cx="388" cy="24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b="1" dirty="0">
                        <a:latin typeface="Times New Roman" pitchFamily="-112" charset="0"/>
                      </a:rPr>
                      <a:t>(Q</a:t>
                    </a:r>
                    <a:r>
                      <a:rPr lang="en-US" sz="1200" b="1" baseline="30000" dirty="0">
                        <a:latin typeface="Times New Roman" pitchFamily="-112" charset="0"/>
                      </a:rPr>
                      <a:t>2</a:t>
                    </a:r>
                    <a:r>
                      <a:rPr lang="en-US" sz="1200" b="1" dirty="0">
                        <a:latin typeface="Times New Roman" pitchFamily="-112" charset="0"/>
                      </a:rPr>
                      <a:t>)</a:t>
                    </a:r>
                  </a:p>
                </p:txBody>
              </p:sp>
              <p:sp>
                <p:nvSpPr>
                  <p:cNvPr id="117" name="Text Box 186"/>
                  <p:cNvSpPr txBox="1">
                    <a:spLocks noChangeArrowheads="1"/>
                  </p:cNvSpPr>
                  <p:nvPr/>
                </p:nvSpPr>
                <p:spPr bwMode="auto">
                  <a:xfrm>
                    <a:off x="100" y="699"/>
                    <a:ext cx="187" cy="250"/>
                  </a:xfrm>
                  <a:prstGeom prst="rect">
                    <a:avLst/>
                  </a:prstGeom>
                  <a:noFill/>
                  <a:ln w="9525">
                    <a:noFill/>
                    <a:miter lim="800000"/>
                    <a:headEnd/>
                    <a:tailEnd/>
                  </a:ln>
                  <a:effectLst/>
                </p:spPr>
                <p:txBody>
                  <a:bodyPr wrap="none">
                    <a:prstTxWarp prst="textNoShape">
                      <a:avLst/>
                    </a:prstTxWarp>
                    <a:spAutoFit/>
                  </a:bodyPr>
                  <a:lstStyle/>
                  <a:p>
                    <a:r>
                      <a:rPr lang="en-US" sz="2000" dirty="0">
                        <a:latin typeface="Times New Roman" pitchFamily="-112" charset="0"/>
                      </a:rPr>
                      <a:t>e</a:t>
                    </a:r>
                  </a:p>
                </p:txBody>
              </p:sp>
              <p:sp>
                <p:nvSpPr>
                  <p:cNvPr id="118" name="Text Box 187"/>
                  <p:cNvSpPr txBox="1">
                    <a:spLocks noChangeArrowheads="1"/>
                  </p:cNvSpPr>
                  <p:nvPr/>
                </p:nvSpPr>
                <p:spPr bwMode="auto">
                  <a:xfrm>
                    <a:off x="838" y="809"/>
                    <a:ext cx="322" cy="272"/>
                  </a:xfrm>
                  <a:prstGeom prst="rect">
                    <a:avLst/>
                  </a:prstGeom>
                  <a:noFill/>
                  <a:ln w="9525">
                    <a:noFill/>
                    <a:miter lim="800000"/>
                    <a:headEnd/>
                    <a:tailEnd/>
                  </a:ln>
                  <a:effectLst/>
                </p:spPr>
                <p:txBody>
                  <a:bodyPr wrap="none">
                    <a:prstTxWarp prst="textNoShape">
                      <a:avLst/>
                    </a:prstTxWarp>
                    <a:spAutoFit/>
                  </a:bodyPr>
                  <a:lstStyle/>
                  <a:p>
                    <a:r>
                      <a:rPr lang="en-US" sz="1400" b="1" dirty="0" err="1">
                        <a:latin typeface="Symbol" pitchFamily="-112" charset="2"/>
                      </a:rPr>
                      <a:t>g</a:t>
                    </a:r>
                    <a:r>
                      <a:rPr lang="en-US" sz="1400" b="1" baseline="-25000" dirty="0" err="1">
                        <a:latin typeface="Times New Roman" pitchFamily="-112" charset="0"/>
                      </a:rPr>
                      <a:t>L</a:t>
                    </a:r>
                    <a:r>
                      <a:rPr lang="en-US" sz="1400" b="1" dirty="0">
                        <a:latin typeface="Times New Roman" pitchFamily="-112" charset="0"/>
                      </a:rPr>
                      <a:t>*</a:t>
                    </a:r>
                  </a:p>
                </p:txBody>
              </p:sp>
              <p:grpSp>
                <p:nvGrpSpPr>
                  <p:cNvPr id="119" name="Group 188"/>
                  <p:cNvGrpSpPr>
                    <a:grpSpLocks/>
                  </p:cNvGrpSpPr>
                  <p:nvPr/>
                </p:nvGrpSpPr>
                <p:grpSpPr bwMode="auto">
                  <a:xfrm>
                    <a:off x="159" y="1253"/>
                    <a:ext cx="2351" cy="631"/>
                    <a:chOff x="159" y="1253"/>
                    <a:chExt cx="2351" cy="631"/>
                  </a:xfrm>
                </p:grpSpPr>
                <p:sp>
                  <p:nvSpPr>
                    <p:cNvPr id="120" name="Text Box 189"/>
                    <p:cNvSpPr txBox="1">
                      <a:spLocks noChangeArrowheads="1"/>
                    </p:cNvSpPr>
                    <p:nvPr/>
                  </p:nvSpPr>
                  <p:spPr bwMode="auto">
                    <a:xfrm>
                      <a:off x="476" y="1253"/>
                      <a:ext cx="388" cy="21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b="1" dirty="0" err="1">
                          <a:latin typeface="Times New Roman" pitchFamily="-112" charset="0"/>
                        </a:rPr>
                        <a:t>x+ξ</a:t>
                      </a:r>
                      <a:r>
                        <a:rPr lang="en-US" sz="1600" b="1" dirty="0">
                          <a:latin typeface="Times New Roman" pitchFamily="-112" charset="0"/>
                        </a:rPr>
                        <a:t> </a:t>
                      </a:r>
                    </a:p>
                  </p:txBody>
                </p:sp>
                <p:sp>
                  <p:nvSpPr>
                    <p:cNvPr id="121" name="Text Box 190"/>
                    <p:cNvSpPr txBox="1">
                      <a:spLocks noChangeArrowheads="1"/>
                    </p:cNvSpPr>
                    <p:nvPr/>
                  </p:nvSpPr>
                  <p:spPr bwMode="auto">
                    <a:xfrm>
                      <a:off x="1598" y="1260"/>
                      <a:ext cx="476" cy="21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b="1">
                          <a:latin typeface="Times New Roman" pitchFamily="-112" charset="0"/>
                        </a:rPr>
                        <a:t>x-ξ </a:t>
                      </a:r>
                    </a:p>
                  </p:txBody>
                </p:sp>
                <p:sp>
                  <p:nvSpPr>
                    <p:cNvPr id="122" name="Line 191"/>
                    <p:cNvSpPr>
                      <a:spLocks noChangeShapeType="1"/>
                    </p:cNvSpPr>
                    <p:nvPr/>
                  </p:nvSpPr>
                  <p:spPr bwMode="auto">
                    <a:xfrm rot="12777622" flipV="1">
                      <a:off x="2078" y="1692"/>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23" name="Line 192"/>
                    <p:cNvSpPr>
                      <a:spLocks noChangeShapeType="1"/>
                    </p:cNvSpPr>
                    <p:nvPr/>
                  </p:nvSpPr>
                  <p:spPr bwMode="auto">
                    <a:xfrm>
                      <a:off x="431" y="1298"/>
                      <a:ext cx="1723" cy="0"/>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grpSp>
                  <p:nvGrpSpPr>
                    <p:cNvPr id="124" name="Group 193"/>
                    <p:cNvGrpSpPr>
                      <a:grpSpLocks/>
                    </p:cNvGrpSpPr>
                    <p:nvPr/>
                  </p:nvGrpSpPr>
                  <p:grpSpPr bwMode="auto">
                    <a:xfrm>
                      <a:off x="159" y="1417"/>
                      <a:ext cx="1927" cy="467"/>
                      <a:chOff x="159" y="1417"/>
                      <a:chExt cx="1927" cy="467"/>
                    </a:xfrm>
                  </p:grpSpPr>
                  <p:grpSp>
                    <p:nvGrpSpPr>
                      <p:cNvPr id="125" name="Group 194"/>
                      <p:cNvGrpSpPr>
                        <a:grpSpLocks/>
                      </p:cNvGrpSpPr>
                      <p:nvPr/>
                    </p:nvGrpSpPr>
                    <p:grpSpPr bwMode="auto">
                      <a:xfrm>
                        <a:off x="159" y="1424"/>
                        <a:ext cx="1927" cy="460"/>
                        <a:chOff x="241" y="670"/>
                        <a:chExt cx="1927" cy="460"/>
                      </a:xfrm>
                    </p:grpSpPr>
                    <p:grpSp>
                      <p:nvGrpSpPr>
                        <p:cNvPr id="127" name="Group 195"/>
                        <p:cNvGrpSpPr>
                          <a:grpSpLocks/>
                        </p:cNvGrpSpPr>
                        <p:nvPr/>
                      </p:nvGrpSpPr>
                      <p:grpSpPr bwMode="auto">
                        <a:xfrm>
                          <a:off x="241" y="670"/>
                          <a:ext cx="1927" cy="460"/>
                          <a:chOff x="241" y="670"/>
                          <a:chExt cx="1927" cy="460"/>
                        </a:xfrm>
                      </p:grpSpPr>
                      <p:grpSp>
                        <p:nvGrpSpPr>
                          <p:cNvPr id="129" name="Group 196"/>
                          <p:cNvGrpSpPr>
                            <a:grpSpLocks/>
                          </p:cNvGrpSpPr>
                          <p:nvPr/>
                        </p:nvGrpSpPr>
                        <p:grpSpPr bwMode="auto">
                          <a:xfrm>
                            <a:off x="632" y="670"/>
                            <a:ext cx="1536" cy="460"/>
                            <a:chOff x="632" y="670"/>
                            <a:chExt cx="1536" cy="460"/>
                          </a:xfrm>
                        </p:grpSpPr>
                        <p:sp>
                          <p:nvSpPr>
                            <p:cNvPr id="131" name="Oval 197"/>
                            <p:cNvSpPr>
                              <a:spLocks noChangeArrowheads="1"/>
                            </p:cNvSpPr>
                            <p:nvPr/>
                          </p:nvSpPr>
                          <p:spPr bwMode="auto">
                            <a:xfrm>
                              <a:off x="672" y="746"/>
                              <a:ext cx="1492" cy="384"/>
                            </a:xfrm>
                            <a:prstGeom prst="ellipse">
                              <a:avLst/>
                            </a:prstGeom>
                            <a:gradFill rotWithShape="0">
                              <a:gsLst>
                                <a:gs pos="0">
                                  <a:srgbClr val="FF0000"/>
                                </a:gs>
                                <a:gs pos="100000">
                                  <a:srgbClr val="FF0000">
                                    <a:gamma/>
                                    <a:shade val="46275"/>
                                    <a:invGamma/>
                                  </a:srgbClr>
                                </a:gs>
                              </a:gsLst>
                              <a:path path="shape">
                                <a:fillToRect l="50000" t="50000" r="50000" b="50000"/>
                              </a:path>
                            </a:gradFill>
                            <a:ln w="9525">
                              <a:solidFill>
                                <a:srgbClr val="FF0000"/>
                              </a:solidFill>
                              <a:round/>
                              <a:headEnd/>
                              <a:tailEnd/>
                            </a:ln>
                            <a:effectLst/>
                          </p:spPr>
                          <p:txBody>
                            <a:bodyPr wrap="none" anchor="ctr">
                              <a:prstTxWarp prst="textNoShape">
                                <a:avLst/>
                              </a:prstTxWarp>
                            </a:bodyPr>
                            <a:lstStyle/>
                            <a:p>
                              <a:endParaRPr lang="en-US"/>
                            </a:p>
                          </p:txBody>
                        </p:sp>
                        <p:sp>
                          <p:nvSpPr>
                            <p:cNvPr id="132" name="Text Box 198"/>
                            <p:cNvSpPr txBox="1">
                              <a:spLocks noChangeArrowheads="1"/>
                            </p:cNvSpPr>
                            <p:nvPr/>
                          </p:nvSpPr>
                          <p:spPr bwMode="auto">
                            <a:xfrm>
                              <a:off x="632" y="805"/>
                              <a:ext cx="1536" cy="24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b="1" dirty="0">
                                  <a:solidFill>
                                    <a:schemeClr val="bg1"/>
                                  </a:solidFill>
                                  <a:latin typeface="Bookman Old Style" pitchFamily="-112" charset="0"/>
                                </a:rPr>
                                <a:t>H, H, E, E (</a:t>
                              </a:r>
                              <a:r>
                                <a:rPr lang="en-US" sz="1200" b="1" dirty="0" err="1">
                                  <a:solidFill>
                                    <a:schemeClr val="bg1"/>
                                  </a:solidFill>
                                  <a:latin typeface="Bookman Old Style" pitchFamily="-112" charset="0"/>
                                </a:rPr>
                                <a:t>x,ξ,t</a:t>
                              </a:r>
                              <a:r>
                                <a:rPr lang="en-US" sz="1200" b="1" dirty="0">
                                  <a:solidFill>
                                    <a:schemeClr val="bg1"/>
                                  </a:solidFill>
                                  <a:latin typeface="Bookman Old Style" pitchFamily="-112" charset="0"/>
                                </a:rPr>
                                <a:t>)</a:t>
                              </a:r>
                            </a:p>
                          </p:txBody>
                        </p:sp>
                        <p:sp>
                          <p:nvSpPr>
                            <p:cNvPr id="133" name="Text Box 199"/>
                            <p:cNvSpPr txBox="1">
                              <a:spLocks noChangeArrowheads="1"/>
                            </p:cNvSpPr>
                            <p:nvPr/>
                          </p:nvSpPr>
                          <p:spPr bwMode="auto">
                            <a:xfrm>
                              <a:off x="1320" y="670"/>
                              <a:ext cx="192" cy="231"/>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b="1" dirty="0">
                                  <a:solidFill>
                                    <a:schemeClr val="bg1"/>
                                  </a:solidFill>
                                  <a:latin typeface="Times New Roman" pitchFamily="-112" charset="0"/>
                                </a:rPr>
                                <a:t>~</a:t>
                              </a:r>
                            </a:p>
                          </p:txBody>
                        </p:sp>
                      </p:grpSp>
                      <p:sp>
                        <p:nvSpPr>
                          <p:cNvPr id="130" name="Line 200"/>
                          <p:cNvSpPr>
                            <a:spLocks noChangeShapeType="1"/>
                          </p:cNvSpPr>
                          <p:nvPr/>
                        </p:nvSpPr>
                        <p:spPr bwMode="auto">
                          <a:xfrm flipV="1">
                            <a:off x="241" y="936"/>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128" name="Line 201"/>
                        <p:cNvSpPr>
                          <a:spLocks noChangeShapeType="1"/>
                        </p:cNvSpPr>
                        <p:nvPr/>
                      </p:nvSpPr>
                      <p:spPr bwMode="auto">
                        <a:xfrm flipV="1">
                          <a:off x="245" y="968"/>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126" name="Text Box 202"/>
                      <p:cNvSpPr txBox="1">
                        <a:spLocks noChangeArrowheads="1"/>
                      </p:cNvSpPr>
                      <p:nvPr/>
                    </p:nvSpPr>
                    <p:spPr bwMode="auto">
                      <a:xfrm>
                        <a:off x="910" y="1417"/>
                        <a:ext cx="191" cy="231"/>
                      </a:xfrm>
                      <a:prstGeom prst="rect">
                        <a:avLst/>
                      </a:prstGeom>
                      <a:noFill/>
                      <a:ln w="9525">
                        <a:noFill/>
                        <a:miter lim="800000"/>
                        <a:headEnd/>
                        <a:tailEnd/>
                      </a:ln>
                      <a:effectLst/>
                    </p:spPr>
                    <p:txBody>
                      <a:bodyPr wrap="none">
                        <a:prstTxWarp prst="textNoShape">
                          <a:avLst/>
                        </a:prstTxWarp>
                        <a:spAutoFit/>
                      </a:bodyPr>
                      <a:lstStyle/>
                      <a:p>
                        <a:r>
                          <a:rPr lang="en-US" b="1" dirty="0">
                            <a:solidFill>
                              <a:schemeClr val="bg1"/>
                            </a:solidFill>
                            <a:latin typeface="Times New Roman" pitchFamily="-112" charset="0"/>
                            <a:ea typeface="Times New Roman" pitchFamily="-112" charset="0"/>
                            <a:cs typeface="Times New Roman" pitchFamily="-112" charset="0"/>
                          </a:rPr>
                          <a:t>~</a:t>
                        </a:r>
                      </a:p>
                    </p:txBody>
                  </p:sp>
                </p:grpSp>
              </p:grpSp>
            </p:grpSp>
            <p:grpSp>
              <p:nvGrpSpPr>
                <p:cNvPr id="107" name="Group 205"/>
                <p:cNvGrpSpPr>
                  <a:grpSpLocks noChangeAspect="1"/>
                </p:cNvGrpSpPr>
                <p:nvPr/>
              </p:nvGrpSpPr>
              <p:grpSpPr bwMode="auto">
                <a:xfrm rot="2775006">
                  <a:off x="1826" y="897"/>
                  <a:ext cx="81" cy="345"/>
                  <a:chOff x="1324" y="1002"/>
                  <a:chExt cx="146" cy="462"/>
                </a:xfrm>
              </p:grpSpPr>
              <p:sp>
                <p:nvSpPr>
                  <p:cNvPr id="109" name="Freeform 206"/>
                  <p:cNvSpPr>
                    <a:spLocks noChangeAspect="1"/>
                  </p:cNvSpPr>
                  <p:nvPr/>
                </p:nvSpPr>
                <p:spPr bwMode="auto">
                  <a:xfrm>
                    <a:off x="1326" y="1002"/>
                    <a:ext cx="143" cy="75"/>
                  </a:xfrm>
                  <a:custGeom>
                    <a:avLst/>
                    <a:gdLst/>
                    <a:ahLst/>
                    <a:cxnLst>
                      <a:cxn ang="0">
                        <a:pos x="0" y="0"/>
                      </a:cxn>
                      <a:cxn ang="0">
                        <a:pos x="0" y="4"/>
                      </a:cxn>
                      <a:cxn ang="0">
                        <a:pos x="4" y="7"/>
                      </a:cxn>
                      <a:cxn ang="0">
                        <a:pos x="8" y="9"/>
                      </a:cxn>
                      <a:cxn ang="0">
                        <a:pos x="12" y="11"/>
                      </a:cxn>
                      <a:cxn ang="0">
                        <a:pos x="129" y="58"/>
                      </a:cxn>
                      <a:cxn ang="0">
                        <a:pos x="135" y="60"/>
                      </a:cxn>
                      <a:cxn ang="0">
                        <a:pos x="139" y="63"/>
                      </a:cxn>
                      <a:cxn ang="0">
                        <a:pos x="142" y="65"/>
                      </a:cxn>
                      <a:cxn ang="0">
                        <a:pos x="141" y="69"/>
                      </a:cxn>
                      <a:cxn ang="0">
                        <a:pos x="141" y="71"/>
                      </a:cxn>
                      <a:cxn ang="0">
                        <a:pos x="138" y="74"/>
                      </a:cxn>
                      <a:cxn ang="0">
                        <a:pos x="11" y="60"/>
                      </a:cxn>
                      <a:cxn ang="0">
                        <a:pos x="10" y="61"/>
                      </a:cxn>
                      <a:cxn ang="0">
                        <a:pos x="4" y="59"/>
                      </a:cxn>
                      <a:cxn ang="0">
                        <a:pos x="4" y="60"/>
                      </a:cxn>
                      <a:cxn ang="0">
                        <a:pos x="2" y="62"/>
                      </a:cxn>
                      <a:cxn ang="0">
                        <a:pos x="0" y="65"/>
                      </a:cxn>
                    </a:cxnLst>
                    <a:rect l="0" t="0" r="r" b="b"/>
                    <a:pathLst>
                      <a:path w="143" h="75">
                        <a:moveTo>
                          <a:pt x="0" y="0"/>
                        </a:moveTo>
                        <a:lnTo>
                          <a:pt x="0" y="4"/>
                        </a:lnTo>
                        <a:lnTo>
                          <a:pt x="4" y="7"/>
                        </a:lnTo>
                        <a:lnTo>
                          <a:pt x="8" y="9"/>
                        </a:lnTo>
                        <a:lnTo>
                          <a:pt x="12" y="11"/>
                        </a:lnTo>
                        <a:lnTo>
                          <a:pt x="129" y="58"/>
                        </a:lnTo>
                        <a:lnTo>
                          <a:pt x="135" y="60"/>
                        </a:lnTo>
                        <a:lnTo>
                          <a:pt x="139" y="63"/>
                        </a:lnTo>
                        <a:lnTo>
                          <a:pt x="142" y="65"/>
                        </a:lnTo>
                        <a:lnTo>
                          <a:pt x="141" y="69"/>
                        </a:lnTo>
                        <a:lnTo>
                          <a:pt x="141" y="71"/>
                        </a:lnTo>
                        <a:lnTo>
                          <a:pt x="138" y="74"/>
                        </a:lnTo>
                        <a:lnTo>
                          <a:pt x="11" y="60"/>
                        </a:lnTo>
                        <a:lnTo>
                          <a:pt x="10" y="61"/>
                        </a:lnTo>
                        <a:lnTo>
                          <a:pt x="4" y="59"/>
                        </a:lnTo>
                        <a:lnTo>
                          <a:pt x="4" y="60"/>
                        </a:lnTo>
                        <a:lnTo>
                          <a:pt x="2" y="62"/>
                        </a:lnTo>
                        <a:lnTo>
                          <a:pt x="0" y="65"/>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110" name="Freeform 207"/>
                  <p:cNvSpPr>
                    <a:spLocks noChangeAspect="1"/>
                  </p:cNvSpPr>
                  <p:nvPr/>
                </p:nvSpPr>
                <p:spPr bwMode="auto">
                  <a:xfrm>
                    <a:off x="1324" y="1069"/>
                    <a:ext cx="143" cy="72"/>
                  </a:xfrm>
                  <a:custGeom>
                    <a:avLst/>
                    <a:gdLst/>
                    <a:ahLst/>
                    <a:cxnLst>
                      <a:cxn ang="0">
                        <a:pos x="0" y="0"/>
                      </a:cxn>
                      <a:cxn ang="0">
                        <a:pos x="1" y="2"/>
                      </a:cxn>
                      <a:cxn ang="0">
                        <a:pos x="4" y="4"/>
                      </a:cxn>
                      <a:cxn ang="0">
                        <a:pos x="6" y="6"/>
                      </a:cxn>
                      <a:cxn ang="0">
                        <a:pos x="10" y="7"/>
                      </a:cxn>
                      <a:cxn ang="0">
                        <a:pos x="133" y="57"/>
                      </a:cxn>
                      <a:cxn ang="0">
                        <a:pos x="137" y="61"/>
                      </a:cxn>
                      <a:cxn ang="0">
                        <a:pos x="140" y="61"/>
                      </a:cxn>
                      <a:cxn ang="0">
                        <a:pos x="141" y="65"/>
                      </a:cxn>
                      <a:cxn ang="0">
                        <a:pos x="141" y="66"/>
                      </a:cxn>
                      <a:cxn ang="0">
                        <a:pos x="142" y="71"/>
                      </a:cxn>
                      <a:cxn ang="0">
                        <a:pos x="137" y="71"/>
                      </a:cxn>
                      <a:cxn ang="0">
                        <a:pos x="12" y="59"/>
                      </a:cxn>
                      <a:cxn ang="0">
                        <a:pos x="7" y="59"/>
                      </a:cxn>
                      <a:cxn ang="0">
                        <a:pos x="6" y="59"/>
                      </a:cxn>
                      <a:cxn ang="0">
                        <a:pos x="4" y="59"/>
                      </a:cxn>
                      <a:cxn ang="0">
                        <a:pos x="1" y="59"/>
                      </a:cxn>
                      <a:cxn ang="0">
                        <a:pos x="0" y="61"/>
                      </a:cxn>
                    </a:cxnLst>
                    <a:rect l="0" t="0" r="r" b="b"/>
                    <a:pathLst>
                      <a:path w="143" h="72">
                        <a:moveTo>
                          <a:pt x="0" y="0"/>
                        </a:moveTo>
                        <a:lnTo>
                          <a:pt x="1" y="2"/>
                        </a:lnTo>
                        <a:lnTo>
                          <a:pt x="4" y="4"/>
                        </a:lnTo>
                        <a:lnTo>
                          <a:pt x="6" y="6"/>
                        </a:lnTo>
                        <a:lnTo>
                          <a:pt x="10" y="7"/>
                        </a:lnTo>
                        <a:lnTo>
                          <a:pt x="133" y="57"/>
                        </a:lnTo>
                        <a:lnTo>
                          <a:pt x="137" y="61"/>
                        </a:lnTo>
                        <a:lnTo>
                          <a:pt x="140" y="61"/>
                        </a:lnTo>
                        <a:lnTo>
                          <a:pt x="141" y="65"/>
                        </a:lnTo>
                        <a:lnTo>
                          <a:pt x="141" y="66"/>
                        </a:lnTo>
                        <a:lnTo>
                          <a:pt x="142" y="71"/>
                        </a:lnTo>
                        <a:lnTo>
                          <a:pt x="137" y="71"/>
                        </a:lnTo>
                        <a:lnTo>
                          <a:pt x="12" y="59"/>
                        </a:lnTo>
                        <a:lnTo>
                          <a:pt x="7" y="59"/>
                        </a:lnTo>
                        <a:lnTo>
                          <a:pt x="6" y="59"/>
                        </a:lnTo>
                        <a:lnTo>
                          <a:pt x="4" y="59"/>
                        </a:lnTo>
                        <a:lnTo>
                          <a:pt x="1" y="59"/>
                        </a:lnTo>
                        <a:lnTo>
                          <a:pt x="0" y="61"/>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111" name="Freeform 208"/>
                  <p:cNvSpPr>
                    <a:spLocks noChangeAspect="1"/>
                  </p:cNvSpPr>
                  <p:nvPr/>
                </p:nvSpPr>
                <p:spPr bwMode="auto">
                  <a:xfrm>
                    <a:off x="1326" y="1131"/>
                    <a:ext cx="144" cy="76"/>
                  </a:xfrm>
                  <a:custGeom>
                    <a:avLst/>
                    <a:gdLst/>
                    <a:ahLst/>
                    <a:cxnLst>
                      <a:cxn ang="0">
                        <a:pos x="0" y="0"/>
                      </a:cxn>
                      <a:cxn ang="0">
                        <a:pos x="0" y="3"/>
                      </a:cxn>
                      <a:cxn ang="0">
                        <a:pos x="2" y="7"/>
                      </a:cxn>
                      <a:cxn ang="0">
                        <a:pos x="7" y="9"/>
                      </a:cxn>
                      <a:cxn ang="0">
                        <a:pos x="10" y="11"/>
                      </a:cxn>
                      <a:cxn ang="0">
                        <a:pos x="133" y="59"/>
                      </a:cxn>
                      <a:cxn ang="0">
                        <a:pos x="136" y="63"/>
                      </a:cxn>
                      <a:cxn ang="0">
                        <a:pos x="139" y="65"/>
                      </a:cxn>
                      <a:cxn ang="0">
                        <a:pos x="143" y="67"/>
                      </a:cxn>
                      <a:cxn ang="0">
                        <a:pos x="143" y="71"/>
                      </a:cxn>
                      <a:cxn ang="0">
                        <a:pos x="141" y="74"/>
                      </a:cxn>
                      <a:cxn ang="0">
                        <a:pos x="138" y="75"/>
                      </a:cxn>
                      <a:cxn ang="0">
                        <a:pos x="9" y="63"/>
                      </a:cxn>
                      <a:cxn ang="0">
                        <a:pos x="6" y="62"/>
                      </a:cxn>
                      <a:cxn ang="0">
                        <a:pos x="6" y="63"/>
                      </a:cxn>
                      <a:cxn ang="0">
                        <a:pos x="3" y="62"/>
                      </a:cxn>
                      <a:cxn ang="0">
                        <a:pos x="0" y="64"/>
                      </a:cxn>
                      <a:cxn ang="0">
                        <a:pos x="0" y="66"/>
                      </a:cxn>
                    </a:cxnLst>
                    <a:rect l="0" t="0" r="r" b="b"/>
                    <a:pathLst>
                      <a:path w="144" h="76">
                        <a:moveTo>
                          <a:pt x="0" y="0"/>
                        </a:moveTo>
                        <a:lnTo>
                          <a:pt x="0" y="3"/>
                        </a:lnTo>
                        <a:lnTo>
                          <a:pt x="2" y="7"/>
                        </a:lnTo>
                        <a:lnTo>
                          <a:pt x="7" y="9"/>
                        </a:lnTo>
                        <a:lnTo>
                          <a:pt x="10" y="11"/>
                        </a:lnTo>
                        <a:lnTo>
                          <a:pt x="133" y="59"/>
                        </a:lnTo>
                        <a:lnTo>
                          <a:pt x="136" y="63"/>
                        </a:lnTo>
                        <a:lnTo>
                          <a:pt x="139" y="65"/>
                        </a:lnTo>
                        <a:lnTo>
                          <a:pt x="143" y="67"/>
                        </a:lnTo>
                        <a:lnTo>
                          <a:pt x="143" y="71"/>
                        </a:lnTo>
                        <a:lnTo>
                          <a:pt x="141" y="74"/>
                        </a:lnTo>
                        <a:lnTo>
                          <a:pt x="138" y="75"/>
                        </a:lnTo>
                        <a:lnTo>
                          <a:pt x="9" y="63"/>
                        </a:lnTo>
                        <a:lnTo>
                          <a:pt x="6" y="62"/>
                        </a:lnTo>
                        <a:lnTo>
                          <a:pt x="6" y="63"/>
                        </a:lnTo>
                        <a:lnTo>
                          <a:pt x="3" y="62"/>
                        </a:lnTo>
                        <a:lnTo>
                          <a:pt x="0" y="64"/>
                        </a:lnTo>
                        <a:lnTo>
                          <a:pt x="0" y="66"/>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112" name="Freeform 209"/>
                  <p:cNvSpPr>
                    <a:spLocks noChangeAspect="1"/>
                  </p:cNvSpPr>
                  <p:nvPr/>
                </p:nvSpPr>
                <p:spPr bwMode="auto">
                  <a:xfrm>
                    <a:off x="1325" y="1202"/>
                    <a:ext cx="144" cy="70"/>
                  </a:xfrm>
                  <a:custGeom>
                    <a:avLst/>
                    <a:gdLst/>
                    <a:ahLst/>
                    <a:cxnLst>
                      <a:cxn ang="0">
                        <a:pos x="0" y="0"/>
                      </a:cxn>
                      <a:cxn ang="0">
                        <a:pos x="0" y="0"/>
                      </a:cxn>
                      <a:cxn ang="0">
                        <a:pos x="4" y="4"/>
                      </a:cxn>
                      <a:cxn ang="0">
                        <a:pos x="6" y="6"/>
                      </a:cxn>
                      <a:cxn ang="0">
                        <a:pos x="11" y="7"/>
                      </a:cxn>
                      <a:cxn ang="0">
                        <a:pos x="131" y="54"/>
                      </a:cxn>
                      <a:cxn ang="0">
                        <a:pos x="136" y="58"/>
                      </a:cxn>
                      <a:cxn ang="0">
                        <a:pos x="139" y="59"/>
                      </a:cxn>
                      <a:cxn ang="0">
                        <a:pos x="143" y="63"/>
                      </a:cxn>
                      <a:cxn ang="0">
                        <a:pos x="143" y="66"/>
                      </a:cxn>
                      <a:cxn ang="0">
                        <a:pos x="140" y="69"/>
                      </a:cxn>
                      <a:cxn ang="0">
                        <a:pos x="138" y="69"/>
                      </a:cxn>
                      <a:cxn ang="0">
                        <a:pos x="11" y="57"/>
                      </a:cxn>
                      <a:cxn ang="0">
                        <a:pos x="7" y="58"/>
                      </a:cxn>
                      <a:cxn ang="0">
                        <a:pos x="4" y="57"/>
                      </a:cxn>
                      <a:cxn ang="0">
                        <a:pos x="1" y="57"/>
                      </a:cxn>
                      <a:cxn ang="0">
                        <a:pos x="1" y="59"/>
                      </a:cxn>
                      <a:cxn ang="0">
                        <a:pos x="0" y="62"/>
                      </a:cxn>
                    </a:cxnLst>
                    <a:rect l="0" t="0" r="r" b="b"/>
                    <a:pathLst>
                      <a:path w="144" h="70">
                        <a:moveTo>
                          <a:pt x="0" y="0"/>
                        </a:moveTo>
                        <a:lnTo>
                          <a:pt x="0" y="0"/>
                        </a:lnTo>
                        <a:lnTo>
                          <a:pt x="4" y="4"/>
                        </a:lnTo>
                        <a:lnTo>
                          <a:pt x="6" y="6"/>
                        </a:lnTo>
                        <a:lnTo>
                          <a:pt x="11" y="7"/>
                        </a:lnTo>
                        <a:lnTo>
                          <a:pt x="131" y="54"/>
                        </a:lnTo>
                        <a:lnTo>
                          <a:pt x="136" y="58"/>
                        </a:lnTo>
                        <a:lnTo>
                          <a:pt x="139" y="59"/>
                        </a:lnTo>
                        <a:lnTo>
                          <a:pt x="143" y="63"/>
                        </a:lnTo>
                        <a:lnTo>
                          <a:pt x="143" y="66"/>
                        </a:lnTo>
                        <a:lnTo>
                          <a:pt x="140" y="69"/>
                        </a:lnTo>
                        <a:lnTo>
                          <a:pt x="138" y="69"/>
                        </a:lnTo>
                        <a:lnTo>
                          <a:pt x="11" y="57"/>
                        </a:lnTo>
                        <a:lnTo>
                          <a:pt x="7" y="58"/>
                        </a:lnTo>
                        <a:lnTo>
                          <a:pt x="4" y="57"/>
                        </a:lnTo>
                        <a:lnTo>
                          <a:pt x="1" y="57"/>
                        </a:lnTo>
                        <a:lnTo>
                          <a:pt x="1" y="59"/>
                        </a:lnTo>
                        <a:lnTo>
                          <a:pt x="0" y="62"/>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113" name="Freeform 210"/>
                  <p:cNvSpPr>
                    <a:spLocks noChangeAspect="1"/>
                  </p:cNvSpPr>
                  <p:nvPr/>
                </p:nvSpPr>
                <p:spPr bwMode="auto">
                  <a:xfrm>
                    <a:off x="1327" y="1260"/>
                    <a:ext cx="142" cy="76"/>
                  </a:xfrm>
                  <a:custGeom>
                    <a:avLst/>
                    <a:gdLst/>
                    <a:ahLst/>
                    <a:cxnLst>
                      <a:cxn ang="0">
                        <a:pos x="0" y="0"/>
                      </a:cxn>
                      <a:cxn ang="0">
                        <a:pos x="0" y="4"/>
                      </a:cxn>
                      <a:cxn ang="0">
                        <a:pos x="3" y="7"/>
                      </a:cxn>
                      <a:cxn ang="0">
                        <a:pos x="6" y="8"/>
                      </a:cxn>
                      <a:cxn ang="0">
                        <a:pos x="11" y="11"/>
                      </a:cxn>
                      <a:cxn ang="0">
                        <a:pos x="132" y="61"/>
                      </a:cxn>
                      <a:cxn ang="0">
                        <a:pos x="137" y="64"/>
                      </a:cxn>
                      <a:cxn ang="0">
                        <a:pos x="137" y="65"/>
                      </a:cxn>
                      <a:cxn ang="0">
                        <a:pos x="140" y="68"/>
                      </a:cxn>
                      <a:cxn ang="0">
                        <a:pos x="141" y="71"/>
                      </a:cxn>
                      <a:cxn ang="0">
                        <a:pos x="139" y="74"/>
                      </a:cxn>
                      <a:cxn ang="0">
                        <a:pos x="136" y="75"/>
                      </a:cxn>
                      <a:cxn ang="0">
                        <a:pos x="11" y="62"/>
                      </a:cxn>
                      <a:cxn ang="0">
                        <a:pos x="8" y="62"/>
                      </a:cxn>
                      <a:cxn ang="0">
                        <a:pos x="6" y="62"/>
                      </a:cxn>
                      <a:cxn ang="0">
                        <a:pos x="4" y="62"/>
                      </a:cxn>
                      <a:cxn ang="0">
                        <a:pos x="2" y="63"/>
                      </a:cxn>
                      <a:cxn ang="0">
                        <a:pos x="2" y="66"/>
                      </a:cxn>
                    </a:cxnLst>
                    <a:rect l="0" t="0" r="r" b="b"/>
                    <a:pathLst>
                      <a:path w="142" h="76">
                        <a:moveTo>
                          <a:pt x="0" y="0"/>
                        </a:moveTo>
                        <a:lnTo>
                          <a:pt x="0" y="4"/>
                        </a:lnTo>
                        <a:lnTo>
                          <a:pt x="3" y="7"/>
                        </a:lnTo>
                        <a:lnTo>
                          <a:pt x="6" y="8"/>
                        </a:lnTo>
                        <a:lnTo>
                          <a:pt x="11" y="11"/>
                        </a:lnTo>
                        <a:lnTo>
                          <a:pt x="132" y="61"/>
                        </a:lnTo>
                        <a:lnTo>
                          <a:pt x="137" y="64"/>
                        </a:lnTo>
                        <a:lnTo>
                          <a:pt x="137" y="65"/>
                        </a:lnTo>
                        <a:lnTo>
                          <a:pt x="140" y="68"/>
                        </a:lnTo>
                        <a:lnTo>
                          <a:pt x="141" y="71"/>
                        </a:lnTo>
                        <a:lnTo>
                          <a:pt x="139" y="74"/>
                        </a:lnTo>
                        <a:lnTo>
                          <a:pt x="136" y="75"/>
                        </a:lnTo>
                        <a:lnTo>
                          <a:pt x="11" y="62"/>
                        </a:lnTo>
                        <a:lnTo>
                          <a:pt x="8" y="62"/>
                        </a:lnTo>
                        <a:lnTo>
                          <a:pt x="6" y="62"/>
                        </a:lnTo>
                        <a:lnTo>
                          <a:pt x="4" y="62"/>
                        </a:lnTo>
                        <a:lnTo>
                          <a:pt x="2" y="63"/>
                        </a:lnTo>
                        <a:lnTo>
                          <a:pt x="2" y="66"/>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114" name="Freeform 211"/>
                  <p:cNvSpPr>
                    <a:spLocks noChangeAspect="1"/>
                  </p:cNvSpPr>
                  <p:nvPr/>
                </p:nvSpPr>
                <p:spPr bwMode="auto">
                  <a:xfrm>
                    <a:off x="1326" y="1328"/>
                    <a:ext cx="142" cy="74"/>
                  </a:xfrm>
                  <a:custGeom>
                    <a:avLst/>
                    <a:gdLst/>
                    <a:ahLst/>
                    <a:cxnLst>
                      <a:cxn ang="0">
                        <a:pos x="0" y="0"/>
                      </a:cxn>
                      <a:cxn ang="0">
                        <a:pos x="2" y="2"/>
                      </a:cxn>
                      <a:cxn ang="0">
                        <a:pos x="4" y="4"/>
                      </a:cxn>
                      <a:cxn ang="0">
                        <a:pos x="4" y="5"/>
                      </a:cxn>
                      <a:cxn ang="0">
                        <a:pos x="10" y="8"/>
                      </a:cxn>
                      <a:cxn ang="0">
                        <a:pos x="129" y="57"/>
                      </a:cxn>
                      <a:cxn ang="0">
                        <a:pos x="136" y="59"/>
                      </a:cxn>
                      <a:cxn ang="0">
                        <a:pos x="138" y="62"/>
                      </a:cxn>
                      <a:cxn ang="0">
                        <a:pos x="139" y="66"/>
                      </a:cxn>
                      <a:cxn ang="0">
                        <a:pos x="141" y="68"/>
                      </a:cxn>
                      <a:cxn ang="0">
                        <a:pos x="140" y="70"/>
                      </a:cxn>
                      <a:cxn ang="0">
                        <a:pos x="136" y="73"/>
                      </a:cxn>
                      <a:cxn ang="0">
                        <a:pos x="12" y="59"/>
                      </a:cxn>
                      <a:cxn ang="0">
                        <a:pos x="8" y="59"/>
                      </a:cxn>
                      <a:cxn ang="0">
                        <a:pos x="4" y="59"/>
                      </a:cxn>
                      <a:cxn ang="0">
                        <a:pos x="3" y="59"/>
                      </a:cxn>
                      <a:cxn ang="0">
                        <a:pos x="3" y="61"/>
                      </a:cxn>
                      <a:cxn ang="0">
                        <a:pos x="2" y="64"/>
                      </a:cxn>
                    </a:cxnLst>
                    <a:rect l="0" t="0" r="r" b="b"/>
                    <a:pathLst>
                      <a:path w="142" h="74">
                        <a:moveTo>
                          <a:pt x="0" y="0"/>
                        </a:moveTo>
                        <a:lnTo>
                          <a:pt x="2" y="2"/>
                        </a:lnTo>
                        <a:lnTo>
                          <a:pt x="4" y="4"/>
                        </a:lnTo>
                        <a:lnTo>
                          <a:pt x="4" y="5"/>
                        </a:lnTo>
                        <a:lnTo>
                          <a:pt x="10" y="8"/>
                        </a:lnTo>
                        <a:lnTo>
                          <a:pt x="129" y="57"/>
                        </a:lnTo>
                        <a:lnTo>
                          <a:pt x="136" y="59"/>
                        </a:lnTo>
                        <a:lnTo>
                          <a:pt x="138" y="62"/>
                        </a:lnTo>
                        <a:lnTo>
                          <a:pt x="139" y="66"/>
                        </a:lnTo>
                        <a:lnTo>
                          <a:pt x="141" y="68"/>
                        </a:lnTo>
                        <a:lnTo>
                          <a:pt x="140" y="70"/>
                        </a:lnTo>
                        <a:lnTo>
                          <a:pt x="136" y="73"/>
                        </a:lnTo>
                        <a:lnTo>
                          <a:pt x="12" y="59"/>
                        </a:lnTo>
                        <a:lnTo>
                          <a:pt x="8" y="59"/>
                        </a:lnTo>
                        <a:lnTo>
                          <a:pt x="4" y="59"/>
                        </a:lnTo>
                        <a:lnTo>
                          <a:pt x="3" y="59"/>
                        </a:lnTo>
                        <a:lnTo>
                          <a:pt x="3" y="61"/>
                        </a:lnTo>
                        <a:lnTo>
                          <a:pt x="2" y="64"/>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115" name="Freeform 212"/>
                  <p:cNvSpPr>
                    <a:spLocks noChangeAspect="1"/>
                  </p:cNvSpPr>
                  <p:nvPr/>
                </p:nvSpPr>
                <p:spPr bwMode="auto">
                  <a:xfrm>
                    <a:off x="1326" y="1391"/>
                    <a:ext cx="142" cy="73"/>
                  </a:xfrm>
                  <a:custGeom>
                    <a:avLst/>
                    <a:gdLst/>
                    <a:ahLst/>
                    <a:cxnLst>
                      <a:cxn ang="0">
                        <a:pos x="0" y="0"/>
                      </a:cxn>
                      <a:cxn ang="0">
                        <a:pos x="0" y="3"/>
                      </a:cxn>
                      <a:cxn ang="0">
                        <a:pos x="1" y="7"/>
                      </a:cxn>
                      <a:cxn ang="0">
                        <a:pos x="5" y="9"/>
                      </a:cxn>
                      <a:cxn ang="0">
                        <a:pos x="11" y="10"/>
                      </a:cxn>
                      <a:cxn ang="0">
                        <a:pos x="129" y="59"/>
                      </a:cxn>
                      <a:cxn ang="0">
                        <a:pos x="137" y="61"/>
                      </a:cxn>
                      <a:cxn ang="0">
                        <a:pos x="138" y="63"/>
                      </a:cxn>
                      <a:cxn ang="0">
                        <a:pos x="141" y="67"/>
                      </a:cxn>
                      <a:cxn ang="0">
                        <a:pos x="141" y="69"/>
                      </a:cxn>
                      <a:cxn ang="0">
                        <a:pos x="140" y="72"/>
                      </a:cxn>
                      <a:cxn ang="0">
                        <a:pos x="135" y="72"/>
                      </a:cxn>
                      <a:cxn ang="0">
                        <a:pos x="73" y="65"/>
                      </a:cxn>
                    </a:cxnLst>
                    <a:rect l="0" t="0" r="r" b="b"/>
                    <a:pathLst>
                      <a:path w="142" h="73">
                        <a:moveTo>
                          <a:pt x="0" y="0"/>
                        </a:moveTo>
                        <a:lnTo>
                          <a:pt x="0" y="3"/>
                        </a:lnTo>
                        <a:lnTo>
                          <a:pt x="1" y="7"/>
                        </a:lnTo>
                        <a:lnTo>
                          <a:pt x="5" y="9"/>
                        </a:lnTo>
                        <a:lnTo>
                          <a:pt x="11" y="10"/>
                        </a:lnTo>
                        <a:lnTo>
                          <a:pt x="129" y="59"/>
                        </a:lnTo>
                        <a:lnTo>
                          <a:pt x="137" y="61"/>
                        </a:lnTo>
                        <a:lnTo>
                          <a:pt x="138" y="63"/>
                        </a:lnTo>
                        <a:lnTo>
                          <a:pt x="141" y="67"/>
                        </a:lnTo>
                        <a:lnTo>
                          <a:pt x="141" y="69"/>
                        </a:lnTo>
                        <a:lnTo>
                          <a:pt x="140" y="72"/>
                        </a:lnTo>
                        <a:lnTo>
                          <a:pt x="135" y="72"/>
                        </a:lnTo>
                        <a:lnTo>
                          <a:pt x="73" y="65"/>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grpSp>
            <p:sp>
              <p:nvSpPr>
                <p:cNvPr id="108" name="Text Box 213"/>
                <p:cNvSpPr txBox="1">
                  <a:spLocks noChangeArrowheads="1"/>
                </p:cNvSpPr>
                <p:nvPr/>
              </p:nvSpPr>
              <p:spPr bwMode="auto">
                <a:xfrm>
                  <a:off x="1922" y="709"/>
                  <a:ext cx="182" cy="250"/>
                </a:xfrm>
                <a:prstGeom prst="rect">
                  <a:avLst/>
                </a:prstGeom>
                <a:noFill/>
                <a:ln w="9525">
                  <a:noFill/>
                  <a:miter lim="800000"/>
                  <a:headEnd/>
                  <a:tailEnd/>
                </a:ln>
                <a:effectLst/>
              </p:spPr>
              <p:txBody>
                <a:bodyPr wrap="none">
                  <a:prstTxWarp prst="textNoShape">
                    <a:avLst/>
                  </a:prstTxWarp>
                  <a:spAutoFit/>
                </a:bodyPr>
                <a:lstStyle/>
                <a:p>
                  <a:r>
                    <a:rPr lang="en-US" sz="2000" b="1" dirty="0">
                      <a:latin typeface="Symbol" pitchFamily="-112" charset="2"/>
                    </a:rPr>
                    <a:t>g</a:t>
                  </a:r>
                </a:p>
              </p:txBody>
            </p:sp>
          </p:grpSp>
          <p:sp>
            <p:nvSpPr>
              <p:cNvPr id="103" name="Text Box 214"/>
              <p:cNvSpPr txBox="1">
                <a:spLocks noChangeArrowheads="1"/>
              </p:cNvSpPr>
              <p:nvPr/>
            </p:nvSpPr>
            <p:spPr bwMode="auto">
              <a:xfrm>
                <a:off x="158750" y="2711569"/>
                <a:ext cx="311150" cy="366712"/>
              </a:xfrm>
              <a:prstGeom prst="rect">
                <a:avLst/>
              </a:prstGeom>
              <a:noFill/>
              <a:ln w="9525">
                <a:noFill/>
                <a:miter lim="800000"/>
                <a:headEnd/>
                <a:tailEnd/>
              </a:ln>
              <a:effectLst/>
            </p:spPr>
            <p:txBody>
              <a:bodyPr wrap="none">
                <a:prstTxWarp prst="textNoShape">
                  <a:avLst/>
                </a:prstTxWarp>
                <a:spAutoFit/>
              </a:bodyPr>
              <a:lstStyle/>
              <a:p>
                <a:r>
                  <a:rPr lang="en-US" b="1" dirty="0">
                    <a:latin typeface="Times New Roman" pitchFamily="-112" charset="0"/>
                  </a:rPr>
                  <a:t>p</a:t>
                </a:r>
              </a:p>
            </p:txBody>
          </p:sp>
          <p:sp>
            <p:nvSpPr>
              <p:cNvPr id="104" name="Text Box 215"/>
              <p:cNvSpPr txBox="1">
                <a:spLocks noChangeArrowheads="1"/>
              </p:cNvSpPr>
              <p:nvPr/>
            </p:nvSpPr>
            <p:spPr bwMode="auto">
              <a:xfrm>
                <a:off x="4114496" y="2674490"/>
                <a:ext cx="387351" cy="366712"/>
              </a:xfrm>
              <a:prstGeom prst="rect">
                <a:avLst/>
              </a:prstGeom>
              <a:noFill/>
              <a:ln w="9525">
                <a:noFill/>
                <a:miter lim="800000"/>
                <a:headEnd/>
                <a:tailEnd/>
              </a:ln>
              <a:effectLst/>
            </p:spPr>
            <p:txBody>
              <a:bodyPr wrap="none">
                <a:prstTxWarp prst="textNoShape">
                  <a:avLst/>
                </a:prstTxWarp>
                <a:spAutoFit/>
              </a:bodyPr>
              <a:lstStyle/>
              <a:p>
                <a:r>
                  <a:rPr lang="en-US" b="1" dirty="0" err="1">
                    <a:latin typeface="Times New Roman" pitchFamily="-112" charset="0"/>
                  </a:rPr>
                  <a:t>p</a:t>
                </a:r>
                <a:r>
                  <a:rPr lang="en-US" b="1" dirty="0">
                    <a:latin typeface="Times New Roman" pitchFamily="-112" charset="0"/>
                  </a:rPr>
                  <a:t>’</a:t>
                </a:r>
              </a:p>
            </p:txBody>
          </p:sp>
        </p:grpSp>
        <p:sp>
          <p:nvSpPr>
            <p:cNvPr id="86" name="Freeform 174"/>
            <p:cNvSpPr>
              <a:spLocks/>
            </p:cNvSpPr>
            <p:nvPr/>
          </p:nvSpPr>
          <p:spPr bwMode="auto">
            <a:xfrm flipV="1">
              <a:off x="5299076" y="2656739"/>
              <a:ext cx="3381374" cy="211668"/>
            </a:xfrm>
            <a:custGeom>
              <a:avLst/>
              <a:gdLst/>
              <a:ahLst/>
              <a:cxnLst>
                <a:cxn ang="0">
                  <a:pos x="0" y="48"/>
                </a:cxn>
                <a:cxn ang="0">
                  <a:pos x="624" y="0"/>
                </a:cxn>
                <a:cxn ang="0">
                  <a:pos x="1200" y="48"/>
                </a:cxn>
              </a:cxnLst>
              <a:rect l="0" t="0" r="r" b="b"/>
              <a:pathLst>
                <a:path w="1200" h="48">
                  <a:moveTo>
                    <a:pt x="0" y="48"/>
                  </a:moveTo>
                  <a:cubicBezTo>
                    <a:pt x="212" y="24"/>
                    <a:pt x="424" y="0"/>
                    <a:pt x="624" y="0"/>
                  </a:cubicBezTo>
                  <a:cubicBezTo>
                    <a:pt x="824" y="0"/>
                    <a:pt x="1012" y="24"/>
                    <a:pt x="1200" y="48"/>
                  </a:cubicBezTo>
                </a:path>
              </a:pathLst>
            </a:custGeom>
            <a:noFill/>
            <a:ln w="9525" cap="flat">
              <a:solidFill>
                <a:schemeClr val="tx1"/>
              </a:solidFill>
              <a:prstDash val="dash"/>
              <a:round/>
              <a:headEnd type="none" w="med" len="med"/>
              <a:tailEnd type="arrow" w="med" len="med"/>
            </a:ln>
            <a:effectLst/>
          </p:spPr>
          <p:txBody>
            <a:bodyPr>
              <a:prstTxWarp prst="textNoShape">
                <a:avLst/>
              </a:prstTxWarp>
            </a:bodyPr>
            <a:lstStyle/>
            <a:p>
              <a:endParaRPr lang="en-US"/>
            </a:p>
          </p:txBody>
        </p:sp>
        <p:sp>
          <p:nvSpPr>
            <p:cNvPr id="90" name="Text Box 175"/>
            <p:cNvSpPr txBox="1">
              <a:spLocks noChangeArrowheads="1"/>
            </p:cNvSpPr>
            <p:nvPr/>
          </p:nvSpPr>
          <p:spPr bwMode="auto">
            <a:xfrm>
              <a:off x="7013438" y="2740296"/>
              <a:ext cx="304801" cy="336551"/>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b="1" dirty="0" err="1">
                  <a:latin typeface="Times New Roman" pitchFamily="-112" charset="0"/>
                </a:rPr>
                <a:t>t</a:t>
              </a:r>
              <a:endParaRPr lang="en-US" sz="1600" b="1" dirty="0">
                <a:latin typeface="Times New Roman" pitchFamily="-112" charset="0"/>
              </a:endParaRPr>
            </a:p>
          </p:txBody>
        </p:sp>
      </p:grpSp>
      <p:sp>
        <p:nvSpPr>
          <p:cNvPr id="6" name="Oval 5"/>
          <p:cNvSpPr/>
          <p:nvPr/>
        </p:nvSpPr>
        <p:spPr>
          <a:xfrm>
            <a:off x="1936759" y="3322825"/>
            <a:ext cx="1818218" cy="346801"/>
          </a:xfrm>
          <a:prstGeom prst="ellipse">
            <a:avLst/>
          </a:prstGeom>
          <a:noFill/>
          <a:ln>
            <a:solidFill>
              <a:srgbClr val="FF0000"/>
            </a:solidFill>
          </a:ln>
          <a:effectLst>
            <a:glow rad="63500">
              <a:srgbClr val="FF0000">
                <a:alpha val="4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4" name="Group 18"/>
          <p:cNvGrpSpPr>
            <a:grpSpLocks/>
          </p:cNvGrpSpPr>
          <p:nvPr/>
        </p:nvGrpSpPr>
        <p:grpSpPr bwMode="auto">
          <a:xfrm>
            <a:off x="7722114" y="1944192"/>
            <a:ext cx="1379538" cy="1912900"/>
            <a:chOff x="0" y="28"/>
            <a:chExt cx="869" cy="1204"/>
          </a:xfrm>
        </p:grpSpPr>
        <p:grpSp>
          <p:nvGrpSpPr>
            <p:cNvPr id="75" name="Group 16"/>
            <p:cNvGrpSpPr>
              <a:grpSpLocks/>
            </p:cNvGrpSpPr>
            <p:nvPr/>
          </p:nvGrpSpPr>
          <p:grpSpPr bwMode="auto">
            <a:xfrm>
              <a:off x="0" y="28"/>
              <a:ext cx="869" cy="1204"/>
              <a:chOff x="0" y="28"/>
              <a:chExt cx="869" cy="1204"/>
            </a:xfrm>
          </p:grpSpPr>
          <p:grpSp>
            <p:nvGrpSpPr>
              <p:cNvPr id="77" name="Group 12"/>
              <p:cNvGrpSpPr>
                <a:grpSpLocks/>
              </p:cNvGrpSpPr>
              <p:nvPr/>
            </p:nvGrpSpPr>
            <p:grpSpPr bwMode="auto">
              <a:xfrm>
                <a:off x="0" y="225"/>
                <a:ext cx="869" cy="1007"/>
                <a:chOff x="0" y="0"/>
                <a:chExt cx="869" cy="1007"/>
              </a:xfrm>
            </p:grpSpPr>
            <p:pic>
              <p:nvPicPr>
                <p:cNvPr id="81" name="Picture 10"/>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rot="5400000">
                  <a:off x="-215" y="215"/>
                  <a:ext cx="1007" cy="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141" name="Picture 11"/>
                <p:cNvPicPr>
                  <a:picLocks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311" y="407"/>
                  <a:ext cx="558" cy="144"/>
                </a:xfrm>
                <a:prstGeom prst="rect">
                  <a:avLst/>
                </a:prstGeom>
                <a:noFill/>
                <a:ln>
                  <a:noFill/>
                </a:ln>
                <a:effectLst>
                  <a:outerShdw blurRad="38100" dist="19999" dir="5400000" algn="ctr" rotWithShape="0">
                    <a:schemeClr val="bg2">
                      <a:alpha val="37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grpSp>
          <p:pic>
            <p:nvPicPr>
              <p:cNvPr id="78" name="Picture 13"/>
              <p:cNvPicPr>
                <a:picLocks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332" y="385"/>
                <a:ext cx="416" cy="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79" name="Rectangle 14"/>
              <p:cNvSpPr>
                <a:spLocks/>
              </p:cNvSpPr>
              <p:nvPr/>
            </p:nvSpPr>
            <p:spPr bwMode="auto">
              <a:xfrm rot="2819999">
                <a:off x="314" y="126"/>
                <a:ext cx="460" cy="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cap="flat">
                    <a:solidFill>
                      <a:schemeClr val="tx1"/>
                    </a:solidFill>
                    <a:miter lim="800000"/>
                    <a:headEnd type="none" w="med" len="med"/>
                    <a:tailEnd type="none" w="med" len="med"/>
                  </a14:hiddenLine>
                </a:ext>
              </a:extLst>
            </p:spPr>
            <p:txBody>
              <a:bodyPr wrap="none" lIns="0" tIns="0" rIns="0" bIns="0">
                <a:spAutoFit/>
              </a:bodyPr>
              <a:lstStyle/>
              <a:p>
                <a:pPr>
                  <a:lnSpc>
                    <a:spcPct val="90000"/>
                  </a:lnSpc>
                </a:pPr>
                <a:r>
                  <a:rPr lang="en-US" sz="1200">
                    <a:solidFill>
                      <a:srgbClr val="0044FE"/>
                    </a:solidFill>
                    <a:latin typeface="Corbel" charset="0"/>
                    <a:ea typeface="ＭＳ Ｐゴシック" charset="0"/>
                    <a:cs typeface="Corbel" charset="0"/>
                    <a:sym typeface="Corbel" charset="0"/>
                  </a:rPr>
                  <a:t>transverse</a:t>
                </a:r>
              </a:p>
              <a:p>
                <a:pPr>
                  <a:lnSpc>
                    <a:spcPct val="90000"/>
                  </a:lnSpc>
                </a:pPr>
                <a:r>
                  <a:rPr lang="en-US" sz="1200">
                    <a:solidFill>
                      <a:srgbClr val="0044FE"/>
                    </a:solidFill>
                    <a:latin typeface="Corbel" charset="0"/>
                    <a:ea typeface="ＭＳ Ｐゴシック" charset="0"/>
                    <a:cs typeface="Corbel" charset="0"/>
                    <a:sym typeface="Corbel" charset="0"/>
                  </a:rPr>
                  <a:t>plane</a:t>
                </a:r>
              </a:p>
            </p:txBody>
          </p:sp>
          <p:sp>
            <p:nvSpPr>
              <p:cNvPr id="80" name="AutoShape 15"/>
              <p:cNvSpPr>
                <a:spLocks/>
              </p:cNvSpPr>
              <p:nvPr/>
            </p:nvSpPr>
            <p:spPr bwMode="auto">
              <a:xfrm rot="-7949950">
                <a:off x="155" y="287"/>
                <a:ext cx="384" cy="368"/>
              </a:xfrm>
              <a:prstGeom prst="rtTriangle">
                <a:avLst/>
              </a:prstGeom>
              <a:solidFill>
                <a:srgbClr val="2E6FFD">
                  <a:alpha val="50000"/>
                </a:srgbClr>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grpSp>
        <p:pic>
          <p:nvPicPr>
            <p:cNvPr id="76" name="Picture 17"/>
            <p:cNvPicPr>
              <a:picLocks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rot="266373">
              <a:off x="302" y="139"/>
              <a:ext cx="72" cy="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grpSp>
    </p:spTree>
    <p:extLst>
      <p:ext uri="{BB962C8B-B14F-4D97-AF65-F5344CB8AC3E}">
        <p14:creationId xmlns:p14="http://schemas.microsoft.com/office/powerpoint/2010/main" xmlns="" val="96124282"/>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87"/>
                                        </p:tgtEl>
                                        <p:attrNameLst>
                                          <p:attrName>style.visibility</p:attrName>
                                        </p:attrNameLst>
                                      </p:cBhvr>
                                      <p:to>
                                        <p:strVal val="visible"/>
                                      </p:to>
                                    </p:set>
                                  </p:childTnLst>
                                </p:cTn>
                              </p:par>
                              <p:par>
                                <p:cTn id="12" presetID="55"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par>
                          <p:cTn id="21" fill="hold">
                            <p:stCondLst>
                              <p:cond delay="1500"/>
                            </p:stCondLst>
                            <p:childTnLst>
                              <p:par>
                                <p:cTn id="22" presetID="16" presetClass="entr" presetSubtype="21" fill="hold" nodeType="afterEffect">
                                  <p:stCondLst>
                                    <p:cond delay="0"/>
                                  </p:stCondLst>
                                  <p:childTnLst>
                                    <p:set>
                                      <p:cBhvr>
                                        <p:cTn id="23" dur="1" fill="hold">
                                          <p:stCondLst>
                                            <p:cond delay="0"/>
                                          </p:stCondLst>
                                        </p:cTn>
                                        <p:tgtEl>
                                          <p:spTgt spid="74"/>
                                        </p:tgtEl>
                                        <p:attrNameLst>
                                          <p:attrName>style.visibility</p:attrName>
                                        </p:attrNameLst>
                                      </p:cBhvr>
                                      <p:to>
                                        <p:strVal val="visible"/>
                                      </p:to>
                                    </p:set>
                                    <p:animEffect transition="in" filter="barn(inVertical)">
                                      <p:cBhvr>
                                        <p:cTn id="24" dur="500"/>
                                        <p:tgtEl>
                                          <p:spTgt spid="74"/>
                                        </p:tgtEl>
                                      </p:cBhvr>
                                    </p:animEffect>
                                  </p:childTnLst>
                                </p:cTn>
                              </p:par>
                              <p:par>
                                <p:cTn id="25" presetID="55"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strVal val="#ppt_w*0.70"/>
                                          </p:val>
                                        </p:tav>
                                        <p:tav tm="100000">
                                          <p:val>
                                            <p:strVal val="#ppt_w"/>
                                          </p:val>
                                        </p:tav>
                                      </p:tavLst>
                                    </p:anim>
                                    <p:anim calcmode="lin" valueType="num">
                                      <p:cBhvr>
                                        <p:cTn id="28" dur="500" fill="hold"/>
                                        <p:tgtEl>
                                          <p:spTgt spid="15"/>
                                        </p:tgtEl>
                                        <p:attrNameLst>
                                          <p:attrName>ppt_h</p:attrName>
                                        </p:attrNameLst>
                                      </p:cBhvr>
                                      <p:tavLst>
                                        <p:tav tm="0">
                                          <p:val>
                                            <p:strVal val="#ppt_h"/>
                                          </p:val>
                                        </p:tav>
                                        <p:tav tm="100000">
                                          <p:val>
                                            <p:strVal val="#ppt_h"/>
                                          </p:val>
                                        </p:tav>
                                      </p:tavLst>
                                    </p:anim>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GPD H</a:t>
            </a:r>
            <a:r>
              <a:rPr lang="en-US" cap="none" baseline="30000" dirty="0"/>
              <a:t>g</a:t>
            </a:r>
            <a:r>
              <a:rPr lang="en-US" dirty="0"/>
              <a:t>: J/</a:t>
            </a:r>
            <a:r>
              <a:rPr lang="en-US" dirty="0" err="1"/>
              <a:t>ψ</a:t>
            </a:r>
            <a:endParaRPr lang="en-US" dirty="0"/>
          </a:p>
        </p:txBody>
      </p:sp>
      <p:sp>
        <p:nvSpPr>
          <p:cNvPr id="6" name="Slide Number Placeholder 5"/>
          <p:cNvSpPr>
            <a:spLocks noGrp="1"/>
          </p:cNvSpPr>
          <p:nvPr>
            <p:ph type="sldNum" sz="quarter" idx="12"/>
          </p:nvPr>
        </p:nvSpPr>
        <p:spPr/>
        <p:txBody>
          <a:bodyPr/>
          <a:lstStyle/>
          <a:p>
            <a:fld id="{5BBAB1DB-3EEE-774A-AAE9-210163023056}" type="slidenum">
              <a:rPr lang="en-US"/>
              <a:pPr/>
              <a:t>16</a:t>
            </a:fld>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891338" y="801059"/>
            <a:ext cx="2509810" cy="1722419"/>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470912" y="791387"/>
            <a:ext cx="2508478" cy="1721505"/>
          </a:xfrm>
          <a:prstGeom prst="rect">
            <a:avLst/>
          </a:prstGeom>
        </p:spPr>
      </p:pic>
      <p:sp>
        <p:nvSpPr>
          <p:cNvPr id="18" name="Rectangle 17"/>
          <p:cNvSpPr/>
          <p:nvPr/>
        </p:nvSpPr>
        <p:spPr>
          <a:xfrm>
            <a:off x="0" y="345559"/>
            <a:ext cx="1952540" cy="369332"/>
          </a:xfrm>
          <a:prstGeom prst="rect">
            <a:avLst/>
          </a:prstGeom>
        </p:spPr>
        <p:txBody>
          <a:bodyPr wrap="none">
            <a:spAutoFit/>
          </a:bodyPr>
          <a:lstStyle/>
          <a:p>
            <a:r>
              <a:rPr lang="en-US" dirty="0"/>
              <a:t>M. Diehl &amp; </a:t>
            </a:r>
            <a:r>
              <a:rPr lang="en-US" dirty="0"/>
              <a:t>ECA</a:t>
            </a:r>
            <a:r>
              <a:rPr lang="en-US" dirty="0"/>
              <a:t> </a:t>
            </a:r>
          </a:p>
        </p:txBody>
      </p:sp>
      <p:sp>
        <p:nvSpPr>
          <p:cNvPr id="5" name="TextBox 4"/>
          <p:cNvSpPr txBox="1"/>
          <p:nvPr/>
        </p:nvSpPr>
        <p:spPr>
          <a:xfrm>
            <a:off x="222250" y="751417"/>
            <a:ext cx="3413502" cy="1477328"/>
          </a:xfrm>
          <a:prstGeom prst="rect">
            <a:avLst/>
          </a:prstGeom>
          <a:noFill/>
        </p:spPr>
        <p:txBody>
          <a:bodyPr wrap="none" rtlCol="0">
            <a:spAutoFit/>
          </a:bodyPr>
          <a:lstStyle/>
          <a:p>
            <a:r>
              <a:rPr lang="en-US" dirty="0"/>
              <a:t>To improve imaging on gluons</a:t>
            </a:r>
          </a:p>
          <a:p>
            <a:r>
              <a:rPr lang="en-US" dirty="0"/>
              <a:t>add J/</a:t>
            </a:r>
            <a:r>
              <a:rPr lang="en-US" dirty="0" err="1"/>
              <a:t>ψ</a:t>
            </a:r>
            <a:r>
              <a:rPr lang="en-US" dirty="0"/>
              <a:t> observables</a:t>
            </a:r>
          </a:p>
          <a:p>
            <a:pPr marL="285750" indent="-285750">
              <a:buClr>
                <a:srgbClr val="0000FF"/>
              </a:buClr>
              <a:buFont typeface="Wingdings" charset="2"/>
              <a:buChar char="q"/>
            </a:pPr>
            <a:r>
              <a:rPr lang="en-US" dirty="0"/>
              <a:t>cross section</a:t>
            </a:r>
          </a:p>
          <a:p>
            <a:pPr marL="285750" indent="-285750">
              <a:buClr>
                <a:srgbClr val="0000FF"/>
              </a:buClr>
              <a:buFont typeface="Wingdings" charset="2"/>
              <a:buChar char="q"/>
            </a:pPr>
            <a:r>
              <a:rPr lang="en-US" dirty="0"/>
              <a:t>A</a:t>
            </a:r>
            <a:r>
              <a:rPr lang="en-US" baseline="-25000" dirty="0"/>
              <a:t>UT</a:t>
            </a:r>
            <a:r>
              <a:rPr lang="en-US" dirty="0"/>
              <a:t> </a:t>
            </a:r>
          </a:p>
          <a:p>
            <a:pPr marL="285750" indent="-285750">
              <a:buClr>
                <a:srgbClr val="0000FF"/>
              </a:buClr>
              <a:buFont typeface="Wingdings" charset="2"/>
              <a:buChar char="q"/>
            </a:pPr>
            <a:r>
              <a:rPr lang="en-US" dirty="0"/>
              <a:t>…..</a:t>
            </a:r>
          </a:p>
        </p:txBody>
      </p:sp>
      <p:sp>
        <p:nvSpPr>
          <p:cNvPr id="3" name="Date Placeholder 2"/>
          <p:cNvSpPr>
            <a:spLocks noGrp="1"/>
          </p:cNvSpPr>
          <p:nvPr>
            <p:ph type="dt" sz="half" idx="10"/>
          </p:nvPr>
        </p:nvSpPr>
        <p:spPr/>
        <p:txBody>
          <a:bodyPr/>
          <a:lstStyle/>
          <a:p>
            <a:r>
              <a:rPr lang="en-US"/>
              <a:t>E.C. Aschenauer</a:t>
            </a:r>
          </a:p>
        </p:txBody>
      </p:sp>
      <p:pic>
        <p:nvPicPr>
          <p:cNvPr id="4" name="Picture 3" descr="xFb-JPsi-hilow.eps"/>
          <p:cNvPicPr>
            <a:picLocks noChangeAspect="1"/>
          </p:cNvPicPr>
          <p:nvPr/>
        </p:nvPicPr>
        <p:blipFill rotWithShape="1">
          <a:blip r:embed="rId4">
            <a:extLst>
              <a:ext uri="{28A0092B-C50C-407E-A947-70E740481C1C}">
                <a14:useLocalDpi xmlns:a14="http://schemas.microsoft.com/office/drawing/2010/main" xmlns="" val="0"/>
              </a:ext>
            </a:extLst>
          </a:blip>
          <a:srcRect r="50694" b="54036"/>
          <a:stretch/>
        </p:blipFill>
        <p:spPr>
          <a:xfrm>
            <a:off x="0" y="2241549"/>
            <a:ext cx="3226111" cy="2137083"/>
          </a:xfrm>
          <a:prstGeom prst="rect">
            <a:avLst/>
          </a:prstGeom>
        </p:spPr>
      </p:pic>
      <p:pic>
        <p:nvPicPr>
          <p:cNvPr id="13" name="Picture 12" descr="xFb-JPsi-hilow.eps"/>
          <p:cNvPicPr>
            <a:picLocks noChangeAspect="1"/>
          </p:cNvPicPr>
          <p:nvPr/>
        </p:nvPicPr>
        <p:blipFill rotWithShape="1">
          <a:blip r:embed="rId4">
            <a:extLst>
              <a:ext uri="{28A0092B-C50C-407E-A947-70E740481C1C}">
                <a14:useLocalDpi xmlns:a14="http://schemas.microsoft.com/office/drawing/2010/main" xmlns="" val="0"/>
              </a:ext>
            </a:extLst>
          </a:blip>
          <a:srcRect l="51013" b="54036"/>
          <a:stretch/>
        </p:blipFill>
        <p:spPr>
          <a:xfrm>
            <a:off x="10589" y="4394201"/>
            <a:ext cx="3205239" cy="2137083"/>
          </a:xfrm>
          <a:prstGeom prst="rect">
            <a:avLst/>
          </a:prstGeom>
        </p:spPr>
      </p:pic>
      <p:grpSp>
        <p:nvGrpSpPr>
          <p:cNvPr id="14" name="Group 13"/>
          <p:cNvGrpSpPr/>
          <p:nvPr/>
        </p:nvGrpSpPr>
        <p:grpSpPr>
          <a:xfrm>
            <a:off x="3566764" y="2572462"/>
            <a:ext cx="1252690" cy="729533"/>
            <a:chOff x="6324599" y="2032718"/>
            <a:chExt cx="1252690" cy="729533"/>
          </a:xfrm>
        </p:grpSpPr>
        <p:sp>
          <p:nvSpPr>
            <p:cNvPr id="15" name="AutoShape 49"/>
            <p:cNvSpPr>
              <a:spLocks noChangeArrowheads="1"/>
            </p:cNvSpPr>
            <p:nvPr/>
          </p:nvSpPr>
          <p:spPr bwMode="auto">
            <a:xfrm>
              <a:off x="6341534" y="2032718"/>
              <a:ext cx="1193799" cy="729533"/>
            </a:xfrm>
            <a:prstGeom prst="curvedRightArrow">
              <a:avLst>
                <a:gd name="adj1" fmla="val 24848"/>
                <a:gd name="adj2" fmla="val 49697"/>
                <a:gd name="adj3" fmla="val 33333"/>
              </a:avLst>
            </a:prstGeom>
            <a:gradFill rotWithShape="1">
              <a:gsLst>
                <a:gs pos="0">
                  <a:schemeClr val="bg1"/>
                </a:gs>
                <a:gs pos="50000">
                  <a:srgbClr val="CC66FF"/>
                </a:gs>
                <a:gs pos="100000">
                  <a:schemeClr val="bg1"/>
                </a:gs>
              </a:gsLst>
              <a:lin ang="2700000" scaled="1"/>
            </a:gradFill>
            <a:ln w="9525">
              <a:solidFill>
                <a:schemeClr val="tx1"/>
              </a:solidFill>
              <a:miter lim="800000"/>
              <a:headEnd/>
              <a:tailEnd/>
            </a:ln>
            <a:effectLst/>
          </p:spPr>
          <p:txBody>
            <a:bodyPr wrap="none" anchor="ctr">
              <a:prstTxWarp prst="textNoShape">
                <a:avLst/>
              </a:prstTxWarp>
              <a:normAutofit/>
              <a:scene3d>
                <a:camera prst="orthographicFront">
                  <a:rot lat="0" lon="60000" rev="0"/>
                </a:camera>
                <a:lightRig rig="threePt" dir="t"/>
              </a:scene3d>
            </a:bodyPr>
            <a:lstStyle/>
            <a:p>
              <a:pPr>
                <a:defRPr/>
              </a:pPr>
              <a:endParaRPr lang="en-US" dirty="0">
                <a:effectLst>
                  <a:outerShdw blurRad="38100" dist="38100" dir="2700000" algn="tl">
                    <a:srgbClr val="000000">
                      <a:alpha val="43137"/>
                    </a:srgbClr>
                  </a:outerShdw>
                </a:effectLst>
                <a:latin typeface="Comic Sans MS" charset="0"/>
              </a:endParaRPr>
            </a:p>
          </p:txBody>
        </p:sp>
        <p:sp>
          <p:nvSpPr>
            <p:cNvPr id="19" name="TextBox 18"/>
            <p:cNvSpPr txBox="1"/>
            <p:nvPr/>
          </p:nvSpPr>
          <p:spPr>
            <a:xfrm>
              <a:off x="6595530" y="2137828"/>
              <a:ext cx="981759" cy="369332"/>
            </a:xfrm>
            <a:prstGeom prst="rect">
              <a:avLst/>
            </a:prstGeom>
            <a:noFill/>
          </p:spPr>
          <p:txBody>
            <a:bodyPr vert="horz" wrap="none" rtlCol="0">
              <a:prstTxWarp prst="textArchUp">
                <a:avLst/>
              </a:prstTxWarp>
              <a:spAutoFit/>
            </a:bodyPr>
            <a:lstStyle/>
            <a:p>
              <a:r>
                <a:rPr lang="en-US" dirty="0">
                  <a:solidFill>
                    <a:srgbClr val="0000FF"/>
                  </a:solidFill>
                </a:rPr>
                <a:t>Fourier</a:t>
              </a:r>
            </a:p>
          </p:txBody>
        </p:sp>
        <p:sp>
          <p:nvSpPr>
            <p:cNvPr id="20" name="TextBox 19"/>
            <p:cNvSpPr txBox="1"/>
            <p:nvPr/>
          </p:nvSpPr>
          <p:spPr>
            <a:xfrm rot="540000">
              <a:off x="6324599" y="2205569"/>
              <a:ext cx="981759" cy="369332"/>
            </a:xfrm>
            <a:prstGeom prst="rect">
              <a:avLst/>
            </a:prstGeom>
            <a:noFill/>
          </p:spPr>
          <p:txBody>
            <a:bodyPr vert="horz" wrap="none" rtlCol="0">
              <a:prstTxWarp prst="textArchDown">
                <a:avLst>
                  <a:gd name="adj" fmla="val 961505"/>
                </a:avLst>
              </a:prstTxWarp>
              <a:spAutoFit/>
            </a:bodyPr>
            <a:lstStyle/>
            <a:p>
              <a:r>
                <a:rPr lang="en-US" dirty="0">
                  <a:solidFill>
                    <a:srgbClr val="0000FF"/>
                  </a:solidFill>
                </a:rPr>
                <a:t>Transform</a:t>
              </a:r>
            </a:p>
          </p:txBody>
        </p:sp>
      </p:grpSp>
      <p:pic>
        <p:nvPicPr>
          <p:cNvPr id="9" name="Picture 8"/>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185549" y="2971802"/>
            <a:ext cx="5958454" cy="3587750"/>
          </a:xfrm>
          <a:prstGeom prst="rect">
            <a:avLst/>
          </a:prstGeom>
        </p:spPr>
      </p:pic>
      <p:sp>
        <p:nvSpPr>
          <p:cNvPr id="17" name="TextBox 16"/>
          <p:cNvSpPr txBox="1"/>
          <p:nvPr/>
        </p:nvSpPr>
        <p:spPr>
          <a:xfrm rot="20100000">
            <a:off x="2166218" y="2768908"/>
            <a:ext cx="4780508" cy="923330"/>
          </a:xfrm>
          <a:prstGeom prst="rect">
            <a:avLst/>
          </a:prstGeom>
          <a:solidFill>
            <a:schemeClr val="bg1">
              <a:lumMod val="65000"/>
            </a:schemeClr>
          </a:solidFill>
          <a:effectLst>
            <a:glow rad="101600">
              <a:schemeClr val="tx1">
                <a:lumMod val="95000"/>
                <a:alpha val="75000"/>
              </a:schemeClr>
            </a:glow>
          </a:effectLst>
          <a:scene3d>
            <a:camera prst="orthographicFront"/>
            <a:lightRig rig="threePt" dir="t"/>
          </a:scene3d>
          <a:sp3d>
            <a:bevelT w="114300" prst="artDeco"/>
            <a:bevelB w="114300" prst="artDeco"/>
          </a:sp3d>
        </p:spPr>
        <p:txBody>
          <a:bodyPr wrap="square" rtlCol="0">
            <a:spAutoFit/>
          </a:bodyPr>
          <a:lstStyle/>
          <a:p>
            <a:pPr algn="ctr"/>
            <a:r>
              <a:rPr lang="en-US" dirty="0" err="1">
                <a:solidFill>
                  <a:srgbClr val="0000FF"/>
                </a:solidFill>
                <a:latin typeface="Comic Sans MS"/>
                <a:cs typeface="Comic Sans MS"/>
                <a:sym typeface="Wingdings"/>
              </a:rPr>
              <a:t>eRHIC</a:t>
            </a:r>
            <a:r>
              <a:rPr lang="en-US" dirty="0">
                <a:solidFill>
                  <a:srgbClr val="0000FF"/>
                </a:solidFill>
                <a:latin typeface="Comic Sans MS"/>
                <a:cs typeface="Comic Sans MS"/>
                <a:sym typeface="Wingdings"/>
              </a:rPr>
              <a:t> will constrain GPDs</a:t>
            </a:r>
          </a:p>
          <a:p>
            <a:pPr algn="ctr"/>
            <a:r>
              <a:rPr lang="en-US" dirty="0">
                <a:solidFill>
                  <a:schemeClr val="bg1"/>
                </a:solidFill>
                <a:latin typeface="Comic Sans MS"/>
                <a:cs typeface="Comic Sans MS"/>
                <a:sym typeface="Wingdings"/>
              </a:rPr>
              <a:t>GPDs will tell us the orbital angular momenta of quarks and gluons</a:t>
            </a:r>
            <a:endParaRPr lang="en-US" b="1" dirty="0">
              <a:solidFill>
                <a:schemeClr val="bg1"/>
              </a:solidFill>
              <a:latin typeface="Comic Sans MS"/>
              <a:cs typeface="Comic Sans MS"/>
            </a:endParaRPr>
          </a:p>
        </p:txBody>
      </p:sp>
    </p:spTree>
    <p:extLst>
      <p:ext uri="{BB962C8B-B14F-4D97-AF65-F5344CB8AC3E}">
        <p14:creationId xmlns:p14="http://schemas.microsoft.com/office/powerpoint/2010/main" xmlns="" val="697784762"/>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par>
                                <p:cTn id="10" presetID="16" presetClass="entr" presetSubtype="37"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E.C. Aschenauer</a:t>
            </a:r>
          </a:p>
        </p:txBody>
      </p:sp>
      <p:sp>
        <p:nvSpPr>
          <p:cNvPr id="5" name="Slide Number Placeholder 4"/>
          <p:cNvSpPr>
            <a:spLocks noGrp="1"/>
          </p:cNvSpPr>
          <p:nvPr>
            <p:ph type="sldNum" sz="quarter" idx="12"/>
          </p:nvPr>
        </p:nvSpPr>
        <p:spPr/>
        <p:txBody>
          <a:bodyPr/>
          <a:lstStyle/>
          <a:p>
            <a:fld id="{E7C2DFF1-6A7E-5841-980E-96BA788216E4}" type="slidenum">
              <a:rPr lang="en-US"/>
              <a:pPr/>
              <a:t>17</a:t>
            </a:fld>
            <a:endParaRPr lang="en-US"/>
          </a:p>
        </p:txBody>
      </p:sp>
      <p:sp>
        <p:nvSpPr>
          <p:cNvPr id="6" name="TextBox 5"/>
          <p:cNvSpPr txBox="1"/>
          <p:nvPr/>
        </p:nvSpPr>
        <p:spPr>
          <a:xfrm>
            <a:off x="308638" y="1646162"/>
            <a:ext cx="8529899" cy="584776"/>
          </a:xfrm>
          <a:prstGeom prst="rect">
            <a:avLst/>
          </a:prstGeom>
          <a:noFill/>
        </p:spPr>
        <p:txBody>
          <a:bodyPr wrap="none" rtlCol="0">
            <a:spAutoFit/>
          </a:bodyPr>
          <a:lstStyle/>
          <a:p>
            <a:r>
              <a:rPr lang="en-US" sz="3200" dirty="0">
                <a:solidFill>
                  <a:srgbClr val="0000FF"/>
                </a:solidFill>
              </a:rPr>
              <a:t>Where do we stand to realize EIC@RHIC</a:t>
            </a:r>
          </a:p>
        </p:txBody>
      </p:sp>
      <p:sp>
        <p:nvSpPr>
          <p:cNvPr id="8" name="AutoShape 49"/>
          <p:cNvSpPr>
            <a:spLocks noChangeArrowheads="1"/>
          </p:cNvSpPr>
          <p:nvPr/>
        </p:nvSpPr>
        <p:spPr bwMode="auto">
          <a:xfrm>
            <a:off x="3558373" y="2329261"/>
            <a:ext cx="923925" cy="555625"/>
          </a:xfrm>
          <a:prstGeom prst="curvedRightArrow">
            <a:avLst>
              <a:gd name="adj1" fmla="val 24848"/>
              <a:gd name="adj2" fmla="val 49697"/>
              <a:gd name="adj3" fmla="val 33333"/>
            </a:avLst>
          </a:prstGeom>
          <a:gradFill rotWithShape="1">
            <a:gsLst>
              <a:gs pos="0">
                <a:schemeClr val="bg1"/>
              </a:gs>
              <a:gs pos="50000">
                <a:srgbClr val="CC66FF"/>
              </a:gs>
              <a:gs pos="100000">
                <a:schemeClr val="bg1"/>
              </a:gs>
            </a:gsLst>
            <a:lin ang="2700000" scaled="1"/>
          </a:gradFill>
          <a:ln w="9525">
            <a:solidFill>
              <a:schemeClr val="tx1"/>
            </a:solid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9" name="TextBox 8"/>
          <p:cNvSpPr txBox="1"/>
          <p:nvPr/>
        </p:nvSpPr>
        <p:spPr>
          <a:xfrm>
            <a:off x="4564736" y="2327682"/>
            <a:ext cx="1470074" cy="584776"/>
          </a:xfrm>
          <a:prstGeom prst="rect">
            <a:avLst/>
          </a:prstGeom>
          <a:noFill/>
        </p:spPr>
        <p:txBody>
          <a:bodyPr wrap="none" rtlCol="0">
            <a:spAutoFit/>
          </a:bodyPr>
          <a:lstStyle/>
          <a:p>
            <a:r>
              <a:rPr lang="en-US" sz="3200" dirty="0" err="1">
                <a:solidFill>
                  <a:srgbClr val="0000FF"/>
                </a:solidFill>
              </a:rPr>
              <a:t>eRHIC</a:t>
            </a:r>
            <a:endParaRPr lang="en-US" sz="3200" dirty="0">
              <a:solidFill>
                <a:srgbClr val="0000FF"/>
              </a:solidFill>
            </a:endParaRPr>
          </a:p>
        </p:txBody>
      </p:sp>
      <p:sp>
        <p:nvSpPr>
          <p:cNvPr id="10" name="TextBox 10"/>
          <p:cNvSpPr txBox="1">
            <a:spLocks noChangeArrowheads="1"/>
          </p:cNvSpPr>
          <p:nvPr/>
        </p:nvSpPr>
        <p:spPr bwMode="auto">
          <a:xfrm>
            <a:off x="152988" y="3239329"/>
            <a:ext cx="773721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b="1" dirty="0">
                <a:solidFill>
                  <a:srgbClr val="3333FF"/>
                </a:solidFill>
                <a:latin typeface="Comic Sans MS"/>
                <a:cs typeface="Comic Sans MS"/>
              </a:rPr>
              <a:t>Latest Review:</a:t>
            </a:r>
          </a:p>
          <a:p>
            <a:r>
              <a:rPr lang="en-US" b="1" dirty="0">
                <a:solidFill>
                  <a:srgbClr val="3333FF"/>
                </a:solidFill>
                <a:latin typeface="Comic Sans MS"/>
                <a:cs typeface="Comic Sans MS"/>
              </a:rPr>
              <a:t>NSAC 2013 Subcommittee Report on Scientific Facilities:</a:t>
            </a:r>
          </a:p>
        </p:txBody>
      </p:sp>
      <p:sp>
        <p:nvSpPr>
          <p:cNvPr id="11" name="TextBox 15"/>
          <p:cNvSpPr txBox="1">
            <a:spLocks noChangeArrowheads="1"/>
          </p:cNvSpPr>
          <p:nvPr/>
        </p:nvSpPr>
        <p:spPr bwMode="auto">
          <a:xfrm>
            <a:off x="152988" y="3978267"/>
            <a:ext cx="7184554"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ja-JP" altLang="en-US" sz="1600" dirty="0">
                <a:latin typeface="Comic Sans MS"/>
                <a:cs typeface="Comic Sans MS"/>
              </a:rPr>
              <a:t>“</a:t>
            </a:r>
            <a:r>
              <a:rPr lang="en-US" sz="1600" dirty="0">
                <a:latin typeface="Comic Sans MS"/>
                <a:cs typeface="Comic Sans MS"/>
              </a:rPr>
              <a:t>The Subcommittee ranks an EIC as </a:t>
            </a:r>
            <a:r>
              <a:rPr lang="en-US" sz="1600" b="1" dirty="0">
                <a:latin typeface="Comic Sans MS"/>
                <a:cs typeface="Comic Sans MS"/>
              </a:rPr>
              <a:t>Absolutely Central</a:t>
            </a:r>
            <a:r>
              <a:rPr lang="en-US" sz="1600" dirty="0">
                <a:latin typeface="Comic Sans MS"/>
                <a:cs typeface="Comic Sans MS"/>
              </a:rPr>
              <a:t> in its ability to contribute to world-leading science in the next decade.</a:t>
            </a:r>
            <a:r>
              <a:rPr lang="ja-JP" altLang="en-US" sz="1600" dirty="0">
                <a:latin typeface="Comic Sans MS"/>
                <a:cs typeface="Comic Sans MS"/>
              </a:rPr>
              <a:t>”</a:t>
            </a:r>
            <a:endParaRPr lang="en-US" sz="1600" dirty="0">
              <a:latin typeface="Comic Sans MS"/>
              <a:cs typeface="Comic Sans MS"/>
            </a:endParaRPr>
          </a:p>
          <a:p>
            <a:endParaRPr lang="en-US" sz="1600" dirty="0">
              <a:latin typeface="Comic Sans MS"/>
              <a:cs typeface="Comic Sans MS"/>
            </a:endParaRPr>
          </a:p>
          <a:p>
            <a:r>
              <a:rPr lang="ja-JP" altLang="en-US" sz="1600" dirty="0">
                <a:latin typeface="Comic Sans MS"/>
                <a:cs typeface="Comic Sans MS"/>
              </a:rPr>
              <a:t>“</a:t>
            </a:r>
            <a:r>
              <a:rPr lang="en-US" sz="1600" dirty="0">
                <a:latin typeface="Comic Sans MS"/>
                <a:cs typeface="Comic Sans MS"/>
              </a:rPr>
              <a:t>There are outstanding R&amp;D issues that remain to be addressed in order to achieve performance metrics.  Staging approaches to the EIC are also being explored by [BNL and </a:t>
            </a:r>
            <a:r>
              <a:rPr lang="en-US" sz="1600" dirty="0" err="1">
                <a:latin typeface="Comic Sans MS"/>
                <a:cs typeface="Comic Sans MS"/>
              </a:rPr>
              <a:t>JLab</a:t>
            </a:r>
            <a:r>
              <a:rPr lang="en-US" sz="1600" dirty="0">
                <a:latin typeface="Comic Sans MS"/>
                <a:cs typeface="Comic Sans MS"/>
              </a:rPr>
              <a:t>].  Both laboratories are actively addressing R&amp;D issues and are making good progress.</a:t>
            </a:r>
            <a:r>
              <a:rPr lang="ja-JP" altLang="en-US" sz="1600" dirty="0">
                <a:latin typeface="Comic Sans MS"/>
                <a:cs typeface="Comic Sans MS"/>
              </a:rPr>
              <a:t>”</a:t>
            </a:r>
            <a:endParaRPr lang="en-US" sz="1600" dirty="0">
              <a:latin typeface="Comic Sans MS"/>
              <a:cs typeface="Comic Sans MS"/>
            </a:endParaRPr>
          </a:p>
        </p:txBody>
      </p:sp>
    </p:spTree>
    <p:extLst>
      <p:ext uri="{BB962C8B-B14F-4D97-AF65-F5344CB8AC3E}">
        <p14:creationId xmlns:p14="http://schemas.microsoft.com/office/powerpoint/2010/main" xmlns="" val="2956174055"/>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Arc 119"/>
          <p:cNvSpPr/>
          <p:nvPr/>
        </p:nvSpPr>
        <p:spPr>
          <a:xfrm>
            <a:off x="3173413" y="6216650"/>
            <a:ext cx="1041400" cy="1206500"/>
          </a:xfrm>
          <a:prstGeom prst="arc">
            <a:avLst>
              <a:gd name="adj1" fmla="val 16200000"/>
              <a:gd name="adj2" fmla="val 21320030"/>
            </a:avLst>
          </a:pr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21" name="Arc 120"/>
          <p:cNvSpPr/>
          <p:nvPr/>
        </p:nvSpPr>
        <p:spPr>
          <a:xfrm flipH="1">
            <a:off x="4595813" y="6210300"/>
            <a:ext cx="1041400" cy="1206500"/>
          </a:xfrm>
          <a:prstGeom prst="arc">
            <a:avLst>
              <a:gd name="adj1" fmla="val 16200000"/>
              <a:gd name="adj2" fmla="val 21320030"/>
            </a:avLst>
          </a:prstGeom>
          <a:ln>
            <a:solidFill>
              <a:srgbClr val="FFFF00"/>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37" name="Arc 236"/>
          <p:cNvSpPr>
            <a:spLocks noChangeAspect="1"/>
          </p:cNvSpPr>
          <p:nvPr/>
        </p:nvSpPr>
        <p:spPr>
          <a:xfrm rot="18146531">
            <a:off x="1539833" y="1110779"/>
            <a:ext cx="4490346" cy="3825875"/>
          </a:xfrm>
          <a:prstGeom prst="arc">
            <a:avLst>
              <a:gd name="adj1" fmla="val 16200000"/>
              <a:gd name="adj2" fmla="val 19742576"/>
            </a:avLst>
          </a:prstGeom>
          <a:ln w="381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90" name="Arc 289"/>
          <p:cNvSpPr>
            <a:spLocks noChangeAspect="1"/>
          </p:cNvSpPr>
          <p:nvPr/>
        </p:nvSpPr>
        <p:spPr>
          <a:xfrm rot="7277956">
            <a:off x="2842486" y="2432768"/>
            <a:ext cx="3890142" cy="3911311"/>
          </a:xfrm>
          <a:prstGeom prst="arc">
            <a:avLst>
              <a:gd name="adj1" fmla="val 16200000"/>
              <a:gd name="adj2" fmla="val 19504192"/>
            </a:avLst>
          </a:prstGeom>
          <a:ln w="381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6629" name="Text Box 110"/>
          <p:cNvSpPr txBox="1">
            <a:spLocks noChangeArrowheads="1"/>
          </p:cNvSpPr>
          <p:nvPr/>
        </p:nvSpPr>
        <p:spPr bwMode="auto">
          <a:xfrm>
            <a:off x="3962271" y="5693669"/>
            <a:ext cx="857827" cy="338554"/>
          </a:xfrm>
          <a:prstGeom prst="rect">
            <a:avLst/>
          </a:prstGeom>
          <a:noFill/>
          <a:ln w="9525">
            <a:noFill/>
            <a:miter lim="800000"/>
            <a:headEnd/>
            <a:tailEnd/>
          </a:ln>
        </p:spPr>
        <p:txBody>
          <a:bodyPr wrap="none">
            <a:prstTxWarp prst="textNoShape">
              <a:avLst/>
            </a:prstTxWarp>
            <a:spAutoFit/>
          </a:bodyPr>
          <a:lstStyle/>
          <a:p>
            <a:pPr eaLnBrk="0" hangingPunct="0"/>
            <a:r>
              <a:rPr lang="en-US" sz="1600" dirty="0">
                <a:solidFill>
                  <a:srgbClr val="FF0000"/>
                </a:solidFill>
                <a:latin typeface="Comic Sans MS" pitchFamily="-110" charset="0"/>
                <a:ea typeface="Comic Sans MS" pitchFamily="-110" charset="0"/>
                <a:cs typeface="Comic Sans MS" pitchFamily="-110" charset="0"/>
              </a:rPr>
              <a:t>eSTAR</a:t>
            </a:r>
          </a:p>
        </p:txBody>
      </p:sp>
      <p:sp>
        <p:nvSpPr>
          <p:cNvPr id="26630" name="Text Box 111"/>
          <p:cNvSpPr txBox="1">
            <a:spLocks noChangeArrowheads="1"/>
          </p:cNvSpPr>
          <p:nvPr/>
        </p:nvSpPr>
        <p:spPr bwMode="auto">
          <a:xfrm rot="3600000">
            <a:off x="1955602" y="4640923"/>
            <a:ext cx="1113706" cy="338554"/>
          </a:xfrm>
          <a:prstGeom prst="rect">
            <a:avLst/>
          </a:prstGeom>
          <a:noFill/>
          <a:ln w="9525">
            <a:noFill/>
            <a:miter lim="800000"/>
            <a:headEnd/>
            <a:tailEnd/>
          </a:ln>
        </p:spPr>
        <p:txBody>
          <a:bodyPr wrap="none">
            <a:prstTxWarp prst="textNoShape">
              <a:avLst/>
            </a:prstTxWarp>
            <a:spAutoFit/>
          </a:bodyPr>
          <a:lstStyle/>
          <a:p>
            <a:pPr eaLnBrk="0" hangingPunct="0"/>
            <a:r>
              <a:rPr lang="en-US" sz="1600" dirty="0">
                <a:solidFill>
                  <a:srgbClr val="FF0000"/>
                </a:solidFill>
                <a:latin typeface="Comic Sans MS" pitchFamily="-110" charset="0"/>
                <a:ea typeface="Comic Sans MS" pitchFamily="-110" charset="0"/>
                <a:cs typeface="Comic Sans MS" pitchFamily="-110" charset="0"/>
              </a:rPr>
              <a:t>ePHENIX</a:t>
            </a:r>
          </a:p>
        </p:txBody>
      </p:sp>
      <p:sp>
        <p:nvSpPr>
          <p:cNvPr id="146" name="Arc 145"/>
          <p:cNvSpPr>
            <a:spLocks noChangeAspect="1"/>
          </p:cNvSpPr>
          <p:nvPr/>
        </p:nvSpPr>
        <p:spPr>
          <a:xfrm>
            <a:off x="2992438" y="1074738"/>
            <a:ext cx="3657600" cy="3657600"/>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53" name="Arc 152"/>
          <p:cNvSpPr>
            <a:spLocks noChangeAspect="1"/>
          </p:cNvSpPr>
          <p:nvPr/>
        </p:nvSpPr>
        <p:spPr>
          <a:xfrm>
            <a:off x="3008313" y="1035050"/>
            <a:ext cx="3657600" cy="3657600"/>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54" name="Arc 153"/>
          <p:cNvSpPr>
            <a:spLocks noChangeAspect="1"/>
          </p:cNvSpPr>
          <p:nvPr/>
        </p:nvSpPr>
        <p:spPr>
          <a:xfrm rot="18000000">
            <a:off x="2117725" y="1033463"/>
            <a:ext cx="3657600" cy="3657600"/>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57" name="Arc 156"/>
          <p:cNvSpPr>
            <a:spLocks noChangeAspect="1"/>
          </p:cNvSpPr>
          <p:nvPr/>
        </p:nvSpPr>
        <p:spPr>
          <a:xfrm rot="14400000">
            <a:off x="1677988" y="1803400"/>
            <a:ext cx="3657600" cy="3657600"/>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59" name="Arc 158"/>
          <p:cNvSpPr>
            <a:spLocks noChangeAspect="1"/>
          </p:cNvSpPr>
          <p:nvPr/>
        </p:nvSpPr>
        <p:spPr>
          <a:xfrm rot="10800000">
            <a:off x="2114550" y="2571750"/>
            <a:ext cx="3657600" cy="3657600"/>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61" name="Arc 160"/>
          <p:cNvSpPr>
            <a:spLocks noChangeAspect="1"/>
          </p:cNvSpPr>
          <p:nvPr/>
        </p:nvSpPr>
        <p:spPr>
          <a:xfrm rot="7200000">
            <a:off x="3005138" y="2568575"/>
            <a:ext cx="3657600" cy="3657600"/>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62" name="Arc 161"/>
          <p:cNvSpPr>
            <a:spLocks noChangeAspect="1"/>
          </p:cNvSpPr>
          <p:nvPr/>
        </p:nvSpPr>
        <p:spPr>
          <a:xfrm rot="3600000">
            <a:off x="3452813" y="1801813"/>
            <a:ext cx="3657600" cy="3657600"/>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65" name="Arc 164"/>
          <p:cNvSpPr>
            <a:spLocks noChangeAspect="1"/>
          </p:cNvSpPr>
          <p:nvPr/>
        </p:nvSpPr>
        <p:spPr>
          <a:xfrm rot="18000000">
            <a:off x="2144713" y="1068388"/>
            <a:ext cx="3657600" cy="3657600"/>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66" name="Arc 165"/>
          <p:cNvSpPr>
            <a:spLocks noChangeAspect="1"/>
          </p:cNvSpPr>
          <p:nvPr/>
        </p:nvSpPr>
        <p:spPr>
          <a:xfrm rot="14400000">
            <a:off x="1722438" y="1803400"/>
            <a:ext cx="3657600" cy="3657600"/>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67" name="Arc 166"/>
          <p:cNvSpPr>
            <a:spLocks noChangeAspect="1"/>
          </p:cNvSpPr>
          <p:nvPr/>
        </p:nvSpPr>
        <p:spPr>
          <a:xfrm rot="10800000">
            <a:off x="2143125" y="2533650"/>
            <a:ext cx="3657600" cy="3657600"/>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69" name="Arc 168"/>
          <p:cNvSpPr>
            <a:spLocks noChangeAspect="1"/>
          </p:cNvSpPr>
          <p:nvPr/>
        </p:nvSpPr>
        <p:spPr>
          <a:xfrm rot="7200000">
            <a:off x="2984500" y="2530475"/>
            <a:ext cx="3657600" cy="3657600"/>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47" name="Arc 146"/>
          <p:cNvSpPr>
            <a:spLocks noChangeAspect="1"/>
          </p:cNvSpPr>
          <p:nvPr/>
        </p:nvSpPr>
        <p:spPr>
          <a:xfrm rot="7200000" flipH="1">
            <a:off x="3409950" y="1790700"/>
            <a:ext cx="3657600" cy="3657600"/>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6645" name="Line 184"/>
          <p:cNvSpPr>
            <a:spLocks noChangeShapeType="1"/>
          </p:cNvSpPr>
          <p:nvPr/>
        </p:nvSpPr>
        <p:spPr bwMode="auto">
          <a:xfrm rot="18000000" flipV="1">
            <a:off x="6175375" y="4903788"/>
            <a:ext cx="914400" cy="0"/>
          </a:xfrm>
          <a:prstGeom prst="line">
            <a:avLst/>
          </a:prstGeom>
          <a:noFill/>
          <a:ln w="76200">
            <a:solidFill>
              <a:srgbClr val="00FF00"/>
            </a:solidFill>
            <a:round/>
            <a:headEnd/>
            <a:tailEnd/>
          </a:ln>
        </p:spPr>
        <p:txBody>
          <a:bodyPr wrap="none" anchor="ctr">
            <a:prstTxWarp prst="textNoShape">
              <a:avLst/>
            </a:prstTxWarp>
          </a:bodyPr>
          <a:lstStyle/>
          <a:p>
            <a:endParaRPr lang="en-US" dirty="0"/>
          </a:p>
        </p:txBody>
      </p:sp>
      <p:sp>
        <p:nvSpPr>
          <p:cNvPr id="26647" name="Line 184"/>
          <p:cNvSpPr>
            <a:spLocks noChangeShapeType="1"/>
          </p:cNvSpPr>
          <p:nvPr/>
        </p:nvSpPr>
        <p:spPr bwMode="auto">
          <a:xfrm flipV="1">
            <a:off x="3919538" y="1054100"/>
            <a:ext cx="914400" cy="0"/>
          </a:xfrm>
          <a:prstGeom prst="line">
            <a:avLst/>
          </a:prstGeom>
          <a:noFill/>
          <a:ln w="76200">
            <a:solidFill>
              <a:srgbClr val="00FF00"/>
            </a:solidFill>
            <a:round/>
            <a:headEnd/>
            <a:tailEnd/>
          </a:ln>
        </p:spPr>
        <p:txBody>
          <a:bodyPr wrap="none" anchor="ctr">
            <a:prstTxWarp prst="textNoShape">
              <a:avLst/>
            </a:prstTxWarp>
          </a:bodyPr>
          <a:lstStyle/>
          <a:p>
            <a:endParaRPr lang="en-US" dirty="0"/>
          </a:p>
        </p:txBody>
      </p:sp>
      <p:sp>
        <p:nvSpPr>
          <p:cNvPr id="26649" name="Line 184"/>
          <p:cNvSpPr>
            <a:spLocks noChangeShapeType="1"/>
          </p:cNvSpPr>
          <p:nvPr/>
        </p:nvSpPr>
        <p:spPr bwMode="auto">
          <a:xfrm rot="14400000" flipV="1">
            <a:off x="1709738" y="4935538"/>
            <a:ext cx="914400" cy="0"/>
          </a:xfrm>
          <a:prstGeom prst="line">
            <a:avLst/>
          </a:prstGeom>
          <a:noFill/>
          <a:ln w="76200">
            <a:solidFill>
              <a:srgbClr val="00FF00"/>
            </a:solidFill>
            <a:round/>
            <a:headEnd/>
            <a:tailEnd/>
          </a:ln>
        </p:spPr>
        <p:txBody>
          <a:bodyPr wrap="none" anchor="ctr">
            <a:prstTxWarp prst="textNoShape">
              <a:avLst/>
            </a:prstTxWarp>
          </a:bodyPr>
          <a:lstStyle/>
          <a:p>
            <a:endParaRPr lang="en-US" dirty="0"/>
          </a:p>
        </p:txBody>
      </p:sp>
      <p:sp>
        <p:nvSpPr>
          <p:cNvPr id="26650" name="Line 184"/>
          <p:cNvSpPr>
            <a:spLocks noChangeShapeType="1"/>
          </p:cNvSpPr>
          <p:nvPr/>
        </p:nvSpPr>
        <p:spPr bwMode="auto">
          <a:xfrm flipV="1">
            <a:off x="3948113" y="6208713"/>
            <a:ext cx="914400" cy="0"/>
          </a:xfrm>
          <a:prstGeom prst="line">
            <a:avLst/>
          </a:prstGeom>
          <a:noFill/>
          <a:ln w="76200">
            <a:solidFill>
              <a:srgbClr val="00FF00"/>
            </a:solidFill>
            <a:round/>
            <a:headEnd/>
            <a:tailEnd/>
          </a:ln>
        </p:spPr>
        <p:txBody>
          <a:bodyPr wrap="none" anchor="ctr">
            <a:prstTxWarp prst="textNoShape">
              <a:avLst/>
            </a:prstTxWarp>
          </a:bodyPr>
          <a:lstStyle/>
          <a:p>
            <a:endParaRPr lang="en-US" dirty="0"/>
          </a:p>
        </p:txBody>
      </p:sp>
      <p:sp>
        <p:nvSpPr>
          <p:cNvPr id="26651" name="Rectangle 13"/>
          <p:cNvSpPr>
            <a:spLocks noChangeArrowheads="1"/>
          </p:cNvSpPr>
          <p:nvPr/>
        </p:nvSpPr>
        <p:spPr bwMode="auto">
          <a:xfrm rot="10800000">
            <a:off x="4249738" y="6079587"/>
            <a:ext cx="271896" cy="231261"/>
          </a:xfrm>
          <a:prstGeom prst="rect">
            <a:avLst/>
          </a:prstGeom>
          <a:gradFill flip="none" rotWithShape="1">
            <a:gsLst>
              <a:gs pos="0">
                <a:srgbClr val="E6DCAC"/>
              </a:gs>
              <a:gs pos="12000">
                <a:srgbClr val="E6D78A"/>
              </a:gs>
              <a:gs pos="30000">
                <a:srgbClr val="C7AC4C"/>
              </a:gs>
              <a:gs pos="45000">
                <a:srgbClr val="E6D78A"/>
              </a:gs>
              <a:gs pos="77000">
                <a:srgbClr val="C7AC4C"/>
              </a:gs>
              <a:gs pos="100000">
                <a:srgbClr val="E6DCAC"/>
              </a:gs>
            </a:gsLst>
            <a:lin ang="13500000" scaled="0"/>
            <a:tileRect/>
          </a:gradFill>
          <a:ln w="9525">
            <a:noFill/>
            <a:miter lim="800000"/>
            <a:headEnd/>
            <a:tailEnd/>
          </a:ln>
        </p:spPr>
        <p:txBody>
          <a:bodyPr wrap="none" anchor="ctr">
            <a:prstTxWarp prst="textNoShape">
              <a:avLst/>
            </a:prstTxWarp>
          </a:bodyPr>
          <a:lstStyle/>
          <a:p>
            <a:pPr eaLnBrk="0" hangingPunct="0"/>
            <a:endParaRPr lang="en-US" dirty="0">
              <a:latin typeface="Comic Sans MS" pitchFamily="-110" charset="0"/>
              <a:ea typeface="Comic Sans MS" pitchFamily="-110" charset="0"/>
              <a:cs typeface="Comic Sans MS" pitchFamily="-110" charset="0"/>
            </a:endParaRPr>
          </a:p>
        </p:txBody>
      </p:sp>
      <p:sp>
        <p:nvSpPr>
          <p:cNvPr id="26652" name="Rectangle 136"/>
          <p:cNvSpPr>
            <a:spLocks noChangeArrowheads="1"/>
          </p:cNvSpPr>
          <p:nvPr/>
        </p:nvSpPr>
        <p:spPr bwMode="auto">
          <a:xfrm rot="3600000">
            <a:off x="2058862" y="4826685"/>
            <a:ext cx="228636" cy="217234"/>
          </a:xfrm>
          <a:prstGeom prst="rect">
            <a:avLst/>
          </a:prstGeom>
          <a:blipFill dpi="0" rotWithShape="1">
            <a:blip r:embed="rId4" cstate="print"/>
            <a:srcRect/>
            <a:tile tx="0" ty="0" sx="100000" sy="100000" flip="none" algn="tl"/>
          </a:blipFill>
          <a:ln w="9525">
            <a:noFill/>
            <a:miter lim="800000"/>
            <a:headEnd/>
            <a:tailEnd/>
          </a:ln>
        </p:spPr>
        <p:txBody>
          <a:bodyPr wrap="none" anchor="ctr">
            <a:prstTxWarp prst="textNoShape">
              <a:avLst/>
            </a:prstTxWarp>
          </a:bodyPr>
          <a:lstStyle/>
          <a:p>
            <a:pPr eaLnBrk="0" hangingPunct="0"/>
            <a:endParaRPr lang="en-US" dirty="0">
              <a:latin typeface="Comic Sans MS" pitchFamily="-110" charset="0"/>
              <a:ea typeface="Comic Sans MS" pitchFamily="-110" charset="0"/>
              <a:cs typeface="Comic Sans MS" pitchFamily="-110" charset="0"/>
            </a:endParaRPr>
          </a:p>
        </p:txBody>
      </p:sp>
      <p:sp>
        <p:nvSpPr>
          <p:cNvPr id="112" name="Oval 111"/>
          <p:cNvSpPr/>
          <p:nvPr/>
        </p:nvSpPr>
        <p:spPr>
          <a:xfrm>
            <a:off x="6253149" y="1342222"/>
            <a:ext cx="1504433" cy="1828800"/>
          </a:xfrm>
          <a:prstGeom prst="ellipse">
            <a:avLst/>
          </a:prstGeom>
          <a:noFill/>
          <a:ln w="38100" cap="flat" cmpd="dbl" algn="ctr">
            <a:solidFill>
              <a:srgbClr val="66FFCC">
                <a:alpha val="44000"/>
              </a:srgb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6" name="Arc 235"/>
          <p:cNvSpPr>
            <a:spLocks noChangeAspect="1"/>
          </p:cNvSpPr>
          <p:nvPr/>
        </p:nvSpPr>
        <p:spPr>
          <a:xfrm rot="577047">
            <a:off x="2286479" y="862943"/>
            <a:ext cx="4529907" cy="3880888"/>
          </a:xfrm>
          <a:prstGeom prst="arc">
            <a:avLst>
              <a:gd name="adj1" fmla="val 16200000"/>
              <a:gd name="adj2" fmla="val 19742576"/>
            </a:avLst>
          </a:prstGeom>
          <a:ln w="381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cxnSp>
        <p:nvCxnSpPr>
          <p:cNvPr id="261" name="Straight Connector 260"/>
          <p:cNvCxnSpPr>
            <a:stCxn id="237" idx="2"/>
            <a:endCxn id="236" idx="0"/>
          </p:cNvCxnSpPr>
          <p:nvPr/>
        </p:nvCxnSpPr>
        <p:spPr>
          <a:xfrm>
            <a:off x="3840494" y="883643"/>
            <a:ext cx="1035129" cy="6573"/>
          </a:xfrm>
          <a:prstGeom prst="line">
            <a:avLst/>
          </a:prstGeom>
          <a:ln w="38100">
            <a:solidFill>
              <a:srgbClr val="DD0000"/>
            </a:solidFill>
          </a:ln>
        </p:spPr>
        <p:style>
          <a:lnRef idx="2">
            <a:schemeClr val="accent1"/>
          </a:lnRef>
          <a:fillRef idx="0">
            <a:schemeClr val="accent1"/>
          </a:fillRef>
          <a:effectRef idx="1">
            <a:schemeClr val="accent1"/>
          </a:effectRef>
          <a:fontRef idx="minor">
            <a:schemeClr val="tx1"/>
          </a:fontRef>
        </p:style>
      </p:cxnSp>
      <p:sp>
        <p:nvSpPr>
          <p:cNvPr id="266" name="Arc 265"/>
          <p:cNvSpPr>
            <a:spLocks noChangeAspect="1"/>
          </p:cNvSpPr>
          <p:nvPr/>
        </p:nvSpPr>
        <p:spPr>
          <a:xfrm rot="14995628">
            <a:off x="1197943" y="2034373"/>
            <a:ext cx="4721515" cy="3767184"/>
          </a:xfrm>
          <a:prstGeom prst="arc">
            <a:avLst>
              <a:gd name="adj1" fmla="val 16200000"/>
              <a:gd name="adj2" fmla="val 19742576"/>
            </a:avLst>
          </a:prstGeom>
          <a:ln w="381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74" name="Arc 273"/>
          <p:cNvSpPr>
            <a:spLocks noChangeAspect="1"/>
          </p:cNvSpPr>
          <p:nvPr/>
        </p:nvSpPr>
        <p:spPr>
          <a:xfrm rot="11169758">
            <a:off x="1828086" y="2592650"/>
            <a:ext cx="4721515" cy="3767184"/>
          </a:xfrm>
          <a:prstGeom prst="arc">
            <a:avLst>
              <a:gd name="adj1" fmla="val 16200000"/>
              <a:gd name="adj2" fmla="val 19361024"/>
            </a:avLst>
          </a:prstGeom>
          <a:ln w="381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cxnSp>
        <p:nvCxnSpPr>
          <p:cNvPr id="286" name="Straight Connector 285"/>
          <p:cNvCxnSpPr>
            <a:stCxn id="266" idx="0"/>
            <a:endCxn id="274" idx="2"/>
          </p:cNvCxnSpPr>
          <p:nvPr/>
        </p:nvCxnSpPr>
        <p:spPr>
          <a:xfrm rot="16200000" flipH="1">
            <a:off x="1559694" y="4794271"/>
            <a:ext cx="1022176" cy="562517"/>
          </a:xfrm>
          <a:prstGeom prst="line">
            <a:avLst/>
          </a:prstGeom>
          <a:ln w="38100">
            <a:solidFill>
              <a:srgbClr val="DD0000"/>
            </a:solidFill>
          </a:ln>
        </p:spPr>
        <p:style>
          <a:lnRef idx="2">
            <a:schemeClr val="accent1"/>
          </a:lnRef>
          <a:fillRef idx="0">
            <a:schemeClr val="accent1"/>
          </a:fillRef>
          <a:effectRef idx="1">
            <a:schemeClr val="accent1"/>
          </a:effectRef>
          <a:fontRef idx="minor">
            <a:schemeClr val="tx1"/>
          </a:fontRef>
        </p:style>
      </p:cxnSp>
      <p:sp>
        <p:nvSpPr>
          <p:cNvPr id="289" name="Arc 288"/>
          <p:cNvSpPr>
            <a:spLocks noChangeAspect="1"/>
          </p:cNvSpPr>
          <p:nvPr/>
        </p:nvSpPr>
        <p:spPr>
          <a:xfrm rot="3574480">
            <a:off x="2987577" y="1497163"/>
            <a:ext cx="4357039" cy="3923383"/>
          </a:xfrm>
          <a:prstGeom prst="arc">
            <a:avLst>
              <a:gd name="adj1" fmla="val 16200000"/>
              <a:gd name="adj2" fmla="val 19742576"/>
            </a:avLst>
          </a:prstGeom>
          <a:ln w="381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cxnSp>
        <p:nvCxnSpPr>
          <p:cNvPr id="291" name="Straight Connector 290"/>
          <p:cNvCxnSpPr>
            <a:stCxn id="289" idx="2"/>
            <a:endCxn id="290" idx="0"/>
          </p:cNvCxnSpPr>
          <p:nvPr/>
        </p:nvCxnSpPr>
        <p:spPr>
          <a:xfrm rot="5400000">
            <a:off x="6273874" y="4656220"/>
            <a:ext cx="932907" cy="563459"/>
          </a:xfrm>
          <a:prstGeom prst="line">
            <a:avLst/>
          </a:prstGeom>
          <a:ln w="38100">
            <a:solidFill>
              <a:srgbClr val="DD0000"/>
            </a:solidFill>
          </a:ln>
        </p:spPr>
        <p:style>
          <a:lnRef idx="2">
            <a:schemeClr val="accent1"/>
          </a:lnRef>
          <a:fillRef idx="0">
            <a:schemeClr val="accent1"/>
          </a:fillRef>
          <a:effectRef idx="1">
            <a:schemeClr val="accent1"/>
          </a:effectRef>
          <a:fontRef idx="minor">
            <a:schemeClr val="tx1"/>
          </a:fontRef>
        </p:style>
      </p:cxnSp>
      <p:grpSp>
        <p:nvGrpSpPr>
          <p:cNvPr id="3" name="Group 191"/>
          <p:cNvGrpSpPr>
            <a:grpSpLocks noChangeAspect="1"/>
          </p:cNvGrpSpPr>
          <p:nvPr/>
        </p:nvGrpSpPr>
        <p:grpSpPr bwMode="auto">
          <a:xfrm rot="3651754">
            <a:off x="6410634" y="2196896"/>
            <a:ext cx="623480" cy="136260"/>
            <a:chOff x="786993" y="1745932"/>
            <a:chExt cx="740248" cy="161824"/>
          </a:xfrm>
        </p:grpSpPr>
        <p:grpSp>
          <p:nvGrpSpPr>
            <p:cNvPr id="4" name="Group 102"/>
            <p:cNvGrpSpPr>
              <a:grpSpLocks/>
            </p:cNvGrpSpPr>
            <p:nvPr/>
          </p:nvGrpSpPr>
          <p:grpSpPr bwMode="auto">
            <a:xfrm>
              <a:off x="1335274" y="1746533"/>
              <a:ext cx="191967" cy="158541"/>
              <a:chOff x="1338874" y="1146562"/>
              <a:chExt cx="191967" cy="158541"/>
            </a:xfrm>
          </p:grpSpPr>
          <p:sp>
            <p:nvSpPr>
              <p:cNvPr id="255" name="Oval 115"/>
              <p:cNvSpPr>
                <a:spLocks noChangeArrowheads="1"/>
              </p:cNvSpPr>
              <p:nvPr/>
            </p:nvSpPr>
            <p:spPr bwMode="auto">
              <a:xfrm flipH="1">
                <a:off x="1476818" y="1149346"/>
                <a:ext cx="54023"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56" name="Oval 116"/>
              <p:cNvSpPr>
                <a:spLocks noChangeArrowheads="1"/>
              </p:cNvSpPr>
              <p:nvPr/>
            </p:nvSpPr>
            <p:spPr bwMode="auto">
              <a:xfrm flipH="1">
                <a:off x="1432884" y="1148748"/>
                <a:ext cx="50844"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257" name="Oval 117"/>
              <p:cNvSpPr>
                <a:spLocks noChangeAspect="1" noChangeArrowheads="1"/>
              </p:cNvSpPr>
              <p:nvPr/>
            </p:nvSpPr>
            <p:spPr bwMode="auto">
              <a:xfrm flipH="1">
                <a:off x="1383021" y="1146562"/>
                <a:ext cx="54023"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58" name="Oval 118"/>
              <p:cNvSpPr>
                <a:spLocks noChangeArrowheads="1"/>
              </p:cNvSpPr>
              <p:nvPr/>
            </p:nvSpPr>
            <p:spPr bwMode="auto">
              <a:xfrm flipH="1">
                <a:off x="1338874" y="1146759"/>
                <a:ext cx="54023"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nvGrpSpPr>
            <p:cNvPr id="5" name="Group 103"/>
            <p:cNvGrpSpPr>
              <a:grpSpLocks/>
            </p:cNvGrpSpPr>
            <p:nvPr/>
          </p:nvGrpSpPr>
          <p:grpSpPr bwMode="auto">
            <a:xfrm>
              <a:off x="1155938" y="1745932"/>
              <a:ext cx="189214" cy="159104"/>
              <a:chOff x="1343464" y="1144477"/>
              <a:chExt cx="189214" cy="159104"/>
            </a:xfrm>
          </p:grpSpPr>
          <p:sp>
            <p:nvSpPr>
              <p:cNvPr id="251" name="Oval 115"/>
              <p:cNvSpPr>
                <a:spLocks noChangeArrowheads="1"/>
              </p:cNvSpPr>
              <p:nvPr/>
            </p:nvSpPr>
            <p:spPr bwMode="auto">
              <a:xfrm flipH="1">
                <a:off x="1478655" y="1145473"/>
                <a:ext cx="54023"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52" name="Oval 116"/>
              <p:cNvSpPr>
                <a:spLocks noChangeArrowheads="1"/>
              </p:cNvSpPr>
              <p:nvPr/>
            </p:nvSpPr>
            <p:spPr bwMode="auto">
              <a:xfrm flipH="1">
                <a:off x="1434508" y="1145670"/>
                <a:ext cx="54023"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253" name="Oval 117"/>
              <p:cNvSpPr>
                <a:spLocks noChangeArrowheads="1"/>
              </p:cNvSpPr>
              <p:nvPr/>
            </p:nvSpPr>
            <p:spPr bwMode="auto">
              <a:xfrm flipH="1">
                <a:off x="1388985" y="1147826"/>
                <a:ext cx="50844"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54" name="Oval 118"/>
              <p:cNvSpPr>
                <a:spLocks noChangeArrowheads="1"/>
              </p:cNvSpPr>
              <p:nvPr/>
            </p:nvSpPr>
            <p:spPr bwMode="auto">
              <a:xfrm flipH="1">
                <a:off x="1343464" y="1144477"/>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nvGrpSpPr>
            <p:cNvPr id="6" name="Group 108"/>
            <p:cNvGrpSpPr>
              <a:grpSpLocks/>
            </p:cNvGrpSpPr>
            <p:nvPr/>
          </p:nvGrpSpPr>
          <p:grpSpPr bwMode="auto">
            <a:xfrm>
              <a:off x="970671" y="1748853"/>
              <a:ext cx="191965" cy="158540"/>
              <a:chOff x="1342123" y="1145914"/>
              <a:chExt cx="191965" cy="158540"/>
            </a:xfrm>
          </p:grpSpPr>
          <p:sp>
            <p:nvSpPr>
              <p:cNvPr id="247" name="Oval 115"/>
              <p:cNvSpPr>
                <a:spLocks noChangeArrowheads="1"/>
              </p:cNvSpPr>
              <p:nvPr/>
            </p:nvSpPr>
            <p:spPr bwMode="auto">
              <a:xfrm flipH="1">
                <a:off x="1480067" y="1148697"/>
                <a:ext cx="54021"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48" name="Oval 116"/>
              <p:cNvSpPr>
                <a:spLocks noChangeArrowheads="1"/>
              </p:cNvSpPr>
              <p:nvPr/>
            </p:nvSpPr>
            <p:spPr bwMode="auto">
              <a:xfrm flipH="1">
                <a:off x="1436132" y="1148099"/>
                <a:ext cx="50844"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249" name="Oval 117"/>
              <p:cNvSpPr>
                <a:spLocks noChangeArrowheads="1"/>
              </p:cNvSpPr>
              <p:nvPr/>
            </p:nvSpPr>
            <p:spPr bwMode="auto">
              <a:xfrm flipH="1">
                <a:off x="1386269" y="1145914"/>
                <a:ext cx="54021"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50" name="Oval 118"/>
              <p:cNvSpPr>
                <a:spLocks noChangeArrowheads="1"/>
              </p:cNvSpPr>
              <p:nvPr/>
            </p:nvSpPr>
            <p:spPr bwMode="auto">
              <a:xfrm flipH="1">
                <a:off x="1342123" y="1146111"/>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nvGrpSpPr>
            <p:cNvPr id="7" name="Group 118"/>
            <p:cNvGrpSpPr>
              <a:grpSpLocks/>
            </p:cNvGrpSpPr>
            <p:nvPr/>
          </p:nvGrpSpPr>
          <p:grpSpPr bwMode="auto">
            <a:xfrm>
              <a:off x="786993" y="1749218"/>
              <a:ext cx="191965" cy="158538"/>
              <a:chOff x="1342461" y="1144795"/>
              <a:chExt cx="191965" cy="158538"/>
            </a:xfrm>
          </p:grpSpPr>
          <p:sp>
            <p:nvSpPr>
              <p:cNvPr id="243" name="Oval 115"/>
              <p:cNvSpPr>
                <a:spLocks noChangeArrowheads="1"/>
              </p:cNvSpPr>
              <p:nvPr/>
            </p:nvSpPr>
            <p:spPr bwMode="auto">
              <a:xfrm flipH="1">
                <a:off x="1480405" y="1147578"/>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44" name="Oval 116"/>
              <p:cNvSpPr>
                <a:spLocks noChangeArrowheads="1"/>
              </p:cNvSpPr>
              <p:nvPr/>
            </p:nvSpPr>
            <p:spPr bwMode="auto">
              <a:xfrm flipH="1">
                <a:off x="1436471" y="1146980"/>
                <a:ext cx="50844"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245" name="Oval 117"/>
              <p:cNvSpPr>
                <a:spLocks noChangeArrowheads="1"/>
              </p:cNvSpPr>
              <p:nvPr/>
            </p:nvSpPr>
            <p:spPr bwMode="auto">
              <a:xfrm flipH="1">
                <a:off x="1386608" y="1144795"/>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46" name="Oval 118"/>
              <p:cNvSpPr>
                <a:spLocks noChangeArrowheads="1"/>
              </p:cNvSpPr>
              <p:nvPr/>
            </p:nvSpPr>
            <p:spPr bwMode="auto">
              <a:xfrm flipH="1">
                <a:off x="1342461" y="1144993"/>
                <a:ext cx="54021"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sp>
        <p:nvSpPr>
          <p:cNvPr id="749" name="Text Box 19"/>
          <p:cNvSpPr txBox="1">
            <a:spLocks noChangeArrowheads="1"/>
          </p:cNvSpPr>
          <p:nvPr/>
        </p:nvSpPr>
        <p:spPr bwMode="auto">
          <a:xfrm rot="17993261">
            <a:off x="1423189" y="2430892"/>
            <a:ext cx="1855710" cy="276999"/>
          </a:xfrm>
          <a:prstGeom prst="rect">
            <a:avLst/>
          </a:prstGeom>
          <a:noFill/>
          <a:ln w="9525">
            <a:noFill/>
            <a:miter lim="800000"/>
            <a:headEnd/>
            <a:tailEnd/>
          </a:ln>
        </p:spPr>
        <p:txBody>
          <a:bodyPr wrap="square">
            <a:prstTxWarp prst="textNoShape">
              <a:avLst/>
            </a:prstTxWarp>
            <a:spAutoFit/>
          </a:bodyPr>
          <a:lstStyle/>
          <a:p>
            <a:pPr algn="ctr" eaLnBrk="0" hangingPunct="0"/>
            <a:r>
              <a:rPr lang="en-US" sz="1200" i="0" dirty="0">
                <a:solidFill>
                  <a:srgbClr val="1513D7"/>
                </a:solidFill>
                <a:latin typeface="Comic Sans MS"/>
                <a:cs typeface="Comic Sans MS"/>
              </a:rPr>
              <a:t>Coherent e-cooler</a:t>
            </a:r>
          </a:p>
        </p:txBody>
      </p:sp>
      <p:sp>
        <p:nvSpPr>
          <p:cNvPr id="751" name="Freeform 750"/>
          <p:cNvSpPr/>
          <p:nvPr/>
        </p:nvSpPr>
        <p:spPr>
          <a:xfrm>
            <a:off x="4948518" y="1203960"/>
            <a:ext cx="796066" cy="268941"/>
          </a:xfrm>
          <a:custGeom>
            <a:avLst/>
            <a:gdLst>
              <a:gd name="connsiteX0" fmla="*/ 0 w 796066"/>
              <a:gd name="connsiteY0" fmla="*/ 0 h 268941"/>
              <a:gd name="connsiteX1" fmla="*/ 473336 w 796066"/>
              <a:gd name="connsiteY1" fmla="*/ 86061 h 268941"/>
              <a:gd name="connsiteX2" fmla="*/ 796066 w 796066"/>
              <a:gd name="connsiteY2" fmla="*/ 268941 h 268941"/>
              <a:gd name="connsiteX3" fmla="*/ 796066 w 796066"/>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796066" h="268941">
                <a:moveTo>
                  <a:pt x="0" y="0"/>
                </a:moveTo>
                <a:cubicBezTo>
                  <a:pt x="170329" y="20619"/>
                  <a:pt x="340658" y="41238"/>
                  <a:pt x="473336" y="86061"/>
                </a:cubicBezTo>
                <a:cubicBezTo>
                  <a:pt x="606014" y="130884"/>
                  <a:pt x="796066" y="268941"/>
                  <a:pt x="796066" y="268941"/>
                </a:cubicBezTo>
                <a:lnTo>
                  <a:pt x="796066" y="268941"/>
                </a:lnTo>
              </a:path>
            </a:pathLst>
          </a:custGeom>
          <a:ln>
            <a:solidFill>
              <a:srgbClr val="0000FF"/>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52" name="Freeform 751"/>
          <p:cNvSpPr/>
          <p:nvPr/>
        </p:nvSpPr>
        <p:spPr>
          <a:xfrm rot="15409430">
            <a:off x="1239203" y="3555088"/>
            <a:ext cx="588369" cy="131531"/>
          </a:xfrm>
          <a:custGeom>
            <a:avLst/>
            <a:gdLst>
              <a:gd name="connsiteX0" fmla="*/ 0 w 796066"/>
              <a:gd name="connsiteY0" fmla="*/ 0 h 268941"/>
              <a:gd name="connsiteX1" fmla="*/ 473336 w 796066"/>
              <a:gd name="connsiteY1" fmla="*/ 86061 h 268941"/>
              <a:gd name="connsiteX2" fmla="*/ 796066 w 796066"/>
              <a:gd name="connsiteY2" fmla="*/ 268941 h 268941"/>
              <a:gd name="connsiteX3" fmla="*/ 796066 w 796066"/>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796066" h="268941">
                <a:moveTo>
                  <a:pt x="0" y="0"/>
                </a:moveTo>
                <a:cubicBezTo>
                  <a:pt x="170329" y="20619"/>
                  <a:pt x="340658" y="41238"/>
                  <a:pt x="473336" y="86061"/>
                </a:cubicBezTo>
                <a:cubicBezTo>
                  <a:pt x="606014" y="130884"/>
                  <a:pt x="796066" y="268941"/>
                  <a:pt x="796066" y="268941"/>
                </a:cubicBezTo>
                <a:lnTo>
                  <a:pt x="796066" y="268941"/>
                </a:lnTo>
              </a:path>
            </a:pathLst>
          </a:custGeom>
          <a:ln>
            <a:solidFill>
              <a:srgbClr val="DD000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54" name="Line 184"/>
          <p:cNvSpPr>
            <a:spLocks noChangeShapeType="1"/>
          </p:cNvSpPr>
          <p:nvPr/>
        </p:nvSpPr>
        <p:spPr bwMode="auto">
          <a:xfrm rot="14400000" flipV="1">
            <a:off x="6168465" y="2334585"/>
            <a:ext cx="914400" cy="0"/>
          </a:xfrm>
          <a:prstGeom prst="line">
            <a:avLst/>
          </a:prstGeom>
          <a:noFill/>
          <a:ln w="76200">
            <a:solidFill>
              <a:srgbClr val="29FF11"/>
            </a:solidFill>
            <a:round/>
            <a:headEnd/>
            <a:tailEnd/>
          </a:ln>
        </p:spPr>
        <p:txBody>
          <a:bodyPr wrap="none" anchor="ctr">
            <a:prstTxWarp prst="textNoShape">
              <a:avLst/>
            </a:prstTxWarp>
          </a:bodyPr>
          <a:lstStyle/>
          <a:p>
            <a:endParaRPr lang="en-US" dirty="0"/>
          </a:p>
        </p:txBody>
      </p:sp>
      <p:sp>
        <p:nvSpPr>
          <p:cNvPr id="757" name="Freeform 756"/>
          <p:cNvSpPr/>
          <p:nvPr/>
        </p:nvSpPr>
        <p:spPr>
          <a:xfrm>
            <a:off x="4918038" y="1281057"/>
            <a:ext cx="796066" cy="268941"/>
          </a:xfrm>
          <a:custGeom>
            <a:avLst/>
            <a:gdLst>
              <a:gd name="connsiteX0" fmla="*/ 0 w 796066"/>
              <a:gd name="connsiteY0" fmla="*/ 0 h 268941"/>
              <a:gd name="connsiteX1" fmla="*/ 473336 w 796066"/>
              <a:gd name="connsiteY1" fmla="*/ 86061 h 268941"/>
              <a:gd name="connsiteX2" fmla="*/ 796066 w 796066"/>
              <a:gd name="connsiteY2" fmla="*/ 268941 h 268941"/>
              <a:gd name="connsiteX3" fmla="*/ 796066 w 796066"/>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796066" h="268941">
                <a:moveTo>
                  <a:pt x="0" y="0"/>
                </a:moveTo>
                <a:cubicBezTo>
                  <a:pt x="170329" y="20619"/>
                  <a:pt x="340658" y="41238"/>
                  <a:pt x="473336" y="86061"/>
                </a:cubicBezTo>
                <a:cubicBezTo>
                  <a:pt x="606014" y="130884"/>
                  <a:pt x="796066" y="268941"/>
                  <a:pt x="796066" y="268941"/>
                </a:cubicBezTo>
                <a:lnTo>
                  <a:pt x="796066" y="268941"/>
                </a:lnTo>
              </a:path>
            </a:pathLst>
          </a:custGeom>
          <a:ln>
            <a:solidFill>
              <a:srgbClr val="FFFF0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6648" name="Line 184"/>
          <p:cNvSpPr>
            <a:spLocks noChangeShapeType="1"/>
          </p:cNvSpPr>
          <p:nvPr/>
        </p:nvSpPr>
        <p:spPr bwMode="auto">
          <a:xfrm rot="18000000" flipV="1">
            <a:off x="1697038" y="2355850"/>
            <a:ext cx="914400" cy="0"/>
          </a:xfrm>
          <a:prstGeom prst="line">
            <a:avLst/>
          </a:prstGeom>
          <a:noFill/>
          <a:ln w="76200">
            <a:solidFill>
              <a:srgbClr val="00FF00"/>
            </a:solidFill>
            <a:round/>
            <a:headEnd/>
            <a:tailEnd/>
          </a:ln>
        </p:spPr>
        <p:txBody>
          <a:bodyPr wrap="none" anchor="ctr">
            <a:prstTxWarp prst="textNoShape">
              <a:avLst/>
            </a:prstTxWarp>
          </a:bodyPr>
          <a:lstStyle/>
          <a:p>
            <a:endParaRPr lang="en-US" dirty="0"/>
          </a:p>
        </p:txBody>
      </p:sp>
      <p:grpSp>
        <p:nvGrpSpPr>
          <p:cNvPr id="8" name="Group 191"/>
          <p:cNvGrpSpPr>
            <a:grpSpLocks noChangeAspect="1"/>
          </p:cNvGrpSpPr>
          <p:nvPr/>
        </p:nvGrpSpPr>
        <p:grpSpPr bwMode="auto">
          <a:xfrm rot="7165234">
            <a:off x="1695758" y="2191068"/>
            <a:ext cx="623480" cy="136260"/>
            <a:chOff x="786993" y="1745932"/>
            <a:chExt cx="740248" cy="161824"/>
          </a:xfrm>
        </p:grpSpPr>
        <p:grpSp>
          <p:nvGrpSpPr>
            <p:cNvPr id="9" name="Group 102"/>
            <p:cNvGrpSpPr>
              <a:grpSpLocks/>
            </p:cNvGrpSpPr>
            <p:nvPr/>
          </p:nvGrpSpPr>
          <p:grpSpPr bwMode="auto">
            <a:xfrm>
              <a:off x="1335274" y="1746533"/>
              <a:ext cx="191967" cy="158541"/>
              <a:chOff x="1338874" y="1146562"/>
              <a:chExt cx="191967" cy="158541"/>
            </a:xfrm>
          </p:grpSpPr>
          <p:sp>
            <p:nvSpPr>
              <p:cNvPr id="193" name="Oval 115"/>
              <p:cNvSpPr>
                <a:spLocks noChangeArrowheads="1"/>
              </p:cNvSpPr>
              <p:nvPr/>
            </p:nvSpPr>
            <p:spPr bwMode="auto">
              <a:xfrm flipH="1">
                <a:off x="1476818" y="1149346"/>
                <a:ext cx="54023"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194" name="Oval 116"/>
              <p:cNvSpPr>
                <a:spLocks noChangeArrowheads="1"/>
              </p:cNvSpPr>
              <p:nvPr/>
            </p:nvSpPr>
            <p:spPr bwMode="auto">
              <a:xfrm flipH="1">
                <a:off x="1432884" y="1148748"/>
                <a:ext cx="50844"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195" name="Oval 117"/>
              <p:cNvSpPr>
                <a:spLocks noChangeAspect="1" noChangeArrowheads="1"/>
              </p:cNvSpPr>
              <p:nvPr/>
            </p:nvSpPr>
            <p:spPr bwMode="auto">
              <a:xfrm flipH="1">
                <a:off x="1383021" y="1146562"/>
                <a:ext cx="54023"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196" name="Oval 118"/>
              <p:cNvSpPr>
                <a:spLocks noChangeArrowheads="1"/>
              </p:cNvSpPr>
              <p:nvPr/>
            </p:nvSpPr>
            <p:spPr bwMode="auto">
              <a:xfrm flipH="1">
                <a:off x="1338874" y="1146759"/>
                <a:ext cx="54023"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nvGrpSpPr>
            <p:cNvPr id="10" name="Group 103"/>
            <p:cNvGrpSpPr>
              <a:grpSpLocks/>
            </p:cNvGrpSpPr>
            <p:nvPr/>
          </p:nvGrpSpPr>
          <p:grpSpPr bwMode="auto">
            <a:xfrm>
              <a:off x="1155938" y="1745932"/>
              <a:ext cx="189214" cy="159104"/>
              <a:chOff x="1343464" y="1144477"/>
              <a:chExt cx="189214" cy="159104"/>
            </a:xfrm>
          </p:grpSpPr>
          <p:sp>
            <p:nvSpPr>
              <p:cNvPr id="188" name="Oval 115"/>
              <p:cNvSpPr>
                <a:spLocks noChangeArrowheads="1"/>
              </p:cNvSpPr>
              <p:nvPr/>
            </p:nvSpPr>
            <p:spPr bwMode="auto">
              <a:xfrm flipH="1">
                <a:off x="1478655" y="1145473"/>
                <a:ext cx="54023"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189" name="Oval 116"/>
              <p:cNvSpPr>
                <a:spLocks noChangeArrowheads="1"/>
              </p:cNvSpPr>
              <p:nvPr/>
            </p:nvSpPr>
            <p:spPr bwMode="auto">
              <a:xfrm flipH="1">
                <a:off x="1434508" y="1145670"/>
                <a:ext cx="54023"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190" name="Oval 117"/>
              <p:cNvSpPr>
                <a:spLocks noChangeArrowheads="1"/>
              </p:cNvSpPr>
              <p:nvPr/>
            </p:nvSpPr>
            <p:spPr bwMode="auto">
              <a:xfrm flipH="1">
                <a:off x="1388985" y="1147826"/>
                <a:ext cx="50844"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192" name="Oval 118"/>
              <p:cNvSpPr>
                <a:spLocks noChangeArrowheads="1"/>
              </p:cNvSpPr>
              <p:nvPr/>
            </p:nvSpPr>
            <p:spPr bwMode="auto">
              <a:xfrm flipH="1">
                <a:off x="1343464" y="1144477"/>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nvGrpSpPr>
            <p:cNvPr id="11" name="Group 108"/>
            <p:cNvGrpSpPr>
              <a:grpSpLocks/>
            </p:cNvGrpSpPr>
            <p:nvPr/>
          </p:nvGrpSpPr>
          <p:grpSpPr bwMode="auto">
            <a:xfrm>
              <a:off x="970671" y="1748853"/>
              <a:ext cx="191965" cy="158540"/>
              <a:chOff x="1342123" y="1145914"/>
              <a:chExt cx="191965" cy="158540"/>
            </a:xfrm>
          </p:grpSpPr>
          <p:sp>
            <p:nvSpPr>
              <p:cNvPr id="184" name="Oval 115"/>
              <p:cNvSpPr>
                <a:spLocks noChangeArrowheads="1"/>
              </p:cNvSpPr>
              <p:nvPr/>
            </p:nvSpPr>
            <p:spPr bwMode="auto">
              <a:xfrm flipH="1">
                <a:off x="1480067" y="1148697"/>
                <a:ext cx="54021"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185" name="Oval 116"/>
              <p:cNvSpPr>
                <a:spLocks noChangeArrowheads="1"/>
              </p:cNvSpPr>
              <p:nvPr/>
            </p:nvSpPr>
            <p:spPr bwMode="auto">
              <a:xfrm flipH="1">
                <a:off x="1436132" y="1148099"/>
                <a:ext cx="50844"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186" name="Oval 117"/>
              <p:cNvSpPr>
                <a:spLocks noChangeArrowheads="1"/>
              </p:cNvSpPr>
              <p:nvPr/>
            </p:nvSpPr>
            <p:spPr bwMode="auto">
              <a:xfrm flipH="1">
                <a:off x="1386269" y="1145914"/>
                <a:ext cx="54021"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187" name="Oval 118"/>
              <p:cNvSpPr>
                <a:spLocks noChangeArrowheads="1"/>
              </p:cNvSpPr>
              <p:nvPr/>
            </p:nvSpPr>
            <p:spPr bwMode="auto">
              <a:xfrm flipH="1">
                <a:off x="1342123" y="1146111"/>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nvGrpSpPr>
            <p:cNvPr id="12" name="Group 118"/>
            <p:cNvGrpSpPr>
              <a:grpSpLocks/>
            </p:cNvGrpSpPr>
            <p:nvPr/>
          </p:nvGrpSpPr>
          <p:grpSpPr bwMode="auto">
            <a:xfrm>
              <a:off x="786993" y="1749218"/>
              <a:ext cx="191965" cy="158538"/>
              <a:chOff x="1342461" y="1144795"/>
              <a:chExt cx="191965" cy="158538"/>
            </a:xfrm>
          </p:grpSpPr>
          <p:sp>
            <p:nvSpPr>
              <p:cNvPr id="180" name="Oval 115"/>
              <p:cNvSpPr>
                <a:spLocks noChangeArrowheads="1"/>
              </p:cNvSpPr>
              <p:nvPr/>
            </p:nvSpPr>
            <p:spPr bwMode="auto">
              <a:xfrm flipH="1">
                <a:off x="1480405" y="1147578"/>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181" name="Oval 116"/>
              <p:cNvSpPr>
                <a:spLocks noChangeArrowheads="1"/>
              </p:cNvSpPr>
              <p:nvPr/>
            </p:nvSpPr>
            <p:spPr bwMode="auto">
              <a:xfrm flipH="1">
                <a:off x="1436471" y="1146980"/>
                <a:ext cx="50844"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182" name="Oval 117"/>
              <p:cNvSpPr>
                <a:spLocks noChangeArrowheads="1"/>
              </p:cNvSpPr>
              <p:nvPr/>
            </p:nvSpPr>
            <p:spPr bwMode="auto">
              <a:xfrm flipH="1">
                <a:off x="1386608" y="1144795"/>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183" name="Oval 118"/>
              <p:cNvSpPr>
                <a:spLocks noChangeArrowheads="1"/>
              </p:cNvSpPr>
              <p:nvPr/>
            </p:nvSpPr>
            <p:spPr bwMode="auto">
              <a:xfrm flipH="1">
                <a:off x="1342461" y="1144993"/>
                <a:ext cx="54021"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sp>
        <p:nvSpPr>
          <p:cNvPr id="296" name="Oval 295"/>
          <p:cNvSpPr/>
          <p:nvPr/>
        </p:nvSpPr>
        <p:spPr>
          <a:xfrm>
            <a:off x="1333500" y="1461058"/>
            <a:ext cx="1521378" cy="1737360"/>
          </a:xfrm>
          <a:prstGeom prst="ellipse">
            <a:avLst/>
          </a:prstGeom>
          <a:noFill/>
          <a:ln w="38100" cap="flat" cmpd="tri" algn="ctr">
            <a:solidFill>
              <a:srgbClr val="66FFCC">
                <a:alpha val="46000"/>
              </a:srgb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3" name="Line 184"/>
          <p:cNvSpPr>
            <a:spLocks noChangeShapeType="1"/>
          </p:cNvSpPr>
          <p:nvPr/>
        </p:nvSpPr>
        <p:spPr bwMode="auto">
          <a:xfrm rot="18000000" flipV="1">
            <a:off x="1698831" y="2357643"/>
            <a:ext cx="914400" cy="0"/>
          </a:xfrm>
          <a:prstGeom prst="line">
            <a:avLst/>
          </a:prstGeom>
          <a:noFill/>
          <a:ln w="76200">
            <a:solidFill>
              <a:srgbClr val="00FF00"/>
            </a:solidFill>
            <a:round/>
            <a:headEnd/>
            <a:tailEnd/>
          </a:ln>
        </p:spPr>
        <p:txBody>
          <a:bodyPr wrap="none" anchor="ctr">
            <a:prstTxWarp prst="textNoShape">
              <a:avLst/>
            </a:prstTxWarp>
          </a:bodyPr>
          <a:lstStyle/>
          <a:p>
            <a:endParaRPr lang="en-US" dirty="0"/>
          </a:p>
        </p:txBody>
      </p:sp>
      <p:sp>
        <p:nvSpPr>
          <p:cNvPr id="487" name="Rectangle 136"/>
          <p:cNvSpPr>
            <a:spLocks noChangeArrowheads="1"/>
          </p:cNvSpPr>
          <p:nvPr/>
        </p:nvSpPr>
        <p:spPr bwMode="auto">
          <a:xfrm>
            <a:off x="4262436" y="951740"/>
            <a:ext cx="190103" cy="194972"/>
          </a:xfrm>
          <a:prstGeom prst="rect">
            <a:avLst/>
          </a:prstGeom>
          <a:blipFill dpi="0" rotWithShape="1">
            <a:blip r:embed="rId5" cstate="print"/>
            <a:srcRect/>
            <a:tile tx="0" ty="0" sx="100000" sy="100000" flip="none" algn="tl"/>
          </a:blipFill>
          <a:ln w="9525">
            <a:solidFill>
              <a:schemeClr val="tx1"/>
            </a:solidFill>
            <a:miter lim="800000"/>
            <a:headEnd/>
            <a:tailEnd/>
          </a:ln>
        </p:spPr>
        <p:txBody>
          <a:bodyPr wrap="none" anchor="ctr">
            <a:prstTxWarp prst="textNoShape">
              <a:avLst/>
            </a:prstTxWarp>
          </a:bodyPr>
          <a:lstStyle/>
          <a:p>
            <a:pPr eaLnBrk="0" hangingPunct="0"/>
            <a:endParaRPr lang="en-US" dirty="0">
              <a:latin typeface="Comic Sans MS" pitchFamily="-110" charset="0"/>
              <a:ea typeface="Comic Sans MS" pitchFamily="-110" charset="0"/>
              <a:cs typeface="Comic Sans MS" pitchFamily="-110" charset="0"/>
            </a:endParaRPr>
          </a:p>
        </p:txBody>
      </p:sp>
      <p:sp>
        <p:nvSpPr>
          <p:cNvPr id="488" name="Text Box 110"/>
          <p:cNvSpPr txBox="1">
            <a:spLocks noChangeArrowheads="1"/>
          </p:cNvSpPr>
          <p:nvPr/>
        </p:nvSpPr>
        <p:spPr bwMode="auto">
          <a:xfrm>
            <a:off x="3534776" y="1180513"/>
            <a:ext cx="1602771" cy="584776"/>
          </a:xfrm>
          <a:prstGeom prst="rect">
            <a:avLst/>
          </a:prstGeom>
          <a:noFill/>
          <a:ln w="9525">
            <a:noFill/>
            <a:miter lim="800000"/>
            <a:headEnd/>
            <a:tailEnd/>
          </a:ln>
        </p:spPr>
        <p:txBody>
          <a:bodyPr wrap="square">
            <a:prstTxWarp prst="textNoShape">
              <a:avLst/>
            </a:prstTxWarp>
            <a:spAutoFit/>
          </a:bodyPr>
          <a:lstStyle/>
          <a:p>
            <a:pPr algn="ctr" eaLnBrk="0" hangingPunct="0"/>
            <a:r>
              <a:rPr lang="en-US" sz="1600" dirty="0">
                <a:solidFill>
                  <a:srgbClr val="000090"/>
                </a:solidFill>
                <a:latin typeface="Comic Sans MS" pitchFamily="-110" charset="0"/>
                <a:ea typeface="Comic Sans MS" pitchFamily="-110" charset="0"/>
                <a:cs typeface="Comic Sans MS" pitchFamily="-110" charset="0"/>
              </a:rPr>
              <a:t>New </a:t>
            </a:r>
          </a:p>
          <a:p>
            <a:pPr algn="ctr" eaLnBrk="0" hangingPunct="0"/>
            <a:r>
              <a:rPr lang="en-US" sz="1600" dirty="0">
                <a:solidFill>
                  <a:srgbClr val="000090"/>
                </a:solidFill>
                <a:latin typeface="Comic Sans MS" pitchFamily="-110" charset="0"/>
                <a:ea typeface="Comic Sans MS" pitchFamily="-110" charset="0"/>
                <a:cs typeface="Comic Sans MS" pitchFamily="-110" charset="0"/>
              </a:rPr>
              <a:t>detector</a:t>
            </a:r>
          </a:p>
        </p:txBody>
      </p:sp>
      <p:sp>
        <p:nvSpPr>
          <p:cNvPr id="489" name="Arc 488"/>
          <p:cNvSpPr/>
          <p:nvPr/>
        </p:nvSpPr>
        <p:spPr>
          <a:xfrm rot="16200000" flipH="1" flipV="1">
            <a:off x="4125184" y="-102720"/>
            <a:ext cx="452567" cy="1861073"/>
          </a:xfrm>
          <a:prstGeom prst="arc">
            <a:avLst>
              <a:gd name="adj1" fmla="val 16803933"/>
              <a:gd name="adj2" fmla="val 4913040"/>
            </a:avLst>
          </a:prstGeom>
          <a:ln w="38100" cap="flat" cmpd="sng" algn="ctr">
            <a:solidFill>
              <a:srgbClr val="FF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490" name="Arc 489"/>
          <p:cNvSpPr/>
          <p:nvPr/>
        </p:nvSpPr>
        <p:spPr>
          <a:xfrm rot="5400000" flipH="1">
            <a:off x="4166274" y="5487042"/>
            <a:ext cx="470434" cy="1891552"/>
          </a:xfrm>
          <a:prstGeom prst="arc">
            <a:avLst>
              <a:gd name="adj1" fmla="val 16802610"/>
              <a:gd name="adj2" fmla="val 4705417"/>
            </a:avLst>
          </a:prstGeom>
          <a:ln w="38100" cap="flat" cmpd="sng" algn="ctr">
            <a:solidFill>
              <a:srgbClr val="FF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425" name="Arc 424"/>
          <p:cNvSpPr/>
          <p:nvPr/>
        </p:nvSpPr>
        <p:spPr>
          <a:xfrm rot="9000000" flipH="1" flipV="1">
            <a:off x="1786584" y="4186645"/>
            <a:ext cx="436693" cy="1861073"/>
          </a:xfrm>
          <a:prstGeom prst="arc">
            <a:avLst>
              <a:gd name="adj1" fmla="val 16803933"/>
              <a:gd name="adj2" fmla="val 4817061"/>
            </a:avLst>
          </a:prstGeom>
          <a:ln w="38100" cap="flat" cmpd="sng" algn="ctr">
            <a:solidFill>
              <a:srgbClr val="FF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cxnSp>
        <p:nvCxnSpPr>
          <p:cNvPr id="443" name="Straight Connector 442"/>
          <p:cNvCxnSpPr>
            <a:stCxn id="290" idx="2"/>
            <a:endCxn id="274" idx="0"/>
          </p:cNvCxnSpPr>
          <p:nvPr/>
        </p:nvCxnSpPr>
        <p:spPr>
          <a:xfrm rot="10800000" flipV="1">
            <a:off x="3986639" y="6333035"/>
            <a:ext cx="924314" cy="15914"/>
          </a:xfrm>
          <a:prstGeom prst="line">
            <a:avLst/>
          </a:prstGeom>
          <a:ln w="38100">
            <a:solidFill>
              <a:srgbClr val="DD0000"/>
            </a:solidFill>
          </a:ln>
        </p:spPr>
        <p:style>
          <a:lnRef idx="2">
            <a:schemeClr val="accent1"/>
          </a:lnRef>
          <a:fillRef idx="0">
            <a:schemeClr val="accent1"/>
          </a:fillRef>
          <a:effectRef idx="1">
            <a:schemeClr val="accent1"/>
          </a:effectRef>
          <a:fontRef idx="minor">
            <a:schemeClr val="tx1"/>
          </a:fontRef>
        </p:style>
      </p:cxnSp>
      <p:sp>
        <p:nvSpPr>
          <p:cNvPr id="516" name="Rounded Rectangle 515"/>
          <p:cNvSpPr/>
          <p:nvPr/>
        </p:nvSpPr>
        <p:spPr>
          <a:xfrm rot="18000000">
            <a:off x="1809936" y="2317122"/>
            <a:ext cx="825500" cy="151092"/>
          </a:xfrm>
          <a:prstGeom prst="roundRect">
            <a:avLst/>
          </a:prstGeom>
          <a:noFill/>
          <a:ln w="76200" cap="flat" cmpd="tri" algn="ctr">
            <a:solidFill>
              <a:schemeClr val="accent5">
                <a:lumMod val="7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3" name="Group 102"/>
          <p:cNvGrpSpPr>
            <a:grpSpLocks/>
          </p:cNvGrpSpPr>
          <p:nvPr/>
        </p:nvGrpSpPr>
        <p:grpSpPr bwMode="auto">
          <a:xfrm flipV="1">
            <a:off x="4620783" y="826601"/>
            <a:ext cx="124677" cy="108170"/>
            <a:chOff x="1348913" y="1142862"/>
            <a:chExt cx="190276" cy="155817"/>
          </a:xfrm>
        </p:grpSpPr>
        <p:sp>
          <p:nvSpPr>
            <p:cNvPr id="463" name="Oval 115"/>
            <p:cNvSpPr>
              <a:spLocks noChangeArrowheads="1"/>
            </p:cNvSpPr>
            <p:nvPr/>
          </p:nvSpPr>
          <p:spPr bwMode="auto">
            <a:xfrm flipH="1">
              <a:off x="1485778" y="1142797"/>
              <a:ext cx="53957"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464" name="Oval 116"/>
            <p:cNvSpPr>
              <a:spLocks noChangeArrowheads="1"/>
            </p:cNvSpPr>
            <p:nvPr/>
          </p:nvSpPr>
          <p:spPr bwMode="auto">
            <a:xfrm flipH="1">
              <a:off x="1441343" y="1142797"/>
              <a:ext cx="50782"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465" name="Oval 117"/>
            <p:cNvSpPr>
              <a:spLocks noChangeAspect="1" noChangeArrowheads="1"/>
            </p:cNvSpPr>
            <p:nvPr/>
          </p:nvSpPr>
          <p:spPr bwMode="auto">
            <a:xfrm flipH="1">
              <a:off x="1393735" y="1142797"/>
              <a:ext cx="53955"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466" name="Oval 118"/>
            <p:cNvSpPr>
              <a:spLocks noChangeArrowheads="1"/>
            </p:cNvSpPr>
            <p:nvPr/>
          </p:nvSpPr>
          <p:spPr bwMode="auto">
            <a:xfrm flipH="1">
              <a:off x="1349301" y="1142797"/>
              <a:ext cx="53955"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sp>
        <p:nvSpPr>
          <p:cNvPr id="526" name="Text Box 113"/>
          <p:cNvSpPr txBox="1">
            <a:spLocks noChangeAspect="1" noChangeArrowheads="1"/>
          </p:cNvSpPr>
          <p:nvPr/>
        </p:nvSpPr>
        <p:spPr bwMode="auto">
          <a:xfrm rot="19800000" flipH="1">
            <a:off x="2343196" y="834639"/>
            <a:ext cx="605473" cy="230832"/>
          </a:xfrm>
          <a:prstGeom prst="rect">
            <a:avLst/>
          </a:prstGeom>
          <a:noFill/>
          <a:ln w="9525">
            <a:noFill/>
            <a:miter lim="800000"/>
            <a:headEnd/>
            <a:tailEnd/>
          </a:ln>
        </p:spPr>
        <p:txBody>
          <a:bodyPr wrap="none">
            <a:prstTxWarp prst="textNoShape">
              <a:avLst/>
            </a:prstTxWarp>
            <a:spAutoFit/>
          </a:bodyPr>
          <a:lstStyle/>
          <a:p>
            <a:pPr eaLnBrk="0" hangingPunct="0"/>
            <a:r>
              <a:rPr lang="en-US" sz="900" dirty="0">
                <a:solidFill>
                  <a:srgbClr val="FF0000"/>
                </a:solidFill>
                <a:latin typeface="Comic Sans MS"/>
                <a:cs typeface="Comic Sans MS"/>
              </a:rPr>
              <a:t>0.6 GeV </a:t>
            </a:r>
          </a:p>
        </p:txBody>
      </p:sp>
      <p:sp>
        <p:nvSpPr>
          <p:cNvPr id="450" name="Text Box 113"/>
          <p:cNvSpPr txBox="1">
            <a:spLocks noChangeAspect="1" noChangeArrowheads="1"/>
          </p:cNvSpPr>
          <p:nvPr/>
        </p:nvSpPr>
        <p:spPr bwMode="auto">
          <a:xfrm rot="3778540">
            <a:off x="1683985" y="4474856"/>
            <a:ext cx="791078" cy="230832"/>
          </a:xfrm>
          <a:prstGeom prst="rect">
            <a:avLst/>
          </a:prstGeom>
          <a:noFill/>
          <a:ln w="9525">
            <a:noFill/>
            <a:miter lim="800000"/>
            <a:headEnd/>
            <a:tailEnd/>
          </a:ln>
        </p:spPr>
        <p:txBody>
          <a:bodyPr wrap="square">
            <a:prstTxWarp prst="textNoShape">
              <a:avLst/>
            </a:prstTxWarp>
            <a:spAutoFit/>
          </a:bodyPr>
          <a:lstStyle/>
          <a:p>
            <a:pPr eaLnBrk="0" hangingPunct="0"/>
            <a:r>
              <a:rPr lang="en-US" sz="900" dirty="0">
                <a:solidFill>
                  <a:srgbClr val="FF0000"/>
                </a:solidFill>
                <a:latin typeface="Comic Sans MS"/>
                <a:cs typeface="Comic Sans MS"/>
              </a:rPr>
              <a:t>30  GeV </a:t>
            </a:r>
          </a:p>
        </p:txBody>
      </p:sp>
      <p:sp>
        <p:nvSpPr>
          <p:cNvPr id="452" name="Text Box 113"/>
          <p:cNvSpPr txBox="1">
            <a:spLocks noChangeAspect="1" noChangeArrowheads="1"/>
          </p:cNvSpPr>
          <p:nvPr/>
        </p:nvSpPr>
        <p:spPr bwMode="auto">
          <a:xfrm>
            <a:off x="3471358" y="5966769"/>
            <a:ext cx="791078" cy="230832"/>
          </a:xfrm>
          <a:prstGeom prst="rect">
            <a:avLst/>
          </a:prstGeom>
          <a:noFill/>
          <a:ln w="9525">
            <a:noFill/>
            <a:miter lim="800000"/>
            <a:headEnd/>
            <a:tailEnd/>
          </a:ln>
        </p:spPr>
        <p:txBody>
          <a:bodyPr wrap="square">
            <a:prstTxWarp prst="textNoShape">
              <a:avLst/>
            </a:prstTxWarp>
            <a:spAutoFit/>
          </a:bodyPr>
          <a:lstStyle/>
          <a:p>
            <a:pPr eaLnBrk="0" hangingPunct="0"/>
            <a:r>
              <a:rPr lang="en-US" sz="900" dirty="0">
                <a:solidFill>
                  <a:srgbClr val="FF0000"/>
                </a:solidFill>
                <a:latin typeface="Comic Sans MS"/>
                <a:cs typeface="Comic Sans MS"/>
              </a:rPr>
              <a:t>30  GeV </a:t>
            </a:r>
          </a:p>
        </p:txBody>
      </p:sp>
      <p:sp>
        <p:nvSpPr>
          <p:cNvPr id="359" name="Text Box 19"/>
          <p:cNvSpPr txBox="1">
            <a:spLocks noChangeArrowheads="1"/>
          </p:cNvSpPr>
          <p:nvPr/>
        </p:nvSpPr>
        <p:spPr bwMode="auto">
          <a:xfrm rot="17993261">
            <a:off x="1078235" y="1920819"/>
            <a:ext cx="1336160" cy="276999"/>
          </a:xfrm>
          <a:prstGeom prst="rect">
            <a:avLst/>
          </a:prstGeom>
          <a:noFill/>
          <a:ln w="9525">
            <a:noFill/>
            <a:miter lim="800000"/>
            <a:headEnd/>
            <a:tailEnd/>
          </a:ln>
        </p:spPr>
        <p:txBody>
          <a:bodyPr wrap="square">
            <a:prstTxWarp prst="textNoShape">
              <a:avLst/>
            </a:prstTxWarp>
            <a:spAutoFit/>
          </a:bodyPr>
          <a:lstStyle/>
          <a:p>
            <a:pPr algn="ctr" eaLnBrk="0" hangingPunct="0"/>
            <a:r>
              <a:rPr lang="en-US" sz="1200" i="0" dirty="0">
                <a:solidFill>
                  <a:srgbClr val="FF0000"/>
                </a:solidFill>
                <a:latin typeface="Comic Sans MS"/>
                <a:cs typeface="Comic Sans MS"/>
              </a:rPr>
              <a:t>Linac 2.45 GeV</a:t>
            </a:r>
          </a:p>
        </p:txBody>
      </p:sp>
      <p:sp>
        <p:nvSpPr>
          <p:cNvPr id="366" name="Text Box 19"/>
          <p:cNvSpPr txBox="1">
            <a:spLocks noChangeArrowheads="1"/>
          </p:cNvSpPr>
          <p:nvPr/>
        </p:nvSpPr>
        <p:spPr bwMode="auto">
          <a:xfrm rot="3600000">
            <a:off x="5869107" y="2520525"/>
            <a:ext cx="1465344" cy="276999"/>
          </a:xfrm>
          <a:prstGeom prst="rect">
            <a:avLst/>
          </a:prstGeom>
          <a:noFill/>
          <a:ln w="9525">
            <a:noFill/>
            <a:miter lim="800000"/>
            <a:headEnd/>
            <a:tailEnd/>
          </a:ln>
        </p:spPr>
        <p:txBody>
          <a:bodyPr wrap="square">
            <a:prstTxWarp prst="textNoShape">
              <a:avLst/>
            </a:prstTxWarp>
            <a:spAutoFit/>
          </a:bodyPr>
          <a:lstStyle/>
          <a:p>
            <a:pPr algn="ctr" eaLnBrk="0" hangingPunct="0"/>
            <a:r>
              <a:rPr lang="en-US" sz="1200" i="0" dirty="0">
                <a:solidFill>
                  <a:srgbClr val="FF0000"/>
                </a:solidFill>
                <a:latin typeface="Comic Sans MS"/>
                <a:cs typeface="Comic Sans MS"/>
              </a:rPr>
              <a:t>Linac 2.45 GeV</a:t>
            </a:r>
          </a:p>
        </p:txBody>
      </p:sp>
      <p:grpSp>
        <p:nvGrpSpPr>
          <p:cNvPr id="14" name="Group 373"/>
          <p:cNvGrpSpPr/>
          <p:nvPr/>
        </p:nvGrpSpPr>
        <p:grpSpPr>
          <a:xfrm>
            <a:off x="2896285" y="5309920"/>
            <a:ext cx="1032733" cy="323166"/>
            <a:chOff x="4641972" y="4692927"/>
            <a:chExt cx="1032733" cy="323166"/>
          </a:xfrm>
        </p:grpSpPr>
        <p:sp>
          <p:nvSpPr>
            <p:cNvPr id="142" name="TextBox 141"/>
            <p:cNvSpPr txBox="1"/>
            <p:nvPr/>
          </p:nvSpPr>
          <p:spPr>
            <a:xfrm>
              <a:off x="4641972" y="4692927"/>
              <a:ext cx="1032733" cy="276999"/>
            </a:xfrm>
            <a:prstGeom prst="rect">
              <a:avLst/>
            </a:prstGeom>
            <a:noFill/>
          </p:spPr>
          <p:txBody>
            <a:bodyPr wrap="square" rtlCol="0">
              <a:spAutoFit/>
            </a:bodyPr>
            <a:lstStyle/>
            <a:p>
              <a:pPr algn="ctr"/>
              <a:r>
                <a:rPr lang="en-US" sz="1200" dirty="0">
                  <a:latin typeface="Comic Sans MS"/>
                  <a:cs typeface="Comic Sans MS"/>
                </a:rPr>
                <a:t>100 m</a:t>
              </a:r>
              <a:endParaRPr lang="en-US" sz="1200" dirty="0">
                <a:latin typeface="Comic Sans MS"/>
                <a:cs typeface="Comic Sans MS"/>
              </a:endParaRPr>
            </a:p>
          </p:txBody>
        </p:sp>
        <p:cxnSp>
          <p:nvCxnSpPr>
            <p:cNvPr id="369" name="Straight Connector 368"/>
            <p:cNvCxnSpPr/>
            <p:nvPr/>
          </p:nvCxnSpPr>
          <p:spPr>
            <a:xfrm flipV="1">
              <a:off x="4928523" y="5016093"/>
              <a:ext cx="457200" cy="0"/>
            </a:xfrm>
            <a:prstGeom prst="line">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grpSp>
      <p:grpSp>
        <p:nvGrpSpPr>
          <p:cNvPr id="15" name="Group 480"/>
          <p:cNvGrpSpPr>
            <a:grpSpLocks noChangeAspect="1"/>
          </p:cNvGrpSpPr>
          <p:nvPr/>
        </p:nvGrpSpPr>
        <p:grpSpPr>
          <a:xfrm>
            <a:off x="6045733" y="786707"/>
            <a:ext cx="629867" cy="330065"/>
            <a:chOff x="4166066" y="3056387"/>
            <a:chExt cx="2519466" cy="1320268"/>
          </a:xfrm>
        </p:grpSpPr>
        <p:grpSp>
          <p:nvGrpSpPr>
            <p:cNvPr id="16" name="Group 86"/>
            <p:cNvGrpSpPr>
              <a:grpSpLocks noChangeAspect="1"/>
            </p:cNvGrpSpPr>
            <p:nvPr/>
          </p:nvGrpSpPr>
          <p:grpSpPr bwMode="auto">
            <a:xfrm>
              <a:off x="4166066" y="3056387"/>
              <a:ext cx="1406168" cy="1320268"/>
              <a:chOff x="1815" y="2475"/>
              <a:chExt cx="492" cy="547"/>
            </a:xfrm>
          </p:grpSpPr>
          <p:grpSp>
            <p:nvGrpSpPr>
              <p:cNvPr id="17" name="Group 87"/>
              <p:cNvGrpSpPr>
                <a:grpSpLocks noChangeAspect="1"/>
              </p:cNvGrpSpPr>
              <p:nvPr/>
            </p:nvGrpSpPr>
            <p:grpSpPr bwMode="auto">
              <a:xfrm>
                <a:off x="1815" y="2475"/>
                <a:ext cx="492" cy="273"/>
                <a:chOff x="1815" y="2475"/>
                <a:chExt cx="492" cy="273"/>
              </a:xfrm>
            </p:grpSpPr>
            <p:sp>
              <p:nvSpPr>
                <p:cNvPr id="382"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83"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87"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18" name="Group 91"/>
              <p:cNvGrpSpPr>
                <a:grpSpLocks noChangeAspect="1"/>
              </p:cNvGrpSpPr>
              <p:nvPr/>
            </p:nvGrpSpPr>
            <p:grpSpPr bwMode="auto">
              <a:xfrm flipV="1">
                <a:off x="1815" y="2749"/>
                <a:ext cx="492" cy="273"/>
                <a:chOff x="1813" y="2475"/>
                <a:chExt cx="492" cy="273"/>
              </a:xfrm>
            </p:grpSpPr>
            <p:sp>
              <p:nvSpPr>
                <p:cNvPr id="379"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80"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81"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351" name="Block Arc 350"/>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52" name="Rounded Rectangle 351"/>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3" name="Rounded Rectangle 352"/>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8" name="Oval 357"/>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05" name="Text Box 113"/>
          <p:cNvSpPr txBox="1">
            <a:spLocks noChangeAspect="1" noChangeArrowheads="1"/>
          </p:cNvSpPr>
          <p:nvPr/>
        </p:nvSpPr>
        <p:spPr bwMode="auto">
          <a:xfrm flipH="1">
            <a:off x="4427140" y="1035050"/>
            <a:ext cx="697627" cy="215444"/>
          </a:xfrm>
          <a:prstGeom prst="rect">
            <a:avLst/>
          </a:prstGeom>
          <a:noFill/>
          <a:ln w="9525">
            <a:noFill/>
            <a:miter lim="800000"/>
            <a:headEnd/>
            <a:tailEnd/>
          </a:ln>
        </p:spPr>
        <p:txBody>
          <a:bodyPr wrap="none">
            <a:prstTxWarp prst="textNoShape">
              <a:avLst/>
            </a:prstTxWarp>
            <a:spAutoFit/>
          </a:bodyPr>
          <a:lstStyle/>
          <a:p>
            <a:pPr eaLnBrk="0" hangingPunct="0"/>
            <a:r>
              <a:rPr lang="en-US" sz="800" dirty="0">
                <a:solidFill>
                  <a:srgbClr val="FF0000"/>
                </a:solidFill>
                <a:latin typeface="Comic Sans MS"/>
                <a:cs typeface="Comic Sans MS"/>
              </a:rPr>
              <a:t>27.55 GeV </a:t>
            </a:r>
          </a:p>
        </p:txBody>
      </p:sp>
      <p:sp>
        <p:nvSpPr>
          <p:cNvPr id="317" name="Arc 316"/>
          <p:cNvSpPr/>
          <p:nvPr/>
        </p:nvSpPr>
        <p:spPr>
          <a:xfrm rot="3600000">
            <a:off x="6931034" y="2529459"/>
            <a:ext cx="208914" cy="154956"/>
          </a:xfrm>
          <a:prstGeom prst="arc">
            <a:avLst>
              <a:gd name="adj1" fmla="val 16200000"/>
              <a:gd name="adj2" fmla="val 6010379"/>
            </a:avLst>
          </a:pr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4" name="Arc 323"/>
          <p:cNvSpPr>
            <a:spLocks noChangeAspect="1"/>
          </p:cNvSpPr>
          <p:nvPr/>
        </p:nvSpPr>
        <p:spPr>
          <a:xfrm rot="577047">
            <a:off x="2440398" y="756480"/>
            <a:ext cx="4529907" cy="3880888"/>
          </a:xfrm>
          <a:prstGeom prst="arc">
            <a:avLst>
              <a:gd name="adj1" fmla="val 15576055"/>
              <a:gd name="adj2" fmla="val 19714471"/>
            </a:avLst>
          </a:prstGeom>
          <a:ln w="127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grpSp>
        <p:nvGrpSpPr>
          <p:cNvPr id="19" name="Group 1"/>
          <p:cNvGrpSpPr/>
          <p:nvPr/>
        </p:nvGrpSpPr>
        <p:grpSpPr>
          <a:xfrm rot="3600000">
            <a:off x="4111490" y="845190"/>
            <a:ext cx="3806676" cy="2284552"/>
            <a:chOff x="1719314" y="51753"/>
            <a:chExt cx="3806676" cy="2284552"/>
          </a:xfrm>
        </p:grpSpPr>
        <p:sp>
          <p:nvSpPr>
            <p:cNvPr id="26662" name="Text Box 19"/>
            <p:cNvSpPr txBox="1">
              <a:spLocks noChangeArrowheads="1"/>
            </p:cNvSpPr>
            <p:nvPr/>
          </p:nvSpPr>
          <p:spPr bwMode="auto">
            <a:xfrm>
              <a:off x="4723544" y="51753"/>
              <a:ext cx="802446" cy="400110"/>
            </a:xfrm>
            <a:prstGeom prst="rect">
              <a:avLst/>
            </a:prstGeom>
            <a:noFill/>
            <a:ln w="9525">
              <a:noFill/>
              <a:miter lim="800000"/>
              <a:headEnd/>
              <a:tailEnd/>
            </a:ln>
          </p:spPr>
          <p:txBody>
            <a:bodyPr wrap="square">
              <a:prstTxWarp prst="textNoShape">
                <a:avLst/>
              </a:prstTxWarp>
              <a:spAutoFit/>
            </a:bodyPr>
            <a:lstStyle/>
            <a:p>
              <a:pPr eaLnBrk="0" hangingPunct="0"/>
              <a:r>
                <a:rPr lang="en-US" sz="1000" dirty="0">
                  <a:solidFill>
                    <a:srgbClr val="3366FF"/>
                  </a:solidFill>
                  <a:latin typeface="Comic Sans MS" pitchFamily="-110" charset="0"/>
                  <a:ea typeface="Comic Sans MS" pitchFamily="-110" charset="0"/>
                  <a:cs typeface="Comic Sans MS" pitchFamily="-110" charset="0"/>
                </a:rPr>
                <a:t>Beam </a:t>
              </a:r>
            </a:p>
            <a:p>
              <a:pPr eaLnBrk="0" hangingPunct="0"/>
              <a:r>
                <a:rPr lang="en-US" sz="1000" dirty="0">
                  <a:solidFill>
                    <a:srgbClr val="3366FF"/>
                  </a:solidFill>
                  <a:latin typeface="Comic Sans MS" pitchFamily="-110" charset="0"/>
                  <a:ea typeface="Comic Sans MS" pitchFamily="-110" charset="0"/>
                  <a:cs typeface="Comic Sans MS" pitchFamily="-110" charset="0"/>
                </a:rPr>
                <a:t>dump</a:t>
              </a:r>
            </a:p>
          </p:txBody>
        </p:sp>
        <p:sp>
          <p:nvSpPr>
            <p:cNvPr id="26661" name="Text Box 19"/>
            <p:cNvSpPr txBox="1">
              <a:spLocks noChangeArrowheads="1"/>
            </p:cNvSpPr>
            <p:nvPr/>
          </p:nvSpPr>
          <p:spPr bwMode="auto">
            <a:xfrm>
              <a:off x="3457810" y="99167"/>
              <a:ext cx="769110" cy="400110"/>
            </a:xfrm>
            <a:prstGeom prst="rect">
              <a:avLst/>
            </a:prstGeom>
            <a:noFill/>
            <a:ln w="9525">
              <a:noFill/>
              <a:miter lim="800000"/>
              <a:headEnd/>
              <a:tailEnd/>
            </a:ln>
          </p:spPr>
          <p:txBody>
            <a:bodyPr wrap="square">
              <a:prstTxWarp prst="textNoShape">
                <a:avLst/>
              </a:prstTxWarp>
              <a:spAutoFit/>
            </a:bodyPr>
            <a:lstStyle/>
            <a:p>
              <a:pPr eaLnBrk="0" hangingPunct="0"/>
              <a:r>
                <a:rPr lang="en-US" sz="1000" dirty="0">
                  <a:solidFill>
                    <a:srgbClr val="3366FF"/>
                  </a:solidFill>
                  <a:latin typeface="Comic Sans MS" pitchFamily="-110" charset="0"/>
                  <a:ea typeface="Comic Sans MS" pitchFamily="-110" charset="0"/>
                  <a:cs typeface="Comic Sans MS" pitchFamily="-110" charset="0"/>
                </a:rPr>
                <a:t>Polarized </a:t>
              </a:r>
            </a:p>
            <a:p>
              <a:pPr eaLnBrk="0" hangingPunct="0"/>
              <a:r>
                <a:rPr lang="en-US" sz="1000" dirty="0">
                  <a:solidFill>
                    <a:srgbClr val="3366FF"/>
                  </a:solidFill>
                  <a:latin typeface="Comic Sans MS" pitchFamily="-110" charset="0"/>
                  <a:ea typeface="Comic Sans MS" pitchFamily="-110" charset="0"/>
                  <a:cs typeface="Comic Sans MS" pitchFamily="-110" charset="0"/>
                </a:rPr>
                <a:t>e-gun</a:t>
              </a:r>
            </a:p>
          </p:txBody>
        </p:sp>
        <p:sp>
          <p:nvSpPr>
            <p:cNvPr id="152" name="Can 151"/>
            <p:cNvSpPr/>
            <p:nvPr/>
          </p:nvSpPr>
          <p:spPr bwMode="auto">
            <a:xfrm rot="16200000">
              <a:off x="4626195" y="352863"/>
              <a:ext cx="156584" cy="180056"/>
            </a:xfrm>
            <a:prstGeom prst="can">
              <a:avLst/>
            </a:prstGeom>
            <a:solidFill>
              <a:srgbClr val="C0504D"/>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69" name="Freeform 468"/>
            <p:cNvSpPr/>
            <p:nvPr/>
          </p:nvSpPr>
          <p:spPr>
            <a:xfrm rot="21439852" flipH="1">
              <a:off x="4092908" y="425986"/>
              <a:ext cx="261845" cy="123074"/>
            </a:xfrm>
            <a:custGeom>
              <a:avLst/>
              <a:gdLst>
                <a:gd name="connsiteX0" fmla="*/ 0 w 323850"/>
                <a:gd name="connsiteY0" fmla="*/ 104775 h 113242"/>
                <a:gd name="connsiteX1" fmla="*/ 139700 w 323850"/>
                <a:gd name="connsiteY1" fmla="*/ 98425 h 113242"/>
                <a:gd name="connsiteX2" fmla="*/ 190500 w 323850"/>
                <a:gd name="connsiteY2" fmla="*/ 15875 h 113242"/>
                <a:gd name="connsiteX3" fmla="*/ 323850 w 323850"/>
                <a:gd name="connsiteY3" fmla="*/ 3175 h 113242"/>
              </a:gdLst>
              <a:ahLst/>
              <a:cxnLst>
                <a:cxn ang="0">
                  <a:pos x="connsiteX0" y="connsiteY0"/>
                </a:cxn>
                <a:cxn ang="0">
                  <a:pos x="connsiteX1" y="connsiteY1"/>
                </a:cxn>
                <a:cxn ang="0">
                  <a:pos x="connsiteX2" y="connsiteY2"/>
                </a:cxn>
                <a:cxn ang="0">
                  <a:pos x="connsiteX3" y="connsiteY3"/>
                </a:cxn>
              </a:cxnLst>
              <a:rect l="l" t="t" r="r" b="b"/>
              <a:pathLst>
                <a:path w="323850" h="113242">
                  <a:moveTo>
                    <a:pt x="0" y="104775"/>
                  </a:moveTo>
                  <a:cubicBezTo>
                    <a:pt x="53975" y="109008"/>
                    <a:pt x="107950" y="113242"/>
                    <a:pt x="139700" y="98425"/>
                  </a:cubicBezTo>
                  <a:cubicBezTo>
                    <a:pt x="171450" y="83608"/>
                    <a:pt x="159808" y="31750"/>
                    <a:pt x="190500" y="15875"/>
                  </a:cubicBezTo>
                  <a:cubicBezTo>
                    <a:pt x="221192" y="0"/>
                    <a:pt x="323850" y="3175"/>
                    <a:pt x="323850" y="3175"/>
                  </a:cubicBezTo>
                </a:path>
              </a:pathLst>
            </a:cu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70" name="Freeform 469"/>
            <p:cNvSpPr/>
            <p:nvPr/>
          </p:nvSpPr>
          <p:spPr>
            <a:xfrm rot="21439852">
              <a:off x="4340091" y="458559"/>
              <a:ext cx="289548" cy="86128"/>
            </a:xfrm>
            <a:custGeom>
              <a:avLst/>
              <a:gdLst>
                <a:gd name="connsiteX0" fmla="*/ 0 w 323850"/>
                <a:gd name="connsiteY0" fmla="*/ 104775 h 113242"/>
                <a:gd name="connsiteX1" fmla="*/ 139700 w 323850"/>
                <a:gd name="connsiteY1" fmla="*/ 98425 h 113242"/>
                <a:gd name="connsiteX2" fmla="*/ 190500 w 323850"/>
                <a:gd name="connsiteY2" fmla="*/ 15875 h 113242"/>
                <a:gd name="connsiteX3" fmla="*/ 323850 w 323850"/>
                <a:gd name="connsiteY3" fmla="*/ 3175 h 113242"/>
              </a:gdLst>
              <a:ahLst/>
              <a:cxnLst>
                <a:cxn ang="0">
                  <a:pos x="connsiteX0" y="connsiteY0"/>
                </a:cxn>
                <a:cxn ang="0">
                  <a:pos x="connsiteX1" y="connsiteY1"/>
                </a:cxn>
                <a:cxn ang="0">
                  <a:pos x="connsiteX2" y="connsiteY2"/>
                </a:cxn>
                <a:cxn ang="0">
                  <a:pos x="connsiteX3" y="connsiteY3"/>
                </a:cxn>
              </a:cxnLst>
              <a:rect l="l" t="t" r="r" b="b"/>
              <a:pathLst>
                <a:path w="323850" h="113242">
                  <a:moveTo>
                    <a:pt x="0" y="104775"/>
                  </a:moveTo>
                  <a:cubicBezTo>
                    <a:pt x="53975" y="109008"/>
                    <a:pt x="107950" y="113242"/>
                    <a:pt x="139700" y="98425"/>
                  </a:cubicBezTo>
                  <a:cubicBezTo>
                    <a:pt x="171450" y="83608"/>
                    <a:pt x="159808" y="31750"/>
                    <a:pt x="190500" y="15875"/>
                  </a:cubicBezTo>
                  <a:cubicBezTo>
                    <a:pt x="221192" y="0"/>
                    <a:pt x="323850" y="3175"/>
                    <a:pt x="323850" y="3175"/>
                  </a:cubicBezTo>
                </a:path>
              </a:pathLst>
            </a:cu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71" name="Oval 470"/>
            <p:cNvSpPr/>
            <p:nvPr/>
          </p:nvSpPr>
          <p:spPr>
            <a:xfrm rot="16039852">
              <a:off x="3988783" y="390452"/>
              <a:ext cx="170232" cy="87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0" name="Text Box 113"/>
            <p:cNvSpPr txBox="1">
              <a:spLocks noChangeAspect="1" noChangeArrowheads="1"/>
            </p:cNvSpPr>
            <p:nvPr/>
          </p:nvSpPr>
          <p:spPr bwMode="auto">
            <a:xfrm flipH="1">
              <a:off x="4089908" y="160876"/>
              <a:ext cx="639963" cy="230832"/>
            </a:xfrm>
            <a:prstGeom prst="rect">
              <a:avLst/>
            </a:prstGeom>
            <a:noFill/>
            <a:ln w="9525">
              <a:noFill/>
              <a:miter lim="800000"/>
              <a:headEnd/>
              <a:tailEnd/>
            </a:ln>
          </p:spPr>
          <p:txBody>
            <a:bodyPr wrap="none">
              <a:prstTxWarp prst="textNoShape">
                <a:avLst/>
              </a:prstTxWarp>
              <a:spAutoFit/>
            </a:bodyPr>
            <a:lstStyle/>
            <a:p>
              <a:pPr eaLnBrk="0" hangingPunct="0"/>
              <a:r>
                <a:rPr lang="en-US" sz="900" dirty="0">
                  <a:solidFill>
                    <a:srgbClr val="FF0000"/>
                  </a:solidFill>
                  <a:latin typeface="Comic Sans MS"/>
                  <a:cs typeface="Comic Sans MS"/>
                </a:rPr>
                <a:t>0.6  GeV </a:t>
              </a:r>
            </a:p>
          </p:txBody>
        </p:sp>
        <p:cxnSp>
          <p:nvCxnSpPr>
            <p:cNvPr id="334" name="Straight Connector 333"/>
            <p:cNvCxnSpPr>
              <a:stCxn id="324" idx="0"/>
              <a:endCxn id="348" idx="2"/>
            </p:cNvCxnSpPr>
            <p:nvPr/>
          </p:nvCxnSpPr>
          <p:spPr>
            <a:xfrm rot="18000000" flipH="1">
              <a:off x="1396650" y="2011319"/>
              <a:ext cx="647650" cy="2322"/>
            </a:xfrm>
            <a:prstGeom prst="line">
              <a:avLst/>
            </a:pr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cxnSp>
        <p:nvCxnSpPr>
          <p:cNvPr id="343" name="Straight Connector 342"/>
          <p:cNvCxnSpPr>
            <a:stCxn id="317" idx="0"/>
          </p:cNvCxnSpPr>
          <p:nvPr/>
        </p:nvCxnSpPr>
        <p:spPr>
          <a:xfrm rot="16200000" flipV="1">
            <a:off x="6561351" y="2026960"/>
            <a:ext cx="684244" cy="398232"/>
          </a:xfrm>
          <a:prstGeom prst="line">
            <a:avLst/>
          </a:pr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47" name="Arc 346"/>
          <p:cNvSpPr/>
          <p:nvPr/>
        </p:nvSpPr>
        <p:spPr>
          <a:xfrm rot="7200000">
            <a:off x="1632176" y="2484563"/>
            <a:ext cx="208914" cy="154956"/>
          </a:xfrm>
          <a:prstGeom prst="arc">
            <a:avLst>
              <a:gd name="adj1" fmla="val 16200000"/>
              <a:gd name="adj2" fmla="val 6010379"/>
            </a:avLst>
          </a:pr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8" name="Arc 347"/>
          <p:cNvSpPr>
            <a:spLocks noChangeAspect="1"/>
          </p:cNvSpPr>
          <p:nvPr/>
        </p:nvSpPr>
        <p:spPr>
          <a:xfrm rot="18600000">
            <a:off x="1443967" y="946917"/>
            <a:ext cx="4529907" cy="3880888"/>
          </a:xfrm>
          <a:prstGeom prst="arc">
            <a:avLst>
              <a:gd name="adj1" fmla="val 15576055"/>
              <a:gd name="adj2" fmla="val 19714471"/>
            </a:avLst>
          </a:prstGeom>
          <a:ln w="127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cxnSp>
        <p:nvCxnSpPr>
          <p:cNvPr id="368" name="Straight Connector 367"/>
          <p:cNvCxnSpPr>
            <a:stCxn id="347" idx="2"/>
            <a:endCxn id="348" idx="0"/>
          </p:cNvCxnSpPr>
          <p:nvPr/>
        </p:nvCxnSpPr>
        <p:spPr>
          <a:xfrm rot="5400000" flipH="1" flipV="1">
            <a:off x="1552182" y="2049518"/>
            <a:ext cx="587019" cy="337358"/>
          </a:xfrm>
          <a:prstGeom prst="line">
            <a:avLst/>
          </a:pr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74" name="Freeform 373"/>
          <p:cNvSpPr/>
          <p:nvPr/>
        </p:nvSpPr>
        <p:spPr>
          <a:xfrm rot="15409430" flipH="1" flipV="1">
            <a:off x="6962125" y="3606837"/>
            <a:ext cx="588369" cy="131531"/>
          </a:xfrm>
          <a:custGeom>
            <a:avLst/>
            <a:gdLst>
              <a:gd name="connsiteX0" fmla="*/ 0 w 796066"/>
              <a:gd name="connsiteY0" fmla="*/ 0 h 268941"/>
              <a:gd name="connsiteX1" fmla="*/ 473336 w 796066"/>
              <a:gd name="connsiteY1" fmla="*/ 86061 h 268941"/>
              <a:gd name="connsiteX2" fmla="*/ 796066 w 796066"/>
              <a:gd name="connsiteY2" fmla="*/ 268941 h 268941"/>
              <a:gd name="connsiteX3" fmla="*/ 796066 w 796066"/>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796066" h="268941">
                <a:moveTo>
                  <a:pt x="0" y="0"/>
                </a:moveTo>
                <a:cubicBezTo>
                  <a:pt x="170329" y="20619"/>
                  <a:pt x="340658" y="41238"/>
                  <a:pt x="473336" y="86061"/>
                </a:cubicBezTo>
                <a:cubicBezTo>
                  <a:pt x="606014" y="130884"/>
                  <a:pt x="796066" y="268941"/>
                  <a:pt x="796066" y="268941"/>
                </a:cubicBezTo>
                <a:lnTo>
                  <a:pt x="796066" y="268941"/>
                </a:lnTo>
              </a:path>
            </a:pathLst>
          </a:custGeom>
          <a:ln>
            <a:solidFill>
              <a:srgbClr val="DD000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51" name="Freeform 450"/>
          <p:cNvSpPr/>
          <p:nvPr/>
        </p:nvSpPr>
        <p:spPr>
          <a:xfrm rot="9050523" flipV="1">
            <a:off x="2446378" y="1066756"/>
            <a:ext cx="588369" cy="45719"/>
          </a:xfrm>
          <a:custGeom>
            <a:avLst/>
            <a:gdLst>
              <a:gd name="connsiteX0" fmla="*/ 0 w 796066"/>
              <a:gd name="connsiteY0" fmla="*/ 0 h 268941"/>
              <a:gd name="connsiteX1" fmla="*/ 473336 w 796066"/>
              <a:gd name="connsiteY1" fmla="*/ 86061 h 268941"/>
              <a:gd name="connsiteX2" fmla="*/ 796066 w 796066"/>
              <a:gd name="connsiteY2" fmla="*/ 268941 h 268941"/>
              <a:gd name="connsiteX3" fmla="*/ 796066 w 796066"/>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796066" h="268941">
                <a:moveTo>
                  <a:pt x="0" y="0"/>
                </a:moveTo>
                <a:cubicBezTo>
                  <a:pt x="170329" y="20619"/>
                  <a:pt x="340658" y="41238"/>
                  <a:pt x="473336" y="86061"/>
                </a:cubicBezTo>
                <a:cubicBezTo>
                  <a:pt x="606014" y="130884"/>
                  <a:pt x="796066" y="268941"/>
                  <a:pt x="796066" y="268941"/>
                </a:cubicBezTo>
                <a:lnTo>
                  <a:pt x="796066" y="268941"/>
                </a:lnTo>
              </a:path>
            </a:pathLst>
          </a:custGeom>
          <a:ln w="12700" cap="flat" cmpd="sng" algn="ctr">
            <a:solidFill>
              <a:srgbClr val="DD0000"/>
            </a:solidFill>
            <a:prstDash val="solid"/>
            <a:round/>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56" name="Freeform 455"/>
          <p:cNvSpPr/>
          <p:nvPr/>
        </p:nvSpPr>
        <p:spPr>
          <a:xfrm rot="12458037" flipV="1">
            <a:off x="5335083" y="814735"/>
            <a:ext cx="588369" cy="45719"/>
          </a:xfrm>
          <a:custGeom>
            <a:avLst/>
            <a:gdLst>
              <a:gd name="connsiteX0" fmla="*/ 0 w 796066"/>
              <a:gd name="connsiteY0" fmla="*/ 0 h 268941"/>
              <a:gd name="connsiteX1" fmla="*/ 473336 w 796066"/>
              <a:gd name="connsiteY1" fmla="*/ 86061 h 268941"/>
              <a:gd name="connsiteX2" fmla="*/ 796066 w 796066"/>
              <a:gd name="connsiteY2" fmla="*/ 268941 h 268941"/>
              <a:gd name="connsiteX3" fmla="*/ 796066 w 796066"/>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796066" h="268941">
                <a:moveTo>
                  <a:pt x="0" y="0"/>
                </a:moveTo>
                <a:cubicBezTo>
                  <a:pt x="170329" y="20619"/>
                  <a:pt x="340658" y="41238"/>
                  <a:pt x="473336" y="86061"/>
                </a:cubicBezTo>
                <a:cubicBezTo>
                  <a:pt x="606014" y="130884"/>
                  <a:pt x="796066" y="268941"/>
                  <a:pt x="796066" y="268941"/>
                </a:cubicBezTo>
                <a:lnTo>
                  <a:pt x="796066" y="268941"/>
                </a:lnTo>
              </a:path>
            </a:pathLst>
          </a:custGeom>
          <a:ln w="12700" cap="flat" cmpd="sng" algn="ctr">
            <a:solidFill>
              <a:srgbClr val="DD0000"/>
            </a:solidFill>
            <a:prstDash val="solid"/>
            <a:round/>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57" name="Text Box 113"/>
          <p:cNvSpPr txBox="1">
            <a:spLocks noChangeAspect="1" noChangeArrowheads="1"/>
          </p:cNvSpPr>
          <p:nvPr/>
        </p:nvSpPr>
        <p:spPr bwMode="auto">
          <a:xfrm flipH="1">
            <a:off x="5773533" y="539649"/>
            <a:ext cx="710407" cy="230832"/>
          </a:xfrm>
          <a:prstGeom prst="rect">
            <a:avLst/>
          </a:prstGeom>
          <a:noFill/>
          <a:ln w="9525">
            <a:noFill/>
            <a:miter lim="800000"/>
            <a:headEnd/>
            <a:tailEnd/>
          </a:ln>
        </p:spPr>
        <p:txBody>
          <a:bodyPr wrap="none">
            <a:prstTxWarp prst="textNoShape">
              <a:avLst/>
            </a:prstTxWarp>
            <a:spAutoFit/>
          </a:bodyPr>
          <a:lstStyle/>
          <a:p>
            <a:pPr eaLnBrk="0" hangingPunct="0"/>
            <a:r>
              <a:rPr lang="en-US" sz="900" dirty="0">
                <a:solidFill>
                  <a:srgbClr val="FF0000"/>
                </a:solidFill>
                <a:latin typeface="Comic Sans MS"/>
                <a:cs typeface="Comic Sans MS"/>
              </a:rPr>
              <a:t>0.60  GeV </a:t>
            </a:r>
          </a:p>
        </p:txBody>
      </p:sp>
      <p:cxnSp>
        <p:nvCxnSpPr>
          <p:cNvPr id="109" name="Straight Connector 108"/>
          <p:cNvCxnSpPr>
            <a:stCxn id="348" idx="2"/>
            <a:endCxn id="324" idx="0"/>
          </p:cNvCxnSpPr>
          <p:nvPr/>
        </p:nvCxnSpPr>
        <p:spPr>
          <a:xfrm flipV="1">
            <a:off x="4031115" y="748197"/>
            <a:ext cx="647650" cy="2322"/>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nvGrpSpPr>
          <p:cNvPr id="20" name="Group 102"/>
          <p:cNvGrpSpPr>
            <a:grpSpLocks/>
          </p:cNvGrpSpPr>
          <p:nvPr/>
        </p:nvGrpSpPr>
        <p:grpSpPr bwMode="auto">
          <a:xfrm rot="3600000" flipV="1">
            <a:off x="6882443" y="2231996"/>
            <a:ext cx="124677" cy="108170"/>
            <a:chOff x="1348913" y="1142862"/>
            <a:chExt cx="190276" cy="155817"/>
          </a:xfrm>
        </p:grpSpPr>
        <p:sp>
          <p:nvSpPr>
            <p:cNvPr id="335" name="Oval 115"/>
            <p:cNvSpPr>
              <a:spLocks noChangeArrowheads="1"/>
            </p:cNvSpPr>
            <p:nvPr/>
          </p:nvSpPr>
          <p:spPr bwMode="auto">
            <a:xfrm flipH="1">
              <a:off x="1485778" y="1142797"/>
              <a:ext cx="53957"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342" name="Oval 116"/>
            <p:cNvSpPr>
              <a:spLocks noChangeArrowheads="1"/>
            </p:cNvSpPr>
            <p:nvPr/>
          </p:nvSpPr>
          <p:spPr bwMode="auto">
            <a:xfrm flipH="1">
              <a:off x="1441343" y="1142797"/>
              <a:ext cx="50782"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346" name="Oval 117"/>
            <p:cNvSpPr>
              <a:spLocks noChangeAspect="1" noChangeArrowheads="1"/>
            </p:cNvSpPr>
            <p:nvPr/>
          </p:nvSpPr>
          <p:spPr bwMode="auto">
            <a:xfrm flipH="1">
              <a:off x="1393735" y="1142797"/>
              <a:ext cx="53955"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349" name="Oval 118"/>
            <p:cNvSpPr>
              <a:spLocks noChangeArrowheads="1"/>
            </p:cNvSpPr>
            <p:nvPr/>
          </p:nvSpPr>
          <p:spPr bwMode="auto">
            <a:xfrm flipH="1">
              <a:off x="1349301" y="1142797"/>
              <a:ext cx="53955"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nvGrpSpPr>
          <p:cNvPr id="150" name="Group 417"/>
          <p:cNvGrpSpPr/>
          <p:nvPr/>
        </p:nvGrpSpPr>
        <p:grpSpPr>
          <a:xfrm>
            <a:off x="4497021" y="2389660"/>
            <a:ext cx="1683136" cy="2107569"/>
            <a:chOff x="4084278" y="2186460"/>
            <a:chExt cx="1683136" cy="2107569"/>
          </a:xfrm>
        </p:grpSpPr>
        <p:grpSp>
          <p:nvGrpSpPr>
            <p:cNvPr id="151" name="Group 394"/>
            <p:cNvGrpSpPr/>
            <p:nvPr/>
          </p:nvGrpSpPr>
          <p:grpSpPr>
            <a:xfrm>
              <a:off x="4084278" y="2224628"/>
              <a:ext cx="1118104" cy="2069401"/>
              <a:chOff x="6427840" y="452655"/>
              <a:chExt cx="1118104" cy="2069401"/>
            </a:xfrm>
          </p:grpSpPr>
          <p:sp>
            <p:nvSpPr>
              <p:cNvPr id="284" name="Text Box 113"/>
              <p:cNvSpPr txBox="1">
                <a:spLocks noChangeAspect="1" noChangeArrowheads="1"/>
              </p:cNvSpPr>
              <p:nvPr/>
            </p:nvSpPr>
            <p:spPr bwMode="auto">
              <a:xfrm flipH="1">
                <a:off x="6427840" y="2152724"/>
                <a:ext cx="1082348" cy="369332"/>
              </a:xfrm>
              <a:prstGeom prst="rect">
                <a:avLst/>
              </a:prstGeom>
              <a:noFill/>
              <a:ln w="9525">
                <a:noFill/>
                <a:miter lim="800000"/>
                <a:headEnd/>
                <a:tailEnd/>
              </a:ln>
            </p:spPr>
            <p:txBody>
              <a:bodyPr wrap="none">
                <a:prstTxWarp prst="textNoShape">
                  <a:avLst/>
                </a:prstTxWarp>
                <a:spAutoFit/>
              </a:bodyPr>
              <a:lstStyle/>
              <a:p>
                <a:pPr eaLnBrk="0" hangingPunct="0"/>
                <a:r>
                  <a:rPr lang="en-US" sz="900" dirty="0">
                    <a:solidFill>
                      <a:srgbClr val="FF0000"/>
                    </a:solidFill>
                    <a:latin typeface="Comic Sans MS"/>
                    <a:cs typeface="Comic Sans MS"/>
                  </a:rPr>
                  <a:t>0.9183  </a:t>
                </a:r>
                <a:r>
                  <a:rPr lang="en-US" sz="900" dirty="0" err="1">
                    <a:solidFill>
                      <a:srgbClr val="FF0000"/>
                    </a:solidFill>
                    <a:latin typeface="Comic Sans MS"/>
                    <a:cs typeface="Comic Sans MS"/>
                  </a:rPr>
                  <a:t>GeV</a:t>
                </a:r>
                <a:r>
                  <a:rPr lang="en-US" sz="900" dirty="0">
                    <a:solidFill>
                      <a:srgbClr val="FF0000"/>
                    </a:solidFill>
                    <a:latin typeface="Comic Sans MS"/>
                    <a:cs typeface="Comic Sans MS"/>
                  </a:rPr>
                  <a:t> E</a:t>
                </a:r>
                <a:r>
                  <a:rPr lang="en-US" sz="900" baseline="-25000" dirty="0">
                    <a:solidFill>
                      <a:srgbClr val="FF0000"/>
                    </a:solidFill>
                    <a:latin typeface="Comic Sans MS"/>
                    <a:cs typeface="Comic Sans MS"/>
                  </a:rPr>
                  <a:t>0</a:t>
                </a:r>
                <a:r>
                  <a:rPr lang="en-US" sz="900" dirty="0">
                    <a:solidFill>
                      <a:srgbClr val="FF0000"/>
                    </a:solidFill>
                    <a:latin typeface="Comic Sans MS"/>
                    <a:cs typeface="Comic Sans MS"/>
                  </a:rPr>
                  <a:t> </a:t>
                </a:r>
              </a:p>
              <a:p>
                <a:pPr eaLnBrk="0" hangingPunct="0"/>
                <a:r>
                  <a:rPr lang="en-US" sz="900" dirty="0">
                    <a:solidFill>
                      <a:srgbClr val="FF0000"/>
                    </a:solidFill>
                    <a:latin typeface="Comic Sans MS"/>
                    <a:cs typeface="Comic Sans MS"/>
                  </a:rPr>
                  <a:t> </a:t>
                </a:r>
              </a:p>
            </p:txBody>
          </p:sp>
          <p:sp>
            <p:nvSpPr>
              <p:cNvPr id="285" name="Text Box 117"/>
              <p:cNvSpPr txBox="1">
                <a:spLocks noChangeAspect="1" noChangeArrowheads="1"/>
              </p:cNvSpPr>
              <p:nvPr/>
            </p:nvSpPr>
            <p:spPr bwMode="auto">
              <a:xfrm flipH="1">
                <a:off x="6459702" y="1812916"/>
                <a:ext cx="1031051" cy="369332"/>
              </a:xfrm>
              <a:prstGeom prst="rect">
                <a:avLst/>
              </a:prstGeom>
              <a:noFill/>
              <a:ln w="9525">
                <a:noFill/>
                <a:miter lim="800000"/>
                <a:headEnd/>
                <a:tailEnd/>
              </a:ln>
            </p:spPr>
            <p:txBody>
              <a:bodyPr wrap="none">
                <a:prstTxWarp prst="textNoShape">
                  <a:avLst/>
                </a:prstTxWarp>
                <a:spAutoFit/>
              </a:bodyPr>
              <a:lstStyle/>
              <a:p>
                <a:pPr eaLnBrk="0" hangingPunct="0"/>
                <a:r>
                  <a:rPr lang="en-US" sz="900" dirty="0">
                    <a:solidFill>
                      <a:srgbClr val="FF0000"/>
                    </a:solidFill>
                    <a:latin typeface="Comic Sans MS"/>
                    <a:cs typeface="Comic Sans MS"/>
                  </a:rPr>
                  <a:t>0.7550 </a:t>
                </a:r>
                <a:r>
                  <a:rPr lang="en-US" sz="900" dirty="0" err="1">
                    <a:solidFill>
                      <a:srgbClr val="FF0000"/>
                    </a:solidFill>
                    <a:latin typeface="Comic Sans MS"/>
                    <a:cs typeface="Comic Sans MS"/>
                  </a:rPr>
                  <a:t>GeV</a:t>
                </a:r>
                <a:r>
                  <a:rPr lang="en-US" sz="900" dirty="0">
                    <a:solidFill>
                      <a:srgbClr val="FF0000"/>
                    </a:solidFill>
                    <a:latin typeface="Comic Sans MS"/>
                    <a:cs typeface="Comic Sans MS"/>
                  </a:rPr>
                  <a:t> E</a:t>
                </a:r>
                <a:r>
                  <a:rPr lang="en-US" sz="900" baseline="-25000" dirty="0">
                    <a:solidFill>
                      <a:srgbClr val="FF0000"/>
                    </a:solidFill>
                    <a:latin typeface="Comic Sans MS"/>
                    <a:cs typeface="Comic Sans MS"/>
                  </a:rPr>
                  <a:t>0</a:t>
                </a:r>
                <a:r>
                  <a:rPr lang="en-US" sz="900" dirty="0">
                    <a:solidFill>
                      <a:srgbClr val="FF0000"/>
                    </a:solidFill>
                    <a:latin typeface="Comic Sans MS"/>
                    <a:cs typeface="Comic Sans MS"/>
                  </a:rPr>
                  <a:t> </a:t>
                </a:r>
              </a:p>
              <a:p>
                <a:pPr eaLnBrk="0" hangingPunct="0"/>
                <a:r>
                  <a:rPr lang="en-US" sz="900" dirty="0">
                    <a:solidFill>
                      <a:srgbClr val="FF0000"/>
                    </a:solidFill>
                    <a:latin typeface="Comic Sans MS"/>
                    <a:cs typeface="Comic Sans MS"/>
                  </a:rPr>
                  <a:t> </a:t>
                </a:r>
              </a:p>
            </p:txBody>
          </p:sp>
          <p:sp>
            <p:nvSpPr>
              <p:cNvPr id="287" name="Text Box 118"/>
              <p:cNvSpPr txBox="1">
                <a:spLocks noChangeAspect="1" noChangeArrowheads="1"/>
              </p:cNvSpPr>
              <p:nvPr/>
            </p:nvSpPr>
            <p:spPr bwMode="auto">
              <a:xfrm flipH="1">
                <a:off x="6459589" y="1477362"/>
                <a:ext cx="1031051" cy="369332"/>
              </a:xfrm>
              <a:prstGeom prst="rect">
                <a:avLst/>
              </a:prstGeom>
              <a:noFill/>
              <a:ln w="9525">
                <a:noFill/>
                <a:miter lim="800000"/>
                <a:headEnd/>
                <a:tailEnd/>
              </a:ln>
            </p:spPr>
            <p:txBody>
              <a:bodyPr wrap="none">
                <a:prstTxWarp prst="textNoShape">
                  <a:avLst/>
                </a:prstTxWarp>
                <a:spAutoFit/>
              </a:bodyPr>
              <a:lstStyle/>
              <a:p>
                <a:pPr eaLnBrk="0" hangingPunct="0"/>
                <a:r>
                  <a:rPr lang="en-US" sz="900" dirty="0">
                    <a:solidFill>
                      <a:srgbClr val="FF0000"/>
                    </a:solidFill>
                    <a:latin typeface="Comic Sans MS"/>
                    <a:cs typeface="Comic Sans MS"/>
                  </a:rPr>
                  <a:t>0.5917 </a:t>
                </a:r>
                <a:r>
                  <a:rPr lang="en-US" sz="900" dirty="0" err="1">
                    <a:solidFill>
                      <a:srgbClr val="FF0000"/>
                    </a:solidFill>
                    <a:latin typeface="Comic Sans MS"/>
                    <a:cs typeface="Comic Sans MS"/>
                  </a:rPr>
                  <a:t>GeV</a:t>
                </a:r>
                <a:r>
                  <a:rPr lang="en-US" sz="900" dirty="0">
                    <a:solidFill>
                      <a:srgbClr val="FF0000"/>
                    </a:solidFill>
                    <a:latin typeface="Comic Sans MS"/>
                    <a:cs typeface="Comic Sans MS"/>
                  </a:rPr>
                  <a:t> E</a:t>
                </a:r>
                <a:r>
                  <a:rPr lang="en-US" sz="900" baseline="-25000" dirty="0">
                    <a:solidFill>
                      <a:srgbClr val="FF0000"/>
                    </a:solidFill>
                    <a:latin typeface="Comic Sans MS"/>
                    <a:cs typeface="Comic Sans MS"/>
                  </a:rPr>
                  <a:t>0</a:t>
                </a:r>
                <a:r>
                  <a:rPr lang="en-US" sz="900" dirty="0">
                    <a:solidFill>
                      <a:srgbClr val="FF0000"/>
                    </a:solidFill>
                    <a:latin typeface="Comic Sans MS"/>
                    <a:cs typeface="Comic Sans MS"/>
                  </a:rPr>
                  <a:t> </a:t>
                </a:r>
              </a:p>
              <a:p>
                <a:pPr eaLnBrk="0" hangingPunct="0"/>
                <a:r>
                  <a:rPr lang="en-US" sz="900" dirty="0">
                    <a:solidFill>
                      <a:srgbClr val="FF0000"/>
                    </a:solidFill>
                    <a:latin typeface="Comic Sans MS"/>
                    <a:cs typeface="Comic Sans MS"/>
                  </a:rPr>
                  <a:t> </a:t>
                </a:r>
              </a:p>
            </p:txBody>
          </p:sp>
          <p:sp>
            <p:nvSpPr>
              <p:cNvPr id="288" name="Text Box 119"/>
              <p:cNvSpPr txBox="1">
                <a:spLocks noChangeAspect="1" noChangeArrowheads="1"/>
              </p:cNvSpPr>
              <p:nvPr/>
            </p:nvSpPr>
            <p:spPr bwMode="auto">
              <a:xfrm flipH="1">
                <a:off x="6467491" y="1131248"/>
                <a:ext cx="1031051" cy="369332"/>
              </a:xfrm>
              <a:prstGeom prst="rect">
                <a:avLst/>
              </a:prstGeom>
              <a:noFill/>
              <a:ln w="9525">
                <a:noFill/>
                <a:miter lim="800000"/>
                <a:headEnd/>
                <a:tailEnd/>
              </a:ln>
            </p:spPr>
            <p:txBody>
              <a:bodyPr wrap="none">
                <a:prstTxWarp prst="textNoShape">
                  <a:avLst/>
                </a:prstTxWarp>
                <a:spAutoFit/>
              </a:bodyPr>
              <a:lstStyle/>
              <a:p>
                <a:pPr eaLnBrk="0" hangingPunct="0"/>
                <a:r>
                  <a:rPr lang="en-US" sz="900" dirty="0">
                    <a:solidFill>
                      <a:srgbClr val="FF0000"/>
                    </a:solidFill>
                    <a:latin typeface="Comic Sans MS"/>
                    <a:cs typeface="Comic Sans MS"/>
                  </a:rPr>
                  <a:t>0.4283 </a:t>
                </a:r>
                <a:r>
                  <a:rPr lang="en-US" sz="900" dirty="0" err="1">
                    <a:solidFill>
                      <a:srgbClr val="FF0000"/>
                    </a:solidFill>
                    <a:latin typeface="Comic Sans MS"/>
                    <a:cs typeface="Comic Sans MS"/>
                  </a:rPr>
                  <a:t>GeV</a:t>
                </a:r>
                <a:r>
                  <a:rPr lang="en-US" sz="900" dirty="0">
                    <a:solidFill>
                      <a:srgbClr val="FF0000"/>
                    </a:solidFill>
                    <a:latin typeface="Comic Sans MS"/>
                    <a:cs typeface="Comic Sans MS"/>
                  </a:rPr>
                  <a:t> E</a:t>
                </a:r>
                <a:r>
                  <a:rPr lang="en-US" sz="900" baseline="-25000" dirty="0">
                    <a:solidFill>
                      <a:srgbClr val="FF0000"/>
                    </a:solidFill>
                    <a:latin typeface="Comic Sans MS"/>
                    <a:cs typeface="Comic Sans MS"/>
                  </a:rPr>
                  <a:t>0</a:t>
                </a:r>
                <a:r>
                  <a:rPr lang="en-US" sz="900" dirty="0">
                    <a:solidFill>
                      <a:srgbClr val="FF0000"/>
                    </a:solidFill>
                    <a:latin typeface="Comic Sans MS"/>
                    <a:cs typeface="Comic Sans MS"/>
                  </a:rPr>
                  <a:t> </a:t>
                </a:r>
              </a:p>
              <a:p>
                <a:pPr eaLnBrk="0" hangingPunct="0"/>
                <a:r>
                  <a:rPr lang="en-US" sz="900" dirty="0">
                    <a:solidFill>
                      <a:srgbClr val="FF0000"/>
                    </a:solidFill>
                    <a:latin typeface="Comic Sans MS"/>
                    <a:cs typeface="Comic Sans MS"/>
                  </a:rPr>
                  <a:t> </a:t>
                </a:r>
              </a:p>
            </p:txBody>
          </p:sp>
          <p:sp>
            <p:nvSpPr>
              <p:cNvPr id="292" name="Text Box 113"/>
              <p:cNvSpPr txBox="1">
                <a:spLocks noChangeAspect="1" noChangeArrowheads="1"/>
              </p:cNvSpPr>
              <p:nvPr/>
            </p:nvSpPr>
            <p:spPr bwMode="auto">
              <a:xfrm flipH="1">
                <a:off x="6495544" y="452655"/>
                <a:ext cx="1050400" cy="230832"/>
              </a:xfrm>
              <a:prstGeom prst="rect">
                <a:avLst/>
              </a:prstGeom>
              <a:noFill/>
              <a:ln w="9525">
                <a:noFill/>
                <a:miter lim="800000"/>
                <a:headEnd/>
                <a:tailEnd/>
              </a:ln>
            </p:spPr>
            <p:txBody>
              <a:bodyPr wrap="none">
                <a:prstTxWarp prst="textNoShape">
                  <a:avLst/>
                </a:prstTxWarp>
                <a:spAutoFit/>
              </a:bodyPr>
              <a:lstStyle/>
              <a:p>
                <a:pPr eaLnBrk="0" hangingPunct="0"/>
                <a:r>
                  <a:rPr lang="en-US" sz="900" dirty="0">
                    <a:solidFill>
                      <a:srgbClr val="FF0000"/>
                    </a:solidFill>
                    <a:latin typeface="Comic Sans MS"/>
                    <a:cs typeface="Comic Sans MS"/>
                  </a:rPr>
                  <a:t>0.1017 </a:t>
                </a:r>
                <a:r>
                  <a:rPr lang="en-US" sz="900" dirty="0" err="1">
                    <a:solidFill>
                      <a:srgbClr val="FF0000"/>
                    </a:solidFill>
                    <a:latin typeface="Comic Sans MS"/>
                    <a:cs typeface="Comic Sans MS"/>
                  </a:rPr>
                  <a:t>GeV</a:t>
                </a:r>
                <a:r>
                  <a:rPr lang="en-US" sz="900" dirty="0">
                    <a:solidFill>
                      <a:srgbClr val="FF0000"/>
                    </a:solidFill>
                    <a:latin typeface="Comic Sans MS"/>
                    <a:cs typeface="Comic Sans MS"/>
                  </a:rPr>
                  <a:t> E</a:t>
                </a:r>
                <a:r>
                  <a:rPr lang="en-US" sz="900" baseline="-25000" dirty="0">
                    <a:solidFill>
                      <a:srgbClr val="FF0000"/>
                    </a:solidFill>
                    <a:latin typeface="Comic Sans MS"/>
                    <a:cs typeface="Comic Sans MS"/>
                  </a:rPr>
                  <a:t>0</a:t>
                </a:r>
                <a:r>
                  <a:rPr lang="en-US" sz="900" dirty="0">
                    <a:solidFill>
                      <a:srgbClr val="FF0000"/>
                    </a:solidFill>
                    <a:latin typeface="Comic Sans MS"/>
                    <a:cs typeface="Comic Sans MS"/>
                  </a:rPr>
                  <a:t> </a:t>
                </a:r>
              </a:p>
            </p:txBody>
          </p:sp>
          <p:sp>
            <p:nvSpPr>
              <p:cNvPr id="293" name="Text Box 119"/>
              <p:cNvSpPr txBox="1">
                <a:spLocks noChangeAspect="1" noChangeArrowheads="1"/>
              </p:cNvSpPr>
              <p:nvPr/>
            </p:nvSpPr>
            <p:spPr bwMode="auto">
              <a:xfrm flipH="1">
                <a:off x="6495427" y="797247"/>
                <a:ext cx="1031051" cy="369332"/>
              </a:xfrm>
              <a:prstGeom prst="rect">
                <a:avLst/>
              </a:prstGeom>
              <a:noFill/>
              <a:ln w="9525">
                <a:noFill/>
                <a:miter lim="800000"/>
                <a:headEnd/>
                <a:tailEnd/>
              </a:ln>
            </p:spPr>
            <p:txBody>
              <a:bodyPr wrap="none">
                <a:prstTxWarp prst="textNoShape">
                  <a:avLst/>
                </a:prstTxWarp>
                <a:spAutoFit/>
              </a:bodyPr>
              <a:lstStyle/>
              <a:p>
                <a:pPr eaLnBrk="0" hangingPunct="0"/>
                <a:r>
                  <a:rPr lang="en-US" sz="900" dirty="0">
                    <a:solidFill>
                      <a:srgbClr val="FF0000"/>
                    </a:solidFill>
                    <a:latin typeface="Comic Sans MS"/>
                    <a:cs typeface="Comic Sans MS"/>
                  </a:rPr>
                  <a:t>0.2650 </a:t>
                </a:r>
                <a:r>
                  <a:rPr lang="en-US" sz="900" dirty="0" err="1">
                    <a:solidFill>
                      <a:srgbClr val="FF0000"/>
                    </a:solidFill>
                    <a:latin typeface="Comic Sans MS"/>
                    <a:cs typeface="Comic Sans MS"/>
                  </a:rPr>
                  <a:t>GeV</a:t>
                </a:r>
                <a:r>
                  <a:rPr lang="en-US" sz="900" dirty="0">
                    <a:solidFill>
                      <a:srgbClr val="FF0000"/>
                    </a:solidFill>
                    <a:latin typeface="Comic Sans MS"/>
                    <a:cs typeface="Comic Sans MS"/>
                  </a:rPr>
                  <a:t> E</a:t>
                </a:r>
                <a:r>
                  <a:rPr lang="en-US" sz="900" baseline="-25000" dirty="0">
                    <a:solidFill>
                      <a:srgbClr val="FF0000"/>
                    </a:solidFill>
                    <a:latin typeface="Comic Sans MS"/>
                    <a:cs typeface="Comic Sans MS"/>
                  </a:rPr>
                  <a:t>0</a:t>
                </a:r>
                <a:r>
                  <a:rPr lang="en-US" sz="900" dirty="0">
                    <a:solidFill>
                      <a:srgbClr val="FF0000"/>
                    </a:solidFill>
                    <a:latin typeface="Comic Sans MS"/>
                    <a:cs typeface="Comic Sans MS"/>
                  </a:rPr>
                  <a:t> </a:t>
                </a:r>
              </a:p>
              <a:p>
                <a:pPr eaLnBrk="0" hangingPunct="0"/>
                <a:endParaRPr lang="en-US" sz="900" dirty="0">
                  <a:solidFill>
                    <a:srgbClr val="FF0000"/>
                  </a:solidFill>
                  <a:latin typeface="Comic Sans MS"/>
                  <a:cs typeface="Comic Sans MS"/>
                </a:endParaRPr>
              </a:p>
            </p:txBody>
          </p:sp>
        </p:grpSp>
        <p:grpSp>
          <p:nvGrpSpPr>
            <p:cNvPr id="155" name="Group 480"/>
            <p:cNvGrpSpPr>
              <a:grpSpLocks noChangeAspect="1"/>
            </p:cNvGrpSpPr>
            <p:nvPr/>
          </p:nvGrpSpPr>
          <p:grpSpPr>
            <a:xfrm>
              <a:off x="5134689" y="2864537"/>
              <a:ext cx="629867" cy="330065"/>
              <a:chOff x="4166066" y="3056387"/>
              <a:chExt cx="2519466" cy="1320268"/>
            </a:xfrm>
          </p:grpSpPr>
          <p:grpSp>
            <p:nvGrpSpPr>
              <p:cNvPr id="270" name="Group 86"/>
              <p:cNvGrpSpPr>
                <a:grpSpLocks noChangeAspect="1"/>
              </p:cNvGrpSpPr>
              <p:nvPr/>
            </p:nvGrpSpPr>
            <p:grpSpPr bwMode="auto">
              <a:xfrm>
                <a:off x="4166066" y="3056387"/>
                <a:ext cx="1406168" cy="1320268"/>
                <a:chOff x="1815" y="2475"/>
                <a:chExt cx="492" cy="547"/>
              </a:xfrm>
            </p:grpSpPr>
            <p:grpSp>
              <p:nvGrpSpPr>
                <p:cNvPr id="276" name="Group 87"/>
                <p:cNvGrpSpPr>
                  <a:grpSpLocks noChangeAspect="1"/>
                </p:cNvGrpSpPr>
                <p:nvPr/>
              </p:nvGrpSpPr>
              <p:grpSpPr bwMode="auto">
                <a:xfrm>
                  <a:off x="1815" y="2475"/>
                  <a:ext cx="492" cy="273"/>
                  <a:chOff x="1815" y="2475"/>
                  <a:chExt cx="492" cy="273"/>
                </a:xfrm>
              </p:grpSpPr>
              <p:sp>
                <p:nvSpPr>
                  <p:cNvPr id="281"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82"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83"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277" name="Group 91"/>
                <p:cNvGrpSpPr>
                  <a:grpSpLocks noChangeAspect="1"/>
                </p:cNvGrpSpPr>
                <p:nvPr/>
              </p:nvGrpSpPr>
              <p:grpSpPr bwMode="auto">
                <a:xfrm flipV="1">
                  <a:off x="1815" y="2749"/>
                  <a:ext cx="492" cy="273"/>
                  <a:chOff x="1813" y="2475"/>
                  <a:chExt cx="492" cy="273"/>
                </a:xfrm>
              </p:grpSpPr>
              <p:sp>
                <p:nvSpPr>
                  <p:cNvPr id="278"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79"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80"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271" name="Block Arc 270"/>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72" name="Rounded Rectangle 271"/>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3" name="Rounded Rectangle 272"/>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5" name="Oval 274"/>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56" name="Group 480"/>
            <p:cNvGrpSpPr>
              <a:grpSpLocks noChangeAspect="1"/>
            </p:cNvGrpSpPr>
            <p:nvPr/>
          </p:nvGrpSpPr>
          <p:grpSpPr>
            <a:xfrm>
              <a:off x="5131831" y="2524729"/>
              <a:ext cx="629867" cy="330065"/>
              <a:chOff x="4166066" y="3056387"/>
              <a:chExt cx="2519466" cy="1320268"/>
            </a:xfrm>
          </p:grpSpPr>
          <p:grpSp>
            <p:nvGrpSpPr>
              <p:cNvPr id="239" name="Group 86"/>
              <p:cNvGrpSpPr>
                <a:grpSpLocks noChangeAspect="1"/>
              </p:cNvGrpSpPr>
              <p:nvPr/>
            </p:nvGrpSpPr>
            <p:grpSpPr bwMode="auto">
              <a:xfrm>
                <a:off x="4166066" y="3056387"/>
                <a:ext cx="1406168" cy="1320268"/>
                <a:chOff x="1815" y="2475"/>
                <a:chExt cx="492" cy="547"/>
              </a:xfrm>
            </p:grpSpPr>
            <p:grpSp>
              <p:nvGrpSpPr>
                <p:cNvPr id="260" name="Group 87"/>
                <p:cNvGrpSpPr>
                  <a:grpSpLocks noChangeAspect="1"/>
                </p:cNvGrpSpPr>
                <p:nvPr/>
              </p:nvGrpSpPr>
              <p:grpSpPr bwMode="auto">
                <a:xfrm>
                  <a:off x="1815" y="2475"/>
                  <a:ext cx="492" cy="273"/>
                  <a:chOff x="1815" y="2475"/>
                  <a:chExt cx="492" cy="273"/>
                </a:xfrm>
              </p:grpSpPr>
              <p:sp>
                <p:nvSpPr>
                  <p:cNvPr id="267"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68"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69"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262" name="Group 91"/>
                <p:cNvGrpSpPr>
                  <a:grpSpLocks noChangeAspect="1"/>
                </p:cNvGrpSpPr>
                <p:nvPr/>
              </p:nvGrpSpPr>
              <p:grpSpPr bwMode="auto">
                <a:xfrm flipV="1">
                  <a:off x="1815" y="2749"/>
                  <a:ext cx="492" cy="273"/>
                  <a:chOff x="1813" y="2475"/>
                  <a:chExt cx="492" cy="273"/>
                </a:xfrm>
              </p:grpSpPr>
              <p:sp>
                <p:nvSpPr>
                  <p:cNvPr id="263"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64"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65"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240" name="Block Arc 239"/>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41" name="Rounded Rectangle 240"/>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2" name="Rounded Rectangle 241"/>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9" name="Oval 258"/>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58" name="Group 480"/>
            <p:cNvGrpSpPr>
              <a:grpSpLocks noChangeAspect="1"/>
            </p:cNvGrpSpPr>
            <p:nvPr/>
          </p:nvGrpSpPr>
          <p:grpSpPr>
            <a:xfrm>
              <a:off x="5131831" y="2186460"/>
              <a:ext cx="629867" cy="330065"/>
              <a:chOff x="4166066" y="3056387"/>
              <a:chExt cx="2519466" cy="1320268"/>
            </a:xfrm>
          </p:grpSpPr>
          <p:grpSp>
            <p:nvGrpSpPr>
              <p:cNvPr id="224" name="Group 86"/>
              <p:cNvGrpSpPr>
                <a:grpSpLocks noChangeAspect="1"/>
              </p:cNvGrpSpPr>
              <p:nvPr/>
            </p:nvGrpSpPr>
            <p:grpSpPr bwMode="auto">
              <a:xfrm>
                <a:off x="4166066" y="3056387"/>
                <a:ext cx="1406168" cy="1320268"/>
                <a:chOff x="1815" y="2475"/>
                <a:chExt cx="492" cy="547"/>
              </a:xfrm>
            </p:grpSpPr>
            <p:grpSp>
              <p:nvGrpSpPr>
                <p:cNvPr id="229" name="Group 87"/>
                <p:cNvGrpSpPr>
                  <a:grpSpLocks noChangeAspect="1"/>
                </p:cNvGrpSpPr>
                <p:nvPr/>
              </p:nvGrpSpPr>
              <p:grpSpPr bwMode="auto">
                <a:xfrm>
                  <a:off x="1815" y="2475"/>
                  <a:ext cx="492" cy="273"/>
                  <a:chOff x="1815" y="2475"/>
                  <a:chExt cx="492" cy="273"/>
                </a:xfrm>
              </p:grpSpPr>
              <p:sp>
                <p:nvSpPr>
                  <p:cNvPr id="234"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35"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38"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230" name="Group 91"/>
                <p:cNvGrpSpPr>
                  <a:grpSpLocks noChangeAspect="1"/>
                </p:cNvGrpSpPr>
                <p:nvPr/>
              </p:nvGrpSpPr>
              <p:grpSpPr bwMode="auto">
                <a:xfrm flipV="1">
                  <a:off x="1815" y="2749"/>
                  <a:ext cx="492" cy="273"/>
                  <a:chOff x="1813" y="2475"/>
                  <a:chExt cx="492" cy="273"/>
                </a:xfrm>
              </p:grpSpPr>
              <p:sp>
                <p:nvSpPr>
                  <p:cNvPr id="231"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32"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33"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225" name="Block Arc 224"/>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26" name="Rounded Rectangle 225"/>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7" name="Rounded Rectangle 226"/>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8" name="Oval 227"/>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0" name="Group 480"/>
            <p:cNvGrpSpPr>
              <a:grpSpLocks noChangeAspect="1"/>
            </p:cNvGrpSpPr>
            <p:nvPr/>
          </p:nvGrpSpPr>
          <p:grpSpPr>
            <a:xfrm>
              <a:off x="5137547" y="3874774"/>
              <a:ext cx="629867" cy="330065"/>
              <a:chOff x="4166066" y="3056387"/>
              <a:chExt cx="2519466" cy="1320268"/>
            </a:xfrm>
          </p:grpSpPr>
          <p:grpSp>
            <p:nvGrpSpPr>
              <p:cNvPr id="211" name="Group 86"/>
              <p:cNvGrpSpPr>
                <a:grpSpLocks noChangeAspect="1"/>
              </p:cNvGrpSpPr>
              <p:nvPr/>
            </p:nvGrpSpPr>
            <p:grpSpPr bwMode="auto">
              <a:xfrm>
                <a:off x="4166066" y="3056387"/>
                <a:ext cx="1406168" cy="1320268"/>
                <a:chOff x="1815" y="2475"/>
                <a:chExt cx="492" cy="547"/>
              </a:xfrm>
            </p:grpSpPr>
            <p:grpSp>
              <p:nvGrpSpPr>
                <p:cNvPr id="216" name="Group 87"/>
                <p:cNvGrpSpPr>
                  <a:grpSpLocks noChangeAspect="1"/>
                </p:cNvGrpSpPr>
                <p:nvPr/>
              </p:nvGrpSpPr>
              <p:grpSpPr bwMode="auto">
                <a:xfrm>
                  <a:off x="1815" y="2475"/>
                  <a:ext cx="492" cy="273"/>
                  <a:chOff x="1815" y="2475"/>
                  <a:chExt cx="492" cy="273"/>
                </a:xfrm>
              </p:grpSpPr>
              <p:sp>
                <p:nvSpPr>
                  <p:cNvPr id="221"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22"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23"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217" name="Group 91"/>
                <p:cNvGrpSpPr>
                  <a:grpSpLocks noChangeAspect="1"/>
                </p:cNvGrpSpPr>
                <p:nvPr/>
              </p:nvGrpSpPr>
              <p:grpSpPr bwMode="auto">
                <a:xfrm flipV="1">
                  <a:off x="1815" y="2749"/>
                  <a:ext cx="492" cy="273"/>
                  <a:chOff x="1813" y="2475"/>
                  <a:chExt cx="492" cy="273"/>
                </a:xfrm>
              </p:grpSpPr>
              <p:sp>
                <p:nvSpPr>
                  <p:cNvPr id="218"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19"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20"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212" name="Block Arc 211"/>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13" name="Rounded Rectangle 212"/>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4" name="Rounded Rectangle 213"/>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5" name="Oval 214"/>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3" name="Group 480"/>
            <p:cNvGrpSpPr>
              <a:grpSpLocks noChangeAspect="1"/>
            </p:cNvGrpSpPr>
            <p:nvPr/>
          </p:nvGrpSpPr>
          <p:grpSpPr>
            <a:xfrm>
              <a:off x="5134689" y="3534966"/>
              <a:ext cx="629867" cy="330065"/>
              <a:chOff x="4166066" y="3056387"/>
              <a:chExt cx="2519466" cy="1320268"/>
            </a:xfrm>
          </p:grpSpPr>
          <p:grpSp>
            <p:nvGrpSpPr>
              <p:cNvPr id="198" name="Group 86"/>
              <p:cNvGrpSpPr>
                <a:grpSpLocks noChangeAspect="1"/>
              </p:cNvGrpSpPr>
              <p:nvPr/>
            </p:nvGrpSpPr>
            <p:grpSpPr bwMode="auto">
              <a:xfrm>
                <a:off x="4166066" y="3056387"/>
                <a:ext cx="1406168" cy="1320268"/>
                <a:chOff x="1815" y="2475"/>
                <a:chExt cx="492" cy="547"/>
              </a:xfrm>
            </p:grpSpPr>
            <p:grpSp>
              <p:nvGrpSpPr>
                <p:cNvPr id="203" name="Group 87"/>
                <p:cNvGrpSpPr>
                  <a:grpSpLocks noChangeAspect="1"/>
                </p:cNvGrpSpPr>
                <p:nvPr/>
              </p:nvGrpSpPr>
              <p:grpSpPr bwMode="auto">
                <a:xfrm>
                  <a:off x="1815" y="2475"/>
                  <a:ext cx="492" cy="273"/>
                  <a:chOff x="1815" y="2475"/>
                  <a:chExt cx="492" cy="273"/>
                </a:xfrm>
              </p:grpSpPr>
              <p:sp>
                <p:nvSpPr>
                  <p:cNvPr id="208"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09"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10"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204" name="Group 91"/>
                <p:cNvGrpSpPr>
                  <a:grpSpLocks noChangeAspect="1"/>
                </p:cNvGrpSpPr>
                <p:nvPr/>
              </p:nvGrpSpPr>
              <p:grpSpPr bwMode="auto">
                <a:xfrm flipV="1">
                  <a:off x="1815" y="2749"/>
                  <a:ext cx="492" cy="273"/>
                  <a:chOff x="1813" y="2475"/>
                  <a:chExt cx="492" cy="273"/>
                </a:xfrm>
              </p:grpSpPr>
              <p:sp>
                <p:nvSpPr>
                  <p:cNvPr id="205"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06"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07"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199" name="Block Arc 198"/>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00" name="Rounded Rectangle 199"/>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1" name="Rounded Rectangle 200"/>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2" name="Oval 201"/>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4" name="Group 480"/>
            <p:cNvGrpSpPr>
              <a:grpSpLocks noChangeAspect="1"/>
            </p:cNvGrpSpPr>
            <p:nvPr/>
          </p:nvGrpSpPr>
          <p:grpSpPr>
            <a:xfrm>
              <a:off x="5134689" y="3196697"/>
              <a:ext cx="629867" cy="330065"/>
              <a:chOff x="4166066" y="3056387"/>
              <a:chExt cx="2519466" cy="1320268"/>
            </a:xfrm>
          </p:grpSpPr>
          <p:grpSp>
            <p:nvGrpSpPr>
              <p:cNvPr id="168" name="Group 86"/>
              <p:cNvGrpSpPr>
                <a:grpSpLocks noChangeAspect="1"/>
              </p:cNvGrpSpPr>
              <p:nvPr/>
            </p:nvGrpSpPr>
            <p:grpSpPr bwMode="auto">
              <a:xfrm>
                <a:off x="4166066" y="3056387"/>
                <a:ext cx="1406168" cy="1320268"/>
                <a:chOff x="1815" y="2475"/>
                <a:chExt cx="492" cy="547"/>
              </a:xfrm>
            </p:grpSpPr>
            <p:grpSp>
              <p:nvGrpSpPr>
                <p:cNvPr id="174" name="Group 87"/>
                <p:cNvGrpSpPr>
                  <a:grpSpLocks noChangeAspect="1"/>
                </p:cNvGrpSpPr>
                <p:nvPr/>
              </p:nvGrpSpPr>
              <p:grpSpPr bwMode="auto">
                <a:xfrm>
                  <a:off x="1815" y="2475"/>
                  <a:ext cx="492" cy="273"/>
                  <a:chOff x="1815" y="2475"/>
                  <a:chExt cx="492" cy="273"/>
                </a:xfrm>
              </p:grpSpPr>
              <p:sp>
                <p:nvSpPr>
                  <p:cNvPr id="179"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91"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97"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175" name="Group 91"/>
                <p:cNvGrpSpPr>
                  <a:grpSpLocks noChangeAspect="1"/>
                </p:cNvGrpSpPr>
                <p:nvPr/>
              </p:nvGrpSpPr>
              <p:grpSpPr bwMode="auto">
                <a:xfrm flipV="1">
                  <a:off x="1815" y="2749"/>
                  <a:ext cx="492" cy="273"/>
                  <a:chOff x="1813" y="2475"/>
                  <a:chExt cx="492" cy="273"/>
                </a:xfrm>
              </p:grpSpPr>
              <p:sp>
                <p:nvSpPr>
                  <p:cNvPr id="176"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77"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78"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170" name="Block Arc 169"/>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71" name="Rounded Rectangle 170"/>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2" name="Rounded Rectangle 171"/>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3" name="Oval 172"/>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cxnSp>
        <p:nvCxnSpPr>
          <p:cNvPr id="294" name="Straight Arrow Connector 293"/>
          <p:cNvCxnSpPr>
            <a:stCxn id="238" idx="0"/>
            <a:endCxn id="236" idx="2"/>
          </p:cNvCxnSpPr>
          <p:nvPr/>
        </p:nvCxnSpPr>
        <p:spPr>
          <a:xfrm flipV="1">
            <a:off x="5829924" y="2016070"/>
            <a:ext cx="736755" cy="376788"/>
          </a:xfrm>
          <a:prstGeom prst="straightConnector1">
            <a:avLst/>
          </a:prstGeom>
          <a:ln>
            <a:solidFill>
              <a:srgbClr val="FF0000"/>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99" name="Straight Arrow Connector 298"/>
          <p:cNvCxnSpPr>
            <a:stCxn id="426" idx="6"/>
            <a:endCxn id="354" idx="3"/>
          </p:cNvCxnSpPr>
          <p:nvPr/>
        </p:nvCxnSpPr>
        <p:spPr>
          <a:xfrm>
            <a:off x="1905000" y="2514600"/>
            <a:ext cx="1279196" cy="22779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424" name="Group 423"/>
          <p:cNvGrpSpPr/>
          <p:nvPr/>
        </p:nvGrpSpPr>
        <p:grpSpPr>
          <a:xfrm>
            <a:off x="2808697" y="2733344"/>
            <a:ext cx="1837388" cy="2018379"/>
            <a:chOff x="2808697" y="2733344"/>
            <a:chExt cx="1837388" cy="2018379"/>
          </a:xfrm>
        </p:grpSpPr>
        <p:grpSp>
          <p:nvGrpSpPr>
            <p:cNvPr id="300" name="Group 480"/>
            <p:cNvGrpSpPr>
              <a:grpSpLocks noChangeAspect="1"/>
            </p:cNvGrpSpPr>
            <p:nvPr/>
          </p:nvGrpSpPr>
          <p:grpSpPr>
            <a:xfrm flipH="1">
              <a:off x="2811555" y="3411421"/>
              <a:ext cx="629867" cy="330065"/>
              <a:chOff x="4166066" y="3056387"/>
              <a:chExt cx="2519466" cy="1320268"/>
            </a:xfrm>
          </p:grpSpPr>
          <p:grpSp>
            <p:nvGrpSpPr>
              <p:cNvPr id="301" name="Group 86"/>
              <p:cNvGrpSpPr>
                <a:grpSpLocks noChangeAspect="1"/>
              </p:cNvGrpSpPr>
              <p:nvPr/>
            </p:nvGrpSpPr>
            <p:grpSpPr bwMode="auto">
              <a:xfrm>
                <a:off x="4166066" y="3056387"/>
                <a:ext cx="1406168" cy="1320268"/>
                <a:chOff x="1815" y="2475"/>
                <a:chExt cx="492" cy="547"/>
              </a:xfrm>
            </p:grpSpPr>
            <p:grpSp>
              <p:nvGrpSpPr>
                <p:cNvPr id="306" name="Group 87"/>
                <p:cNvGrpSpPr>
                  <a:grpSpLocks noChangeAspect="1"/>
                </p:cNvGrpSpPr>
                <p:nvPr/>
              </p:nvGrpSpPr>
              <p:grpSpPr bwMode="auto">
                <a:xfrm>
                  <a:off x="1815" y="2475"/>
                  <a:ext cx="492" cy="273"/>
                  <a:chOff x="1815" y="2475"/>
                  <a:chExt cx="492" cy="273"/>
                </a:xfrm>
              </p:grpSpPr>
              <p:sp>
                <p:nvSpPr>
                  <p:cNvPr id="311"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12"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13"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307" name="Group 91"/>
                <p:cNvGrpSpPr>
                  <a:grpSpLocks noChangeAspect="1"/>
                </p:cNvGrpSpPr>
                <p:nvPr/>
              </p:nvGrpSpPr>
              <p:grpSpPr bwMode="auto">
                <a:xfrm flipV="1">
                  <a:off x="1815" y="2749"/>
                  <a:ext cx="492" cy="273"/>
                  <a:chOff x="1813" y="2475"/>
                  <a:chExt cx="492" cy="273"/>
                </a:xfrm>
              </p:grpSpPr>
              <p:sp>
                <p:nvSpPr>
                  <p:cNvPr id="308"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09"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10"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302" name="Block Arc 301"/>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03" name="Rounded Rectangle 302"/>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4" name="Rounded Rectangle 303"/>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5" name="Oval 304"/>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14" name="Group 480"/>
            <p:cNvGrpSpPr>
              <a:grpSpLocks noChangeAspect="1"/>
            </p:cNvGrpSpPr>
            <p:nvPr/>
          </p:nvGrpSpPr>
          <p:grpSpPr>
            <a:xfrm flipH="1">
              <a:off x="2814413" y="3071613"/>
              <a:ext cx="629867" cy="330065"/>
              <a:chOff x="4166066" y="3056387"/>
              <a:chExt cx="2519466" cy="1320268"/>
            </a:xfrm>
          </p:grpSpPr>
          <p:grpSp>
            <p:nvGrpSpPr>
              <p:cNvPr id="315" name="Group 86"/>
              <p:cNvGrpSpPr>
                <a:grpSpLocks noChangeAspect="1"/>
              </p:cNvGrpSpPr>
              <p:nvPr/>
            </p:nvGrpSpPr>
            <p:grpSpPr bwMode="auto">
              <a:xfrm>
                <a:off x="4166066" y="3056387"/>
                <a:ext cx="1406168" cy="1320268"/>
                <a:chOff x="1815" y="2475"/>
                <a:chExt cx="492" cy="547"/>
              </a:xfrm>
            </p:grpSpPr>
            <p:grpSp>
              <p:nvGrpSpPr>
                <p:cNvPr id="321" name="Group 87"/>
                <p:cNvGrpSpPr>
                  <a:grpSpLocks noChangeAspect="1"/>
                </p:cNvGrpSpPr>
                <p:nvPr/>
              </p:nvGrpSpPr>
              <p:grpSpPr bwMode="auto">
                <a:xfrm>
                  <a:off x="1815" y="2475"/>
                  <a:ext cx="492" cy="273"/>
                  <a:chOff x="1815" y="2475"/>
                  <a:chExt cx="492" cy="273"/>
                </a:xfrm>
              </p:grpSpPr>
              <p:sp>
                <p:nvSpPr>
                  <p:cNvPr id="327"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28"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29"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322" name="Group 91"/>
                <p:cNvGrpSpPr>
                  <a:grpSpLocks noChangeAspect="1"/>
                </p:cNvGrpSpPr>
                <p:nvPr/>
              </p:nvGrpSpPr>
              <p:grpSpPr bwMode="auto">
                <a:xfrm flipV="1">
                  <a:off x="1815" y="2749"/>
                  <a:ext cx="492" cy="273"/>
                  <a:chOff x="1813" y="2475"/>
                  <a:chExt cx="492" cy="273"/>
                </a:xfrm>
              </p:grpSpPr>
              <p:sp>
                <p:nvSpPr>
                  <p:cNvPr id="323"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25"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26"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316" name="Block Arc 315"/>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18" name="Rounded Rectangle 317"/>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9" name="Rounded Rectangle 318"/>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0" name="Oval 319"/>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30" name="Group 480"/>
            <p:cNvGrpSpPr>
              <a:grpSpLocks noChangeAspect="1"/>
            </p:cNvGrpSpPr>
            <p:nvPr/>
          </p:nvGrpSpPr>
          <p:grpSpPr>
            <a:xfrm flipH="1">
              <a:off x="2814413" y="2733344"/>
              <a:ext cx="629867" cy="330065"/>
              <a:chOff x="4166066" y="3056387"/>
              <a:chExt cx="2519466" cy="1320268"/>
            </a:xfrm>
          </p:grpSpPr>
          <p:grpSp>
            <p:nvGrpSpPr>
              <p:cNvPr id="331" name="Group 86"/>
              <p:cNvGrpSpPr>
                <a:grpSpLocks noChangeAspect="1"/>
              </p:cNvGrpSpPr>
              <p:nvPr/>
            </p:nvGrpSpPr>
            <p:grpSpPr bwMode="auto">
              <a:xfrm>
                <a:off x="4166066" y="3056387"/>
                <a:ext cx="1406168" cy="1320268"/>
                <a:chOff x="1815" y="2475"/>
                <a:chExt cx="492" cy="547"/>
              </a:xfrm>
            </p:grpSpPr>
            <p:grpSp>
              <p:nvGrpSpPr>
                <p:cNvPr id="338" name="Group 87"/>
                <p:cNvGrpSpPr>
                  <a:grpSpLocks noChangeAspect="1"/>
                </p:cNvGrpSpPr>
                <p:nvPr/>
              </p:nvGrpSpPr>
              <p:grpSpPr bwMode="auto">
                <a:xfrm>
                  <a:off x="1815" y="2475"/>
                  <a:ext cx="492" cy="273"/>
                  <a:chOff x="1815" y="2475"/>
                  <a:chExt cx="492" cy="273"/>
                </a:xfrm>
              </p:grpSpPr>
              <p:sp>
                <p:nvSpPr>
                  <p:cNvPr id="345"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54"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55"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339" name="Group 91"/>
                <p:cNvGrpSpPr>
                  <a:grpSpLocks noChangeAspect="1"/>
                </p:cNvGrpSpPr>
                <p:nvPr/>
              </p:nvGrpSpPr>
              <p:grpSpPr bwMode="auto">
                <a:xfrm flipV="1">
                  <a:off x="1815" y="2749"/>
                  <a:ext cx="492" cy="273"/>
                  <a:chOff x="1813" y="2475"/>
                  <a:chExt cx="492" cy="273"/>
                </a:xfrm>
              </p:grpSpPr>
              <p:sp>
                <p:nvSpPr>
                  <p:cNvPr id="340"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41"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44"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332" name="Block Arc 331"/>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33" name="Rounded Rectangle 332"/>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6" name="Rounded Rectangle 335"/>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7" name="Oval 336"/>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56" name="Group 480"/>
            <p:cNvGrpSpPr>
              <a:grpSpLocks noChangeAspect="1"/>
            </p:cNvGrpSpPr>
            <p:nvPr/>
          </p:nvGrpSpPr>
          <p:grpSpPr>
            <a:xfrm flipH="1">
              <a:off x="2808697" y="4421658"/>
              <a:ext cx="629867" cy="330065"/>
              <a:chOff x="4166066" y="3056387"/>
              <a:chExt cx="2519466" cy="1320268"/>
            </a:xfrm>
          </p:grpSpPr>
          <p:grpSp>
            <p:nvGrpSpPr>
              <p:cNvPr id="357" name="Group 86"/>
              <p:cNvGrpSpPr>
                <a:grpSpLocks noChangeAspect="1"/>
              </p:cNvGrpSpPr>
              <p:nvPr/>
            </p:nvGrpSpPr>
            <p:grpSpPr bwMode="auto">
              <a:xfrm>
                <a:off x="4166066" y="3056387"/>
                <a:ext cx="1406168" cy="1320268"/>
                <a:chOff x="1815" y="2475"/>
                <a:chExt cx="492" cy="547"/>
              </a:xfrm>
            </p:grpSpPr>
            <p:grpSp>
              <p:nvGrpSpPr>
                <p:cNvPr id="364" name="Group 87"/>
                <p:cNvGrpSpPr>
                  <a:grpSpLocks noChangeAspect="1"/>
                </p:cNvGrpSpPr>
                <p:nvPr/>
              </p:nvGrpSpPr>
              <p:grpSpPr bwMode="auto">
                <a:xfrm>
                  <a:off x="1815" y="2475"/>
                  <a:ext cx="492" cy="273"/>
                  <a:chOff x="1815" y="2475"/>
                  <a:chExt cx="492" cy="273"/>
                </a:xfrm>
              </p:grpSpPr>
              <p:sp>
                <p:nvSpPr>
                  <p:cNvPr id="372"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75"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76"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365" name="Group 91"/>
                <p:cNvGrpSpPr>
                  <a:grpSpLocks noChangeAspect="1"/>
                </p:cNvGrpSpPr>
                <p:nvPr/>
              </p:nvGrpSpPr>
              <p:grpSpPr bwMode="auto">
                <a:xfrm flipV="1">
                  <a:off x="1815" y="2749"/>
                  <a:ext cx="492" cy="273"/>
                  <a:chOff x="1813" y="2475"/>
                  <a:chExt cx="492" cy="273"/>
                </a:xfrm>
              </p:grpSpPr>
              <p:sp>
                <p:nvSpPr>
                  <p:cNvPr id="367"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70"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71"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360" name="Block Arc 359"/>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61" name="Rounded Rectangle 360"/>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2" name="Rounded Rectangle 361"/>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3" name="Oval 362"/>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77" name="Group 480"/>
            <p:cNvGrpSpPr>
              <a:grpSpLocks noChangeAspect="1"/>
            </p:cNvGrpSpPr>
            <p:nvPr/>
          </p:nvGrpSpPr>
          <p:grpSpPr>
            <a:xfrm flipH="1">
              <a:off x="2811555" y="4081850"/>
              <a:ext cx="629867" cy="330065"/>
              <a:chOff x="4166066" y="3056387"/>
              <a:chExt cx="2519466" cy="1320268"/>
            </a:xfrm>
          </p:grpSpPr>
          <p:grpSp>
            <p:nvGrpSpPr>
              <p:cNvPr id="384" name="Group 86"/>
              <p:cNvGrpSpPr>
                <a:grpSpLocks noChangeAspect="1"/>
              </p:cNvGrpSpPr>
              <p:nvPr/>
            </p:nvGrpSpPr>
            <p:grpSpPr bwMode="auto">
              <a:xfrm>
                <a:off x="4166066" y="3056387"/>
                <a:ext cx="1406168" cy="1320268"/>
                <a:chOff x="1815" y="2475"/>
                <a:chExt cx="492" cy="547"/>
              </a:xfrm>
            </p:grpSpPr>
            <p:grpSp>
              <p:nvGrpSpPr>
                <p:cNvPr id="390" name="Group 87"/>
                <p:cNvGrpSpPr>
                  <a:grpSpLocks noChangeAspect="1"/>
                </p:cNvGrpSpPr>
                <p:nvPr/>
              </p:nvGrpSpPr>
              <p:grpSpPr bwMode="auto">
                <a:xfrm>
                  <a:off x="1815" y="2475"/>
                  <a:ext cx="492" cy="273"/>
                  <a:chOff x="1815" y="2475"/>
                  <a:chExt cx="492" cy="273"/>
                </a:xfrm>
              </p:grpSpPr>
              <p:sp>
                <p:nvSpPr>
                  <p:cNvPr id="395"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96"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97"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391" name="Group 91"/>
                <p:cNvGrpSpPr>
                  <a:grpSpLocks noChangeAspect="1"/>
                </p:cNvGrpSpPr>
                <p:nvPr/>
              </p:nvGrpSpPr>
              <p:grpSpPr bwMode="auto">
                <a:xfrm flipV="1">
                  <a:off x="1815" y="2749"/>
                  <a:ext cx="492" cy="273"/>
                  <a:chOff x="1813" y="2475"/>
                  <a:chExt cx="492" cy="273"/>
                </a:xfrm>
              </p:grpSpPr>
              <p:sp>
                <p:nvSpPr>
                  <p:cNvPr id="392"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93"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94"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385" name="Block Arc 384"/>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86" name="Rounded Rectangle 385"/>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8" name="Rounded Rectangle 387"/>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9" name="Oval 388"/>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98" name="Group 480"/>
            <p:cNvGrpSpPr>
              <a:grpSpLocks noChangeAspect="1"/>
            </p:cNvGrpSpPr>
            <p:nvPr/>
          </p:nvGrpSpPr>
          <p:grpSpPr>
            <a:xfrm flipH="1">
              <a:off x="2811555" y="3743581"/>
              <a:ext cx="629867" cy="330065"/>
              <a:chOff x="4166066" y="3056387"/>
              <a:chExt cx="2519466" cy="1320268"/>
            </a:xfrm>
          </p:grpSpPr>
          <p:grpSp>
            <p:nvGrpSpPr>
              <p:cNvPr id="399" name="Group 86"/>
              <p:cNvGrpSpPr>
                <a:grpSpLocks noChangeAspect="1"/>
              </p:cNvGrpSpPr>
              <p:nvPr/>
            </p:nvGrpSpPr>
            <p:grpSpPr bwMode="auto">
              <a:xfrm>
                <a:off x="4166066" y="3056387"/>
                <a:ext cx="1406168" cy="1320268"/>
                <a:chOff x="1815" y="2475"/>
                <a:chExt cx="492" cy="547"/>
              </a:xfrm>
            </p:grpSpPr>
            <p:grpSp>
              <p:nvGrpSpPr>
                <p:cNvPr id="404" name="Group 87"/>
                <p:cNvGrpSpPr>
                  <a:grpSpLocks noChangeAspect="1"/>
                </p:cNvGrpSpPr>
                <p:nvPr/>
              </p:nvGrpSpPr>
              <p:grpSpPr bwMode="auto">
                <a:xfrm>
                  <a:off x="1815" y="2475"/>
                  <a:ext cx="492" cy="273"/>
                  <a:chOff x="1815" y="2475"/>
                  <a:chExt cx="492" cy="273"/>
                </a:xfrm>
              </p:grpSpPr>
              <p:sp>
                <p:nvSpPr>
                  <p:cNvPr id="410"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11"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12"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406" name="Group 91"/>
                <p:cNvGrpSpPr>
                  <a:grpSpLocks noChangeAspect="1"/>
                </p:cNvGrpSpPr>
                <p:nvPr/>
              </p:nvGrpSpPr>
              <p:grpSpPr bwMode="auto">
                <a:xfrm flipV="1">
                  <a:off x="1815" y="2749"/>
                  <a:ext cx="492" cy="273"/>
                  <a:chOff x="1813" y="2475"/>
                  <a:chExt cx="492" cy="273"/>
                </a:xfrm>
              </p:grpSpPr>
              <p:sp>
                <p:nvSpPr>
                  <p:cNvPr id="407"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08"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09"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400" name="Block Arc 399"/>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01" name="Rounded Rectangle 400"/>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2" name="Rounded Rectangle 401"/>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3" name="Oval 402"/>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14" name="Text Box 113"/>
            <p:cNvSpPr txBox="1">
              <a:spLocks noChangeAspect="1" noChangeArrowheads="1"/>
            </p:cNvSpPr>
            <p:nvPr/>
          </p:nvSpPr>
          <p:spPr bwMode="auto">
            <a:xfrm>
              <a:off x="3367340" y="4131165"/>
              <a:ext cx="1278745" cy="230832"/>
            </a:xfrm>
            <a:prstGeom prst="rect">
              <a:avLst/>
            </a:prstGeom>
            <a:noFill/>
            <a:ln w="9525">
              <a:noFill/>
              <a:miter lim="800000"/>
              <a:headEnd/>
              <a:tailEnd/>
            </a:ln>
          </p:spPr>
          <p:txBody>
            <a:bodyPr wrap="square">
              <a:prstTxWarp prst="textNoShape">
                <a:avLst/>
              </a:prstTxWarp>
              <a:spAutoFit/>
            </a:bodyPr>
            <a:lstStyle/>
            <a:p>
              <a:pPr eaLnBrk="0" hangingPunct="0"/>
              <a:r>
                <a:rPr lang="en-US" sz="900" dirty="0">
                  <a:solidFill>
                    <a:srgbClr val="FF0000"/>
                  </a:solidFill>
                  <a:latin typeface="Comic Sans MS"/>
                  <a:cs typeface="Comic Sans MS"/>
                </a:rPr>
                <a:t>0.8367 </a:t>
              </a:r>
              <a:r>
                <a:rPr lang="en-US" sz="900" dirty="0" err="1">
                  <a:solidFill>
                    <a:srgbClr val="FF0000"/>
                  </a:solidFill>
                  <a:latin typeface="Comic Sans MS"/>
                  <a:cs typeface="Comic Sans MS"/>
                </a:rPr>
                <a:t>GeV</a:t>
              </a:r>
              <a:r>
                <a:rPr lang="en-US" sz="900" dirty="0">
                  <a:solidFill>
                    <a:srgbClr val="FF0000"/>
                  </a:solidFill>
                  <a:latin typeface="Comic Sans MS"/>
                  <a:cs typeface="Comic Sans MS"/>
                </a:rPr>
                <a:t> E</a:t>
              </a:r>
              <a:r>
                <a:rPr lang="en-US" sz="900" baseline="-25000" dirty="0">
                  <a:solidFill>
                    <a:srgbClr val="FF0000"/>
                  </a:solidFill>
                  <a:latin typeface="Comic Sans MS"/>
                  <a:cs typeface="Comic Sans MS"/>
                </a:rPr>
                <a:t>0</a:t>
              </a:r>
              <a:endParaRPr lang="en-US" sz="900" dirty="0">
                <a:solidFill>
                  <a:srgbClr val="FF0000"/>
                </a:solidFill>
                <a:latin typeface="Comic Sans MS"/>
                <a:cs typeface="Comic Sans MS"/>
              </a:endParaRPr>
            </a:p>
          </p:txBody>
        </p:sp>
        <p:sp>
          <p:nvSpPr>
            <p:cNvPr id="415" name="Text Box 117"/>
            <p:cNvSpPr txBox="1">
              <a:spLocks noChangeAspect="1" noChangeArrowheads="1"/>
            </p:cNvSpPr>
            <p:nvPr/>
          </p:nvSpPr>
          <p:spPr bwMode="auto">
            <a:xfrm>
              <a:off x="3362147" y="3790181"/>
              <a:ext cx="1040522" cy="230832"/>
            </a:xfrm>
            <a:prstGeom prst="rect">
              <a:avLst/>
            </a:prstGeom>
            <a:noFill/>
            <a:ln w="9525">
              <a:noFill/>
              <a:miter lim="800000"/>
              <a:headEnd/>
              <a:tailEnd/>
            </a:ln>
          </p:spPr>
          <p:txBody>
            <a:bodyPr wrap="square">
              <a:prstTxWarp prst="textNoShape">
                <a:avLst/>
              </a:prstTxWarp>
              <a:spAutoFit/>
            </a:bodyPr>
            <a:lstStyle/>
            <a:p>
              <a:pPr eaLnBrk="0" hangingPunct="0"/>
              <a:r>
                <a:rPr lang="en-US" sz="900" dirty="0">
                  <a:solidFill>
                    <a:srgbClr val="FF0000"/>
                  </a:solidFill>
                  <a:latin typeface="Comic Sans MS"/>
                  <a:cs typeface="Comic Sans MS"/>
                </a:rPr>
                <a:t>0.6733 </a:t>
              </a:r>
              <a:r>
                <a:rPr lang="en-US" sz="900" dirty="0" err="1">
                  <a:solidFill>
                    <a:srgbClr val="FF0000"/>
                  </a:solidFill>
                  <a:latin typeface="Comic Sans MS"/>
                  <a:cs typeface="Comic Sans MS"/>
                </a:rPr>
                <a:t>GeV</a:t>
              </a:r>
              <a:r>
                <a:rPr lang="en-US" sz="900" dirty="0">
                  <a:solidFill>
                    <a:srgbClr val="FF0000"/>
                  </a:solidFill>
                  <a:latin typeface="Comic Sans MS"/>
                  <a:cs typeface="Comic Sans MS"/>
                </a:rPr>
                <a:t> E</a:t>
              </a:r>
              <a:r>
                <a:rPr lang="en-US" sz="900" baseline="-25000" dirty="0">
                  <a:solidFill>
                    <a:srgbClr val="FF0000"/>
                  </a:solidFill>
                  <a:latin typeface="Comic Sans MS"/>
                  <a:cs typeface="Comic Sans MS"/>
                </a:rPr>
                <a:t>0</a:t>
              </a:r>
              <a:r>
                <a:rPr lang="en-US" sz="900" dirty="0">
                  <a:solidFill>
                    <a:srgbClr val="FF0000"/>
                  </a:solidFill>
                  <a:latin typeface="Comic Sans MS"/>
                  <a:cs typeface="Comic Sans MS"/>
                </a:rPr>
                <a:t> </a:t>
              </a:r>
            </a:p>
          </p:txBody>
        </p:sp>
        <p:sp>
          <p:nvSpPr>
            <p:cNvPr id="416" name="Text Box 118"/>
            <p:cNvSpPr txBox="1">
              <a:spLocks noChangeAspect="1" noChangeArrowheads="1"/>
            </p:cNvSpPr>
            <p:nvPr/>
          </p:nvSpPr>
          <p:spPr bwMode="auto">
            <a:xfrm>
              <a:off x="3370199" y="3455431"/>
              <a:ext cx="1117137" cy="230832"/>
            </a:xfrm>
            <a:prstGeom prst="rect">
              <a:avLst/>
            </a:prstGeom>
            <a:noFill/>
            <a:ln w="9525">
              <a:noFill/>
              <a:miter lim="800000"/>
              <a:headEnd/>
              <a:tailEnd/>
            </a:ln>
          </p:spPr>
          <p:txBody>
            <a:bodyPr wrap="square">
              <a:prstTxWarp prst="textNoShape">
                <a:avLst/>
              </a:prstTxWarp>
              <a:spAutoFit/>
            </a:bodyPr>
            <a:lstStyle/>
            <a:p>
              <a:pPr eaLnBrk="0" hangingPunct="0"/>
              <a:r>
                <a:rPr lang="en-US" sz="900" dirty="0">
                  <a:solidFill>
                    <a:srgbClr val="FF0000"/>
                  </a:solidFill>
                  <a:latin typeface="Comic Sans MS"/>
                  <a:cs typeface="Comic Sans MS"/>
                </a:rPr>
                <a:t>0.5100 </a:t>
              </a:r>
              <a:r>
                <a:rPr lang="en-US" sz="900" dirty="0" err="1">
                  <a:solidFill>
                    <a:srgbClr val="FF0000"/>
                  </a:solidFill>
                  <a:latin typeface="Comic Sans MS"/>
                  <a:cs typeface="Comic Sans MS"/>
                </a:rPr>
                <a:t>GeV</a:t>
              </a:r>
              <a:r>
                <a:rPr lang="en-US" sz="900" dirty="0">
                  <a:solidFill>
                    <a:srgbClr val="FF0000"/>
                  </a:solidFill>
                  <a:latin typeface="Comic Sans MS"/>
                  <a:cs typeface="Comic Sans MS"/>
                </a:rPr>
                <a:t> E</a:t>
              </a:r>
              <a:r>
                <a:rPr lang="en-US" sz="900" baseline="-25000" dirty="0">
                  <a:solidFill>
                    <a:srgbClr val="FF0000"/>
                  </a:solidFill>
                  <a:latin typeface="Comic Sans MS"/>
                  <a:cs typeface="Comic Sans MS"/>
                </a:rPr>
                <a:t>0</a:t>
              </a:r>
              <a:r>
                <a:rPr lang="en-US" sz="900" dirty="0">
                  <a:solidFill>
                    <a:srgbClr val="FF0000"/>
                  </a:solidFill>
                  <a:latin typeface="Comic Sans MS"/>
                  <a:cs typeface="Comic Sans MS"/>
                </a:rPr>
                <a:t> </a:t>
              </a:r>
            </a:p>
          </p:txBody>
        </p:sp>
        <p:sp>
          <p:nvSpPr>
            <p:cNvPr id="417" name="Text Box 119"/>
            <p:cNvSpPr txBox="1">
              <a:spLocks noChangeAspect="1" noChangeArrowheads="1"/>
            </p:cNvSpPr>
            <p:nvPr/>
          </p:nvSpPr>
          <p:spPr bwMode="auto">
            <a:xfrm>
              <a:off x="3370198" y="3120928"/>
              <a:ext cx="1138303" cy="230832"/>
            </a:xfrm>
            <a:prstGeom prst="rect">
              <a:avLst/>
            </a:prstGeom>
            <a:noFill/>
            <a:ln w="9525">
              <a:noFill/>
              <a:miter lim="800000"/>
              <a:headEnd/>
              <a:tailEnd/>
            </a:ln>
          </p:spPr>
          <p:txBody>
            <a:bodyPr wrap="square">
              <a:prstTxWarp prst="textNoShape">
                <a:avLst/>
              </a:prstTxWarp>
              <a:spAutoFit/>
            </a:bodyPr>
            <a:lstStyle/>
            <a:p>
              <a:pPr eaLnBrk="0" hangingPunct="0"/>
              <a:r>
                <a:rPr lang="en-US" sz="900" dirty="0">
                  <a:solidFill>
                    <a:srgbClr val="FF0000"/>
                  </a:solidFill>
                  <a:latin typeface="Comic Sans MS"/>
                  <a:cs typeface="Comic Sans MS"/>
                </a:rPr>
                <a:t>0.3467 </a:t>
              </a:r>
              <a:r>
                <a:rPr lang="en-US" sz="900" dirty="0" err="1">
                  <a:solidFill>
                    <a:srgbClr val="FF0000"/>
                  </a:solidFill>
                  <a:latin typeface="Comic Sans MS"/>
                  <a:cs typeface="Comic Sans MS"/>
                </a:rPr>
                <a:t>GeV</a:t>
              </a:r>
              <a:r>
                <a:rPr lang="en-US" sz="900" dirty="0">
                  <a:solidFill>
                    <a:srgbClr val="FF0000"/>
                  </a:solidFill>
                  <a:latin typeface="Comic Sans MS"/>
                  <a:cs typeface="Comic Sans MS"/>
                </a:rPr>
                <a:t> E</a:t>
              </a:r>
              <a:r>
                <a:rPr lang="en-US" sz="900" baseline="-25000" dirty="0">
                  <a:solidFill>
                    <a:srgbClr val="FF0000"/>
                  </a:solidFill>
                  <a:latin typeface="Comic Sans MS"/>
                  <a:cs typeface="Comic Sans MS"/>
                </a:rPr>
                <a:t>0</a:t>
              </a:r>
              <a:r>
                <a:rPr lang="en-US" sz="900" dirty="0">
                  <a:solidFill>
                    <a:srgbClr val="FF0000"/>
                  </a:solidFill>
                  <a:latin typeface="Comic Sans MS"/>
                  <a:cs typeface="Comic Sans MS"/>
                </a:rPr>
                <a:t>  </a:t>
              </a:r>
            </a:p>
          </p:txBody>
        </p:sp>
        <p:sp>
          <p:nvSpPr>
            <p:cNvPr id="419" name="Text Box 113"/>
            <p:cNvSpPr txBox="1">
              <a:spLocks noChangeAspect="1" noChangeArrowheads="1"/>
            </p:cNvSpPr>
            <p:nvPr/>
          </p:nvSpPr>
          <p:spPr bwMode="auto">
            <a:xfrm>
              <a:off x="3364482" y="4470973"/>
              <a:ext cx="1091103" cy="230832"/>
            </a:xfrm>
            <a:prstGeom prst="rect">
              <a:avLst/>
            </a:prstGeom>
            <a:noFill/>
            <a:ln w="9525">
              <a:noFill/>
              <a:miter lim="800000"/>
              <a:headEnd/>
              <a:tailEnd/>
            </a:ln>
          </p:spPr>
          <p:txBody>
            <a:bodyPr wrap="square">
              <a:prstTxWarp prst="textNoShape">
                <a:avLst/>
              </a:prstTxWarp>
              <a:spAutoFit/>
            </a:bodyPr>
            <a:lstStyle/>
            <a:p>
              <a:pPr eaLnBrk="0" hangingPunct="0"/>
              <a:r>
                <a:rPr lang="en-US" sz="900" dirty="0">
                  <a:solidFill>
                    <a:srgbClr val="FF0000"/>
                  </a:solidFill>
                  <a:latin typeface="Comic Sans MS"/>
                  <a:cs typeface="Comic Sans MS"/>
                </a:rPr>
                <a:t>1.0000 </a:t>
              </a:r>
              <a:r>
                <a:rPr lang="en-US" sz="900" dirty="0" err="1">
                  <a:solidFill>
                    <a:srgbClr val="FF0000"/>
                  </a:solidFill>
                  <a:latin typeface="Comic Sans MS"/>
                  <a:cs typeface="Comic Sans MS"/>
                </a:rPr>
                <a:t>GeV</a:t>
              </a:r>
              <a:r>
                <a:rPr lang="en-US" sz="900" dirty="0">
                  <a:solidFill>
                    <a:srgbClr val="FF0000"/>
                  </a:solidFill>
                  <a:latin typeface="Comic Sans MS"/>
                  <a:cs typeface="Comic Sans MS"/>
                </a:rPr>
                <a:t>  E</a:t>
              </a:r>
              <a:r>
                <a:rPr lang="en-US" sz="900" baseline="-25000" dirty="0">
                  <a:solidFill>
                    <a:srgbClr val="FF0000"/>
                  </a:solidFill>
                  <a:latin typeface="Comic Sans MS"/>
                  <a:cs typeface="Comic Sans MS"/>
                </a:rPr>
                <a:t>0</a:t>
              </a:r>
              <a:endParaRPr lang="en-US" sz="900" dirty="0">
                <a:solidFill>
                  <a:srgbClr val="FF0000"/>
                </a:solidFill>
                <a:latin typeface="Comic Sans MS"/>
                <a:cs typeface="Comic Sans MS"/>
              </a:endParaRPr>
            </a:p>
          </p:txBody>
        </p:sp>
        <p:sp>
          <p:nvSpPr>
            <p:cNvPr id="420" name="Text Box 119"/>
            <p:cNvSpPr txBox="1">
              <a:spLocks noChangeAspect="1" noChangeArrowheads="1"/>
            </p:cNvSpPr>
            <p:nvPr/>
          </p:nvSpPr>
          <p:spPr bwMode="auto">
            <a:xfrm>
              <a:off x="3362146" y="2782659"/>
              <a:ext cx="1093439" cy="230832"/>
            </a:xfrm>
            <a:prstGeom prst="rect">
              <a:avLst/>
            </a:prstGeom>
            <a:noFill/>
            <a:ln w="9525">
              <a:noFill/>
              <a:miter lim="800000"/>
              <a:headEnd/>
              <a:tailEnd/>
            </a:ln>
          </p:spPr>
          <p:txBody>
            <a:bodyPr wrap="square">
              <a:prstTxWarp prst="textNoShape">
                <a:avLst/>
              </a:prstTxWarp>
              <a:spAutoFit/>
            </a:bodyPr>
            <a:lstStyle/>
            <a:p>
              <a:pPr eaLnBrk="0" hangingPunct="0"/>
              <a:r>
                <a:rPr lang="en-US" sz="900" dirty="0">
                  <a:solidFill>
                    <a:srgbClr val="FF0000"/>
                  </a:solidFill>
                  <a:latin typeface="Comic Sans MS"/>
                  <a:cs typeface="Comic Sans MS"/>
                </a:rPr>
                <a:t>0.1833 </a:t>
              </a:r>
              <a:r>
                <a:rPr lang="en-US" sz="900" dirty="0" err="1">
                  <a:solidFill>
                    <a:srgbClr val="FF0000"/>
                  </a:solidFill>
                  <a:latin typeface="Comic Sans MS"/>
                  <a:cs typeface="Comic Sans MS"/>
                </a:rPr>
                <a:t>GeV</a:t>
              </a:r>
              <a:r>
                <a:rPr lang="en-US" sz="900" dirty="0">
                  <a:solidFill>
                    <a:srgbClr val="FF0000"/>
                  </a:solidFill>
                  <a:latin typeface="Comic Sans MS"/>
                  <a:cs typeface="Comic Sans MS"/>
                </a:rPr>
                <a:t> </a:t>
              </a:r>
              <a:r>
                <a:rPr lang="en-US" sz="900" dirty="0" err="1">
                  <a:solidFill>
                    <a:srgbClr val="FF0000"/>
                  </a:solidFill>
                  <a:latin typeface="Comic Sans MS"/>
                  <a:cs typeface="Comic Sans MS"/>
                </a:rPr>
                <a:t>Eo</a:t>
              </a:r>
              <a:r>
                <a:rPr lang="en-US" sz="900" dirty="0">
                  <a:solidFill>
                    <a:srgbClr val="FF0000"/>
                  </a:solidFill>
                  <a:latin typeface="Comic Sans MS"/>
                  <a:cs typeface="Comic Sans MS"/>
                </a:rPr>
                <a:t> </a:t>
              </a:r>
            </a:p>
          </p:txBody>
        </p:sp>
      </p:grpSp>
      <p:sp>
        <p:nvSpPr>
          <p:cNvPr id="421" name="Arc 420"/>
          <p:cNvSpPr/>
          <p:nvPr/>
        </p:nvSpPr>
        <p:spPr>
          <a:xfrm rot="7200000">
            <a:off x="1784576" y="2636963"/>
            <a:ext cx="208914" cy="154956"/>
          </a:xfrm>
          <a:prstGeom prst="arc">
            <a:avLst>
              <a:gd name="adj1" fmla="val 16200000"/>
              <a:gd name="adj2" fmla="val 6010379"/>
            </a:avLst>
          </a:pr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6" name="Oval 425"/>
          <p:cNvSpPr/>
          <p:nvPr/>
        </p:nvSpPr>
        <p:spPr>
          <a:xfrm>
            <a:off x="1752600" y="2438400"/>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7" name="Straight Arrow Connector 426"/>
          <p:cNvCxnSpPr>
            <a:stCxn id="426" idx="4"/>
            <a:endCxn id="371" idx="0"/>
          </p:cNvCxnSpPr>
          <p:nvPr/>
        </p:nvCxnSpPr>
        <p:spPr>
          <a:xfrm rot="16200000" flipH="1">
            <a:off x="1411430" y="3008169"/>
            <a:ext cx="2157725" cy="132298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73" name="Rectangle 372"/>
          <p:cNvSpPr/>
          <p:nvPr/>
        </p:nvSpPr>
        <p:spPr>
          <a:xfrm>
            <a:off x="2278493" y="6364855"/>
            <a:ext cx="1899002" cy="246221"/>
          </a:xfrm>
          <a:prstGeom prst="rect">
            <a:avLst/>
          </a:prstGeom>
        </p:spPr>
        <p:txBody>
          <a:bodyPr wrap="none">
            <a:spAutoFit/>
          </a:bodyPr>
          <a:lstStyle/>
          <a:p>
            <a:r>
              <a:rPr lang="en-US" sz="1000" dirty="0">
                <a:solidFill>
                  <a:srgbClr val="000090"/>
                </a:solidFill>
                <a:latin typeface="Comic Sans MS" pitchFamily="-110" charset="0"/>
                <a:ea typeface="Comic Sans MS" pitchFamily="-110" charset="0"/>
                <a:cs typeface="Comic Sans MS" pitchFamily="-110" charset="0"/>
              </a:rPr>
              <a:t>Animation is by N. Tsoupas</a:t>
            </a:r>
            <a:endParaRPr lang="en-US" sz="1000" dirty="0"/>
          </a:p>
        </p:txBody>
      </p:sp>
      <p:sp>
        <p:nvSpPr>
          <p:cNvPr id="2" name="Title 1"/>
          <p:cNvSpPr>
            <a:spLocks noGrp="1"/>
          </p:cNvSpPr>
          <p:nvPr>
            <p:ph type="title"/>
          </p:nvPr>
        </p:nvSpPr>
        <p:spPr>
          <a:xfrm>
            <a:off x="-74083" y="0"/>
            <a:ext cx="9218083" cy="609600"/>
          </a:xfrm>
        </p:spPr>
        <p:txBody>
          <a:bodyPr/>
          <a:lstStyle/>
          <a:p>
            <a:r>
              <a:rPr lang="en-US" dirty="0">
                <a:latin typeface="Comic Sans MS" pitchFamily="66" charset="0"/>
              </a:rPr>
              <a:t>Electron beam evolution </a:t>
            </a:r>
            <a:r>
              <a:rPr lang="en-US" sz="3200" dirty="0">
                <a:latin typeface="Comic Sans MS" pitchFamily="66" charset="0"/>
              </a:rPr>
              <a:t>in </a:t>
            </a:r>
            <a:r>
              <a:rPr lang="en-US" sz="3200" cap="none" dirty="0" err="1">
                <a:latin typeface="Comic Sans MS" pitchFamily="66" charset="0"/>
              </a:rPr>
              <a:t>e</a:t>
            </a:r>
            <a:r>
              <a:rPr lang="en-US" sz="3200" dirty="0" err="1">
                <a:latin typeface="Comic Sans MS" pitchFamily="66" charset="0"/>
              </a:rPr>
              <a:t>RHIC’s</a:t>
            </a:r>
            <a:r>
              <a:rPr lang="en-US" sz="3200" dirty="0">
                <a:latin typeface="Comic Sans MS" pitchFamily="66" charset="0"/>
              </a:rPr>
              <a:t> ERL</a:t>
            </a:r>
            <a:endParaRPr lang="en-US" dirty="0"/>
          </a:p>
        </p:txBody>
      </p:sp>
      <p:sp>
        <p:nvSpPr>
          <p:cNvPr id="22" name="Slide Number Placeholder 21"/>
          <p:cNvSpPr>
            <a:spLocks noGrp="1"/>
          </p:cNvSpPr>
          <p:nvPr>
            <p:ph type="sldNum" sz="quarter" idx="12"/>
          </p:nvPr>
        </p:nvSpPr>
        <p:spPr/>
        <p:txBody>
          <a:bodyPr/>
          <a:lstStyle/>
          <a:p>
            <a:fld id="{E7C2DFF1-6A7E-5841-980E-96BA788216E4}" type="slidenum">
              <a:rPr lang="en-US"/>
              <a:pPr/>
              <a:t>18</a:t>
            </a:fld>
            <a:endParaRPr lang="en-US"/>
          </a:p>
        </p:txBody>
      </p:sp>
      <p:sp>
        <p:nvSpPr>
          <p:cNvPr id="23" name="TextBox 22"/>
          <p:cNvSpPr txBox="1"/>
          <p:nvPr/>
        </p:nvSpPr>
        <p:spPr>
          <a:xfrm>
            <a:off x="6635750" y="5355167"/>
            <a:ext cx="2580116" cy="646331"/>
          </a:xfrm>
          <a:prstGeom prst="rect">
            <a:avLst/>
          </a:prstGeom>
          <a:noFill/>
        </p:spPr>
        <p:txBody>
          <a:bodyPr wrap="none" rtlCol="0">
            <a:spAutoFit/>
          </a:bodyPr>
          <a:lstStyle/>
          <a:p>
            <a:r>
              <a:rPr lang="en-US" dirty="0">
                <a:solidFill>
                  <a:srgbClr val="0000FF"/>
                </a:solidFill>
              </a:rPr>
              <a:t>ERL: </a:t>
            </a:r>
          </a:p>
          <a:p>
            <a:r>
              <a:rPr lang="en-US" dirty="0">
                <a:solidFill>
                  <a:srgbClr val="0000FF"/>
                </a:solidFill>
              </a:rPr>
              <a:t>energy recovery </a:t>
            </a:r>
            <a:r>
              <a:rPr lang="en-US" dirty="0" err="1">
                <a:solidFill>
                  <a:srgbClr val="0000FF"/>
                </a:solidFill>
              </a:rPr>
              <a:t>linac</a:t>
            </a:r>
            <a:endParaRPr lang="en-US" dirty="0">
              <a:solidFill>
                <a:srgbClr val="0000FF"/>
              </a:solidFill>
            </a:endParaRPr>
          </a:p>
        </p:txBody>
      </p:sp>
      <p:sp>
        <p:nvSpPr>
          <p:cNvPr id="21" name="Date Placeholder 20"/>
          <p:cNvSpPr>
            <a:spLocks noGrp="1"/>
          </p:cNvSpPr>
          <p:nvPr>
            <p:ph type="dt" sz="half" idx="10"/>
          </p:nvPr>
        </p:nvSpPr>
        <p:spPr/>
        <p:txBody>
          <a:bodyPr/>
          <a:lstStyle/>
          <a:p>
            <a:r>
              <a:rPr lang="en-US"/>
              <a:t>E.C. Aschenauer</a:t>
            </a:r>
          </a:p>
        </p:txBody>
      </p:sp>
      <p:sp>
        <p:nvSpPr>
          <p:cNvPr id="378" name="Text Box 110"/>
          <p:cNvSpPr txBox="1">
            <a:spLocks noChangeArrowheads="1"/>
          </p:cNvSpPr>
          <p:nvPr/>
        </p:nvSpPr>
        <p:spPr bwMode="auto">
          <a:xfrm>
            <a:off x="11761" y="4628481"/>
            <a:ext cx="2279650" cy="1600438"/>
          </a:xfrm>
          <a:prstGeom prst="rect">
            <a:avLst/>
          </a:prstGeom>
          <a:no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i="1" dirty="0">
                <a:solidFill>
                  <a:srgbClr val="FF0000"/>
                </a:solidFill>
                <a:latin typeface="Comic Sans MS" charset="0"/>
                <a:cs typeface="Comic Sans MS" charset="0"/>
              </a:rPr>
              <a:t>Staging:</a:t>
            </a:r>
          </a:p>
          <a:p>
            <a:pPr algn="ctr"/>
            <a:r>
              <a:rPr lang="en-US" sz="1400" i="1" dirty="0">
                <a:solidFill>
                  <a:srgbClr val="0000FF"/>
                </a:solidFill>
                <a:latin typeface="Comic Sans MS" charset="0"/>
                <a:cs typeface="Comic Sans MS" charset="0"/>
              </a:rPr>
              <a:t>All lepton beam energies scale proportionally by adding SRF cavities to the injector</a:t>
            </a:r>
          </a:p>
          <a:p>
            <a:pPr algn="ctr"/>
            <a:r>
              <a:rPr lang="en-US" sz="1400" i="1" dirty="0" err="1">
                <a:solidFill>
                  <a:srgbClr val="FF0000"/>
                </a:solidFill>
                <a:latin typeface="Comic Sans MS" charset="0"/>
                <a:cs typeface="Comic Sans MS" charset="0"/>
              </a:rPr>
              <a:t>E</a:t>
            </a:r>
            <a:r>
              <a:rPr lang="en-US" sz="1400" i="1" baseline="-25000" dirty="0" err="1">
                <a:solidFill>
                  <a:srgbClr val="FF0000"/>
                </a:solidFill>
                <a:latin typeface="Comic Sans MS" charset="0"/>
                <a:cs typeface="Comic Sans MS" charset="0"/>
              </a:rPr>
              <a:t>o</a:t>
            </a:r>
            <a:r>
              <a:rPr lang="en-US" sz="1400" i="1" dirty="0">
                <a:solidFill>
                  <a:srgbClr val="FF0000"/>
                </a:solidFill>
                <a:latin typeface="Comic Sans MS" charset="0"/>
                <a:cs typeface="Comic Sans MS" charset="0"/>
              </a:rPr>
              <a:t>=5, 10, 20, 30 </a:t>
            </a:r>
            <a:r>
              <a:rPr lang="en-US" sz="1400" i="1" dirty="0" err="1">
                <a:solidFill>
                  <a:srgbClr val="FF0000"/>
                </a:solidFill>
                <a:latin typeface="Comic Sans MS" charset="0"/>
                <a:cs typeface="Comic Sans MS" charset="0"/>
              </a:rPr>
              <a:t>GeV</a:t>
            </a:r>
            <a:endParaRPr lang="en-US" sz="1400" i="1" dirty="0">
              <a:solidFill>
                <a:srgbClr val="FF0000"/>
              </a:solidFill>
              <a:latin typeface="Comic Sans MS" charset="0"/>
              <a:cs typeface="Comic Sans MS" charset="0"/>
            </a:endParaRPr>
          </a:p>
        </p:txBody>
      </p:sp>
      <p:pic>
        <p:nvPicPr>
          <p:cNvPr id="413" name="Picture 412" descr="hi_hat_insert.jpg"/>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164624" y="983687"/>
            <a:ext cx="1491676" cy="965201"/>
          </a:xfrm>
          <a:prstGeom prst="rect">
            <a:avLst/>
          </a:prstGeom>
        </p:spPr>
      </p:pic>
      <p:pic>
        <p:nvPicPr>
          <p:cNvPr id="418" name="Picture 417" descr="Macintosh HD:Users:sergeybelomestnykh:Journals:RAST:hi-beta-srf:figures:fig34_1.jpg"/>
          <p:cNvPicPr>
            <a:picLocks noChangeAspect="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2129280" y="941954"/>
            <a:ext cx="1377743" cy="2481411"/>
          </a:xfrm>
          <a:prstGeom prst="rect">
            <a:avLst/>
          </a:prstGeom>
          <a:noFill/>
          <a:ln w="38100" cmpd="sng">
            <a:solidFill>
              <a:srgbClr val="FFFFFF"/>
            </a:solidFill>
          </a:ln>
        </p:spPr>
      </p:pic>
      <p:pic>
        <p:nvPicPr>
          <p:cNvPr id="422" name="Picture 421"/>
          <p:cNvPicPr/>
          <p:nvPr/>
        </p:nvPicPr>
        <p:blipFill>
          <a:blip r:embed="rId8" cstate="screen">
            <a:extLst>
              <a:ext uri="{28A0092B-C50C-407E-A947-70E740481C1C}">
                <a14:useLocalDpi xmlns:a14="http://schemas.microsoft.com/office/drawing/2010/main" xmlns=""/>
              </a:ext>
            </a:extLst>
          </a:blip>
          <a:srcRect/>
          <a:stretch>
            <a:fillRect/>
          </a:stretch>
        </p:blipFill>
        <p:spPr bwMode="auto">
          <a:xfrm>
            <a:off x="7340597" y="3824818"/>
            <a:ext cx="1822450" cy="1670051"/>
          </a:xfrm>
          <a:prstGeom prst="rect">
            <a:avLst/>
          </a:prstGeom>
          <a:noFill/>
          <a:ln w="9525">
            <a:noFill/>
            <a:miter lim="800000"/>
            <a:headEnd/>
            <a:tailEnd/>
          </a:ln>
        </p:spPr>
      </p:pic>
      <p:graphicFrame>
        <p:nvGraphicFramePr>
          <p:cNvPr id="423" name="Table 422"/>
          <p:cNvGraphicFramePr>
            <a:graphicFrameLocks noGrp="1"/>
          </p:cNvGraphicFramePr>
          <p:nvPr>
            <p:extLst>
              <p:ext uri="{D42A27DB-BD31-4B8C-83A1-F6EECF244321}">
                <p14:modId xmlns:p14="http://schemas.microsoft.com/office/powerpoint/2010/main" xmlns="" val="1117277692"/>
              </p:ext>
            </p:extLst>
          </p:nvPr>
        </p:nvGraphicFramePr>
        <p:xfrm>
          <a:off x="8015816" y="1041400"/>
          <a:ext cx="825500" cy="2738120"/>
        </p:xfrm>
        <a:graphic>
          <a:graphicData uri="http://schemas.openxmlformats.org/drawingml/2006/table">
            <a:tbl>
              <a:tblPr/>
              <a:tblGrid>
                <a:gridCol w="825500"/>
              </a:tblGrid>
              <a:tr h="192034">
                <a:tc>
                  <a:txBody>
                    <a:bodyPr/>
                    <a:lstStyle/>
                    <a:p>
                      <a:pPr algn="ctr" fontAlgn="b"/>
                      <a:r>
                        <a:rPr lang="en-US" sz="1200" b="0" i="0" u="none" strike="noStrike" dirty="0">
                          <a:solidFill>
                            <a:srgbClr val="000000"/>
                          </a:solidFill>
                          <a:effectLst/>
                          <a:latin typeface="Calibri"/>
                        </a:rPr>
                        <a:t>E/</a:t>
                      </a:r>
                      <a:r>
                        <a:rPr lang="en-US" sz="1200" b="0" i="0" u="none" strike="noStrike" dirty="0" err="1">
                          <a:solidFill>
                            <a:srgbClr val="000000"/>
                          </a:solidFill>
                          <a:effectLst/>
                          <a:latin typeface="Calibri"/>
                        </a:rPr>
                        <a:t>Eo</a:t>
                      </a:r>
                      <a:endParaRPr lang="en-US" sz="12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0.0200</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0.1017</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0.1833</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0.2650</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0.3467</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0.4283</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0.5100</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0.5917</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0.6733</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0.7550</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0.8367</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0.9183</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1.0000</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435" name="Text Box 110"/>
          <p:cNvSpPr txBox="1">
            <a:spLocks noChangeArrowheads="1"/>
          </p:cNvSpPr>
          <p:nvPr/>
        </p:nvSpPr>
        <p:spPr bwMode="auto">
          <a:xfrm>
            <a:off x="2796120" y="4841881"/>
            <a:ext cx="3644900" cy="646331"/>
          </a:xfrm>
          <a:prstGeom prst="rect">
            <a:avLst/>
          </a:prstGeom>
          <a:no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i="1" dirty="0">
                <a:solidFill>
                  <a:srgbClr val="0000FF"/>
                </a:solidFill>
                <a:latin typeface="Comic Sans MS" charset="0"/>
                <a:cs typeface="Comic Sans MS" charset="0"/>
              </a:rPr>
              <a:t>All magnets would be installed from the day one and we would be cranking power supplies up as energy is increasing</a:t>
            </a:r>
          </a:p>
        </p:txBody>
      </p:sp>
    </p:spTree>
    <p:custDataLst>
      <p:tags r:id="rId1"/>
    </p:custDataLst>
    <p:extLst>
      <p:ext uri="{BB962C8B-B14F-4D97-AF65-F5344CB8AC3E}">
        <p14:creationId xmlns:p14="http://schemas.microsoft.com/office/powerpoint/2010/main" xmlns="" val="2063723486"/>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p:cNvSpPr>
            <a:spLocks noGrp="1"/>
          </p:cNvSpPr>
          <p:nvPr>
            <p:ph type="title"/>
          </p:nvPr>
        </p:nvSpPr>
        <p:spPr bwMode="auto">
          <a:xfrm>
            <a:off x="0" y="0"/>
            <a:ext cx="9144000" cy="6096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800" cap="none" dirty="0" err="1">
                <a:latin typeface="Comic Sans MS" charset="0"/>
                <a:cs typeface="Comic Sans MS" charset="0"/>
              </a:rPr>
              <a:t>e</a:t>
            </a:r>
            <a:r>
              <a:rPr lang="en-US" sz="2800" dirty="0" err="1">
                <a:latin typeface="Comic Sans MS" charset="0"/>
                <a:cs typeface="Comic Sans MS" charset="0"/>
              </a:rPr>
              <a:t>RHIC</a:t>
            </a:r>
            <a:r>
              <a:rPr lang="en-US" sz="2800" dirty="0">
                <a:latin typeface="Comic Sans MS" charset="0"/>
                <a:cs typeface="Comic Sans MS" charset="0"/>
              </a:rPr>
              <a:t>: high-luminosity IR</a:t>
            </a:r>
          </a:p>
        </p:txBody>
      </p:sp>
      <p:sp>
        <p:nvSpPr>
          <p:cNvPr id="7" name="Slide Number Placeholder 6"/>
          <p:cNvSpPr>
            <a:spLocks noGrp="1"/>
          </p:cNvSpPr>
          <p:nvPr>
            <p:ph type="sldNum" sz="quarter" idx="12"/>
          </p:nvPr>
        </p:nvSpPr>
        <p:spPr/>
        <p:txBody>
          <a:bodyPr/>
          <a:lstStyle/>
          <a:p>
            <a:fld id="{7700998A-54CD-3E4F-9E45-07D813DEB275}" type="slidenum">
              <a:rPr lang="en-US"/>
              <a:pPr/>
              <a:t>19</a:t>
            </a:fld>
            <a:endParaRPr lang="en-US"/>
          </a:p>
        </p:txBody>
      </p:sp>
      <p:sp>
        <p:nvSpPr>
          <p:cNvPr id="9" name="Content Placeholder 8"/>
          <p:cNvSpPr>
            <a:spLocks noGrp="1"/>
          </p:cNvSpPr>
          <p:nvPr>
            <p:ph sz="quarter" idx="4294967295"/>
          </p:nvPr>
        </p:nvSpPr>
        <p:spPr>
          <a:xfrm>
            <a:off x="0" y="4594225"/>
            <a:ext cx="8488363" cy="1844675"/>
          </a:xfrm>
        </p:spPr>
        <p:txBody>
          <a:bodyPr>
            <a:normAutofit fontScale="77500" lnSpcReduction="20000"/>
          </a:bodyPr>
          <a:lstStyle/>
          <a:p>
            <a:pPr>
              <a:defRPr/>
            </a:pPr>
            <a:r>
              <a:rPr lang="en-US" dirty="0"/>
              <a:t>10 mrad crossing angle and crab-crossing</a:t>
            </a:r>
          </a:p>
          <a:p>
            <a:pPr>
              <a:defRPr/>
            </a:pPr>
            <a:r>
              <a:rPr lang="en-US" dirty="0"/>
              <a:t>High gradient (200 T/</a:t>
            </a:r>
            <a:r>
              <a:rPr lang="en-US" dirty="0" err="1"/>
              <a:t>m</a:t>
            </a:r>
            <a:r>
              <a:rPr lang="en-US" dirty="0"/>
              <a:t>) large aperture Nb</a:t>
            </a:r>
            <a:r>
              <a:rPr lang="en-US" baseline="-25000" dirty="0"/>
              <a:t>3</a:t>
            </a:r>
            <a:r>
              <a:rPr lang="en-US" dirty="0"/>
              <a:t>Sn</a:t>
            </a:r>
            <a:r>
              <a:rPr lang="en-US" i="1" dirty="0"/>
              <a:t> </a:t>
            </a:r>
            <a:r>
              <a:rPr lang="en-US" dirty="0"/>
              <a:t>focusing magnets</a:t>
            </a:r>
          </a:p>
          <a:p>
            <a:pPr>
              <a:defRPr/>
            </a:pPr>
            <a:r>
              <a:rPr lang="en-US" dirty="0"/>
              <a:t>Arranged free-field electron pass through the hadron triplet magnets</a:t>
            </a:r>
          </a:p>
          <a:p>
            <a:pPr>
              <a:defRPr/>
            </a:pPr>
            <a:r>
              <a:rPr lang="en-US" dirty="0"/>
              <a:t>Integration with the detector: efficient separation and registration of low angle collision products</a:t>
            </a:r>
          </a:p>
          <a:p>
            <a:pPr>
              <a:defRPr/>
            </a:pPr>
            <a:r>
              <a:rPr lang="en-US" dirty="0"/>
              <a:t>Gentle bending of the electrons  to avoid SR impact in the detector</a:t>
            </a:r>
          </a:p>
          <a:p>
            <a:pPr>
              <a:defRPr/>
            </a:pPr>
            <a:endParaRPr lang="en-US" dirty="0"/>
          </a:p>
        </p:txBody>
      </p:sp>
      <p:pic>
        <p:nvPicPr>
          <p:cNvPr id="15155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060450"/>
            <a:ext cx="6397625" cy="301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4"/>
          <p:cNvGrpSpPr>
            <a:grpSpLocks/>
          </p:cNvGrpSpPr>
          <p:nvPr/>
        </p:nvGrpSpPr>
        <p:grpSpPr bwMode="auto">
          <a:xfrm>
            <a:off x="6421438" y="923925"/>
            <a:ext cx="2533650" cy="2768600"/>
            <a:chOff x="6121400" y="589432"/>
            <a:chExt cx="3022600" cy="3051409"/>
          </a:xfrm>
        </p:grpSpPr>
        <p:pic>
          <p:nvPicPr>
            <p:cNvPr id="151573" name="Picture 5" descr="Screen shot 2010-07-30 at 2.32.21 PM.pn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6121400" y="1079500"/>
              <a:ext cx="3022600" cy="25613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74" name="TextBox 6"/>
            <p:cNvSpPr txBox="1">
              <a:spLocks noChangeArrowheads="1"/>
            </p:cNvSpPr>
            <p:nvPr/>
          </p:nvSpPr>
          <p:spPr bwMode="auto">
            <a:xfrm>
              <a:off x="6494281" y="589432"/>
              <a:ext cx="2200277" cy="354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Comic Sans MS" charset="0"/>
                  <a:cs typeface="Comic Sans MS" charset="0"/>
                </a:rPr>
                <a:t>Proton beam lattice</a:t>
              </a:r>
            </a:p>
          </p:txBody>
        </p:sp>
      </p:grpSp>
      <p:cxnSp>
        <p:nvCxnSpPr>
          <p:cNvPr id="12" name="Straight Arrow Connector 11"/>
          <p:cNvCxnSpPr/>
          <p:nvPr/>
        </p:nvCxnSpPr>
        <p:spPr>
          <a:xfrm rot="10800000">
            <a:off x="4373563" y="2752725"/>
            <a:ext cx="457200" cy="12700"/>
          </a:xfrm>
          <a:prstGeom prst="straightConnector1">
            <a:avLst/>
          </a:prstGeom>
          <a:ln w="12700" cap="flat" cmpd="sng" algn="ctr">
            <a:solidFill>
              <a:schemeClr val="tx2"/>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4017963" y="1203325"/>
            <a:ext cx="495300" cy="88900"/>
          </a:xfrm>
          <a:prstGeom prst="straightConnector1">
            <a:avLst/>
          </a:prstGeom>
          <a:ln w="12700"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51560" name="TextBox 14"/>
          <p:cNvSpPr txBox="1">
            <a:spLocks noChangeArrowheads="1"/>
          </p:cNvSpPr>
          <p:nvPr/>
        </p:nvSpPr>
        <p:spPr bwMode="auto">
          <a:xfrm>
            <a:off x="4437063" y="2676525"/>
            <a:ext cx="3127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DD0000"/>
                </a:solidFill>
              </a:rPr>
              <a:t>e</a:t>
            </a:r>
          </a:p>
        </p:txBody>
      </p:sp>
      <p:sp>
        <p:nvSpPr>
          <p:cNvPr id="151561" name="TextBox 15"/>
          <p:cNvSpPr txBox="1">
            <a:spLocks noChangeArrowheads="1"/>
          </p:cNvSpPr>
          <p:nvPr/>
        </p:nvSpPr>
        <p:spPr bwMode="auto">
          <a:xfrm>
            <a:off x="4081463" y="923925"/>
            <a:ext cx="3127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FF"/>
                </a:solidFill>
              </a:rPr>
              <a:t>p</a:t>
            </a:r>
          </a:p>
        </p:txBody>
      </p:sp>
      <p:grpSp>
        <p:nvGrpSpPr>
          <p:cNvPr id="25" name="Group 24"/>
          <p:cNvGrpSpPr>
            <a:grpSpLocks/>
          </p:cNvGrpSpPr>
          <p:nvPr/>
        </p:nvGrpSpPr>
        <p:grpSpPr bwMode="auto">
          <a:xfrm>
            <a:off x="5422900" y="2012428"/>
            <a:ext cx="3608388" cy="1887537"/>
            <a:chOff x="4518837" y="4503722"/>
            <a:chExt cx="3608282" cy="1887627"/>
          </a:xfrm>
        </p:grpSpPr>
        <p:grpSp>
          <p:nvGrpSpPr>
            <p:cNvPr id="151566" name="Group 17"/>
            <p:cNvGrpSpPr>
              <a:grpSpLocks/>
            </p:cNvGrpSpPr>
            <p:nvPr/>
          </p:nvGrpSpPr>
          <p:grpSpPr bwMode="auto">
            <a:xfrm>
              <a:off x="4518837" y="4503722"/>
              <a:ext cx="3608282" cy="1887627"/>
              <a:chOff x="5592191" y="3790272"/>
              <a:chExt cx="3857410" cy="2081531"/>
            </a:xfrm>
          </p:grpSpPr>
          <p:pic>
            <p:nvPicPr>
              <p:cNvPr id="151568" name="Picture 18" descr="LHC-LARP-Triplet.jpg"/>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5592191" y="3790272"/>
                <a:ext cx="3857410" cy="2081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69" name="Rectangle 21"/>
              <p:cNvSpPr>
                <a:spLocks noChangeArrowheads="1"/>
              </p:cNvSpPr>
              <p:nvPr/>
            </p:nvSpPr>
            <p:spPr bwMode="auto">
              <a:xfrm rot="-371285">
                <a:off x="7696176" y="4551307"/>
                <a:ext cx="87291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b="1"/>
                  <a:t>Nb</a:t>
                </a:r>
                <a:r>
                  <a:rPr lang="en-US" b="1" baseline="-25000"/>
                  <a:t>3</a:t>
                </a:r>
                <a:r>
                  <a:rPr lang="en-US" b="1"/>
                  <a:t>Sn </a:t>
                </a:r>
                <a:endParaRPr lang="en-US"/>
              </a:p>
            </p:txBody>
          </p:sp>
          <p:sp>
            <p:nvSpPr>
              <p:cNvPr id="151570" name="Rectangle 22"/>
              <p:cNvSpPr>
                <a:spLocks noChangeArrowheads="1"/>
              </p:cNvSpPr>
              <p:nvPr/>
            </p:nvSpPr>
            <p:spPr bwMode="auto">
              <a:xfrm rot="-1636018">
                <a:off x="8355764" y="5275537"/>
                <a:ext cx="91563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00" b="1"/>
                  <a:t>200 T/m</a:t>
                </a:r>
                <a:r>
                  <a:rPr lang="en-US" b="1"/>
                  <a:t> </a:t>
                </a:r>
                <a:endParaRPr lang="en-US"/>
              </a:p>
            </p:txBody>
          </p:sp>
        </p:grpSp>
        <p:sp>
          <p:nvSpPr>
            <p:cNvPr id="151567" name="Rectangle 23"/>
            <p:cNvSpPr>
              <a:spLocks noChangeArrowheads="1"/>
            </p:cNvSpPr>
            <p:nvPr/>
          </p:nvSpPr>
          <p:spPr bwMode="auto">
            <a:xfrm>
              <a:off x="5499937" y="4526148"/>
              <a:ext cx="227177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200" b="1">
                  <a:latin typeface="Comic Sans MS" charset="0"/>
                  <a:cs typeface="Comic Sans MS" charset="0"/>
                </a:rPr>
                <a:t>G.Ambrosio et al., IPAC’10</a:t>
              </a:r>
              <a:endParaRPr lang="en-US" sz="1200">
                <a:latin typeface="Comic Sans MS" charset="0"/>
                <a:cs typeface="Comic Sans MS" charset="0"/>
              </a:endParaRPr>
            </a:p>
          </p:txBody>
        </p:sp>
      </p:grpSp>
      <p:pic>
        <p:nvPicPr>
          <p:cNvPr id="26" name="Picture 25" descr="eRHIC IR Combined Function Magnet, 07-Mar-2011, B. Parker.pdf"/>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6181886" y="771525"/>
            <a:ext cx="2927350" cy="378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1565" name="Picture 26" descr="Screen shot 2011-03-09 at 4.05.42 PM.png"/>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223838" y="1063625"/>
            <a:ext cx="1031875" cy="633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7"/>
          <a:stretch>
            <a:fillRect/>
          </a:stretch>
        </p:blipFill>
        <p:spPr>
          <a:xfrm>
            <a:off x="6048128" y="2925764"/>
            <a:ext cx="2651371" cy="1590244"/>
          </a:xfrm>
          <a:prstGeom prst="rect">
            <a:avLst/>
          </a:prstGeom>
        </p:spPr>
      </p:pic>
      <p:pic>
        <p:nvPicPr>
          <p:cNvPr id="30" name="Picture 2" descr="http://www.linearcollider.org/newsline/images/2007/20070712_ftr1_2.gif"/>
          <p:cNvPicPr>
            <a:picLocks noChangeAspect="1" noChangeArrowheads="1" noCrop="1"/>
          </p:cNvPicPr>
          <p:nvPr/>
        </p:nvPicPr>
        <p:blipFill>
          <a:blip r:embed="rId8" cstate="print"/>
          <a:srcRect/>
          <a:stretch>
            <a:fillRect/>
          </a:stretch>
        </p:blipFill>
        <p:spPr bwMode="auto">
          <a:xfrm>
            <a:off x="5679479" y="1374775"/>
            <a:ext cx="3473911" cy="2317750"/>
          </a:xfrm>
          <a:prstGeom prst="rect">
            <a:avLst/>
          </a:prstGeom>
          <a:noFill/>
        </p:spPr>
      </p:pic>
      <p:sp>
        <p:nvSpPr>
          <p:cNvPr id="28" name="TextBox 27"/>
          <p:cNvSpPr txBox="1"/>
          <p:nvPr/>
        </p:nvSpPr>
        <p:spPr>
          <a:xfrm>
            <a:off x="101600" y="3873500"/>
            <a:ext cx="6716277" cy="646331"/>
          </a:xfrm>
          <a:prstGeom prst="rect">
            <a:avLst/>
          </a:prstGeom>
          <a:noFill/>
        </p:spPr>
        <p:txBody>
          <a:bodyPr wrap="none" rtlCol="0">
            <a:spAutoFit/>
          </a:bodyPr>
          <a:lstStyle/>
          <a:p>
            <a:r>
              <a:rPr lang="en-US" dirty="0" err="1"/>
              <a:t>eRHIC</a:t>
            </a:r>
            <a:r>
              <a:rPr lang="en-US" dirty="0"/>
              <a:t> - Geometry high-</a:t>
            </a:r>
            <a:r>
              <a:rPr lang="en-US" dirty="0" err="1"/>
              <a:t>lumi</a:t>
            </a:r>
            <a:r>
              <a:rPr lang="en-US" dirty="0"/>
              <a:t> IR with β*=5 cm, l*=4.5 m</a:t>
            </a:r>
            <a:br>
              <a:rPr lang="en-US" dirty="0"/>
            </a:br>
            <a:r>
              <a:rPr lang="en-US" dirty="0"/>
              <a:t>and 10 </a:t>
            </a:r>
            <a:r>
              <a:rPr lang="en-US" dirty="0" err="1"/>
              <a:t>mrad</a:t>
            </a:r>
            <a:r>
              <a:rPr lang="en-US" dirty="0"/>
              <a:t> crossing angle </a:t>
            </a:r>
            <a:r>
              <a:rPr lang="en-US" dirty="0">
                <a:solidFill>
                  <a:srgbClr val="0000FF"/>
                </a:solidFill>
                <a:sym typeface="Wingdings"/>
              </a:rPr>
              <a:t></a:t>
            </a:r>
            <a:r>
              <a:rPr lang="en-US" dirty="0">
                <a:sym typeface="Wingdings"/>
              </a:rPr>
              <a:t> </a:t>
            </a:r>
            <a:r>
              <a:rPr lang="en-US" dirty="0">
                <a:solidFill>
                  <a:srgbClr val="FF00FF"/>
                </a:solidFill>
                <a:sym typeface="Wingdings"/>
              </a:rPr>
              <a:t>10</a:t>
            </a:r>
            <a:r>
              <a:rPr lang="en-US" baseline="30000" dirty="0">
                <a:solidFill>
                  <a:srgbClr val="FF00FF"/>
                </a:solidFill>
                <a:sym typeface="Wingdings"/>
              </a:rPr>
              <a:t>34</a:t>
            </a:r>
            <a:r>
              <a:rPr lang="en-US" dirty="0">
                <a:solidFill>
                  <a:srgbClr val="FF00FF"/>
                </a:solidFill>
                <a:sym typeface="Wingdings"/>
              </a:rPr>
              <a:t> cm</a:t>
            </a:r>
            <a:r>
              <a:rPr lang="en-US" baseline="30000" dirty="0">
                <a:solidFill>
                  <a:srgbClr val="FF00FF"/>
                </a:solidFill>
                <a:sym typeface="Wingdings"/>
              </a:rPr>
              <a:t>-2</a:t>
            </a:r>
            <a:r>
              <a:rPr lang="en-US" dirty="0">
                <a:solidFill>
                  <a:srgbClr val="FF00FF"/>
                </a:solidFill>
                <a:sym typeface="Wingdings"/>
              </a:rPr>
              <a:t> s</a:t>
            </a:r>
            <a:r>
              <a:rPr lang="en-US" baseline="30000" dirty="0">
                <a:solidFill>
                  <a:srgbClr val="FF00FF"/>
                </a:solidFill>
                <a:sym typeface="Wingdings"/>
              </a:rPr>
              <a:t>-1</a:t>
            </a:r>
            <a:endParaRPr lang="en-US" baseline="30000" dirty="0">
              <a:solidFill>
                <a:srgbClr val="FF00FF"/>
              </a:solidFill>
            </a:endParaRPr>
          </a:p>
        </p:txBody>
      </p:sp>
      <p:grpSp>
        <p:nvGrpSpPr>
          <p:cNvPr id="29" name="Group 28"/>
          <p:cNvGrpSpPr/>
          <p:nvPr/>
        </p:nvGrpSpPr>
        <p:grpSpPr>
          <a:xfrm>
            <a:off x="6356846" y="552148"/>
            <a:ext cx="2734232" cy="4369102"/>
            <a:chOff x="430183" y="1197732"/>
            <a:chExt cx="3767257" cy="5596768"/>
          </a:xfrm>
        </p:grpSpPr>
        <p:pic>
          <p:nvPicPr>
            <p:cNvPr id="32" name="Picture 4"/>
            <p:cNvPicPr>
              <a:picLocks noChangeAspect="1" noChangeArrowheads="1"/>
            </p:cNvPicPr>
            <p:nvPr/>
          </p:nvPicPr>
          <p:blipFill>
            <a:blip r:embed="rId9"/>
            <a:srcRect t="8798" r="7619" b="1466"/>
            <a:stretch>
              <a:fillRect/>
            </a:stretch>
          </p:blipFill>
          <p:spPr bwMode="auto">
            <a:xfrm>
              <a:off x="503400" y="1197732"/>
              <a:ext cx="3484400" cy="2930458"/>
            </a:xfrm>
            <a:prstGeom prst="rect">
              <a:avLst/>
            </a:prstGeom>
            <a:noFill/>
            <a:ln w="12700" cap="flat">
              <a:noFill/>
              <a:miter lim="800000"/>
              <a:headEnd/>
              <a:tailEnd/>
            </a:ln>
          </p:spPr>
        </p:pic>
        <p:sp>
          <p:nvSpPr>
            <p:cNvPr id="33" name="Rectangle 5"/>
            <p:cNvSpPr>
              <a:spLocks/>
            </p:cNvSpPr>
            <p:nvPr/>
          </p:nvSpPr>
          <p:spPr bwMode="auto">
            <a:xfrm>
              <a:off x="1029295" y="1378059"/>
              <a:ext cx="840712"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dirty="0">
                  <a:solidFill>
                    <a:srgbClr val="FF00FF"/>
                  </a:solidFill>
                  <a:ea typeface="Gill Sans" charset="0"/>
                  <a:cs typeface="Gill Sans" charset="0"/>
                </a:rPr>
                <a:t>20x250</a:t>
              </a:r>
            </a:p>
          </p:txBody>
        </p:sp>
        <p:pic>
          <p:nvPicPr>
            <p:cNvPr id="34" name="Picture 4"/>
            <p:cNvPicPr>
              <a:picLocks noChangeAspect="1" noChangeArrowheads="1"/>
            </p:cNvPicPr>
            <p:nvPr/>
          </p:nvPicPr>
          <p:blipFill>
            <a:blip r:embed="rId10"/>
            <a:srcRect l="5172" t="7627" r="7241"/>
            <a:stretch>
              <a:fillRect/>
            </a:stretch>
          </p:blipFill>
          <p:spPr bwMode="auto">
            <a:xfrm>
              <a:off x="430183" y="4099348"/>
              <a:ext cx="3767257" cy="2695152"/>
            </a:xfrm>
            <a:prstGeom prst="rect">
              <a:avLst/>
            </a:prstGeom>
            <a:noFill/>
            <a:ln w="12700" cap="flat">
              <a:noFill/>
              <a:miter lim="800000"/>
              <a:headEnd/>
              <a:tailEnd/>
            </a:ln>
          </p:spPr>
        </p:pic>
        <p:sp>
          <p:nvSpPr>
            <p:cNvPr id="35" name="Rectangle 5"/>
            <p:cNvSpPr>
              <a:spLocks/>
            </p:cNvSpPr>
            <p:nvPr/>
          </p:nvSpPr>
          <p:spPr bwMode="auto">
            <a:xfrm>
              <a:off x="2987675" y="4205793"/>
              <a:ext cx="840712"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dirty="0">
                  <a:solidFill>
                    <a:srgbClr val="FF00FF"/>
                  </a:solidFill>
                  <a:ea typeface="Gill Sans" charset="0"/>
                  <a:cs typeface="Gill Sans" charset="0"/>
                </a:rPr>
                <a:t>20x250</a:t>
              </a:r>
            </a:p>
          </p:txBody>
        </p:sp>
        <p:sp>
          <p:nvSpPr>
            <p:cNvPr id="36" name="Rectangle 7"/>
            <p:cNvSpPr>
              <a:spLocks/>
            </p:cNvSpPr>
            <p:nvPr/>
          </p:nvSpPr>
          <p:spPr bwMode="auto">
            <a:xfrm>
              <a:off x="1175817" y="5721568"/>
              <a:ext cx="1020812" cy="246221"/>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600" dirty="0">
                  <a:solidFill>
                    <a:schemeClr val="tx1"/>
                  </a:solidFill>
                  <a:ea typeface="Gill Sans" charset="0"/>
                  <a:cs typeface="Gill Sans" charset="0"/>
                </a:rPr>
                <a:t>Generated</a:t>
              </a:r>
            </a:p>
          </p:txBody>
        </p:sp>
        <p:sp>
          <p:nvSpPr>
            <p:cNvPr id="37" name="Rectangle 8"/>
            <p:cNvSpPr>
              <a:spLocks/>
            </p:cNvSpPr>
            <p:nvPr/>
          </p:nvSpPr>
          <p:spPr bwMode="auto">
            <a:xfrm>
              <a:off x="1209303" y="6001960"/>
              <a:ext cx="2215250" cy="246221"/>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600" dirty="0">
                  <a:solidFill>
                    <a:srgbClr val="0000FF"/>
                  </a:solidFill>
                  <a:ea typeface="Gill Sans" charset="0"/>
                  <a:cs typeface="Gill Sans" charset="0"/>
                </a:rPr>
                <a:t>Quad aperture limited</a:t>
              </a:r>
            </a:p>
          </p:txBody>
        </p:sp>
        <p:sp>
          <p:nvSpPr>
            <p:cNvPr id="38" name="Rectangle 9"/>
            <p:cNvSpPr>
              <a:spLocks/>
            </p:cNvSpPr>
            <p:nvPr/>
          </p:nvSpPr>
          <p:spPr bwMode="auto">
            <a:xfrm>
              <a:off x="1188518" y="6234330"/>
              <a:ext cx="2159546" cy="246221"/>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600" dirty="0">
                  <a:solidFill>
                    <a:srgbClr val="FF0000"/>
                  </a:solidFill>
                  <a:ea typeface="Gill Sans" charset="0"/>
                  <a:cs typeface="Gill Sans" charset="0"/>
                </a:rPr>
                <a:t>RP (at 20m) accepted </a:t>
              </a:r>
            </a:p>
          </p:txBody>
        </p:sp>
        <p:sp>
          <p:nvSpPr>
            <p:cNvPr id="39" name="Line 10"/>
            <p:cNvSpPr>
              <a:spLocks noChangeShapeType="1"/>
            </p:cNvSpPr>
            <p:nvPr/>
          </p:nvSpPr>
          <p:spPr bwMode="auto">
            <a:xfrm>
              <a:off x="715244" y="6364139"/>
              <a:ext cx="429741" cy="0"/>
            </a:xfrm>
            <a:prstGeom prst="line">
              <a:avLst/>
            </a:prstGeom>
            <a:noFill/>
            <a:ln w="38100" cap="flat">
              <a:solidFill>
                <a:srgbClr val="FF0000"/>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0" name="Line 11"/>
            <p:cNvSpPr>
              <a:spLocks noChangeShapeType="1"/>
            </p:cNvSpPr>
            <p:nvPr/>
          </p:nvSpPr>
          <p:spPr bwMode="auto">
            <a:xfrm>
              <a:off x="703659" y="6141815"/>
              <a:ext cx="428625" cy="0"/>
            </a:xfrm>
            <a:prstGeom prst="line">
              <a:avLst/>
            </a:prstGeom>
            <a:noFill/>
            <a:ln w="38100" cap="flat">
              <a:solidFill>
                <a:srgbClr val="0000FF"/>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1" name="Line 12"/>
            <p:cNvSpPr>
              <a:spLocks noChangeShapeType="1"/>
            </p:cNvSpPr>
            <p:nvPr/>
          </p:nvSpPr>
          <p:spPr bwMode="auto">
            <a:xfrm>
              <a:off x="703659" y="5861422"/>
              <a:ext cx="428625" cy="0"/>
            </a:xfrm>
            <a:prstGeom prst="line">
              <a:avLst/>
            </a:prstGeom>
            <a:noFill/>
            <a:ln w="381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grpSp>
      <p:pic>
        <p:nvPicPr>
          <p:cNvPr id="31" name="Picture 5" descr="VerticalMAtching2.pdf"/>
          <p:cNvPicPr>
            <a:picLocks noChangeAspect="1"/>
          </p:cNvPicPr>
          <p:nvPr/>
        </p:nvPicPr>
        <p:blipFill>
          <a:blip r:embed="rId11">
            <a:extLst>
              <a:ext uri="{28A0092B-C50C-407E-A947-70E740481C1C}">
                <a14:useLocalDpi xmlns:a14="http://schemas.microsoft.com/office/drawing/2010/main" xmlns="" val="0"/>
              </a:ext>
            </a:extLst>
          </a:blip>
          <a:srcRect/>
          <a:stretch>
            <a:fillRect/>
          </a:stretch>
        </p:blipFill>
        <p:spPr bwMode="auto">
          <a:xfrm>
            <a:off x="5679479" y="857251"/>
            <a:ext cx="3464521" cy="2049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a:t>E.C. Aschenauer</a:t>
            </a:r>
          </a:p>
        </p:txBody>
      </p:sp>
    </p:spTree>
    <p:extLst>
      <p:ext uri="{BB962C8B-B14F-4D97-AF65-F5344CB8AC3E}">
        <p14:creationId xmlns:p14="http://schemas.microsoft.com/office/powerpoint/2010/main" xmlns="" val="2230958889"/>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par>
                          <p:cTn id="9" fill="hold">
                            <p:stCondLst>
                              <p:cond delay="0"/>
                            </p:stCondLst>
                            <p:childTnLst>
                              <p:par>
                                <p:cTn id="10" presetID="2" presetClass="entr" presetSubtype="4"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30"/>
                                        </p:tgtEl>
                                        <p:attrNameLst>
                                          <p:attrName>ppt_x</p:attrName>
                                        </p:attrNameLst>
                                      </p:cBhvr>
                                      <p:tavLst>
                                        <p:tav tm="0">
                                          <p:val>
                                            <p:strVal val="ppt_x"/>
                                          </p:val>
                                        </p:tav>
                                        <p:tav tm="100000">
                                          <p:val>
                                            <p:strVal val="ppt_x"/>
                                          </p:val>
                                        </p:tav>
                                      </p:tavLst>
                                    </p:anim>
                                    <p:anim calcmode="lin" valueType="num">
                                      <p:cBhvr additive="base">
                                        <p:cTn id="18" dur="500"/>
                                        <p:tgtEl>
                                          <p:spTgt spid="30"/>
                                        </p:tgtEl>
                                        <p:attrNameLst>
                                          <p:attrName>ppt_y</p:attrName>
                                        </p:attrNameLst>
                                      </p:cBhvr>
                                      <p:tavLst>
                                        <p:tav tm="0">
                                          <p:val>
                                            <p:strVal val="ppt_y"/>
                                          </p:val>
                                        </p:tav>
                                        <p:tav tm="100000">
                                          <p:val>
                                            <p:strVal val="1+ppt_h/2"/>
                                          </p:val>
                                        </p:tav>
                                      </p:tavLst>
                                    </p:anim>
                                    <p:set>
                                      <p:cBhvr>
                                        <p:cTn id="19" dur="1" fill="hold">
                                          <p:stCondLst>
                                            <p:cond delay="499"/>
                                          </p:stCondLst>
                                        </p:cTn>
                                        <p:tgtEl>
                                          <p:spTgt spid="30"/>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childTnLst>
                                </p:cTn>
                              </p:par>
                              <p:par>
                                <p:cTn id="22" presetID="6" presetClass="entr" presetSubtype="16"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circle(in)">
                                      <p:cBhvr>
                                        <p:cTn id="24" dur="20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childTnLst>
                                </p:cTn>
                              </p:par>
                              <p:par>
                                <p:cTn id="29" presetID="16" presetClass="exit" presetSubtype="21" fill="hold" nodeType="withEffect">
                                  <p:stCondLst>
                                    <p:cond delay="0"/>
                                  </p:stCondLst>
                                  <p:childTnLst>
                                    <p:animEffect transition="out" filter="barn(inVertical)">
                                      <p:cBhvr>
                                        <p:cTn id="30" dur="500"/>
                                        <p:tgtEl>
                                          <p:spTgt spid="25"/>
                                        </p:tgtEl>
                                      </p:cBhvr>
                                    </p:animEffect>
                                    <p:set>
                                      <p:cBhvr>
                                        <p:cTn id="31" dur="1" fill="hold">
                                          <p:stCondLst>
                                            <p:cond delay="499"/>
                                          </p:stCondLst>
                                        </p:cTn>
                                        <p:tgtEl>
                                          <p:spTgt spid="25"/>
                                        </p:tgtEl>
                                        <p:attrNameLst>
                                          <p:attrName>style.visibility</p:attrName>
                                        </p:attrNameLst>
                                      </p:cBhvr>
                                      <p:to>
                                        <p:strVal val="hidden"/>
                                      </p:to>
                                    </p:set>
                                  </p:childTnLst>
                                </p:cTn>
                              </p:par>
                              <p:par>
                                <p:cTn id="32" presetID="53" presetClass="entr" presetSubtype="16"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p:cTn id="34" dur="500" fill="hold"/>
                                        <p:tgtEl>
                                          <p:spTgt spid="26"/>
                                        </p:tgtEl>
                                        <p:attrNameLst>
                                          <p:attrName>ppt_w</p:attrName>
                                        </p:attrNameLst>
                                      </p:cBhvr>
                                      <p:tavLst>
                                        <p:tav tm="0">
                                          <p:val>
                                            <p:fltVal val="0"/>
                                          </p:val>
                                        </p:tav>
                                        <p:tav tm="100000">
                                          <p:val>
                                            <p:strVal val="#ppt_w"/>
                                          </p:val>
                                        </p:tav>
                                      </p:tavLst>
                                    </p:anim>
                                    <p:anim calcmode="lin" valueType="num">
                                      <p:cBhvr>
                                        <p:cTn id="35" dur="500" fill="hold"/>
                                        <p:tgtEl>
                                          <p:spTgt spid="26"/>
                                        </p:tgtEl>
                                        <p:attrNameLst>
                                          <p:attrName>ppt_h</p:attrName>
                                        </p:attrNameLst>
                                      </p:cBhvr>
                                      <p:tavLst>
                                        <p:tav tm="0">
                                          <p:val>
                                            <p:fltVal val="0"/>
                                          </p:val>
                                        </p:tav>
                                        <p:tav tm="100000">
                                          <p:val>
                                            <p:strVal val="#ppt_h"/>
                                          </p:val>
                                        </p:tav>
                                      </p:tavLst>
                                    </p:anim>
                                    <p:animEffect transition="in" filter="fade">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xEl>
                                              <p:pRg st="3" end="3"/>
                                            </p:txEl>
                                          </p:spTgt>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26"/>
                                        </p:tgtEl>
                                        <p:attrNameLst>
                                          <p:attrName>style.visibility</p:attrName>
                                        </p:attrNameLst>
                                      </p:cBhvr>
                                      <p:to>
                                        <p:strVal val="hidden"/>
                                      </p:to>
                                    </p:set>
                                  </p:childTnLst>
                                </p:cTn>
                              </p:par>
                              <p:par>
                                <p:cTn id="43" presetID="15"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p:cTn id="45" dur="1000" fill="hold"/>
                                        <p:tgtEl>
                                          <p:spTgt spid="29"/>
                                        </p:tgtEl>
                                        <p:attrNameLst>
                                          <p:attrName>ppt_w</p:attrName>
                                        </p:attrNameLst>
                                      </p:cBhvr>
                                      <p:tavLst>
                                        <p:tav tm="0">
                                          <p:val>
                                            <p:fltVal val="0"/>
                                          </p:val>
                                        </p:tav>
                                        <p:tav tm="100000">
                                          <p:val>
                                            <p:strVal val="#ppt_w"/>
                                          </p:val>
                                        </p:tav>
                                      </p:tavLst>
                                    </p:anim>
                                    <p:anim calcmode="lin" valueType="num">
                                      <p:cBhvr>
                                        <p:cTn id="46" dur="1000" fill="hold"/>
                                        <p:tgtEl>
                                          <p:spTgt spid="29"/>
                                        </p:tgtEl>
                                        <p:attrNameLst>
                                          <p:attrName>ppt_h</p:attrName>
                                        </p:attrNameLst>
                                      </p:cBhvr>
                                      <p:tavLst>
                                        <p:tav tm="0">
                                          <p:val>
                                            <p:fltVal val="0"/>
                                          </p:val>
                                        </p:tav>
                                        <p:tav tm="100000">
                                          <p:val>
                                            <p:strVal val="#ppt_h"/>
                                          </p:val>
                                        </p:tav>
                                      </p:tavLst>
                                    </p:anim>
                                    <p:anim calcmode="lin" valueType="num">
                                      <p:cBhvr>
                                        <p:cTn id="47"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
                                            <p:txEl>
                                              <p:pRg st="4" end="4"/>
                                            </p:txEl>
                                          </p:spTgt>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29"/>
                                        </p:tgtEl>
                                        <p:attrNameLst>
                                          <p:attrName>style.visibility</p:attrName>
                                        </p:attrNameLst>
                                      </p:cBhvr>
                                      <p:to>
                                        <p:strVal val="hidden"/>
                                      </p:to>
                                    </p:set>
                                  </p:childTnLst>
                                </p:cTn>
                              </p:par>
                              <p:par>
                                <p:cTn id="55" presetID="15" presetClass="entr" presetSubtype="0" fill="hold" nodeType="with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p:cTn id="57" dur="1000" fill="hold"/>
                                        <p:tgtEl>
                                          <p:spTgt spid="3"/>
                                        </p:tgtEl>
                                        <p:attrNameLst>
                                          <p:attrName>ppt_w</p:attrName>
                                        </p:attrNameLst>
                                      </p:cBhvr>
                                      <p:tavLst>
                                        <p:tav tm="0">
                                          <p:val>
                                            <p:fltVal val="0"/>
                                          </p:val>
                                        </p:tav>
                                        <p:tav tm="100000">
                                          <p:val>
                                            <p:strVal val="#ppt_w"/>
                                          </p:val>
                                        </p:tav>
                                      </p:tavLst>
                                    </p:anim>
                                    <p:anim calcmode="lin" valueType="num">
                                      <p:cBhvr>
                                        <p:cTn id="58" dur="1000" fill="hold"/>
                                        <p:tgtEl>
                                          <p:spTgt spid="3"/>
                                        </p:tgtEl>
                                        <p:attrNameLst>
                                          <p:attrName>ppt_h</p:attrName>
                                        </p:attrNameLst>
                                      </p:cBhvr>
                                      <p:tavLst>
                                        <p:tav tm="0">
                                          <p:val>
                                            <p:fltVal val="0"/>
                                          </p:val>
                                        </p:tav>
                                        <p:tav tm="100000">
                                          <p:val>
                                            <p:strVal val="#ppt_h"/>
                                          </p:val>
                                        </p:tav>
                                      </p:tavLst>
                                    </p:anim>
                                    <p:anim calcmode="lin" valueType="num">
                                      <p:cBhvr>
                                        <p:cTn id="5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3"/>
                                        </p:tgtEl>
                                        <p:attrNameLst>
                                          <p:attrName>ppt_y</p:attrName>
                                        </p:attrNameLst>
                                      </p:cBhvr>
                                      <p:tavLst>
                                        <p:tav tm="0" fmla="#ppt_y+(sin(-2*pi*(1-$))*-#ppt_x+cos(-2*pi*(1-$))*(1-#ppt_y))*(1-$)">
                                          <p:val>
                                            <p:fltVal val="0"/>
                                          </p:val>
                                        </p:tav>
                                        <p:tav tm="100000">
                                          <p:val>
                                            <p:fltVal val="1"/>
                                          </p:val>
                                        </p:tav>
                                      </p:tavLst>
                                    </p:anim>
                                  </p:childTnLst>
                                </p:cTn>
                              </p:par>
                              <p:par>
                                <p:cTn id="61" presetID="15" presetClass="entr" presetSubtype="0"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anim calcmode="lin" valueType="num">
                                      <p:cBhvr>
                                        <p:cTn id="63" dur="1000" fill="hold"/>
                                        <p:tgtEl>
                                          <p:spTgt spid="31"/>
                                        </p:tgtEl>
                                        <p:attrNameLst>
                                          <p:attrName>ppt_w</p:attrName>
                                        </p:attrNameLst>
                                      </p:cBhvr>
                                      <p:tavLst>
                                        <p:tav tm="0">
                                          <p:val>
                                            <p:fltVal val="0"/>
                                          </p:val>
                                        </p:tav>
                                        <p:tav tm="100000">
                                          <p:val>
                                            <p:strVal val="#ppt_w"/>
                                          </p:val>
                                        </p:tav>
                                      </p:tavLst>
                                    </p:anim>
                                    <p:anim calcmode="lin" valueType="num">
                                      <p:cBhvr>
                                        <p:cTn id="64" dur="1000" fill="hold"/>
                                        <p:tgtEl>
                                          <p:spTgt spid="31"/>
                                        </p:tgtEl>
                                        <p:attrNameLst>
                                          <p:attrName>ppt_h</p:attrName>
                                        </p:attrNameLst>
                                      </p:cBhvr>
                                      <p:tavLst>
                                        <p:tav tm="0">
                                          <p:val>
                                            <p:fltVal val="0"/>
                                          </p:val>
                                        </p:tav>
                                        <p:tav tm="100000">
                                          <p:val>
                                            <p:strVal val="#ppt_h"/>
                                          </p:val>
                                        </p:tav>
                                      </p:tavLst>
                                    </p:anim>
                                    <p:anim calcmode="lin" valueType="num">
                                      <p:cBhvr>
                                        <p:cTn id="65" dur="1000" fill="hold"/>
                                        <p:tgtEl>
                                          <p:spTgt spid="3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49"/>
          <p:cNvSpPr>
            <a:spLocks noGrp="1"/>
          </p:cNvSpPr>
          <p:nvPr>
            <p:ph type="title"/>
          </p:nvPr>
        </p:nvSpPr>
        <p:spPr>
          <a:xfrm>
            <a:off x="-550333" y="0"/>
            <a:ext cx="9694333" cy="609600"/>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lvl="0"/>
            <a:r>
              <a:rPr lang="en-US" dirty="0">
                <a:effectLst>
                  <a:reflection blurRad="12700" stA="50000" endPos="50000" dist="12700" dir="5400000" sy="-100000" rotWithShape="0"/>
                </a:effectLst>
              </a:rPr>
              <a:t>Most Compelling SCIENCE Questions</a:t>
            </a:r>
          </a:p>
        </p:txBody>
      </p:sp>
      <p:sp>
        <p:nvSpPr>
          <p:cNvPr id="2" name="Foliennummernplatzhalter 1"/>
          <p:cNvSpPr>
            <a:spLocks noGrp="1"/>
          </p:cNvSpPr>
          <p:nvPr>
            <p:ph type="sldNum" sz="quarter" idx="12"/>
          </p:nvPr>
        </p:nvSpPr>
        <p:spPr/>
        <p:txBody>
          <a:bodyPr/>
          <a:lstStyle/>
          <a:p>
            <a:fld id="{A290956C-1F8E-0B40-A6DA-3E931C673695}" type="slidenum">
              <a:rPr lang="en-US"/>
              <a:pPr/>
              <a:t>2</a:t>
            </a:fld>
            <a:endParaRPr lang="en-US"/>
          </a:p>
        </p:txBody>
      </p:sp>
      <p:sp>
        <p:nvSpPr>
          <p:cNvPr id="6" name="Date Placeholder 5"/>
          <p:cNvSpPr>
            <a:spLocks noGrp="1"/>
          </p:cNvSpPr>
          <p:nvPr>
            <p:ph type="dt" sz="half" idx="10"/>
          </p:nvPr>
        </p:nvSpPr>
        <p:spPr/>
        <p:txBody>
          <a:bodyPr/>
          <a:lstStyle/>
          <a:p>
            <a:r>
              <a:rPr lang="en-US"/>
              <a:t>E.C. Aschenauer</a:t>
            </a:r>
          </a:p>
        </p:txBody>
      </p:sp>
      <p:grpSp>
        <p:nvGrpSpPr>
          <p:cNvPr id="15" name="Gruppierung 50"/>
          <p:cNvGrpSpPr/>
          <p:nvPr/>
        </p:nvGrpSpPr>
        <p:grpSpPr>
          <a:xfrm>
            <a:off x="148168" y="4760096"/>
            <a:ext cx="8868832" cy="2322811"/>
            <a:chOff x="148168" y="4696598"/>
            <a:chExt cx="8868832" cy="2322811"/>
          </a:xfrm>
        </p:grpSpPr>
        <p:grpSp>
          <p:nvGrpSpPr>
            <p:cNvPr id="19" name="Gruppierung 48"/>
            <p:cNvGrpSpPr/>
            <p:nvPr/>
          </p:nvGrpSpPr>
          <p:grpSpPr>
            <a:xfrm>
              <a:off x="148168" y="4696598"/>
              <a:ext cx="8868832" cy="2056543"/>
              <a:chOff x="148168" y="4696598"/>
              <a:chExt cx="8868832" cy="2056543"/>
            </a:xfrm>
          </p:grpSpPr>
          <p:sp>
            <p:nvSpPr>
              <p:cNvPr id="12" name="Abgerundetes Rechteck 11"/>
              <p:cNvSpPr/>
              <p:nvPr/>
            </p:nvSpPr>
            <p:spPr>
              <a:xfrm>
                <a:off x="148168" y="4696598"/>
                <a:ext cx="8868832" cy="2056543"/>
              </a:xfrm>
              <a:prstGeom prst="round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uppierung 7"/>
              <p:cNvGrpSpPr/>
              <p:nvPr/>
            </p:nvGrpSpPr>
            <p:grpSpPr>
              <a:xfrm>
                <a:off x="1984741" y="5209405"/>
                <a:ext cx="1347503" cy="559512"/>
                <a:chOff x="-660038" y="1953399"/>
                <a:chExt cx="1654236" cy="744554"/>
              </a:xfrm>
            </p:grpSpPr>
            <p:pic>
              <p:nvPicPr>
                <p:cNvPr id="38" name="Bild 37"/>
                <p:cNvPicPr>
                  <a:picLocks noChangeAspect="1"/>
                </p:cNvPicPr>
                <p:nvPr/>
              </p:nvPicPr>
              <p:blipFill>
                <a:blip r:embed="rId2"/>
                <a:stretch>
                  <a:fillRect/>
                </a:stretch>
              </p:blipFill>
              <p:spPr>
                <a:xfrm>
                  <a:off x="-660038" y="1953399"/>
                  <a:ext cx="514527" cy="698500"/>
                </a:xfrm>
                <a:prstGeom prst="rect">
                  <a:avLst/>
                </a:prstGeom>
              </p:spPr>
            </p:pic>
            <p:sp>
              <p:nvSpPr>
                <p:cNvPr id="39" name="Textfeld 38"/>
                <p:cNvSpPr txBox="1"/>
                <p:nvPr/>
              </p:nvSpPr>
              <p:spPr>
                <a:xfrm>
                  <a:off x="809532" y="2390176"/>
                  <a:ext cx="184666" cy="307777"/>
                </a:xfrm>
                <a:prstGeom prst="rect">
                  <a:avLst/>
                </a:prstGeom>
                <a:noFill/>
              </p:spPr>
              <p:txBody>
                <a:bodyPr wrap="square" rtlCol="0">
                  <a:spAutoFit/>
                </a:bodyPr>
                <a:lstStyle/>
                <a:p>
                  <a:endParaRPr lang="en-US" sz="1400" b="1" dirty="0">
                    <a:latin typeface="Comic Sans MS"/>
                    <a:cs typeface="Comic Sans MS"/>
                  </a:endParaRPr>
                </a:p>
              </p:txBody>
            </p:sp>
          </p:grpSp>
          <p:sp>
            <p:nvSpPr>
              <p:cNvPr id="40" name="Textfeld 39"/>
              <p:cNvSpPr txBox="1"/>
              <p:nvPr/>
            </p:nvSpPr>
            <p:spPr>
              <a:xfrm>
                <a:off x="2428288" y="5979767"/>
                <a:ext cx="6151343" cy="584776"/>
              </a:xfrm>
              <a:prstGeom prst="rect">
                <a:avLst/>
              </a:prstGeom>
              <a:noFill/>
            </p:spPr>
            <p:txBody>
              <a:bodyPr wrap="none" rtlCol="0">
                <a:spAutoFit/>
              </a:bodyPr>
              <a:lstStyle/>
              <a:p>
                <a:r>
                  <a:rPr lang="en-US" sz="1600" b="0" dirty="0"/>
                  <a:t>Does this saturation produce matter of universal properties in </a:t>
                </a:r>
              </a:p>
              <a:p>
                <a:r>
                  <a:rPr lang="en-US" sz="1600" b="0" dirty="0"/>
                  <a:t>the nucleon and all nuclei viewed at nearly the speed of light?</a:t>
                </a:r>
                <a:endParaRPr lang="en-US" sz="1600" dirty="0">
                  <a:latin typeface="Comic Sans MS"/>
                  <a:cs typeface="Comic Sans MS"/>
                </a:endParaRPr>
              </a:p>
            </p:txBody>
          </p:sp>
          <p:grpSp>
            <p:nvGrpSpPr>
              <p:cNvPr id="28" name="Gruppierung 7"/>
              <p:cNvGrpSpPr/>
              <p:nvPr/>
            </p:nvGrpSpPr>
            <p:grpSpPr>
              <a:xfrm>
                <a:off x="1963575" y="6042044"/>
                <a:ext cx="1368669" cy="524904"/>
                <a:chOff x="-686022" y="2178727"/>
                <a:chExt cx="1680220" cy="698500"/>
              </a:xfrm>
            </p:grpSpPr>
            <p:pic>
              <p:nvPicPr>
                <p:cNvPr id="45" name="Bild 44"/>
                <p:cNvPicPr>
                  <a:picLocks noChangeAspect="1"/>
                </p:cNvPicPr>
                <p:nvPr/>
              </p:nvPicPr>
              <p:blipFill>
                <a:blip r:embed="rId2"/>
                <a:stretch>
                  <a:fillRect/>
                </a:stretch>
              </p:blipFill>
              <p:spPr>
                <a:xfrm>
                  <a:off x="-686022" y="2178727"/>
                  <a:ext cx="495300" cy="698500"/>
                </a:xfrm>
                <a:prstGeom prst="rect">
                  <a:avLst/>
                </a:prstGeom>
              </p:spPr>
            </p:pic>
            <p:sp>
              <p:nvSpPr>
                <p:cNvPr id="46" name="Textfeld 45"/>
                <p:cNvSpPr txBox="1"/>
                <p:nvPr/>
              </p:nvSpPr>
              <p:spPr>
                <a:xfrm>
                  <a:off x="809532" y="2390176"/>
                  <a:ext cx="184666" cy="307777"/>
                </a:xfrm>
                <a:prstGeom prst="rect">
                  <a:avLst/>
                </a:prstGeom>
                <a:noFill/>
              </p:spPr>
              <p:txBody>
                <a:bodyPr wrap="square" rtlCol="0">
                  <a:spAutoFit/>
                </a:bodyPr>
                <a:lstStyle/>
                <a:p>
                  <a:endParaRPr lang="en-US" sz="1400" b="1" dirty="0">
                    <a:latin typeface="Comic Sans MS"/>
                    <a:cs typeface="Comic Sans MS"/>
                  </a:endParaRPr>
                </a:p>
              </p:txBody>
            </p:sp>
          </p:grpSp>
          <p:sp>
            <p:nvSpPr>
              <p:cNvPr id="35" name="Textfeld 34"/>
              <p:cNvSpPr txBox="1"/>
              <p:nvPr/>
            </p:nvSpPr>
            <p:spPr>
              <a:xfrm>
                <a:off x="542020" y="4745403"/>
                <a:ext cx="6952219" cy="400110"/>
              </a:xfrm>
              <a:prstGeom prst="rect">
                <a:avLst/>
              </a:prstGeom>
              <a:noFill/>
            </p:spPr>
            <p:txBody>
              <a:bodyPr wrap="none" rtlCol="0">
                <a:spAutoFit/>
              </a:bodyPr>
              <a:lstStyle/>
              <a:p>
                <a:r>
                  <a:rPr lang="en-US" sz="2000" dirty="0"/>
                  <a:t>Where does the saturation of gluon densities set in?</a:t>
                </a:r>
                <a:endParaRPr lang="en-US" sz="2000" b="1" dirty="0">
                  <a:solidFill>
                    <a:srgbClr val="000000"/>
                  </a:solidFill>
                  <a:latin typeface="Comic Sans MS"/>
                  <a:cs typeface="Comic Sans MS"/>
                </a:endParaRPr>
              </a:p>
            </p:txBody>
          </p:sp>
          <p:sp>
            <p:nvSpPr>
              <p:cNvPr id="48" name="Textfeld 47"/>
              <p:cNvSpPr txBox="1"/>
              <p:nvPr/>
            </p:nvSpPr>
            <p:spPr>
              <a:xfrm>
                <a:off x="2504506" y="5147679"/>
                <a:ext cx="6512493" cy="830997"/>
              </a:xfrm>
              <a:prstGeom prst="rect">
                <a:avLst/>
              </a:prstGeom>
              <a:noFill/>
            </p:spPr>
            <p:txBody>
              <a:bodyPr wrap="square" rtlCol="0">
                <a:spAutoFit/>
              </a:bodyPr>
              <a:lstStyle/>
              <a:p>
                <a:r>
                  <a:rPr lang="en-US" sz="1600" b="0" dirty="0"/>
                  <a:t>Is there a simple boundary that separates the region from the more dilute quark gluon matter? If so how do the distributions </a:t>
                </a:r>
              </a:p>
              <a:p>
                <a:r>
                  <a:rPr lang="en-US" sz="1600" b="0" dirty="0"/>
                  <a:t>of quarks and gluons change as one crosses the boundary?</a:t>
                </a:r>
                <a:endParaRPr lang="en-US" sz="1600" dirty="0">
                  <a:latin typeface="Comic Sans MS"/>
                  <a:cs typeface="Comic Sans MS"/>
                </a:endParaRPr>
              </a:p>
            </p:txBody>
          </p:sp>
        </p:grpSp>
        <p:pic>
          <p:nvPicPr>
            <p:cNvPr id="43" name="Bild 42"/>
            <p:cNvPicPr>
              <a:picLocks noChangeAspect="1"/>
            </p:cNvPicPr>
            <p:nvPr/>
          </p:nvPicPr>
          <p:blipFill>
            <a:blip r:embed="rId3"/>
            <a:stretch>
              <a:fillRect/>
            </a:stretch>
          </p:blipFill>
          <p:spPr>
            <a:xfrm>
              <a:off x="302887" y="4835437"/>
              <a:ext cx="1687615" cy="2183972"/>
            </a:xfrm>
            <a:prstGeom prst="rect">
              <a:avLst/>
            </a:prstGeom>
          </p:spPr>
        </p:pic>
      </p:grpSp>
      <p:grpSp>
        <p:nvGrpSpPr>
          <p:cNvPr id="37" name="Group 36"/>
          <p:cNvGrpSpPr/>
          <p:nvPr/>
        </p:nvGrpSpPr>
        <p:grpSpPr>
          <a:xfrm>
            <a:off x="515378" y="634770"/>
            <a:ext cx="8226445" cy="2226507"/>
            <a:chOff x="176722" y="740600"/>
            <a:chExt cx="8226445" cy="2226507"/>
          </a:xfrm>
        </p:grpSpPr>
        <p:sp>
          <p:nvSpPr>
            <p:cNvPr id="11" name="Abgerundetes Rechteck 10"/>
            <p:cNvSpPr/>
            <p:nvPr/>
          </p:nvSpPr>
          <p:spPr>
            <a:xfrm>
              <a:off x="202218" y="773116"/>
              <a:ext cx="8200949" cy="1936215"/>
            </a:xfrm>
            <a:prstGeom prst="round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chemeClr val="tx1"/>
                </a:solidFill>
                <a:latin typeface="Comic Sans MS"/>
                <a:cs typeface="Comic Sans MS"/>
              </a:endParaRPr>
            </a:p>
          </p:txBody>
        </p:sp>
        <p:pic>
          <p:nvPicPr>
            <p:cNvPr id="13" name="Picture 27" descr="uli_nucleon"/>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rot="8760000">
              <a:off x="6722426" y="1044062"/>
              <a:ext cx="1066800" cy="842963"/>
            </a:xfrm>
            <a:prstGeom prst="rect">
              <a:avLst/>
            </a:prstGeom>
            <a:noFill/>
          </p:spPr>
        </p:pic>
        <p:sp>
          <p:nvSpPr>
            <p:cNvPr id="14" name="Textfeld 13"/>
            <p:cNvSpPr txBox="1"/>
            <p:nvPr/>
          </p:nvSpPr>
          <p:spPr>
            <a:xfrm>
              <a:off x="520802" y="740600"/>
              <a:ext cx="7336689" cy="707886"/>
            </a:xfrm>
            <a:prstGeom prst="rect">
              <a:avLst/>
            </a:prstGeom>
            <a:noFill/>
          </p:spPr>
          <p:txBody>
            <a:bodyPr wrap="none" rtlCol="0">
              <a:spAutoFit/>
            </a:bodyPr>
            <a:lstStyle/>
            <a:p>
              <a:r>
                <a:rPr lang="en-US" sz="2000" dirty="0"/>
                <a:t>How are sea quarks and gluons and their spin distributed</a:t>
              </a:r>
            </a:p>
            <a:p>
              <a:r>
                <a:rPr lang="en-US" sz="2000" dirty="0"/>
                <a:t>in space and momentum inside the nucleon?</a:t>
              </a:r>
              <a:endParaRPr lang="en-US" sz="2000" b="1" dirty="0">
                <a:solidFill>
                  <a:srgbClr val="000000"/>
                </a:solidFill>
                <a:latin typeface="Comic Sans MS"/>
                <a:cs typeface="Comic Sans MS"/>
              </a:endParaRPr>
            </a:p>
          </p:txBody>
        </p:sp>
        <p:grpSp>
          <p:nvGrpSpPr>
            <p:cNvPr id="4" name="Gruppierung 7"/>
            <p:cNvGrpSpPr/>
            <p:nvPr/>
          </p:nvGrpSpPr>
          <p:grpSpPr>
            <a:xfrm>
              <a:off x="176722" y="1523707"/>
              <a:ext cx="871268" cy="538346"/>
              <a:chOff x="-75398" y="1981565"/>
              <a:chExt cx="1069596" cy="716388"/>
            </a:xfrm>
          </p:grpSpPr>
          <p:pic>
            <p:nvPicPr>
              <p:cNvPr id="16" name="Bild 15"/>
              <p:cNvPicPr>
                <a:picLocks noChangeAspect="1"/>
              </p:cNvPicPr>
              <p:nvPr/>
            </p:nvPicPr>
            <p:blipFill>
              <a:blip r:embed="rId2"/>
              <a:stretch>
                <a:fillRect/>
              </a:stretch>
            </p:blipFill>
            <p:spPr>
              <a:xfrm>
                <a:off x="-75398" y="1981565"/>
                <a:ext cx="495300" cy="698500"/>
              </a:xfrm>
              <a:prstGeom prst="rect">
                <a:avLst/>
              </a:prstGeom>
            </p:spPr>
          </p:pic>
          <p:sp>
            <p:nvSpPr>
              <p:cNvPr id="17" name="Textfeld 16"/>
              <p:cNvSpPr txBox="1"/>
              <p:nvPr/>
            </p:nvSpPr>
            <p:spPr>
              <a:xfrm>
                <a:off x="809532" y="2390176"/>
                <a:ext cx="184666" cy="307777"/>
              </a:xfrm>
              <a:prstGeom prst="rect">
                <a:avLst/>
              </a:prstGeom>
              <a:noFill/>
            </p:spPr>
            <p:txBody>
              <a:bodyPr wrap="square" rtlCol="0">
                <a:spAutoFit/>
              </a:bodyPr>
              <a:lstStyle/>
              <a:p>
                <a:endParaRPr lang="en-US" sz="1400" b="1" dirty="0">
                  <a:latin typeface="Comic Sans MS"/>
                  <a:cs typeface="Comic Sans MS"/>
                </a:endParaRPr>
              </a:p>
            </p:txBody>
          </p:sp>
        </p:grpSp>
        <p:sp>
          <p:nvSpPr>
            <p:cNvPr id="18" name="Textfeld 17"/>
            <p:cNvSpPr txBox="1"/>
            <p:nvPr/>
          </p:nvSpPr>
          <p:spPr>
            <a:xfrm>
              <a:off x="599919" y="1448493"/>
              <a:ext cx="6328976" cy="584776"/>
            </a:xfrm>
            <a:prstGeom prst="rect">
              <a:avLst/>
            </a:prstGeom>
            <a:noFill/>
          </p:spPr>
          <p:txBody>
            <a:bodyPr wrap="none" rtlCol="0">
              <a:spAutoFit/>
            </a:bodyPr>
            <a:lstStyle/>
            <a:p>
              <a:r>
                <a:rPr lang="en-US" sz="1600" b="0" dirty="0"/>
                <a:t>How are these quark and gluon distributions correlated with the </a:t>
              </a:r>
            </a:p>
            <a:p>
              <a:r>
                <a:rPr lang="en-US" sz="1600" b="0" dirty="0"/>
                <a:t>over all nucleon properties, such as spin direction?</a:t>
              </a:r>
              <a:endParaRPr lang="en-US" sz="1600" dirty="0">
                <a:latin typeface="Comic Sans MS"/>
                <a:cs typeface="Comic Sans MS"/>
              </a:endParaRPr>
            </a:p>
          </p:txBody>
        </p:sp>
        <p:grpSp>
          <p:nvGrpSpPr>
            <p:cNvPr id="5" name="Gruppierung 7"/>
            <p:cNvGrpSpPr/>
            <p:nvPr/>
          </p:nvGrpSpPr>
          <p:grpSpPr>
            <a:xfrm>
              <a:off x="176722" y="2037190"/>
              <a:ext cx="871268" cy="929917"/>
              <a:chOff x="-75398" y="1460494"/>
              <a:chExt cx="1069596" cy="1237459"/>
            </a:xfrm>
          </p:grpSpPr>
          <p:pic>
            <p:nvPicPr>
              <p:cNvPr id="21" name="Bild 20"/>
              <p:cNvPicPr>
                <a:picLocks noChangeAspect="1"/>
              </p:cNvPicPr>
              <p:nvPr/>
            </p:nvPicPr>
            <p:blipFill>
              <a:blip r:embed="rId2"/>
              <a:stretch>
                <a:fillRect/>
              </a:stretch>
            </p:blipFill>
            <p:spPr>
              <a:xfrm>
                <a:off x="-75398" y="1460494"/>
                <a:ext cx="495300" cy="698500"/>
              </a:xfrm>
              <a:prstGeom prst="rect">
                <a:avLst/>
              </a:prstGeom>
            </p:spPr>
          </p:pic>
          <p:sp>
            <p:nvSpPr>
              <p:cNvPr id="22" name="Textfeld 21"/>
              <p:cNvSpPr txBox="1"/>
              <p:nvPr/>
            </p:nvSpPr>
            <p:spPr>
              <a:xfrm>
                <a:off x="809532" y="2390176"/>
                <a:ext cx="184666" cy="307777"/>
              </a:xfrm>
              <a:prstGeom prst="rect">
                <a:avLst/>
              </a:prstGeom>
              <a:noFill/>
            </p:spPr>
            <p:txBody>
              <a:bodyPr wrap="square" rtlCol="0">
                <a:spAutoFit/>
              </a:bodyPr>
              <a:lstStyle/>
              <a:p>
                <a:endParaRPr lang="en-US" sz="1400" b="1" dirty="0">
                  <a:latin typeface="Comic Sans MS"/>
                  <a:cs typeface="Comic Sans MS"/>
                </a:endParaRPr>
              </a:p>
            </p:txBody>
          </p:sp>
        </p:grpSp>
        <p:sp>
          <p:nvSpPr>
            <p:cNvPr id="23" name="Textfeld 22"/>
            <p:cNvSpPr txBox="1"/>
            <p:nvPr/>
          </p:nvSpPr>
          <p:spPr>
            <a:xfrm>
              <a:off x="599919" y="2012974"/>
              <a:ext cx="5506435" cy="584776"/>
            </a:xfrm>
            <a:prstGeom prst="rect">
              <a:avLst/>
            </a:prstGeom>
            <a:noFill/>
          </p:spPr>
          <p:txBody>
            <a:bodyPr wrap="none" rtlCol="0">
              <a:spAutoFit/>
            </a:bodyPr>
            <a:lstStyle/>
            <a:p>
              <a:r>
                <a:rPr lang="en-US" sz="1600" b="0" dirty="0"/>
                <a:t>What is the role of the motion of sea quarks and gluons </a:t>
              </a:r>
            </a:p>
            <a:p>
              <a:r>
                <a:rPr lang="en-US" sz="1600" b="0" dirty="0"/>
                <a:t>in building the nucleon spin?</a:t>
              </a:r>
              <a:endParaRPr lang="en-US" sz="1600" dirty="0">
                <a:latin typeface="Comic Sans MS"/>
                <a:cs typeface="Comic Sans MS"/>
              </a:endParaRPr>
            </a:p>
          </p:txBody>
        </p:sp>
        <p:pic>
          <p:nvPicPr>
            <p:cNvPr id="49" name="Bild 25"/>
            <p:cNvPicPr>
              <a:picLocks noChangeAspect="1"/>
            </p:cNvPicPr>
            <p:nvPr/>
          </p:nvPicPr>
          <p:blipFill>
            <a:blip r:embed="rId5">
              <a:clrChange>
                <a:clrFrom>
                  <a:srgbClr val="FFFFFF"/>
                </a:clrFrom>
                <a:clrTo>
                  <a:srgbClr val="FFFFFF">
                    <a:alpha val="0"/>
                  </a:srgbClr>
                </a:clrTo>
              </a:clrChange>
            </a:blip>
            <a:stretch>
              <a:fillRect/>
            </a:stretch>
          </p:blipFill>
          <p:spPr>
            <a:xfrm>
              <a:off x="5923410" y="1819150"/>
              <a:ext cx="1183405" cy="932380"/>
            </a:xfrm>
            <a:prstGeom prst="rect">
              <a:avLst/>
            </a:prstGeom>
          </p:spPr>
        </p:pic>
      </p:grpSp>
      <p:grpSp>
        <p:nvGrpSpPr>
          <p:cNvPr id="41" name="Group 40"/>
          <p:cNvGrpSpPr/>
          <p:nvPr/>
        </p:nvGrpSpPr>
        <p:grpSpPr>
          <a:xfrm>
            <a:off x="138622" y="2681584"/>
            <a:ext cx="8867795" cy="2194758"/>
            <a:chOff x="138622" y="2681584"/>
            <a:chExt cx="8867795" cy="2194758"/>
          </a:xfrm>
        </p:grpSpPr>
        <p:grpSp>
          <p:nvGrpSpPr>
            <p:cNvPr id="51" name="Group 50"/>
            <p:cNvGrpSpPr/>
            <p:nvPr/>
          </p:nvGrpSpPr>
          <p:grpSpPr>
            <a:xfrm>
              <a:off x="138622" y="2681584"/>
              <a:ext cx="8867795" cy="2194758"/>
              <a:chOff x="176722" y="772349"/>
              <a:chExt cx="8867795" cy="2194758"/>
            </a:xfrm>
          </p:grpSpPr>
          <p:sp>
            <p:nvSpPr>
              <p:cNvPr id="52" name="Abgerundetes Rechteck 10"/>
              <p:cNvSpPr/>
              <p:nvPr/>
            </p:nvSpPr>
            <p:spPr>
              <a:xfrm>
                <a:off x="202218" y="773116"/>
                <a:ext cx="8842299" cy="2010301"/>
              </a:xfrm>
              <a:prstGeom prst="round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chemeClr val="tx1"/>
                  </a:solidFill>
                  <a:latin typeface="Comic Sans MS"/>
                  <a:cs typeface="Comic Sans MS"/>
                </a:endParaRPr>
              </a:p>
            </p:txBody>
          </p:sp>
          <p:sp>
            <p:nvSpPr>
              <p:cNvPr id="54" name="Textfeld 13"/>
              <p:cNvSpPr txBox="1"/>
              <p:nvPr/>
            </p:nvSpPr>
            <p:spPr>
              <a:xfrm>
                <a:off x="520802" y="772349"/>
                <a:ext cx="7402187" cy="707886"/>
              </a:xfrm>
              <a:prstGeom prst="rect">
                <a:avLst/>
              </a:prstGeom>
              <a:noFill/>
            </p:spPr>
            <p:txBody>
              <a:bodyPr wrap="none" rtlCol="0">
                <a:spAutoFit/>
              </a:bodyPr>
              <a:lstStyle/>
              <a:p>
                <a:r>
                  <a:rPr lang="en-US" sz="2000" dirty="0"/>
                  <a:t>How does the nuclear environment affect the distribution</a:t>
                </a:r>
              </a:p>
              <a:p>
                <a:r>
                  <a:rPr lang="en-US" sz="2000" dirty="0"/>
                  <a:t>of quarks and gluons and their interaction in nuclei?</a:t>
                </a:r>
                <a:endParaRPr lang="en-US" sz="2000" b="1" dirty="0">
                  <a:solidFill>
                    <a:srgbClr val="000000"/>
                  </a:solidFill>
                  <a:latin typeface="Comic Sans MS"/>
                  <a:cs typeface="Comic Sans MS"/>
                </a:endParaRPr>
              </a:p>
            </p:txBody>
          </p:sp>
          <p:grpSp>
            <p:nvGrpSpPr>
              <p:cNvPr id="55" name="Gruppierung 7"/>
              <p:cNvGrpSpPr/>
              <p:nvPr/>
            </p:nvGrpSpPr>
            <p:grpSpPr>
              <a:xfrm>
                <a:off x="176722" y="1481375"/>
                <a:ext cx="871268" cy="580678"/>
                <a:chOff x="-75398" y="1925233"/>
                <a:chExt cx="1069596" cy="772720"/>
              </a:xfrm>
            </p:grpSpPr>
            <p:pic>
              <p:nvPicPr>
                <p:cNvPr id="62" name="Bild 15"/>
                <p:cNvPicPr>
                  <a:picLocks noChangeAspect="1"/>
                </p:cNvPicPr>
                <p:nvPr/>
              </p:nvPicPr>
              <p:blipFill>
                <a:blip r:embed="rId2"/>
                <a:stretch>
                  <a:fillRect/>
                </a:stretch>
              </p:blipFill>
              <p:spPr>
                <a:xfrm>
                  <a:off x="-75398" y="1925233"/>
                  <a:ext cx="495300" cy="698500"/>
                </a:xfrm>
                <a:prstGeom prst="rect">
                  <a:avLst/>
                </a:prstGeom>
              </p:spPr>
            </p:pic>
            <p:sp>
              <p:nvSpPr>
                <p:cNvPr id="63" name="Textfeld 16"/>
                <p:cNvSpPr txBox="1"/>
                <p:nvPr/>
              </p:nvSpPr>
              <p:spPr>
                <a:xfrm>
                  <a:off x="809532" y="2390176"/>
                  <a:ext cx="184666" cy="307777"/>
                </a:xfrm>
                <a:prstGeom prst="rect">
                  <a:avLst/>
                </a:prstGeom>
                <a:noFill/>
              </p:spPr>
              <p:txBody>
                <a:bodyPr wrap="square" rtlCol="0">
                  <a:spAutoFit/>
                </a:bodyPr>
                <a:lstStyle/>
                <a:p>
                  <a:endParaRPr lang="en-US" sz="1400" b="1" dirty="0">
                    <a:latin typeface="Comic Sans MS"/>
                    <a:cs typeface="Comic Sans MS"/>
                  </a:endParaRPr>
                </a:p>
              </p:txBody>
            </p:sp>
          </p:grpSp>
          <p:grpSp>
            <p:nvGrpSpPr>
              <p:cNvPr id="57" name="Gruppierung 7"/>
              <p:cNvGrpSpPr/>
              <p:nvPr/>
            </p:nvGrpSpPr>
            <p:grpSpPr>
              <a:xfrm>
                <a:off x="176722" y="1867862"/>
                <a:ext cx="871268" cy="1099245"/>
                <a:chOff x="-75398" y="1235166"/>
                <a:chExt cx="1069596" cy="1462787"/>
              </a:xfrm>
            </p:grpSpPr>
            <p:pic>
              <p:nvPicPr>
                <p:cNvPr id="60" name="Bild 20"/>
                <p:cNvPicPr>
                  <a:picLocks noChangeAspect="1"/>
                </p:cNvPicPr>
                <p:nvPr/>
              </p:nvPicPr>
              <p:blipFill>
                <a:blip r:embed="rId2"/>
                <a:stretch>
                  <a:fillRect/>
                </a:stretch>
              </p:blipFill>
              <p:spPr>
                <a:xfrm>
                  <a:off x="-75398" y="1235166"/>
                  <a:ext cx="495300" cy="698500"/>
                </a:xfrm>
                <a:prstGeom prst="rect">
                  <a:avLst/>
                </a:prstGeom>
              </p:spPr>
            </p:pic>
            <p:sp>
              <p:nvSpPr>
                <p:cNvPr id="61" name="Textfeld 21"/>
                <p:cNvSpPr txBox="1"/>
                <p:nvPr/>
              </p:nvSpPr>
              <p:spPr>
                <a:xfrm>
                  <a:off x="809532" y="2390176"/>
                  <a:ext cx="184666" cy="307777"/>
                </a:xfrm>
                <a:prstGeom prst="rect">
                  <a:avLst/>
                </a:prstGeom>
                <a:noFill/>
              </p:spPr>
              <p:txBody>
                <a:bodyPr wrap="square" rtlCol="0">
                  <a:spAutoFit/>
                </a:bodyPr>
                <a:lstStyle/>
                <a:p>
                  <a:endParaRPr lang="en-US" sz="1400" b="1" dirty="0">
                    <a:latin typeface="Comic Sans MS"/>
                    <a:cs typeface="Comic Sans MS"/>
                  </a:endParaRPr>
                </a:p>
              </p:txBody>
            </p:sp>
          </p:grpSp>
          <p:sp>
            <p:nvSpPr>
              <p:cNvPr id="58" name="Textfeld 22"/>
              <p:cNvSpPr txBox="1"/>
              <p:nvPr/>
            </p:nvSpPr>
            <p:spPr>
              <a:xfrm>
                <a:off x="599919" y="1780148"/>
                <a:ext cx="7151517" cy="584776"/>
              </a:xfrm>
              <a:prstGeom prst="rect">
                <a:avLst/>
              </a:prstGeom>
              <a:noFill/>
            </p:spPr>
            <p:txBody>
              <a:bodyPr wrap="none" rtlCol="0">
                <a:spAutoFit/>
              </a:bodyPr>
              <a:lstStyle/>
              <a:p>
                <a:r>
                  <a:rPr lang="en-US" sz="1600" b="0" dirty="0"/>
                  <a:t>How does matter respond to fast moving color charge passing through it? </a:t>
                </a:r>
              </a:p>
              <a:p>
                <a:r>
                  <a:rPr lang="en-US" sz="1600" b="0" dirty="0"/>
                  <a:t>Is this response different for light and heavy quarks?</a:t>
                </a:r>
                <a:endParaRPr lang="en-US" sz="1600" dirty="0">
                  <a:latin typeface="Comic Sans MS"/>
                  <a:cs typeface="Comic Sans MS"/>
                </a:endParaRPr>
              </a:p>
            </p:txBody>
          </p:sp>
          <p:sp>
            <p:nvSpPr>
              <p:cNvPr id="56" name="Textfeld 17"/>
              <p:cNvSpPr txBox="1"/>
              <p:nvPr/>
            </p:nvSpPr>
            <p:spPr>
              <a:xfrm>
                <a:off x="599919" y="1437910"/>
                <a:ext cx="8434014" cy="338554"/>
              </a:xfrm>
              <a:prstGeom prst="rect">
                <a:avLst/>
              </a:prstGeom>
              <a:noFill/>
            </p:spPr>
            <p:txBody>
              <a:bodyPr wrap="square" rtlCol="0">
                <a:spAutoFit/>
              </a:bodyPr>
              <a:lstStyle/>
              <a:p>
                <a:r>
                  <a:rPr lang="en-US" sz="1600" b="0" dirty="0"/>
                  <a:t>How does the transverse spatial distribution of gluons compare to that in the nucleon?</a:t>
                </a:r>
                <a:endParaRPr lang="en-US" sz="1600" dirty="0">
                  <a:latin typeface="Comic Sans MS"/>
                  <a:cs typeface="Comic Sans MS"/>
                </a:endParaRPr>
              </a:p>
            </p:txBody>
          </p:sp>
        </p:grpSp>
        <p:grpSp>
          <p:nvGrpSpPr>
            <p:cNvPr id="64" name="Group 2"/>
            <p:cNvGrpSpPr>
              <a:grpSpLocks/>
            </p:cNvGrpSpPr>
            <p:nvPr/>
          </p:nvGrpSpPr>
          <p:grpSpPr bwMode="auto">
            <a:xfrm>
              <a:off x="7233802" y="3602025"/>
              <a:ext cx="1772613" cy="1128726"/>
              <a:chOff x="-57" y="125"/>
              <a:chExt cx="3628" cy="2065"/>
            </a:xfrm>
          </p:grpSpPr>
          <p:grpSp>
            <p:nvGrpSpPr>
              <p:cNvPr id="65" name="Group 3"/>
              <p:cNvGrpSpPr>
                <a:grpSpLocks/>
              </p:cNvGrpSpPr>
              <p:nvPr/>
            </p:nvGrpSpPr>
            <p:grpSpPr bwMode="auto">
              <a:xfrm>
                <a:off x="879" y="130"/>
                <a:ext cx="2058" cy="2060"/>
                <a:chOff x="0" y="0"/>
                <a:chExt cx="2058" cy="2060"/>
              </a:xfrm>
            </p:grpSpPr>
            <p:sp>
              <p:nvSpPr>
                <p:cNvPr id="101" name="Oval 4"/>
                <p:cNvSpPr>
                  <a:spLocks/>
                </p:cNvSpPr>
                <p:nvPr/>
              </p:nvSpPr>
              <p:spPr bwMode="auto">
                <a:xfrm>
                  <a:off x="395" y="107"/>
                  <a:ext cx="625"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02" name="Oval 5"/>
                <p:cNvSpPr>
                  <a:spLocks/>
                </p:cNvSpPr>
                <p:nvPr/>
              </p:nvSpPr>
              <p:spPr bwMode="auto">
                <a:xfrm>
                  <a:off x="588" y="396"/>
                  <a:ext cx="630"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03" name="Oval 6"/>
                <p:cNvSpPr>
                  <a:spLocks/>
                </p:cNvSpPr>
                <p:nvPr/>
              </p:nvSpPr>
              <p:spPr bwMode="auto">
                <a:xfrm>
                  <a:off x="114" y="399"/>
                  <a:ext cx="627"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04" name="Oval 7"/>
                <p:cNvSpPr>
                  <a:spLocks/>
                </p:cNvSpPr>
                <p:nvPr/>
              </p:nvSpPr>
              <p:spPr bwMode="auto">
                <a:xfrm>
                  <a:off x="1286" y="892"/>
                  <a:ext cx="628"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05" name="Oval 8"/>
                <p:cNvSpPr>
                  <a:spLocks/>
                </p:cNvSpPr>
                <p:nvPr/>
              </p:nvSpPr>
              <p:spPr bwMode="auto">
                <a:xfrm>
                  <a:off x="842" y="1436"/>
                  <a:ext cx="628" cy="624"/>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06" name="Oval 9"/>
                <p:cNvSpPr>
                  <a:spLocks/>
                </p:cNvSpPr>
                <p:nvPr/>
              </p:nvSpPr>
              <p:spPr bwMode="auto">
                <a:xfrm>
                  <a:off x="1119" y="128"/>
                  <a:ext cx="626" cy="624"/>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07" name="Oval 10"/>
                <p:cNvSpPr>
                  <a:spLocks/>
                </p:cNvSpPr>
                <p:nvPr/>
              </p:nvSpPr>
              <p:spPr bwMode="auto">
                <a:xfrm>
                  <a:off x="752" y="0"/>
                  <a:ext cx="632" cy="621"/>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08" name="Oval 11"/>
                <p:cNvSpPr>
                  <a:spLocks/>
                </p:cNvSpPr>
                <p:nvPr/>
              </p:nvSpPr>
              <p:spPr bwMode="auto">
                <a:xfrm>
                  <a:off x="1430" y="490"/>
                  <a:ext cx="628"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09" name="Oval 12"/>
                <p:cNvSpPr>
                  <a:spLocks/>
                </p:cNvSpPr>
                <p:nvPr/>
              </p:nvSpPr>
              <p:spPr bwMode="auto">
                <a:xfrm>
                  <a:off x="424" y="791"/>
                  <a:ext cx="632"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10" name="Oval 13"/>
                <p:cNvSpPr>
                  <a:spLocks/>
                </p:cNvSpPr>
                <p:nvPr/>
              </p:nvSpPr>
              <p:spPr bwMode="auto">
                <a:xfrm>
                  <a:off x="0" y="891"/>
                  <a:ext cx="628"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11" name="Oval 14"/>
                <p:cNvSpPr>
                  <a:spLocks/>
                </p:cNvSpPr>
                <p:nvPr/>
              </p:nvSpPr>
              <p:spPr bwMode="auto">
                <a:xfrm>
                  <a:off x="351" y="1326"/>
                  <a:ext cx="628" cy="622"/>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12" name="Oval 15"/>
                <p:cNvSpPr>
                  <a:spLocks/>
                </p:cNvSpPr>
                <p:nvPr/>
              </p:nvSpPr>
              <p:spPr bwMode="auto">
                <a:xfrm>
                  <a:off x="842" y="1128"/>
                  <a:ext cx="628" cy="621"/>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13" name="Oval 16"/>
                <p:cNvSpPr>
                  <a:spLocks/>
                </p:cNvSpPr>
                <p:nvPr/>
              </p:nvSpPr>
              <p:spPr bwMode="auto">
                <a:xfrm>
                  <a:off x="917" y="672"/>
                  <a:ext cx="632" cy="624"/>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14" name="Oval 17"/>
                <p:cNvSpPr>
                  <a:spLocks/>
                </p:cNvSpPr>
                <p:nvPr/>
              </p:nvSpPr>
              <p:spPr bwMode="auto">
                <a:xfrm>
                  <a:off x="1245" y="1229"/>
                  <a:ext cx="631"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grpSp>
          <p:grpSp>
            <p:nvGrpSpPr>
              <p:cNvPr id="66" name="Group 18"/>
              <p:cNvGrpSpPr>
                <a:grpSpLocks/>
              </p:cNvGrpSpPr>
              <p:nvPr/>
            </p:nvGrpSpPr>
            <p:grpSpPr bwMode="auto">
              <a:xfrm>
                <a:off x="1272" y="165"/>
                <a:ext cx="1568" cy="1879"/>
                <a:chOff x="0" y="0"/>
                <a:chExt cx="1568" cy="1878"/>
              </a:xfrm>
            </p:grpSpPr>
            <p:sp>
              <p:nvSpPr>
                <p:cNvPr id="79" name="Freeform 19"/>
                <p:cNvSpPr>
                  <a:spLocks/>
                </p:cNvSpPr>
                <p:nvPr/>
              </p:nvSpPr>
              <p:spPr bwMode="auto">
                <a:xfrm rot="-660000">
                  <a:off x="437" y="499"/>
                  <a:ext cx="527" cy="369"/>
                </a:xfrm>
                <a:custGeom>
                  <a:avLst/>
                  <a:gdLst>
                    <a:gd name="T0" fmla="*/ 0 w 19443"/>
                    <a:gd name="T1" fmla="*/ 369 h 21600"/>
                    <a:gd name="T2" fmla="*/ 172 w 19443"/>
                    <a:gd name="T3" fmla="*/ 265 h 21600"/>
                    <a:gd name="T4" fmla="*/ 143 w 19443"/>
                    <a:gd name="T5" fmla="*/ 333 h 21600"/>
                    <a:gd name="T6" fmla="*/ 78 w 19443"/>
                    <a:gd name="T7" fmla="*/ 330 h 21600"/>
                    <a:gd name="T8" fmla="*/ 168 w 19443"/>
                    <a:gd name="T9" fmla="*/ 212 h 21600"/>
                    <a:gd name="T10" fmla="*/ 323 w 19443"/>
                    <a:gd name="T11" fmla="*/ 174 h 21600"/>
                    <a:gd name="T12" fmla="*/ 297 w 19443"/>
                    <a:gd name="T13" fmla="*/ 231 h 21600"/>
                    <a:gd name="T14" fmla="*/ 234 w 19443"/>
                    <a:gd name="T15" fmla="*/ 210 h 21600"/>
                    <a:gd name="T16" fmla="*/ 326 w 19443"/>
                    <a:gd name="T17" fmla="*/ 117 h 21600"/>
                    <a:gd name="T18" fmla="*/ 484 w 19443"/>
                    <a:gd name="T19" fmla="*/ 77 h 21600"/>
                    <a:gd name="T20" fmla="*/ 448 w 19443"/>
                    <a:gd name="T21" fmla="*/ 139 h 21600"/>
                    <a:gd name="T22" fmla="*/ 390 w 19443"/>
                    <a:gd name="T23" fmla="*/ 124 h 21600"/>
                    <a:gd name="T24" fmla="*/ 527 w 19443"/>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43" h="21600">
                      <a:moveTo>
                        <a:pt x="0" y="21600"/>
                      </a:moveTo>
                      <a:cubicBezTo>
                        <a:pt x="1868" y="16383"/>
                        <a:pt x="5097" y="14699"/>
                        <a:pt x="6343" y="15504"/>
                      </a:cubicBezTo>
                      <a:cubicBezTo>
                        <a:pt x="7588" y="16328"/>
                        <a:pt x="5259" y="19513"/>
                        <a:pt x="5259" y="19513"/>
                      </a:cubicBezTo>
                      <a:cubicBezTo>
                        <a:pt x="5259" y="19513"/>
                        <a:pt x="3171" y="20904"/>
                        <a:pt x="2883" y="19312"/>
                      </a:cubicBezTo>
                      <a:cubicBezTo>
                        <a:pt x="2606" y="17719"/>
                        <a:pt x="6193" y="12393"/>
                        <a:pt x="6193" y="12393"/>
                      </a:cubicBezTo>
                      <a:cubicBezTo>
                        <a:pt x="6193" y="12393"/>
                        <a:pt x="12120" y="8164"/>
                        <a:pt x="11924" y="10159"/>
                      </a:cubicBezTo>
                      <a:cubicBezTo>
                        <a:pt x="11717" y="12173"/>
                        <a:pt x="12686" y="11862"/>
                        <a:pt x="10967" y="13546"/>
                      </a:cubicBezTo>
                      <a:cubicBezTo>
                        <a:pt x="9249" y="15230"/>
                        <a:pt x="8649" y="12301"/>
                        <a:pt x="8649" y="12301"/>
                      </a:cubicBezTo>
                      <a:cubicBezTo>
                        <a:pt x="8649" y="12301"/>
                        <a:pt x="10045" y="8182"/>
                        <a:pt x="12040" y="6846"/>
                      </a:cubicBezTo>
                      <a:cubicBezTo>
                        <a:pt x="14023" y="5528"/>
                        <a:pt x="14150" y="5107"/>
                        <a:pt x="17875" y="4503"/>
                      </a:cubicBezTo>
                      <a:cubicBezTo>
                        <a:pt x="21600" y="3899"/>
                        <a:pt x="16514" y="8164"/>
                        <a:pt x="16514" y="8164"/>
                      </a:cubicBezTo>
                      <a:cubicBezTo>
                        <a:pt x="16514" y="8164"/>
                        <a:pt x="14634" y="9592"/>
                        <a:pt x="14392" y="7231"/>
                      </a:cubicBezTo>
                      <a:cubicBezTo>
                        <a:pt x="14150" y="4869"/>
                        <a:pt x="19328" y="732"/>
                        <a:pt x="19443" y="0"/>
                      </a:cubicBezTo>
                    </a:path>
                  </a:pathLst>
                </a:custGeom>
                <a:noFill/>
                <a:ln w="36000" cap="flat">
                  <a:solidFill>
                    <a:srgbClr val="80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80" name="Freeform 20"/>
                <p:cNvSpPr>
                  <a:spLocks/>
                </p:cNvSpPr>
                <p:nvPr/>
              </p:nvSpPr>
              <p:spPr bwMode="auto">
                <a:xfrm>
                  <a:off x="947" y="869"/>
                  <a:ext cx="621" cy="298"/>
                </a:xfrm>
                <a:custGeom>
                  <a:avLst/>
                  <a:gdLst>
                    <a:gd name="T0" fmla="*/ 0 w 19898"/>
                    <a:gd name="T1" fmla="*/ 0 h 21600"/>
                    <a:gd name="T2" fmla="*/ 200 w 19898"/>
                    <a:gd name="T3" fmla="*/ 79 h 21600"/>
                    <a:gd name="T4" fmla="*/ 157 w 19898"/>
                    <a:gd name="T5" fmla="*/ 12 h 21600"/>
                    <a:gd name="T6" fmla="*/ 92 w 19898"/>
                    <a:gd name="T7" fmla="*/ 33 h 21600"/>
                    <a:gd name="T8" fmla="*/ 204 w 19898"/>
                    <a:gd name="T9" fmla="*/ 136 h 21600"/>
                    <a:gd name="T10" fmla="*/ 375 w 19898"/>
                    <a:gd name="T11" fmla="*/ 150 h 21600"/>
                    <a:gd name="T12" fmla="*/ 338 w 19898"/>
                    <a:gd name="T13" fmla="*/ 94 h 21600"/>
                    <a:gd name="T14" fmla="*/ 275 w 19898"/>
                    <a:gd name="T15" fmla="*/ 126 h 21600"/>
                    <a:gd name="T16" fmla="*/ 388 w 19898"/>
                    <a:gd name="T17" fmla="*/ 208 h 21600"/>
                    <a:gd name="T18" fmla="*/ 564 w 19898"/>
                    <a:gd name="T19" fmla="*/ 228 h 21600"/>
                    <a:gd name="T20" fmla="*/ 514 w 19898"/>
                    <a:gd name="T21" fmla="*/ 164 h 21600"/>
                    <a:gd name="T22" fmla="*/ 455 w 19898"/>
                    <a:gd name="T23" fmla="*/ 191 h 21600"/>
                    <a:gd name="T24" fmla="*/ 621 w 19898"/>
                    <a:gd name="T25" fmla="*/ 298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98" h="21600">
                      <a:moveTo>
                        <a:pt x="0" y="0"/>
                      </a:moveTo>
                      <a:cubicBezTo>
                        <a:pt x="2302" y="6426"/>
                        <a:pt x="5335" y="7238"/>
                        <a:pt x="6396" y="5727"/>
                      </a:cubicBezTo>
                      <a:cubicBezTo>
                        <a:pt x="7457" y="4216"/>
                        <a:pt x="5025" y="857"/>
                        <a:pt x="5025" y="857"/>
                      </a:cubicBezTo>
                      <a:cubicBezTo>
                        <a:pt x="5025" y="857"/>
                        <a:pt x="3003" y="0"/>
                        <a:pt x="2953" y="2367"/>
                      </a:cubicBezTo>
                      <a:cubicBezTo>
                        <a:pt x="2903" y="4735"/>
                        <a:pt x="6546" y="9830"/>
                        <a:pt x="6546" y="9830"/>
                      </a:cubicBezTo>
                      <a:cubicBezTo>
                        <a:pt x="6546" y="9830"/>
                        <a:pt x="12422" y="13393"/>
                        <a:pt x="12031" y="10845"/>
                      </a:cubicBezTo>
                      <a:cubicBezTo>
                        <a:pt x="11641" y="8297"/>
                        <a:pt x="12572" y="8387"/>
                        <a:pt x="10830" y="6832"/>
                      </a:cubicBezTo>
                      <a:cubicBezTo>
                        <a:pt x="9088" y="5276"/>
                        <a:pt x="8818" y="9154"/>
                        <a:pt x="8818" y="9154"/>
                      </a:cubicBezTo>
                      <a:cubicBezTo>
                        <a:pt x="8818" y="9154"/>
                        <a:pt x="10490" y="14069"/>
                        <a:pt x="12442" y="15106"/>
                      </a:cubicBezTo>
                      <a:cubicBezTo>
                        <a:pt x="14393" y="16144"/>
                        <a:pt x="14573" y="17046"/>
                        <a:pt x="18087" y="16549"/>
                      </a:cubicBezTo>
                      <a:cubicBezTo>
                        <a:pt x="21600" y="16053"/>
                        <a:pt x="16465" y="11905"/>
                        <a:pt x="16465" y="11905"/>
                      </a:cubicBezTo>
                      <a:cubicBezTo>
                        <a:pt x="16465" y="11905"/>
                        <a:pt x="14573" y="10665"/>
                        <a:pt x="14573" y="13866"/>
                      </a:cubicBezTo>
                      <a:cubicBezTo>
                        <a:pt x="14573" y="17068"/>
                        <a:pt x="19778" y="20969"/>
                        <a:pt x="19898" y="21600"/>
                      </a:cubicBezTo>
                    </a:path>
                  </a:pathLst>
                </a:custGeom>
                <a:noFill/>
                <a:ln w="36000" cap="flat">
                  <a:solidFill>
                    <a:srgbClr val="80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81" name="Freeform 21"/>
                <p:cNvSpPr>
                  <a:spLocks/>
                </p:cNvSpPr>
                <p:nvPr/>
              </p:nvSpPr>
              <p:spPr bwMode="auto">
                <a:xfrm>
                  <a:off x="0" y="760"/>
                  <a:ext cx="1156" cy="240"/>
                </a:xfrm>
                <a:custGeom>
                  <a:avLst/>
                  <a:gdLst>
                    <a:gd name="T0" fmla="*/ 0 w 21600"/>
                    <a:gd name="T1" fmla="*/ 240 h 21600"/>
                    <a:gd name="T2" fmla="*/ 282 w 21600"/>
                    <a:gd name="T3" fmla="*/ 240 h 21600"/>
                    <a:gd name="T4" fmla="*/ 488 w 21600"/>
                    <a:gd name="T5" fmla="*/ 144 h 21600"/>
                    <a:gd name="T6" fmla="*/ 688 w 21600"/>
                    <a:gd name="T7" fmla="*/ 165 h 21600"/>
                    <a:gd name="T8" fmla="*/ 929 w 21600"/>
                    <a:gd name="T9" fmla="*/ 123 h 21600"/>
                    <a:gd name="T10" fmla="*/ 1156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21600"/>
                      </a:moveTo>
                      <a:lnTo>
                        <a:pt x="5272" y="21600"/>
                      </a:lnTo>
                      <a:lnTo>
                        <a:pt x="9126" y="12971"/>
                      </a:lnTo>
                      <a:lnTo>
                        <a:pt x="12853" y="14820"/>
                      </a:lnTo>
                      <a:lnTo>
                        <a:pt x="17355" y="11094"/>
                      </a:lnTo>
                      <a:lnTo>
                        <a:pt x="21600" y="0"/>
                      </a:lnTo>
                    </a:path>
                  </a:pathLst>
                </a:custGeom>
                <a:noFill/>
                <a:ln w="36720"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nvGrpSpPr>
                <p:cNvPr id="82" name="Group 22"/>
                <p:cNvGrpSpPr>
                  <a:grpSpLocks/>
                </p:cNvGrpSpPr>
                <p:nvPr/>
              </p:nvGrpSpPr>
              <p:grpSpPr bwMode="auto">
                <a:xfrm>
                  <a:off x="78" y="994"/>
                  <a:ext cx="443" cy="852"/>
                  <a:chOff x="0" y="0"/>
                  <a:chExt cx="443" cy="852"/>
                </a:xfrm>
              </p:grpSpPr>
              <p:sp>
                <p:nvSpPr>
                  <p:cNvPr id="99" name="Freeform 23"/>
                  <p:cNvSpPr>
                    <a:spLocks/>
                  </p:cNvSpPr>
                  <p:nvPr/>
                </p:nvSpPr>
                <p:spPr bwMode="auto">
                  <a:xfrm>
                    <a:off x="149" y="0"/>
                    <a:ext cx="145" cy="560"/>
                  </a:xfrm>
                  <a:custGeom>
                    <a:avLst/>
                    <a:gdLst>
                      <a:gd name="T0" fmla="*/ 41 w 16954"/>
                      <a:gd name="T1" fmla="*/ 0 h 21225"/>
                      <a:gd name="T2" fmla="*/ 64 w 16954"/>
                      <a:gd name="T3" fmla="*/ 175 h 21225"/>
                      <a:gd name="T4" fmla="*/ 116 w 16954"/>
                      <a:gd name="T5" fmla="*/ 117 h 21225"/>
                      <a:gd name="T6" fmla="*/ 56 w 16954"/>
                      <a:gd name="T7" fmla="*/ 79 h 21225"/>
                      <a:gd name="T8" fmla="*/ 0 w 16954"/>
                      <a:gd name="T9" fmla="*/ 199 h 21225"/>
                      <a:gd name="T10" fmla="*/ 79 w 16954"/>
                      <a:gd name="T11" fmla="*/ 328 h 21225"/>
                      <a:gd name="T12" fmla="*/ 122 w 16954"/>
                      <a:gd name="T13" fmla="*/ 280 h 21225"/>
                      <a:gd name="T14" fmla="*/ 50 w 16954"/>
                      <a:gd name="T15" fmla="*/ 247 h 21225"/>
                      <a:gd name="T16" fmla="*/ 20 w 16954"/>
                      <a:gd name="T17" fmla="*/ 358 h 21225"/>
                      <a:gd name="T18" fmla="*/ 95 w 16954"/>
                      <a:gd name="T19" fmla="*/ 493 h 21225"/>
                      <a:gd name="T20" fmla="*/ 141 w 16954"/>
                      <a:gd name="T21" fmla="*/ 432 h 21225"/>
                      <a:gd name="T22" fmla="*/ 77 w 16954"/>
                      <a:gd name="T23" fmla="*/ 400 h 21225"/>
                      <a:gd name="T24" fmla="*/ 47 w 16954"/>
                      <a:gd name="T25" fmla="*/ 560 h 212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954" h="21225">
                        <a:moveTo>
                          <a:pt x="4842" y="0"/>
                        </a:moveTo>
                        <a:cubicBezTo>
                          <a:pt x="-2279" y="3232"/>
                          <a:pt x="2373" y="5972"/>
                          <a:pt x="7453" y="6618"/>
                        </a:cubicBezTo>
                        <a:cubicBezTo>
                          <a:pt x="12532" y="7265"/>
                          <a:pt x="13529" y="4447"/>
                          <a:pt x="13529" y="4447"/>
                        </a:cubicBezTo>
                        <a:cubicBezTo>
                          <a:pt x="13529" y="4447"/>
                          <a:pt x="10918" y="2585"/>
                          <a:pt x="6551" y="2999"/>
                        </a:cubicBezTo>
                        <a:cubicBezTo>
                          <a:pt x="2136" y="3413"/>
                          <a:pt x="0" y="7536"/>
                          <a:pt x="0" y="7536"/>
                        </a:cubicBezTo>
                        <a:cubicBezTo>
                          <a:pt x="0" y="7536"/>
                          <a:pt x="5412" y="13262"/>
                          <a:pt x="9257" y="12422"/>
                        </a:cubicBezTo>
                        <a:cubicBezTo>
                          <a:pt x="13102" y="11569"/>
                          <a:pt x="15048" y="12409"/>
                          <a:pt x="14241" y="10600"/>
                        </a:cubicBezTo>
                        <a:cubicBezTo>
                          <a:pt x="13482" y="8790"/>
                          <a:pt x="5886" y="9346"/>
                          <a:pt x="5886" y="9346"/>
                        </a:cubicBezTo>
                        <a:cubicBezTo>
                          <a:pt x="5886" y="9346"/>
                          <a:pt x="332" y="11750"/>
                          <a:pt x="2326" y="13573"/>
                        </a:cubicBezTo>
                        <a:cubicBezTo>
                          <a:pt x="4367" y="15408"/>
                          <a:pt x="2990" y="15809"/>
                          <a:pt x="11156" y="18704"/>
                        </a:cubicBezTo>
                        <a:cubicBezTo>
                          <a:pt x="19321" y="21600"/>
                          <a:pt x="16473" y="16365"/>
                          <a:pt x="16473" y="16365"/>
                        </a:cubicBezTo>
                        <a:cubicBezTo>
                          <a:pt x="16473" y="16365"/>
                          <a:pt x="14859" y="14490"/>
                          <a:pt x="9019" y="15176"/>
                        </a:cubicBezTo>
                        <a:cubicBezTo>
                          <a:pt x="3180" y="15874"/>
                          <a:pt x="6408" y="20992"/>
                          <a:pt x="5459" y="21225"/>
                        </a:cubicBezTo>
                      </a:path>
                    </a:pathLst>
                  </a:custGeom>
                  <a:noFill/>
                  <a:ln w="18360"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00" name="AutoShape 24"/>
                  <p:cNvSpPr>
                    <a:spLocks/>
                  </p:cNvSpPr>
                  <p:nvPr/>
                </p:nvSpPr>
                <p:spPr bwMode="auto">
                  <a:xfrm rot="2700000">
                    <a:off x="90" y="447"/>
                    <a:ext cx="261" cy="366"/>
                  </a:xfrm>
                  <a:prstGeom prst="star4">
                    <a:avLst>
                      <a:gd name="adj" fmla="val 13653"/>
                    </a:avLst>
                  </a:prstGeom>
                  <a:solidFill>
                    <a:srgbClr val="FF0000"/>
                  </a:solidFill>
                  <a:ln w="9360">
                    <a:solidFill>
                      <a:schemeClr val="tx1"/>
                    </a:solidFill>
                    <a:round/>
                    <a:headEnd/>
                    <a:tailEnd/>
                  </a:ln>
                </p:spPr>
                <p:txBody>
                  <a:bodyPr lIns="0" tIns="0" rIns="0" bIns="0"/>
                  <a:lstStyle/>
                  <a:p>
                    <a:endParaRPr lang="en-US"/>
                  </a:p>
                </p:txBody>
              </p:sp>
            </p:grpSp>
            <p:grpSp>
              <p:nvGrpSpPr>
                <p:cNvPr id="83" name="Group 25"/>
                <p:cNvGrpSpPr>
                  <a:grpSpLocks/>
                </p:cNvGrpSpPr>
                <p:nvPr/>
              </p:nvGrpSpPr>
              <p:grpSpPr bwMode="auto">
                <a:xfrm>
                  <a:off x="505" y="925"/>
                  <a:ext cx="443" cy="832"/>
                  <a:chOff x="0" y="0"/>
                  <a:chExt cx="442" cy="832"/>
                </a:xfrm>
              </p:grpSpPr>
              <p:sp>
                <p:nvSpPr>
                  <p:cNvPr id="97" name="Freeform 26"/>
                  <p:cNvSpPr>
                    <a:spLocks/>
                  </p:cNvSpPr>
                  <p:nvPr/>
                </p:nvSpPr>
                <p:spPr bwMode="auto">
                  <a:xfrm>
                    <a:off x="133" y="0"/>
                    <a:ext cx="146" cy="560"/>
                  </a:xfrm>
                  <a:custGeom>
                    <a:avLst/>
                    <a:gdLst>
                      <a:gd name="T0" fmla="*/ 42 w 16914"/>
                      <a:gd name="T1" fmla="*/ 0 h 21238"/>
                      <a:gd name="T2" fmla="*/ 63 w 16914"/>
                      <a:gd name="T3" fmla="*/ 174 h 21238"/>
                      <a:gd name="T4" fmla="*/ 118 w 16914"/>
                      <a:gd name="T5" fmla="*/ 117 h 21238"/>
                      <a:gd name="T6" fmla="*/ 57 w 16914"/>
                      <a:gd name="T7" fmla="*/ 78 h 21238"/>
                      <a:gd name="T8" fmla="*/ 0 w 16914"/>
                      <a:gd name="T9" fmla="*/ 198 h 21238"/>
                      <a:gd name="T10" fmla="*/ 80 w 16914"/>
                      <a:gd name="T11" fmla="*/ 327 h 21238"/>
                      <a:gd name="T12" fmla="*/ 124 w 16914"/>
                      <a:gd name="T13" fmla="*/ 279 h 21238"/>
                      <a:gd name="T14" fmla="*/ 51 w 16914"/>
                      <a:gd name="T15" fmla="*/ 246 h 21238"/>
                      <a:gd name="T16" fmla="*/ 20 w 16914"/>
                      <a:gd name="T17" fmla="*/ 358 h 21238"/>
                      <a:gd name="T18" fmla="*/ 96 w 16914"/>
                      <a:gd name="T19" fmla="*/ 493 h 21238"/>
                      <a:gd name="T20" fmla="*/ 142 w 16914"/>
                      <a:gd name="T21" fmla="*/ 430 h 21238"/>
                      <a:gd name="T22" fmla="*/ 78 w 16914"/>
                      <a:gd name="T23" fmla="*/ 398 h 21238"/>
                      <a:gd name="T24" fmla="*/ 47 w 16914"/>
                      <a:gd name="T25" fmla="*/ 560 h 212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914" h="21238">
                        <a:moveTo>
                          <a:pt x="4853" y="0"/>
                        </a:moveTo>
                        <a:cubicBezTo>
                          <a:pt x="-2284" y="3208"/>
                          <a:pt x="2379" y="5976"/>
                          <a:pt x="7327" y="6596"/>
                        </a:cubicBezTo>
                        <a:cubicBezTo>
                          <a:pt x="12322" y="7217"/>
                          <a:pt x="13654" y="4423"/>
                          <a:pt x="13654" y="4423"/>
                        </a:cubicBezTo>
                        <a:cubicBezTo>
                          <a:pt x="13654" y="4423"/>
                          <a:pt x="11133" y="2548"/>
                          <a:pt x="6565" y="2962"/>
                        </a:cubicBezTo>
                        <a:cubicBezTo>
                          <a:pt x="1950" y="3376"/>
                          <a:pt x="0" y="7528"/>
                          <a:pt x="0" y="7528"/>
                        </a:cubicBezTo>
                        <a:cubicBezTo>
                          <a:pt x="0" y="7528"/>
                          <a:pt x="5471" y="13206"/>
                          <a:pt x="9325" y="12391"/>
                        </a:cubicBezTo>
                        <a:cubicBezTo>
                          <a:pt x="13226" y="11563"/>
                          <a:pt x="14986" y="12339"/>
                          <a:pt x="14368" y="10580"/>
                        </a:cubicBezTo>
                        <a:cubicBezTo>
                          <a:pt x="13749" y="8821"/>
                          <a:pt x="5899" y="9338"/>
                          <a:pt x="5899" y="9338"/>
                        </a:cubicBezTo>
                        <a:cubicBezTo>
                          <a:pt x="5899" y="9338"/>
                          <a:pt x="190" y="11731"/>
                          <a:pt x="2331" y="13581"/>
                        </a:cubicBezTo>
                        <a:cubicBezTo>
                          <a:pt x="4520" y="15456"/>
                          <a:pt x="2902" y="15793"/>
                          <a:pt x="11133" y="18703"/>
                        </a:cubicBezTo>
                        <a:cubicBezTo>
                          <a:pt x="19316" y="21600"/>
                          <a:pt x="16414" y="16323"/>
                          <a:pt x="16414" y="16323"/>
                        </a:cubicBezTo>
                        <a:cubicBezTo>
                          <a:pt x="16414" y="16323"/>
                          <a:pt x="14891" y="14525"/>
                          <a:pt x="8992" y="15107"/>
                        </a:cubicBezTo>
                        <a:cubicBezTo>
                          <a:pt x="3140" y="15702"/>
                          <a:pt x="6518" y="20966"/>
                          <a:pt x="5471" y="21238"/>
                        </a:cubicBezTo>
                      </a:path>
                    </a:pathLst>
                  </a:custGeom>
                  <a:noFill/>
                  <a:ln w="18360"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98" name="AutoShape 27"/>
                  <p:cNvSpPr>
                    <a:spLocks/>
                  </p:cNvSpPr>
                  <p:nvPr/>
                </p:nvSpPr>
                <p:spPr bwMode="auto">
                  <a:xfrm rot="2700000">
                    <a:off x="91" y="427"/>
                    <a:ext cx="260" cy="366"/>
                  </a:xfrm>
                  <a:prstGeom prst="star4">
                    <a:avLst>
                      <a:gd name="adj" fmla="val 13653"/>
                    </a:avLst>
                  </a:prstGeom>
                  <a:solidFill>
                    <a:srgbClr val="FF0000"/>
                  </a:solidFill>
                  <a:ln w="9360">
                    <a:solidFill>
                      <a:schemeClr val="tx1"/>
                    </a:solidFill>
                    <a:round/>
                    <a:headEnd/>
                    <a:tailEnd/>
                  </a:ln>
                </p:spPr>
                <p:txBody>
                  <a:bodyPr lIns="0" tIns="0" rIns="0" bIns="0"/>
                  <a:lstStyle/>
                  <a:p>
                    <a:endParaRPr lang="en-US"/>
                  </a:p>
                </p:txBody>
              </p:sp>
            </p:grpSp>
            <p:sp>
              <p:nvSpPr>
                <p:cNvPr id="84" name="Rectangle 28"/>
                <p:cNvSpPr>
                  <a:spLocks/>
                </p:cNvSpPr>
                <p:nvPr/>
              </p:nvSpPr>
              <p:spPr bwMode="auto">
                <a:xfrm>
                  <a:off x="211" y="663"/>
                  <a:ext cx="210" cy="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39200" bIns="0"/>
                <a:lstStyle/>
                <a:p>
                  <a:pPr marL="38100" algn="l">
                    <a:lnSpc>
                      <a:spcPct val="86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1200" b="1" dirty="0">
                      <a:solidFill>
                        <a:schemeClr val="tx1"/>
                      </a:solidFill>
                      <a:latin typeface="Comic Sans MS"/>
                      <a:ea typeface="ＭＳ Ｐゴシック" charset="0"/>
                      <a:cs typeface="Comic Sans MS"/>
                      <a:sym typeface="Times New Roman" charset="0"/>
                    </a:rPr>
                    <a:t>q</a:t>
                  </a:r>
                </a:p>
              </p:txBody>
            </p:sp>
            <p:grpSp>
              <p:nvGrpSpPr>
                <p:cNvPr id="85" name="Group 29"/>
                <p:cNvGrpSpPr>
                  <a:grpSpLocks/>
                </p:cNvGrpSpPr>
                <p:nvPr/>
              </p:nvGrpSpPr>
              <p:grpSpPr bwMode="auto">
                <a:xfrm>
                  <a:off x="1004" y="1046"/>
                  <a:ext cx="441" cy="832"/>
                  <a:chOff x="0" y="0"/>
                  <a:chExt cx="441" cy="832"/>
                </a:xfrm>
              </p:grpSpPr>
              <p:sp>
                <p:nvSpPr>
                  <p:cNvPr id="95" name="Freeform 30"/>
                  <p:cNvSpPr>
                    <a:spLocks/>
                  </p:cNvSpPr>
                  <p:nvPr/>
                </p:nvSpPr>
                <p:spPr bwMode="auto">
                  <a:xfrm>
                    <a:off x="131" y="0"/>
                    <a:ext cx="145" cy="560"/>
                  </a:xfrm>
                  <a:custGeom>
                    <a:avLst/>
                    <a:gdLst>
                      <a:gd name="T0" fmla="*/ 42 w 16891"/>
                      <a:gd name="T1" fmla="*/ 0 h 21238"/>
                      <a:gd name="T2" fmla="*/ 62 w 16891"/>
                      <a:gd name="T3" fmla="*/ 174 h 21238"/>
                      <a:gd name="T4" fmla="*/ 117 w 16891"/>
                      <a:gd name="T5" fmla="*/ 117 h 21238"/>
                      <a:gd name="T6" fmla="*/ 56 w 16891"/>
                      <a:gd name="T7" fmla="*/ 78 h 21238"/>
                      <a:gd name="T8" fmla="*/ 0 w 16891"/>
                      <a:gd name="T9" fmla="*/ 198 h 21238"/>
                      <a:gd name="T10" fmla="*/ 80 w 16891"/>
                      <a:gd name="T11" fmla="*/ 327 h 21238"/>
                      <a:gd name="T12" fmla="*/ 123 w 16891"/>
                      <a:gd name="T13" fmla="*/ 279 h 21238"/>
                      <a:gd name="T14" fmla="*/ 51 w 16891"/>
                      <a:gd name="T15" fmla="*/ 246 h 21238"/>
                      <a:gd name="T16" fmla="*/ 20 w 16891"/>
                      <a:gd name="T17" fmla="*/ 358 h 21238"/>
                      <a:gd name="T18" fmla="*/ 95 w 16891"/>
                      <a:gd name="T19" fmla="*/ 493 h 21238"/>
                      <a:gd name="T20" fmla="*/ 141 w 16891"/>
                      <a:gd name="T21" fmla="*/ 430 h 21238"/>
                      <a:gd name="T22" fmla="*/ 77 w 16891"/>
                      <a:gd name="T23" fmla="*/ 398 h 21238"/>
                      <a:gd name="T24" fmla="*/ 47 w 16891"/>
                      <a:gd name="T25" fmla="*/ 560 h 212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891" h="21238">
                        <a:moveTo>
                          <a:pt x="4842" y="0"/>
                        </a:moveTo>
                        <a:cubicBezTo>
                          <a:pt x="-2279" y="3208"/>
                          <a:pt x="2373" y="5976"/>
                          <a:pt x="7216" y="6609"/>
                        </a:cubicBezTo>
                        <a:cubicBezTo>
                          <a:pt x="12010" y="7256"/>
                          <a:pt x="13624" y="4423"/>
                          <a:pt x="13624" y="4423"/>
                        </a:cubicBezTo>
                        <a:cubicBezTo>
                          <a:pt x="13624" y="4423"/>
                          <a:pt x="11108" y="2548"/>
                          <a:pt x="6551" y="2962"/>
                        </a:cubicBezTo>
                        <a:cubicBezTo>
                          <a:pt x="1994" y="3389"/>
                          <a:pt x="0" y="7528"/>
                          <a:pt x="0" y="7528"/>
                        </a:cubicBezTo>
                        <a:cubicBezTo>
                          <a:pt x="0" y="7528"/>
                          <a:pt x="5412" y="13232"/>
                          <a:pt x="9304" y="12391"/>
                        </a:cubicBezTo>
                        <a:cubicBezTo>
                          <a:pt x="13150" y="11550"/>
                          <a:pt x="14954" y="12339"/>
                          <a:pt x="14289" y="10580"/>
                        </a:cubicBezTo>
                        <a:cubicBezTo>
                          <a:pt x="13672" y="8834"/>
                          <a:pt x="5886" y="9338"/>
                          <a:pt x="5886" y="9338"/>
                        </a:cubicBezTo>
                        <a:cubicBezTo>
                          <a:pt x="5886" y="9338"/>
                          <a:pt x="142" y="11731"/>
                          <a:pt x="2326" y="13581"/>
                        </a:cubicBezTo>
                        <a:cubicBezTo>
                          <a:pt x="4557" y="15443"/>
                          <a:pt x="2896" y="15793"/>
                          <a:pt x="11108" y="18703"/>
                        </a:cubicBezTo>
                        <a:cubicBezTo>
                          <a:pt x="19321" y="21600"/>
                          <a:pt x="16378" y="16323"/>
                          <a:pt x="16378" y="16323"/>
                        </a:cubicBezTo>
                        <a:cubicBezTo>
                          <a:pt x="16378" y="16323"/>
                          <a:pt x="14859" y="14525"/>
                          <a:pt x="8972" y="15107"/>
                        </a:cubicBezTo>
                        <a:cubicBezTo>
                          <a:pt x="3085" y="15715"/>
                          <a:pt x="6503" y="20966"/>
                          <a:pt x="5459" y="21238"/>
                        </a:cubicBezTo>
                      </a:path>
                    </a:pathLst>
                  </a:custGeom>
                  <a:noFill/>
                  <a:ln w="18360"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96" name="AutoShape 31"/>
                  <p:cNvSpPr>
                    <a:spLocks/>
                  </p:cNvSpPr>
                  <p:nvPr/>
                </p:nvSpPr>
                <p:spPr bwMode="auto">
                  <a:xfrm rot="2700000">
                    <a:off x="90" y="430"/>
                    <a:ext cx="260" cy="364"/>
                  </a:xfrm>
                  <a:prstGeom prst="star4">
                    <a:avLst>
                      <a:gd name="adj" fmla="val 13653"/>
                    </a:avLst>
                  </a:prstGeom>
                  <a:solidFill>
                    <a:srgbClr val="FF0000"/>
                  </a:solidFill>
                  <a:ln w="9360">
                    <a:solidFill>
                      <a:schemeClr val="tx1"/>
                    </a:solidFill>
                    <a:round/>
                    <a:headEnd/>
                    <a:tailEnd/>
                  </a:ln>
                </p:spPr>
                <p:txBody>
                  <a:bodyPr lIns="0" tIns="0" rIns="0" bIns="0"/>
                  <a:lstStyle/>
                  <a:p>
                    <a:endParaRPr lang="en-US"/>
                  </a:p>
                </p:txBody>
              </p:sp>
            </p:grpSp>
            <p:grpSp>
              <p:nvGrpSpPr>
                <p:cNvPr id="86" name="Group 32"/>
                <p:cNvGrpSpPr>
                  <a:grpSpLocks/>
                </p:cNvGrpSpPr>
                <p:nvPr/>
              </p:nvGrpSpPr>
              <p:grpSpPr bwMode="auto">
                <a:xfrm>
                  <a:off x="429" y="324"/>
                  <a:ext cx="253" cy="475"/>
                  <a:chOff x="0" y="0"/>
                  <a:chExt cx="253" cy="475"/>
                </a:xfrm>
              </p:grpSpPr>
              <p:sp>
                <p:nvSpPr>
                  <p:cNvPr id="93" name="Freeform 33"/>
                  <p:cNvSpPr>
                    <a:spLocks/>
                  </p:cNvSpPr>
                  <p:nvPr/>
                </p:nvSpPr>
                <p:spPr bwMode="auto">
                  <a:xfrm rot="-10680000">
                    <a:off x="86" y="155"/>
                    <a:ext cx="83" cy="319"/>
                  </a:xfrm>
                  <a:custGeom>
                    <a:avLst/>
                    <a:gdLst>
                      <a:gd name="T0" fmla="*/ 24 w 16914"/>
                      <a:gd name="T1" fmla="*/ 0 h 21238"/>
                      <a:gd name="T2" fmla="*/ 36 w 16914"/>
                      <a:gd name="T3" fmla="*/ 99 h 21238"/>
                      <a:gd name="T4" fmla="*/ 67 w 16914"/>
                      <a:gd name="T5" fmla="*/ 66 h 21238"/>
                      <a:gd name="T6" fmla="*/ 32 w 16914"/>
                      <a:gd name="T7" fmla="*/ 44 h 21238"/>
                      <a:gd name="T8" fmla="*/ 0 w 16914"/>
                      <a:gd name="T9" fmla="*/ 113 h 21238"/>
                      <a:gd name="T10" fmla="*/ 46 w 16914"/>
                      <a:gd name="T11" fmla="*/ 186 h 21238"/>
                      <a:gd name="T12" fmla="*/ 71 w 16914"/>
                      <a:gd name="T13" fmla="*/ 159 h 21238"/>
                      <a:gd name="T14" fmla="*/ 29 w 16914"/>
                      <a:gd name="T15" fmla="*/ 140 h 21238"/>
                      <a:gd name="T16" fmla="*/ 11 w 16914"/>
                      <a:gd name="T17" fmla="*/ 204 h 21238"/>
                      <a:gd name="T18" fmla="*/ 55 w 16914"/>
                      <a:gd name="T19" fmla="*/ 281 h 21238"/>
                      <a:gd name="T20" fmla="*/ 81 w 16914"/>
                      <a:gd name="T21" fmla="*/ 245 h 21238"/>
                      <a:gd name="T22" fmla="*/ 44 w 16914"/>
                      <a:gd name="T23" fmla="*/ 227 h 21238"/>
                      <a:gd name="T24" fmla="*/ 27 w 16914"/>
                      <a:gd name="T25" fmla="*/ 319 h 212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914" h="21238">
                        <a:moveTo>
                          <a:pt x="4853" y="0"/>
                        </a:moveTo>
                        <a:cubicBezTo>
                          <a:pt x="-2284" y="3208"/>
                          <a:pt x="2379" y="5976"/>
                          <a:pt x="7327" y="6596"/>
                        </a:cubicBezTo>
                        <a:cubicBezTo>
                          <a:pt x="12322" y="7217"/>
                          <a:pt x="13654" y="4423"/>
                          <a:pt x="13654" y="4423"/>
                        </a:cubicBezTo>
                        <a:cubicBezTo>
                          <a:pt x="13654" y="4423"/>
                          <a:pt x="11133" y="2548"/>
                          <a:pt x="6565" y="2962"/>
                        </a:cubicBezTo>
                        <a:cubicBezTo>
                          <a:pt x="1950" y="3376"/>
                          <a:pt x="0" y="7528"/>
                          <a:pt x="0" y="7528"/>
                        </a:cubicBezTo>
                        <a:cubicBezTo>
                          <a:pt x="0" y="7528"/>
                          <a:pt x="5471" y="13206"/>
                          <a:pt x="9325" y="12391"/>
                        </a:cubicBezTo>
                        <a:cubicBezTo>
                          <a:pt x="13226" y="11563"/>
                          <a:pt x="14986" y="12339"/>
                          <a:pt x="14368" y="10580"/>
                        </a:cubicBezTo>
                        <a:cubicBezTo>
                          <a:pt x="13749" y="8821"/>
                          <a:pt x="5899" y="9338"/>
                          <a:pt x="5899" y="9338"/>
                        </a:cubicBezTo>
                        <a:cubicBezTo>
                          <a:pt x="5899" y="9338"/>
                          <a:pt x="190" y="11731"/>
                          <a:pt x="2331" y="13581"/>
                        </a:cubicBezTo>
                        <a:cubicBezTo>
                          <a:pt x="4520" y="15456"/>
                          <a:pt x="2902" y="15793"/>
                          <a:pt x="11133" y="18703"/>
                        </a:cubicBezTo>
                        <a:cubicBezTo>
                          <a:pt x="19316" y="21600"/>
                          <a:pt x="16414" y="16323"/>
                          <a:pt x="16414" y="16323"/>
                        </a:cubicBezTo>
                        <a:cubicBezTo>
                          <a:pt x="16414" y="16323"/>
                          <a:pt x="14891" y="14525"/>
                          <a:pt x="8992" y="15107"/>
                        </a:cubicBezTo>
                        <a:cubicBezTo>
                          <a:pt x="3140" y="15702"/>
                          <a:pt x="6518" y="20966"/>
                          <a:pt x="5471" y="21238"/>
                        </a:cubicBezTo>
                      </a:path>
                    </a:pathLst>
                  </a:custGeom>
                  <a:noFill/>
                  <a:ln w="18360"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94" name="AutoShape 34"/>
                  <p:cNvSpPr>
                    <a:spLocks/>
                  </p:cNvSpPr>
                  <p:nvPr/>
                </p:nvSpPr>
                <p:spPr bwMode="auto">
                  <a:xfrm rot="-7980000">
                    <a:off x="52" y="21"/>
                    <a:ext cx="148" cy="208"/>
                  </a:xfrm>
                  <a:prstGeom prst="star4">
                    <a:avLst>
                      <a:gd name="adj" fmla="val 13653"/>
                    </a:avLst>
                  </a:prstGeom>
                  <a:solidFill>
                    <a:srgbClr val="FF0000"/>
                  </a:solidFill>
                  <a:ln w="9360">
                    <a:solidFill>
                      <a:schemeClr val="tx1"/>
                    </a:solidFill>
                    <a:round/>
                    <a:headEnd/>
                    <a:tailEnd/>
                  </a:ln>
                </p:spPr>
                <p:txBody>
                  <a:bodyPr lIns="0" tIns="0" rIns="0" bIns="0"/>
                  <a:lstStyle/>
                  <a:p>
                    <a:endParaRPr lang="en-US"/>
                  </a:p>
                </p:txBody>
              </p:sp>
            </p:grpSp>
            <p:sp>
              <p:nvSpPr>
                <p:cNvPr id="87" name="Freeform 35"/>
                <p:cNvSpPr>
                  <a:spLocks/>
                </p:cNvSpPr>
                <p:nvPr/>
              </p:nvSpPr>
              <p:spPr bwMode="auto">
                <a:xfrm rot="-2400000">
                  <a:off x="610" y="300"/>
                  <a:ext cx="367" cy="257"/>
                </a:xfrm>
                <a:custGeom>
                  <a:avLst/>
                  <a:gdLst>
                    <a:gd name="T0" fmla="*/ 0 w 19443"/>
                    <a:gd name="T1" fmla="*/ 257 h 21600"/>
                    <a:gd name="T2" fmla="*/ 120 w 19443"/>
                    <a:gd name="T3" fmla="*/ 184 h 21600"/>
                    <a:gd name="T4" fmla="*/ 99 w 19443"/>
                    <a:gd name="T5" fmla="*/ 232 h 21600"/>
                    <a:gd name="T6" fmla="*/ 54 w 19443"/>
                    <a:gd name="T7" fmla="*/ 230 h 21600"/>
                    <a:gd name="T8" fmla="*/ 117 w 19443"/>
                    <a:gd name="T9" fmla="*/ 147 h 21600"/>
                    <a:gd name="T10" fmla="*/ 225 w 19443"/>
                    <a:gd name="T11" fmla="*/ 121 h 21600"/>
                    <a:gd name="T12" fmla="*/ 207 w 19443"/>
                    <a:gd name="T13" fmla="*/ 161 h 21600"/>
                    <a:gd name="T14" fmla="*/ 163 w 19443"/>
                    <a:gd name="T15" fmla="*/ 146 h 21600"/>
                    <a:gd name="T16" fmla="*/ 227 w 19443"/>
                    <a:gd name="T17" fmla="*/ 81 h 21600"/>
                    <a:gd name="T18" fmla="*/ 337 w 19443"/>
                    <a:gd name="T19" fmla="*/ 54 h 21600"/>
                    <a:gd name="T20" fmla="*/ 312 w 19443"/>
                    <a:gd name="T21" fmla="*/ 97 h 21600"/>
                    <a:gd name="T22" fmla="*/ 272 w 19443"/>
                    <a:gd name="T23" fmla="*/ 86 h 21600"/>
                    <a:gd name="T24" fmla="*/ 367 w 19443"/>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43" h="21600">
                      <a:moveTo>
                        <a:pt x="0" y="21600"/>
                      </a:moveTo>
                      <a:cubicBezTo>
                        <a:pt x="1868" y="16383"/>
                        <a:pt x="5097" y="14699"/>
                        <a:pt x="6343" y="15504"/>
                      </a:cubicBezTo>
                      <a:cubicBezTo>
                        <a:pt x="7588" y="16328"/>
                        <a:pt x="5259" y="19513"/>
                        <a:pt x="5259" y="19513"/>
                      </a:cubicBezTo>
                      <a:cubicBezTo>
                        <a:pt x="5259" y="19513"/>
                        <a:pt x="3171" y="20904"/>
                        <a:pt x="2883" y="19312"/>
                      </a:cubicBezTo>
                      <a:cubicBezTo>
                        <a:pt x="2606" y="17719"/>
                        <a:pt x="6193" y="12393"/>
                        <a:pt x="6193" y="12393"/>
                      </a:cubicBezTo>
                      <a:cubicBezTo>
                        <a:pt x="6193" y="12393"/>
                        <a:pt x="12120" y="8164"/>
                        <a:pt x="11924" y="10159"/>
                      </a:cubicBezTo>
                      <a:cubicBezTo>
                        <a:pt x="11717" y="12173"/>
                        <a:pt x="12686" y="11862"/>
                        <a:pt x="10967" y="13546"/>
                      </a:cubicBezTo>
                      <a:cubicBezTo>
                        <a:pt x="9249" y="15230"/>
                        <a:pt x="8649" y="12301"/>
                        <a:pt x="8649" y="12301"/>
                      </a:cubicBezTo>
                      <a:cubicBezTo>
                        <a:pt x="8649" y="12301"/>
                        <a:pt x="10045" y="8182"/>
                        <a:pt x="12040" y="6846"/>
                      </a:cubicBezTo>
                      <a:cubicBezTo>
                        <a:pt x="14023" y="5528"/>
                        <a:pt x="14150" y="5107"/>
                        <a:pt x="17875" y="4503"/>
                      </a:cubicBezTo>
                      <a:cubicBezTo>
                        <a:pt x="21600" y="3899"/>
                        <a:pt x="16514" y="8164"/>
                        <a:pt x="16514" y="8164"/>
                      </a:cubicBezTo>
                      <a:cubicBezTo>
                        <a:pt x="16514" y="8164"/>
                        <a:pt x="14634" y="9592"/>
                        <a:pt x="14392" y="7231"/>
                      </a:cubicBezTo>
                      <a:cubicBezTo>
                        <a:pt x="14150" y="4869"/>
                        <a:pt x="19328" y="732"/>
                        <a:pt x="19443" y="0"/>
                      </a:cubicBezTo>
                    </a:path>
                  </a:pathLst>
                </a:custGeom>
                <a:noFill/>
                <a:ln w="36000" cap="flat">
                  <a:solidFill>
                    <a:srgbClr val="80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88" name="Freeform 36"/>
                <p:cNvSpPr>
                  <a:spLocks/>
                </p:cNvSpPr>
                <p:nvPr/>
              </p:nvSpPr>
              <p:spPr bwMode="auto">
                <a:xfrm rot="479999">
                  <a:off x="944" y="216"/>
                  <a:ext cx="367" cy="256"/>
                </a:xfrm>
                <a:custGeom>
                  <a:avLst/>
                  <a:gdLst>
                    <a:gd name="T0" fmla="*/ 0 w 19443"/>
                    <a:gd name="T1" fmla="*/ 256 h 21600"/>
                    <a:gd name="T2" fmla="*/ 120 w 19443"/>
                    <a:gd name="T3" fmla="*/ 184 h 21600"/>
                    <a:gd name="T4" fmla="*/ 99 w 19443"/>
                    <a:gd name="T5" fmla="*/ 231 h 21600"/>
                    <a:gd name="T6" fmla="*/ 54 w 19443"/>
                    <a:gd name="T7" fmla="*/ 229 h 21600"/>
                    <a:gd name="T8" fmla="*/ 117 w 19443"/>
                    <a:gd name="T9" fmla="*/ 147 h 21600"/>
                    <a:gd name="T10" fmla="*/ 225 w 19443"/>
                    <a:gd name="T11" fmla="*/ 120 h 21600"/>
                    <a:gd name="T12" fmla="*/ 207 w 19443"/>
                    <a:gd name="T13" fmla="*/ 161 h 21600"/>
                    <a:gd name="T14" fmla="*/ 163 w 19443"/>
                    <a:gd name="T15" fmla="*/ 146 h 21600"/>
                    <a:gd name="T16" fmla="*/ 227 w 19443"/>
                    <a:gd name="T17" fmla="*/ 81 h 21600"/>
                    <a:gd name="T18" fmla="*/ 337 w 19443"/>
                    <a:gd name="T19" fmla="*/ 53 h 21600"/>
                    <a:gd name="T20" fmla="*/ 312 w 19443"/>
                    <a:gd name="T21" fmla="*/ 97 h 21600"/>
                    <a:gd name="T22" fmla="*/ 272 w 19443"/>
                    <a:gd name="T23" fmla="*/ 86 h 21600"/>
                    <a:gd name="T24" fmla="*/ 367 w 19443"/>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43" h="21600">
                      <a:moveTo>
                        <a:pt x="0" y="21600"/>
                      </a:moveTo>
                      <a:cubicBezTo>
                        <a:pt x="1868" y="16383"/>
                        <a:pt x="5097" y="14699"/>
                        <a:pt x="6343" y="15504"/>
                      </a:cubicBezTo>
                      <a:cubicBezTo>
                        <a:pt x="7588" y="16328"/>
                        <a:pt x="5259" y="19513"/>
                        <a:pt x="5259" y="19513"/>
                      </a:cubicBezTo>
                      <a:cubicBezTo>
                        <a:pt x="5259" y="19513"/>
                        <a:pt x="3171" y="20904"/>
                        <a:pt x="2883" y="19312"/>
                      </a:cubicBezTo>
                      <a:cubicBezTo>
                        <a:pt x="2606" y="17719"/>
                        <a:pt x="6193" y="12393"/>
                        <a:pt x="6193" y="12393"/>
                      </a:cubicBezTo>
                      <a:cubicBezTo>
                        <a:pt x="6193" y="12393"/>
                        <a:pt x="12120" y="8164"/>
                        <a:pt x="11924" y="10159"/>
                      </a:cubicBezTo>
                      <a:cubicBezTo>
                        <a:pt x="11717" y="12173"/>
                        <a:pt x="12686" y="11862"/>
                        <a:pt x="10967" y="13546"/>
                      </a:cubicBezTo>
                      <a:cubicBezTo>
                        <a:pt x="9249" y="15230"/>
                        <a:pt x="8649" y="12301"/>
                        <a:pt x="8649" y="12301"/>
                      </a:cubicBezTo>
                      <a:cubicBezTo>
                        <a:pt x="8649" y="12301"/>
                        <a:pt x="10045" y="8182"/>
                        <a:pt x="12040" y="6846"/>
                      </a:cubicBezTo>
                      <a:cubicBezTo>
                        <a:pt x="14023" y="5528"/>
                        <a:pt x="14150" y="5107"/>
                        <a:pt x="17875" y="4503"/>
                      </a:cubicBezTo>
                      <a:cubicBezTo>
                        <a:pt x="21600" y="3899"/>
                        <a:pt x="16514" y="8164"/>
                        <a:pt x="16514" y="8164"/>
                      </a:cubicBezTo>
                      <a:cubicBezTo>
                        <a:pt x="16514" y="8164"/>
                        <a:pt x="14634" y="9592"/>
                        <a:pt x="14392" y="7231"/>
                      </a:cubicBezTo>
                      <a:cubicBezTo>
                        <a:pt x="14150" y="4869"/>
                        <a:pt x="19328" y="732"/>
                        <a:pt x="19443" y="0"/>
                      </a:cubicBezTo>
                    </a:path>
                  </a:pathLst>
                </a:custGeom>
                <a:noFill/>
                <a:ln w="36000" cap="flat">
                  <a:solidFill>
                    <a:srgbClr val="80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89" name="Freeform 37"/>
                <p:cNvSpPr>
                  <a:spLocks/>
                </p:cNvSpPr>
                <p:nvPr/>
              </p:nvSpPr>
              <p:spPr bwMode="auto">
                <a:xfrm rot="-1739999">
                  <a:off x="830" y="129"/>
                  <a:ext cx="367" cy="257"/>
                </a:xfrm>
                <a:custGeom>
                  <a:avLst/>
                  <a:gdLst>
                    <a:gd name="T0" fmla="*/ 0 w 19443"/>
                    <a:gd name="T1" fmla="*/ 257 h 21600"/>
                    <a:gd name="T2" fmla="*/ 120 w 19443"/>
                    <a:gd name="T3" fmla="*/ 184 h 21600"/>
                    <a:gd name="T4" fmla="*/ 99 w 19443"/>
                    <a:gd name="T5" fmla="*/ 232 h 21600"/>
                    <a:gd name="T6" fmla="*/ 54 w 19443"/>
                    <a:gd name="T7" fmla="*/ 230 h 21600"/>
                    <a:gd name="T8" fmla="*/ 117 w 19443"/>
                    <a:gd name="T9" fmla="*/ 147 h 21600"/>
                    <a:gd name="T10" fmla="*/ 225 w 19443"/>
                    <a:gd name="T11" fmla="*/ 121 h 21600"/>
                    <a:gd name="T12" fmla="*/ 207 w 19443"/>
                    <a:gd name="T13" fmla="*/ 161 h 21600"/>
                    <a:gd name="T14" fmla="*/ 163 w 19443"/>
                    <a:gd name="T15" fmla="*/ 146 h 21600"/>
                    <a:gd name="T16" fmla="*/ 227 w 19443"/>
                    <a:gd name="T17" fmla="*/ 81 h 21600"/>
                    <a:gd name="T18" fmla="*/ 337 w 19443"/>
                    <a:gd name="T19" fmla="*/ 54 h 21600"/>
                    <a:gd name="T20" fmla="*/ 312 w 19443"/>
                    <a:gd name="T21" fmla="*/ 97 h 21600"/>
                    <a:gd name="T22" fmla="*/ 272 w 19443"/>
                    <a:gd name="T23" fmla="*/ 86 h 21600"/>
                    <a:gd name="T24" fmla="*/ 367 w 19443"/>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43" h="21600">
                      <a:moveTo>
                        <a:pt x="0" y="21600"/>
                      </a:moveTo>
                      <a:cubicBezTo>
                        <a:pt x="1868" y="16383"/>
                        <a:pt x="5097" y="14699"/>
                        <a:pt x="6343" y="15504"/>
                      </a:cubicBezTo>
                      <a:cubicBezTo>
                        <a:pt x="7588" y="16328"/>
                        <a:pt x="5259" y="19513"/>
                        <a:pt x="5259" y="19513"/>
                      </a:cubicBezTo>
                      <a:cubicBezTo>
                        <a:pt x="5259" y="19513"/>
                        <a:pt x="3171" y="20904"/>
                        <a:pt x="2883" y="19312"/>
                      </a:cubicBezTo>
                      <a:cubicBezTo>
                        <a:pt x="2606" y="17719"/>
                        <a:pt x="6193" y="12393"/>
                        <a:pt x="6193" y="12393"/>
                      </a:cubicBezTo>
                      <a:cubicBezTo>
                        <a:pt x="6193" y="12393"/>
                        <a:pt x="12120" y="8164"/>
                        <a:pt x="11924" y="10159"/>
                      </a:cubicBezTo>
                      <a:cubicBezTo>
                        <a:pt x="11717" y="12173"/>
                        <a:pt x="12686" y="11862"/>
                        <a:pt x="10967" y="13546"/>
                      </a:cubicBezTo>
                      <a:cubicBezTo>
                        <a:pt x="9249" y="15230"/>
                        <a:pt x="8649" y="12301"/>
                        <a:pt x="8649" y="12301"/>
                      </a:cubicBezTo>
                      <a:cubicBezTo>
                        <a:pt x="8649" y="12301"/>
                        <a:pt x="10045" y="8182"/>
                        <a:pt x="12040" y="6846"/>
                      </a:cubicBezTo>
                      <a:cubicBezTo>
                        <a:pt x="14023" y="5528"/>
                        <a:pt x="14150" y="5107"/>
                        <a:pt x="17875" y="4503"/>
                      </a:cubicBezTo>
                      <a:cubicBezTo>
                        <a:pt x="21600" y="3899"/>
                        <a:pt x="16514" y="8164"/>
                        <a:pt x="16514" y="8164"/>
                      </a:cubicBezTo>
                      <a:cubicBezTo>
                        <a:pt x="16514" y="8164"/>
                        <a:pt x="14634" y="9592"/>
                        <a:pt x="14392" y="7231"/>
                      </a:cubicBezTo>
                      <a:cubicBezTo>
                        <a:pt x="14150" y="4869"/>
                        <a:pt x="19328" y="732"/>
                        <a:pt x="19443" y="0"/>
                      </a:cubicBezTo>
                    </a:path>
                  </a:pathLst>
                </a:custGeom>
                <a:noFill/>
                <a:ln w="36000" cap="flat">
                  <a:solidFill>
                    <a:srgbClr val="80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nvGrpSpPr>
                <p:cNvPr id="90" name="Group 38"/>
                <p:cNvGrpSpPr>
                  <a:grpSpLocks/>
                </p:cNvGrpSpPr>
                <p:nvPr/>
              </p:nvGrpSpPr>
              <p:grpSpPr bwMode="auto">
                <a:xfrm>
                  <a:off x="622" y="0"/>
                  <a:ext cx="253" cy="476"/>
                  <a:chOff x="0" y="0"/>
                  <a:chExt cx="253" cy="476"/>
                </a:xfrm>
              </p:grpSpPr>
              <p:sp>
                <p:nvSpPr>
                  <p:cNvPr id="91" name="Freeform 39"/>
                  <p:cNvSpPr>
                    <a:spLocks/>
                  </p:cNvSpPr>
                  <p:nvPr/>
                </p:nvSpPr>
                <p:spPr bwMode="auto">
                  <a:xfrm rot="-10680000">
                    <a:off x="86" y="156"/>
                    <a:ext cx="83" cy="319"/>
                  </a:xfrm>
                  <a:custGeom>
                    <a:avLst/>
                    <a:gdLst>
                      <a:gd name="T0" fmla="*/ 24 w 16914"/>
                      <a:gd name="T1" fmla="*/ 0 h 21238"/>
                      <a:gd name="T2" fmla="*/ 36 w 16914"/>
                      <a:gd name="T3" fmla="*/ 99 h 21238"/>
                      <a:gd name="T4" fmla="*/ 67 w 16914"/>
                      <a:gd name="T5" fmla="*/ 66 h 21238"/>
                      <a:gd name="T6" fmla="*/ 32 w 16914"/>
                      <a:gd name="T7" fmla="*/ 44 h 21238"/>
                      <a:gd name="T8" fmla="*/ 0 w 16914"/>
                      <a:gd name="T9" fmla="*/ 113 h 21238"/>
                      <a:gd name="T10" fmla="*/ 46 w 16914"/>
                      <a:gd name="T11" fmla="*/ 186 h 21238"/>
                      <a:gd name="T12" fmla="*/ 71 w 16914"/>
                      <a:gd name="T13" fmla="*/ 159 h 21238"/>
                      <a:gd name="T14" fmla="*/ 29 w 16914"/>
                      <a:gd name="T15" fmla="*/ 140 h 21238"/>
                      <a:gd name="T16" fmla="*/ 11 w 16914"/>
                      <a:gd name="T17" fmla="*/ 204 h 21238"/>
                      <a:gd name="T18" fmla="*/ 55 w 16914"/>
                      <a:gd name="T19" fmla="*/ 281 h 21238"/>
                      <a:gd name="T20" fmla="*/ 81 w 16914"/>
                      <a:gd name="T21" fmla="*/ 245 h 21238"/>
                      <a:gd name="T22" fmla="*/ 44 w 16914"/>
                      <a:gd name="T23" fmla="*/ 227 h 21238"/>
                      <a:gd name="T24" fmla="*/ 27 w 16914"/>
                      <a:gd name="T25" fmla="*/ 319 h 212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914" h="21238">
                        <a:moveTo>
                          <a:pt x="4853" y="0"/>
                        </a:moveTo>
                        <a:cubicBezTo>
                          <a:pt x="-2284" y="3208"/>
                          <a:pt x="2379" y="5976"/>
                          <a:pt x="7327" y="6596"/>
                        </a:cubicBezTo>
                        <a:cubicBezTo>
                          <a:pt x="12322" y="7217"/>
                          <a:pt x="13654" y="4423"/>
                          <a:pt x="13654" y="4423"/>
                        </a:cubicBezTo>
                        <a:cubicBezTo>
                          <a:pt x="13654" y="4423"/>
                          <a:pt x="11133" y="2548"/>
                          <a:pt x="6565" y="2962"/>
                        </a:cubicBezTo>
                        <a:cubicBezTo>
                          <a:pt x="1950" y="3376"/>
                          <a:pt x="0" y="7528"/>
                          <a:pt x="0" y="7528"/>
                        </a:cubicBezTo>
                        <a:cubicBezTo>
                          <a:pt x="0" y="7528"/>
                          <a:pt x="5471" y="13206"/>
                          <a:pt x="9325" y="12391"/>
                        </a:cubicBezTo>
                        <a:cubicBezTo>
                          <a:pt x="13226" y="11563"/>
                          <a:pt x="14986" y="12339"/>
                          <a:pt x="14368" y="10580"/>
                        </a:cubicBezTo>
                        <a:cubicBezTo>
                          <a:pt x="13749" y="8821"/>
                          <a:pt x="5899" y="9338"/>
                          <a:pt x="5899" y="9338"/>
                        </a:cubicBezTo>
                        <a:cubicBezTo>
                          <a:pt x="5899" y="9338"/>
                          <a:pt x="190" y="11731"/>
                          <a:pt x="2331" y="13581"/>
                        </a:cubicBezTo>
                        <a:cubicBezTo>
                          <a:pt x="4520" y="15456"/>
                          <a:pt x="2902" y="15793"/>
                          <a:pt x="11133" y="18703"/>
                        </a:cubicBezTo>
                        <a:cubicBezTo>
                          <a:pt x="19316" y="21600"/>
                          <a:pt x="16414" y="16323"/>
                          <a:pt x="16414" y="16323"/>
                        </a:cubicBezTo>
                        <a:cubicBezTo>
                          <a:pt x="16414" y="16323"/>
                          <a:pt x="14891" y="14525"/>
                          <a:pt x="8992" y="15107"/>
                        </a:cubicBezTo>
                        <a:cubicBezTo>
                          <a:pt x="3140" y="15702"/>
                          <a:pt x="6518" y="20966"/>
                          <a:pt x="5471" y="21238"/>
                        </a:cubicBezTo>
                      </a:path>
                    </a:pathLst>
                  </a:custGeom>
                  <a:noFill/>
                  <a:ln w="18360"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92" name="AutoShape 40"/>
                  <p:cNvSpPr>
                    <a:spLocks/>
                  </p:cNvSpPr>
                  <p:nvPr/>
                </p:nvSpPr>
                <p:spPr bwMode="auto">
                  <a:xfrm rot="-7980000">
                    <a:off x="52" y="21"/>
                    <a:ext cx="148" cy="208"/>
                  </a:xfrm>
                  <a:prstGeom prst="star4">
                    <a:avLst>
                      <a:gd name="adj" fmla="val 13653"/>
                    </a:avLst>
                  </a:prstGeom>
                  <a:solidFill>
                    <a:srgbClr val="FF0000"/>
                  </a:solidFill>
                  <a:ln w="9360">
                    <a:solidFill>
                      <a:schemeClr val="tx1"/>
                    </a:solidFill>
                    <a:round/>
                    <a:headEnd/>
                    <a:tailEnd/>
                  </a:ln>
                </p:spPr>
                <p:txBody>
                  <a:bodyPr lIns="0" tIns="0" rIns="0" bIns="0"/>
                  <a:lstStyle/>
                  <a:p>
                    <a:endParaRPr lang="en-US"/>
                  </a:p>
                </p:txBody>
              </p:sp>
            </p:grpSp>
          </p:grpSp>
          <p:grpSp>
            <p:nvGrpSpPr>
              <p:cNvPr id="67" name="Group 41"/>
              <p:cNvGrpSpPr>
                <a:grpSpLocks/>
              </p:cNvGrpSpPr>
              <p:nvPr/>
            </p:nvGrpSpPr>
            <p:grpSpPr bwMode="auto">
              <a:xfrm>
                <a:off x="2260" y="125"/>
                <a:ext cx="1311" cy="837"/>
                <a:chOff x="17" y="125"/>
                <a:chExt cx="1310" cy="837"/>
              </a:xfrm>
            </p:grpSpPr>
            <p:sp>
              <p:nvSpPr>
                <p:cNvPr id="75" name="Line 42"/>
                <p:cNvSpPr>
                  <a:spLocks noChangeShapeType="1"/>
                </p:cNvSpPr>
                <p:nvPr/>
              </p:nvSpPr>
              <p:spPr bwMode="auto">
                <a:xfrm rot="10800000" flipH="1">
                  <a:off x="242" y="125"/>
                  <a:ext cx="1085" cy="789"/>
                </a:xfrm>
                <a:prstGeom prst="line">
                  <a:avLst/>
                </a:prstGeom>
                <a:noFill/>
                <a:ln w="54000">
                  <a:solidFill>
                    <a:srgbClr val="66CCFF"/>
                  </a:solidFill>
                  <a:miter lim="800000"/>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en-US"/>
                </a:p>
              </p:txBody>
            </p:sp>
            <p:sp>
              <p:nvSpPr>
                <p:cNvPr id="76" name="Oval 43"/>
                <p:cNvSpPr>
                  <a:spLocks/>
                </p:cNvSpPr>
                <p:nvPr/>
              </p:nvSpPr>
              <p:spPr bwMode="auto">
                <a:xfrm rot="-1860000">
                  <a:off x="17" y="535"/>
                  <a:ext cx="964" cy="336"/>
                </a:xfrm>
                <a:prstGeom prst="ellipse">
                  <a:avLst/>
                </a:prstGeom>
                <a:solidFill>
                  <a:srgbClr val="C0C0C0"/>
                </a:solidFill>
                <a:ln w="9360">
                  <a:solidFill>
                    <a:schemeClr val="tx1"/>
                  </a:solidFill>
                  <a:miter lim="800000"/>
                  <a:headEnd/>
                  <a:tailEnd/>
                </a:ln>
              </p:spPr>
              <p:txBody>
                <a:bodyPr lIns="0" tIns="0" rIns="0" bIns="0"/>
                <a:lstStyle/>
                <a:p>
                  <a:endParaRPr lang="en-US"/>
                </a:p>
              </p:txBody>
            </p:sp>
            <p:sp>
              <p:nvSpPr>
                <p:cNvPr id="77" name="AutoShape 44"/>
                <p:cNvSpPr>
                  <a:spLocks/>
                </p:cNvSpPr>
                <p:nvPr/>
              </p:nvSpPr>
              <p:spPr bwMode="auto">
                <a:xfrm rot="-2700000">
                  <a:off x="203" y="637"/>
                  <a:ext cx="325" cy="325"/>
                </a:xfrm>
                <a:prstGeom prst="star4">
                  <a:avLst>
                    <a:gd name="adj" fmla="val 12500"/>
                  </a:avLst>
                </a:prstGeom>
                <a:solidFill>
                  <a:srgbClr val="FF0000"/>
                </a:solidFill>
                <a:ln w="9360">
                  <a:solidFill>
                    <a:schemeClr val="tx1"/>
                  </a:solidFill>
                  <a:round/>
                  <a:headEnd/>
                  <a:tailEnd/>
                </a:ln>
              </p:spPr>
              <p:txBody>
                <a:bodyPr lIns="0" tIns="0" rIns="0" bIns="0"/>
                <a:lstStyle/>
                <a:p>
                  <a:endParaRPr lang="en-US"/>
                </a:p>
              </p:txBody>
            </p:sp>
            <p:sp>
              <p:nvSpPr>
                <p:cNvPr id="78" name="Rectangle 45"/>
                <p:cNvSpPr>
                  <a:spLocks/>
                </p:cNvSpPr>
                <p:nvPr/>
              </p:nvSpPr>
              <p:spPr bwMode="auto">
                <a:xfrm>
                  <a:off x="998" y="312"/>
                  <a:ext cx="312" cy="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39200" bIns="0"/>
                <a:lstStyle/>
                <a:p>
                  <a:pPr marL="38100" algn="l">
                    <a:lnSpc>
                      <a:spcPct val="86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1600" b="1" dirty="0">
                      <a:solidFill>
                        <a:srgbClr val="66CCFF"/>
                      </a:solidFill>
                      <a:latin typeface="Comic Sans MS"/>
                      <a:ea typeface="ＭＳ Ｐゴシック" charset="0"/>
                      <a:cs typeface="Comic Sans MS"/>
                      <a:sym typeface="Times New Roman" charset="0"/>
                    </a:rPr>
                    <a:t>h</a:t>
                  </a:r>
                </a:p>
              </p:txBody>
            </p:sp>
          </p:grpSp>
          <p:grpSp>
            <p:nvGrpSpPr>
              <p:cNvPr id="68" name="Group 46"/>
              <p:cNvGrpSpPr>
                <a:grpSpLocks/>
              </p:cNvGrpSpPr>
              <p:nvPr/>
            </p:nvGrpSpPr>
            <p:grpSpPr bwMode="auto">
              <a:xfrm>
                <a:off x="-57" y="471"/>
                <a:ext cx="1530" cy="1436"/>
                <a:chOff x="-57" y="315"/>
                <a:chExt cx="1530" cy="1436"/>
              </a:xfrm>
            </p:grpSpPr>
            <p:sp>
              <p:nvSpPr>
                <p:cNvPr id="69" name="Rectangle 47"/>
                <p:cNvSpPr>
                  <a:spLocks/>
                </p:cNvSpPr>
                <p:nvPr/>
              </p:nvSpPr>
              <p:spPr bwMode="auto">
                <a:xfrm>
                  <a:off x="635" y="315"/>
                  <a:ext cx="838" cy="499"/>
                </a:xfrm>
                <a:prstGeom prst="rect">
                  <a:avLst/>
                </a:prstGeom>
                <a:noFill/>
                <a:ln w="12700">
                  <a:noFill/>
                  <a:miter lim="800000"/>
                  <a:headEnd/>
                  <a:tailEnd/>
                </a:ln>
                <a:extLst>
                  <a:ext uri="{909E8E84-426E-40dd-AFC4-6F175D3DCCD1}">
                    <a14:hiddenFill xmlns:a14="http://schemas.microsoft.com/office/drawing/2010/main" xmlns="">
                      <a:solidFill>
                        <a:srgbClr val="FFFFFF"/>
                      </a:solidFill>
                    </a14:hiddenFill>
                  </a:ext>
                </a:extLst>
              </p:spPr>
              <p:txBody>
                <a:bodyPr lIns="0" tIns="0" rIns="39200" bIns="0"/>
                <a:lstStyle/>
                <a:p>
                  <a:pPr marL="38100" algn="l">
                    <a:lnSpc>
                      <a:spcPct val="119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1600" dirty="0">
                      <a:solidFill>
                        <a:srgbClr val="66CCFF"/>
                      </a:solidFill>
                      <a:latin typeface="Symbol" charset="2"/>
                      <a:ea typeface="ＭＳ Ｐゴシック" charset="0"/>
                      <a:cs typeface="Symbol" charset="2"/>
                      <a:sym typeface="Lucida Grande" charset="0"/>
                    </a:rPr>
                    <a:t>g</a:t>
                  </a:r>
                  <a:r>
                    <a:rPr lang="en-US" sz="1600" dirty="0">
                      <a:solidFill>
                        <a:srgbClr val="66CCFF"/>
                      </a:solidFill>
                      <a:latin typeface="Times New Roman" charset="0"/>
                      <a:ea typeface="ＭＳ Ｐゴシック" charset="0"/>
                      <a:sym typeface="Times New Roman" charset="0"/>
                    </a:rPr>
                    <a:t>*</a:t>
                  </a:r>
                </a:p>
              </p:txBody>
            </p:sp>
            <p:sp>
              <p:nvSpPr>
                <p:cNvPr id="70" name="Freeform 48"/>
                <p:cNvSpPr>
                  <a:spLocks/>
                </p:cNvSpPr>
                <p:nvPr/>
              </p:nvSpPr>
              <p:spPr bwMode="auto">
                <a:xfrm>
                  <a:off x="552" y="834"/>
                  <a:ext cx="714" cy="319"/>
                </a:xfrm>
                <a:custGeom>
                  <a:avLst/>
                  <a:gdLst>
                    <a:gd name="T0" fmla="*/ 0 w 21600"/>
                    <a:gd name="T1" fmla="*/ 281 h 10609"/>
                    <a:gd name="T2" fmla="*/ 181 w 21600"/>
                    <a:gd name="T3" fmla="*/ 261 h 10609"/>
                    <a:gd name="T4" fmla="*/ 358 w 21600"/>
                    <a:gd name="T5" fmla="*/ 240 h 10609"/>
                    <a:gd name="T6" fmla="*/ 539 w 21600"/>
                    <a:gd name="T7" fmla="*/ 218 h 10609"/>
                    <a:gd name="T8" fmla="*/ 714 w 21600"/>
                    <a:gd name="T9" fmla="*/ 194 h 106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10609">
                      <a:moveTo>
                        <a:pt x="0" y="6366"/>
                      </a:moveTo>
                      <a:cubicBezTo>
                        <a:pt x="2928" y="-2979"/>
                        <a:pt x="3891" y="-1014"/>
                        <a:pt x="5468" y="5690"/>
                      </a:cubicBezTo>
                      <a:cubicBezTo>
                        <a:pt x="7046" y="12883"/>
                        <a:pt x="8245" y="11781"/>
                        <a:pt x="10833" y="5014"/>
                      </a:cubicBezTo>
                      <a:cubicBezTo>
                        <a:pt x="13657" y="-2470"/>
                        <a:pt x="15593" y="-474"/>
                        <a:pt x="16311" y="4276"/>
                      </a:cubicBezTo>
                      <a:cubicBezTo>
                        <a:pt x="18455" y="18621"/>
                        <a:pt x="21600" y="3486"/>
                        <a:pt x="21600" y="3486"/>
                      </a:cubicBezTo>
                    </a:path>
                  </a:pathLst>
                </a:custGeom>
                <a:noFill/>
                <a:ln w="36720" cap="flat">
                  <a:solidFill>
                    <a:srgbClr val="66CC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71" name="Freeform 49"/>
                <p:cNvSpPr>
                  <a:spLocks/>
                </p:cNvSpPr>
                <p:nvPr/>
              </p:nvSpPr>
              <p:spPr bwMode="auto">
                <a:xfrm>
                  <a:off x="1148" y="821"/>
                  <a:ext cx="283" cy="324"/>
                </a:xfrm>
                <a:custGeom>
                  <a:avLst/>
                  <a:gdLst>
                    <a:gd name="T0" fmla="*/ 142 w 21600"/>
                    <a:gd name="T1" fmla="*/ 87 h 21600"/>
                    <a:gd name="T2" fmla="*/ 110 w 21600"/>
                    <a:gd name="T3" fmla="*/ 35 h 21600"/>
                    <a:gd name="T4" fmla="*/ 96 w 21600"/>
                    <a:gd name="T5" fmla="*/ 96 h 21600"/>
                    <a:gd name="T6" fmla="*/ 5 w 21600"/>
                    <a:gd name="T7" fmla="*/ 35 h 21600"/>
                    <a:gd name="T8" fmla="*/ 62 w 21600"/>
                    <a:gd name="T9" fmla="*/ 115 h 21600"/>
                    <a:gd name="T10" fmla="*/ 0 w 21600"/>
                    <a:gd name="T11" fmla="*/ 130 h 21600"/>
                    <a:gd name="T12" fmla="*/ 50 w 21600"/>
                    <a:gd name="T13" fmla="*/ 177 h 21600"/>
                    <a:gd name="T14" fmla="*/ 3 w 21600"/>
                    <a:gd name="T15" fmla="*/ 220 h 21600"/>
                    <a:gd name="T16" fmla="*/ 75 w 21600"/>
                    <a:gd name="T17" fmla="*/ 211 h 21600"/>
                    <a:gd name="T18" fmla="*/ 64 w 21600"/>
                    <a:gd name="T19" fmla="*/ 267 h 21600"/>
                    <a:gd name="T20" fmla="*/ 102 w 21600"/>
                    <a:gd name="T21" fmla="*/ 236 h 21600"/>
                    <a:gd name="T22" fmla="*/ 112 w 21600"/>
                    <a:gd name="T23" fmla="*/ 324 h 21600"/>
                    <a:gd name="T24" fmla="*/ 139 w 21600"/>
                    <a:gd name="T25" fmla="*/ 225 h 21600"/>
                    <a:gd name="T26" fmla="*/ 175 w 21600"/>
                    <a:gd name="T27" fmla="*/ 298 h 21600"/>
                    <a:gd name="T28" fmla="*/ 185 w 21600"/>
                    <a:gd name="T29" fmla="*/ 218 h 21600"/>
                    <a:gd name="T30" fmla="*/ 239 w 21600"/>
                    <a:gd name="T31" fmla="*/ 273 h 21600"/>
                    <a:gd name="T32" fmla="*/ 221 w 21600"/>
                    <a:gd name="T33" fmla="*/ 195 h 21600"/>
                    <a:gd name="T34" fmla="*/ 283 w 21600"/>
                    <a:gd name="T35" fmla="*/ 201 h 21600"/>
                    <a:gd name="T36" fmla="*/ 232 w 21600"/>
                    <a:gd name="T37" fmla="*/ 158 h 21600"/>
                    <a:gd name="T38" fmla="*/ 278 w 21600"/>
                    <a:gd name="T39" fmla="*/ 122 h 21600"/>
                    <a:gd name="T40" fmla="*/ 220 w 21600"/>
                    <a:gd name="T41" fmla="*/ 110 h 21600"/>
                    <a:gd name="T42" fmla="*/ 242 w 21600"/>
                    <a:gd name="T43" fmla="*/ 67 h 21600"/>
                    <a:gd name="T44" fmla="*/ 186 w 21600"/>
                    <a:gd name="T45" fmla="*/ 80 h 21600"/>
                    <a:gd name="T46" fmla="*/ 191 w 21600"/>
                    <a:gd name="T47" fmla="*/ 0 h 21600"/>
                    <a:gd name="T48" fmla="*/ 142 w 21600"/>
                    <a:gd name="T49" fmla="*/ 87 h 216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1600" h="21600">
                      <a:moveTo>
                        <a:pt x="10848" y="5800"/>
                      </a:moveTo>
                      <a:lnTo>
                        <a:pt x="8374" y="2308"/>
                      </a:lnTo>
                      <a:lnTo>
                        <a:pt x="7327" y="6382"/>
                      </a:lnTo>
                      <a:lnTo>
                        <a:pt x="404" y="2308"/>
                      </a:lnTo>
                      <a:lnTo>
                        <a:pt x="4734" y="7650"/>
                      </a:lnTo>
                      <a:lnTo>
                        <a:pt x="0" y="8669"/>
                      </a:lnTo>
                      <a:lnTo>
                        <a:pt x="3806" y="11829"/>
                      </a:lnTo>
                      <a:lnTo>
                        <a:pt x="214" y="14677"/>
                      </a:lnTo>
                      <a:lnTo>
                        <a:pt x="5757" y="14054"/>
                      </a:lnTo>
                      <a:lnTo>
                        <a:pt x="4853" y="17796"/>
                      </a:lnTo>
                      <a:lnTo>
                        <a:pt x="7755" y="15717"/>
                      </a:lnTo>
                      <a:lnTo>
                        <a:pt x="8564" y="21600"/>
                      </a:lnTo>
                      <a:lnTo>
                        <a:pt x="10633" y="15010"/>
                      </a:lnTo>
                      <a:lnTo>
                        <a:pt x="13322" y="19874"/>
                      </a:lnTo>
                      <a:lnTo>
                        <a:pt x="14107" y="14552"/>
                      </a:lnTo>
                      <a:lnTo>
                        <a:pt x="18222" y="18211"/>
                      </a:lnTo>
                      <a:lnTo>
                        <a:pt x="16890" y="12993"/>
                      </a:lnTo>
                      <a:lnTo>
                        <a:pt x="21600" y="13388"/>
                      </a:lnTo>
                      <a:lnTo>
                        <a:pt x="17675" y="10561"/>
                      </a:lnTo>
                      <a:lnTo>
                        <a:pt x="21243" y="8149"/>
                      </a:lnTo>
                      <a:lnTo>
                        <a:pt x="16819" y="7339"/>
                      </a:lnTo>
                      <a:lnTo>
                        <a:pt x="18484" y="4470"/>
                      </a:lnTo>
                      <a:lnTo>
                        <a:pt x="14226" y="5322"/>
                      </a:lnTo>
                      <a:lnTo>
                        <a:pt x="14606" y="0"/>
                      </a:lnTo>
                      <a:lnTo>
                        <a:pt x="10848" y="5800"/>
                      </a:lnTo>
                    </a:path>
                  </a:pathLst>
                </a:custGeom>
                <a:solidFill>
                  <a:srgbClr val="FF9900"/>
                </a:solidFill>
                <a:ln w="15840" cap="flat">
                  <a:solidFill>
                    <a:srgbClr val="FF9900"/>
                  </a:solidFill>
                  <a:prstDash val="solid"/>
                  <a:round/>
                  <a:headEnd type="none" w="med" len="med"/>
                  <a:tailEnd type="none" w="med" len="med"/>
                </a:ln>
              </p:spPr>
              <p:txBody>
                <a:bodyPr lIns="0" tIns="0" rIns="0" bIns="0"/>
                <a:lstStyle/>
                <a:p>
                  <a:endParaRPr lang="en-US"/>
                </a:p>
              </p:txBody>
            </p:sp>
            <p:sp>
              <p:nvSpPr>
                <p:cNvPr id="72" name="Freeform 50"/>
                <p:cNvSpPr>
                  <a:spLocks/>
                </p:cNvSpPr>
                <p:nvPr/>
              </p:nvSpPr>
              <p:spPr bwMode="auto">
                <a:xfrm>
                  <a:off x="0" y="351"/>
                  <a:ext cx="547" cy="1400"/>
                </a:xfrm>
                <a:custGeom>
                  <a:avLst/>
                  <a:gdLst>
                    <a:gd name="T0" fmla="*/ 0 w 21600"/>
                    <a:gd name="T1" fmla="*/ 1400 h 21600"/>
                    <a:gd name="T2" fmla="*/ 547 w 21600"/>
                    <a:gd name="T3" fmla="*/ 649 h 21600"/>
                    <a:gd name="T4" fmla="*/ 34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21600"/>
                      </a:moveTo>
                      <a:lnTo>
                        <a:pt x="21600" y="10013"/>
                      </a:lnTo>
                      <a:lnTo>
                        <a:pt x="1356" y="0"/>
                      </a:lnTo>
                    </a:path>
                  </a:pathLst>
                </a:custGeom>
                <a:noFill/>
                <a:ln w="36720" cap="flat">
                  <a:solidFill>
                    <a:srgbClr val="80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73" name="Rectangle 51"/>
                <p:cNvSpPr>
                  <a:spLocks/>
                </p:cNvSpPr>
                <p:nvPr/>
              </p:nvSpPr>
              <p:spPr bwMode="auto">
                <a:xfrm>
                  <a:off x="-57" y="506"/>
                  <a:ext cx="656" cy="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39200" bIns="0"/>
                <a:lstStyle/>
                <a:p>
                  <a:pPr marL="38100" algn="l">
                    <a:lnSpc>
                      <a:spcPct val="86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1400" dirty="0">
                      <a:solidFill>
                        <a:srgbClr val="800000"/>
                      </a:solidFill>
                      <a:latin typeface="Times New Roman" charset="0"/>
                      <a:ea typeface="ＭＳ Ｐゴシック" charset="0"/>
                      <a:sym typeface="Times New Roman" charset="0"/>
                    </a:rPr>
                    <a:t>e</a:t>
                  </a:r>
                  <a:r>
                    <a:rPr lang="en-US" sz="1400" baseline="33000" dirty="0">
                      <a:solidFill>
                        <a:srgbClr val="800000"/>
                      </a:solidFill>
                      <a:latin typeface="Lucida Grande" charset="0"/>
                      <a:ea typeface="ＭＳ Ｐゴシック" charset="0"/>
                      <a:sym typeface="Lucida Grande" charset="0"/>
                    </a:rPr>
                    <a:t>’</a:t>
                  </a:r>
                </a:p>
              </p:txBody>
            </p:sp>
            <p:sp>
              <p:nvSpPr>
                <p:cNvPr id="74" name="Rectangle 52"/>
                <p:cNvSpPr>
                  <a:spLocks/>
                </p:cNvSpPr>
                <p:nvPr/>
              </p:nvSpPr>
              <p:spPr bwMode="auto">
                <a:xfrm>
                  <a:off x="-38" y="1090"/>
                  <a:ext cx="656" cy="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39200" bIns="0"/>
                <a:lstStyle/>
                <a:p>
                  <a:pPr marL="38100" algn="l">
                    <a:lnSpc>
                      <a:spcPct val="86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1400" dirty="0">
                      <a:solidFill>
                        <a:srgbClr val="800000"/>
                      </a:solidFill>
                      <a:latin typeface="Times New Roman" charset="0"/>
                      <a:ea typeface="ＭＳ Ｐゴシック" charset="0"/>
                      <a:sym typeface="Times New Roman" charset="0"/>
                    </a:rPr>
                    <a:t>e</a:t>
                  </a:r>
                  <a:endParaRPr lang="en-US" sz="1400" baseline="33000" dirty="0">
                    <a:solidFill>
                      <a:srgbClr val="800000"/>
                    </a:solidFill>
                    <a:latin typeface="Lucida Grande" charset="0"/>
                    <a:ea typeface="ＭＳ Ｐゴシック" charset="0"/>
                    <a:sym typeface="Lucida Grande" charset="0"/>
                  </a:endParaRPr>
                </a:p>
              </p:txBody>
            </p:sp>
          </p:grpSp>
        </p:grpSp>
      </p:grpSp>
      <p:grpSp>
        <p:nvGrpSpPr>
          <p:cNvPr id="115" name="Group 114"/>
          <p:cNvGrpSpPr>
            <a:grpSpLocks noChangeAspect="1"/>
          </p:cNvGrpSpPr>
          <p:nvPr/>
        </p:nvGrpSpPr>
        <p:grpSpPr>
          <a:xfrm rot="1500000">
            <a:off x="7740655" y="1591730"/>
            <a:ext cx="865231" cy="865231"/>
            <a:chOff x="1676400" y="533400"/>
            <a:chExt cx="1442051" cy="1442051"/>
          </a:xfrm>
        </p:grpSpPr>
        <p:pic>
          <p:nvPicPr>
            <p:cNvPr id="116" name="Picture 115" descr="caution.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676400" y="533400"/>
              <a:ext cx="1442051" cy="1442051"/>
            </a:xfrm>
            <a:prstGeom prst="rect">
              <a:avLst/>
            </a:prstGeom>
          </p:spPr>
        </p:pic>
        <p:sp>
          <p:nvSpPr>
            <p:cNvPr id="117" name="TextBox 116"/>
            <p:cNvSpPr txBox="1"/>
            <p:nvPr/>
          </p:nvSpPr>
          <p:spPr>
            <a:xfrm>
              <a:off x="1804650" y="1201510"/>
              <a:ext cx="1152879" cy="666850"/>
            </a:xfrm>
            <a:prstGeom prst="rect">
              <a:avLst/>
            </a:prstGeom>
            <a:noFill/>
          </p:spPr>
          <p:txBody>
            <a:bodyPr wrap="square" rtlCol="0">
              <a:spAutoFit/>
            </a:bodyPr>
            <a:lstStyle/>
            <a:p>
              <a:pPr algn="ctr"/>
              <a:r>
                <a:rPr lang="en-US" sz="1000" dirty="0">
                  <a:solidFill>
                    <a:srgbClr val="0000FF"/>
                  </a:solidFill>
                </a:rPr>
                <a:t>only at </a:t>
              </a:r>
            </a:p>
            <a:p>
              <a:pPr algn="ctr"/>
              <a:r>
                <a:rPr lang="en-US" sz="1000" dirty="0" err="1">
                  <a:solidFill>
                    <a:srgbClr val="0000FF"/>
                  </a:solidFill>
                </a:rPr>
                <a:t>eRHIC</a:t>
              </a:r>
              <a:endParaRPr lang="en-US" sz="1000" dirty="0">
                <a:solidFill>
                  <a:srgbClr val="0000FF"/>
                </a:solidFill>
              </a:endParaRPr>
            </a:p>
          </p:txBody>
        </p:sp>
      </p:grpSp>
      <p:grpSp>
        <p:nvGrpSpPr>
          <p:cNvPr id="118" name="Group 117"/>
          <p:cNvGrpSpPr>
            <a:grpSpLocks noChangeAspect="1"/>
          </p:cNvGrpSpPr>
          <p:nvPr/>
        </p:nvGrpSpPr>
        <p:grpSpPr>
          <a:xfrm rot="1500000">
            <a:off x="8083556" y="2506135"/>
            <a:ext cx="865231" cy="865231"/>
            <a:chOff x="1676400" y="533400"/>
            <a:chExt cx="1442051" cy="1442051"/>
          </a:xfrm>
        </p:grpSpPr>
        <p:pic>
          <p:nvPicPr>
            <p:cNvPr id="119" name="Picture 118" descr="caution.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676400" y="533400"/>
              <a:ext cx="1442051" cy="1442051"/>
            </a:xfrm>
            <a:prstGeom prst="rect">
              <a:avLst/>
            </a:prstGeom>
          </p:spPr>
        </p:pic>
        <p:sp>
          <p:nvSpPr>
            <p:cNvPr id="120" name="TextBox 119"/>
            <p:cNvSpPr txBox="1"/>
            <p:nvPr/>
          </p:nvSpPr>
          <p:spPr>
            <a:xfrm>
              <a:off x="1828090" y="1210041"/>
              <a:ext cx="1152879" cy="666850"/>
            </a:xfrm>
            <a:prstGeom prst="rect">
              <a:avLst/>
            </a:prstGeom>
            <a:noFill/>
          </p:spPr>
          <p:txBody>
            <a:bodyPr wrap="square" rtlCol="0">
              <a:spAutoFit/>
            </a:bodyPr>
            <a:lstStyle/>
            <a:p>
              <a:pPr algn="ctr"/>
              <a:r>
                <a:rPr lang="en-US" sz="1000" dirty="0">
                  <a:solidFill>
                    <a:srgbClr val="0000FF"/>
                  </a:solidFill>
                </a:rPr>
                <a:t>only at  </a:t>
              </a:r>
            </a:p>
            <a:p>
              <a:pPr algn="ctr"/>
              <a:r>
                <a:rPr lang="en-US" sz="1000" dirty="0" err="1">
                  <a:solidFill>
                    <a:srgbClr val="0000FF"/>
                  </a:solidFill>
                </a:rPr>
                <a:t>eRHIC</a:t>
              </a:r>
              <a:endParaRPr lang="en-US" sz="1000" dirty="0">
                <a:solidFill>
                  <a:srgbClr val="0000FF"/>
                </a:solidFill>
              </a:endParaRPr>
            </a:p>
          </p:txBody>
        </p:sp>
      </p:grpSp>
      <p:grpSp>
        <p:nvGrpSpPr>
          <p:cNvPr id="121" name="Group 120"/>
          <p:cNvGrpSpPr>
            <a:grpSpLocks noChangeAspect="1"/>
          </p:cNvGrpSpPr>
          <p:nvPr/>
        </p:nvGrpSpPr>
        <p:grpSpPr>
          <a:xfrm rot="1500000">
            <a:off x="8252884" y="4785780"/>
            <a:ext cx="865231" cy="865231"/>
            <a:chOff x="1676400" y="533400"/>
            <a:chExt cx="1442051" cy="1442051"/>
          </a:xfrm>
        </p:grpSpPr>
        <p:pic>
          <p:nvPicPr>
            <p:cNvPr id="122" name="Picture 121" descr="caution.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676400" y="533400"/>
              <a:ext cx="1442051" cy="1442051"/>
            </a:xfrm>
            <a:prstGeom prst="rect">
              <a:avLst/>
            </a:prstGeom>
          </p:spPr>
        </p:pic>
        <p:sp>
          <p:nvSpPr>
            <p:cNvPr id="123" name="TextBox 122"/>
            <p:cNvSpPr txBox="1"/>
            <p:nvPr/>
          </p:nvSpPr>
          <p:spPr>
            <a:xfrm>
              <a:off x="1828090" y="1210041"/>
              <a:ext cx="1152879" cy="666850"/>
            </a:xfrm>
            <a:prstGeom prst="rect">
              <a:avLst/>
            </a:prstGeom>
            <a:noFill/>
          </p:spPr>
          <p:txBody>
            <a:bodyPr wrap="square" rtlCol="0">
              <a:spAutoFit/>
            </a:bodyPr>
            <a:lstStyle/>
            <a:p>
              <a:pPr algn="ctr"/>
              <a:r>
                <a:rPr lang="en-US" sz="1000" dirty="0">
                  <a:solidFill>
                    <a:srgbClr val="0000FF"/>
                  </a:solidFill>
                </a:rPr>
                <a:t>only in </a:t>
              </a:r>
            </a:p>
            <a:p>
              <a:pPr algn="ctr"/>
              <a:r>
                <a:rPr lang="en-US" sz="1000" dirty="0" err="1">
                  <a:solidFill>
                    <a:srgbClr val="0000FF"/>
                  </a:solidFill>
                </a:rPr>
                <a:t>eA</a:t>
              </a:r>
              <a:r>
                <a:rPr lang="en-US" sz="1000" dirty="0">
                  <a:solidFill>
                    <a:srgbClr val="0000FF"/>
                  </a:solidFill>
                </a:rPr>
                <a:t>/</a:t>
              </a:r>
              <a:r>
                <a:rPr lang="en-US" sz="1000" dirty="0" err="1">
                  <a:solidFill>
                    <a:srgbClr val="0000FF"/>
                  </a:solidFill>
                </a:rPr>
                <a:t>ep</a:t>
              </a:r>
              <a:endParaRPr lang="en-US" sz="1000" dirty="0">
                <a:solidFill>
                  <a:srgbClr val="0000FF"/>
                </a:solidFill>
              </a:endParaRPr>
            </a:p>
          </p:txBody>
        </p:sp>
      </p:grpSp>
    </p:spTree>
    <p:extLst>
      <p:ext uri="{BB962C8B-B14F-4D97-AF65-F5344CB8AC3E}">
        <p14:creationId xmlns:p14="http://schemas.microsoft.com/office/powerpoint/2010/main" xmlns="" val="3347318316"/>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circle(in)">
                                      <p:cBhvr>
                                        <p:cTn id="22" dur="500"/>
                                        <p:tgtEl>
                                          <p:spTgt spid="115"/>
                                        </p:tgtEl>
                                      </p:cBhvr>
                                    </p:animEffect>
                                  </p:childTnLst>
                                </p:cTn>
                              </p:par>
                              <p:par>
                                <p:cTn id="23" presetID="6" presetClass="entr" presetSubtype="16" fill="hold" nodeType="withEffect">
                                  <p:stCondLst>
                                    <p:cond delay="0"/>
                                  </p:stCondLst>
                                  <p:childTnLst>
                                    <p:set>
                                      <p:cBhvr>
                                        <p:cTn id="24" dur="1" fill="hold">
                                          <p:stCondLst>
                                            <p:cond delay="0"/>
                                          </p:stCondLst>
                                        </p:cTn>
                                        <p:tgtEl>
                                          <p:spTgt spid="118"/>
                                        </p:tgtEl>
                                        <p:attrNameLst>
                                          <p:attrName>style.visibility</p:attrName>
                                        </p:attrNameLst>
                                      </p:cBhvr>
                                      <p:to>
                                        <p:strVal val="visible"/>
                                      </p:to>
                                    </p:set>
                                    <p:animEffect transition="in" filter="circle(in)">
                                      <p:cBhvr>
                                        <p:cTn id="25" dur="500"/>
                                        <p:tgtEl>
                                          <p:spTgt spid="118"/>
                                        </p:tgtEl>
                                      </p:cBhvr>
                                    </p:animEffect>
                                  </p:childTnLst>
                                </p:cTn>
                              </p:par>
                              <p:par>
                                <p:cTn id="26" presetID="6" presetClass="entr" presetSubtype="16" fill="hold" nodeType="withEffect">
                                  <p:stCondLst>
                                    <p:cond delay="0"/>
                                  </p:stCondLst>
                                  <p:childTnLst>
                                    <p:set>
                                      <p:cBhvr>
                                        <p:cTn id="27" dur="1" fill="hold">
                                          <p:stCondLst>
                                            <p:cond delay="0"/>
                                          </p:stCondLst>
                                        </p:cTn>
                                        <p:tgtEl>
                                          <p:spTgt spid="121"/>
                                        </p:tgtEl>
                                        <p:attrNameLst>
                                          <p:attrName>style.visibility</p:attrName>
                                        </p:attrNameLst>
                                      </p:cBhvr>
                                      <p:to>
                                        <p:strVal val="visible"/>
                                      </p:to>
                                    </p:set>
                                    <p:animEffect transition="in" filter="circle(in)">
                                      <p:cBhvr>
                                        <p:cTn id="28"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err="1">
                <a:latin typeface="Comic Sans MS" charset="0"/>
                <a:cs typeface="Comic Sans MS" charset="0"/>
              </a:rPr>
              <a:t>e</a:t>
            </a:r>
            <a:r>
              <a:rPr lang="en-US" dirty="0" err="1">
                <a:latin typeface="Comic Sans MS" charset="0"/>
                <a:cs typeface="Comic Sans MS" charset="0"/>
              </a:rPr>
              <a:t>RHIC</a:t>
            </a:r>
            <a:r>
              <a:rPr lang="en-US" dirty="0">
                <a:latin typeface="Comic Sans MS" charset="0"/>
                <a:cs typeface="Comic Sans MS" charset="0"/>
              </a:rPr>
              <a:t> R&amp;D highlights and Luminosity</a:t>
            </a:r>
            <a:endParaRPr lang="en-US" dirty="0"/>
          </a:p>
        </p:txBody>
      </p:sp>
      <p:sp>
        <p:nvSpPr>
          <p:cNvPr id="3" name="Date Placeholder 2"/>
          <p:cNvSpPr>
            <a:spLocks noGrp="1"/>
          </p:cNvSpPr>
          <p:nvPr>
            <p:ph type="dt" sz="half" idx="10"/>
          </p:nvPr>
        </p:nvSpPr>
        <p:spPr/>
        <p:txBody>
          <a:bodyPr/>
          <a:lstStyle/>
          <a:p>
            <a:r>
              <a:rPr lang="en-US"/>
              <a:t>E.C. Aschenauer</a:t>
            </a:r>
          </a:p>
        </p:txBody>
      </p:sp>
      <p:sp>
        <p:nvSpPr>
          <p:cNvPr id="5" name="Slide Number Placeholder 4"/>
          <p:cNvSpPr>
            <a:spLocks noGrp="1"/>
          </p:cNvSpPr>
          <p:nvPr>
            <p:ph type="sldNum" sz="quarter" idx="12"/>
          </p:nvPr>
        </p:nvSpPr>
        <p:spPr/>
        <p:txBody>
          <a:bodyPr/>
          <a:lstStyle/>
          <a:p>
            <a:fld id="{E7C2DFF1-6A7E-5841-980E-96BA788216E4}" type="slidenum">
              <a:rPr lang="en-US"/>
              <a:pPr/>
              <a:t>20</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xmlns="" val="2631136630"/>
              </p:ext>
            </p:extLst>
          </p:nvPr>
        </p:nvGraphicFramePr>
        <p:xfrm>
          <a:off x="0" y="590976"/>
          <a:ext cx="6333484" cy="3798144"/>
        </p:xfrm>
        <a:graphic>
          <a:graphicData uri="http://schemas.openxmlformats.org/drawingml/2006/table">
            <a:tbl>
              <a:tblPr firstRow="1" bandRow="1">
                <a:tableStyleId>{5C22544A-7EE6-4342-B048-85BDC9FD1C3A}</a:tableStyleId>
              </a:tblPr>
              <a:tblGrid>
                <a:gridCol w="2993254"/>
                <a:gridCol w="3340230"/>
              </a:tblGrid>
              <a:tr h="648544">
                <a:tc>
                  <a:txBody>
                    <a:bodyPr/>
                    <a:lstStyle/>
                    <a:p>
                      <a:pPr algn="ctr"/>
                      <a:r>
                        <a:rPr lang="en-US" sz="1800" dirty="0">
                          <a:solidFill>
                            <a:schemeClr val="tx1"/>
                          </a:solidFill>
                          <a:latin typeface="Comic Sans MS"/>
                          <a:cs typeface="Comic Sans MS"/>
                        </a:rPr>
                        <a:t>Challenge</a:t>
                      </a:r>
                    </a:p>
                  </a:txBody>
                  <a:tcPr>
                    <a:solidFill>
                      <a:schemeClr val="bg1">
                        <a:lumMod val="85000"/>
                      </a:schemeClr>
                    </a:solidFill>
                  </a:tcPr>
                </a:tc>
                <a:tc>
                  <a:txBody>
                    <a:bodyPr/>
                    <a:lstStyle/>
                    <a:p>
                      <a:pPr algn="ctr"/>
                      <a:r>
                        <a:rPr lang="en-US" sz="1800" b="1" cap="none" dirty="0">
                          <a:solidFill>
                            <a:srgbClr val="0000FF"/>
                          </a:solidFill>
                          <a:latin typeface="Comic Sans MS"/>
                          <a:cs typeface="Comic Sans MS"/>
                        </a:rPr>
                        <a:t>Increase/reduction beyond the state of the art</a:t>
                      </a:r>
                      <a:endParaRPr lang="en-US" sz="1800" dirty="0">
                        <a:solidFill>
                          <a:srgbClr val="0000FF"/>
                        </a:solidFill>
                        <a:latin typeface="Comic Sans MS"/>
                        <a:cs typeface="Comic Sans MS"/>
                      </a:endParaRPr>
                    </a:p>
                  </a:txBody>
                  <a:tcPr>
                    <a:solidFill>
                      <a:schemeClr val="bg1">
                        <a:lumMod val="85000"/>
                      </a:schemeClr>
                    </a:solidFill>
                  </a:tcPr>
                </a:tc>
              </a:tr>
              <a:tr h="294960">
                <a:tc>
                  <a:txBody>
                    <a:bodyPr/>
                    <a:lstStyle/>
                    <a:p>
                      <a:r>
                        <a:rPr lang="en-US" sz="1200" b="1" dirty="0">
                          <a:latin typeface="Comic Sans MS"/>
                          <a:cs typeface="Comic Sans MS"/>
                        </a:rPr>
                        <a:t>Polarized electron gun </a:t>
                      </a:r>
                    </a:p>
                  </a:txBody>
                  <a:tcPr>
                    <a:solidFill>
                      <a:schemeClr val="bg1">
                        <a:lumMod val="95000"/>
                      </a:schemeClr>
                    </a:solidFill>
                  </a:tcPr>
                </a:tc>
                <a:tc>
                  <a:txBody>
                    <a:bodyPr/>
                    <a:lstStyle/>
                    <a:p>
                      <a:pPr algn="ctr"/>
                      <a:r>
                        <a:rPr lang="en-US" sz="1200" b="1" dirty="0">
                          <a:solidFill>
                            <a:srgbClr val="0000FF"/>
                          </a:solidFill>
                          <a:latin typeface="Comic Sans MS"/>
                          <a:cs typeface="Comic Sans MS"/>
                        </a:rPr>
                        <a:t>10 x</a:t>
                      </a:r>
                      <a:r>
                        <a:rPr lang="en-US" sz="1200" b="1" baseline="0" dirty="0">
                          <a:solidFill>
                            <a:srgbClr val="0000FF"/>
                          </a:solidFill>
                          <a:latin typeface="Comic Sans MS"/>
                          <a:cs typeface="Comic Sans MS"/>
                        </a:rPr>
                        <a:t> increase</a:t>
                      </a:r>
                      <a:r>
                        <a:rPr lang="en-US" sz="1200" b="1" dirty="0">
                          <a:solidFill>
                            <a:srgbClr val="0000FF"/>
                          </a:solidFill>
                          <a:latin typeface="Comic Sans MS"/>
                          <a:cs typeface="Comic Sans MS"/>
                        </a:rPr>
                        <a:t> </a:t>
                      </a:r>
                    </a:p>
                  </a:txBody>
                  <a:tcPr>
                    <a:solidFill>
                      <a:schemeClr val="bg1">
                        <a:lumMod val="85000"/>
                      </a:schemeClr>
                    </a:solidFill>
                  </a:tcPr>
                </a:tc>
              </a:tr>
              <a:tr h="294960">
                <a:tc>
                  <a:txBody>
                    <a:bodyPr/>
                    <a:lstStyle/>
                    <a:p>
                      <a:r>
                        <a:rPr lang="en-US" sz="1200" b="1" dirty="0">
                          <a:latin typeface="Comic Sans MS"/>
                          <a:cs typeface="Comic Sans MS"/>
                        </a:rPr>
                        <a:t>Coherent Electron</a:t>
                      </a:r>
                      <a:r>
                        <a:rPr lang="en-US" sz="1200" b="1" baseline="0" dirty="0">
                          <a:latin typeface="Comic Sans MS"/>
                          <a:cs typeface="Comic Sans MS"/>
                        </a:rPr>
                        <a:t> Cooling </a:t>
                      </a:r>
                      <a:endParaRPr lang="en-US" sz="1200" b="1" dirty="0">
                        <a:latin typeface="Comic Sans MS"/>
                        <a:cs typeface="Comic Sans MS"/>
                      </a:endParaRPr>
                    </a:p>
                  </a:txBody>
                  <a:tcPr>
                    <a:solidFill>
                      <a:schemeClr val="bg1">
                        <a:lumMod val="95000"/>
                      </a:schemeClr>
                    </a:solidFill>
                  </a:tcPr>
                </a:tc>
                <a:tc>
                  <a:txBody>
                    <a:bodyPr/>
                    <a:lstStyle/>
                    <a:p>
                      <a:pPr algn="ctr"/>
                      <a:r>
                        <a:rPr lang="en-US" sz="1200" b="1" baseline="0" dirty="0">
                          <a:solidFill>
                            <a:srgbClr val="0000FF"/>
                          </a:solidFill>
                          <a:latin typeface="Comic Sans MS"/>
                          <a:cs typeface="Comic Sans MS"/>
                        </a:rPr>
                        <a:t> New concept</a:t>
                      </a:r>
                      <a:endParaRPr lang="en-US" sz="1200" b="1" dirty="0">
                        <a:solidFill>
                          <a:srgbClr val="0000FF"/>
                        </a:solidFill>
                        <a:latin typeface="Comic Sans MS"/>
                        <a:cs typeface="Comic Sans MS"/>
                      </a:endParaRPr>
                    </a:p>
                  </a:txBody>
                  <a:tcPr>
                    <a:solidFill>
                      <a:schemeClr val="bg1">
                        <a:lumMod val="85000"/>
                      </a:schemeClr>
                    </a:solidFill>
                  </a:tcPr>
                </a:tc>
              </a:tr>
              <a:tr h="50947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latin typeface="Comic Sans MS"/>
                          <a:cs typeface="Comic Sans MS"/>
                        </a:rPr>
                        <a:t>Multi-pass SRF ERL </a:t>
                      </a:r>
                    </a:p>
                  </a:txBody>
                  <a:tcPr>
                    <a:solidFill>
                      <a:schemeClr val="bg1">
                        <a:lumMod val="95000"/>
                      </a:schemeClr>
                    </a:solidFill>
                  </a:tcPr>
                </a:tc>
                <a:tc>
                  <a:txBody>
                    <a:bodyPr/>
                    <a:lstStyle/>
                    <a:p>
                      <a:pPr algn="ctr"/>
                      <a:r>
                        <a:rPr lang="en-US" sz="1200" b="1" dirty="0">
                          <a:solidFill>
                            <a:srgbClr val="0000FF"/>
                          </a:solidFill>
                          <a:latin typeface="Comic Sans MS"/>
                          <a:cs typeface="Comic Sans MS"/>
                        </a:rPr>
                        <a:t>5 x</a:t>
                      </a:r>
                      <a:r>
                        <a:rPr lang="en-US" sz="1200" b="1" baseline="0" dirty="0">
                          <a:solidFill>
                            <a:srgbClr val="0000FF"/>
                          </a:solidFill>
                          <a:latin typeface="Comic Sans MS"/>
                          <a:cs typeface="Comic Sans MS"/>
                        </a:rPr>
                        <a:t> increase in current    </a:t>
                      </a:r>
                    </a:p>
                    <a:p>
                      <a:pPr algn="ctr"/>
                      <a:r>
                        <a:rPr lang="en-US" sz="1200" b="1" baseline="0" dirty="0">
                          <a:solidFill>
                            <a:srgbClr val="0000FF"/>
                          </a:solidFill>
                          <a:latin typeface="Comic Sans MS"/>
                          <a:cs typeface="Comic Sans MS"/>
                        </a:rPr>
                        <a:t>30 x increase in energy</a:t>
                      </a:r>
                    </a:p>
                  </a:txBody>
                  <a:tcPr>
                    <a:solidFill>
                      <a:schemeClr val="bg1">
                        <a:lumMod val="85000"/>
                      </a:schemeClr>
                    </a:solidFill>
                  </a:tcPr>
                </a:tc>
              </a:tr>
              <a:tr h="294960">
                <a:tc>
                  <a:txBody>
                    <a:bodyPr/>
                    <a:lstStyle/>
                    <a:p>
                      <a:r>
                        <a:rPr lang="en-US" sz="1200" b="1" dirty="0">
                          <a:solidFill>
                            <a:schemeClr val="tx1"/>
                          </a:solidFill>
                          <a:latin typeface="Comic Sans MS"/>
                          <a:cs typeface="Comic Sans MS"/>
                        </a:rPr>
                        <a:t>Crab crossing</a:t>
                      </a:r>
                      <a:r>
                        <a:rPr lang="en-US" sz="1200" b="1" baseline="30000" dirty="0">
                          <a:solidFill>
                            <a:schemeClr val="tx1"/>
                          </a:solidFill>
                          <a:latin typeface="Comic Sans MS"/>
                          <a:cs typeface="Comic Sans MS"/>
                        </a:rPr>
                        <a:t> </a:t>
                      </a:r>
                      <a:endParaRPr lang="en-US" sz="1200" b="1" dirty="0">
                        <a:latin typeface="Comic Sans MS"/>
                        <a:cs typeface="Comic Sans MS"/>
                      </a:endParaRPr>
                    </a:p>
                  </a:txBody>
                  <a:tcPr>
                    <a:solidFill>
                      <a:schemeClr val="bg1">
                        <a:lumMod val="95000"/>
                      </a:schemeClr>
                    </a:solidFill>
                  </a:tcPr>
                </a:tc>
                <a:tc>
                  <a:txBody>
                    <a:bodyPr/>
                    <a:lstStyle/>
                    <a:p>
                      <a:pPr algn="ctr"/>
                      <a:r>
                        <a:rPr lang="en-US" sz="1200" b="1" dirty="0">
                          <a:solidFill>
                            <a:srgbClr val="0000FF"/>
                          </a:solidFill>
                          <a:latin typeface="Comic Sans MS"/>
                          <a:cs typeface="Comic Sans MS"/>
                        </a:rPr>
                        <a:t>New</a:t>
                      </a:r>
                      <a:r>
                        <a:rPr lang="en-US" sz="1200" b="1" baseline="0" dirty="0">
                          <a:solidFill>
                            <a:srgbClr val="0000FF"/>
                          </a:solidFill>
                          <a:latin typeface="Comic Sans MS"/>
                          <a:cs typeface="Comic Sans MS"/>
                        </a:rPr>
                        <a:t> for hadron colliders</a:t>
                      </a:r>
                      <a:endParaRPr lang="en-US" sz="1200" b="1" dirty="0">
                        <a:solidFill>
                          <a:srgbClr val="0000FF"/>
                        </a:solidFill>
                        <a:latin typeface="Comic Sans MS"/>
                        <a:cs typeface="Comic Sans MS"/>
                      </a:endParaRPr>
                    </a:p>
                  </a:txBody>
                  <a:tcPr>
                    <a:solidFill>
                      <a:schemeClr val="bg1">
                        <a:lumMod val="85000"/>
                      </a:schemeClr>
                    </a:solidFill>
                  </a:tcPr>
                </a:tc>
              </a:tr>
              <a:tr h="332844">
                <a:tc>
                  <a:txBody>
                    <a:bodyPr/>
                    <a:lstStyle/>
                    <a:p>
                      <a:r>
                        <a:rPr lang="en-US" sz="1200" b="1" baseline="0" dirty="0">
                          <a:latin typeface="Comic Sans MS"/>
                          <a:cs typeface="Comic Sans MS"/>
                        </a:rPr>
                        <a:t>Understanding beam-beam effects </a:t>
                      </a:r>
                      <a:endParaRPr lang="en-US" sz="1200" b="1" dirty="0">
                        <a:latin typeface="Comic Sans MS"/>
                        <a:cs typeface="Comic Sans MS"/>
                      </a:endParaRPr>
                    </a:p>
                  </a:txBody>
                  <a:tcPr>
                    <a:solidFill>
                      <a:schemeClr val="bg1">
                        <a:lumMod val="95000"/>
                      </a:schemeClr>
                    </a:solidFill>
                  </a:tcPr>
                </a:tc>
                <a:tc>
                  <a:txBody>
                    <a:bodyPr/>
                    <a:lstStyle/>
                    <a:p>
                      <a:pPr algn="ctr"/>
                      <a:r>
                        <a:rPr lang="en-US" sz="1200" b="1" dirty="0">
                          <a:solidFill>
                            <a:srgbClr val="0000FF"/>
                          </a:solidFill>
                          <a:latin typeface="Comic Sans MS"/>
                          <a:cs typeface="Comic Sans MS"/>
                        </a:rPr>
                        <a:t>New</a:t>
                      </a:r>
                      <a:r>
                        <a:rPr lang="en-US" sz="1200" b="1" baseline="0" dirty="0">
                          <a:solidFill>
                            <a:srgbClr val="0000FF"/>
                          </a:solidFill>
                          <a:latin typeface="Comic Sans MS"/>
                          <a:cs typeface="Comic Sans MS"/>
                        </a:rPr>
                        <a:t> type of collider</a:t>
                      </a:r>
                      <a:endParaRPr lang="en-US" sz="1200" b="1" dirty="0">
                        <a:solidFill>
                          <a:srgbClr val="0000FF"/>
                        </a:solidFill>
                        <a:latin typeface="Comic Sans MS"/>
                        <a:cs typeface="Comic Sans MS"/>
                      </a:endParaRPr>
                    </a:p>
                  </a:txBody>
                  <a:tcPr>
                    <a:solidFill>
                      <a:schemeClr val="bg1">
                        <a:lumMod val="85000"/>
                      </a:schemeClr>
                    </a:solidFill>
                  </a:tcPr>
                </a:tc>
              </a:tr>
              <a:tr h="294960">
                <a:tc>
                  <a:txBody>
                    <a:bodyPr/>
                    <a:lstStyle/>
                    <a:p>
                      <a:r>
                        <a:rPr lang="en-US" sz="1200" b="1" dirty="0">
                          <a:latin typeface="Comic Sans MS"/>
                          <a:cs typeface="Comic Sans MS"/>
                        </a:rPr>
                        <a:t>β*=5 cm</a:t>
                      </a:r>
                      <a:r>
                        <a:rPr lang="en-US" sz="1200" b="1" baseline="0" dirty="0">
                          <a:latin typeface="Comic Sans MS"/>
                          <a:cs typeface="Comic Sans MS"/>
                        </a:rPr>
                        <a:t> </a:t>
                      </a:r>
                      <a:endParaRPr lang="en-US" sz="1200" b="1" dirty="0">
                        <a:latin typeface="Comic Sans MS"/>
                        <a:cs typeface="Comic Sans MS"/>
                      </a:endParaRPr>
                    </a:p>
                  </a:txBody>
                  <a:tcPr>
                    <a:solidFill>
                      <a:schemeClr val="bg1">
                        <a:lumMod val="95000"/>
                      </a:schemeClr>
                    </a:solidFill>
                  </a:tcPr>
                </a:tc>
                <a:tc>
                  <a:txBody>
                    <a:bodyPr/>
                    <a:lstStyle/>
                    <a:p>
                      <a:pPr algn="ctr"/>
                      <a:r>
                        <a:rPr lang="en-US" sz="1200" b="1" dirty="0">
                          <a:solidFill>
                            <a:srgbClr val="0000FF"/>
                          </a:solidFill>
                          <a:latin typeface="Comic Sans MS"/>
                          <a:cs typeface="Comic Sans MS"/>
                        </a:rPr>
                        <a:t>5x reduction</a:t>
                      </a:r>
                    </a:p>
                  </a:txBody>
                  <a:tcPr>
                    <a:solidFill>
                      <a:schemeClr val="bg1">
                        <a:lumMod val="85000"/>
                      </a:schemeClr>
                    </a:solidFill>
                  </a:tcPr>
                </a:tc>
              </a:tr>
              <a:tr h="294960">
                <a:tc>
                  <a:txBody>
                    <a:bodyPr/>
                    <a:lstStyle/>
                    <a:p>
                      <a:r>
                        <a:rPr lang="en-US" sz="1200" b="1" baseline="0" dirty="0">
                          <a:latin typeface="Comic Sans MS"/>
                          <a:cs typeface="Comic Sans MS"/>
                        </a:rPr>
                        <a:t>Multi-pass SRF ERL </a:t>
                      </a:r>
                      <a:endParaRPr lang="en-US" sz="1200" b="1" dirty="0">
                        <a:latin typeface="Comic Sans MS"/>
                        <a:cs typeface="Comic Sans MS"/>
                      </a:endParaRPr>
                    </a:p>
                  </a:txBody>
                  <a:tcPr>
                    <a:solidFill>
                      <a:schemeClr val="bg1">
                        <a:lumMod val="95000"/>
                      </a:schemeClr>
                    </a:solidFill>
                  </a:tcPr>
                </a:tc>
                <a:tc>
                  <a:txBody>
                    <a:bodyPr/>
                    <a:lstStyle/>
                    <a:p>
                      <a:pPr algn="ctr"/>
                      <a:r>
                        <a:rPr lang="en-US" sz="1200" b="1" baseline="0" dirty="0">
                          <a:solidFill>
                            <a:srgbClr val="0000FF"/>
                          </a:solidFill>
                          <a:latin typeface="Comic Sans MS"/>
                          <a:cs typeface="Comic Sans MS"/>
                        </a:rPr>
                        <a:t>2-3 x in # of passes</a:t>
                      </a:r>
                      <a:endParaRPr lang="en-US" sz="1200" b="1" dirty="0">
                        <a:solidFill>
                          <a:srgbClr val="0000FF"/>
                        </a:solidFill>
                        <a:latin typeface="Comic Sans MS"/>
                        <a:cs typeface="Comic Sans MS"/>
                      </a:endParaRPr>
                    </a:p>
                  </a:txBody>
                  <a:tcPr>
                    <a:solidFill>
                      <a:schemeClr val="bg1">
                        <a:lumMod val="85000"/>
                      </a:schemeClr>
                    </a:solidFill>
                  </a:tcPr>
                </a:tc>
              </a:tr>
              <a:tr h="509476">
                <a:tc>
                  <a:txBody>
                    <a:bodyPr/>
                    <a:lstStyle/>
                    <a:p>
                      <a:r>
                        <a:rPr lang="en-US" sz="1200" b="1" baseline="0" dirty="0">
                          <a:latin typeface="Comic Sans MS"/>
                          <a:cs typeface="Comic Sans MS"/>
                        </a:rPr>
                        <a:t>Feedback for kink instability suppression </a:t>
                      </a:r>
                      <a:endParaRPr lang="en-US" sz="1200" b="1" dirty="0">
                        <a:latin typeface="Comic Sans MS"/>
                        <a:cs typeface="Comic Sans MS"/>
                      </a:endParaRPr>
                    </a:p>
                  </a:txBody>
                  <a:tcPr>
                    <a:solidFill>
                      <a:schemeClr val="bg1">
                        <a:lumMod val="95000"/>
                      </a:schemeClr>
                    </a:solidFill>
                  </a:tcPr>
                </a:tc>
                <a:tc>
                  <a:txBody>
                    <a:bodyPr/>
                    <a:lstStyle/>
                    <a:p>
                      <a:pPr algn="ctr"/>
                      <a:r>
                        <a:rPr lang="en-US" sz="1200" b="1" baseline="0" dirty="0">
                          <a:solidFill>
                            <a:srgbClr val="0000FF"/>
                          </a:solidFill>
                          <a:latin typeface="Comic Sans MS"/>
                          <a:cs typeface="Comic Sans MS"/>
                        </a:rPr>
                        <a:t>Novel concept</a:t>
                      </a:r>
                      <a:endParaRPr lang="en-US" sz="1200" b="1" dirty="0">
                        <a:solidFill>
                          <a:srgbClr val="0000FF"/>
                        </a:solidFill>
                        <a:latin typeface="Comic Sans MS"/>
                        <a:cs typeface="Comic Sans MS"/>
                      </a:endParaRPr>
                    </a:p>
                  </a:txBody>
                  <a:tcPr>
                    <a:solidFill>
                      <a:schemeClr val="bg1">
                        <a:lumMod val="85000"/>
                      </a:schemeClr>
                    </a:solidFill>
                  </a:tcPr>
                </a:tc>
              </a:tr>
              <a:tr h="323004">
                <a:tc>
                  <a:txBody>
                    <a:bodyPr/>
                    <a:lstStyle/>
                    <a:p>
                      <a:r>
                        <a:rPr lang="en-US" sz="1200" b="1" dirty="0">
                          <a:latin typeface="Comic Sans MS"/>
                          <a:cs typeface="Comic Sans MS"/>
                        </a:rPr>
                        <a:t>Space charge effect compensation</a:t>
                      </a:r>
                    </a:p>
                  </a:txBody>
                  <a:tcPr>
                    <a:solidFill>
                      <a:schemeClr val="bg1">
                        <a:lumMod val="9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0000FF"/>
                          </a:solidFill>
                          <a:latin typeface="Comic Sans MS"/>
                          <a:cs typeface="Comic Sans MS"/>
                        </a:rPr>
                        <a:t>Novel concept</a:t>
                      </a:r>
                      <a:endParaRPr lang="en-US" sz="1200" b="1" dirty="0">
                        <a:solidFill>
                          <a:srgbClr val="0000FF"/>
                        </a:solidFill>
                        <a:latin typeface="Comic Sans MS"/>
                        <a:cs typeface="Comic Sans MS"/>
                      </a:endParaRPr>
                    </a:p>
                  </a:txBody>
                  <a:tcPr>
                    <a:solidFill>
                      <a:schemeClr val="bg1">
                        <a:lumMod val="85000"/>
                      </a:schemeClr>
                    </a:solidFill>
                  </a:tcPr>
                </a:tc>
              </a:tr>
            </a:tbl>
          </a:graphicData>
        </a:graphic>
      </p:graphicFrame>
      <p:sp>
        <p:nvSpPr>
          <p:cNvPr id="7" name="TextBox 8"/>
          <p:cNvSpPr txBox="1">
            <a:spLocks noChangeArrowheads="1"/>
          </p:cNvSpPr>
          <p:nvPr/>
        </p:nvSpPr>
        <p:spPr bwMode="auto">
          <a:xfrm>
            <a:off x="17942" y="5291619"/>
            <a:ext cx="8970898" cy="116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indent="-285750" eaLnBrk="1" hangingPunct="1">
              <a:buClr>
                <a:srgbClr val="0000FF"/>
              </a:buClr>
              <a:buFont typeface="Wingdings" charset="2"/>
              <a:buChar char="q"/>
            </a:pPr>
            <a:r>
              <a:rPr lang="en-US" sz="1400" dirty="0">
                <a:solidFill>
                  <a:srgbClr val="0000FF"/>
                </a:solidFill>
                <a:latin typeface="Comic Sans MS"/>
                <a:cs typeface="Comic Sans MS"/>
              </a:rPr>
              <a:t>Hourglass the pinch effects are included. Space charge effects are compensated.</a:t>
            </a:r>
          </a:p>
          <a:p>
            <a:pPr marL="285750" indent="-285750" eaLnBrk="1" hangingPunct="1">
              <a:buClr>
                <a:srgbClr val="0000FF"/>
              </a:buClr>
              <a:buFont typeface="Wingdings" charset="2"/>
              <a:buChar char="q"/>
            </a:pPr>
            <a:r>
              <a:rPr lang="en-US" sz="1400" dirty="0">
                <a:latin typeface="Comic Sans MS"/>
                <a:cs typeface="Comic Sans MS"/>
              </a:rPr>
              <a:t>Energy of electrons can be selected at any desirable value at or below 30 GeV</a:t>
            </a:r>
          </a:p>
          <a:p>
            <a:pPr marL="285750" indent="-285750" eaLnBrk="1" hangingPunct="1">
              <a:buClr>
                <a:srgbClr val="0000FF"/>
              </a:buClr>
              <a:buFont typeface="Wingdings" charset="2"/>
              <a:buChar char="q"/>
            </a:pPr>
            <a:r>
              <a:rPr lang="en-US" sz="1400" dirty="0">
                <a:latin typeface="Comic Sans MS"/>
                <a:cs typeface="Comic Sans MS"/>
              </a:rPr>
              <a:t>The luminosity does not depend on the electron beam energy below or at 20 GeV</a:t>
            </a:r>
          </a:p>
          <a:p>
            <a:pPr marL="285750" indent="-285750" eaLnBrk="1" hangingPunct="1">
              <a:buClr>
                <a:srgbClr val="0000FF"/>
              </a:buClr>
              <a:buFont typeface="Wingdings" charset="2"/>
              <a:buChar char="q"/>
            </a:pPr>
            <a:r>
              <a:rPr lang="en-US" sz="1400" dirty="0">
                <a:latin typeface="Comic Sans MS"/>
                <a:cs typeface="Comic Sans MS"/>
              </a:rPr>
              <a:t>The luminosity falls as E</a:t>
            </a:r>
            <a:r>
              <a:rPr lang="en-US" sz="1400" baseline="-25000" dirty="0">
                <a:latin typeface="Comic Sans MS"/>
                <a:cs typeface="Comic Sans MS"/>
              </a:rPr>
              <a:t>e</a:t>
            </a:r>
            <a:r>
              <a:rPr lang="en-US" sz="1400" baseline="30000" dirty="0">
                <a:latin typeface="Comic Sans MS"/>
                <a:cs typeface="Comic Sans MS"/>
              </a:rPr>
              <a:t>-4</a:t>
            </a:r>
            <a:r>
              <a:rPr lang="en-US" sz="1400" dirty="0">
                <a:latin typeface="Comic Sans MS"/>
                <a:cs typeface="Comic Sans MS"/>
              </a:rPr>
              <a:t> at energies above 20 GeV</a:t>
            </a:r>
          </a:p>
          <a:p>
            <a:pPr marL="285750" indent="-285750" eaLnBrk="1" hangingPunct="1">
              <a:buClr>
                <a:srgbClr val="0000FF"/>
              </a:buClr>
              <a:buFont typeface="Wingdings" charset="2"/>
              <a:buChar char="q"/>
            </a:pPr>
            <a:r>
              <a:rPr lang="en-US" sz="1400" dirty="0">
                <a:latin typeface="Comic Sans MS"/>
                <a:cs typeface="Comic Sans MS"/>
              </a:rPr>
              <a:t>The luminosity is proportional to the hadron beam energy: L ~ E</a:t>
            </a:r>
            <a:r>
              <a:rPr lang="en-US" sz="1400" baseline="-25000" dirty="0">
                <a:latin typeface="Comic Sans MS"/>
                <a:cs typeface="Comic Sans MS"/>
              </a:rPr>
              <a:t>h</a:t>
            </a:r>
            <a:r>
              <a:rPr lang="en-US" sz="1400" dirty="0">
                <a:latin typeface="Comic Sans MS"/>
                <a:cs typeface="Comic Sans MS"/>
              </a:rPr>
              <a:t>/</a:t>
            </a:r>
            <a:r>
              <a:rPr lang="en-US" sz="1400" dirty="0" err="1">
                <a:latin typeface="Comic Sans MS"/>
                <a:cs typeface="Comic Sans MS"/>
              </a:rPr>
              <a:t>E</a:t>
            </a:r>
            <a:r>
              <a:rPr lang="en-US" sz="1400" baseline="-25000" dirty="0" err="1">
                <a:latin typeface="Comic Sans MS"/>
                <a:cs typeface="Comic Sans MS"/>
              </a:rPr>
              <a:t>top</a:t>
            </a:r>
            <a:endParaRPr lang="en-US" sz="1400" baseline="-25000" dirty="0">
              <a:latin typeface="Comic Sans MS"/>
              <a:cs typeface="Comic Sans MS"/>
            </a:endParaRPr>
          </a:p>
        </p:txBody>
      </p:sp>
      <p:grpSp>
        <p:nvGrpSpPr>
          <p:cNvPr id="8" name="Group 7"/>
          <p:cNvGrpSpPr>
            <a:grpSpLocks noChangeAspect="1"/>
          </p:cNvGrpSpPr>
          <p:nvPr/>
        </p:nvGrpSpPr>
        <p:grpSpPr>
          <a:xfrm>
            <a:off x="4489116" y="1247140"/>
            <a:ext cx="4654884" cy="4062730"/>
            <a:chOff x="1181100" y="698500"/>
            <a:chExt cx="6649834" cy="5803900"/>
          </a:xfrm>
        </p:grpSpPr>
        <p:sp>
          <p:nvSpPr>
            <p:cNvPr id="9" name="Rectangle 8"/>
            <p:cNvSpPr/>
            <p:nvPr/>
          </p:nvSpPr>
          <p:spPr bwMode="auto">
            <a:xfrm>
              <a:off x="1181100" y="698500"/>
              <a:ext cx="6591300" cy="5803900"/>
            </a:xfrm>
            <a:prstGeom prst="rect">
              <a:avLst/>
            </a:prstGeom>
            <a:solidFill>
              <a:schemeClr val="bg1">
                <a:lumMod val="95000"/>
              </a:schemeClr>
            </a:solidFill>
            <a:ln w="9525" cap="flat" cmpd="sng" algn="ctr">
              <a:solidFill>
                <a:schemeClr val="bg1">
                  <a:lumMod val="75000"/>
                </a:schemeClr>
              </a:solidFill>
              <a:prstDash val="solid"/>
              <a:round/>
              <a:headEnd type="none" w="med" len="med"/>
              <a:tailEnd type="none" w="med" len="med"/>
            </a:ln>
            <a:effectLst/>
            <a:scene3d>
              <a:camera prst="orthographicFront"/>
              <a:lightRig rig="threePt" dir="t"/>
            </a:scene3d>
            <a:sp3d>
              <a:bevelT w="114300" prst="artDeco"/>
              <a:bevelB w="114300" prst="artDeco"/>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endParaRPr>
            </a:p>
          </p:txBody>
        </p:sp>
        <p:grpSp>
          <p:nvGrpSpPr>
            <p:cNvPr id="10" name="Group 9"/>
            <p:cNvGrpSpPr/>
            <p:nvPr/>
          </p:nvGrpSpPr>
          <p:grpSpPr>
            <a:xfrm>
              <a:off x="1331008" y="845582"/>
              <a:ext cx="6499926" cy="5601200"/>
              <a:chOff x="1331008" y="540782"/>
              <a:chExt cx="6499926" cy="5601200"/>
            </a:xfrm>
          </p:grpSpPr>
          <p:pic>
            <p:nvPicPr>
              <p:cNvPr id="11" name="Picture 10" descr="eRHIC Phase 1 vs Ee Ep.png"/>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a:off x="1602142" y="976606"/>
                <a:ext cx="4732044" cy="4732044"/>
              </a:xfrm>
              <a:prstGeom prst="rect">
                <a:avLst/>
              </a:prstGeom>
            </p:spPr>
          </p:pic>
          <p:sp>
            <p:nvSpPr>
              <p:cNvPr id="12" name="TextBox 11"/>
              <p:cNvSpPr txBox="1"/>
              <p:nvPr/>
            </p:nvSpPr>
            <p:spPr>
              <a:xfrm>
                <a:off x="1331008" y="540782"/>
                <a:ext cx="1244270" cy="439681"/>
              </a:xfrm>
              <a:prstGeom prst="rect">
                <a:avLst/>
              </a:prstGeom>
              <a:noFill/>
            </p:spPr>
            <p:txBody>
              <a:bodyPr wrap="none" rtlCol="0">
                <a:spAutoFit/>
              </a:bodyPr>
              <a:lstStyle/>
              <a:p>
                <a:r>
                  <a:rPr lang="en-US" sz="1400" dirty="0" err="1">
                    <a:solidFill>
                      <a:srgbClr val="000090"/>
                    </a:solidFill>
                    <a:latin typeface="Times New Roman"/>
                    <a:cs typeface="Times New Roman"/>
                  </a:rPr>
                  <a:t>E</a:t>
                </a:r>
                <a:r>
                  <a:rPr lang="en-US" sz="1400" baseline="-25000" dirty="0" err="1">
                    <a:solidFill>
                      <a:srgbClr val="000090"/>
                    </a:solidFill>
                    <a:latin typeface="Times New Roman"/>
                    <a:cs typeface="Times New Roman"/>
                  </a:rPr>
                  <a:t>e</a:t>
                </a:r>
                <a:r>
                  <a:rPr lang="en-US" sz="1400" dirty="0">
                    <a:solidFill>
                      <a:srgbClr val="000090"/>
                    </a:solidFill>
                    <a:latin typeface="Times New Roman"/>
                    <a:cs typeface="Times New Roman"/>
                  </a:rPr>
                  <a:t> (</a:t>
                </a:r>
                <a:r>
                  <a:rPr lang="en-US" sz="1400" dirty="0" err="1">
                    <a:solidFill>
                      <a:srgbClr val="000090"/>
                    </a:solidFill>
                    <a:latin typeface="Times New Roman"/>
                    <a:cs typeface="Times New Roman"/>
                  </a:rPr>
                  <a:t>GeV</a:t>
                </a:r>
                <a:r>
                  <a:rPr lang="en-US" sz="1400" dirty="0">
                    <a:solidFill>
                      <a:srgbClr val="000090"/>
                    </a:solidFill>
                    <a:latin typeface="Times New Roman"/>
                    <a:cs typeface="Times New Roman"/>
                  </a:rPr>
                  <a:t>)</a:t>
                </a:r>
                <a:endParaRPr lang="en-US" sz="1400" baseline="-25000" dirty="0">
                  <a:solidFill>
                    <a:srgbClr val="000090"/>
                  </a:solidFill>
                  <a:latin typeface="Times New Roman"/>
                  <a:cs typeface="Times New Roman"/>
                </a:endParaRPr>
              </a:p>
            </p:txBody>
          </p:sp>
          <p:sp>
            <p:nvSpPr>
              <p:cNvPr id="13" name="TextBox 12"/>
              <p:cNvSpPr txBox="1"/>
              <p:nvPr/>
            </p:nvSpPr>
            <p:spPr>
              <a:xfrm>
                <a:off x="5522912" y="5702301"/>
                <a:ext cx="1263473" cy="439681"/>
              </a:xfrm>
              <a:prstGeom prst="rect">
                <a:avLst/>
              </a:prstGeom>
              <a:noFill/>
            </p:spPr>
            <p:txBody>
              <a:bodyPr wrap="none" rtlCol="0">
                <a:spAutoFit/>
              </a:bodyPr>
              <a:lstStyle/>
              <a:p>
                <a:r>
                  <a:rPr lang="en-US" sz="1400" dirty="0" err="1">
                    <a:solidFill>
                      <a:srgbClr val="000090"/>
                    </a:solidFill>
                    <a:latin typeface="Times New Roman"/>
                    <a:cs typeface="Times New Roman"/>
                  </a:rPr>
                  <a:t>E</a:t>
                </a:r>
                <a:r>
                  <a:rPr lang="en-US" sz="1400" baseline="-25000" dirty="0" err="1">
                    <a:solidFill>
                      <a:srgbClr val="000090"/>
                    </a:solidFill>
                    <a:latin typeface="Times New Roman"/>
                    <a:cs typeface="Times New Roman"/>
                  </a:rPr>
                  <a:t>p</a:t>
                </a:r>
                <a:r>
                  <a:rPr lang="en-US" sz="1400" dirty="0">
                    <a:solidFill>
                      <a:srgbClr val="000090"/>
                    </a:solidFill>
                    <a:latin typeface="Times New Roman"/>
                    <a:cs typeface="Times New Roman"/>
                  </a:rPr>
                  <a:t> (</a:t>
                </a:r>
                <a:r>
                  <a:rPr lang="en-US" sz="1400" dirty="0" err="1">
                    <a:solidFill>
                      <a:srgbClr val="000090"/>
                    </a:solidFill>
                    <a:latin typeface="Times New Roman"/>
                    <a:cs typeface="Times New Roman"/>
                  </a:rPr>
                  <a:t>GeV</a:t>
                </a:r>
                <a:r>
                  <a:rPr lang="en-US" sz="1400" dirty="0">
                    <a:solidFill>
                      <a:srgbClr val="000090"/>
                    </a:solidFill>
                    <a:latin typeface="Times New Roman"/>
                    <a:cs typeface="Times New Roman"/>
                  </a:rPr>
                  <a:t>)</a:t>
                </a:r>
              </a:p>
            </p:txBody>
          </p:sp>
          <p:sp>
            <p:nvSpPr>
              <p:cNvPr id="14" name="Rectangle 13"/>
              <p:cNvSpPr/>
              <p:nvPr/>
            </p:nvSpPr>
            <p:spPr>
              <a:xfrm>
                <a:off x="1823528" y="4081345"/>
                <a:ext cx="3350658" cy="1377314"/>
              </a:xfrm>
              <a:prstGeom prst="rect">
                <a:avLst/>
              </a:prstGeom>
              <a:noFill/>
              <a:ln w="38100" cmpd="dbl">
                <a:solidFill>
                  <a:srgbClr val="CCFF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6178525" y="552966"/>
                <a:ext cx="1652409" cy="4650661"/>
                <a:chOff x="6311875" y="686316"/>
                <a:chExt cx="1652409" cy="4650661"/>
              </a:xfrm>
            </p:grpSpPr>
            <p:sp>
              <p:nvSpPr>
                <p:cNvPr id="25" name="TextBox 24"/>
                <p:cNvSpPr txBox="1"/>
                <p:nvPr/>
              </p:nvSpPr>
              <p:spPr>
                <a:xfrm>
                  <a:off x="6972222" y="1171196"/>
                  <a:ext cx="704836" cy="307777"/>
                </a:xfrm>
                <a:prstGeom prst="rect">
                  <a:avLst/>
                </a:prstGeom>
                <a:noFill/>
              </p:spPr>
              <p:txBody>
                <a:bodyPr wrap="none" rtlCol="0">
                  <a:spAutoFit/>
                </a:bodyPr>
                <a:lstStyle/>
                <a:p>
                  <a:pPr algn="ctr"/>
                  <a:r>
                    <a:rPr lang="en-US" sz="1400" dirty="0">
                      <a:latin typeface="Times New Roman"/>
                      <a:cs typeface="Times New Roman"/>
                    </a:rPr>
                    <a:t>&gt;3</a:t>
                  </a:r>
                  <a:r>
                    <a:rPr lang="en-US" sz="1400" baseline="30000" dirty="0">
                      <a:latin typeface="Times New Roman"/>
                      <a:cs typeface="Times New Roman"/>
                    </a:rPr>
                    <a:t>.</a:t>
                  </a:r>
                  <a:r>
                    <a:rPr lang="en-US" sz="1400" dirty="0">
                      <a:latin typeface="Times New Roman"/>
                      <a:cs typeface="Times New Roman"/>
                    </a:rPr>
                    <a:t>10</a:t>
                  </a:r>
                  <a:r>
                    <a:rPr lang="en-US" sz="1400" baseline="30000" dirty="0">
                      <a:latin typeface="Times New Roman"/>
                      <a:cs typeface="Times New Roman"/>
                    </a:rPr>
                    <a:t>34</a:t>
                  </a:r>
                </a:p>
              </p:txBody>
            </p:sp>
            <p:sp>
              <p:nvSpPr>
                <p:cNvPr id="26" name="TextBox 25"/>
                <p:cNvSpPr txBox="1"/>
                <p:nvPr/>
              </p:nvSpPr>
              <p:spPr>
                <a:xfrm>
                  <a:off x="7013675" y="1555977"/>
                  <a:ext cx="603584" cy="307777"/>
                </a:xfrm>
                <a:prstGeom prst="rect">
                  <a:avLst/>
                </a:prstGeom>
                <a:noFill/>
              </p:spPr>
              <p:txBody>
                <a:bodyPr wrap="none" rtlCol="0">
                  <a:spAutoFit/>
                </a:bodyPr>
                <a:lstStyle/>
                <a:p>
                  <a:pPr algn="ctr"/>
                  <a:r>
                    <a:rPr lang="en-US" sz="1400" dirty="0">
                      <a:latin typeface="Times New Roman"/>
                      <a:cs typeface="Times New Roman"/>
                    </a:rPr>
                    <a:t>3</a:t>
                  </a:r>
                  <a:r>
                    <a:rPr lang="en-US" sz="1400" baseline="30000" dirty="0">
                      <a:latin typeface="Times New Roman"/>
                      <a:cs typeface="Times New Roman"/>
                    </a:rPr>
                    <a:t>.</a:t>
                  </a:r>
                  <a:r>
                    <a:rPr lang="en-US" sz="1400" dirty="0">
                      <a:latin typeface="Times New Roman"/>
                      <a:cs typeface="Times New Roman"/>
                    </a:rPr>
                    <a:t>10</a:t>
                  </a:r>
                  <a:r>
                    <a:rPr lang="en-US" sz="1400" baseline="30000" dirty="0">
                      <a:latin typeface="Times New Roman"/>
                      <a:cs typeface="Times New Roman"/>
                    </a:rPr>
                    <a:t>34</a:t>
                  </a:r>
                </a:p>
              </p:txBody>
            </p:sp>
            <p:sp>
              <p:nvSpPr>
                <p:cNvPr id="27" name="TextBox 26"/>
                <p:cNvSpPr txBox="1"/>
                <p:nvPr/>
              </p:nvSpPr>
              <p:spPr>
                <a:xfrm>
                  <a:off x="6940472" y="2092305"/>
                  <a:ext cx="738236" cy="307777"/>
                </a:xfrm>
                <a:prstGeom prst="rect">
                  <a:avLst/>
                </a:prstGeom>
                <a:noFill/>
              </p:spPr>
              <p:txBody>
                <a:bodyPr wrap="none" rtlCol="0">
                  <a:spAutoFit/>
                </a:bodyPr>
                <a:lstStyle/>
                <a:p>
                  <a:pPr algn="ctr"/>
                  <a:r>
                    <a:rPr lang="en-US" sz="1400" dirty="0">
                      <a:latin typeface="Times New Roman"/>
                      <a:cs typeface="Times New Roman"/>
                    </a:rPr>
                    <a:t>2.5</a:t>
                  </a:r>
                  <a:r>
                    <a:rPr lang="en-US" sz="1400" baseline="30000" dirty="0">
                      <a:latin typeface="Times New Roman"/>
                      <a:cs typeface="Times New Roman"/>
                    </a:rPr>
                    <a:t>.</a:t>
                  </a:r>
                  <a:r>
                    <a:rPr lang="en-US" sz="1400" dirty="0">
                      <a:latin typeface="Times New Roman"/>
                      <a:cs typeface="Times New Roman"/>
                    </a:rPr>
                    <a:t>10</a:t>
                  </a:r>
                  <a:r>
                    <a:rPr lang="en-US" sz="1400" baseline="30000" dirty="0">
                      <a:latin typeface="Times New Roman"/>
                      <a:cs typeface="Times New Roman"/>
                    </a:rPr>
                    <a:t>34</a:t>
                  </a:r>
                </a:p>
              </p:txBody>
            </p:sp>
            <p:sp>
              <p:nvSpPr>
                <p:cNvPr id="28" name="TextBox 27"/>
                <p:cNvSpPr txBox="1"/>
                <p:nvPr/>
              </p:nvSpPr>
              <p:spPr>
                <a:xfrm>
                  <a:off x="6972222" y="2543888"/>
                  <a:ext cx="603584" cy="307777"/>
                </a:xfrm>
                <a:prstGeom prst="rect">
                  <a:avLst/>
                </a:prstGeom>
                <a:noFill/>
              </p:spPr>
              <p:txBody>
                <a:bodyPr wrap="none" rtlCol="0">
                  <a:spAutoFit/>
                </a:bodyPr>
                <a:lstStyle/>
                <a:p>
                  <a:pPr algn="ctr"/>
                  <a:r>
                    <a:rPr lang="en-US" sz="1400" dirty="0">
                      <a:latin typeface="Times New Roman"/>
                      <a:cs typeface="Times New Roman"/>
                    </a:rPr>
                    <a:t>2</a:t>
                  </a:r>
                  <a:r>
                    <a:rPr lang="en-US" sz="1400" baseline="30000" dirty="0">
                      <a:latin typeface="Times New Roman"/>
                      <a:cs typeface="Times New Roman"/>
                    </a:rPr>
                    <a:t>.</a:t>
                  </a:r>
                  <a:r>
                    <a:rPr lang="en-US" sz="1400" dirty="0">
                      <a:latin typeface="Times New Roman"/>
                      <a:cs typeface="Times New Roman"/>
                    </a:rPr>
                    <a:t>10</a:t>
                  </a:r>
                  <a:r>
                    <a:rPr lang="en-US" sz="1400" baseline="30000" dirty="0">
                      <a:latin typeface="Times New Roman"/>
                      <a:cs typeface="Times New Roman"/>
                    </a:rPr>
                    <a:t>34</a:t>
                  </a:r>
                </a:p>
              </p:txBody>
            </p:sp>
            <p:sp>
              <p:nvSpPr>
                <p:cNvPr id="29" name="TextBox 28"/>
                <p:cNvSpPr txBox="1"/>
                <p:nvPr/>
              </p:nvSpPr>
              <p:spPr>
                <a:xfrm>
                  <a:off x="6939918" y="3042682"/>
                  <a:ext cx="738236" cy="307777"/>
                </a:xfrm>
                <a:prstGeom prst="rect">
                  <a:avLst/>
                </a:prstGeom>
                <a:noFill/>
              </p:spPr>
              <p:txBody>
                <a:bodyPr wrap="none" rtlCol="0">
                  <a:spAutoFit/>
                </a:bodyPr>
                <a:lstStyle/>
                <a:p>
                  <a:pPr algn="ctr"/>
                  <a:r>
                    <a:rPr lang="en-US" sz="1400" dirty="0">
                      <a:latin typeface="Times New Roman"/>
                      <a:cs typeface="Times New Roman"/>
                    </a:rPr>
                    <a:t>1.5</a:t>
                  </a:r>
                  <a:r>
                    <a:rPr lang="en-US" sz="1400" baseline="30000" dirty="0">
                      <a:latin typeface="Times New Roman"/>
                      <a:cs typeface="Times New Roman"/>
                    </a:rPr>
                    <a:t>.</a:t>
                  </a:r>
                  <a:r>
                    <a:rPr lang="en-US" sz="1400" dirty="0">
                      <a:latin typeface="Times New Roman"/>
                      <a:cs typeface="Times New Roman"/>
                    </a:rPr>
                    <a:t>10</a:t>
                  </a:r>
                  <a:r>
                    <a:rPr lang="en-US" sz="1400" baseline="30000" dirty="0">
                      <a:latin typeface="Times New Roman"/>
                      <a:cs typeface="Times New Roman"/>
                    </a:rPr>
                    <a:t>34</a:t>
                  </a:r>
                </a:p>
              </p:txBody>
            </p:sp>
            <p:sp>
              <p:nvSpPr>
                <p:cNvPr id="30" name="TextBox 29"/>
                <p:cNvSpPr txBox="1"/>
                <p:nvPr/>
              </p:nvSpPr>
              <p:spPr>
                <a:xfrm>
                  <a:off x="6946900" y="4060806"/>
                  <a:ext cx="738236" cy="307777"/>
                </a:xfrm>
                <a:prstGeom prst="rect">
                  <a:avLst/>
                </a:prstGeom>
                <a:noFill/>
              </p:spPr>
              <p:txBody>
                <a:bodyPr wrap="none" rtlCol="0">
                  <a:spAutoFit/>
                </a:bodyPr>
                <a:lstStyle/>
                <a:p>
                  <a:pPr algn="ctr"/>
                  <a:r>
                    <a:rPr lang="en-US" sz="1400" dirty="0">
                      <a:latin typeface="Times New Roman"/>
                      <a:cs typeface="Times New Roman"/>
                    </a:rPr>
                    <a:t>0.5</a:t>
                  </a:r>
                  <a:r>
                    <a:rPr lang="en-US" sz="1400" baseline="30000" dirty="0">
                      <a:latin typeface="Times New Roman"/>
                      <a:cs typeface="Times New Roman"/>
                    </a:rPr>
                    <a:t>.</a:t>
                  </a:r>
                  <a:r>
                    <a:rPr lang="en-US" sz="1400" dirty="0">
                      <a:latin typeface="Times New Roman"/>
                      <a:cs typeface="Times New Roman"/>
                    </a:rPr>
                    <a:t>10</a:t>
                  </a:r>
                  <a:r>
                    <a:rPr lang="en-US" sz="1400" baseline="30000" dirty="0">
                      <a:latin typeface="Times New Roman"/>
                      <a:cs typeface="Times New Roman"/>
                    </a:rPr>
                    <a:t>34</a:t>
                  </a:r>
                </a:p>
              </p:txBody>
            </p:sp>
            <p:sp>
              <p:nvSpPr>
                <p:cNvPr id="31" name="TextBox 30"/>
                <p:cNvSpPr txBox="1"/>
                <p:nvPr/>
              </p:nvSpPr>
              <p:spPr>
                <a:xfrm>
                  <a:off x="6959522" y="3555027"/>
                  <a:ext cx="603584" cy="307777"/>
                </a:xfrm>
                <a:prstGeom prst="rect">
                  <a:avLst/>
                </a:prstGeom>
                <a:noFill/>
              </p:spPr>
              <p:txBody>
                <a:bodyPr wrap="none" rtlCol="0">
                  <a:spAutoFit/>
                </a:bodyPr>
                <a:lstStyle/>
                <a:p>
                  <a:pPr algn="ctr"/>
                  <a:r>
                    <a:rPr lang="en-US" sz="1400" dirty="0">
                      <a:latin typeface="Times New Roman"/>
                      <a:cs typeface="Times New Roman"/>
                    </a:rPr>
                    <a:t>1</a:t>
                  </a:r>
                  <a:r>
                    <a:rPr lang="en-US" sz="1400" baseline="30000" dirty="0">
                      <a:latin typeface="Times New Roman"/>
                      <a:cs typeface="Times New Roman"/>
                    </a:rPr>
                    <a:t>.</a:t>
                  </a:r>
                  <a:r>
                    <a:rPr lang="en-US" sz="1400" dirty="0">
                      <a:latin typeface="Times New Roman"/>
                      <a:cs typeface="Times New Roman"/>
                    </a:rPr>
                    <a:t>10</a:t>
                  </a:r>
                  <a:r>
                    <a:rPr lang="en-US" sz="1400" baseline="30000" dirty="0">
                      <a:latin typeface="Times New Roman"/>
                      <a:cs typeface="Times New Roman"/>
                    </a:rPr>
                    <a:t>34</a:t>
                  </a:r>
                </a:p>
              </p:txBody>
            </p:sp>
            <p:sp>
              <p:nvSpPr>
                <p:cNvPr id="32" name="TextBox 31"/>
                <p:cNvSpPr txBox="1"/>
                <p:nvPr/>
              </p:nvSpPr>
              <p:spPr>
                <a:xfrm>
                  <a:off x="6946900" y="4567163"/>
                  <a:ext cx="828004" cy="307777"/>
                </a:xfrm>
                <a:prstGeom prst="rect">
                  <a:avLst/>
                </a:prstGeom>
                <a:noFill/>
              </p:spPr>
              <p:txBody>
                <a:bodyPr wrap="none" rtlCol="0">
                  <a:spAutoFit/>
                </a:bodyPr>
                <a:lstStyle/>
                <a:p>
                  <a:pPr algn="ctr"/>
                  <a:r>
                    <a:rPr lang="en-US" sz="1400" dirty="0">
                      <a:latin typeface="Times New Roman"/>
                      <a:cs typeface="Times New Roman"/>
                    </a:rPr>
                    <a:t>0.25</a:t>
                  </a:r>
                  <a:r>
                    <a:rPr lang="en-US" sz="1400" baseline="30000" dirty="0">
                      <a:latin typeface="Times New Roman"/>
                      <a:cs typeface="Times New Roman"/>
                    </a:rPr>
                    <a:t>.</a:t>
                  </a:r>
                  <a:r>
                    <a:rPr lang="en-US" sz="1400" dirty="0">
                      <a:latin typeface="Times New Roman"/>
                      <a:cs typeface="Times New Roman"/>
                    </a:rPr>
                    <a:t>10</a:t>
                  </a:r>
                  <a:r>
                    <a:rPr lang="en-US" sz="1400" baseline="30000" dirty="0">
                      <a:latin typeface="Times New Roman"/>
                      <a:cs typeface="Times New Roman"/>
                    </a:rPr>
                    <a:t>34</a:t>
                  </a:r>
                </a:p>
              </p:txBody>
            </p:sp>
            <p:sp>
              <p:nvSpPr>
                <p:cNvPr id="33" name="TextBox 32"/>
                <p:cNvSpPr txBox="1"/>
                <p:nvPr/>
              </p:nvSpPr>
              <p:spPr>
                <a:xfrm>
                  <a:off x="6959522" y="5029200"/>
                  <a:ext cx="738236" cy="307777"/>
                </a:xfrm>
                <a:prstGeom prst="rect">
                  <a:avLst/>
                </a:prstGeom>
                <a:noFill/>
              </p:spPr>
              <p:txBody>
                <a:bodyPr wrap="none" rtlCol="0">
                  <a:spAutoFit/>
                </a:bodyPr>
                <a:lstStyle/>
                <a:p>
                  <a:pPr algn="ctr"/>
                  <a:r>
                    <a:rPr lang="en-US" sz="1400" dirty="0">
                      <a:latin typeface="Times New Roman"/>
                      <a:cs typeface="Times New Roman"/>
                    </a:rPr>
                    <a:t>0.1</a:t>
                  </a:r>
                  <a:r>
                    <a:rPr lang="en-US" sz="1400" baseline="30000" dirty="0">
                      <a:latin typeface="Times New Roman"/>
                      <a:cs typeface="Times New Roman"/>
                    </a:rPr>
                    <a:t>.</a:t>
                  </a:r>
                  <a:r>
                    <a:rPr lang="en-US" sz="1400" dirty="0">
                      <a:latin typeface="Times New Roman"/>
                      <a:cs typeface="Times New Roman"/>
                    </a:rPr>
                    <a:t>10</a:t>
                  </a:r>
                  <a:r>
                    <a:rPr lang="en-US" sz="1400" baseline="30000" dirty="0">
                      <a:latin typeface="Times New Roman"/>
                      <a:cs typeface="Times New Roman"/>
                    </a:rPr>
                    <a:t>34</a:t>
                  </a:r>
                </a:p>
              </p:txBody>
            </p:sp>
            <p:sp>
              <p:nvSpPr>
                <p:cNvPr id="34" name="TextBox 33"/>
                <p:cNvSpPr txBox="1"/>
                <p:nvPr/>
              </p:nvSpPr>
              <p:spPr>
                <a:xfrm>
                  <a:off x="6311875" y="686316"/>
                  <a:ext cx="1652409" cy="439681"/>
                </a:xfrm>
                <a:prstGeom prst="rect">
                  <a:avLst/>
                </a:prstGeom>
                <a:noFill/>
              </p:spPr>
              <p:txBody>
                <a:bodyPr wrap="none" rtlCol="0">
                  <a:spAutoFit/>
                </a:bodyPr>
                <a:lstStyle/>
                <a:p>
                  <a:r>
                    <a:rPr lang="en-US" sz="1400" dirty="0">
                      <a:solidFill>
                        <a:srgbClr val="000090"/>
                      </a:solidFill>
                      <a:latin typeface="Times New Roman"/>
                      <a:cs typeface="Times New Roman"/>
                    </a:rPr>
                    <a:t>L</a:t>
                  </a:r>
                  <a:r>
                    <a:rPr lang="en-US" sz="1400" baseline="-25000" dirty="0">
                      <a:solidFill>
                        <a:srgbClr val="000090"/>
                      </a:solidFill>
                      <a:latin typeface="Times New Roman"/>
                      <a:cs typeface="Times New Roman"/>
                    </a:rPr>
                    <a:t>.</a:t>
                  </a:r>
                  <a:r>
                    <a:rPr lang="en-US" sz="1400" dirty="0">
                      <a:solidFill>
                        <a:srgbClr val="000090"/>
                      </a:solidFill>
                      <a:latin typeface="Times New Roman"/>
                      <a:cs typeface="Times New Roman"/>
                    </a:rPr>
                    <a:t>(cm</a:t>
                  </a:r>
                  <a:r>
                    <a:rPr lang="en-US" sz="1400" baseline="30000" dirty="0">
                      <a:solidFill>
                        <a:srgbClr val="000090"/>
                      </a:solidFill>
                      <a:latin typeface="Times New Roman"/>
                      <a:cs typeface="Times New Roman"/>
                    </a:rPr>
                    <a:t>-2</a:t>
                  </a:r>
                  <a:r>
                    <a:rPr lang="en-US" sz="1400" dirty="0">
                      <a:solidFill>
                        <a:srgbClr val="000090"/>
                      </a:solidFill>
                      <a:latin typeface="Times New Roman"/>
                      <a:cs typeface="Times New Roman"/>
                    </a:rPr>
                    <a:t> sec</a:t>
                  </a:r>
                  <a:r>
                    <a:rPr lang="en-US" sz="1400" baseline="30000" dirty="0">
                      <a:solidFill>
                        <a:srgbClr val="000090"/>
                      </a:solidFill>
                      <a:latin typeface="Times New Roman"/>
                      <a:cs typeface="Times New Roman"/>
                    </a:rPr>
                    <a:t>-1</a:t>
                  </a:r>
                  <a:r>
                    <a:rPr lang="en-US" sz="1400" dirty="0">
                      <a:solidFill>
                        <a:srgbClr val="000090"/>
                      </a:solidFill>
                      <a:latin typeface="Times New Roman"/>
                      <a:cs typeface="Times New Roman"/>
                    </a:rPr>
                    <a:t>)</a:t>
                  </a:r>
                </a:p>
              </p:txBody>
            </p:sp>
          </p:grpSp>
          <p:sp>
            <p:nvSpPr>
              <p:cNvPr id="16" name="TextBox 15"/>
              <p:cNvSpPr txBox="1"/>
              <p:nvPr/>
            </p:nvSpPr>
            <p:spPr>
              <a:xfrm>
                <a:off x="5278271" y="3665954"/>
                <a:ext cx="603584" cy="307777"/>
              </a:xfrm>
              <a:prstGeom prst="rect">
                <a:avLst/>
              </a:prstGeom>
              <a:noFill/>
            </p:spPr>
            <p:txBody>
              <a:bodyPr wrap="none" rtlCol="0">
                <a:spAutoFit/>
              </a:bodyPr>
              <a:lstStyle/>
              <a:p>
                <a:pPr algn="ctr"/>
                <a:r>
                  <a:rPr lang="en-US" sz="1400" dirty="0">
                    <a:latin typeface="Times New Roman"/>
                    <a:cs typeface="Times New Roman"/>
                  </a:rPr>
                  <a:t>3</a:t>
                </a:r>
                <a:r>
                  <a:rPr lang="en-US" sz="1400" baseline="30000" dirty="0">
                    <a:latin typeface="Times New Roman"/>
                    <a:cs typeface="Times New Roman"/>
                  </a:rPr>
                  <a:t>.</a:t>
                </a:r>
                <a:r>
                  <a:rPr lang="en-US" sz="1400" dirty="0">
                    <a:latin typeface="Times New Roman"/>
                    <a:cs typeface="Times New Roman"/>
                  </a:rPr>
                  <a:t>10</a:t>
                </a:r>
                <a:r>
                  <a:rPr lang="en-US" sz="1400" baseline="30000" dirty="0">
                    <a:latin typeface="Times New Roman"/>
                    <a:cs typeface="Times New Roman"/>
                  </a:rPr>
                  <a:t>34</a:t>
                </a:r>
              </a:p>
            </p:txBody>
          </p:sp>
          <p:sp>
            <p:nvSpPr>
              <p:cNvPr id="17" name="TextBox 16"/>
              <p:cNvSpPr txBox="1"/>
              <p:nvPr/>
            </p:nvSpPr>
            <p:spPr>
              <a:xfrm>
                <a:off x="4423250" y="3665954"/>
                <a:ext cx="738236" cy="307777"/>
              </a:xfrm>
              <a:prstGeom prst="rect">
                <a:avLst/>
              </a:prstGeom>
              <a:noFill/>
            </p:spPr>
            <p:txBody>
              <a:bodyPr wrap="none" rtlCol="0">
                <a:spAutoFit/>
              </a:bodyPr>
              <a:lstStyle/>
              <a:p>
                <a:pPr algn="ctr"/>
                <a:r>
                  <a:rPr lang="en-US" sz="1400" dirty="0">
                    <a:latin typeface="Times New Roman"/>
                    <a:cs typeface="Times New Roman"/>
                  </a:rPr>
                  <a:t>2.5</a:t>
                </a:r>
                <a:r>
                  <a:rPr lang="en-US" sz="1400" baseline="30000" dirty="0">
                    <a:latin typeface="Times New Roman"/>
                    <a:cs typeface="Times New Roman"/>
                  </a:rPr>
                  <a:t>.</a:t>
                </a:r>
                <a:r>
                  <a:rPr lang="en-US" sz="1400" dirty="0">
                    <a:latin typeface="Times New Roman"/>
                    <a:cs typeface="Times New Roman"/>
                  </a:rPr>
                  <a:t>10</a:t>
                </a:r>
                <a:r>
                  <a:rPr lang="en-US" sz="1400" baseline="30000" dirty="0">
                    <a:latin typeface="Times New Roman"/>
                    <a:cs typeface="Times New Roman"/>
                  </a:rPr>
                  <a:t>34</a:t>
                </a:r>
              </a:p>
            </p:txBody>
          </p:sp>
          <p:sp>
            <p:nvSpPr>
              <p:cNvPr id="18" name="TextBox 17"/>
              <p:cNvSpPr txBox="1"/>
              <p:nvPr/>
            </p:nvSpPr>
            <p:spPr>
              <a:xfrm>
                <a:off x="3819666" y="3678654"/>
                <a:ext cx="603584" cy="307777"/>
              </a:xfrm>
              <a:prstGeom prst="rect">
                <a:avLst/>
              </a:prstGeom>
              <a:noFill/>
            </p:spPr>
            <p:txBody>
              <a:bodyPr wrap="none" rtlCol="0">
                <a:spAutoFit/>
              </a:bodyPr>
              <a:lstStyle/>
              <a:p>
                <a:pPr algn="ctr"/>
                <a:r>
                  <a:rPr lang="en-US" sz="1400" dirty="0">
                    <a:latin typeface="Times New Roman"/>
                    <a:cs typeface="Times New Roman"/>
                  </a:rPr>
                  <a:t>2</a:t>
                </a:r>
                <a:r>
                  <a:rPr lang="en-US" sz="1400" baseline="30000" dirty="0">
                    <a:latin typeface="Times New Roman"/>
                    <a:cs typeface="Times New Roman"/>
                  </a:rPr>
                  <a:t>.</a:t>
                </a:r>
                <a:r>
                  <a:rPr lang="en-US" sz="1400" dirty="0">
                    <a:latin typeface="Times New Roman"/>
                    <a:cs typeface="Times New Roman"/>
                  </a:rPr>
                  <a:t>10</a:t>
                </a:r>
                <a:r>
                  <a:rPr lang="en-US" sz="1400" baseline="30000" dirty="0">
                    <a:latin typeface="Times New Roman"/>
                    <a:cs typeface="Times New Roman"/>
                  </a:rPr>
                  <a:t>34</a:t>
                </a:r>
              </a:p>
            </p:txBody>
          </p:sp>
          <p:sp>
            <p:nvSpPr>
              <p:cNvPr id="19" name="TextBox 18"/>
              <p:cNvSpPr txBox="1"/>
              <p:nvPr/>
            </p:nvSpPr>
            <p:spPr>
              <a:xfrm>
                <a:off x="2961209" y="3678654"/>
                <a:ext cx="738236" cy="307777"/>
              </a:xfrm>
              <a:prstGeom prst="rect">
                <a:avLst/>
              </a:prstGeom>
              <a:noFill/>
            </p:spPr>
            <p:txBody>
              <a:bodyPr wrap="none" rtlCol="0">
                <a:spAutoFit/>
              </a:bodyPr>
              <a:lstStyle/>
              <a:p>
                <a:pPr algn="ctr"/>
                <a:r>
                  <a:rPr lang="en-US" sz="1400" dirty="0">
                    <a:latin typeface="Times New Roman"/>
                    <a:cs typeface="Times New Roman"/>
                  </a:rPr>
                  <a:t>1.5</a:t>
                </a:r>
                <a:r>
                  <a:rPr lang="en-US" sz="1400" baseline="30000" dirty="0">
                    <a:latin typeface="Times New Roman"/>
                    <a:cs typeface="Times New Roman"/>
                  </a:rPr>
                  <a:t>.</a:t>
                </a:r>
                <a:r>
                  <a:rPr lang="en-US" sz="1400" dirty="0">
                    <a:latin typeface="Times New Roman"/>
                    <a:cs typeface="Times New Roman"/>
                  </a:rPr>
                  <a:t>10</a:t>
                </a:r>
                <a:r>
                  <a:rPr lang="en-US" sz="1400" baseline="30000" dirty="0">
                    <a:latin typeface="Times New Roman"/>
                    <a:cs typeface="Times New Roman"/>
                  </a:rPr>
                  <a:t>34</a:t>
                </a:r>
              </a:p>
            </p:txBody>
          </p:sp>
          <p:sp>
            <p:nvSpPr>
              <p:cNvPr id="20" name="TextBox 19"/>
              <p:cNvSpPr txBox="1"/>
              <p:nvPr/>
            </p:nvSpPr>
            <p:spPr>
              <a:xfrm>
                <a:off x="2365149" y="3659604"/>
                <a:ext cx="603584" cy="307777"/>
              </a:xfrm>
              <a:prstGeom prst="rect">
                <a:avLst/>
              </a:prstGeom>
              <a:noFill/>
            </p:spPr>
            <p:txBody>
              <a:bodyPr wrap="none" rtlCol="0">
                <a:spAutoFit/>
              </a:bodyPr>
              <a:lstStyle/>
              <a:p>
                <a:pPr algn="ctr"/>
                <a:r>
                  <a:rPr lang="en-US" sz="1400" dirty="0">
                    <a:latin typeface="Times New Roman"/>
                    <a:cs typeface="Times New Roman"/>
                  </a:rPr>
                  <a:t>1</a:t>
                </a:r>
                <a:r>
                  <a:rPr lang="en-US" sz="1400" baseline="30000" dirty="0">
                    <a:latin typeface="Times New Roman"/>
                    <a:cs typeface="Times New Roman"/>
                  </a:rPr>
                  <a:t>.</a:t>
                </a:r>
                <a:r>
                  <a:rPr lang="en-US" sz="1400" dirty="0">
                    <a:latin typeface="Times New Roman"/>
                    <a:cs typeface="Times New Roman"/>
                  </a:rPr>
                  <a:t>10</a:t>
                </a:r>
                <a:r>
                  <a:rPr lang="en-US" sz="1400" baseline="30000" dirty="0">
                    <a:latin typeface="Times New Roman"/>
                    <a:cs typeface="Times New Roman"/>
                  </a:rPr>
                  <a:t>34</a:t>
                </a:r>
              </a:p>
            </p:txBody>
          </p:sp>
          <p:pic>
            <p:nvPicPr>
              <p:cNvPr id="21" name="Picture 20" descr="Lumiplot eRHIC Phase 1.bmp"/>
              <p:cNvPicPr>
                <a:picLocks noChangeAspect="1"/>
              </p:cNvPicPr>
              <p:nvPr/>
            </p:nvPicPr>
            <p:blipFill>
              <a:blip r:embed="rId3"/>
              <a:stretch>
                <a:fillRect/>
              </a:stretch>
            </p:blipFill>
            <p:spPr>
              <a:xfrm>
                <a:off x="6499286" y="1037846"/>
                <a:ext cx="314264" cy="4606276"/>
              </a:xfrm>
              <a:prstGeom prst="rect">
                <a:avLst/>
              </a:prstGeom>
            </p:spPr>
          </p:pic>
          <p:sp>
            <p:nvSpPr>
              <p:cNvPr id="22" name="TextBox 21"/>
              <p:cNvSpPr txBox="1"/>
              <p:nvPr/>
            </p:nvSpPr>
            <p:spPr>
              <a:xfrm>
                <a:off x="3685014" y="2228632"/>
                <a:ext cx="738236" cy="307777"/>
              </a:xfrm>
              <a:prstGeom prst="rect">
                <a:avLst/>
              </a:prstGeom>
              <a:noFill/>
            </p:spPr>
            <p:txBody>
              <a:bodyPr wrap="none" rtlCol="0">
                <a:spAutoFit/>
              </a:bodyPr>
              <a:lstStyle/>
              <a:p>
                <a:pPr algn="ctr"/>
                <a:r>
                  <a:rPr lang="en-US" sz="1400" dirty="0">
                    <a:latin typeface="Times New Roman"/>
                    <a:cs typeface="Times New Roman"/>
                  </a:rPr>
                  <a:t>0.5</a:t>
                </a:r>
                <a:r>
                  <a:rPr lang="en-US" sz="1400" baseline="30000" dirty="0">
                    <a:latin typeface="Times New Roman"/>
                    <a:cs typeface="Times New Roman"/>
                  </a:rPr>
                  <a:t>.</a:t>
                </a:r>
                <a:r>
                  <a:rPr lang="en-US" sz="1400" dirty="0">
                    <a:latin typeface="Times New Roman"/>
                    <a:cs typeface="Times New Roman"/>
                  </a:rPr>
                  <a:t>10</a:t>
                </a:r>
                <a:r>
                  <a:rPr lang="en-US" sz="1400" baseline="30000" dirty="0">
                    <a:latin typeface="Times New Roman"/>
                    <a:cs typeface="Times New Roman"/>
                  </a:rPr>
                  <a:t>34</a:t>
                </a:r>
              </a:p>
            </p:txBody>
          </p:sp>
          <p:sp>
            <p:nvSpPr>
              <p:cNvPr id="23" name="TextBox 22"/>
              <p:cNvSpPr txBox="1"/>
              <p:nvPr/>
            </p:nvSpPr>
            <p:spPr>
              <a:xfrm>
                <a:off x="2721646" y="1946255"/>
                <a:ext cx="828004" cy="307777"/>
              </a:xfrm>
              <a:prstGeom prst="rect">
                <a:avLst/>
              </a:prstGeom>
              <a:noFill/>
            </p:spPr>
            <p:txBody>
              <a:bodyPr wrap="none" rtlCol="0">
                <a:spAutoFit/>
              </a:bodyPr>
              <a:lstStyle/>
              <a:p>
                <a:pPr algn="ctr"/>
                <a:r>
                  <a:rPr lang="en-US" sz="1400" dirty="0">
                    <a:latin typeface="Times New Roman"/>
                    <a:cs typeface="Times New Roman"/>
                  </a:rPr>
                  <a:t>0.25</a:t>
                </a:r>
                <a:r>
                  <a:rPr lang="en-US" sz="1400" baseline="30000" dirty="0">
                    <a:latin typeface="Times New Roman"/>
                    <a:cs typeface="Times New Roman"/>
                  </a:rPr>
                  <a:t>.</a:t>
                </a:r>
                <a:r>
                  <a:rPr lang="en-US" sz="1400" dirty="0">
                    <a:latin typeface="Times New Roman"/>
                    <a:cs typeface="Times New Roman"/>
                  </a:rPr>
                  <a:t>10</a:t>
                </a:r>
                <a:r>
                  <a:rPr lang="en-US" sz="1400" baseline="30000" dirty="0">
                    <a:latin typeface="Times New Roman"/>
                    <a:cs typeface="Times New Roman"/>
                  </a:rPr>
                  <a:t>34</a:t>
                </a:r>
              </a:p>
            </p:txBody>
          </p:sp>
          <p:sp>
            <p:nvSpPr>
              <p:cNvPr id="24" name="TextBox 23"/>
              <p:cNvSpPr txBox="1"/>
              <p:nvPr/>
            </p:nvSpPr>
            <p:spPr>
              <a:xfrm>
                <a:off x="2216623" y="1409927"/>
                <a:ext cx="738236" cy="307777"/>
              </a:xfrm>
              <a:prstGeom prst="rect">
                <a:avLst/>
              </a:prstGeom>
              <a:noFill/>
            </p:spPr>
            <p:txBody>
              <a:bodyPr wrap="none" rtlCol="0">
                <a:spAutoFit/>
              </a:bodyPr>
              <a:lstStyle/>
              <a:p>
                <a:pPr algn="ctr"/>
                <a:r>
                  <a:rPr lang="en-US" sz="1400" dirty="0">
                    <a:latin typeface="Times New Roman"/>
                    <a:cs typeface="Times New Roman"/>
                  </a:rPr>
                  <a:t>0.1</a:t>
                </a:r>
                <a:r>
                  <a:rPr lang="en-US" sz="1400" baseline="30000" dirty="0">
                    <a:latin typeface="Times New Roman"/>
                    <a:cs typeface="Times New Roman"/>
                  </a:rPr>
                  <a:t>.</a:t>
                </a:r>
                <a:r>
                  <a:rPr lang="en-US" sz="1400" dirty="0">
                    <a:latin typeface="Times New Roman"/>
                    <a:cs typeface="Times New Roman"/>
                  </a:rPr>
                  <a:t>10</a:t>
                </a:r>
                <a:r>
                  <a:rPr lang="en-US" sz="1400" baseline="30000" dirty="0">
                    <a:latin typeface="Times New Roman"/>
                    <a:cs typeface="Times New Roman"/>
                  </a:rPr>
                  <a:t>34</a:t>
                </a:r>
              </a:p>
            </p:txBody>
          </p:sp>
        </p:grpSp>
      </p:grpSp>
    </p:spTree>
    <p:extLst>
      <p:ext uri="{BB962C8B-B14F-4D97-AF65-F5344CB8AC3E}">
        <p14:creationId xmlns:p14="http://schemas.microsoft.com/office/powerpoint/2010/main" xmlns="" val="4195768111"/>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latin typeface="Comic Sans MS" charset="0"/>
                <a:cs typeface="Comic Sans MS" charset="0"/>
              </a:rPr>
              <a:t>Can we do with less ?</a:t>
            </a:r>
            <a:endParaRPr lang="en-US" dirty="0"/>
          </a:p>
        </p:txBody>
      </p:sp>
      <p:sp>
        <p:nvSpPr>
          <p:cNvPr id="3" name="Date Placeholder 2"/>
          <p:cNvSpPr>
            <a:spLocks noGrp="1"/>
          </p:cNvSpPr>
          <p:nvPr>
            <p:ph type="dt" sz="half" idx="10"/>
          </p:nvPr>
        </p:nvSpPr>
        <p:spPr/>
        <p:txBody>
          <a:bodyPr/>
          <a:lstStyle/>
          <a:p>
            <a:r>
              <a:rPr lang="en-US"/>
              <a:t>E.C. Aschenauer</a:t>
            </a:r>
          </a:p>
        </p:txBody>
      </p:sp>
      <p:sp>
        <p:nvSpPr>
          <p:cNvPr id="5" name="Slide Number Placeholder 4"/>
          <p:cNvSpPr>
            <a:spLocks noGrp="1"/>
          </p:cNvSpPr>
          <p:nvPr>
            <p:ph type="sldNum" sz="quarter" idx="12"/>
          </p:nvPr>
        </p:nvSpPr>
        <p:spPr/>
        <p:txBody>
          <a:bodyPr/>
          <a:lstStyle/>
          <a:p>
            <a:fld id="{E7C2DFF1-6A7E-5841-980E-96BA788216E4}" type="slidenum">
              <a:rPr lang="en-US"/>
              <a:pPr/>
              <a:t>21</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xmlns="" val="2318811700"/>
              </p:ext>
            </p:extLst>
          </p:nvPr>
        </p:nvGraphicFramePr>
        <p:xfrm>
          <a:off x="0" y="767349"/>
          <a:ext cx="6333484" cy="3798144"/>
        </p:xfrm>
        <a:graphic>
          <a:graphicData uri="http://schemas.openxmlformats.org/drawingml/2006/table">
            <a:tbl>
              <a:tblPr firstRow="1" bandRow="1">
                <a:tableStyleId>{5C22544A-7EE6-4342-B048-85BDC9FD1C3A}</a:tableStyleId>
              </a:tblPr>
              <a:tblGrid>
                <a:gridCol w="2993254"/>
                <a:gridCol w="3340230"/>
              </a:tblGrid>
              <a:tr h="648544">
                <a:tc>
                  <a:txBody>
                    <a:bodyPr/>
                    <a:lstStyle/>
                    <a:p>
                      <a:pPr algn="ctr"/>
                      <a:r>
                        <a:rPr lang="en-US" sz="1800" dirty="0">
                          <a:solidFill>
                            <a:schemeClr val="tx1"/>
                          </a:solidFill>
                          <a:latin typeface="Comic Sans MS"/>
                          <a:cs typeface="Comic Sans MS"/>
                        </a:rPr>
                        <a:t>Challenge</a:t>
                      </a:r>
                    </a:p>
                  </a:txBody>
                  <a:tcPr>
                    <a:solidFill>
                      <a:schemeClr val="bg1">
                        <a:lumMod val="85000"/>
                      </a:schemeClr>
                    </a:solidFill>
                  </a:tcPr>
                </a:tc>
                <a:tc>
                  <a:txBody>
                    <a:bodyPr/>
                    <a:lstStyle/>
                    <a:p>
                      <a:pPr algn="ctr"/>
                      <a:r>
                        <a:rPr lang="en-US" sz="1800" b="1" cap="none" dirty="0">
                          <a:solidFill>
                            <a:srgbClr val="0000FF"/>
                          </a:solidFill>
                          <a:latin typeface="Comic Sans MS"/>
                          <a:cs typeface="Comic Sans MS"/>
                        </a:rPr>
                        <a:t>Increase/reduction beyond the state of the art</a:t>
                      </a:r>
                      <a:endParaRPr lang="en-US" sz="1800" dirty="0">
                        <a:solidFill>
                          <a:srgbClr val="0000FF"/>
                        </a:solidFill>
                        <a:latin typeface="Comic Sans MS"/>
                        <a:cs typeface="Comic Sans MS"/>
                      </a:endParaRPr>
                    </a:p>
                  </a:txBody>
                  <a:tcPr>
                    <a:solidFill>
                      <a:schemeClr val="bg1">
                        <a:lumMod val="85000"/>
                      </a:schemeClr>
                    </a:solidFill>
                  </a:tcPr>
                </a:tc>
              </a:tr>
              <a:tr h="294960">
                <a:tc>
                  <a:txBody>
                    <a:bodyPr/>
                    <a:lstStyle/>
                    <a:p>
                      <a:r>
                        <a:rPr lang="en-US" sz="1200" b="1" dirty="0">
                          <a:latin typeface="Comic Sans MS"/>
                          <a:cs typeface="Comic Sans MS"/>
                        </a:rPr>
                        <a:t>Polarized electron gun </a:t>
                      </a:r>
                    </a:p>
                  </a:txBody>
                  <a:tcPr>
                    <a:solidFill>
                      <a:schemeClr val="bg1">
                        <a:lumMod val="95000"/>
                      </a:schemeClr>
                    </a:solidFill>
                  </a:tcPr>
                </a:tc>
                <a:tc>
                  <a:txBody>
                    <a:bodyPr/>
                    <a:lstStyle/>
                    <a:p>
                      <a:pPr algn="ctr"/>
                      <a:r>
                        <a:rPr lang="en-US" sz="1200" b="1" dirty="0">
                          <a:solidFill>
                            <a:srgbClr val="0000FF"/>
                          </a:solidFill>
                          <a:latin typeface="Comic Sans MS"/>
                          <a:cs typeface="Comic Sans MS"/>
                        </a:rPr>
                        <a:t>10 x</a:t>
                      </a:r>
                      <a:r>
                        <a:rPr lang="en-US" sz="1200" b="1" baseline="0" dirty="0">
                          <a:solidFill>
                            <a:srgbClr val="0000FF"/>
                          </a:solidFill>
                          <a:latin typeface="Comic Sans MS"/>
                          <a:cs typeface="Comic Sans MS"/>
                        </a:rPr>
                        <a:t> increase</a:t>
                      </a:r>
                      <a:r>
                        <a:rPr lang="en-US" sz="1200" b="1" dirty="0">
                          <a:solidFill>
                            <a:srgbClr val="0000FF"/>
                          </a:solidFill>
                          <a:latin typeface="Comic Sans MS"/>
                          <a:cs typeface="Comic Sans MS"/>
                        </a:rPr>
                        <a:t> </a:t>
                      </a:r>
                    </a:p>
                  </a:txBody>
                  <a:tcPr>
                    <a:solidFill>
                      <a:schemeClr val="bg1">
                        <a:lumMod val="85000"/>
                      </a:schemeClr>
                    </a:solidFill>
                  </a:tcPr>
                </a:tc>
              </a:tr>
              <a:tr h="294960">
                <a:tc>
                  <a:txBody>
                    <a:bodyPr/>
                    <a:lstStyle/>
                    <a:p>
                      <a:r>
                        <a:rPr lang="en-US" sz="1200" b="1" dirty="0">
                          <a:latin typeface="Comic Sans MS"/>
                          <a:cs typeface="Comic Sans MS"/>
                        </a:rPr>
                        <a:t>Coherent Electron</a:t>
                      </a:r>
                      <a:r>
                        <a:rPr lang="en-US" sz="1200" b="1" baseline="0" dirty="0">
                          <a:latin typeface="Comic Sans MS"/>
                          <a:cs typeface="Comic Sans MS"/>
                        </a:rPr>
                        <a:t> Cooling </a:t>
                      </a:r>
                      <a:endParaRPr lang="en-US" sz="1200" b="1" dirty="0">
                        <a:latin typeface="Comic Sans MS"/>
                        <a:cs typeface="Comic Sans MS"/>
                      </a:endParaRPr>
                    </a:p>
                  </a:txBody>
                  <a:tcPr>
                    <a:solidFill>
                      <a:schemeClr val="bg1">
                        <a:lumMod val="95000"/>
                      </a:schemeClr>
                    </a:solidFill>
                  </a:tcPr>
                </a:tc>
                <a:tc>
                  <a:txBody>
                    <a:bodyPr/>
                    <a:lstStyle/>
                    <a:p>
                      <a:pPr algn="ctr"/>
                      <a:r>
                        <a:rPr lang="en-US" sz="1200" b="1" baseline="0" dirty="0">
                          <a:solidFill>
                            <a:srgbClr val="0000FF"/>
                          </a:solidFill>
                          <a:latin typeface="Comic Sans MS"/>
                          <a:cs typeface="Comic Sans MS"/>
                        </a:rPr>
                        <a:t> New concept</a:t>
                      </a:r>
                      <a:endParaRPr lang="en-US" sz="1200" b="1" dirty="0">
                        <a:solidFill>
                          <a:srgbClr val="0000FF"/>
                        </a:solidFill>
                        <a:latin typeface="Comic Sans MS"/>
                        <a:cs typeface="Comic Sans MS"/>
                      </a:endParaRPr>
                    </a:p>
                  </a:txBody>
                  <a:tcPr>
                    <a:solidFill>
                      <a:schemeClr val="bg1">
                        <a:lumMod val="85000"/>
                      </a:schemeClr>
                    </a:solidFill>
                  </a:tcPr>
                </a:tc>
              </a:tr>
              <a:tr h="50947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latin typeface="Comic Sans MS"/>
                          <a:cs typeface="Comic Sans MS"/>
                        </a:rPr>
                        <a:t>Multi-pass SRF ERL </a:t>
                      </a:r>
                    </a:p>
                  </a:txBody>
                  <a:tcPr>
                    <a:solidFill>
                      <a:schemeClr val="bg1">
                        <a:lumMod val="95000"/>
                      </a:schemeClr>
                    </a:solidFill>
                  </a:tcPr>
                </a:tc>
                <a:tc>
                  <a:txBody>
                    <a:bodyPr/>
                    <a:lstStyle/>
                    <a:p>
                      <a:pPr algn="ctr"/>
                      <a:r>
                        <a:rPr lang="en-US" sz="1200" b="1" dirty="0">
                          <a:solidFill>
                            <a:srgbClr val="0000FF"/>
                          </a:solidFill>
                          <a:latin typeface="Comic Sans MS"/>
                          <a:cs typeface="Comic Sans MS"/>
                        </a:rPr>
                        <a:t>5 x</a:t>
                      </a:r>
                      <a:r>
                        <a:rPr lang="en-US" sz="1200" b="1" baseline="0" dirty="0">
                          <a:solidFill>
                            <a:srgbClr val="0000FF"/>
                          </a:solidFill>
                          <a:latin typeface="Comic Sans MS"/>
                          <a:cs typeface="Comic Sans MS"/>
                        </a:rPr>
                        <a:t> increase in current    </a:t>
                      </a:r>
                    </a:p>
                    <a:p>
                      <a:pPr algn="ctr"/>
                      <a:r>
                        <a:rPr lang="en-US" sz="1200" b="1" baseline="0" dirty="0">
                          <a:solidFill>
                            <a:srgbClr val="0000FF"/>
                          </a:solidFill>
                          <a:latin typeface="Comic Sans MS"/>
                          <a:cs typeface="Comic Sans MS"/>
                        </a:rPr>
                        <a:t>30 x increase in energy</a:t>
                      </a:r>
                    </a:p>
                  </a:txBody>
                  <a:tcPr>
                    <a:solidFill>
                      <a:schemeClr val="bg1">
                        <a:lumMod val="85000"/>
                      </a:schemeClr>
                    </a:solidFill>
                  </a:tcPr>
                </a:tc>
              </a:tr>
              <a:tr h="294960">
                <a:tc>
                  <a:txBody>
                    <a:bodyPr/>
                    <a:lstStyle/>
                    <a:p>
                      <a:r>
                        <a:rPr lang="en-US" sz="1200" b="1" dirty="0">
                          <a:solidFill>
                            <a:schemeClr val="tx1"/>
                          </a:solidFill>
                          <a:latin typeface="Comic Sans MS"/>
                          <a:cs typeface="Comic Sans MS"/>
                        </a:rPr>
                        <a:t>Crab crossing</a:t>
                      </a:r>
                      <a:r>
                        <a:rPr lang="en-US" sz="1200" b="1" baseline="30000" dirty="0">
                          <a:solidFill>
                            <a:schemeClr val="tx1"/>
                          </a:solidFill>
                          <a:latin typeface="Comic Sans MS"/>
                          <a:cs typeface="Comic Sans MS"/>
                        </a:rPr>
                        <a:t> </a:t>
                      </a:r>
                      <a:endParaRPr lang="en-US" sz="1200" b="1" dirty="0">
                        <a:latin typeface="Comic Sans MS"/>
                        <a:cs typeface="Comic Sans MS"/>
                      </a:endParaRPr>
                    </a:p>
                  </a:txBody>
                  <a:tcPr>
                    <a:solidFill>
                      <a:schemeClr val="bg1">
                        <a:lumMod val="95000"/>
                      </a:schemeClr>
                    </a:solidFill>
                  </a:tcPr>
                </a:tc>
                <a:tc>
                  <a:txBody>
                    <a:bodyPr/>
                    <a:lstStyle/>
                    <a:p>
                      <a:pPr algn="ctr"/>
                      <a:r>
                        <a:rPr lang="en-US" sz="1200" b="1" dirty="0">
                          <a:solidFill>
                            <a:srgbClr val="0000FF"/>
                          </a:solidFill>
                          <a:latin typeface="Comic Sans MS"/>
                          <a:cs typeface="Comic Sans MS"/>
                        </a:rPr>
                        <a:t>New</a:t>
                      </a:r>
                      <a:r>
                        <a:rPr lang="en-US" sz="1200" b="1" baseline="0" dirty="0">
                          <a:solidFill>
                            <a:srgbClr val="0000FF"/>
                          </a:solidFill>
                          <a:latin typeface="Comic Sans MS"/>
                          <a:cs typeface="Comic Sans MS"/>
                        </a:rPr>
                        <a:t> for hadron colliders</a:t>
                      </a:r>
                      <a:endParaRPr lang="en-US" sz="1200" b="1" dirty="0">
                        <a:solidFill>
                          <a:srgbClr val="0000FF"/>
                        </a:solidFill>
                        <a:latin typeface="Comic Sans MS"/>
                        <a:cs typeface="Comic Sans MS"/>
                      </a:endParaRPr>
                    </a:p>
                  </a:txBody>
                  <a:tcPr>
                    <a:solidFill>
                      <a:schemeClr val="bg1">
                        <a:lumMod val="85000"/>
                      </a:schemeClr>
                    </a:solidFill>
                  </a:tcPr>
                </a:tc>
              </a:tr>
              <a:tr h="332844">
                <a:tc>
                  <a:txBody>
                    <a:bodyPr/>
                    <a:lstStyle/>
                    <a:p>
                      <a:r>
                        <a:rPr lang="en-US" sz="1200" b="1" baseline="0" dirty="0">
                          <a:latin typeface="Comic Sans MS"/>
                          <a:cs typeface="Comic Sans MS"/>
                        </a:rPr>
                        <a:t>Understanding beam-beam effects </a:t>
                      </a:r>
                      <a:endParaRPr lang="en-US" sz="1200" b="1" dirty="0">
                        <a:latin typeface="Comic Sans MS"/>
                        <a:cs typeface="Comic Sans MS"/>
                      </a:endParaRPr>
                    </a:p>
                  </a:txBody>
                  <a:tcPr>
                    <a:solidFill>
                      <a:schemeClr val="bg1">
                        <a:lumMod val="95000"/>
                      </a:schemeClr>
                    </a:solidFill>
                  </a:tcPr>
                </a:tc>
                <a:tc>
                  <a:txBody>
                    <a:bodyPr/>
                    <a:lstStyle/>
                    <a:p>
                      <a:pPr algn="ctr"/>
                      <a:r>
                        <a:rPr lang="en-US" sz="1200" b="1" dirty="0">
                          <a:solidFill>
                            <a:srgbClr val="0000FF"/>
                          </a:solidFill>
                          <a:latin typeface="Comic Sans MS"/>
                          <a:cs typeface="Comic Sans MS"/>
                        </a:rPr>
                        <a:t>New</a:t>
                      </a:r>
                      <a:r>
                        <a:rPr lang="en-US" sz="1200" b="1" baseline="0" dirty="0">
                          <a:solidFill>
                            <a:srgbClr val="0000FF"/>
                          </a:solidFill>
                          <a:latin typeface="Comic Sans MS"/>
                          <a:cs typeface="Comic Sans MS"/>
                        </a:rPr>
                        <a:t> type of collider</a:t>
                      </a:r>
                      <a:endParaRPr lang="en-US" sz="1200" b="1" dirty="0">
                        <a:solidFill>
                          <a:srgbClr val="0000FF"/>
                        </a:solidFill>
                        <a:latin typeface="Comic Sans MS"/>
                        <a:cs typeface="Comic Sans MS"/>
                      </a:endParaRPr>
                    </a:p>
                  </a:txBody>
                  <a:tcPr>
                    <a:solidFill>
                      <a:schemeClr val="bg1">
                        <a:lumMod val="85000"/>
                      </a:schemeClr>
                    </a:solidFill>
                  </a:tcPr>
                </a:tc>
              </a:tr>
              <a:tr h="294960">
                <a:tc>
                  <a:txBody>
                    <a:bodyPr/>
                    <a:lstStyle/>
                    <a:p>
                      <a:r>
                        <a:rPr lang="en-US" sz="1200" b="1" dirty="0">
                          <a:latin typeface="Comic Sans MS"/>
                          <a:cs typeface="Comic Sans MS"/>
                        </a:rPr>
                        <a:t>β*=5 cm</a:t>
                      </a:r>
                      <a:r>
                        <a:rPr lang="en-US" sz="1200" b="1" baseline="0" dirty="0">
                          <a:latin typeface="Comic Sans MS"/>
                          <a:cs typeface="Comic Sans MS"/>
                        </a:rPr>
                        <a:t> </a:t>
                      </a:r>
                      <a:endParaRPr lang="en-US" sz="1200" b="1" dirty="0">
                        <a:latin typeface="Comic Sans MS"/>
                        <a:cs typeface="Comic Sans MS"/>
                      </a:endParaRPr>
                    </a:p>
                  </a:txBody>
                  <a:tcPr>
                    <a:solidFill>
                      <a:schemeClr val="bg1">
                        <a:lumMod val="95000"/>
                      </a:schemeClr>
                    </a:solidFill>
                  </a:tcPr>
                </a:tc>
                <a:tc>
                  <a:txBody>
                    <a:bodyPr/>
                    <a:lstStyle/>
                    <a:p>
                      <a:pPr algn="ctr"/>
                      <a:r>
                        <a:rPr lang="en-US" sz="1200" b="1" dirty="0">
                          <a:solidFill>
                            <a:srgbClr val="0000FF"/>
                          </a:solidFill>
                          <a:latin typeface="Comic Sans MS"/>
                          <a:cs typeface="Comic Sans MS"/>
                        </a:rPr>
                        <a:t>5x reduction</a:t>
                      </a:r>
                    </a:p>
                  </a:txBody>
                  <a:tcPr>
                    <a:solidFill>
                      <a:schemeClr val="bg1">
                        <a:lumMod val="85000"/>
                      </a:schemeClr>
                    </a:solidFill>
                  </a:tcPr>
                </a:tc>
              </a:tr>
              <a:tr h="294960">
                <a:tc>
                  <a:txBody>
                    <a:bodyPr/>
                    <a:lstStyle/>
                    <a:p>
                      <a:r>
                        <a:rPr lang="en-US" sz="1200" b="1" baseline="0" dirty="0">
                          <a:latin typeface="Comic Sans MS"/>
                          <a:cs typeface="Comic Sans MS"/>
                        </a:rPr>
                        <a:t>Multi-pass SRF ERL </a:t>
                      </a:r>
                      <a:endParaRPr lang="en-US" sz="1200" b="1" dirty="0">
                        <a:latin typeface="Comic Sans MS"/>
                        <a:cs typeface="Comic Sans MS"/>
                      </a:endParaRPr>
                    </a:p>
                  </a:txBody>
                  <a:tcPr>
                    <a:solidFill>
                      <a:schemeClr val="bg1">
                        <a:lumMod val="95000"/>
                      </a:schemeClr>
                    </a:solidFill>
                  </a:tcPr>
                </a:tc>
                <a:tc>
                  <a:txBody>
                    <a:bodyPr/>
                    <a:lstStyle/>
                    <a:p>
                      <a:pPr algn="ctr"/>
                      <a:r>
                        <a:rPr lang="en-US" sz="1200" b="1" baseline="0" dirty="0">
                          <a:solidFill>
                            <a:srgbClr val="0000FF"/>
                          </a:solidFill>
                          <a:latin typeface="Comic Sans MS"/>
                          <a:cs typeface="Comic Sans MS"/>
                        </a:rPr>
                        <a:t>2-3 x in # of passes</a:t>
                      </a:r>
                      <a:endParaRPr lang="en-US" sz="1200" b="1" dirty="0">
                        <a:solidFill>
                          <a:srgbClr val="0000FF"/>
                        </a:solidFill>
                        <a:latin typeface="Comic Sans MS"/>
                        <a:cs typeface="Comic Sans MS"/>
                      </a:endParaRPr>
                    </a:p>
                  </a:txBody>
                  <a:tcPr>
                    <a:solidFill>
                      <a:schemeClr val="bg1">
                        <a:lumMod val="85000"/>
                      </a:schemeClr>
                    </a:solidFill>
                  </a:tcPr>
                </a:tc>
              </a:tr>
              <a:tr h="509476">
                <a:tc>
                  <a:txBody>
                    <a:bodyPr/>
                    <a:lstStyle/>
                    <a:p>
                      <a:r>
                        <a:rPr lang="en-US" sz="1200" b="1" baseline="0" dirty="0">
                          <a:latin typeface="Comic Sans MS"/>
                          <a:cs typeface="Comic Sans MS"/>
                        </a:rPr>
                        <a:t>Feedback for kink instability suppression </a:t>
                      </a:r>
                      <a:endParaRPr lang="en-US" sz="1200" b="1" dirty="0">
                        <a:latin typeface="Comic Sans MS"/>
                        <a:cs typeface="Comic Sans MS"/>
                      </a:endParaRPr>
                    </a:p>
                  </a:txBody>
                  <a:tcPr>
                    <a:solidFill>
                      <a:schemeClr val="bg1">
                        <a:lumMod val="95000"/>
                      </a:schemeClr>
                    </a:solidFill>
                  </a:tcPr>
                </a:tc>
                <a:tc>
                  <a:txBody>
                    <a:bodyPr/>
                    <a:lstStyle/>
                    <a:p>
                      <a:pPr algn="ctr"/>
                      <a:r>
                        <a:rPr lang="en-US" sz="1200" b="1" baseline="0" dirty="0">
                          <a:solidFill>
                            <a:srgbClr val="0000FF"/>
                          </a:solidFill>
                          <a:latin typeface="Comic Sans MS"/>
                          <a:cs typeface="Comic Sans MS"/>
                        </a:rPr>
                        <a:t>Novel concept</a:t>
                      </a:r>
                      <a:endParaRPr lang="en-US" sz="1200" b="1" dirty="0">
                        <a:solidFill>
                          <a:srgbClr val="0000FF"/>
                        </a:solidFill>
                        <a:latin typeface="Comic Sans MS"/>
                        <a:cs typeface="Comic Sans MS"/>
                      </a:endParaRPr>
                    </a:p>
                  </a:txBody>
                  <a:tcPr>
                    <a:solidFill>
                      <a:schemeClr val="bg1">
                        <a:lumMod val="85000"/>
                      </a:schemeClr>
                    </a:solidFill>
                  </a:tcPr>
                </a:tc>
              </a:tr>
              <a:tr h="323004">
                <a:tc>
                  <a:txBody>
                    <a:bodyPr/>
                    <a:lstStyle/>
                    <a:p>
                      <a:r>
                        <a:rPr lang="en-US" sz="1200" b="1" dirty="0">
                          <a:latin typeface="Comic Sans MS"/>
                          <a:cs typeface="Comic Sans MS"/>
                        </a:rPr>
                        <a:t>Space charge effect compensation</a:t>
                      </a:r>
                    </a:p>
                  </a:txBody>
                  <a:tcPr>
                    <a:solidFill>
                      <a:schemeClr val="bg1">
                        <a:lumMod val="9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0000FF"/>
                          </a:solidFill>
                          <a:latin typeface="Comic Sans MS"/>
                          <a:cs typeface="Comic Sans MS"/>
                        </a:rPr>
                        <a:t>Novel concept</a:t>
                      </a:r>
                      <a:endParaRPr lang="en-US" sz="1200" b="1" dirty="0">
                        <a:solidFill>
                          <a:srgbClr val="0000FF"/>
                        </a:solidFill>
                        <a:latin typeface="Comic Sans MS"/>
                        <a:cs typeface="Comic Sans MS"/>
                      </a:endParaRPr>
                    </a:p>
                  </a:txBody>
                  <a:tcPr>
                    <a:solidFill>
                      <a:schemeClr val="bg1">
                        <a:lumMod val="85000"/>
                      </a:schemeClr>
                    </a:solidFill>
                  </a:tcPr>
                </a:tc>
              </a:tr>
            </a:tbl>
          </a:graphicData>
        </a:graphic>
      </p:graphicFrame>
      <p:cxnSp>
        <p:nvCxnSpPr>
          <p:cNvPr id="35" name="Straight Connector 34"/>
          <p:cNvCxnSpPr/>
          <p:nvPr/>
        </p:nvCxnSpPr>
        <p:spPr bwMode="auto">
          <a:xfrm flipV="1">
            <a:off x="47036" y="1857804"/>
            <a:ext cx="6091100" cy="2"/>
          </a:xfrm>
          <a:prstGeom prst="line">
            <a:avLst/>
          </a:prstGeom>
          <a:solidFill>
            <a:schemeClr val="accent1"/>
          </a:solidFill>
          <a:ln w="9525" cap="flat" cmpd="sng" algn="ctr">
            <a:solidFill>
              <a:srgbClr val="FF0000"/>
            </a:solidFill>
            <a:prstDash val="solid"/>
            <a:round/>
            <a:headEnd type="none" w="med" len="med"/>
            <a:tailEnd type="none" w="med" len="med"/>
          </a:ln>
          <a:effectLst/>
        </p:spPr>
      </p:cxnSp>
      <p:sp>
        <p:nvSpPr>
          <p:cNvPr id="38" name="AutoShape 49"/>
          <p:cNvSpPr>
            <a:spLocks noChangeArrowheads="1"/>
          </p:cNvSpPr>
          <p:nvPr/>
        </p:nvSpPr>
        <p:spPr bwMode="auto">
          <a:xfrm>
            <a:off x="6380505" y="1693188"/>
            <a:ext cx="498441" cy="305715"/>
          </a:xfrm>
          <a:prstGeom prst="curvedRightArrow">
            <a:avLst>
              <a:gd name="adj1" fmla="val 24848"/>
              <a:gd name="adj2" fmla="val 49697"/>
              <a:gd name="adj3" fmla="val 33333"/>
            </a:avLst>
          </a:prstGeom>
          <a:gradFill rotWithShape="1">
            <a:gsLst>
              <a:gs pos="0">
                <a:schemeClr val="bg1"/>
              </a:gs>
              <a:gs pos="50000">
                <a:srgbClr val="CC66FF"/>
              </a:gs>
              <a:gs pos="100000">
                <a:schemeClr val="bg1"/>
              </a:gs>
            </a:gsLst>
            <a:lin ang="2700000" scaled="1"/>
          </a:gradFill>
          <a:ln w="9525">
            <a:solidFill>
              <a:schemeClr val="tx1"/>
            </a:solid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39" name="TextBox 38"/>
          <p:cNvSpPr txBox="1"/>
          <p:nvPr/>
        </p:nvSpPr>
        <p:spPr>
          <a:xfrm>
            <a:off x="6819698" y="870120"/>
            <a:ext cx="2351926" cy="1569660"/>
          </a:xfrm>
          <a:prstGeom prst="rect">
            <a:avLst/>
          </a:prstGeom>
          <a:noFill/>
        </p:spPr>
        <p:txBody>
          <a:bodyPr wrap="none" rtlCol="0">
            <a:spAutoFit/>
          </a:bodyPr>
          <a:lstStyle/>
          <a:p>
            <a:r>
              <a:rPr lang="en-US" sz="1600" dirty="0"/>
              <a:t>no cooling not </a:t>
            </a:r>
          </a:p>
          <a:p>
            <a:r>
              <a:rPr lang="en-US" sz="1600" dirty="0"/>
              <a:t>possible lose all</a:t>
            </a:r>
          </a:p>
          <a:p>
            <a:r>
              <a:rPr lang="en-US" sz="1600" dirty="0"/>
              <a:t>exclusive physics</a:t>
            </a:r>
          </a:p>
          <a:p>
            <a:pPr marL="285750" indent="-285750">
              <a:buFont typeface="Wingdings" charset="0"/>
              <a:buChar char="à"/>
            </a:pPr>
            <a:r>
              <a:rPr lang="en-US" sz="1600" dirty="0">
                <a:sym typeface="Wingdings"/>
              </a:rPr>
              <a:t>more conventional </a:t>
            </a:r>
          </a:p>
          <a:p>
            <a:r>
              <a:rPr lang="en-US" sz="1600" dirty="0">
                <a:sym typeface="Wingdings"/>
              </a:rPr>
              <a:t>   </a:t>
            </a:r>
            <a:r>
              <a:rPr lang="en-US" sz="1600" dirty="0"/>
              <a:t>cooling</a:t>
            </a:r>
          </a:p>
          <a:p>
            <a:pPr marL="285750" indent="-285750">
              <a:buFont typeface="Wingdings" charset="0"/>
              <a:buChar char="à"/>
            </a:pPr>
            <a:r>
              <a:rPr lang="en-US" sz="1600" dirty="0"/>
              <a:t>reduced </a:t>
            </a:r>
            <a:r>
              <a:rPr lang="en-US" sz="1600" dirty="0" err="1"/>
              <a:t>lumi</a:t>
            </a:r>
            <a:r>
              <a:rPr lang="en-US" sz="1600" dirty="0"/>
              <a:t> 10^</a:t>
            </a:r>
            <a:r>
              <a:rPr lang="en-US" sz="1600" baseline="30000" dirty="0"/>
              <a:t>33</a:t>
            </a:r>
          </a:p>
        </p:txBody>
      </p:sp>
      <p:cxnSp>
        <p:nvCxnSpPr>
          <p:cNvPr id="40" name="Straight Connector 39"/>
          <p:cNvCxnSpPr/>
          <p:nvPr/>
        </p:nvCxnSpPr>
        <p:spPr bwMode="auto">
          <a:xfrm flipV="1">
            <a:off x="0" y="2680425"/>
            <a:ext cx="6091100" cy="2"/>
          </a:xfrm>
          <a:prstGeom prst="line">
            <a:avLst/>
          </a:prstGeom>
          <a:solidFill>
            <a:schemeClr val="accent1"/>
          </a:solidFill>
          <a:ln w="9525" cap="flat" cmpd="sng" algn="ctr">
            <a:solidFill>
              <a:srgbClr val="FF0000"/>
            </a:solidFill>
            <a:prstDash val="solid"/>
            <a:round/>
            <a:headEnd type="none" w="med" len="med"/>
            <a:tailEnd type="none" w="med" len="med"/>
          </a:ln>
          <a:effectLst/>
        </p:spPr>
      </p:cxnSp>
      <p:sp>
        <p:nvSpPr>
          <p:cNvPr id="41" name="AutoShape 49"/>
          <p:cNvSpPr>
            <a:spLocks noChangeArrowheads="1"/>
          </p:cNvSpPr>
          <p:nvPr/>
        </p:nvSpPr>
        <p:spPr bwMode="auto">
          <a:xfrm>
            <a:off x="6344763" y="2551083"/>
            <a:ext cx="498441" cy="305715"/>
          </a:xfrm>
          <a:prstGeom prst="curvedRightArrow">
            <a:avLst>
              <a:gd name="adj1" fmla="val 24848"/>
              <a:gd name="adj2" fmla="val 49697"/>
              <a:gd name="adj3" fmla="val 33333"/>
            </a:avLst>
          </a:prstGeom>
          <a:gradFill rotWithShape="1">
            <a:gsLst>
              <a:gs pos="0">
                <a:schemeClr val="bg1"/>
              </a:gs>
              <a:gs pos="50000">
                <a:srgbClr val="CC66FF"/>
              </a:gs>
              <a:gs pos="100000">
                <a:schemeClr val="bg1"/>
              </a:gs>
            </a:gsLst>
            <a:lin ang="2700000" scaled="1"/>
          </a:gradFill>
          <a:ln w="9525">
            <a:solidFill>
              <a:schemeClr val="tx1"/>
            </a:solid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42" name="TextBox 41"/>
          <p:cNvSpPr txBox="1"/>
          <p:nvPr/>
        </p:nvSpPr>
        <p:spPr>
          <a:xfrm>
            <a:off x="6901545" y="2480546"/>
            <a:ext cx="2361043" cy="2062103"/>
          </a:xfrm>
          <a:prstGeom prst="rect">
            <a:avLst/>
          </a:prstGeom>
          <a:noFill/>
        </p:spPr>
        <p:txBody>
          <a:bodyPr wrap="none" rtlCol="0">
            <a:spAutoFit/>
          </a:bodyPr>
          <a:lstStyle/>
          <a:p>
            <a:r>
              <a:rPr lang="en-US" sz="1600" dirty="0"/>
              <a:t>need to remove </a:t>
            </a:r>
          </a:p>
          <a:p>
            <a:r>
              <a:rPr lang="en-US" sz="1600" dirty="0"/>
              <a:t>crossing angle and go </a:t>
            </a:r>
          </a:p>
          <a:p>
            <a:r>
              <a:rPr lang="en-US" sz="1600" dirty="0"/>
              <a:t>to head on collisions</a:t>
            </a:r>
          </a:p>
          <a:p>
            <a:pPr marL="285750" indent="-285750">
              <a:buFont typeface="Wingdings" charset="0"/>
              <a:buChar char="à"/>
            </a:pPr>
            <a:r>
              <a:rPr lang="en-US" sz="1600" dirty="0">
                <a:sym typeface="Wingdings"/>
              </a:rPr>
              <a:t>beams get </a:t>
            </a:r>
          </a:p>
          <a:p>
            <a:r>
              <a:rPr lang="en-US" sz="1600" dirty="0">
                <a:sym typeface="Wingdings"/>
              </a:rPr>
              <a:t>   separated by </a:t>
            </a:r>
          </a:p>
          <a:p>
            <a:r>
              <a:rPr lang="en-US" sz="1600" dirty="0">
                <a:sym typeface="Wingdings"/>
              </a:rPr>
              <a:t>   dipoles close to IR</a:t>
            </a:r>
          </a:p>
          <a:p>
            <a:pPr marL="285750" indent="-285750">
              <a:buFont typeface="Wingdings" charset="0"/>
              <a:buChar char="à"/>
            </a:pPr>
            <a:r>
              <a:rPr lang="en-US" sz="1600" dirty="0">
                <a:sym typeface="Wingdings"/>
              </a:rPr>
              <a:t>impact on </a:t>
            </a:r>
          </a:p>
          <a:p>
            <a:r>
              <a:rPr lang="en-US" sz="1600" dirty="0">
                <a:sym typeface="Wingdings"/>
              </a:rPr>
              <a:t>   synchrotron rad.</a:t>
            </a:r>
            <a:endParaRPr lang="en-US" sz="1600" dirty="0"/>
          </a:p>
        </p:txBody>
      </p:sp>
      <p:sp>
        <p:nvSpPr>
          <p:cNvPr id="43" name="AutoShape 49"/>
          <p:cNvSpPr>
            <a:spLocks noChangeArrowheads="1"/>
          </p:cNvSpPr>
          <p:nvPr/>
        </p:nvSpPr>
        <p:spPr bwMode="auto">
          <a:xfrm>
            <a:off x="194403" y="4867001"/>
            <a:ext cx="498441" cy="305715"/>
          </a:xfrm>
          <a:prstGeom prst="curvedRightArrow">
            <a:avLst>
              <a:gd name="adj1" fmla="val 24848"/>
              <a:gd name="adj2" fmla="val 49697"/>
              <a:gd name="adj3" fmla="val 33333"/>
            </a:avLst>
          </a:prstGeom>
          <a:gradFill rotWithShape="1">
            <a:gsLst>
              <a:gs pos="0">
                <a:schemeClr val="bg1"/>
              </a:gs>
              <a:gs pos="50000">
                <a:srgbClr val="CC66FF"/>
              </a:gs>
              <a:gs pos="100000">
                <a:schemeClr val="bg1"/>
              </a:gs>
            </a:gsLst>
            <a:lin ang="2700000" scaled="1"/>
          </a:gradFill>
          <a:ln w="9525">
            <a:solidFill>
              <a:schemeClr val="tx1"/>
            </a:solid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44" name="TextBox 43"/>
          <p:cNvSpPr txBox="1"/>
          <p:nvPr/>
        </p:nvSpPr>
        <p:spPr>
          <a:xfrm>
            <a:off x="623220" y="4762094"/>
            <a:ext cx="8506581" cy="646331"/>
          </a:xfrm>
          <a:prstGeom prst="rect">
            <a:avLst/>
          </a:prstGeom>
          <a:noFill/>
        </p:spPr>
        <p:txBody>
          <a:bodyPr wrap="none" rtlCol="0">
            <a:spAutoFit/>
          </a:bodyPr>
          <a:lstStyle/>
          <a:p>
            <a:r>
              <a:rPr lang="en-US" dirty="0"/>
              <a:t>Currently investigate machine and IR design with a less ambiguous R&amp;D</a:t>
            </a:r>
          </a:p>
          <a:p>
            <a:r>
              <a:rPr lang="en-US" dirty="0"/>
              <a:t>to reach 10</a:t>
            </a:r>
            <a:r>
              <a:rPr lang="en-US" baseline="30000" dirty="0"/>
              <a:t>33</a:t>
            </a:r>
            <a:r>
              <a:rPr lang="en-US" dirty="0"/>
              <a:t> cm</a:t>
            </a:r>
            <a:r>
              <a:rPr lang="en-US" baseline="30000" dirty="0"/>
              <a:t>-2</a:t>
            </a:r>
            <a:r>
              <a:rPr lang="en-US" dirty="0"/>
              <a:t>s</a:t>
            </a:r>
            <a:r>
              <a:rPr lang="en-US" baseline="30000" dirty="0"/>
              <a:t>-1 </a:t>
            </a:r>
            <a:r>
              <a:rPr lang="en-US" dirty="0"/>
              <a:t>with 10 </a:t>
            </a:r>
            <a:r>
              <a:rPr lang="en-US" dirty="0" err="1"/>
              <a:t>GeV</a:t>
            </a:r>
            <a:r>
              <a:rPr lang="en-US" dirty="0"/>
              <a:t> initial beam energy</a:t>
            </a:r>
          </a:p>
        </p:txBody>
      </p:sp>
    </p:spTree>
    <p:extLst>
      <p:ext uri="{BB962C8B-B14F-4D97-AF65-F5344CB8AC3E}">
        <p14:creationId xmlns:p14="http://schemas.microsoft.com/office/powerpoint/2010/main" xmlns="" val="2265803225"/>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arn(inVertical)">
                                      <p:cBhvr>
                                        <p:cTn id="10" dur="500"/>
                                        <p:tgtEl>
                                          <p:spTgt spid="3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barn(inVertical)">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barn(inVertical)">
                                      <p:cBhvr>
                                        <p:cTn id="18" dur="500"/>
                                        <p:tgtEl>
                                          <p:spTgt spid="4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barn(inVertical)">
                                      <p:cBhvr>
                                        <p:cTn id="21" dur="500"/>
                                        <p:tgtEl>
                                          <p:spTgt spid="4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barn(inVertical)">
                                      <p:cBhvr>
                                        <p:cTn id="24" dur="500"/>
                                        <p:tgtEl>
                                          <p:spTgt spid="4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barn(inVertical)">
                                      <p:cBhvr>
                                        <p:cTn id="29" dur="500"/>
                                        <p:tgtEl>
                                          <p:spTgt spid="4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barn(inVertical)">
                                      <p:cBhvr>
                                        <p:cTn id="3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1" grpId="0" animBg="1"/>
      <p:bldP spid="42" grpId="0"/>
      <p:bldP spid="43" grpId="0" animBg="1"/>
      <p:bldP spid="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lstStyle/>
          <a:p>
            <a:r>
              <a:rPr lang="en-US" sz="2600" dirty="0"/>
              <a:t>What needs to be covered BY THE DETECTOR</a:t>
            </a:r>
          </a:p>
        </p:txBody>
      </p:sp>
      <p:sp>
        <p:nvSpPr>
          <p:cNvPr id="5" name="Slide Number Placeholder 4"/>
          <p:cNvSpPr>
            <a:spLocks noGrp="1"/>
          </p:cNvSpPr>
          <p:nvPr>
            <p:ph type="sldNum" sz="quarter" idx="12"/>
          </p:nvPr>
        </p:nvSpPr>
        <p:spPr/>
        <p:txBody>
          <a:bodyPr/>
          <a:lstStyle/>
          <a:p>
            <a:fld id="{1EC7F85B-340E-9941-AF39-030851572DD6}" type="slidenum">
              <a:rPr lang="en-US" altLang="ja-JP"/>
              <a:pPr/>
              <a:t>22</a:t>
            </a:fld>
            <a:endParaRPr lang="en-US" altLang="ja-JP"/>
          </a:p>
        </p:txBody>
      </p:sp>
      <p:pic>
        <p:nvPicPr>
          <p:cNvPr id="6" name="Picture 3"/>
          <p:cNvPicPr>
            <a:picLocks noChangeAspect="1" noChangeArrowheads="1"/>
          </p:cNvPicPr>
          <p:nvPr/>
        </p:nvPicPr>
        <p:blipFill>
          <a:blip r:embed="rId2"/>
          <a:srcRect l="3337" t="5580" r="1112" b="697"/>
          <a:stretch>
            <a:fillRect/>
          </a:stretch>
        </p:blipFill>
        <p:spPr bwMode="auto">
          <a:xfrm>
            <a:off x="50801" y="707668"/>
            <a:ext cx="2628193" cy="2055855"/>
          </a:xfrm>
          <a:prstGeom prst="rect">
            <a:avLst/>
          </a:prstGeom>
          <a:noFill/>
          <a:ln w="9525">
            <a:noFill/>
            <a:miter lim="800000"/>
            <a:headEnd/>
            <a:tailEnd/>
          </a:ln>
        </p:spPr>
      </p:pic>
      <p:pic>
        <p:nvPicPr>
          <p:cNvPr id="7" name="Picture 30" descr="sidis-diagram.eps"/>
          <p:cNvPicPr>
            <a:picLocks noChangeAspect="1"/>
          </p:cNvPicPr>
          <p:nvPr/>
        </p:nvPicPr>
        <p:blipFill>
          <a:blip r:embed="rId3"/>
          <a:srcRect/>
          <a:stretch>
            <a:fillRect/>
          </a:stretch>
        </p:blipFill>
        <p:spPr bwMode="auto">
          <a:xfrm>
            <a:off x="2727325" y="763588"/>
            <a:ext cx="2840552" cy="2028966"/>
          </a:xfrm>
          <a:prstGeom prst="rect">
            <a:avLst/>
          </a:prstGeom>
          <a:noFill/>
          <a:ln w="9525">
            <a:noFill/>
            <a:miter lim="800000"/>
            <a:headEnd/>
            <a:tailEnd/>
          </a:ln>
        </p:spPr>
      </p:pic>
      <p:grpSp>
        <p:nvGrpSpPr>
          <p:cNvPr id="8" name="Group 7"/>
          <p:cNvGrpSpPr/>
          <p:nvPr/>
        </p:nvGrpSpPr>
        <p:grpSpPr>
          <a:xfrm>
            <a:off x="5574510" y="465576"/>
            <a:ext cx="3582190" cy="2430031"/>
            <a:chOff x="158750" y="908050"/>
            <a:chExt cx="4292600" cy="2665421"/>
          </a:xfrm>
        </p:grpSpPr>
        <p:grpSp>
          <p:nvGrpSpPr>
            <p:cNvPr id="9" name="Group 159"/>
            <p:cNvGrpSpPr>
              <a:grpSpLocks noChangeAspect="1"/>
            </p:cNvGrpSpPr>
            <p:nvPr/>
          </p:nvGrpSpPr>
          <p:grpSpPr bwMode="auto">
            <a:xfrm rot="-2865258">
              <a:off x="1467654" y="1456538"/>
              <a:ext cx="128587" cy="546105"/>
              <a:chOff x="1324" y="1002"/>
              <a:chExt cx="146" cy="462"/>
            </a:xfrm>
          </p:grpSpPr>
          <p:sp>
            <p:nvSpPr>
              <p:cNvPr id="51" name="Freeform 160"/>
              <p:cNvSpPr>
                <a:spLocks noChangeAspect="1"/>
              </p:cNvSpPr>
              <p:nvPr/>
            </p:nvSpPr>
            <p:spPr bwMode="auto">
              <a:xfrm>
                <a:off x="1326" y="1002"/>
                <a:ext cx="143" cy="75"/>
              </a:xfrm>
              <a:custGeom>
                <a:avLst/>
                <a:gdLst/>
                <a:ahLst/>
                <a:cxnLst>
                  <a:cxn ang="0">
                    <a:pos x="0" y="0"/>
                  </a:cxn>
                  <a:cxn ang="0">
                    <a:pos x="0" y="4"/>
                  </a:cxn>
                  <a:cxn ang="0">
                    <a:pos x="4" y="7"/>
                  </a:cxn>
                  <a:cxn ang="0">
                    <a:pos x="8" y="9"/>
                  </a:cxn>
                  <a:cxn ang="0">
                    <a:pos x="12" y="11"/>
                  </a:cxn>
                  <a:cxn ang="0">
                    <a:pos x="129" y="58"/>
                  </a:cxn>
                  <a:cxn ang="0">
                    <a:pos x="135" y="60"/>
                  </a:cxn>
                  <a:cxn ang="0">
                    <a:pos x="139" y="63"/>
                  </a:cxn>
                  <a:cxn ang="0">
                    <a:pos x="142" y="65"/>
                  </a:cxn>
                  <a:cxn ang="0">
                    <a:pos x="141" y="69"/>
                  </a:cxn>
                  <a:cxn ang="0">
                    <a:pos x="141" y="71"/>
                  </a:cxn>
                  <a:cxn ang="0">
                    <a:pos x="138" y="74"/>
                  </a:cxn>
                  <a:cxn ang="0">
                    <a:pos x="11" y="60"/>
                  </a:cxn>
                  <a:cxn ang="0">
                    <a:pos x="10" y="61"/>
                  </a:cxn>
                  <a:cxn ang="0">
                    <a:pos x="4" y="59"/>
                  </a:cxn>
                  <a:cxn ang="0">
                    <a:pos x="4" y="60"/>
                  </a:cxn>
                  <a:cxn ang="0">
                    <a:pos x="2" y="62"/>
                  </a:cxn>
                  <a:cxn ang="0">
                    <a:pos x="0" y="65"/>
                  </a:cxn>
                </a:cxnLst>
                <a:rect l="0" t="0" r="r" b="b"/>
                <a:pathLst>
                  <a:path w="143" h="75">
                    <a:moveTo>
                      <a:pt x="0" y="0"/>
                    </a:moveTo>
                    <a:lnTo>
                      <a:pt x="0" y="4"/>
                    </a:lnTo>
                    <a:lnTo>
                      <a:pt x="4" y="7"/>
                    </a:lnTo>
                    <a:lnTo>
                      <a:pt x="8" y="9"/>
                    </a:lnTo>
                    <a:lnTo>
                      <a:pt x="12" y="11"/>
                    </a:lnTo>
                    <a:lnTo>
                      <a:pt x="129" y="58"/>
                    </a:lnTo>
                    <a:lnTo>
                      <a:pt x="135" y="60"/>
                    </a:lnTo>
                    <a:lnTo>
                      <a:pt x="139" y="63"/>
                    </a:lnTo>
                    <a:lnTo>
                      <a:pt x="142" y="65"/>
                    </a:lnTo>
                    <a:lnTo>
                      <a:pt x="141" y="69"/>
                    </a:lnTo>
                    <a:lnTo>
                      <a:pt x="141" y="71"/>
                    </a:lnTo>
                    <a:lnTo>
                      <a:pt x="138" y="74"/>
                    </a:lnTo>
                    <a:lnTo>
                      <a:pt x="11" y="60"/>
                    </a:lnTo>
                    <a:lnTo>
                      <a:pt x="10" y="61"/>
                    </a:lnTo>
                    <a:lnTo>
                      <a:pt x="4" y="59"/>
                    </a:lnTo>
                    <a:lnTo>
                      <a:pt x="4" y="60"/>
                    </a:lnTo>
                    <a:lnTo>
                      <a:pt x="2" y="62"/>
                    </a:lnTo>
                    <a:lnTo>
                      <a:pt x="0" y="65"/>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52" name="Freeform 161"/>
              <p:cNvSpPr>
                <a:spLocks noChangeAspect="1"/>
              </p:cNvSpPr>
              <p:nvPr/>
            </p:nvSpPr>
            <p:spPr bwMode="auto">
              <a:xfrm>
                <a:off x="1324" y="1069"/>
                <a:ext cx="143" cy="72"/>
              </a:xfrm>
              <a:custGeom>
                <a:avLst/>
                <a:gdLst/>
                <a:ahLst/>
                <a:cxnLst>
                  <a:cxn ang="0">
                    <a:pos x="0" y="0"/>
                  </a:cxn>
                  <a:cxn ang="0">
                    <a:pos x="1" y="2"/>
                  </a:cxn>
                  <a:cxn ang="0">
                    <a:pos x="4" y="4"/>
                  </a:cxn>
                  <a:cxn ang="0">
                    <a:pos x="6" y="6"/>
                  </a:cxn>
                  <a:cxn ang="0">
                    <a:pos x="10" y="7"/>
                  </a:cxn>
                  <a:cxn ang="0">
                    <a:pos x="133" y="57"/>
                  </a:cxn>
                  <a:cxn ang="0">
                    <a:pos x="137" y="61"/>
                  </a:cxn>
                  <a:cxn ang="0">
                    <a:pos x="140" y="61"/>
                  </a:cxn>
                  <a:cxn ang="0">
                    <a:pos x="141" y="65"/>
                  </a:cxn>
                  <a:cxn ang="0">
                    <a:pos x="141" y="66"/>
                  </a:cxn>
                  <a:cxn ang="0">
                    <a:pos x="142" y="71"/>
                  </a:cxn>
                  <a:cxn ang="0">
                    <a:pos x="137" y="71"/>
                  </a:cxn>
                  <a:cxn ang="0">
                    <a:pos x="12" y="59"/>
                  </a:cxn>
                  <a:cxn ang="0">
                    <a:pos x="7" y="59"/>
                  </a:cxn>
                  <a:cxn ang="0">
                    <a:pos x="6" y="59"/>
                  </a:cxn>
                  <a:cxn ang="0">
                    <a:pos x="4" y="59"/>
                  </a:cxn>
                  <a:cxn ang="0">
                    <a:pos x="1" y="59"/>
                  </a:cxn>
                  <a:cxn ang="0">
                    <a:pos x="0" y="61"/>
                  </a:cxn>
                </a:cxnLst>
                <a:rect l="0" t="0" r="r" b="b"/>
                <a:pathLst>
                  <a:path w="143" h="72">
                    <a:moveTo>
                      <a:pt x="0" y="0"/>
                    </a:moveTo>
                    <a:lnTo>
                      <a:pt x="1" y="2"/>
                    </a:lnTo>
                    <a:lnTo>
                      <a:pt x="4" y="4"/>
                    </a:lnTo>
                    <a:lnTo>
                      <a:pt x="6" y="6"/>
                    </a:lnTo>
                    <a:lnTo>
                      <a:pt x="10" y="7"/>
                    </a:lnTo>
                    <a:lnTo>
                      <a:pt x="133" y="57"/>
                    </a:lnTo>
                    <a:lnTo>
                      <a:pt x="137" y="61"/>
                    </a:lnTo>
                    <a:lnTo>
                      <a:pt x="140" y="61"/>
                    </a:lnTo>
                    <a:lnTo>
                      <a:pt x="141" y="65"/>
                    </a:lnTo>
                    <a:lnTo>
                      <a:pt x="141" y="66"/>
                    </a:lnTo>
                    <a:lnTo>
                      <a:pt x="142" y="71"/>
                    </a:lnTo>
                    <a:lnTo>
                      <a:pt x="137" y="71"/>
                    </a:lnTo>
                    <a:lnTo>
                      <a:pt x="12" y="59"/>
                    </a:lnTo>
                    <a:lnTo>
                      <a:pt x="7" y="59"/>
                    </a:lnTo>
                    <a:lnTo>
                      <a:pt x="6" y="59"/>
                    </a:lnTo>
                    <a:lnTo>
                      <a:pt x="4" y="59"/>
                    </a:lnTo>
                    <a:lnTo>
                      <a:pt x="1" y="59"/>
                    </a:lnTo>
                    <a:lnTo>
                      <a:pt x="0" y="61"/>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53" name="Freeform 162"/>
              <p:cNvSpPr>
                <a:spLocks noChangeAspect="1"/>
              </p:cNvSpPr>
              <p:nvPr/>
            </p:nvSpPr>
            <p:spPr bwMode="auto">
              <a:xfrm>
                <a:off x="1326" y="1131"/>
                <a:ext cx="144" cy="76"/>
              </a:xfrm>
              <a:custGeom>
                <a:avLst/>
                <a:gdLst/>
                <a:ahLst/>
                <a:cxnLst>
                  <a:cxn ang="0">
                    <a:pos x="0" y="0"/>
                  </a:cxn>
                  <a:cxn ang="0">
                    <a:pos x="0" y="3"/>
                  </a:cxn>
                  <a:cxn ang="0">
                    <a:pos x="2" y="7"/>
                  </a:cxn>
                  <a:cxn ang="0">
                    <a:pos x="7" y="9"/>
                  </a:cxn>
                  <a:cxn ang="0">
                    <a:pos x="10" y="11"/>
                  </a:cxn>
                  <a:cxn ang="0">
                    <a:pos x="133" y="59"/>
                  </a:cxn>
                  <a:cxn ang="0">
                    <a:pos x="136" y="63"/>
                  </a:cxn>
                  <a:cxn ang="0">
                    <a:pos x="139" y="65"/>
                  </a:cxn>
                  <a:cxn ang="0">
                    <a:pos x="143" y="67"/>
                  </a:cxn>
                  <a:cxn ang="0">
                    <a:pos x="143" y="71"/>
                  </a:cxn>
                  <a:cxn ang="0">
                    <a:pos x="141" y="74"/>
                  </a:cxn>
                  <a:cxn ang="0">
                    <a:pos x="138" y="75"/>
                  </a:cxn>
                  <a:cxn ang="0">
                    <a:pos x="9" y="63"/>
                  </a:cxn>
                  <a:cxn ang="0">
                    <a:pos x="6" y="62"/>
                  </a:cxn>
                  <a:cxn ang="0">
                    <a:pos x="6" y="63"/>
                  </a:cxn>
                  <a:cxn ang="0">
                    <a:pos x="3" y="62"/>
                  </a:cxn>
                  <a:cxn ang="0">
                    <a:pos x="0" y="64"/>
                  </a:cxn>
                  <a:cxn ang="0">
                    <a:pos x="0" y="66"/>
                  </a:cxn>
                </a:cxnLst>
                <a:rect l="0" t="0" r="r" b="b"/>
                <a:pathLst>
                  <a:path w="144" h="76">
                    <a:moveTo>
                      <a:pt x="0" y="0"/>
                    </a:moveTo>
                    <a:lnTo>
                      <a:pt x="0" y="3"/>
                    </a:lnTo>
                    <a:lnTo>
                      <a:pt x="2" y="7"/>
                    </a:lnTo>
                    <a:lnTo>
                      <a:pt x="7" y="9"/>
                    </a:lnTo>
                    <a:lnTo>
                      <a:pt x="10" y="11"/>
                    </a:lnTo>
                    <a:lnTo>
                      <a:pt x="133" y="59"/>
                    </a:lnTo>
                    <a:lnTo>
                      <a:pt x="136" y="63"/>
                    </a:lnTo>
                    <a:lnTo>
                      <a:pt x="139" y="65"/>
                    </a:lnTo>
                    <a:lnTo>
                      <a:pt x="143" y="67"/>
                    </a:lnTo>
                    <a:lnTo>
                      <a:pt x="143" y="71"/>
                    </a:lnTo>
                    <a:lnTo>
                      <a:pt x="141" y="74"/>
                    </a:lnTo>
                    <a:lnTo>
                      <a:pt x="138" y="75"/>
                    </a:lnTo>
                    <a:lnTo>
                      <a:pt x="9" y="63"/>
                    </a:lnTo>
                    <a:lnTo>
                      <a:pt x="6" y="62"/>
                    </a:lnTo>
                    <a:lnTo>
                      <a:pt x="6" y="63"/>
                    </a:lnTo>
                    <a:lnTo>
                      <a:pt x="3" y="62"/>
                    </a:lnTo>
                    <a:lnTo>
                      <a:pt x="0" y="64"/>
                    </a:lnTo>
                    <a:lnTo>
                      <a:pt x="0" y="66"/>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54" name="Freeform 163"/>
              <p:cNvSpPr>
                <a:spLocks noChangeAspect="1"/>
              </p:cNvSpPr>
              <p:nvPr/>
            </p:nvSpPr>
            <p:spPr bwMode="auto">
              <a:xfrm>
                <a:off x="1325" y="1202"/>
                <a:ext cx="144" cy="70"/>
              </a:xfrm>
              <a:custGeom>
                <a:avLst/>
                <a:gdLst/>
                <a:ahLst/>
                <a:cxnLst>
                  <a:cxn ang="0">
                    <a:pos x="0" y="0"/>
                  </a:cxn>
                  <a:cxn ang="0">
                    <a:pos x="0" y="0"/>
                  </a:cxn>
                  <a:cxn ang="0">
                    <a:pos x="4" y="4"/>
                  </a:cxn>
                  <a:cxn ang="0">
                    <a:pos x="6" y="6"/>
                  </a:cxn>
                  <a:cxn ang="0">
                    <a:pos x="11" y="7"/>
                  </a:cxn>
                  <a:cxn ang="0">
                    <a:pos x="131" y="54"/>
                  </a:cxn>
                  <a:cxn ang="0">
                    <a:pos x="136" y="58"/>
                  </a:cxn>
                  <a:cxn ang="0">
                    <a:pos x="139" y="59"/>
                  </a:cxn>
                  <a:cxn ang="0">
                    <a:pos x="143" y="63"/>
                  </a:cxn>
                  <a:cxn ang="0">
                    <a:pos x="143" y="66"/>
                  </a:cxn>
                  <a:cxn ang="0">
                    <a:pos x="140" y="69"/>
                  </a:cxn>
                  <a:cxn ang="0">
                    <a:pos x="138" y="69"/>
                  </a:cxn>
                  <a:cxn ang="0">
                    <a:pos x="11" y="57"/>
                  </a:cxn>
                  <a:cxn ang="0">
                    <a:pos x="7" y="58"/>
                  </a:cxn>
                  <a:cxn ang="0">
                    <a:pos x="4" y="57"/>
                  </a:cxn>
                  <a:cxn ang="0">
                    <a:pos x="1" y="57"/>
                  </a:cxn>
                  <a:cxn ang="0">
                    <a:pos x="1" y="59"/>
                  </a:cxn>
                  <a:cxn ang="0">
                    <a:pos x="0" y="62"/>
                  </a:cxn>
                </a:cxnLst>
                <a:rect l="0" t="0" r="r" b="b"/>
                <a:pathLst>
                  <a:path w="144" h="70">
                    <a:moveTo>
                      <a:pt x="0" y="0"/>
                    </a:moveTo>
                    <a:lnTo>
                      <a:pt x="0" y="0"/>
                    </a:lnTo>
                    <a:lnTo>
                      <a:pt x="4" y="4"/>
                    </a:lnTo>
                    <a:lnTo>
                      <a:pt x="6" y="6"/>
                    </a:lnTo>
                    <a:lnTo>
                      <a:pt x="11" y="7"/>
                    </a:lnTo>
                    <a:lnTo>
                      <a:pt x="131" y="54"/>
                    </a:lnTo>
                    <a:lnTo>
                      <a:pt x="136" y="58"/>
                    </a:lnTo>
                    <a:lnTo>
                      <a:pt x="139" y="59"/>
                    </a:lnTo>
                    <a:lnTo>
                      <a:pt x="143" y="63"/>
                    </a:lnTo>
                    <a:lnTo>
                      <a:pt x="143" y="66"/>
                    </a:lnTo>
                    <a:lnTo>
                      <a:pt x="140" y="69"/>
                    </a:lnTo>
                    <a:lnTo>
                      <a:pt x="138" y="69"/>
                    </a:lnTo>
                    <a:lnTo>
                      <a:pt x="11" y="57"/>
                    </a:lnTo>
                    <a:lnTo>
                      <a:pt x="7" y="58"/>
                    </a:lnTo>
                    <a:lnTo>
                      <a:pt x="4" y="57"/>
                    </a:lnTo>
                    <a:lnTo>
                      <a:pt x="1" y="57"/>
                    </a:lnTo>
                    <a:lnTo>
                      <a:pt x="1" y="59"/>
                    </a:lnTo>
                    <a:lnTo>
                      <a:pt x="0" y="62"/>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55" name="Freeform 164"/>
              <p:cNvSpPr>
                <a:spLocks noChangeAspect="1"/>
              </p:cNvSpPr>
              <p:nvPr/>
            </p:nvSpPr>
            <p:spPr bwMode="auto">
              <a:xfrm>
                <a:off x="1327" y="1260"/>
                <a:ext cx="142" cy="76"/>
              </a:xfrm>
              <a:custGeom>
                <a:avLst/>
                <a:gdLst/>
                <a:ahLst/>
                <a:cxnLst>
                  <a:cxn ang="0">
                    <a:pos x="0" y="0"/>
                  </a:cxn>
                  <a:cxn ang="0">
                    <a:pos x="0" y="4"/>
                  </a:cxn>
                  <a:cxn ang="0">
                    <a:pos x="3" y="7"/>
                  </a:cxn>
                  <a:cxn ang="0">
                    <a:pos x="6" y="8"/>
                  </a:cxn>
                  <a:cxn ang="0">
                    <a:pos x="11" y="11"/>
                  </a:cxn>
                  <a:cxn ang="0">
                    <a:pos x="132" y="61"/>
                  </a:cxn>
                  <a:cxn ang="0">
                    <a:pos x="137" y="64"/>
                  </a:cxn>
                  <a:cxn ang="0">
                    <a:pos x="137" y="65"/>
                  </a:cxn>
                  <a:cxn ang="0">
                    <a:pos x="140" y="68"/>
                  </a:cxn>
                  <a:cxn ang="0">
                    <a:pos x="141" y="71"/>
                  </a:cxn>
                  <a:cxn ang="0">
                    <a:pos x="139" y="74"/>
                  </a:cxn>
                  <a:cxn ang="0">
                    <a:pos x="136" y="75"/>
                  </a:cxn>
                  <a:cxn ang="0">
                    <a:pos x="11" y="62"/>
                  </a:cxn>
                  <a:cxn ang="0">
                    <a:pos x="8" y="62"/>
                  </a:cxn>
                  <a:cxn ang="0">
                    <a:pos x="6" y="62"/>
                  </a:cxn>
                  <a:cxn ang="0">
                    <a:pos x="4" y="62"/>
                  </a:cxn>
                  <a:cxn ang="0">
                    <a:pos x="2" y="63"/>
                  </a:cxn>
                  <a:cxn ang="0">
                    <a:pos x="2" y="66"/>
                  </a:cxn>
                </a:cxnLst>
                <a:rect l="0" t="0" r="r" b="b"/>
                <a:pathLst>
                  <a:path w="142" h="76">
                    <a:moveTo>
                      <a:pt x="0" y="0"/>
                    </a:moveTo>
                    <a:lnTo>
                      <a:pt x="0" y="4"/>
                    </a:lnTo>
                    <a:lnTo>
                      <a:pt x="3" y="7"/>
                    </a:lnTo>
                    <a:lnTo>
                      <a:pt x="6" y="8"/>
                    </a:lnTo>
                    <a:lnTo>
                      <a:pt x="11" y="11"/>
                    </a:lnTo>
                    <a:lnTo>
                      <a:pt x="132" y="61"/>
                    </a:lnTo>
                    <a:lnTo>
                      <a:pt x="137" y="64"/>
                    </a:lnTo>
                    <a:lnTo>
                      <a:pt x="137" y="65"/>
                    </a:lnTo>
                    <a:lnTo>
                      <a:pt x="140" y="68"/>
                    </a:lnTo>
                    <a:lnTo>
                      <a:pt x="141" y="71"/>
                    </a:lnTo>
                    <a:lnTo>
                      <a:pt x="139" y="74"/>
                    </a:lnTo>
                    <a:lnTo>
                      <a:pt x="136" y="75"/>
                    </a:lnTo>
                    <a:lnTo>
                      <a:pt x="11" y="62"/>
                    </a:lnTo>
                    <a:lnTo>
                      <a:pt x="8" y="62"/>
                    </a:lnTo>
                    <a:lnTo>
                      <a:pt x="6" y="62"/>
                    </a:lnTo>
                    <a:lnTo>
                      <a:pt x="4" y="62"/>
                    </a:lnTo>
                    <a:lnTo>
                      <a:pt x="2" y="63"/>
                    </a:lnTo>
                    <a:lnTo>
                      <a:pt x="2" y="66"/>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56" name="Freeform 165"/>
              <p:cNvSpPr>
                <a:spLocks noChangeAspect="1"/>
              </p:cNvSpPr>
              <p:nvPr/>
            </p:nvSpPr>
            <p:spPr bwMode="auto">
              <a:xfrm>
                <a:off x="1326" y="1328"/>
                <a:ext cx="142" cy="74"/>
              </a:xfrm>
              <a:custGeom>
                <a:avLst/>
                <a:gdLst/>
                <a:ahLst/>
                <a:cxnLst>
                  <a:cxn ang="0">
                    <a:pos x="0" y="0"/>
                  </a:cxn>
                  <a:cxn ang="0">
                    <a:pos x="2" y="2"/>
                  </a:cxn>
                  <a:cxn ang="0">
                    <a:pos x="4" y="4"/>
                  </a:cxn>
                  <a:cxn ang="0">
                    <a:pos x="4" y="5"/>
                  </a:cxn>
                  <a:cxn ang="0">
                    <a:pos x="10" y="8"/>
                  </a:cxn>
                  <a:cxn ang="0">
                    <a:pos x="129" y="57"/>
                  </a:cxn>
                  <a:cxn ang="0">
                    <a:pos x="136" y="59"/>
                  </a:cxn>
                  <a:cxn ang="0">
                    <a:pos x="138" y="62"/>
                  </a:cxn>
                  <a:cxn ang="0">
                    <a:pos x="139" y="66"/>
                  </a:cxn>
                  <a:cxn ang="0">
                    <a:pos x="141" y="68"/>
                  </a:cxn>
                  <a:cxn ang="0">
                    <a:pos x="140" y="70"/>
                  </a:cxn>
                  <a:cxn ang="0">
                    <a:pos x="136" y="73"/>
                  </a:cxn>
                  <a:cxn ang="0">
                    <a:pos x="12" y="59"/>
                  </a:cxn>
                  <a:cxn ang="0">
                    <a:pos x="8" y="59"/>
                  </a:cxn>
                  <a:cxn ang="0">
                    <a:pos x="4" y="59"/>
                  </a:cxn>
                  <a:cxn ang="0">
                    <a:pos x="3" y="59"/>
                  </a:cxn>
                  <a:cxn ang="0">
                    <a:pos x="3" y="61"/>
                  </a:cxn>
                  <a:cxn ang="0">
                    <a:pos x="2" y="64"/>
                  </a:cxn>
                </a:cxnLst>
                <a:rect l="0" t="0" r="r" b="b"/>
                <a:pathLst>
                  <a:path w="142" h="74">
                    <a:moveTo>
                      <a:pt x="0" y="0"/>
                    </a:moveTo>
                    <a:lnTo>
                      <a:pt x="2" y="2"/>
                    </a:lnTo>
                    <a:lnTo>
                      <a:pt x="4" y="4"/>
                    </a:lnTo>
                    <a:lnTo>
                      <a:pt x="4" y="5"/>
                    </a:lnTo>
                    <a:lnTo>
                      <a:pt x="10" y="8"/>
                    </a:lnTo>
                    <a:lnTo>
                      <a:pt x="129" y="57"/>
                    </a:lnTo>
                    <a:lnTo>
                      <a:pt x="136" y="59"/>
                    </a:lnTo>
                    <a:lnTo>
                      <a:pt x="138" y="62"/>
                    </a:lnTo>
                    <a:lnTo>
                      <a:pt x="139" y="66"/>
                    </a:lnTo>
                    <a:lnTo>
                      <a:pt x="141" y="68"/>
                    </a:lnTo>
                    <a:lnTo>
                      <a:pt x="140" y="70"/>
                    </a:lnTo>
                    <a:lnTo>
                      <a:pt x="136" y="73"/>
                    </a:lnTo>
                    <a:lnTo>
                      <a:pt x="12" y="59"/>
                    </a:lnTo>
                    <a:lnTo>
                      <a:pt x="8" y="59"/>
                    </a:lnTo>
                    <a:lnTo>
                      <a:pt x="4" y="59"/>
                    </a:lnTo>
                    <a:lnTo>
                      <a:pt x="3" y="59"/>
                    </a:lnTo>
                    <a:lnTo>
                      <a:pt x="3" y="61"/>
                    </a:lnTo>
                    <a:lnTo>
                      <a:pt x="2" y="64"/>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57" name="Freeform 166"/>
              <p:cNvSpPr>
                <a:spLocks noChangeAspect="1"/>
              </p:cNvSpPr>
              <p:nvPr/>
            </p:nvSpPr>
            <p:spPr bwMode="auto">
              <a:xfrm>
                <a:off x="1326" y="1391"/>
                <a:ext cx="142" cy="73"/>
              </a:xfrm>
              <a:custGeom>
                <a:avLst/>
                <a:gdLst/>
                <a:ahLst/>
                <a:cxnLst>
                  <a:cxn ang="0">
                    <a:pos x="0" y="0"/>
                  </a:cxn>
                  <a:cxn ang="0">
                    <a:pos x="0" y="3"/>
                  </a:cxn>
                  <a:cxn ang="0">
                    <a:pos x="1" y="7"/>
                  </a:cxn>
                  <a:cxn ang="0">
                    <a:pos x="5" y="9"/>
                  </a:cxn>
                  <a:cxn ang="0">
                    <a:pos x="11" y="10"/>
                  </a:cxn>
                  <a:cxn ang="0">
                    <a:pos x="129" y="59"/>
                  </a:cxn>
                  <a:cxn ang="0">
                    <a:pos x="137" y="61"/>
                  </a:cxn>
                  <a:cxn ang="0">
                    <a:pos x="138" y="63"/>
                  </a:cxn>
                  <a:cxn ang="0">
                    <a:pos x="141" y="67"/>
                  </a:cxn>
                  <a:cxn ang="0">
                    <a:pos x="141" y="69"/>
                  </a:cxn>
                  <a:cxn ang="0">
                    <a:pos x="140" y="72"/>
                  </a:cxn>
                  <a:cxn ang="0">
                    <a:pos x="135" y="72"/>
                  </a:cxn>
                  <a:cxn ang="0">
                    <a:pos x="73" y="65"/>
                  </a:cxn>
                </a:cxnLst>
                <a:rect l="0" t="0" r="r" b="b"/>
                <a:pathLst>
                  <a:path w="142" h="73">
                    <a:moveTo>
                      <a:pt x="0" y="0"/>
                    </a:moveTo>
                    <a:lnTo>
                      <a:pt x="0" y="3"/>
                    </a:lnTo>
                    <a:lnTo>
                      <a:pt x="1" y="7"/>
                    </a:lnTo>
                    <a:lnTo>
                      <a:pt x="5" y="9"/>
                    </a:lnTo>
                    <a:lnTo>
                      <a:pt x="11" y="10"/>
                    </a:lnTo>
                    <a:lnTo>
                      <a:pt x="129" y="59"/>
                    </a:lnTo>
                    <a:lnTo>
                      <a:pt x="137" y="61"/>
                    </a:lnTo>
                    <a:lnTo>
                      <a:pt x="138" y="63"/>
                    </a:lnTo>
                    <a:lnTo>
                      <a:pt x="141" y="67"/>
                    </a:lnTo>
                    <a:lnTo>
                      <a:pt x="141" y="69"/>
                    </a:lnTo>
                    <a:lnTo>
                      <a:pt x="140" y="72"/>
                    </a:lnTo>
                    <a:lnTo>
                      <a:pt x="135" y="72"/>
                    </a:lnTo>
                    <a:lnTo>
                      <a:pt x="73" y="65"/>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grpSp>
        <p:sp>
          <p:nvSpPr>
            <p:cNvPr id="10" name="Line 168"/>
            <p:cNvSpPr>
              <a:spLocks noChangeShapeType="1"/>
            </p:cNvSpPr>
            <p:nvPr/>
          </p:nvSpPr>
          <p:spPr bwMode="auto">
            <a:xfrm flipV="1">
              <a:off x="1477963" y="1919288"/>
              <a:ext cx="304800" cy="609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1" name="Line 169"/>
            <p:cNvSpPr>
              <a:spLocks noChangeShapeType="1"/>
            </p:cNvSpPr>
            <p:nvPr/>
          </p:nvSpPr>
          <p:spPr bwMode="auto">
            <a:xfrm rot="18742695" flipV="1">
              <a:off x="2767013" y="1912938"/>
              <a:ext cx="303212" cy="61436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2" name="Line 172"/>
            <p:cNvSpPr>
              <a:spLocks noChangeShapeType="1"/>
            </p:cNvSpPr>
            <p:nvPr/>
          </p:nvSpPr>
          <p:spPr bwMode="auto">
            <a:xfrm rot="12777622" flipV="1">
              <a:off x="3529013" y="2678113"/>
              <a:ext cx="685800" cy="228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3" name="Freeform 177"/>
            <p:cNvSpPr>
              <a:spLocks/>
            </p:cNvSpPr>
            <p:nvPr/>
          </p:nvSpPr>
          <p:spPr bwMode="auto">
            <a:xfrm>
              <a:off x="415925" y="1268413"/>
              <a:ext cx="1439863" cy="441325"/>
            </a:xfrm>
            <a:custGeom>
              <a:avLst/>
              <a:gdLst/>
              <a:ahLst/>
              <a:cxnLst>
                <a:cxn ang="0">
                  <a:pos x="0" y="144"/>
                </a:cxn>
                <a:cxn ang="0">
                  <a:pos x="432" y="96"/>
                </a:cxn>
                <a:cxn ang="0">
                  <a:pos x="672" y="0"/>
                </a:cxn>
              </a:cxnLst>
              <a:rect l="0" t="0" r="r" b="b"/>
              <a:pathLst>
                <a:path w="672" h="144">
                  <a:moveTo>
                    <a:pt x="0" y="144"/>
                  </a:moveTo>
                  <a:lnTo>
                    <a:pt x="432" y="96"/>
                  </a:lnTo>
                  <a:lnTo>
                    <a:pt x="672" y="0"/>
                  </a:lnTo>
                </a:path>
              </a:pathLst>
            </a:custGeom>
            <a:noFill/>
            <a:ln w="9525">
              <a:solidFill>
                <a:schemeClr val="tx1"/>
              </a:solidFill>
              <a:round/>
              <a:headEnd type="none" w="med" len="med"/>
              <a:tailEnd type="triangle" w="med" len="med"/>
            </a:ln>
            <a:effectLst/>
          </p:spPr>
          <p:txBody>
            <a:bodyPr>
              <a:prstTxWarp prst="textNoShape">
                <a:avLst/>
              </a:prstTxWarp>
            </a:bodyPr>
            <a:lstStyle/>
            <a:p>
              <a:endParaRPr lang="en-US"/>
            </a:p>
          </p:txBody>
        </p:sp>
        <p:sp>
          <p:nvSpPr>
            <p:cNvPr id="14" name="Text Box 179"/>
            <p:cNvSpPr txBox="1">
              <a:spLocks noChangeArrowheads="1"/>
            </p:cNvSpPr>
            <p:nvPr/>
          </p:nvSpPr>
          <p:spPr bwMode="auto">
            <a:xfrm>
              <a:off x="1568450" y="908050"/>
              <a:ext cx="381000" cy="396875"/>
            </a:xfrm>
            <a:prstGeom prst="rect">
              <a:avLst/>
            </a:prstGeom>
            <a:noFill/>
            <a:ln w="9525">
              <a:noFill/>
              <a:miter lim="800000"/>
              <a:headEnd/>
              <a:tailEnd/>
            </a:ln>
            <a:effectLst/>
          </p:spPr>
          <p:txBody>
            <a:bodyPr wrap="none">
              <a:prstTxWarp prst="textNoShape">
                <a:avLst/>
              </a:prstTxWarp>
              <a:spAutoFit/>
            </a:bodyPr>
            <a:lstStyle/>
            <a:p>
              <a:r>
                <a:rPr lang="en-US" sz="2000">
                  <a:latin typeface="Times New Roman" pitchFamily="-112" charset="0"/>
                </a:rPr>
                <a:t>e’</a:t>
              </a:r>
            </a:p>
          </p:txBody>
        </p:sp>
        <p:sp>
          <p:nvSpPr>
            <p:cNvPr id="15" name="Line 203"/>
            <p:cNvSpPr>
              <a:spLocks noChangeShapeType="1"/>
            </p:cNvSpPr>
            <p:nvPr/>
          </p:nvSpPr>
          <p:spPr bwMode="auto">
            <a:xfrm flipV="1">
              <a:off x="487363" y="2794000"/>
              <a:ext cx="685800" cy="228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6" name="Line 204"/>
            <p:cNvSpPr>
              <a:spLocks noChangeShapeType="1"/>
            </p:cNvSpPr>
            <p:nvPr/>
          </p:nvSpPr>
          <p:spPr bwMode="auto">
            <a:xfrm rot="12777622" flipV="1">
              <a:off x="3513138" y="2708275"/>
              <a:ext cx="685800" cy="228600"/>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17" name="Group 344"/>
            <p:cNvGrpSpPr>
              <a:grpSpLocks/>
            </p:cNvGrpSpPr>
            <p:nvPr/>
          </p:nvGrpSpPr>
          <p:grpSpPr bwMode="auto">
            <a:xfrm>
              <a:off x="385763" y="1168402"/>
              <a:ext cx="3825887" cy="2405069"/>
              <a:chOff x="243" y="736"/>
              <a:chExt cx="2410" cy="1515"/>
            </a:xfrm>
          </p:grpSpPr>
          <p:sp>
            <p:nvSpPr>
              <p:cNvPr id="20" name="Freeform 174"/>
              <p:cNvSpPr>
                <a:spLocks/>
              </p:cNvSpPr>
              <p:nvPr/>
            </p:nvSpPr>
            <p:spPr bwMode="auto">
              <a:xfrm flipV="1">
                <a:off x="427" y="1847"/>
                <a:ext cx="2033" cy="224"/>
              </a:xfrm>
              <a:custGeom>
                <a:avLst/>
                <a:gdLst/>
                <a:ahLst/>
                <a:cxnLst>
                  <a:cxn ang="0">
                    <a:pos x="0" y="48"/>
                  </a:cxn>
                  <a:cxn ang="0">
                    <a:pos x="624" y="0"/>
                  </a:cxn>
                  <a:cxn ang="0">
                    <a:pos x="1200" y="48"/>
                  </a:cxn>
                </a:cxnLst>
                <a:rect l="0" t="0" r="r" b="b"/>
                <a:pathLst>
                  <a:path w="1200" h="48">
                    <a:moveTo>
                      <a:pt x="0" y="48"/>
                    </a:moveTo>
                    <a:cubicBezTo>
                      <a:pt x="212" y="24"/>
                      <a:pt x="424" y="0"/>
                      <a:pt x="624" y="0"/>
                    </a:cubicBezTo>
                    <a:cubicBezTo>
                      <a:pt x="824" y="0"/>
                      <a:pt x="1012" y="24"/>
                      <a:pt x="1200" y="48"/>
                    </a:cubicBezTo>
                  </a:path>
                </a:pathLst>
              </a:custGeom>
              <a:noFill/>
              <a:ln w="9525" cap="flat">
                <a:solidFill>
                  <a:schemeClr val="tx1"/>
                </a:solidFill>
                <a:prstDash val="dash"/>
                <a:round/>
                <a:headEnd type="none" w="med" len="med"/>
                <a:tailEnd type="arrow" w="med" len="med"/>
              </a:ln>
              <a:effectLst/>
            </p:spPr>
            <p:txBody>
              <a:bodyPr>
                <a:prstTxWarp prst="textNoShape">
                  <a:avLst/>
                </a:prstTxWarp>
              </a:bodyPr>
              <a:lstStyle/>
              <a:p>
                <a:endParaRPr lang="en-US"/>
              </a:p>
            </p:txBody>
          </p:sp>
          <p:sp>
            <p:nvSpPr>
              <p:cNvPr id="21" name="Text Box 175"/>
              <p:cNvSpPr txBox="1">
                <a:spLocks noChangeArrowheads="1"/>
              </p:cNvSpPr>
              <p:nvPr/>
            </p:nvSpPr>
            <p:spPr bwMode="auto">
              <a:xfrm>
                <a:off x="1403" y="2039"/>
                <a:ext cx="192" cy="21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b="1" dirty="0" err="1">
                    <a:latin typeface="Times New Roman" pitchFamily="-112" charset="0"/>
                  </a:rPr>
                  <a:t>t</a:t>
                </a:r>
                <a:endParaRPr lang="en-US" sz="1600" b="1" dirty="0">
                  <a:latin typeface="Times New Roman" pitchFamily="-112" charset="0"/>
                </a:endParaRPr>
              </a:p>
            </p:txBody>
          </p:sp>
          <p:sp>
            <p:nvSpPr>
              <p:cNvPr id="22" name="Line 176"/>
              <p:cNvSpPr>
                <a:spLocks noChangeShapeType="1"/>
              </p:cNvSpPr>
              <p:nvPr/>
            </p:nvSpPr>
            <p:spPr bwMode="auto">
              <a:xfrm flipV="1">
                <a:off x="1123" y="1207"/>
                <a:ext cx="623" cy="2"/>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23" name="Group 184"/>
              <p:cNvGrpSpPr>
                <a:grpSpLocks/>
              </p:cNvGrpSpPr>
              <p:nvPr/>
            </p:nvGrpSpPr>
            <p:grpSpPr bwMode="auto">
              <a:xfrm>
                <a:off x="243" y="856"/>
                <a:ext cx="2410" cy="1086"/>
                <a:chOff x="100" y="798"/>
                <a:chExt cx="2410" cy="1086"/>
              </a:xfrm>
            </p:grpSpPr>
            <p:sp>
              <p:nvSpPr>
                <p:cNvPr id="33" name="Text Box 185"/>
                <p:cNvSpPr txBox="1">
                  <a:spLocks noChangeArrowheads="1"/>
                </p:cNvSpPr>
                <p:nvPr/>
              </p:nvSpPr>
              <p:spPr bwMode="auto">
                <a:xfrm>
                  <a:off x="476" y="1026"/>
                  <a:ext cx="565" cy="234"/>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sz="1600" b="1" dirty="0">
                      <a:latin typeface="Times New Roman" pitchFamily="-112" charset="0"/>
                    </a:rPr>
                    <a:t>(Q</a:t>
                  </a:r>
                  <a:r>
                    <a:rPr lang="en-US" sz="1600" b="1" baseline="30000" dirty="0">
                      <a:latin typeface="Times New Roman" pitchFamily="-112" charset="0"/>
                    </a:rPr>
                    <a:t>2</a:t>
                  </a:r>
                  <a:r>
                    <a:rPr lang="en-US" sz="1600" b="1" dirty="0">
                      <a:latin typeface="Times New Roman" pitchFamily="-112" charset="0"/>
                    </a:rPr>
                    <a:t>)</a:t>
                  </a:r>
                </a:p>
              </p:txBody>
            </p:sp>
            <p:sp>
              <p:nvSpPr>
                <p:cNvPr id="34" name="Text Box 186"/>
                <p:cNvSpPr txBox="1">
                  <a:spLocks noChangeArrowheads="1"/>
                </p:cNvSpPr>
                <p:nvPr/>
              </p:nvSpPr>
              <p:spPr bwMode="auto">
                <a:xfrm>
                  <a:off x="100" y="798"/>
                  <a:ext cx="187" cy="250"/>
                </a:xfrm>
                <a:prstGeom prst="rect">
                  <a:avLst/>
                </a:prstGeom>
                <a:noFill/>
                <a:ln w="9525">
                  <a:noFill/>
                  <a:miter lim="800000"/>
                  <a:headEnd/>
                  <a:tailEnd/>
                </a:ln>
                <a:effectLst/>
              </p:spPr>
              <p:txBody>
                <a:bodyPr wrap="none">
                  <a:prstTxWarp prst="textNoShape">
                    <a:avLst/>
                  </a:prstTxWarp>
                  <a:spAutoFit/>
                </a:bodyPr>
                <a:lstStyle/>
                <a:p>
                  <a:r>
                    <a:rPr lang="en-US" sz="2000">
                      <a:latin typeface="Times New Roman" pitchFamily="-112" charset="0"/>
                    </a:rPr>
                    <a:t>e</a:t>
                  </a:r>
                </a:p>
              </p:txBody>
            </p:sp>
            <p:sp>
              <p:nvSpPr>
                <p:cNvPr id="35" name="Text Box 187"/>
                <p:cNvSpPr txBox="1">
                  <a:spLocks noChangeArrowheads="1"/>
                </p:cNvSpPr>
                <p:nvPr/>
              </p:nvSpPr>
              <p:spPr bwMode="auto">
                <a:xfrm>
                  <a:off x="293" y="1006"/>
                  <a:ext cx="376" cy="255"/>
                </a:xfrm>
                <a:prstGeom prst="rect">
                  <a:avLst/>
                </a:prstGeom>
                <a:noFill/>
                <a:ln w="9525">
                  <a:noFill/>
                  <a:miter lim="800000"/>
                  <a:headEnd/>
                  <a:tailEnd/>
                </a:ln>
                <a:effectLst/>
              </p:spPr>
              <p:txBody>
                <a:bodyPr wrap="none">
                  <a:prstTxWarp prst="textNoShape">
                    <a:avLst/>
                  </a:prstTxWarp>
                  <a:spAutoFit/>
                </a:bodyPr>
                <a:lstStyle/>
                <a:p>
                  <a:r>
                    <a:rPr lang="en-US" b="1" dirty="0" err="1">
                      <a:latin typeface="Symbol" pitchFamily="-112" charset="2"/>
                    </a:rPr>
                    <a:t>g</a:t>
                  </a:r>
                  <a:r>
                    <a:rPr lang="en-US" b="1" baseline="-25000" dirty="0" err="1">
                      <a:latin typeface="Times New Roman" pitchFamily="-112" charset="0"/>
                    </a:rPr>
                    <a:t>L</a:t>
                  </a:r>
                  <a:r>
                    <a:rPr lang="en-US" b="1" dirty="0">
                      <a:latin typeface="Times New Roman" pitchFamily="-112" charset="0"/>
                    </a:rPr>
                    <a:t>*</a:t>
                  </a:r>
                </a:p>
              </p:txBody>
            </p:sp>
            <p:grpSp>
              <p:nvGrpSpPr>
                <p:cNvPr id="36" name="Group 188"/>
                <p:cNvGrpSpPr>
                  <a:grpSpLocks/>
                </p:cNvGrpSpPr>
                <p:nvPr/>
              </p:nvGrpSpPr>
              <p:grpSpPr bwMode="auto">
                <a:xfrm>
                  <a:off x="159" y="1253"/>
                  <a:ext cx="2351" cy="631"/>
                  <a:chOff x="159" y="1253"/>
                  <a:chExt cx="2351" cy="631"/>
                </a:xfrm>
              </p:grpSpPr>
              <p:sp>
                <p:nvSpPr>
                  <p:cNvPr id="37" name="Text Box 189"/>
                  <p:cNvSpPr txBox="1">
                    <a:spLocks noChangeArrowheads="1"/>
                  </p:cNvSpPr>
                  <p:nvPr/>
                </p:nvSpPr>
                <p:spPr bwMode="auto">
                  <a:xfrm>
                    <a:off x="476" y="1253"/>
                    <a:ext cx="388" cy="21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b="1">
                        <a:latin typeface="Times New Roman" pitchFamily="-112" charset="0"/>
                      </a:rPr>
                      <a:t>x+ξ </a:t>
                    </a:r>
                  </a:p>
                </p:txBody>
              </p:sp>
              <p:sp>
                <p:nvSpPr>
                  <p:cNvPr id="38" name="Text Box 190"/>
                  <p:cNvSpPr txBox="1">
                    <a:spLocks noChangeArrowheads="1"/>
                  </p:cNvSpPr>
                  <p:nvPr/>
                </p:nvSpPr>
                <p:spPr bwMode="auto">
                  <a:xfrm>
                    <a:off x="1598" y="1260"/>
                    <a:ext cx="476" cy="21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b="1">
                        <a:latin typeface="Times New Roman" pitchFamily="-112" charset="0"/>
                      </a:rPr>
                      <a:t>x-ξ </a:t>
                    </a:r>
                  </a:p>
                </p:txBody>
              </p:sp>
              <p:sp>
                <p:nvSpPr>
                  <p:cNvPr id="39" name="Line 191"/>
                  <p:cNvSpPr>
                    <a:spLocks noChangeShapeType="1"/>
                  </p:cNvSpPr>
                  <p:nvPr/>
                </p:nvSpPr>
                <p:spPr bwMode="auto">
                  <a:xfrm rot="12777622" flipV="1">
                    <a:off x="2078" y="1692"/>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40" name="Line 192"/>
                  <p:cNvSpPr>
                    <a:spLocks noChangeShapeType="1"/>
                  </p:cNvSpPr>
                  <p:nvPr/>
                </p:nvSpPr>
                <p:spPr bwMode="auto">
                  <a:xfrm>
                    <a:off x="431" y="1298"/>
                    <a:ext cx="1723" cy="0"/>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grpSp>
                <p:nvGrpSpPr>
                  <p:cNvPr id="41" name="Group 193"/>
                  <p:cNvGrpSpPr>
                    <a:grpSpLocks/>
                  </p:cNvGrpSpPr>
                  <p:nvPr/>
                </p:nvGrpSpPr>
                <p:grpSpPr bwMode="auto">
                  <a:xfrm>
                    <a:off x="159" y="1379"/>
                    <a:ext cx="1967" cy="505"/>
                    <a:chOff x="159" y="1379"/>
                    <a:chExt cx="1967" cy="505"/>
                  </a:xfrm>
                </p:grpSpPr>
                <p:grpSp>
                  <p:nvGrpSpPr>
                    <p:cNvPr id="42" name="Group 194"/>
                    <p:cNvGrpSpPr>
                      <a:grpSpLocks/>
                    </p:cNvGrpSpPr>
                    <p:nvPr/>
                  </p:nvGrpSpPr>
                  <p:grpSpPr bwMode="auto">
                    <a:xfrm>
                      <a:off x="159" y="1379"/>
                      <a:ext cx="1967" cy="505"/>
                      <a:chOff x="241" y="625"/>
                      <a:chExt cx="1967" cy="505"/>
                    </a:xfrm>
                  </p:grpSpPr>
                  <p:grpSp>
                    <p:nvGrpSpPr>
                      <p:cNvPr id="44" name="Group 195"/>
                      <p:cNvGrpSpPr>
                        <a:grpSpLocks/>
                      </p:cNvGrpSpPr>
                      <p:nvPr/>
                    </p:nvGrpSpPr>
                    <p:grpSpPr bwMode="auto">
                      <a:xfrm>
                        <a:off x="241" y="625"/>
                        <a:ext cx="1967" cy="505"/>
                        <a:chOff x="241" y="625"/>
                        <a:chExt cx="1967" cy="505"/>
                      </a:xfrm>
                    </p:grpSpPr>
                    <p:grpSp>
                      <p:nvGrpSpPr>
                        <p:cNvPr id="46" name="Group 196"/>
                        <p:cNvGrpSpPr>
                          <a:grpSpLocks/>
                        </p:cNvGrpSpPr>
                        <p:nvPr/>
                      </p:nvGrpSpPr>
                      <p:grpSpPr bwMode="auto">
                        <a:xfrm>
                          <a:off x="672" y="625"/>
                          <a:ext cx="1536" cy="505"/>
                          <a:chOff x="672" y="625"/>
                          <a:chExt cx="1536" cy="505"/>
                        </a:xfrm>
                      </p:grpSpPr>
                      <p:sp>
                        <p:nvSpPr>
                          <p:cNvPr id="48" name="Oval 197"/>
                          <p:cNvSpPr>
                            <a:spLocks noChangeArrowheads="1"/>
                          </p:cNvSpPr>
                          <p:nvPr/>
                        </p:nvSpPr>
                        <p:spPr bwMode="auto">
                          <a:xfrm>
                            <a:off x="672" y="746"/>
                            <a:ext cx="1492" cy="384"/>
                          </a:xfrm>
                          <a:prstGeom prst="ellipse">
                            <a:avLst/>
                          </a:prstGeom>
                          <a:gradFill rotWithShape="0">
                            <a:gsLst>
                              <a:gs pos="0">
                                <a:srgbClr val="FF0000"/>
                              </a:gs>
                              <a:gs pos="100000">
                                <a:srgbClr val="FF0000">
                                  <a:gamma/>
                                  <a:shade val="46275"/>
                                  <a:invGamma/>
                                </a:srgbClr>
                              </a:gs>
                            </a:gsLst>
                            <a:path path="shape">
                              <a:fillToRect l="50000" t="50000" r="50000" b="50000"/>
                            </a:path>
                          </a:gradFill>
                          <a:ln w="9525">
                            <a:solidFill>
                              <a:srgbClr val="FF0000"/>
                            </a:solidFill>
                            <a:round/>
                            <a:headEnd/>
                            <a:tailEnd/>
                          </a:ln>
                          <a:effectLst/>
                        </p:spPr>
                        <p:txBody>
                          <a:bodyPr wrap="none" anchor="ctr">
                            <a:prstTxWarp prst="textNoShape">
                              <a:avLst/>
                            </a:prstTxWarp>
                          </a:bodyPr>
                          <a:lstStyle/>
                          <a:p>
                            <a:endParaRPr lang="en-US"/>
                          </a:p>
                        </p:txBody>
                      </p:sp>
                      <p:sp>
                        <p:nvSpPr>
                          <p:cNvPr id="49" name="Text Box 198"/>
                          <p:cNvSpPr txBox="1">
                            <a:spLocks noChangeArrowheads="1"/>
                          </p:cNvSpPr>
                          <p:nvPr/>
                        </p:nvSpPr>
                        <p:spPr bwMode="auto">
                          <a:xfrm>
                            <a:off x="672" y="723"/>
                            <a:ext cx="1536" cy="231"/>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b="1" dirty="0">
                                <a:solidFill>
                                  <a:schemeClr val="bg1"/>
                                </a:solidFill>
                                <a:latin typeface="Bookman Old Style" pitchFamily="-112" charset="0"/>
                              </a:rPr>
                              <a:t>H, H, E, E (</a:t>
                            </a:r>
                            <a:r>
                              <a:rPr lang="en-US" b="1" dirty="0" err="1">
                                <a:solidFill>
                                  <a:schemeClr val="bg1"/>
                                </a:solidFill>
                                <a:latin typeface="Bookman Old Style" pitchFamily="-112" charset="0"/>
                              </a:rPr>
                              <a:t>x,ξ,t</a:t>
                            </a:r>
                            <a:r>
                              <a:rPr lang="en-US" b="1" dirty="0">
                                <a:solidFill>
                                  <a:schemeClr val="bg1"/>
                                </a:solidFill>
                                <a:latin typeface="Bookman Old Style" pitchFamily="-112" charset="0"/>
                              </a:rPr>
                              <a:t>)</a:t>
                            </a:r>
                          </a:p>
                        </p:txBody>
                      </p:sp>
                      <p:sp>
                        <p:nvSpPr>
                          <p:cNvPr id="50" name="Text Box 199"/>
                          <p:cNvSpPr txBox="1">
                            <a:spLocks noChangeArrowheads="1"/>
                          </p:cNvSpPr>
                          <p:nvPr/>
                        </p:nvSpPr>
                        <p:spPr bwMode="auto">
                          <a:xfrm>
                            <a:off x="1452" y="625"/>
                            <a:ext cx="192" cy="231"/>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b="1" dirty="0">
                                <a:solidFill>
                                  <a:schemeClr val="bg1"/>
                                </a:solidFill>
                                <a:latin typeface="Times New Roman" pitchFamily="-112" charset="0"/>
                              </a:rPr>
                              <a:t>~</a:t>
                            </a:r>
                          </a:p>
                        </p:txBody>
                      </p:sp>
                    </p:grpSp>
                    <p:sp>
                      <p:nvSpPr>
                        <p:cNvPr id="47" name="Line 200"/>
                        <p:cNvSpPr>
                          <a:spLocks noChangeShapeType="1"/>
                        </p:cNvSpPr>
                        <p:nvPr/>
                      </p:nvSpPr>
                      <p:spPr bwMode="auto">
                        <a:xfrm flipV="1">
                          <a:off x="241" y="936"/>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45" name="Line 201"/>
                      <p:cNvSpPr>
                        <a:spLocks noChangeShapeType="1"/>
                      </p:cNvSpPr>
                      <p:nvPr/>
                    </p:nvSpPr>
                    <p:spPr bwMode="auto">
                      <a:xfrm flipV="1">
                        <a:off x="256" y="962"/>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43" name="Text Box 202"/>
                    <p:cNvSpPr txBox="1">
                      <a:spLocks noChangeArrowheads="1"/>
                    </p:cNvSpPr>
                    <p:nvPr/>
                  </p:nvSpPr>
                  <p:spPr bwMode="auto">
                    <a:xfrm>
                      <a:off x="872" y="1380"/>
                      <a:ext cx="191" cy="231"/>
                    </a:xfrm>
                    <a:prstGeom prst="rect">
                      <a:avLst/>
                    </a:prstGeom>
                    <a:noFill/>
                    <a:ln w="9525">
                      <a:noFill/>
                      <a:miter lim="800000"/>
                      <a:headEnd/>
                      <a:tailEnd/>
                    </a:ln>
                    <a:effectLst/>
                  </p:spPr>
                  <p:txBody>
                    <a:bodyPr wrap="none">
                      <a:prstTxWarp prst="textNoShape">
                        <a:avLst/>
                      </a:prstTxWarp>
                      <a:spAutoFit/>
                    </a:bodyPr>
                    <a:lstStyle/>
                    <a:p>
                      <a:r>
                        <a:rPr lang="en-US" b="1" dirty="0">
                          <a:solidFill>
                            <a:schemeClr val="bg1"/>
                          </a:solidFill>
                          <a:latin typeface="Times New Roman" pitchFamily="-112" charset="0"/>
                          <a:ea typeface="Times New Roman" pitchFamily="-112" charset="0"/>
                          <a:cs typeface="Times New Roman" pitchFamily="-112" charset="0"/>
                        </a:rPr>
                        <a:t>~</a:t>
                      </a:r>
                    </a:p>
                  </p:txBody>
                </p:sp>
              </p:grpSp>
            </p:grpSp>
          </p:grpSp>
          <p:grpSp>
            <p:nvGrpSpPr>
              <p:cNvPr id="24" name="Group 205"/>
              <p:cNvGrpSpPr>
                <a:grpSpLocks noChangeAspect="1"/>
              </p:cNvGrpSpPr>
              <p:nvPr/>
            </p:nvGrpSpPr>
            <p:grpSpPr bwMode="auto">
              <a:xfrm rot="2775006">
                <a:off x="1826" y="897"/>
                <a:ext cx="81" cy="345"/>
                <a:chOff x="1324" y="1002"/>
                <a:chExt cx="146" cy="462"/>
              </a:xfrm>
            </p:grpSpPr>
            <p:sp>
              <p:nvSpPr>
                <p:cNvPr id="26" name="Freeform 206"/>
                <p:cNvSpPr>
                  <a:spLocks noChangeAspect="1"/>
                </p:cNvSpPr>
                <p:nvPr/>
              </p:nvSpPr>
              <p:spPr bwMode="auto">
                <a:xfrm>
                  <a:off x="1326" y="1002"/>
                  <a:ext cx="143" cy="75"/>
                </a:xfrm>
                <a:custGeom>
                  <a:avLst/>
                  <a:gdLst/>
                  <a:ahLst/>
                  <a:cxnLst>
                    <a:cxn ang="0">
                      <a:pos x="0" y="0"/>
                    </a:cxn>
                    <a:cxn ang="0">
                      <a:pos x="0" y="4"/>
                    </a:cxn>
                    <a:cxn ang="0">
                      <a:pos x="4" y="7"/>
                    </a:cxn>
                    <a:cxn ang="0">
                      <a:pos x="8" y="9"/>
                    </a:cxn>
                    <a:cxn ang="0">
                      <a:pos x="12" y="11"/>
                    </a:cxn>
                    <a:cxn ang="0">
                      <a:pos x="129" y="58"/>
                    </a:cxn>
                    <a:cxn ang="0">
                      <a:pos x="135" y="60"/>
                    </a:cxn>
                    <a:cxn ang="0">
                      <a:pos x="139" y="63"/>
                    </a:cxn>
                    <a:cxn ang="0">
                      <a:pos x="142" y="65"/>
                    </a:cxn>
                    <a:cxn ang="0">
                      <a:pos x="141" y="69"/>
                    </a:cxn>
                    <a:cxn ang="0">
                      <a:pos x="141" y="71"/>
                    </a:cxn>
                    <a:cxn ang="0">
                      <a:pos x="138" y="74"/>
                    </a:cxn>
                    <a:cxn ang="0">
                      <a:pos x="11" y="60"/>
                    </a:cxn>
                    <a:cxn ang="0">
                      <a:pos x="10" y="61"/>
                    </a:cxn>
                    <a:cxn ang="0">
                      <a:pos x="4" y="59"/>
                    </a:cxn>
                    <a:cxn ang="0">
                      <a:pos x="4" y="60"/>
                    </a:cxn>
                    <a:cxn ang="0">
                      <a:pos x="2" y="62"/>
                    </a:cxn>
                    <a:cxn ang="0">
                      <a:pos x="0" y="65"/>
                    </a:cxn>
                  </a:cxnLst>
                  <a:rect l="0" t="0" r="r" b="b"/>
                  <a:pathLst>
                    <a:path w="143" h="75">
                      <a:moveTo>
                        <a:pt x="0" y="0"/>
                      </a:moveTo>
                      <a:lnTo>
                        <a:pt x="0" y="4"/>
                      </a:lnTo>
                      <a:lnTo>
                        <a:pt x="4" y="7"/>
                      </a:lnTo>
                      <a:lnTo>
                        <a:pt x="8" y="9"/>
                      </a:lnTo>
                      <a:lnTo>
                        <a:pt x="12" y="11"/>
                      </a:lnTo>
                      <a:lnTo>
                        <a:pt x="129" y="58"/>
                      </a:lnTo>
                      <a:lnTo>
                        <a:pt x="135" y="60"/>
                      </a:lnTo>
                      <a:lnTo>
                        <a:pt x="139" y="63"/>
                      </a:lnTo>
                      <a:lnTo>
                        <a:pt x="142" y="65"/>
                      </a:lnTo>
                      <a:lnTo>
                        <a:pt x="141" y="69"/>
                      </a:lnTo>
                      <a:lnTo>
                        <a:pt x="141" y="71"/>
                      </a:lnTo>
                      <a:lnTo>
                        <a:pt x="138" y="74"/>
                      </a:lnTo>
                      <a:lnTo>
                        <a:pt x="11" y="60"/>
                      </a:lnTo>
                      <a:lnTo>
                        <a:pt x="10" y="61"/>
                      </a:lnTo>
                      <a:lnTo>
                        <a:pt x="4" y="59"/>
                      </a:lnTo>
                      <a:lnTo>
                        <a:pt x="4" y="60"/>
                      </a:lnTo>
                      <a:lnTo>
                        <a:pt x="2" y="62"/>
                      </a:lnTo>
                      <a:lnTo>
                        <a:pt x="0" y="65"/>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27" name="Freeform 207"/>
                <p:cNvSpPr>
                  <a:spLocks noChangeAspect="1"/>
                </p:cNvSpPr>
                <p:nvPr/>
              </p:nvSpPr>
              <p:spPr bwMode="auto">
                <a:xfrm>
                  <a:off x="1324" y="1069"/>
                  <a:ext cx="143" cy="72"/>
                </a:xfrm>
                <a:custGeom>
                  <a:avLst/>
                  <a:gdLst/>
                  <a:ahLst/>
                  <a:cxnLst>
                    <a:cxn ang="0">
                      <a:pos x="0" y="0"/>
                    </a:cxn>
                    <a:cxn ang="0">
                      <a:pos x="1" y="2"/>
                    </a:cxn>
                    <a:cxn ang="0">
                      <a:pos x="4" y="4"/>
                    </a:cxn>
                    <a:cxn ang="0">
                      <a:pos x="6" y="6"/>
                    </a:cxn>
                    <a:cxn ang="0">
                      <a:pos x="10" y="7"/>
                    </a:cxn>
                    <a:cxn ang="0">
                      <a:pos x="133" y="57"/>
                    </a:cxn>
                    <a:cxn ang="0">
                      <a:pos x="137" y="61"/>
                    </a:cxn>
                    <a:cxn ang="0">
                      <a:pos x="140" y="61"/>
                    </a:cxn>
                    <a:cxn ang="0">
                      <a:pos x="141" y="65"/>
                    </a:cxn>
                    <a:cxn ang="0">
                      <a:pos x="141" y="66"/>
                    </a:cxn>
                    <a:cxn ang="0">
                      <a:pos x="142" y="71"/>
                    </a:cxn>
                    <a:cxn ang="0">
                      <a:pos x="137" y="71"/>
                    </a:cxn>
                    <a:cxn ang="0">
                      <a:pos x="12" y="59"/>
                    </a:cxn>
                    <a:cxn ang="0">
                      <a:pos x="7" y="59"/>
                    </a:cxn>
                    <a:cxn ang="0">
                      <a:pos x="6" y="59"/>
                    </a:cxn>
                    <a:cxn ang="0">
                      <a:pos x="4" y="59"/>
                    </a:cxn>
                    <a:cxn ang="0">
                      <a:pos x="1" y="59"/>
                    </a:cxn>
                    <a:cxn ang="0">
                      <a:pos x="0" y="61"/>
                    </a:cxn>
                  </a:cxnLst>
                  <a:rect l="0" t="0" r="r" b="b"/>
                  <a:pathLst>
                    <a:path w="143" h="72">
                      <a:moveTo>
                        <a:pt x="0" y="0"/>
                      </a:moveTo>
                      <a:lnTo>
                        <a:pt x="1" y="2"/>
                      </a:lnTo>
                      <a:lnTo>
                        <a:pt x="4" y="4"/>
                      </a:lnTo>
                      <a:lnTo>
                        <a:pt x="6" y="6"/>
                      </a:lnTo>
                      <a:lnTo>
                        <a:pt x="10" y="7"/>
                      </a:lnTo>
                      <a:lnTo>
                        <a:pt x="133" y="57"/>
                      </a:lnTo>
                      <a:lnTo>
                        <a:pt x="137" y="61"/>
                      </a:lnTo>
                      <a:lnTo>
                        <a:pt x="140" y="61"/>
                      </a:lnTo>
                      <a:lnTo>
                        <a:pt x="141" y="65"/>
                      </a:lnTo>
                      <a:lnTo>
                        <a:pt x="141" y="66"/>
                      </a:lnTo>
                      <a:lnTo>
                        <a:pt x="142" y="71"/>
                      </a:lnTo>
                      <a:lnTo>
                        <a:pt x="137" y="71"/>
                      </a:lnTo>
                      <a:lnTo>
                        <a:pt x="12" y="59"/>
                      </a:lnTo>
                      <a:lnTo>
                        <a:pt x="7" y="59"/>
                      </a:lnTo>
                      <a:lnTo>
                        <a:pt x="6" y="59"/>
                      </a:lnTo>
                      <a:lnTo>
                        <a:pt x="4" y="59"/>
                      </a:lnTo>
                      <a:lnTo>
                        <a:pt x="1" y="59"/>
                      </a:lnTo>
                      <a:lnTo>
                        <a:pt x="0" y="61"/>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28" name="Freeform 208"/>
                <p:cNvSpPr>
                  <a:spLocks noChangeAspect="1"/>
                </p:cNvSpPr>
                <p:nvPr/>
              </p:nvSpPr>
              <p:spPr bwMode="auto">
                <a:xfrm>
                  <a:off x="1326" y="1131"/>
                  <a:ext cx="144" cy="76"/>
                </a:xfrm>
                <a:custGeom>
                  <a:avLst/>
                  <a:gdLst/>
                  <a:ahLst/>
                  <a:cxnLst>
                    <a:cxn ang="0">
                      <a:pos x="0" y="0"/>
                    </a:cxn>
                    <a:cxn ang="0">
                      <a:pos x="0" y="3"/>
                    </a:cxn>
                    <a:cxn ang="0">
                      <a:pos x="2" y="7"/>
                    </a:cxn>
                    <a:cxn ang="0">
                      <a:pos x="7" y="9"/>
                    </a:cxn>
                    <a:cxn ang="0">
                      <a:pos x="10" y="11"/>
                    </a:cxn>
                    <a:cxn ang="0">
                      <a:pos x="133" y="59"/>
                    </a:cxn>
                    <a:cxn ang="0">
                      <a:pos x="136" y="63"/>
                    </a:cxn>
                    <a:cxn ang="0">
                      <a:pos x="139" y="65"/>
                    </a:cxn>
                    <a:cxn ang="0">
                      <a:pos x="143" y="67"/>
                    </a:cxn>
                    <a:cxn ang="0">
                      <a:pos x="143" y="71"/>
                    </a:cxn>
                    <a:cxn ang="0">
                      <a:pos x="141" y="74"/>
                    </a:cxn>
                    <a:cxn ang="0">
                      <a:pos x="138" y="75"/>
                    </a:cxn>
                    <a:cxn ang="0">
                      <a:pos x="9" y="63"/>
                    </a:cxn>
                    <a:cxn ang="0">
                      <a:pos x="6" y="62"/>
                    </a:cxn>
                    <a:cxn ang="0">
                      <a:pos x="6" y="63"/>
                    </a:cxn>
                    <a:cxn ang="0">
                      <a:pos x="3" y="62"/>
                    </a:cxn>
                    <a:cxn ang="0">
                      <a:pos x="0" y="64"/>
                    </a:cxn>
                    <a:cxn ang="0">
                      <a:pos x="0" y="66"/>
                    </a:cxn>
                  </a:cxnLst>
                  <a:rect l="0" t="0" r="r" b="b"/>
                  <a:pathLst>
                    <a:path w="144" h="76">
                      <a:moveTo>
                        <a:pt x="0" y="0"/>
                      </a:moveTo>
                      <a:lnTo>
                        <a:pt x="0" y="3"/>
                      </a:lnTo>
                      <a:lnTo>
                        <a:pt x="2" y="7"/>
                      </a:lnTo>
                      <a:lnTo>
                        <a:pt x="7" y="9"/>
                      </a:lnTo>
                      <a:lnTo>
                        <a:pt x="10" y="11"/>
                      </a:lnTo>
                      <a:lnTo>
                        <a:pt x="133" y="59"/>
                      </a:lnTo>
                      <a:lnTo>
                        <a:pt x="136" y="63"/>
                      </a:lnTo>
                      <a:lnTo>
                        <a:pt x="139" y="65"/>
                      </a:lnTo>
                      <a:lnTo>
                        <a:pt x="143" y="67"/>
                      </a:lnTo>
                      <a:lnTo>
                        <a:pt x="143" y="71"/>
                      </a:lnTo>
                      <a:lnTo>
                        <a:pt x="141" y="74"/>
                      </a:lnTo>
                      <a:lnTo>
                        <a:pt x="138" y="75"/>
                      </a:lnTo>
                      <a:lnTo>
                        <a:pt x="9" y="63"/>
                      </a:lnTo>
                      <a:lnTo>
                        <a:pt x="6" y="62"/>
                      </a:lnTo>
                      <a:lnTo>
                        <a:pt x="6" y="63"/>
                      </a:lnTo>
                      <a:lnTo>
                        <a:pt x="3" y="62"/>
                      </a:lnTo>
                      <a:lnTo>
                        <a:pt x="0" y="64"/>
                      </a:lnTo>
                      <a:lnTo>
                        <a:pt x="0" y="66"/>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29" name="Freeform 209"/>
                <p:cNvSpPr>
                  <a:spLocks noChangeAspect="1"/>
                </p:cNvSpPr>
                <p:nvPr/>
              </p:nvSpPr>
              <p:spPr bwMode="auto">
                <a:xfrm>
                  <a:off x="1325" y="1202"/>
                  <a:ext cx="144" cy="70"/>
                </a:xfrm>
                <a:custGeom>
                  <a:avLst/>
                  <a:gdLst/>
                  <a:ahLst/>
                  <a:cxnLst>
                    <a:cxn ang="0">
                      <a:pos x="0" y="0"/>
                    </a:cxn>
                    <a:cxn ang="0">
                      <a:pos x="0" y="0"/>
                    </a:cxn>
                    <a:cxn ang="0">
                      <a:pos x="4" y="4"/>
                    </a:cxn>
                    <a:cxn ang="0">
                      <a:pos x="6" y="6"/>
                    </a:cxn>
                    <a:cxn ang="0">
                      <a:pos x="11" y="7"/>
                    </a:cxn>
                    <a:cxn ang="0">
                      <a:pos x="131" y="54"/>
                    </a:cxn>
                    <a:cxn ang="0">
                      <a:pos x="136" y="58"/>
                    </a:cxn>
                    <a:cxn ang="0">
                      <a:pos x="139" y="59"/>
                    </a:cxn>
                    <a:cxn ang="0">
                      <a:pos x="143" y="63"/>
                    </a:cxn>
                    <a:cxn ang="0">
                      <a:pos x="143" y="66"/>
                    </a:cxn>
                    <a:cxn ang="0">
                      <a:pos x="140" y="69"/>
                    </a:cxn>
                    <a:cxn ang="0">
                      <a:pos x="138" y="69"/>
                    </a:cxn>
                    <a:cxn ang="0">
                      <a:pos x="11" y="57"/>
                    </a:cxn>
                    <a:cxn ang="0">
                      <a:pos x="7" y="58"/>
                    </a:cxn>
                    <a:cxn ang="0">
                      <a:pos x="4" y="57"/>
                    </a:cxn>
                    <a:cxn ang="0">
                      <a:pos x="1" y="57"/>
                    </a:cxn>
                    <a:cxn ang="0">
                      <a:pos x="1" y="59"/>
                    </a:cxn>
                    <a:cxn ang="0">
                      <a:pos x="0" y="62"/>
                    </a:cxn>
                  </a:cxnLst>
                  <a:rect l="0" t="0" r="r" b="b"/>
                  <a:pathLst>
                    <a:path w="144" h="70">
                      <a:moveTo>
                        <a:pt x="0" y="0"/>
                      </a:moveTo>
                      <a:lnTo>
                        <a:pt x="0" y="0"/>
                      </a:lnTo>
                      <a:lnTo>
                        <a:pt x="4" y="4"/>
                      </a:lnTo>
                      <a:lnTo>
                        <a:pt x="6" y="6"/>
                      </a:lnTo>
                      <a:lnTo>
                        <a:pt x="11" y="7"/>
                      </a:lnTo>
                      <a:lnTo>
                        <a:pt x="131" y="54"/>
                      </a:lnTo>
                      <a:lnTo>
                        <a:pt x="136" y="58"/>
                      </a:lnTo>
                      <a:lnTo>
                        <a:pt x="139" y="59"/>
                      </a:lnTo>
                      <a:lnTo>
                        <a:pt x="143" y="63"/>
                      </a:lnTo>
                      <a:lnTo>
                        <a:pt x="143" y="66"/>
                      </a:lnTo>
                      <a:lnTo>
                        <a:pt x="140" y="69"/>
                      </a:lnTo>
                      <a:lnTo>
                        <a:pt x="138" y="69"/>
                      </a:lnTo>
                      <a:lnTo>
                        <a:pt x="11" y="57"/>
                      </a:lnTo>
                      <a:lnTo>
                        <a:pt x="7" y="58"/>
                      </a:lnTo>
                      <a:lnTo>
                        <a:pt x="4" y="57"/>
                      </a:lnTo>
                      <a:lnTo>
                        <a:pt x="1" y="57"/>
                      </a:lnTo>
                      <a:lnTo>
                        <a:pt x="1" y="59"/>
                      </a:lnTo>
                      <a:lnTo>
                        <a:pt x="0" y="62"/>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30" name="Freeform 210"/>
                <p:cNvSpPr>
                  <a:spLocks noChangeAspect="1"/>
                </p:cNvSpPr>
                <p:nvPr/>
              </p:nvSpPr>
              <p:spPr bwMode="auto">
                <a:xfrm>
                  <a:off x="1327" y="1260"/>
                  <a:ext cx="142" cy="76"/>
                </a:xfrm>
                <a:custGeom>
                  <a:avLst/>
                  <a:gdLst/>
                  <a:ahLst/>
                  <a:cxnLst>
                    <a:cxn ang="0">
                      <a:pos x="0" y="0"/>
                    </a:cxn>
                    <a:cxn ang="0">
                      <a:pos x="0" y="4"/>
                    </a:cxn>
                    <a:cxn ang="0">
                      <a:pos x="3" y="7"/>
                    </a:cxn>
                    <a:cxn ang="0">
                      <a:pos x="6" y="8"/>
                    </a:cxn>
                    <a:cxn ang="0">
                      <a:pos x="11" y="11"/>
                    </a:cxn>
                    <a:cxn ang="0">
                      <a:pos x="132" y="61"/>
                    </a:cxn>
                    <a:cxn ang="0">
                      <a:pos x="137" y="64"/>
                    </a:cxn>
                    <a:cxn ang="0">
                      <a:pos x="137" y="65"/>
                    </a:cxn>
                    <a:cxn ang="0">
                      <a:pos x="140" y="68"/>
                    </a:cxn>
                    <a:cxn ang="0">
                      <a:pos x="141" y="71"/>
                    </a:cxn>
                    <a:cxn ang="0">
                      <a:pos x="139" y="74"/>
                    </a:cxn>
                    <a:cxn ang="0">
                      <a:pos x="136" y="75"/>
                    </a:cxn>
                    <a:cxn ang="0">
                      <a:pos x="11" y="62"/>
                    </a:cxn>
                    <a:cxn ang="0">
                      <a:pos x="8" y="62"/>
                    </a:cxn>
                    <a:cxn ang="0">
                      <a:pos x="6" y="62"/>
                    </a:cxn>
                    <a:cxn ang="0">
                      <a:pos x="4" y="62"/>
                    </a:cxn>
                    <a:cxn ang="0">
                      <a:pos x="2" y="63"/>
                    </a:cxn>
                    <a:cxn ang="0">
                      <a:pos x="2" y="66"/>
                    </a:cxn>
                  </a:cxnLst>
                  <a:rect l="0" t="0" r="r" b="b"/>
                  <a:pathLst>
                    <a:path w="142" h="76">
                      <a:moveTo>
                        <a:pt x="0" y="0"/>
                      </a:moveTo>
                      <a:lnTo>
                        <a:pt x="0" y="4"/>
                      </a:lnTo>
                      <a:lnTo>
                        <a:pt x="3" y="7"/>
                      </a:lnTo>
                      <a:lnTo>
                        <a:pt x="6" y="8"/>
                      </a:lnTo>
                      <a:lnTo>
                        <a:pt x="11" y="11"/>
                      </a:lnTo>
                      <a:lnTo>
                        <a:pt x="132" y="61"/>
                      </a:lnTo>
                      <a:lnTo>
                        <a:pt x="137" y="64"/>
                      </a:lnTo>
                      <a:lnTo>
                        <a:pt x="137" y="65"/>
                      </a:lnTo>
                      <a:lnTo>
                        <a:pt x="140" y="68"/>
                      </a:lnTo>
                      <a:lnTo>
                        <a:pt x="141" y="71"/>
                      </a:lnTo>
                      <a:lnTo>
                        <a:pt x="139" y="74"/>
                      </a:lnTo>
                      <a:lnTo>
                        <a:pt x="136" y="75"/>
                      </a:lnTo>
                      <a:lnTo>
                        <a:pt x="11" y="62"/>
                      </a:lnTo>
                      <a:lnTo>
                        <a:pt x="8" y="62"/>
                      </a:lnTo>
                      <a:lnTo>
                        <a:pt x="6" y="62"/>
                      </a:lnTo>
                      <a:lnTo>
                        <a:pt x="4" y="62"/>
                      </a:lnTo>
                      <a:lnTo>
                        <a:pt x="2" y="63"/>
                      </a:lnTo>
                      <a:lnTo>
                        <a:pt x="2" y="66"/>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31" name="Freeform 211"/>
                <p:cNvSpPr>
                  <a:spLocks noChangeAspect="1"/>
                </p:cNvSpPr>
                <p:nvPr/>
              </p:nvSpPr>
              <p:spPr bwMode="auto">
                <a:xfrm>
                  <a:off x="1326" y="1328"/>
                  <a:ext cx="142" cy="74"/>
                </a:xfrm>
                <a:custGeom>
                  <a:avLst/>
                  <a:gdLst/>
                  <a:ahLst/>
                  <a:cxnLst>
                    <a:cxn ang="0">
                      <a:pos x="0" y="0"/>
                    </a:cxn>
                    <a:cxn ang="0">
                      <a:pos x="2" y="2"/>
                    </a:cxn>
                    <a:cxn ang="0">
                      <a:pos x="4" y="4"/>
                    </a:cxn>
                    <a:cxn ang="0">
                      <a:pos x="4" y="5"/>
                    </a:cxn>
                    <a:cxn ang="0">
                      <a:pos x="10" y="8"/>
                    </a:cxn>
                    <a:cxn ang="0">
                      <a:pos x="129" y="57"/>
                    </a:cxn>
                    <a:cxn ang="0">
                      <a:pos x="136" y="59"/>
                    </a:cxn>
                    <a:cxn ang="0">
                      <a:pos x="138" y="62"/>
                    </a:cxn>
                    <a:cxn ang="0">
                      <a:pos x="139" y="66"/>
                    </a:cxn>
                    <a:cxn ang="0">
                      <a:pos x="141" y="68"/>
                    </a:cxn>
                    <a:cxn ang="0">
                      <a:pos x="140" y="70"/>
                    </a:cxn>
                    <a:cxn ang="0">
                      <a:pos x="136" y="73"/>
                    </a:cxn>
                    <a:cxn ang="0">
                      <a:pos x="12" y="59"/>
                    </a:cxn>
                    <a:cxn ang="0">
                      <a:pos x="8" y="59"/>
                    </a:cxn>
                    <a:cxn ang="0">
                      <a:pos x="4" y="59"/>
                    </a:cxn>
                    <a:cxn ang="0">
                      <a:pos x="3" y="59"/>
                    </a:cxn>
                    <a:cxn ang="0">
                      <a:pos x="3" y="61"/>
                    </a:cxn>
                    <a:cxn ang="0">
                      <a:pos x="2" y="64"/>
                    </a:cxn>
                  </a:cxnLst>
                  <a:rect l="0" t="0" r="r" b="b"/>
                  <a:pathLst>
                    <a:path w="142" h="74">
                      <a:moveTo>
                        <a:pt x="0" y="0"/>
                      </a:moveTo>
                      <a:lnTo>
                        <a:pt x="2" y="2"/>
                      </a:lnTo>
                      <a:lnTo>
                        <a:pt x="4" y="4"/>
                      </a:lnTo>
                      <a:lnTo>
                        <a:pt x="4" y="5"/>
                      </a:lnTo>
                      <a:lnTo>
                        <a:pt x="10" y="8"/>
                      </a:lnTo>
                      <a:lnTo>
                        <a:pt x="129" y="57"/>
                      </a:lnTo>
                      <a:lnTo>
                        <a:pt x="136" y="59"/>
                      </a:lnTo>
                      <a:lnTo>
                        <a:pt x="138" y="62"/>
                      </a:lnTo>
                      <a:lnTo>
                        <a:pt x="139" y="66"/>
                      </a:lnTo>
                      <a:lnTo>
                        <a:pt x="141" y="68"/>
                      </a:lnTo>
                      <a:lnTo>
                        <a:pt x="140" y="70"/>
                      </a:lnTo>
                      <a:lnTo>
                        <a:pt x="136" y="73"/>
                      </a:lnTo>
                      <a:lnTo>
                        <a:pt x="12" y="59"/>
                      </a:lnTo>
                      <a:lnTo>
                        <a:pt x="8" y="59"/>
                      </a:lnTo>
                      <a:lnTo>
                        <a:pt x="4" y="59"/>
                      </a:lnTo>
                      <a:lnTo>
                        <a:pt x="3" y="59"/>
                      </a:lnTo>
                      <a:lnTo>
                        <a:pt x="3" y="61"/>
                      </a:lnTo>
                      <a:lnTo>
                        <a:pt x="2" y="64"/>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32" name="Freeform 212"/>
                <p:cNvSpPr>
                  <a:spLocks noChangeAspect="1"/>
                </p:cNvSpPr>
                <p:nvPr/>
              </p:nvSpPr>
              <p:spPr bwMode="auto">
                <a:xfrm>
                  <a:off x="1326" y="1391"/>
                  <a:ext cx="142" cy="73"/>
                </a:xfrm>
                <a:custGeom>
                  <a:avLst/>
                  <a:gdLst/>
                  <a:ahLst/>
                  <a:cxnLst>
                    <a:cxn ang="0">
                      <a:pos x="0" y="0"/>
                    </a:cxn>
                    <a:cxn ang="0">
                      <a:pos x="0" y="3"/>
                    </a:cxn>
                    <a:cxn ang="0">
                      <a:pos x="1" y="7"/>
                    </a:cxn>
                    <a:cxn ang="0">
                      <a:pos x="5" y="9"/>
                    </a:cxn>
                    <a:cxn ang="0">
                      <a:pos x="11" y="10"/>
                    </a:cxn>
                    <a:cxn ang="0">
                      <a:pos x="129" y="59"/>
                    </a:cxn>
                    <a:cxn ang="0">
                      <a:pos x="137" y="61"/>
                    </a:cxn>
                    <a:cxn ang="0">
                      <a:pos x="138" y="63"/>
                    </a:cxn>
                    <a:cxn ang="0">
                      <a:pos x="141" y="67"/>
                    </a:cxn>
                    <a:cxn ang="0">
                      <a:pos x="141" y="69"/>
                    </a:cxn>
                    <a:cxn ang="0">
                      <a:pos x="140" y="72"/>
                    </a:cxn>
                    <a:cxn ang="0">
                      <a:pos x="135" y="72"/>
                    </a:cxn>
                    <a:cxn ang="0">
                      <a:pos x="73" y="65"/>
                    </a:cxn>
                  </a:cxnLst>
                  <a:rect l="0" t="0" r="r" b="b"/>
                  <a:pathLst>
                    <a:path w="142" h="73">
                      <a:moveTo>
                        <a:pt x="0" y="0"/>
                      </a:moveTo>
                      <a:lnTo>
                        <a:pt x="0" y="3"/>
                      </a:lnTo>
                      <a:lnTo>
                        <a:pt x="1" y="7"/>
                      </a:lnTo>
                      <a:lnTo>
                        <a:pt x="5" y="9"/>
                      </a:lnTo>
                      <a:lnTo>
                        <a:pt x="11" y="10"/>
                      </a:lnTo>
                      <a:lnTo>
                        <a:pt x="129" y="59"/>
                      </a:lnTo>
                      <a:lnTo>
                        <a:pt x="137" y="61"/>
                      </a:lnTo>
                      <a:lnTo>
                        <a:pt x="138" y="63"/>
                      </a:lnTo>
                      <a:lnTo>
                        <a:pt x="141" y="67"/>
                      </a:lnTo>
                      <a:lnTo>
                        <a:pt x="141" y="69"/>
                      </a:lnTo>
                      <a:lnTo>
                        <a:pt x="140" y="72"/>
                      </a:lnTo>
                      <a:lnTo>
                        <a:pt x="135" y="72"/>
                      </a:lnTo>
                      <a:lnTo>
                        <a:pt x="73" y="65"/>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grpSp>
          <p:sp>
            <p:nvSpPr>
              <p:cNvPr id="25" name="Text Box 213"/>
              <p:cNvSpPr txBox="1">
                <a:spLocks noChangeArrowheads="1"/>
              </p:cNvSpPr>
              <p:nvPr/>
            </p:nvSpPr>
            <p:spPr bwMode="auto">
              <a:xfrm>
                <a:off x="1778" y="736"/>
                <a:ext cx="662" cy="234"/>
              </a:xfrm>
              <a:prstGeom prst="rect">
                <a:avLst/>
              </a:prstGeom>
              <a:noFill/>
              <a:ln w="9525">
                <a:noFill/>
                <a:miter lim="800000"/>
                <a:headEnd/>
                <a:tailEnd/>
              </a:ln>
              <a:effectLst/>
            </p:spPr>
            <p:txBody>
              <a:bodyPr wrap="none">
                <a:prstTxWarp prst="textNoShape">
                  <a:avLst/>
                </a:prstTxWarp>
                <a:spAutoFit/>
              </a:bodyPr>
              <a:lstStyle/>
              <a:p>
                <a:r>
                  <a:rPr lang="en-US" sz="1600" dirty="0">
                    <a:latin typeface="Symbol" pitchFamily="-112" charset="2"/>
                  </a:rPr>
                  <a:t>g</a:t>
                </a:r>
                <a:r>
                  <a:rPr lang="en-US" sz="1600" b="1" dirty="0">
                    <a:latin typeface="Symbol" pitchFamily="-112" charset="2"/>
                  </a:rPr>
                  <a:t>, </a:t>
                </a:r>
                <a:r>
                  <a:rPr lang="en-US" sz="1600" b="1" dirty="0" err="1">
                    <a:latin typeface="Symbol" pitchFamily="-112" charset="2"/>
                  </a:rPr>
                  <a:t>p,</a:t>
                </a:r>
                <a:r>
                  <a:rPr lang="en-US" sz="1600" dirty="0" err="1">
                    <a:latin typeface="+mj-lt"/>
                  </a:rPr>
                  <a:t>J</a:t>
                </a:r>
                <a:r>
                  <a:rPr lang="en-US" sz="1600" dirty="0">
                    <a:latin typeface="Symbol" pitchFamily="-112" charset="2"/>
                  </a:rPr>
                  <a:t>/Y</a:t>
                </a:r>
                <a:endParaRPr lang="en-US" sz="1600" b="1" dirty="0">
                  <a:latin typeface="Symbol" pitchFamily="-112" charset="2"/>
                </a:endParaRPr>
              </a:p>
            </p:txBody>
          </p:sp>
        </p:grpSp>
        <p:sp>
          <p:nvSpPr>
            <p:cNvPr id="18" name="Text Box 214"/>
            <p:cNvSpPr txBox="1">
              <a:spLocks noChangeArrowheads="1"/>
            </p:cNvSpPr>
            <p:nvPr/>
          </p:nvSpPr>
          <p:spPr bwMode="auto">
            <a:xfrm>
              <a:off x="158750" y="2874963"/>
              <a:ext cx="311150" cy="366712"/>
            </a:xfrm>
            <a:prstGeom prst="rect">
              <a:avLst/>
            </a:prstGeom>
            <a:noFill/>
            <a:ln w="9525">
              <a:noFill/>
              <a:miter lim="800000"/>
              <a:headEnd/>
              <a:tailEnd/>
            </a:ln>
            <a:effectLst/>
          </p:spPr>
          <p:txBody>
            <a:bodyPr wrap="none">
              <a:prstTxWarp prst="textNoShape">
                <a:avLst/>
              </a:prstTxWarp>
              <a:spAutoFit/>
            </a:bodyPr>
            <a:lstStyle/>
            <a:p>
              <a:r>
                <a:rPr lang="en-US" b="1">
                  <a:latin typeface="Times New Roman" pitchFamily="-112" charset="0"/>
                </a:rPr>
                <a:t>p</a:t>
              </a:r>
            </a:p>
          </p:txBody>
        </p:sp>
        <p:sp>
          <p:nvSpPr>
            <p:cNvPr id="19" name="Text Box 215"/>
            <p:cNvSpPr txBox="1">
              <a:spLocks noChangeArrowheads="1"/>
            </p:cNvSpPr>
            <p:nvPr/>
          </p:nvSpPr>
          <p:spPr bwMode="auto">
            <a:xfrm>
              <a:off x="4064000" y="2852738"/>
              <a:ext cx="387350" cy="366712"/>
            </a:xfrm>
            <a:prstGeom prst="rect">
              <a:avLst/>
            </a:prstGeom>
            <a:noFill/>
            <a:ln w="9525">
              <a:noFill/>
              <a:miter lim="800000"/>
              <a:headEnd/>
              <a:tailEnd/>
            </a:ln>
            <a:effectLst/>
          </p:spPr>
          <p:txBody>
            <a:bodyPr wrap="none">
              <a:prstTxWarp prst="textNoShape">
                <a:avLst/>
              </a:prstTxWarp>
              <a:spAutoFit/>
            </a:bodyPr>
            <a:lstStyle/>
            <a:p>
              <a:r>
                <a:rPr lang="en-US" b="1" dirty="0" err="1">
                  <a:latin typeface="Times New Roman" pitchFamily="-112" charset="0"/>
                </a:rPr>
                <a:t>p</a:t>
              </a:r>
              <a:r>
                <a:rPr lang="en-US" b="1" dirty="0">
                  <a:latin typeface="Times New Roman" pitchFamily="-112" charset="0"/>
                </a:rPr>
                <a:t>’</a:t>
              </a:r>
            </a:p>
          </p:txBody>
        </p:sp>
      </p:grpSp>
      <p:sp>
        <p:nvSpPr>
          <p:cNvPr id="58" name="TextBox 57"/>
          <p:cNvSpPr txBox="1"/>
          <p:nvPr/>
        </p:nvSpPr>
        <p:spPr>
          <a:xfrm>
            <a:off x="0" y="2667000"/>
            <a:ext cx="5852884" cy="1354217"/>
          </a:xfrm>
          <a:prstGeom prst="rect">
            <a:avLst/>
          </a:prstGeom>
          <a:noFill/>
        </p:spPr>
        <p:txBody>
          <a:bodyPr wrap="none" rtlCol="0">
            <a:spAutoFit/>
          </a:bodyPr>
          <a:lstStyle/>
          <a:p>
            <a:r>
              <a:rPr lang="en-US" u="sng" dirty="0">
                <a:solidFill>
                  <a:srgbClr val="0000FF"/>
                </a:solidFill>
              </a:rPr>
              <a:t>Inclusive Reactions in </a:t>
            </a:r>
            <a:r>
              <a:rPr lang="en-US" u="sng" dirty="0" err="1">
                <a:solidFill>
                  <a:srgbClr val="0000FF"/>
                </a:solidFill>
              </a:rPr>
              <a:t>ep</a:t>
            </a:r>
            <a:r>
              <a:rPr lang="en-US" u="sng" dirty="0">
                <a:solidFill>
                  <a:srgbClr val="0000FF"/>
                </a:solidFill>
              </a:rPr>
              <a:t>/</a:t>
            </a:r>
            <a:r>
              <a:rPr lang="en-US" u="sng" dirty="0" err="1">
                <a:solidFill>
                  <a:srgbClr val="0000FF"/>
                </a:solidFill>
              </a:rPr>
              <a:t>eA</a:t>
            </a:r>
            <a:r>
              <a:rPr lang="en-US" u="sng" dirty="0">
                <a:solidFill>
                  <a:srgbClr val="0000FF"/>
                </a:solidFill>
              </a:rPr>
              <a:t>:</a:t>
            </a:r>
          </a:p>
          <a:p>
            <a:pPr marL="285750" indent="-285750">
              <a:buClr>
                <a:srgbClr val="0000FF"/>
              </a:buClr>
              <a:buFont typeface="Wingdings" charset="2"/>
              <a:buChar char="q"/>
            </a:pPr>
            <a:r>
              <a:rPr lang="en-US" sz="1600" dirty="0"/>
              <a:t>Physics: Structure </a:t>
            </a:r>
            <a:r>
              <a:rPr lang="en-US" sz="1600" dirty="0" err="1"/>
              <a:t>Fcts</a:t>
            </a:r>
            <a:r>
              <a:rPr lang="en-US" sz="1600" dirty="0"/>
              <a:t>.: </a:t>
            </a:r>
            <a:r>
              <a:rPr lang="en-US" sz="1600" dirty="0">
                <a:solidFill>
                  <a:srgbClr val="0000FF"/>
                </a:solidFill>
              </a:rPr>
              <a:t>g</a:t>
            </a:r>
            <a:r>
              <a:rPr lang="en-US" sz="1600" baseline="-25000" dirty="0">
                <a:solidFill>
                  <a:srgbClr val="0000FF"/>
                </a:solidFill>
              </a:rPr>
              <a:t>1</a:t>
            </a:r>
            <a:r>
              <a:rPr lang="en-US" sz="1600" dirty="0"/>
              <a:t>, F</a:t>
            </a:r>
            <a:r>
              <a:rPr lang="en-US" sz="1600" baseline="-25000" dirty="0"/>
              <a:t>2</a:t>
            </a:r>
            <a:r>
              <a:rPr lang="en-US" sz="1600" dirty="0"/>
              <a:t>, </a:t>
            </a:r>
            <a:r>
              <a:rPr lang="en-US" sz="1600" dirty="0">
                <a:solidFill>
                  <a:srgbClr val="FF00FF"/>
                </a:solidFill>
              </a:rPr>
              <a:t>F</a:t>
            </a:r>
            <a:r>
              <a:rPr lang="en-US" sz="1600" baseline="-25000" dirty="0">
                <a:solidFill>
                  <a:srgbClr val="FF00FF"/>
                </a:solidFill>
              </a:rPr>
              <a:t>L</a:t>
            </a:r>
          </a:p>
          <a:p>
            <a:pPr marL="285750" indent="-285750">
              <a:buClr>
                <a:srgbClr val="0000FF"/>
              </a:buClr>
              <a:buFont typeface="Wingdings" charset="2"/>
              <a:buChar char="q"/>
            </a:pPr>
            <a:r>
              <a:rPr lang="en-US" sz="1600" dirty="0"/>
              <a:t>Very good electron id </a:t>
            </a:r>
            <a:r>
              <a:rPr lang="en-US" sz="1600" dirty="0">
                <a:sym typeface="Wingdings"/>
              </a:rPr>
              <a:t> find scattered lepton</a:t>
            </a:r>
          </a:p>
          <a:p>
            <a:pPr marL="285750" indent="-285750">
              <a:buClr>
                <a:srgbClr val="0000FF"/>
              </a:buClr>
              <a:buFont typeface="Wingdings" charset="2"/>
              <a:buChar char="q"/>
            </a:pPr>
            <a:r>
              <a:rPr lang="en-US" sz="1600" dirty="0"/>
              <a:t>Momentum/energy and angular resolution of e’ critical</a:t>
            </a:r>
          </a:p>
          <a:p>
            <a:pPr marL="285750" indent="-285750">
              <a:buClr>
                <a:srgbClr val="0000FF"/>
              </a:buClr>
              <a:buFont typeface="Wingdings" charset="2"/>
              <a:buChar char="q"/>
            </a:pPr>
            <a:r>
              <a:rPr lang="en-US" sz="1600" dirty="0">
                <a:sym typeface="Wingdings"/>
              </a:rPr>
              <a:t>scattered lepton  kinematics</a:t>
            </a:r>
            <a:endParaRPr lang="en-US" sz="1600" dirty="0"/>
          </a:p>
        </p:txBody>
      </p:sp>
      <p:sp>
        <p:nvSpPr>
          <p:cNvPr id="59" name="TextBox 58"/>
          <p:cNvSpPr txBox="1"/>
          <p:nvPr/>
        </p:nvSpPr>
        <p:spPr>
          <a:xfrm>
            <a:off x="622300" y="3898900"/>
            <a:ext cx="7353295" cy="1661994"/>
          </a:xfrm>
          <a:prstGeom prst="rect">
            <a:avLst/>
          </a:prstGeom>
          <a:noFill/>
        </p:spPr>
        <p:txBody>
          <a:bodyPr wrap="none" rtlCol="0">
            <a:spAutoFit/>
          </a:bodyPr>
          <a:lstStyle/>
          <a:p>
            <a:r>
              <a:rPr lang="en-US" u="sng" dirty="0">
                <a:solidFill>
                  <a:srgbClr val="FF00FF"/>
                </a:solidFill>
              </a:rPr>
              <a:t>Semi-inclusive Reactions in </a:t>
            </a:r>
            <a:r>
              <a:rPr lang="en-US" u="sng" dirty="0" err="1">
                <a:solidFill>
                  <a:srgbClr val="FF00FF"/>
                </a:solidFill>
              </a:rPr>
              <a:t>ep</a:t>
            </a:r>
            <a:r>
              <a:rPr lang="en-US" u="sng" dirty="0">
                <a:solidFill>
                  <a:srgbClr val="FF00FF"/>
                </a:solidFill>
              </a:rPr>
              <a:t>/</a:t>
            </a:r>
            <a:r>
              <a:rPr lang="en-US" u="sng" dirty="0" err="1">
                <a:solidFill>
                  <a:srgbClr val="FF00FF"/>
                </a:solidFill>
              </a:rPr>
              <a:t>eA</a:t>
            </a:r>
            <a:r>
              <a:rPr lang="en-US" u="sng" dirty="0">
                <a:solidFill>
                  <a:srgbClr val="FF00FF"/>
                </a:solidFill>
              </a:rPr>
              <a:t>:</a:t>
            </a:r>
          </a:p>
          <a:p>
            <a:pPr marL="285750" indent="-285750">
              <a:buClr>
                <a:srgbClr val="FF00FF"/>
              </a:buClr>
              <a:buFont typeface="Wingdings" charset="2"/>
              <a:buChar char="q"/>
            </a:pPr>
            <a:r>
              <a:rPr lang="en-US" sz="1600" dirty="0">
                <a:latin typeface="+mj-lt"/>
                <a:cs typeface="Symbol" charset="2"/>
              </a:rPr>
              <a:t>Physics: TMDs, </a:t>
            </a:r>
            <a:r>
              <a:rPr lang="en-US" sz="1600" dirty="0" err="1">
                <a:latin typeface="+mj-lt"/>
                <a:cs typeface="Symbol" charset="2"/>
              </a:rPr>
              <a:t>Helicity</a:t>
            </a:r>
            <a:r>
              <a:rPr lang="en-US" sz="1600" dirty="0">
                <a:latin typeface="+mj-lt"/>
                <a:cs typeface="Symbol" charset="2"/>
              </a:rPr>
              <a:t> PDFs </a:t>
            </a:r>
            <a:r>
              <a:rPr lang="en-US" sz="1600" dirty="0">
                <a:latin typeface="+mj-lt"/>
                <a:cs typeface="Symbol" charset="2"/>
                <a:sym typeface="Wingdings"/>
              </a:rPr>
              <a:t> flavor separation, </a:t>
            </a:r>
            <a:r>
              <a:rPr lang="en-US" sz="1600" dirty="0" err="1">
                <a:cs typeface="Symbol" charset="2"/>
              </a:rPr>
              <a:t>dihadron</a:t>
            </a:r>
            <a:r>
              <a:rPr lang="en-US" sz="1600" dirty="0">
                <a:cs typeface="Symbol" charset="2"/>
              </a:rPr>
              <a:t>-corr.,… </a:t>
            </a:r>
          </a:p>
          <a:p>
            <a:pPr>
              <a:buClr>
                <a:srgbClr val="FF00FF"/>
              </a:buClr>
            </a:pPr>
            <a:r>
              <a:rPr lang="en-US" sz="1600" dirty="0">
                <a:latin typeface="+mj-lt"/>
                <a:cs typeface="Symbol" charset="2"/>
              </a:rPr>
              <a:t>   </a:t>
            </a:r>
            <a:r>
              <a:rPr lang="en-US" sz="1600" dirty="0">
                <a:latin typeface="+mj-lt"/>
                <a:cs typeface="Symbol" charset="2"/>
                <a:sym typeface="Wingdings"/>
              </a:rPr>
              <a:t> </a:t>
            </a:r>
            <a:r>
              <a:rPr lang="en-US" sz="1600" dirty="0" err="1">
                <a:solidFill>
                  <a:srgbClr val="FF66FF"/>
                </a:solidFill>
                <a:latin typeface="+mj-lt"/>
                <a:cs typeface="Symbol" charset="2"/>
                <a:sym typeface="Wingdings"/>
              </a:rPr>
              <a:t>Kaon</a:t>
            </a:r>
            <a:r>
              <a:rPr lang="en-US" sz="1600" dirty="0">
                <a:solidFill>
                  <a:srgbClr val="FF66FF"/>
                </a:solidFill>
                <a:latin typeface="+mj-lt"/>
                <a:cs typeface="Symbol" charset="2"/>
                <a:sym typeface="Wingdings"/>
              </a:rPr>
              <a:t> asymmetries, cross sections</a:t>
            </a:r>
            <a:endParaRPr lang="en-US" sz="1600" dirty="0">
              <a:solidFill>
                <a:srgbClr val="FF66FF"/>
              </a:solidFill>
              <a:latin typeface="+mj-lt"/>
              <a:cs typeface="Symbol" charset="2"/>
            </a:endParaRPr>
          </a:p>
          <a:p>
            <a:pPr marL="285750" indent="-285750">
              <a:buClr>
                <a:srgbClr val="FF00FF"/>
              </a:buClr>
              <a:buFont typeface="Wingdings" charset="2"/>
              <a:buChar char="q"/>
            </a:pPr>
            <a:r>
              <a:rPr lang="en-US" sz="1600" dirty="0">
                <a:latin typeface="+mj-lt"/>
                <a:cs typeface="Symbol" charset="2"/>
              </a:rPr>
              <a:t>Excellent particle ID</a:t>
            </a:r>
            <a:r>
              <a:rPr lang="en-US" sz="1600" dirty="0">
                <a:latin typeface="Symbol" charset="2"/>
                <a:cs typeface="Symbol" charset="2"/>
              </a:rPr>
              <a:t>:  </a:t>
            </a:r>
            <a:r>
              <a:rPr lang="en-US" sz="1600" dirty="0" err="1">
                <a:latin typeface="Symbol" charset="2"/>
                <a:cs typeface="Symbol" charset="2"/>
              </a:rPr>
              <a:t>p</a:t>
            </a:r>
            <a:r>
              <a:rPr lang="en-US" sz="1600" baseline="30000" dirty="0" err="1">
                <a:latin typeface="+mn-lt"/>
                <a:cs typeface="Symbol" charset="2"/>
              </a:rPr>
              <a:t>±</a:t>
            </a:r>
            <a:r>
              <a:rPr lang="en-US" sz="1600" dirty="0" err="1"/>
              <a:t>,K</a:t>
            </a:r>
            <a:r>
              <a:rPr lang="en-US" sz="1600" baseline="30000" dirty="0" err="1"/>
              <a:t>±</a:t>
            </a:r>
            <a:r>
              <a:rPr lang="en-US" sz="1600" dirty="0" err="1"/>
              <a:t>,p</a:t>
            </a:r>
            <a:r>
              <a:rPr lang="en-US" sz="1600" baseline="30000" dirty="0"/>
              <a:t>±</a:t>
            </a:r>
            <a:r>
              <a:rPr lang="en-US" sz="1600" dirty="0"/>
              <a:t> separation over a wide range in </a:t>
            </a:r>
            <a:r>
              <a:rPr lang="en-US" sz="1600" dirty="0">
                <a:latin typeface="Symbol" charset="2"/>
                <a:cs typeface="Symbol" charset="2"/>
              </a:rPr>
              <a:t>h</a:t>
            </a:r>
          </a:p>
          <a:p>
            <a:pPr marL="285750" indent="-285750">
              <a:buClr>
                <a:srgbClr val="FF00FF"/>
              </a:buClr>
              <a:buFont typeface="Wingdings" charset="2"/>
              <a:buChar char="q"/>
            </a:pPr>
            <a:r>
              <a:rPr lang="en-US" sz="1600" dirty="0">
                <a:sym typeface="Wingdings"/>
              </a:rPr>
              <a:t>full </a:t>
            </a:r>
            <a:r>
              <a:rPr lang="en-US" sz="1600" dirty="0">
                <a:latin typeface="Symbol" charset="2"/>
                <a:cs typeface="Symbol" charset="2"/>
                <a:sym typeface="Wingdings"/>
              </a:rPr>
              <a:t>F</a:t>
            </a:r>
            <a:r>
              <a:rPr lang="en-US" sz="1600" dirty="0">
                <a:sym typeface="Wingdings"/>
              </a:rPr>
              <a:t>-coverage around </a:t>
            </a:r>
            <a:r>
              <a:rPr lang="en-US" sz="2000" dirty="0">
                <a:latin typeface="Symbol" charset="2"/>
                <a:cs typeface="Symbol" charset="2"/>
                <a:sym typeface="Wingdings"/>
              </a:rPr>
              <a:t>g</a:t>
            </a:r>
            <a:r>
              <a:rPr lang="en-US" sz="1600" dirty="0">
                <a:sym typeface="Wingdings"/>
              </a:rPr>
              <a:t>*</a:t>
            </a:r>
          </a:p>
          <a:p>
            <a:pPr marL="285750" indent="-285750">
              <a:buClr>
                <a:srgbClr val="FF00FF"/>
              </a:buClr>
              <a:buFont typeface="Wingdings" charset="2"/>
              <a:buChar char="q"/>
            </a:pPr>
            <a:r>
              <a:rPr lang="en-US" sz="1600" dirty="0">
                <a:latin typeface="+mj-lt"/>
                <a:cs typeface="Symbol" charset="2"/>
                <a:sym typeface="Wingdings"/>
              </a:rPr>
              <a:t>Excellent vertex resolution  Charm, Bottom identification</a:t>
            </a:r>
            <a:endParaRPr lang="en-US" sz="1600" dirty="0">
              <a:latin typeface="+mj-lt"/>
              <a:cs typeface="Symbol" charset="2"/>
            </a:endParaRPr>
          </a:p>
        </p:txBody>
      </p:sp>
      <p:sp>
        <p:nvSpPr>
          <p:cNvPr id="60" name="TextBox 59"/>
          <p:cNvSpPr txBox="1"/>
          <p:nvPr/>
        </p:nvSpPr>
        <p:spPr>
          <a:xfrm>
            <a:off x="1676400" y="5483304"/>
            <a:ext cx="7007046" cy="1354217"/>
          </a:xfrm>
          <a:prstGeom prst="rect">
            <a:avLst/>
          </a:prstGeom>
          <a:solidFill>
            <a:schemeClr val="bg1"/>
          </a:solidFill>
        </p:spPr>
        <p:txBody>
          <a:bodyPr wrap="none" rtlCol="0">
            <a:spAutoFit/>
          </a:bodyPr>
          <a:lstStyle/>
          <a:p>
            <a:r>
              <a:rPr lang="en-US" u="sng" dirty="0">
                <a:solidFill>
                  <a:srgbClr val="00FF00"/>
                </a:solidFill>
              </a:rPr>
              <a:t>Exclusive Reactions in </a:t>
            </a:r>
            <a:r>
              <a:rPr lang="en-US" u="sng" dirty="0" err="1">
                <a:solidFill>
                  <a:srgbClr val="00FF00"/>
                </a:solidFill>
              </a:rPr>
              <a:t>ep</a:t>
            </a:r>
            <a:r>
              <a:rPr lang="en-US" u="sng" dirty="0">
                <a:solidFill>
                  <a:srgbClr val="00FF00"/>
                </a:solidFill>
              </a:rPr>
              <a:t>/</a:t>
            </a:r>
            <a:r>
              <a:rPr lang="en-US" u="sng">
                <a:solidFill>
                  <a:srgbClr val="00FF00"/>
                </a:solidFill>
              </a:rPr>
              <a:t>eA:</a:t>
            </a:r>
            <a:endParaRPr lang="en-US" u="sng" dirty="0">
              <a:solidFill>
                <a:srgbClr val="00FF00"/>
              </a:solidFill>
            </a:endParaRPr>
          </a:p>
          <a:p>
            <a:pPr marL="285750" indent="-285750">
              <a:buClr>
                <a:srgbClr val="00FF00"/>
              </a:buClr>
              <a:buFont typeface="Wingdings" charset="2"/>
              <a:buChar char="q"/>
            </a:pPr>
            <a:r>
              <a:rPr lang="en-US" sz="1600" dirty="0">
                <a:solidFill>
                  <a:schemeClr val="dk1"/>
                </a:solidFill>
              </a:rPr>
              <a:t>Physics: GPDs, proton/nucleus imaging, </a:t>
            </a:r>
            <a:r>
              <a:rPr lang="en-US" sz="1600" dirty="0">
                <a:solidFill>
                  <a:srgbClr val="FF66FF"/>
                </a:solidFill>
              </a:rPr>
              <a:t>DVCS</a:t>
            </a:r>
            <a:r>
              <a:rPr lang="en-US" sz="1600" dirty="0">
                <a:solidFill>
                  <a:schemeClr val="dk1"/>
                </a:solidFill>
              </a:rPr>
              <a:t>, excl. VM/PS prod.</a:t>
            </a:r>
          </a:p>
          <a:p>
            <a:pPr marL="285750" indent="-285750">
              <a:buClr>
                <a:srgbClr val="00FF00"/>
              </a:buClr>
              <a:buFont typeface="Wingdings" charset="2"/>
              <a:buChar char="q"/>
            </a:pPr>
            <a:r>
              <a:rPr lang="en-US" sz="1600" dirty="0">
                <a:solidFill>
                  <a:schemeClr val="dk1"/>
                </a:solidFill>
              </a:rPr>
              <a:t>Exclusivity </a:t>
            </a:r>
            <a:r>
              <a:rPr lang="en-US" sz="1600" dirty="0">
                <a:solidFill>
                  <a:schemeClr val="dk1"/>
                </a:solidFill>
                <a:sym typeface="Wingdings"/>
              </a:rPr>
              <a:t> large rapidity coverage  rapidity gap events</a:t>
            </a:r>
          </a:p>
          <a:p>
            <a:pPr marL="285750" indent="-285750">
              <a:buClr>
                <a:srgbClr val="00FF00"/>
              </a:buClr>
              <a:buFont typeface="Wingdings" charset="2"/>
              <a:buChar char="q"/>
            </a:pPr>
            <a:r>
              <a:rPr lang="en-US" sz="1600" dirty="0">
                <a:solidFill>
                  <a:schemeClr val="dk1"/>
                </a:solidFill>
                <a:sym typeface="Wingdings"/>
              </a:rPr>
              <a:t>             ↘</a:t>
            </a:r>
            <a:r>
              <a:rPr lang="en-US" sz="1600" dirty="0">
                <a:solidFill>
                  <a:schemeClr val="dk1"/>
                </a:solidFill>
              </a:rPr>
              <a:t>  reconstruction of all particles in event</a:t>
            </a:r>
          </a:p>
          <a:p>
            <a:pPr marL="285750" indent="-285750">
              <a:buClr>
                <a:srgbClr val="00FF00"/>
              </a:buClr>
              <a:buFont typeface="Wingdings" charset="2"/>
              <a:buChar char="q"/>
            </a:pPr>
            <a:r>
              <a:rPr lang="en-US" sz="1600" dirty="0">
                <a:solidFill>
                  <a:schemeClr val="dk1"/>
                </a:solidFill>
              </a:rPr>
              <a:t>high resolution in t </a:t>
            </a:r>
            <a:r>
              <a:rPr lang="en-US" sz="1600" dirty="0">
                <a:solidFill>
                  <a:schemeClr val="dk1"/>
                </a:solidFill>
                <a:sym typeface="Wingdings"/>
              </a:rPr>
              <a:t> </a:t>
            </a:r>
            <a:r>
              <a:rPr lang="en-US" sz="1600" dirty="0">
                <a:solidFill>
                  <a:schemeClr val="dk1"/>
                </a:solidFill>
              </a:rPr>
              <a:t>Roman pots</a:t>
            </a:r>
          </a:p>
        </p:txBody>
      </p:sp>
      <p:sp>
        <p:nvSpPr>
          <p:cNvPr id="3" name="Date Placeholder 2"/>
          <p:cNvSpPr>
            <a:spLocks noGrp="1"/>
          </p:cNvSpPr>
          <p:nvPr>
            <p:ph type="dt" sz="half" idx="10"/>
          </p:nvPr>
        </p:nvSpPr>
        <p:spPr/>
        <p:txBody>
          <a:bodyPr/>
          <a:lstStyle/>
          <a:p>
            <a:r>
              <a:rPr lang="en-US"/>
              <a:t>E.C. Aschenauer</a:t>
            </a:r>
          </a:p>
        </p:txBody>
      </p:sp>
    </p:spTree>
    <p:extLst>
      <p:ext uri="{BB962C8B-B14F-4D97-AF65-F5344CB8AC3E}">
        <p14:creationId xmlns:p14="http://schemas.microsoft.com/office/powerpoint/2010/main" xmlns="" val="1619138432"/>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dissolve">
                                      <p:cBhvr>
                                        <p:cTn id="10" dur="500"/>
                                        <p:tgtEl>
                                          <p:spTgt spid="5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dissolve">
                                      <p:cBhvr>
                                        <p:cTn id="18"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01140"/>
            <a:ext cx="9343147" cy="2939266"/>
          </a:xfrm>
          <a:prstGeom prst="rect">
            <a:avLst/>
          </a:prstGeom>
          <a:noFill/>
        </p:spPr>
        <p:txBody>
          <a:bodyPr wrap="none" rtlCol="0">
            <a:spAutoFit/>
          </a:bodyPr>
          <a:lstStyle/>
          <a:p>
            <a:r>
              <a:rPr lang="en-US" sz="1700" dirty="0">
                <a:latin typeface="Comic Sans MS"/>
                <a:cs typeface="Comic Sans MS"/>
              </a:rPr>
              <a:t>Extremely wide</a:t>
            </a:r>
            <a:r>
              <a:rPr lang="en-US" sz="1700" b="1" dirty="0">
                <a:latin typeface="Comic Sans MS"/>
                <a:cs typeface="Comic Sans MS"/>
              </a:rPr>
              <a:t> physics program </a:t>
            </a:r>
            <a:r>
              <a:rPr lang="en-US" sz="1700" dirty="0">
                <a:latin typeface="Comic Sans MS"/>
                <a:cs typeface="Comic Sans MS"/>
              </a:rPr>
              <a:t>puts</a:t>
            </a:r>
            <a:r>
              <a:rPr lang="en-US" sz="1700" b="1" dirty="0">
                <a:latin typeface="Comic Sans MS"/>
                <a:cs typeface="Comic Sans MS"/>
              </a:rPr>
              <a:t> </a:t>
            </a:r>
            <a:r>
              <a:rPr lang="en-US" sz="1700" dirty="0">
                <a:solidFill>
                  <a:srgbClr val="FF00FF"/>
                </a:solidFill>
                <a:latin typeface="Comic Sans MS"/>
                <a:cs typeface="Comic Sans MS"/>
              </a:rPr>
              <a:t>stringent</a:t>
            </a:r>
            <a:r>
              <a:rPr lang="en-US" sz="1700" b="1" dirty="0">
                <a:solidFill>
                  <a:srgbClr val="FF00FF"/>
                </a:solidFill>
                <a:latin typeface="Comic Sans MS"/>
                <a:cs typeface="Comic Sans MS"/>
              </a:rPr>
              <a:t> requirements </a:t>
            </a:r>
            <a:r>
              <a:rPr lang="en-US" sz="1700" b="1" dirty="0">
                <a:latin typeface="Comic Sans MS"/>
                <a:cs typeface="Comic Sans MS"/>
              </a:rPr>
              <a:t>on detector performance</a:t>
            </a:r>
          </a:p>
          <a:p>
            <a:pPr marL="285750" indent="-285750">
              <a:buClr>
                <a:srgbClr val="0000FF"/>
              </a:buClr>
              <a:buFont typeface="Wingdings" charset="2"/>
              <a:buChar char="q"/>
            </a:pPr>
            <a:r>
              <a:rPr lang="en-US" sz="1400" dirty="0"/>
              <a:t>high acceptance -5 &lt; </a:t>
            </a:r>
            <a:r>
              <a:rPr lang="en-US" sz="1400" dirty="0">
                <a:latin typeface="Symbol" charset="2"/>
                <a:cs typeface="Symbol" charset="2"/>
              </a:rPr>
              <a:t>h</a:t>
            </a:r>
            <a:r>
              <a:rPr lang="en-US" sz="1400" dirty="0"/>
              <a:t> &lt; 5</a:t>
            </a:r>
          </a:p>
          <a:p>
            <a:pPr marL="285750" indent="-285750">
              <a:buClr>
                <a:srgbClr val="0000FF"/>
              </a:buClr>
              <a:buFont typeface="Wingdings" charset="2"/>
              <a:buChar char="q"/>
            </a:pPr>
            <a:r>
              <a:rPr lang="en-US" sz="1400" dirty="0"/>
              <a:t>good PID (</a:t>
            </a:r>
            <a:r>
              <a:rPr lang="en-US" sz="1400" dirty="0" err="1">
                <a:latin typeface="Symbol" charset="2"/>
                <a:cs typeface="Symbol" charset="2"/>
              </a:rPr>
              <a:t>p</a:t>
            </a:r>
            <a:r>
              <a:rPr lang="en-US" sz="1400" dirty="0" err="1"/>
              <a:t>,K,p</a:t>
            </a:r>
            <a:r>
              <a:rPr lang="en-US" sz="1400" dirty="0"/>
              <a:t> and lepton) and vertex resolution </a:t>
            </a:r>
          </a:p>
          <a:p>
            <a:pPr marL="285750" indent="-285750">
              <a:buClr>
                <a:srgbClr val="0000FF"/>
              </a:buClr>
              <a:buFont typeface="Wingdings" charset="2"/>
              <a:buChar char="q"/>
            </a:pPr>
            <a:r>
              <a:rPr lang="en-US" sz="1400" dirty="0"/>
              <a:t>same rapidity coverage for tracking and calorimeter </a:t>
            </a:r>
          </a:p>
          <a:p>
            <a:pPr lvl="1">
              <a:buClr>
                <a:srgbClr val="0000FF"/>
              </a:buClr>
            </a:pPr>
            <a:r>
              <a:rPr lang="en-US" sz="1400" dirty="0">
                <a:sym typeface="Wingdings"/>
              </a:rPr>
              <a:t> good momentum resolution, lepton PID</a:t>
            </a:r>
          </a:p>
          <a:p>
            <a:pPr marL="285750" indent="-285750">
              <a:buClr>
                <a:srgbClr val="0000FF"/>
              </a:buClr>
              <a:buFont typeface="Wingdings" charset="2"/>
              <a:buChar char="q"/>
            </a:pPr>
            <a:r>
              <a:rPr lang="en-US" sz="1400" dirty="0">
                <a:sym typeface="Wingdings"/>
              </a:rPr>
              <a:t>low material density because of low scattered lepton p </a:t>
            </a:r>
          </a:p>
          <a:p>
            <a:pPr lvl="1">
              <a:buClr>
                <a:srgbClr val="0000FF"/>
              </a:buClr>
            </a:pPr>
            <a:r>
              <a:rPr lang="en-US" sz="1400" dirty="0">
                <a:sym typeface="Wingdings"/>
              </a:rPr>
              <a:t> minimal multiple scattering and </a:t>
            </a:r>
            <a:r>
              <a:rPr lang="en-US" sz="1400" dirty="0" err="1">
                <a:sym typeface="Wingdings"/>
              </a:rPr>
              <a:t>brems-strahlung</a:t>
            </a:r>
            <a:endParaRPr lang="en-US" sz="1400" dirty="0">
              <a:sym typeface="Wingdings"/>
            </a:endParaRPr>
          </a:p>
          <a:p>
            <a:pPr marL="285750" indent="-285750">
              <a:buClr>
                <a:srgbClr val="0000FF"/>
              </a:buClr>
              <a:buFont typeface="Wingdings" charset="2"/>
              <a:buChar char="q"/>
            </a:pPr>
            <a:r>
              <a:rPr lang="en-US" sz="1400" dirty="0">
                <a:sym typeface="Wingdings"/>
              </a:rPr>
              <a:t>very forward electron and proton/neutron detection</a:t>
            </a:r>
          </a:p>
          <a:p>
            <a:pPr marL="285750" indent="-285750">
              <a:buClr>
                <a:srgbClr val="0000FF"/>
              </a:buClr>
              <a:buFont typeface="Wingdings" charset="2"/>
              <a:buChar char="q"/>
            </a:pPr>
            <a:r>
              <a:rPr lang="en-US" sz="1400" dirty="0">
                <a:sym typeface="Wingdings"/>
              </a:rPr>
              <a:t>Fully integrated in machine IR design</a:t>
            </a:r>
          </a:p>
          <a:p>
            <a:pPr>
              <a:buClr>
                <a:srgbClr val="0000FF"/>
              </a:buClr>
            </a:pPr>
            <a:r>
              <a:rPr lang="en-US" sz="1400" dirty="0">
                <a:solidFill>
                  <a:srgbClr val="0000FF"/>
                </a:solidFill>
                <a:sym typeface="Wingdings"/>
              </a:rPr>
              <a:t>Summary:</a:t>
            </a:r>
          </a:p>
          <a:p>
            <a:pPr>
              <a:buClr>
                <a:srgbClr val="0000FF"/>
              </a:buClr>
            </a:pPr>
            <a:r>
              <a:rPr lang="en-US" sz="1400" dirty="0">
                <a:sym typeface="Wingdings"/>
              </a:rPr>
              <a:t>Full </a:t>
            </a:r>
            <a:r>
              <a:rPr lang="en-US" sz="1400" dirty="0" err="1">
                <a:sym typeface="Wingdings"/>
              </a:rPr>
              <a:t>Geant</a:t>
            </a:r>
            <a:r>
              <a:rPr lang="en-US" sz="1400" dirty="0">
                <a:sym typeface="Wingdings"/>
              </a:rPr>
              <a:t> Model based on Generic EIC R&amp;D detector concepts</a:t>
            </a:r>
          </a:p>
          <a:p>
            <a:pPr>
              <a:buClr>
                <a:srgbClr val="0000FF"/>
              </a:buClr>
            </a:pPr>
            <a:r>
              <a:rPr lang="en-US" sz="1400" dirty="0">
                <a:sym typeface="Wingdings"/>
                <a:hlinkClick r:id="rId2"/>
              </a:rPr>
              <a:t>https://wiki.bnl.gov/eic/index.php/DIS:_What_is_important</a:t>
            </a:r>
            <a:endParaRPr lang="en-US" sz="1400" dirty="0">
              <a:sym typeface="Wingdings"/>
            </a:endParaRPr>
          </a:p>
          <a:p>
            <a:pPr>
              <a:buClr>
                <a:srgbClr val="0000FF"/>
              </a:buClr>
            </a:pPr>
            <a:r>
              <a:rPr lang="en-US" sz="1400" dirty="0">
                <a:sym typeface="Wingdings"/>
              </a:rPr>
              <a:t>https://</a:t>
            </a:r>
            <a:r>
              <a:rPr lang="en-US" sz="1400" dirty="0" err="1">
                <a:sym typeface="Wingdings"/>
              </a:rPr>
              <a:t>wiki.bnl.gov</a:t>
            </a:r>
            <a:r>
              <a:rPr lang="en-US" sz="1400" dirty="0">
                <a:sym typeface="Wingdings"/>
              </a:rPr>
              <a:t>/</a:t>
            </a:r>
            <a:r>
              <a:rPr lang="en-US" sz="1400" dirty="0" err="1">
                <a:sym typeface="Wingdings"/>
              </a:rPr>
              <a:t>eic</a:t>
            </a:r>
            <a:r>
              <a:rPr lang="en-US" sz="1400" dirty="0">
                <a:sym typeface="Wingdings"/>
              </a:rPr>
              <a:t>/</a:t>
            </a:r>
            <a:r>
              <a:rPr lang="en-US" sz="1400" dirty="0" err="1">
                <a:sym typeface="Wingdings"/>
              </a:rPr>
              <a:t>index.php</a:t>
            </a:r>
            <a:r>
              <a:rPr lang="en-US" sz="1400" dirty="0">
                <a:sym typeface="Wingdings"/>
              </a:rPr>
              <a:t>/</a:t>
            </a:r>
            <a:r>
              <a:rPr lang="en-US" sz="1400" dirty="0" err="1">
                <a:sym typeface="Wingdings"/>
              </a:rPr>
              <a:t>ERHIC_Dedicated_Detector_Design</a:t>
            </a:r>
            <a:endParaRPr lang="en-US" sz="1400" dirty="0">
              <a:sym typeface="Wingdings"/>
            </a:endParaRPr>
          </a:p>
        </p:txBody>
      </p:sp>
      <p:sp>
        <p:nvSpPr>
          <p:cNvPr id="2" name="Title 1"/>
          <p:cNvSpPr>
            <a:spLocks noGrp="1"/>
          </p:cNvSpPr>
          <p:nvPr>
            <p:ph type="title"/>
          </p:nvPr>
        </p:nvSpPr>
        <p:spPr/>
        <p:txBody>
          <a:bodyPr/>
          <a:lstStyle/>
          <a:p>
            <a:r>
              <a:rPr lang="en-US" dirty="0"/>
              <a:t>The </a:t>
            </a:r>
            <a:r>
              <a:rPr lang="en-US" cap="none" dirty="0" err="1"/>
              <a:t>e</a:t>
            </a:r>
            <a:r>
              <a:rPr lang="en-US" dirty="0" err="1"/>
              <a:t>RHIC</a:t>
            </a:r>
            <a:r>
              <a:rPr lang="en-US" dirty="0"/>
              <a:t> Detector</a:t>
            </a:r>
            <a:r>
              <a:rPr lang="en-US" cap="none" dirty="0"/>
              <a:t> CONCEPT</a:t>
            </a:r>
          </a:p>
        </p:txBody>
      </p:sp>
      <p:sp>
        <p:nvSpPr>
          <p:cNvPr id="3" name="Date Placeholder 2"/>
          <p:cNvSpPr>
            <a:spLocks noGrp="1"/>
          </p:cNvSpPr>
          <p:nvPr>
            <p:ph type="dt" sz="half" idx="10"/>
          </p:nvPr>
        </p:nvSpPr>
        <p:spPr/>
        <p:txBody>
          <a:bodyPr/>
          <a:lstStyle/>
          <a:p>
            <a:r>
              <a:rPr lang="en-US" dirty="0"/>
              <a:t>E.C. Aschenauer</a:t>
            </a:r>
          </a:p>
        </p:txBody>
      </p:sp>
      <p:sp>
        <p:nvSpPr>
          <p:cNvPr id="5" name="Slide Number Placeholder 4"/>
          <p:cNvSpPr>
            <a:spLocks noGrp="1"/>
          </p:cNvSpPr>
          <p:nvPr>
            <p:ph type="sldNum" sz="quarter" idx="12"/>
          </p:nvPr>
        </p:nvSpPr>
        <p:spPr/>
        <p:txBody>
          <a:bodyPr/>
          <a:lstStyle/>
          <a:p>
            <a:fld id="{E7C2DFF1-6A7E-5841-980E-96BA788216E4}" type="slidenum">
              <a:rPr lang="en-US"/>
              <a:pPr/>
              <a:t>23</a:t>
            </a:fld>
            <a:endParaRPr lang="en-US"/>
          </a:p>
        </p:txBody>
      </p:sp>
      <p:pic>
        <p:nvPicPr>
          <p:cNvPr id="4" name="Picture 3" descr="Eic-det-v8.png"/>
          <p:cNvPicPr>
            <a:picLocks noChangeAspect="1"/>
          </p:cNvPicPr>
          <p:nvPr/>
        </p:nvPicPr>
        <p:blipFill rotWithShape="1">
          <a:blip r:embed="rId3">
            <a:extLst>
              <a:ext uri="{28A0092B-C50C-407E-A947-70E740481C1C}">
                <a14:useLocalDpi xmlns:a14="http://schemas.microsoft.com/office/drawing/2010/main" xmlns="" val="0"/>
              </a:ext>
            </a:extLst>
          </a:blip>
          <a:srcRect b="20620"/>
          <a:stretch/>
        </p:blipFill>
        <p:spPr>
          <a:xfrm>
            <a:off x="4572000" y="4197267"/>
            <a:ext cx="4555994" cy="2345992"/>
          </a:xfrm>
          <a:prstGeom prst="rect">
            <a:avLst/>
          </a:prstGeom>
        </p:spPr>
      </p:pic>
      <p:pic>
        <p:nvPicPr>
          <p:cNvPr id="10" name="Picture 9" descr="Eic-det-v9.png"/>
          <p:cNvPicPr>
            <a:picLocks noChangeAspect="1"/>
          </p:cNvPicPr>
          <p:nvPr/>
        </p:nvPicPr>
        <p:blipFill rotWithShape="1">
          <a:blip r:embed="rId4">
            <a:extLst>
              <a:ext uri="{28A0092B-C50C-407E-A947-70E740481C1C}">
                <a14:useLocalDpi xmlns:a14="http://schemas.microsoft.com/office/drawing/2010/main" xmlns="" val="0"/>
              </a:ext>
            </a:extLst>
          </a:blip>
          <a:srcRect b="20819"/>
          <a:stretch/>
        </p:blipFill>
        <p:spPr>
          <a:xfrm>
            <a:off x="0" y="4279572"/>
            <a:ext cx="4555994" cy="2340110"/>
          </a:xfrm>
          <a:prstGeom prst="rect">
            <a:avLst/>
          </a:prstGeom>
        </p:spPr>
      </p:pic>
      <p:sp>
        <p:nvSpPr>
          <p:cNvPr id="11" name="TextBox 10"/>
          <p:cNvSpPr txBox="1"/>
          <p:nvPr/>
        </p:nvSpPr>
        <p:spPr>
          <a:xfrm>
            <a:off x="646737" y="3809676"/>
            <a:ext cx="2713453" cy="369332"/>
          </a:xfrm>
          <a:prstGeom prst="rect">
            <a:avLst/>
          </a:prstGeom>
          <a:noFill/>
        </p:spPr>
        <p:txBody>
          <a:bodyPr wrap="none" rtlCol="0">
            <a:spAutoFit/>
          </a:bodyPr>
          <a:lstStyle/>
          <a:p>
            <a:r>
              <a:rPr lang="en-US" dirty="0"/>
              <a:t>Phase-I (5 – 10 </a:t>
            </a:r>
            <a:r>
              <a:rPr lang="en-US" dirty="0" err="1"/>
              <a:t>GeV</a:t>
            </a:r>
            <a:r>
              <a:rPr lang="en-US" dirty="0"/>
              <a:t>):</a:t>
            </a:r>
          </a:p>
        </p:txBody>
      </p:sp>
      <p:sp>
        <p:nvSpPr>
          <p:cNvPr id="30" name="TextBox 29"/>
          <p:cNvSpPr txBox="1"/>
          <p:nvPr/>
        </p:nvSpPr>
        <p:spPr>
          <a:xfrm>
            <a:off x="5502689" y="3738669"/>
            <a:ext cx="2537511" cy="369332"/>
          </a:xfrm>
          <a:prstGeom prst="rect">
            <a:avLst/>
          </a:prstGeom>
          <a:noFill/>
        </p:spPr>
        <p:txBody>
          <a:bodyPr wrap="none" rtlCol="0">
            <a:spAutoFit/>
          </a:bodyPr>
          <a:lstStyle/>
          <a:p>
            <a:r>
              <a:rPr lang="en-US" dirty="0"/>
              <a:t>Phase-II (&gt;10 </a:t>
            </a:r>
            <a:r>
              <a:rPr lang="en-US" dirty="0" err="1"/>
              <a:t>GeV</a:t>
            </a:r>
            <a:r>
              <a:rPr lang="en-US" dirty="0"/>
              <a:t>):</a:t>
            </a:r>
          </a:p>
        </p:txBody>
      </p:sp>
    </p:spTree>
    <p:extLst>
      <p:ext uri="{BB962C8B-B14F-4D97-AF65-F5344CB8AC3E}">
        <p14:creationId xmlns:p14="http://schemas.microsoft.com/office/powerpoint/2010/main" xmlns="" val="4239669708"/>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2"/>
          <p:cNvSpPr>
            <a:spLocks noGrp="1" noChangeArrowheads="1"/>
          </p:cNvSpPr>
          <p:nvPr>
            <p:ph type="title"/>
          </p:nvPr>
        </p:nvSpPr>
        <p:spPr/>
        <p:txBody>
          <a:bodyPr/>
          <a:lstStyle/>
          <a:p>
            <a:pPr eaLnBrk="1" hangingPunct="1"/>
            <a:r>
              <a:rPr lang="en-US" dirty="0">
                <a:latin typeface="Comic Sans MS"/>
                <a:ea typeface="ＭＳ Ｐゴシック" charset="0"/>
                <a:cs typeface="Comic Sans MS"/>
              </a:rPr>
              <a:t>tracking elements</a:t>
            </a:r>
          </a:p>
        </p:txBody>
      </p:sp>
      <p:sp>
        <p:nvSpPr>
          <p:cNvPr id="56322" name="Date Placeholder 3"/>
          <p:cNvSpPr>
            <a:spLocks noGrp="1"/>
          </p:cNvSpPr>
          <p:nvPr>
            <p:ph type="dt" sz="half"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eaLnBrk="1" hangingPunct="1"/>
            <a:r>
              <a:rPr lang="en-US" sz="1400" dirty="0">
                <a:solidFill>
                  <a:srgbClr val="0080FF"/>
                </a:solidFill>
                <a:latin typeface="Comic Sans MS"/>
                <a:cs typeface="Comic Sans MS"/>
              </a:rPr>
              <a:t>E.C. Aschenauer</a:t>
            </a:r>
            <a:endParaRPr lang="ru-RU" sz="1400" dirty="0">
              <a:solidFill>
                <a:srgbClr val="0080FF"/>
              </a:solidFill>
              <a:latin typeface="Comic Sans MS"/>
              <a:cs typeface="Comic Sans MS"/>
            </a:endParaRPr>
          </a:p>
        </p:txBody>
      </p:sp>
      <p:sp>
        <p:nvSpPr>
          <p:cNvPr id="2" name="Slide Number Placeholder 1"/>
          <p:cNvSpPr>
            <a:spLocks noGrp="1"/>
          </p:cNvSpPr>
          <p:nvPr>
            <p:ph type="sldNum" sz="quarter" idx="12"/>
          </p:nvPr>
        </p:nvSpPr>
        <p:spPr/>
        <p:txBody>
          <a:bodyPr/>
          <a:lstStyle/>
          <a:p>
            <a:fld id="{4AEEEB45-469B-C445-A2A6-597CC1D4FAC3}" type="slidenum">
              <a:rPr lang="en-US"/>
              <a:pPr/>
              <a:t>24</a:t>
            </a:fld>
            <a:endParaRPr lang="en-US"/>
          </a:p>
        </p:txBody>
      </p:sp>
      <p:sp>
        <p:nvSpPr>
          <p:cNvPr id="10" name="Rectangle 3"/>
          <p:cNvSpPr txBox="1">
            <a:spLocks noChangeArrowheads="1"/>
          </p:cNvSpPr>
          <p:nvPr/>
        </p:nvSpPr>
        <p:spPr bwMode="auto">
          <a:xfrm>
            <a:off x="457200" y="2588322"/>
            <a:ext cx="8534400" cy="1080243"/>
          </a:xfrm>
          <a:prstGeom prst="rect">
            <a:avLst/>
          </a:prstGeom>
          <a:noFill/>
          <a:ln w="9525">
            <a:noFill/>
            <a:miter lim="800000"/>
            <a:headEnd/>
            <a:tailEnd/>
          </a:ln>
        </p:spPr>
        <p:txBody>
          <a:bodyPr/>
          <a:lstStyle>
            <a:lvl1pPr marL="342900" indent="-342900"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eaLnBrk="1" hangingPunct="1">
              <a:spcBef>
                <a:spcPct val="20000"/>
              </a:spcBef>
              <a:buClr>
                <a:schemeClr val="folHlink"/>
              </a:buClr>
              <a:buSzPct val="60000"/>
              <a:buFont typeface="Wingdings" charset="0"/>
              <a:buChar char="n"/>
            </a:pPr>
            <a:r>
              <a:rPr lang="en-US" sz="1800" dirty="0">
                <a:latin typeface="Comic Sans MS"/>
                <a:cs typeface="Comic Sans MS"/>
              </a:rPr>
              <a:t>2x7 disks with up to 280 mm radius</a:t>
            </a:r>
          </a:p>
          <a:p>
            <a:pPr eaLnBrk="1" hangingPunct="1">
              <a:spcBef>
                <a:spcPct val="20000"/>
              </a:spcBef>
              <a:buClr>
                <a:schemeClr val="folHlink"/>
              </a:buClr>
              <a:buSzPct val="60000"/>
              <a:buFont typeface="Wingdings" charset="0"/>
              <a:buChar char="n"/>
            </a:pPr>
            <a:r>
              <a:rPr lang="en-US" sz="1800" dirty="0">
                <a:latin typeface="Comic Sans MS"/>
                <a:cs typeface="Comic Sans MS"/>
              </a:rPr>
              <a:t>N sectors per disk; 200</a:t>
            </a:r>
            <a:r>
              <a:rPr lang="ru-RU" sz="1800" dirty="0">
                <a:latin typeface="Comic Sans MS"/>
                <a:cs typeface="Comic Sans MS"/>
              </a:rPr>
              <a:t> </a:t>
            </a:r>
            <a:r>
              <a:rPr lang="en-US" sz="1800" dirty="0">
                <a:latin typeface="Symbol" charset="2"/>
                <a:cs typeface="Symbol" charset="2"/>
              </a:rPr>
              <a:t>m</a:t>
            </a:r>
            <a:r>
              <a:rPr lang="en-US" sz="1800" dirty="0">
                <a:latin typeface="Comic Sans MS"/>
                <a:cs typeface="Comic Sans MS"/>
              </a:rPr>
              <a:t>m silicon-equivalent thickness</a:t>
            </a:r>
          </a:p>
          <a:p>
            <a:pPr eaLnBrk="1" hangingPunct="1">
              <a:spcBef>
                <a:spcPct val="20000"/>
              </a:spcBef>
              <a:buClr>
                <a:schemeClr val="folHlink"/>
              </a:buClr>
              <a:buSzPct val="60000"/>
              <a:buFont typeface="Wingdings" charset="0"/>
              <a:buChar char="n"/>
            </a:pPr>
            <a:r>
              <a:rPr lang="en-US" sz="1800" dirty="0">
                <a:latin typeface="Comic Sans MS"/>
                <a:cs typeface="Comic Sans MS"/>
              </a:rPr>
              <a:t>digitization: discrete ~20x20</a:t>
            </a:r>
            <a:r>
              <a:rPr lang="ru-RU" sz="1800" dirty="0">
                <a:latin typeface="Comic Sans MS"/>
                <a:cs typeface="Comic Sans MS"/>
              </a:rPr>
              <a:t> </a:t>
            </a:r>
            <a:r>
              <a:rPr lang="en-US" sz="1800" dirty="0">
                <a:latin typeface="Symbol" charset="2"/>
                <a:cs typeface="Symbol" charset="2"/>
              </a:rPr>
              <a:t>m</a:t>
            </a:r>
            <a:r>
              <a:rPr lang="en-US" sz="1800" dirty="0">
                <a:latin typeface="Comic Sans MS"/>
                <a:cs typeface="Comic Sans MS"/>
              </a:rPr>
              <a:t>m</a:t>
            </a:r>
            <a:r>
              <a:rPr lang="en-US" sz="1800" baseline="30000" dirty="0">
                <a:latin typeface="Comic Sans MS"/>
                <a:cs typeface="Comic Sans MS"/>
              </a:rPr>
              <a:t>2</a:t>
            </a:r>
            <a:r>
              <a:rPr lang="en-US" sz="1800" dirty="0">
                <a:latin typeface="Comic Sans MS"/>
                <a:cs typeface="Comic Sans MS"/>
              </a:rPr>
              <a:t> pixels</a:t>
            </a:r>
          </a:p>
        </p:txBody>
      </p:sp>
      <p:sp>
        <p:nvSpPr>
          <p:cNvPr id="56326" name="Footer Placeholder 4"/>
          <p:cNvSpPr txBox="1">
            <a:spLocks/>
          </p:cNvSpPr>
          <p:nvPr/>
        </p:nvSpPr>
        <p:spPr bwMode="auto">
          <a:xfrm>
            <a:off x="0" y="2143334"/>
            <a:ext cx="6705600" cy="52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marL="342900" indent="-342900"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eaLnBrk="1" hangingPunct="1">
              <a:spcBef>
                <a:spcPct val="20000"/>
              </a:spcBef>
              <a:buClr>
                <a:schemeClr val="folHlink"/>
              </a:buClr>
              <a:buSzPct val="60000"/>
            </a:pPr>
            <a:r>
              <a:rPr lang="en-US" sz="2000" dirty="0">
                <a:solidFill>
                  <a:srgbClr val="0000FF"/>
                </a:solidFill>
                <a:latin typeface="Comic Sans MS"/>
                <a:cs typeface="Comic Sans MS"/>
              </a:rPr>
              <a:t>forward/backward silicon trackers:</a:t>
            </a:r>
          </a:p>
        </p:txBody>
      </p:sp>
      <p:sp>
        <p:nvSpPr>
          <p:cNvPr id="56327" name="Footer Placeholder 4"/>
          <p:cNvSpPr txBox="1">
            <a:spLocks/>
          </p:cNvSpPr>
          <p:nvPr/>
        </p:nvSpPr>
        <p:spPr bwMode="auto">
          <a:xfrm>
            <a:off x="0" y="3513584"/>
            <a:ext cx="6705600" cy="52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marL="342900" indent="-342900"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eaLnBrk="1" hangingPunct="1">
              <a:spcBef>
                <a:spcPct val="20000"/>
              </a:spcBef>
              <a:buClr>
                <a:schemeClr val="folHlink"/>
              </a:buClr>
              <a:buSzPct val="60000"/>
            </a:pPr>
            <a:r>
              <a:rPr lang="en-US" sz="2000" dirty="0">
                <a:solidFill>
                  <a:srgbClr val="0000FF"/>
                </a:solidFill>
                <a:latin typeface="Comic Sans MS"/>
                <a:cs typeface="Comic Sans MS"/>
              </a:rPr>
              <a:t>TPC:</a:t>
            </a:r>
          </a:p>
        </p:txBody>
      </p:sp>
      <p:sp>
        <p:nvSpPr>
          <p:cNvPr id="56328" name="Footer Placeholder 4"/>
          <p:cNvSpPr txBox="1">
            <a:spLocks/>
          </p:cNvSpPr>
          <p:nvPr/>
        </p:nvSpPr>
        <p:spPr bwMode="auto">
          <a:xfrm>
            <a:off x="0" y="4918632"/>
            <a:ext cx="6705600" cy="52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marL="342900" indent="-342900"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eaLnBrk="1" hangingPunct="1">
              <a:spcBef>
                <a:spcPct val="20000"/>
              </a:spcBef>
              <a:buClr>
                <a:schemeClr val="folHlink"/>
              </a:buClr>
              <a:buSzPct val="60000"/>
            </a:pPr>
            <a:r>
              <a:rPr lang="en-US" sz="2000" dirty="0">
                <a:solidFill>
                  <a:srgbClr val="0000FF"/>
                </a:solidFill>
                <a:latin typeface="Comic Sans MS"/>
                <a:cs typeface="Comic Sans MS"/>
              </a:rPr>
              <a:t>GEM trackers:</a:t>
            </a:r>
          </a:p>
        </p:txBody>
      </p:sp>
      <p:sp>
        <p:nvSpPr>
          <p:cNvPr id="56329" name="Rectangle 3"/>
          <p:cNvSpPr txBox="1">
            <a:spLocks noChangeArrowheads="1"/>
          </p:cNvSpPr>
          <p:nvPr/>
        </p:nvSpPr>
        <p:spPr bwMode="auto">
          <a:xfrm>
            <a:off x="381000" y="3899782"/>
            <a:ext cx="7086600" cy="1062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eaLnBrk="1" hangingPunct="1">
              <a:spcBef>
                <a:spcPct val="20000"/>
              </a:spcBef>
              <a:buClr>
                <a:schemeClr val="folHlink"/>
              </a:buClr>
              <a:buSzPct val="60000"/>
              <a:buFont typeface="Wingdings" charset="0"/>
              <a:buChar char="n"/>
            </a:pPr>
            <a:r>
              <a:rPr lang="en-US" sz="1800" dirty="0">
                <a:latin typeface="Comic Sans MS"/>
                <a:cs typeface="Comic Sans MS"/>
              </a:rPr>
              <a:t>~2m long; gas volume radius [300..800] mm</a:t>
            </a:r>
          </a:p>
          <a:p>
            <a:pPr eaLnBrk="1" hangingPunct="1">
              <a:spcBef>
                <a:spcPct val="20000"/>
              </a:spcBef>
              <a:buClr>
                <a:schemeClr val="folHlink"/>
              </a:buClr>
              <a:buSzPct val="60000"/>
              <a:buFont typeface="Wingdings" charset="0"/>
              <a:buChar char="n"/>
            </a:pPr>
            <a:r>
              <a:rPr lang="en-US" sz="1800" dirty="0">
                <a:latin typeface="Comic Sans MS"/>
                <a:cs typeface="Comic Sans MS"/>
              </a:rPr>
              <a:t>1.2% X</a:t>
            </a:r>
            <a:r>
              <a:rPr lang="en-US" sz="1800" baseline="-25000" dirty="0">
                <a:latin typeface="Comic Sans MS"/>
                <a:cs typeface="Comic Sans MS"/>
              </a:rPr>
              <a:t>0</a:t>
            </a:r>
            <a:r>
              <a:rPr lang="en-US" sz="1800" dirty="0">
                <a:latin typeface="Comic Sans MS"/>
                <a:cs typeface="Comic Sans MS"/>
              </a:rPr>
              <a:t> IFC, 4.0% X</a:t>
            </a:r>
            <a:r>
              <a:rPr lang="en-US" sz="1800" baseline="-25000" dirty="0">
                <a:latin typeface="Comic Sans MS"/>
                <a:cs typeface="Comic Sans MS"/>
              </a:rPr>
              <a:t>0</a:t>
            </a:r>
            <a:r>
              <a:rPr lang="en-US" sz="1800" dirty="0">
                <a:latin typeface="Comic Sans MS"/>
                <a:cs typeface="Comic Sans MS"/>
              </a:rPr>
              <a:t> OFC; 15.0% X</a:t>
            </a:r>
            <a:r>
              <a:rPr lang="en-US" sz="1800" baseline="-25000" dirty="0">
                <a:latin typeface="Comic Sans MS"/>
                <a:cs typeface="Comic Sans MS"/>
              </a:rPr>
              <a:t>0 </a:t>
            </a:r>
            <a:r>
              <a:rPr lang="en-US" sz="1800" dirty="0">
                <a:latin typeface="Comic Sans MS"/>
                <a:cs typeface="Comic Sans MS"/>
              </a:rPr>
              <a:t> aluminum </a:t>
            </a:r>
            <a:r>
              <a:rPr lang="en-US" sz="1800" dirty="0" err="1">
                <a:latin typeface="Comic Sans MS"/>
                <a:cs typeface="Comic Sans MS"/>
              </a:rPr>
              <a:t>endcaps</a:t>
            </a:r>
            <a:endParaRPr lang="en-US" sz="1800" dirty="0">
              <a:latin typeface="Comic Sans MS"/>
              <a:cs typeface="Comic Sans MS"/>
            </a:endParaRPr>
          </a:p>
          <a:p>
            <a:pPr eaLnBrk="1" hangingPunct="1">
              <a:spcBef>
                <a:spcPct val="20000"/>
              </a:spcBef>
              <a:buClr>
                <a:schemeClr val="folHlink"/>
              </a:buClr>
              <a:buSzPct val="60000"/>
              <a:buFont typeface="Wingdings" charset="0"/>
              <a:buChar char="n"/>
            </a:pPr>
            <a:r>
              <a:rPr lang="en-US" sz="1800" dirty="0">
                <a:latin typeface="Comic Sans MS"/>
                <a:cs typeface="Comic Sans MS"/>
              </a:rPr>
              <a:t>digitization: idealized, assume 1x5 mm GEM pads </a:t>
            </a:r>
          </a:p>
        </p:txBody>
      </p:sp>
      <p:sp>
        <p:nvSpPr>
          <p:cNvPr id="56330" name="Rectangle 3"/>
          <p:cNvSpPr txBox="1">
            <a:spLocks noChangeArrowheads="1"/>
          </p:cNvSpPr>
          <p:nvPr/>
        </p:nvSpPr>
        <p:spPr bwMode="auto">
          <a:xfrm>
            <a:off x="381000" y="5452032"/>
            <a:ext cx="70866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eaLnBrk="1" hangingPunct="1">
              <a:spcBef>
                <a:spcPct val="20000"/>
              </a:spcBef>
              <a:buClr>
                <a:schemeClr val="folHlink"/>
              </a:buClr>
              <a:buSzPct val="60000"/>
              <a:buFont typeface="Wingdings" charset="0"/>
              <a:buChar char="n"/>
            </a:pPr>
            <a:r>
              <a:rPr lang="en-US" sz="1800" dirty="0">
                <a:latin typeface="Comic Sans MS"/>
                <a:cs typeface="Comic Sans MS"/>
              </a:rPr>
              <a:t>3 disks behind the TPC </a:t>
            </a:r>
            <a:r>
              <a:rPr lang="en-US" sz="1800" dirty="0" err="1">
                <a:latin typeface="Comic Sans MS"/>
                <a:cs typeface="Comic Sans MS"/>
              </a:rPr>
              <a:t>endcap</a:t>
            </a:r>
            <a:endParaRPr lang="en-US" sz="1800" dirty="0">
              <a:latin typeface="Comic Sans MS"/>
              <a:cs typeface="Comic Sans MS"/>
            </a:endParaRPr>
          </a:p>
          <a:p>
            <a:pPr eaLnBrk="1" hangingPunct="1">
              <a:spcBef>
                <a:spcPct val="20000"/>
              </a:spcBef>
              <a:buClr>
                <a:schemeClr val="folHlink"/>
              </a:buClr>
              <a:buSzPct val="60000"/>
              <a:buFont typeface="Wingdings" charset="0"/>
              <a:buChar char="n"/>
            </a:pPr>
            <a:r>
              <a:rPr lang="en-US" sz="1800" dirty="0">
                <a:latin typeface="Comic Sans MS"/>
                <a:cs typeface="Comic Sans MS"/>
              </a:rPr>
              <a:t>STAR FGT design</a:t>
            </a:r>
          </a:p>
          <a:p>
            <a:pPr eaLnBrk="1" hangingPunct="1">
              <a:spcBef>
                <a:spcPct val="20000"/>
              </a:spcBef>
              <a:buClr>
                <a:schemeClr val="folHlink"/>
              </a:buClr>
              <a:buSzPct val="60000"/>
              <a:buFont typeface="Wingdings" charset="0"/>
              <a:buChar char="n"/>
            </a:pPr>
            <a:r>
              <a:rPr lang="en-US" sz="1800" dirty="0">
                <a:latin typeface="Comic Sans MS"/>
                <a:cs typeface="Comic Sans MS"/>
              </a:rPr>
              <a:t>digitization: 100</a:t>
            </a:r>
            <a:r>
              <a:rPr lang="ru-RU" sz="1800" dirty="0">
                <a:latin typeface="Comic Sans MS"/>
                <a:cs typeface="Comic Sans MS"/>
              </a:rPr>
              <a:t> </a:t>
            </a:r>
            <a:r>
              <a:rPr lang="en-US" sz="1800" dirty="0">
                <a:latin typeface="Comic Sans MS"/>
                <a:cs typeface="Comic Sans MS"/>
              </a:rPr>
              <a:t>mm resolution in X&amp;Y; </a:t>
            </a:r>
            <a:r>
              <a:rPr lang="en-US" sz="1800" dirty="0" err="1">
                <a:latin typeface="Comic Sans MS"/>
                <a:cs typeface="Comic Sans MS"/>
              </a:rPr>
              <a:t>gaussian</a:t>
            </a:r>
            <a:r>
              <a:rPr lang="en-US" sz="1800" dirty="0">
                <a:latin typeface="Comic Sans MS"/>
                <a:cs typeface="Comic Sans MS"/>
              </a:rPr>
              <a:t> smearing</a:t>
            </a:r>
          </a:p>
        </p:txBody>
      </p:sp>
      <p:sp>
        <p:nvSpPr>
          <p:cNvPr id="13" name="Rectangle 3"/>
          <p:cNvSpPr txBox="1">
            <a:spLocks noChangeArrowheads="1"/>
          </p:cNvSpPr>
          <p:nvPr/>
        </p:nvSpPr>
        <p:spPr bwMode="auto">
          <a:xfrm>
            <a:off x="304800" y="914400"/>
            <a:ext cx="88392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eaLnBrk="1" hangingPunct="1">
              <a:spcBef>
                <a:spcPct val="20000"/>
              </a:spcBef>
              <a:buClr>
                <a:schemeClr val="folHlink"/>
              </a:buClr>
              <a:buSzPct val="60000"/>
              <a:buFont typeface="Wingdings" charset="0"/>
              <a:buChar char="n"/>
            </a:pPr>
            <a:r>
              <a:rPr lang="en-US" sz="1800" kern="0" dirty="0">
                <a:latin typeface="Comic Sans MS"/>
                <a:ea typeface="ＭＳ Ｐゴシック" pitchFamily="-1" charset="-128"/>
                <a:cs typeface="Comic Sans MS"/>
              </a:rPr>
              <a:t>MAPS technology; ~20x20mm</a:t>
            </a:r>
            <a:r>
              <a:rPr lang="en-US" sz="1800" kern="0" baseline="30000" dirty="0">
                <a:latin typeface="Comic Sans MS"/>
                <a:ea typeface="ＭＳ Ｐゴシック" pitchFamily="-1" charset="-128"/>
                <a:cs typeface="Comic Sans MS"/>
              </a:rPr>
              <a:t>2</a:t>
            </a:r>
            <a:r>
              <a:rPr lang="en-US" sz="1800" kern="0" dirty="0">
                <a:latin typeface="Comic Sans MS"/>
                <a:ea typeface="ＭＳ Ｐゴシック" pitchFamily="-1" charset="-128"/>
                <a:cs typeface="Comic Sans MS"/>
              </a:rPr>
              <a:t> chips, ~20</a:t>
            </a:r>
            <a:r>
              <a:rPr lang="ru-RU" sz="1800" kern="0" dirty="0">
                <a:latin typeface="Comic Sans MS"/>
                <a:ea typeface="ＭＳ Ｐゴシック" pitchFamily="-1" charset="-128"/>
                <a:cs typeface="Comic Sans MS"/>
              </a:rPr>
              <a:t> </a:t>
            </a:r>
            <a:r>
              <a:rPr lang="en-US" sz="1800" kern="0" dirty="0">
                <a:latin typeface="Symbol" charset="2"/>
                <a:ea typeface="ＭＳ Ｐゴシック" pitchFamily="-1" charset="-128"/>
                <a:cs typeface="Symbol" charset="2"/>
              </a:rPr>
              <a:t>m</a:t>
            </a:r>
            <a:r>
              <a:rPr lang="en-US" sz="1800" kern="0" dirty="0">
                <a:latin typeface="Comic Sans MS"/>
                <a:ea typeface="ＭＳ Ｐゴシック" pitchFamily="-1" charset="-128"/>
                <a:cs typeface="Comic Sans MS"/>
              </a:rPr>
              <a:t>m 2D pixels</a:t>
            </a:r>
          </a:p>
          <a:p>
            <a:pPr eaLnBrk="1" hangingPunct="1">
              <a:spcBef>
                <a:spcPct val="20000"/>
              </a:spcBef>
              <a:buClr>
                <a:schemeClr val="folHlink"/>
              </a:buClr>
              <a:buSzPct val="60000"/>
              <a:buFont typeface="Wingdings" charset="0"/>
              <a:buChar char="n"/>
            </a:pPr>
            <a:r>
              <a:rPr lang="en-US" sz="1800" dirty="0">
                <a:latin typeface="Comic Sans MS"/>
                <a:cs typeface="Comic Sans MS"/>
              </a:rPr>
              <a:t>6 layers at [30..160] mm radius</a:t>
            </a:r>
          </a:p>
          <a:p>
            <a:pPr eaLnBrk="1" hangingPunct="1">
              <a:spcBef>
                <a:spcPct val="20000"/>
              </a:spcBef>
              <a:buClr>
                <a:schemeClr val="folHlink"/>
              </a:buClr>
              <a:buSzPct val="60000"/>
              <a:buFont typeface="Wingdings" charset="0"/>
              <a:buChar char="n"/>
            </a:pPr>
            <a:r>
              <a:rPr lang="en-US" sz="1800" dirty="0">
                <a:latin typeface="Comic Sans MS"/>
                <a:cs typeface="Comic Sans MS"/>
              </a:rPr>
              <a:t>0.37% X</a:t>
            </a:r>
            <a:r>
              <a:rPr lang="en-US" sz="1800" baseline="-25000" dirty="0">
                <a:latin typeface="Comic Sans MS"/>
                <a:cs typeface="Comic Sans MS"/>
              </a:rPr>
              <a:t>0</a:t>
            </a:r>
            <a:r>
              <a:rPr lang="en-US" sz="1800" dirty="0">
                <a:latin typeface="Comic Sans MS"/>
                <a:cs typeface="Comic Sans MS"/>
              </a:rPr>
              <a:t> in acceptance per layer simulated precisely;</a:t>
            </a:r>
          </a:p>
          <a:p>
            <a:pPr eaLnBrk="1" hangingPunct="1">
              <a:spcBef>
                <a:spcPct val="20000"/>
              </a:spcBef>
              <a:buClr>
                <a:schemeClr val="folHlink"/>
              </a:buClr>
              <a:buSzPct val="60000"/>
              <a:buFont typeface="Wingdings" charset="0"/>
              <a:buChar char="n"/>
            </a:pPr>
            <a:r>
              <a:rPr lang="en-US" sz="1800" dirty="0">
                <a:latin typeface="Comic Sans MS"/>
                <a:cs typeface="Comic Sans MS"/>
              </a:rPr>
              <a:t>digitization: single discrete pixels, one-to-one from MC points</a:t>
            </a:r>
          </a:p>
        </p:txBody>
      </p:sp>
      <p:sp>
        <p:nvSpPr>
          <p:cNvPr id="14" name="Footer Placeholder 4"/>
          <p:cNvSpPr txBox="1">
            <a:spLocks/>
          </p:cNvSpPr>
          <p:nvPr/>
        </p:nvSpPr>
        <p:spPr bwMode="auto">
          <a:xfrm>
            <a:off x="0" y="461447"/>
            <a:ext cx="6705600" cy="52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marL="342900" indent="-342900"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eaLnBrk="1" hangingPunct="1">
              <a:spcBef>
                <a:spcPct val="20000"/>
              </a:spcBef>
              <a:buClr>
                <a:schemeClr val="folHlink"/>
              </a:buClr>
              <a:buSzPct val="60000"/>
            </a:pPr>
            <a:r>
              <a:rPr lang="en-US" sz="2000" dirty="0">
                <a:solidFill>
                  <a:srgbClr val="0000FF"/>
                </a:solidFill>
                <a:latin typeface="Comic Sans MS"/>
                <a:cs typeface="Comic Sans MS"/>
              </a:rPr>
              <a:t>barrel silicon tracker:</a:t>
            </a:r>
          </a:p>
        </p:txBody>
      </p:sp>
    </p:spTree>
    <p:extLst>
      <p:ext uri="{BB962C8B-B14F-4D97-AF65-F5344CB8AC3E}">
        <p14:creationId xmlns:p14="http://schemas.microsoft.com/office/powerpoint/2010/main" xmlns="" val="233631318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2"/>
          <p:cNvSpPr>
            <a:spLocks noGrp="1" noChangeArrowheads="1"/>
          </p:cNvSpPr>
          <p:nvPr>
            <p:ph type="title"/>
          </p:nvPr>
        </p:nvSpPr>
        <p:spPr/>
        <p:txBody>
          <a:bodyPr/>
          <a:lstStyle/>
          <a:p>
            <a:pPr eaLnBrk="1" hangingPunct="1"/>
            <a:r>
              <a:rPr lang="en-US" dirty="0">
                <a:latin typeface="Comic Sans MS"/>
                <a:ea typeface="ＭＳ Ｐゴシック" charset="0"/>
                <a:cs typeface="Comic Sans MS"/>
              </a:rPr>
              <a:t>Tracker zoomed view</a:t>
            </a:r>
          </a:p>
        </p:txBody>
      </p:sp>
      <p:sp>
        <p:nvSpPr>
          <p:cNvPr id="57346" name="Date Placeholder 3"/>
          <p:cNvSpPr>
            <a:spLocks noGrp="1"/>
          </p:cNvSpPr>
          <p:nvPr>
            <p:ph type="dt" sz="half"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eaLnBrk="1" hangingPunct="1"/>
            <a:r>
              <a:rPr lang="en-US" sz="1400" dirty="0">
                <a:solidFill>
                  <a:srgbClr val="0080FF"/>
                </a:solidFill>
                <a:latin typeface="Comic Sans MS"/>
                <a:cs typeface="Comic Sans MS"/>
              </a:rPr>
              <a:t>E.C. Aschenauer</a:t>
            </a:r>
            <a:endParaRPr lang="ru-RU" sz="1400" dirty="0">
              <a:solidFill>
                <a:srgbClr val="0080FF"/>
              </a:solidFill>
              <a:latin typeface="Comic Sans MS"/>
              <a:cs typeface="Comic Sans MS"/>
            </a:endParaRPr>
          </a:p>
        </p:txBody>
      </p:sp>
      <p:sp>
        <p:nvSpPr>
          <p:cNvPr id="2" name="Slide Number Placeholder 1"/>
          <p:cNvSpPr>
            <a:spLocks noGrp="1"/>
          </p:cNvSpPr>
          <p:nvPr>
            <p:ph type="sldNum" sz="quarter" idx="12"/>
          </p:nvPr>
        </p:nvSpPr>
        <p:spPr/>
        <p:txBody>
          <a:bodyPr/>
          <a:lstStyle/>
          <a:p>
            <a:fld id="{4AEEEB45-469B-C445-A2A6-597CC1D4FAC3}" type="slidenum">
              <a:rPr lang="en-US"/>
              <a:pPr/>
              <a:t>25</a:t>
            </a:fld>
            <a:endParaRPr lang="en-US"/>
          </a:p>
        </p:txBody>
      </p:sp>
      <p:pic>
        <p:nvPicPr>
          <p:cNvPr id="57349" name="Picture 7" descr="tracker3D.png"/>
          <p:cNvPicPr>
            <a:picLocks noChangeAspect="1"/>
          </p:cNvPicPr>
          <p:nvPr/>
        </p:nvPicPr>
        <p:blipFill>
          <a:blip r:embed="rId2">
            <a:extLst>
              <a:ext uri="{28A0092B-C50C-407E-A947-70E740481C1C}">
                <a14:useLocalDpi xmlns:a14="http://schemas.microsoft.com/office/drawing/2010/main" xmlns="" val="0"/>
              </a:ext>
            </a:extLst>
          </a:blip>
          <a:srcRect l="22501" t="12000" r="9000" b="5333"/>
          <a:stretch>
            <a:fillRect/>
          </a:stretch>
        </p:blipFill>
        <p:spPr bwMode="auto">
          <a:xfrm>
            <a:off x="762000" y="990600"/>
            <a:ext cx="7772400" cy="527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50" name="TextBox 8"/>
          <p:cNvSpPr txBox="1">
            <a:spLocks noChangeArrowheads="1"/>
          </p:cNvSpPr>
          <p:nvPr/>
        </p:nvSpPr>
        <p:spPr bwMode="auto">
          <a:xfrm>
            <a:off x="1371600" y="5562600"/>
            <a:ext cx="611188" cy="369888"/>
          </a:xfrm>
          <a:prstGeom prst="rect">
            <a:avLst/>
          </a:prstGeom>
          <a:noFill/>
          <a:ln w="9525">
            <a:solidFill>
              <a:srgbClr val="FFCC0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eaLnBrk="1" hangingPunct="1"/>
            <a:r>
              <a:rPr lang="en-US" sz="1800">
                <a:solidFill>
                  <a:srgbClr val="FFCC00"/>
                </a:solidFill>
              </a:rPr>
              <a:t>BGT</a:t>
            </a:r>
          </a:p>
        </p:txBody>
      </p:sp>
      <p:sp>
        <p:nvSpPr>
          <p:cNvPr id="57351" name="TextBox 10"/>
          <p:cNvSpPr txBox="1">
            <a:spLocks noChangeArrowheads="1"/>
          </p:cNvSpPr>
          <p:nvPr/>
        </p:nvSpPr>
        <p:spPr bwMode="auto">
          <a:xfrm>
            <a:off x="2667000" y="3124200"/>
            <a:ext cx="584200" cy="369888"/>
          </a:xfrm>
          <a:prstGeom prst="rect">
            <a:avLst/>
          </a:prstGeom>
          <a:noFill/>
          <a:ln w="9525">
            <a:solidFill>
              <a:srgbClr val="F8F20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eaLnBrk="1" hangingPunct="1"/>
            <a:r>
              <a:rPr lang="en-US" sz="1800">
                <a:solidFill>
                  <a:srgbClr val="F8F200"/>
                </a:solidFill>
              </a:rPr>
              <a:t>BST</a:t>
            </a:r>
          </a:p>
        </p:txBody>
      </p:sp>
      <p:sp>
        <p:nvSpPr>
          <p:cNvPr id="57352" name="TextBox 11"/>
          <p:cNvSpPr txBox="1">
            <a:spLocks noChangeArrowheads="1"/>
          </p:cNvSpPr>
          <p:nvPr/>
        </p:nvSpPr>
        <p:spPr bwMode="auto">
          <a:xfrm>
            <a:off x="5638800" y="1981200"/>
            <a:ext cx="568325" cy="369888"/>
          </a:xfrm>
          <a:prstGeom prst="rect">
            <a:avLst/>
          </a:prstGeom>
          <a:noFill/>
          <a:ln w="9525">
            <a:solidFill>
              <a:srgbClr val="F8F20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eaLnBrk="1" hangingPunct="1"/>
            <a:r>
              <a:rPr lang="en-US" sz="1800">
                <a:solidFill>
                  <a:srgbClr val="F8F200"/>
                </a:solidFill>
              </a:rPr>
              <a:t>FST</a:t>
            </a:r>
          </a:p>
        </p:txBody>
      </p:sp>
      <p:sp>
        <p:nvSpPr>
          <p:cNvPr id="57353" name="TextBox 12"/>
          <p:cNvSpPr txBox="1">
            <a:spLocks noChangeArrowheads="1"/>
          </p:cNvSpPr>
          <p:nvPr/>
        </p:nvSpPr>
        <p:spPr bwMode="auto">
          <a:xfrm>
            <a:off x="4038600" y="2590800"/>
            <a:ext cx="585788" cy="369888"/>
          </a:xfrm>
          <a:prstGeom prst="rect">
            <a:avLst/>
          </a:prstGeom>
          <a:noFill/>
          <a:ln w="9525">
            <a:solidFill>
              <a:srgbClr val="F8F20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eaLnBrk="1" hangingPunct="1"/>
            <a:r>
              <a:rPr lang="en-US" sz="1800">
                <a:solidFill>
                  <a:srgbClr val="F8F200"/>
                </a:solidFill>
              </a:rPr>
              <a:t>VST</a:t>
            </a:r>
          </a:p>
        </p:txBody>
      </p:sp>
      <p:sp>
        <p:nvSpPr>
          <p:cNvPr id="57354" name="TextBox 13"/>
          <p:cNvSpPr txBox="1">
            <a:spLocks noChangeArrowheads="1"/>
          </p:cNvSpPr>
          <p:nvPr/>
        </p:nvSpPr>
        <p:spPr bwMode="auto">
          <a:xfrm>
            <a:off x="4343400" y="4267200"/>
            <a:ext cx="585788" cy="369888"/>
          </a:xfrm>
          <a:prstGeom prst="rect">
            <a:avLst/>
          </a:prstGeom>
          <a:noFill/>
          <a:ln w="9525">
            <a:solidFill>
              <a:srgbClr val="0099FF"/>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eaLnBrk="1" hangingPunct="1"/>
            <a:r>
              <a:rPr lang="en-US" sz="1800">
                <a:solidFill>
                  <a:srgbClr val="0099FF"/>
                </a:solidFill>
              </a:rPr>
              <a:t>TPC</a:t>
            </a:r>
          </a:p>
        </p:txBody>
      </p:sp>
      <p:sp>
        <p:nvSpPr>
          <p:cNvPr id="57355" name="TextBox 14"/>
          <p:cNvSpPr txBox="1">
            <a:spLocks noChangeArrowheads="1"/>
          </p:cNvSpPr>
          <p:nvPr/>
        </p:nvSpPr>
        <p:spPr bwMode="auto">
          <a:xfrm>
            <a:off x="6934200" y="1219200"/>
            <a:ext cx="593725" cy="369888"/>
          </a:xfrm>
          <a:prstGeom prst="rect">
            <a:avLst/>
          </a:prstGeom>
          <a:noFill/>
          <a:ln w="9525">
            <a:solidFill>
              <a:srgbClr val="FFCC0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eaLnBrk="1" hangingPunct="1"/>
            <a:r>
              <a:rPr lang="en-US" sz="1800">
                <a:solidFill>
                  <a:srgbClr val="FFCC00"/>
                </a:solidFill>
              </a:rPr>
              <a:t>FGT</a:t>
            </a:r>
          </a:p>
        </p:txBody>
      </p:sp>
    </p:spTree>
    <p:extLst>
      <p:ext uri="{BB962C8B-B14F-4D97-AF65-F5344CB8AC3E}">
        <p14:creationId xmlns:p14="http://schemas.microsoft.com/office/powerpoint/2010/main" xmlns="" val="2167482003"/>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2"/>
          <p:cNvSpPr>
            <a:spLocks noGrp="1" noChangeArrowheads="1"/>
          </p:cNvSpPr>
          <p:nvPr>
            <p:ph type="title"/>
          </p:nvPr>
        </p:nvSpPr>
        <p:spPr/>
        <p:txBody>
          <a:bodyPr/>
          <a:lstStyle/>
          <a:p>
            <a:pPr eaLnBrk="1" hangingPunct="1"/>
            <a:r>
              <a:rPr lang="en-US" dirty="0">
                <a:latin typeface="Comic Sans MS"/>
                <a:ea typeface="ＭＳ Ｐゴシック" charset="0"/>
                <a:cs typeface="Comic Sans MS"/>
              </a:rPr>
              <a:t>Momentum resolution study (1)</a:t>
            </a:r>
          </a:p>
        </p:txBody>
      </p:sp>
      <p:sp>
        <p:nvSpPr>
          <p:cNvPr id="60418" name="Date Placeholder 3"/>
          <p:cNvSpPr>
            <a:spLocks noGrp="1"/>
          </p:cNvSpPr>
          <p:nvPr>
            <p:ph type="dt" sz="half"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eaLnBrk="1" hangingPunct="1"/>
            <a:r>
              <a:rPr lang="en-US" sz="1400"/>
              <a:t>E.C. Aschenauer</a:t>
            </a:r>
            <a:endParaRPr lang="ru-RU" sz="1400"/>
          </a:p>
        </p:txBody>
      </p:sp>
      <p:sp>
        <p:nvSpPr>
          <p:cNvPr id="2" name="Slide Number Placeholder 1"/>
          <p:cNvSpPr>
            <a:spLocks noGrp="1"/>
          </p:cNvSpPr>
          <p:nvPr>
            <p:ph type="sldNum" sz="quarter" idx="12"/>
          </p:nvPr>
        </p:nvSpPr>
        <p:spPr/>
        <p:txBody>
          <a:bodyPr/>
          <a:lstStyle/>
          <a:p>
            <a:fld id="{4AEEEB45-469B-C445-A2A6-597CC1D4FAC3}" type="slidenum">
              <a:rPr lang="en-US"/>
              <a:pPr/>
              <a:t>26</a:t>
            </a:fld>
            <a:endParaRPr lang="en-US"/>
          </a:p>
        </p:txBody>
      </p:sp>
      <p:sp>
        <p:nvSpPr>
          <p:cNvPr id="60421" name="Rectangle 3"/>
          <p:cNvSpPr txBox="1">
            <a:spLocks noChangeArrowheads="1"/>
          </p:cNvSpPr>
          <p:nvPr/>
        </p:nvSpPr>
        <p:spPr bwMode="auto">
          <a:xfrm>
            <a:off x="98784" y="914400"/>
            <a:ext cx="84582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algn="ctr" eaLnBrk="1" hangingPunct="1">
              <a:spcBef>
                <a:spcPct val="20000"/>
              </a:spcBef>
              <a:buClr>
                <a:schemeClr val="folHlink"/>
              </a:buClr>
              <a:buSzPct val="60000"/>
            </a:pPr>
            <a:r>
              <a:rPr lang="en-US" dirty="0">
                <a:latin typeface="Symbol" charset="2"/>
                <a:cs typeface="Symbol" charset="2"/>
              </a:rPr>
              <a:t>p</a:t>
            </a:r>
            <a:r>
              <a:rPr lang="en-US" baseline="30000" dirty="0">
                <a:latin typeface="Comic Sans MS"/>
                <a:cs typeface="Comic Sans MS"/>
              </a:rPr>
              <a:t>+ </a:t>
            </a:r>
            <a:r>
              <a:rPr lang="en-US" dirty="0">
                <a:latin typeface="Comic Sans MS"/>
                <a:cs typeface="Comic Sans MS"/>
              </a:rPr>
              <a:t>track momentum resolution vs. pseudo-rapidity  </a:t>
            </a:r>
            <a:r>
              <a:rPr lang="en-US" baseline="30000" dirty="0">
                <a:latin typeface="Comic Sans MS"/>
                <a:cs typeface="Comic Sans MS"/>
              </a:rPr>
              <a:t> </a:t>
            </a:r>
            <a:endParaRPr lang="en-US" dirty="0">
              <a:latin typeface="Comic Sans MS"/>
              <a:cs typeface="Comic Sans MS"/>
            </a:endParaRPr>
          </a:p>
        </p:txBody>
      </p:sp>
      <p:sp>
        <p:nvSpPr>
          <p:cNvPr id="60422" name="TextBox 9"/>
          <p:cNvSpPr txBox="1">
            <a:spLocks noChangeArrowheads="1"/>
          </p:cNvSpPr>
          <p:nvPr/>
        </p:nvSpPr>
        <p:spPr bwMode="auto">
          <a:xfrm>
            <a:off x="22584" y="5878704"/>
            <a:ext cx="86213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eaLnBrk="1" hangingPunct="1"/>
            <a:r>
              <a:rPr lang="en-US" sz="1800">
                <a:solidFill>
                  <a:srgbClr val="0000FF"/>
                </a:solidFill>
                <a:latin typeface="Comic Sans MS"/>
                <a:cs typeface="Comic Sans MS"/>
              </a:rPr>
              <a:t>-&gt; expect 2% or better momentum resolution in the whole kinematic range </a:t>
            </a:r>
          </a:p>
        </p:txBody>
      </p:sp>
      <p:pic>
        <p:nvPicPr>
          <p:cNvPr id="60423" name="Picture 10" descr="dp-vs-eta.gif"/>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219200" y="1600200"/>
            <a:ext cx="7077075" cy="419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27982745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2"/>
          <p:cNvSpPr>
            <a:spLocks noGrp="1" noChangeArrowheads="1"/>
          </p:cNvSpPr>
          <p:nvPr>
            <p:ph type="title"/>
          </p:nvPr>
        </p:nvSpPr>
        <p:spPr/>
        <p:txBody>
          <a:bodyPr/>
          <a:lstStyle/>
          <a:p>
            <a:pPr eaLnBrk="1" hangingPunct="1"/>
            <a:r>
              <a:rPr lang="en-US" dirty="0">
                <a:latin typeface="Comic Sans MS"/>
                <a:ea typeface="ＭＳ Ｐゴシック" charset="0"/>
                <a:cs typeface="Comic Sans MS"/>
              </a:rPr>
              <a:t>Momentum resolution study (2)</a:t>
            </a:r>
          </a:p>
        </p:txBody>
      </p:sp>
      <p:sp>
        <p:nvSpPr>
          <p:cNvPr id="61442" name="Date Placeholder 3"/>
          <p:cNvSpPr>
            <a:spLocks noGrp="1"/>
          </p:cNvSpPr>
          <p:nvPr>
            <p:ph type="dt" sz="half"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eaLnBrk="1" hangingPunct="1"/>
            <a:r>
              <a:rPr lang="en-US" sz="1400" dirty="0">
                <a:solidFill>
                  <a:srgbClr val="0080FF"/>
                </a:solidFill>
                <a:latin typeface="Comic Sans MS"/>
                <a:cs typeface="Comic Sans MS"/>
              </a:rPr>
              <a:t>E.C. Aschenauer</a:t>
            </a:r>
            <a:endParaRPr lang="ru-RU" sz="1400" dirty="0">
              <a:solidFill>
                <a:srgbClr val="0080FF"/>
              </a:solidFill>
              <a:latin typeface="Comic Sans MS"/>
              <a:cs typeface="Comic Sans MS"/>
            </a:endParaRPr>
          </a:p>
        </p:txBody>
      </p:sp>
      <p:sp>
        <p:nvSpPr>
          <p:cNvPr id="2" name="Slide Number Placeholder 1"/>
          <p:cNvSpPr>
            <a:spLocks noGrp="1"/>
          </p:cNvSpPr>
          <p:nvPr>
            <p:ph type="sldNum" sz="quarter" idx="12"/>
          </p:nvPr>
        </p:nvSpPr>
        <p:spPr/>
        <p:txBody>
          <a:bodyPr/>
          <a:lstStyle/>
          <a:p>
            <a:fld id="{4AEEEB45-469B-C445-A2A6-597CC1D4FAC3}" type="slidenum">
              <a:rPr lang="en-US"/>
              <a:pPr/>
              <a:t>27</a:t>
            </a:fld>
            <a:endParaRPr lang="en-US"/>
          </a:p>
        </p:txBody>
      </p:sp>
      <p:sp>
        <p:nvSpPr>
          <p:cNvPr id="61445" name="Rectangle 3"/>
          <p:cNvSpPr txBox="1">
            <a:spLocks noChangeArrowheads="1"/>
          </p:cNvSpPr>
          <p:nvPr/>
        </p:nvSpPr>
        <p:spPr bwMode="auto">
          <a:xfrm>
            <a:off x="0" y="825984"/>
            <a:ext cx="6403874" cy="3498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eaLnBrk="1" hangingPunct="1">
              <a:spcBef>
                <a:spcPct val="20000"/>
              </a:spcBef>
              <a:buClr>
                <a:schemeClr val="folHlink"/>
              </a:buClr>
              <a:buSzPct val="60000"/>
            </a:pPr>
            <a:r>
              <a:rPr lang="en-US" sz="1600" dirty="0">
                <a:latin typeface="Symbol" charset="2"/>
                <a:cs typeface="Symbol" charset="2"/>
              </a:rPr>
              <a:t>p</a:t>
            </a:r>
            <a:r>
              <a:rPr lang="en-US" sz="1600" baseline="30000" dirty="0">
                <a:latin typeface="Comic Sans MS"/>
                <a:cs typeface="Comic Sans MS"/>
              </a:rPr>
              <a:t>+ </a:t>
            </a:r>
            <a:r>
              <a:rPr lang="en-US" sz="1600" dirty="0">
                <a:latin typeface="Comic Sans MS"/>
                <a:cs typeface="Comic Sans MS"/>
              </a:rPr>
              <a:t>track momentum resolution at </a:t>
            </a:r>
            <a:r>
              <a:rPr lang="en-US" sz="1600" dirty="0">
                <a:latin typeface="Symbol" charset="2"/>
                <a:cs typeface="Symbol" charset="2"/>
              </a:rPr>
              <a:t>h</a:t>
            </a:r>
            <a:r>
              <a:rPr lang="en-US" sz="1600" dirty="0">
                <a:latin typeface="Comic Sans MS"/>
                <a:cs typeface="Comic Sans MS"/>
              </a:rPr>
              <a:t> = 3.0 vs. Silicon thickness  </a:t>
            </a:r>
            <a:r>
              <a:rPr lang="en-US" sz="1600" baseline="30000" dirty="0">
                <a:latin typeface="Comic Sans MS"/>
                <a:cs typeface="Comic Sans MS"/>
              </a:rPr>
              <a:t> </a:t>
            </a:r>
            <a:endParaRPr lang="en-US" sz="1600" dirty="0">
              <a:latin typeface="Comic Sans MS"/>
              <a:cs typeface="Comic Sans MS"/>
            </a:endParaRPr>
          </a:p>
        </p:txBody>
      </p:sp>
      <p:sp>
        <p:nvSpPr>
          <p:cNvPr id="61446" name="TextBox 9"/>
          <p:cNvSpPr txBox="1">
            <a:spLocks noChangeArrowheads="1"/>
          </p:cNvSpPr>
          <p:nvPr/>
        </p:nvSpPr>
        <p:spPr bwMode="auto">
          <a:xfrm>
            <a:off x="4092091" y="1822104"/>
            <a:ext cx="4279136"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eaLnBrk="1" hangingPunct="1"/>
            <a:r>
              <a:rPr lang="en-US" sz="1600" dirty="0">
                <a:solidFill>
                  <a:srgbClr val="0000FF"/>
                </a:solidFill>
                <a:latin typeface="Comic Sans MS"/>
                <a:cs typeface="Comic Sans MS"/>
              </a:rPr>
              <a:t>-&gt; ~flat over inspected momentum range </a:t>
            </a:r>
          </a:p>
          <a:p>
            <a:pPr eaLnBrk="1" hangingPunct="1"/>
            <a:r>
              <a:rPr lang="en-US" sz="1600" dirty="0">
                <a:solidFill>
                  <a:srgbClr val="0000FF"/>
                </a:solidFill>
                <a:latin typeface="Comic Sans MS"/>
                <a:cs typeface="Comic Sans MS"/>
              </a:rPr>
              <a:t>     because of very small Si pixel size </a:t>
            </a:r>
          </a:p>
        </p:txBody>
      </p:sp>
      <p:pic>
        <p:nvPicPr>
          <p:cNvPr id="61447" name="Picture 11" descr="dp-vs-thickness.gif"/>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153386"/>
            <a:ext cx="4130160" cy="24486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7" descr="dp-vs-pixel-size.gif"/>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4891695" y="4433351"/>
            <a:ext cx="4089702" cy="24246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3"/>
          <p:cNvSpPr txBox="1">
            <a:spLocks noChangeArrowheads="1"/>
          </p:cNvSpPr>
          <p:nvPr/>
        </p:nvSpPr>
        <p:spPr bwMode="auto">
          <a:xfrm>
            <a:off x="2762871" y="3882672"/>
            <a:ext cx="6403874" cy="3498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eaLnBrk="1" hangingPunct="1">
              <a:spcBef>
                <a:spcPct val="20000"/>
              </a:spcBef>
              <a:buClr>
                <a:schemeClr val="folHlink"/>
              </a:buClr>
              <a:buSzPct val="60000"/>
            </a:pPr>
            <a:r>
              <a:rPr lang="en-US" sz="1600" dirty="0">
                <a:latin typeface="Symbol" charset="2"/>
                <a:cs typeface="Symbol" charset="2"/>
              </a:rPr>
              <a:t>p</a:t>
            </a:r>
            <a:r>
              <a:rPr lang="en-US" sz="1600" baseline="30000" dirty="0">
                <a:latin typeface="Comic Sans MS"/>
                <a:cs typeface="Comic Sans MS"/>
              </a:rPr>
              <a:t>+ </a:t>
            </a:r>
            <a:r>
              <a:rPr lang="en-US" sz="1600" dirty="0">
                <a:latin typeface="Comic Sans MS"/>
                <a:cs typeface="Comic Sans MS"/>
              </a:rPr>
              <a:t>track momentum resolution at </a:t>
            </a:r>
            <a:r>
              <a:rPr lang="en-US" sz="1600" dirty="0">
                <a:latin typeface="Symbol" charset="2"/>
                <a:cs typeface="Symbol" charset="2"/>
              </a:rPr>
              <a:t>h</a:t>
            </a:r>
            <a:r>
              <a:rPr lang="en-US" sz="1600" dirty="0">
                <a:latin typeface="Comic Sans MS"/>
                <a:cs typeface="Comic Sans MS"/>
              </a:rPr>
              <a:t> = 3.0 vs. Silicon pixel size  </a:t>
            </a:r>
            <a:r>
              <a:rPr lang="en-US" sz="1600" baseline="30000" dirty="0">
                <a:latin typeface="Comic Sans MS"/>
                <a:cs typeface="Comic Sans MS"/>
              </a:rPr>
              <a:t> </a:t>
            </a:r>
            <a:endParaRPr lang="en-US" sz="1600" dirty="0">
              <a:latin typeface="Comic Sans MS"/>
              <a:cs typeface="Comic Sans MS"/>
            </a:endParaRPr>
          </a:p>
        </p:txBody>
      </p:sp>
      <p:sp>
        <p:nvSpPr>
          <p:cNvPr id="11" name="TextBox 6"/>
          <p:cNvSpPr txBox="1">
            <a:spLocks noChangeArrowheads="1"/>
          </p:cNvSpPr>
          <p:nvPr/>
        </p:nvSpPr>
        <p:spPr bwMode="auto">
          <a:xfrm>
            <a:off x="857473" y="4985074"/>
            <a:ext cx="4009331"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eaLnBrk="1" hangingPunct="1"/>
            <a:r>
              <a:rPr lang="en-US" sz="1600" dirty="0">
                <a:solidFill>
                  <a:srgbClr val="0000FF"/>
                </a:solidFill>
                <a:latin typeface="Comic Sans MS"/>
                <a:cs typeface="Comic Sans MS"/>
              </a:rPr>
              <a:t>-&gt; 20 micron pixel size is essential to </a:t>
            </a:r>
          </a:p>
          <a:p>
            <a:pPr eaLnBrk="1" hangingPunct="1"/>
            <a:r>
              <a:rPr lang="en-US" sz="1600" dirty="0">
                <a:solidFill>
                  <a:srgbClr val="0000FF"/>
                </a:solidFill>
                <a:latin typeface="Comic Sans MS"/>
                <a:cs typeface="Comic Sans MS"/>
              </a:rPr>
              <a:t>   maintain good momentum resolution </a:t>
            </a:r>
          </a:p>
        </p:txBody>
      </p:sp>
    </p:spTree>
    <p:extLst>
      <p:ext uri="{BB962C8B-B14F-4D97-AF65-F5344CB8AC3E}">
        <p14:creationId xmlns:p14="http://schemas.microsoft.com/office/powerpoint/2010/main" xmlns="" val="3646368058"/>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1" name="Rectangle 2"/>
          <p:cNvSpPr>
            <a:spLocks noGrp="1" noChangeArrowheads="1"/>
          </p:cNvSpPr>
          <p:nvPr>
            <p:ph type="title"/>
          </p:nvPr>
        </p:nvSpPr>
        <p:spPr/>
        <p:txBody>
          <a:bodyPr/>
          <a:lstStyle/>
          <a:p>
            <a:pPr eaLnBrk="1" hangingPunct="1"/>
            <a:r>
              <a:rPr lang="en-US" dirty="0">
                <a:latin typeface="Comic Sans MS"/>
                <a:ea typeface="ＭＳ Ｐゴシック" charset="0"/>
                <a:cs typeface="Comic Sans MS"/>
              </a:rPr>
              <a:t>EIC solenoid modeling</a:t>
            </a:r>
          </a:p>
        </p:txBody>
      </p:sp>
      <p:sp>
        <p:nvSpPr>
          <p:cNvPr id="75779" name="Date Placeholder 3"/>
          <p:cNvSpPr>
            <a:spLocks noGrp="1"/>
          </p:cNvSpPr>
          <p:nvPr>
            <p:ph type="dt" sz="half"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eaLnBrk="1" hangingPunct="1"/>
            <a:r>
              <a:rPr lang="en-US" sz="1400"/>
              <a:t>E.C. Aschenauer</a:t>
            </a:r>
            <a:endParaRPr lang="ru-RU" sz="1400"/>
          </a:p>
        </p:txBody>
      </p:sp>
      <p:sp>
        <p:nvSpPr>
          <p:cNvPr id="2" name="Slide Number Placeholder 1"/>
          <p:cNvSpPr>
            <a:spLocks noGrp="1"/>
          </p:cNvSpPr>
          <p:nvPr>
            <p:ph type="sldNum" sz="quarter" idx="12"/>
          </p:nvPr>
        </p:nvSpPr>
        <p:spPr/>
        <p:txBody>
          <a:bodyPr/>
          <a:lstStyle/>
          <a:p>
            <a:fld id="{4AEEEB45-469B-C445-A2A6-597CC1D4FAC3}" type="slidenum">
              <a:rPr lang="en-US"/>
              <a:pPr/>
              <a:t>28</a:t>
            </a:fld>
            <a:endParaRPr lang="en-US"/>
          </a:p>
        </p:txBody>
      </p:sp>
      <p:sp>
        <p:nvSpPr>
          <p:cNvPr id="6" name="Rectangle 3"/>
          <p:cNvSpPr txBox="1">
            <a:spLocks noChangeArrowheads="1"/>
          </p:cNvSpPr>
          <p:nvPr/>
        </p:nvSpPr>
        <p:spPr bwMode="auto">
          <a:xfrm>
            <a:off x="0" y="1318459"/>
            <a:ext cx="7162800" cy="1219200"/>
          </a:xfrm>
          <a:prstGeom prst="rect">
            <a:avLst/>
          </a:prstGeom>
          <a:noFill/>
          <a:ln w="9525">
            <a:noFill/>
            <a:miter lim="800000"/>
            <a:headEnd/>
            <a:tailEnd/>
          </a:ln>
        </p:spPr>
        <p:txBody>
          <a:bodyPr/>
          <a:lstStyle>
            <a:lvl1pPr marL="342900" indent="-342900"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eaLnBrk="1" hangingPunct="1">
              <a:spcBef>
                <a:spcPct val="20000"/>
              </a:spcBef>
              <a:buClr>
                <a:schemeClr val="folHlink"/>
              </a:buClr>
              <a:buSzPct val="60000"/>
              <a:buFont typeface="Wingdings" charset="0"/>
              <a:buChar char="n"/>
            </a:pPr>
            <a:r>
              <a:rPr lang="en-US" sz="1800" dirty="0">
                <a:latin typeface="Comic Sans MS"/>
                <a:cs typeface="Comic Sans MS"/>
              </a:rPr>
              <a:t>Yield large enough bending for charged tracks at large </a:t>
            </a:r>
            <a:r>
              <a:rPr lang="en-US" sz="1800" dirty="0">
                <a:latin typeface="Symbol" charset="2"/>
                <a:cs typeface="Symbol" charset="2"/>
              </a:rPr>
              <a:t>h</a:t>
            </a:r>
          </a:p>
          <a:p>
            <a:pPr eaLnBrk="1" hangingPunct="1">
              <a:spcBef>
                <a:spcPct val="20000"/>
              </a:spcBef>
              <a:buClr>
                <a:schemeClr val="folHlink"/>
              </a:buClr>
              <a:buSzPct val="60000"/>
              <a:buFont typeface="Wingdings" charset="0"/>
              <a:buChar char="n"/>
            </a:pPr>
            <a:r>
              <a:rPr lang="en-US" sz="1800" dirty="0">
                <a:latin typeface="Comic Sans MS"/>
                <a:cs typeface="Comic Sans MS"/>
              </a:rPr>
              <a:t>Keep field inside TPC volume as homogeneous as possible</a:t>
            </a:r>
          </a:p>
          <a:p>
            <a:pPr eaLnBrk="1" hangingPunct="1">
              <a:spcBef>
                <a:spcPct val="20000"/>
              </a:spcBef>
              <a:buClr>
                <a:schemeClr val="folHlink"/>
              </a:buClr>
              <a:buSzPct val="60000"/>
              <a:buFont typeface="Wingdings" charset="0"/>
              <a:buChar char="n"/>
            </a:pPr>
            <a:r>
              <a:rPr lang="en-US" sz="1800" dirty="0">
                <a:latin typeface="Comic Sans MS"/>
                <a:cs typeface="Comic Sans MS"/>
              </a:rPr>
              <a:t>Keep magnetic field inside RICH volume(s) small  </a:t>
            </a:r>
          </a:p>
        </p:txBody>
      </p:sp>
      <p:sp>
        <p:nvSpPr>
          <p:cNvPr id="7" name="TextBox 6"/>
          <p:cNvSpPr txBox="1"/>
          <p:nvPr/>
        </p:nvSpPr>
        <p:spPr>
          <a:xfrm>
            <a:off x="0" y="879126"/>
            <a:ext cx="2312990" cy="369332"/>
          </a:xfrm>
          <a:prstGeom prst="rect">
            <a:avLst/>
          </a:prstGeom>
          <a:noFill/>
        </p:spPr>
        <p:txBody>
          <a:bodyPr wrap="none">
            <a:spAutoFit/>
          </a:bodyPr>
          <a:lstStyle/>
          <a:p>
            <a:pPr>
              <a:defRPr/>
            </a:pPr>
            <a:r>
              <a:rPr lang="en-US" dirty="0">
                <a:solidFill>
                  <a:srgbClr val="0000FF"/>
                </a:solidFill>
                <a:latin typeface="Comic Sans MS"/>
                <a:ea typeface="+mn-ea"/>
                <a:cs typeface="Comic Sans MS"/>
              </a:rPr>
              <a:t>main requirements:</a:t>
            </a:r>
          </a:p>
        </p:txBody>
      </p:sp>
      <p:pic>
        <p:nvPicPr>
          <p:cNvPr id="75784" name="Picture 7" descr="Macintosh HD:Users:Rick:Desktop:MultiRingSol_wAxes.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04800" y="2895600"/>
            <a:ext cx="4495800" cy="3451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75778" name="Object 2"/>
          <p:cNvGraphicFramePr>
            <a:graphicFrameLocks noChangeAspect="1"/>
          </p:cNvGraphicFramePr>
          <p:nvPr/>
        </p:nvGraphicFramePr>
        <p:xfrm>
          <a:off x="5715000" y="4724400"/>
          <a:ext cx="2401888" cy="1520825"/>
        </p:xfrm>
        <a:graphic>
          <a:graphicData uri="http://schemas.openxmlformats.org/presentationml/2006/ole">
            <p:oleObj spid="_x0000_s174089" name="Document" r:id="rId4" imgW="21942857" imgH="3809524" progId="Word.Document.12">
              <p:link updateAutomatic="1"/>
            </p:oleObj>
          </a:graphicData>
        </a:graphic>
      </p:graphicFrame>
      <p:sp>
        <p:nvSpPr>
          <p:cNvPr id="13" name="TextBox 12"/>
          <p:cNvSpPr txBox="1"/>
          <p:nvPr/>
        </p:nvSpPr>
        <p:spPr>
          <a:xfrm>
            <a:off x="5181600" y="4114800"/>
            <a:ext cx="3730784" cy="369332"/>
          </a:xfrm>
          <a:prstGeom prst="rect">
            <a:avLst/>
          </a:prstGeom>
          <a:noFill/>
          <a:ln>
            <a:solidFill>
              <a:schemeClr val="tx2">
                <a:lumMod val="60000"/>
                <a:lumOff val="40000"/>
              </a:schemeClr>
            </a:solidFill>
          </a:ln>
        </p:spPr>
        <p:txBody>
          <a:bodyPr wrap="none">
            <a:spAutoFit/>
          </a:bodyPr>
          <a:lstStyle/>
          <a:p>
            <a:pPr>
              <a:defRPr/>
            </a:pPr>
            <a:r>
              <a:rPr lang="en-US" dirty="0">
                <a:latin typeface="Comic Sans MS"/>
                <a:ea typeface="+mn-ea"/>
                <a:cs typeface="Comic Sans MS"/>
              </a:rPr>
              <a:t>Presently used design: MRS-B1</a:t>
            </a:r>
          </a:p>
        </p:txBody>
      </p:sp>
      <p:sp>
        <p:nvSpPr>
          <p:cNvPr id="75786" name="TextBox 13"/>
          <p:cNvSpPr txBox="1">
            <a:spLocks noChangeArrowheads="1"/>
          </p:cNvSpPr>
          <p:nvPr/>
        </p:nvSpPr>
        <p:spPr bwMode="auto">
          <a:xfrm>
            <a:off x="5185667" y="2895600"/>
            <a:ext cx="3397853"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algn="ctr" eaLnBrk="1" hangingPunct="1"/>
            <a:r>
              <a:rPr lang="en-US" sz="2000" u="sng" dirty="0">
                <a:solidFill>
                  <a:srgbClr val="0000FF"/>
                </a:solidFill>
                <a:latin typeface="Comic Sans MS"/>
                <a:cs typeface="Comic Sans MS"/>
              </a:rPr>
              <a:t>-&gt; use OPERA-3D/2D</a:t>
            </a:r>
          </a:p>
          <a:p>
            <a:pPr algn="ctr" eaLnBrk="1" hangingPunct="1"/>
            <a:r>
              <a:rPr lang="en-US" sz="2000" u="sng" dirty="0">
                <a:solidFill>
                  <a:srgbClr val="0000FF"/>
                </a:solidFill>
                <a:latin typeface="Comic Sans MS"/>
                <a:cs typeface="Comic Sans MS"/>
              </a:rPr>
              <a:t>software</a:t>
            </a:r>
          </a:p>
        </p:txBody>
      </p:sp>
      <p:pic>
        <p:nvPicPr>
          <p:cNvPr id="15" name="Picture 14" descr="MRS_B1_BzVSz.jpg"/>
          <p:cNvPicPr>
            <a:picLocks noChangeAspect="1"/>
          </p:cNvPicPr>
          <p:nvPr/>
        </p:nvPicPr>
        <p:blipFill>
          <a:blip r:embed="rId5">
            <a:extLst>
              <a:ext uri="{28A0092B-C50C-407E-A947-70E740481C1C}">
                <a14:useLocalDpi xmlns:a14="http://schemas.microsoft.com/office/drawing/2010/main" xmlns="" val="0"/>
              </a:ext>
            </a:extLst>
          </a:blip>
          <a:srcRect r="471"/>
          <a:stretch>
            <a:fillRect/>
          </a:stretch>
        </p:blipFill>
        <p:spPr bwMode="auto">
          <a:xfrm>
            <a:off x="304800" y="2722563"/>
            <a:ext cx="4778375" cy="363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descr="MRS_B1_BrVSz.jpg"/>
          <p:cNvPicPr>
            <a:picLocks noChangeAspect="1"/>
          </p:cNvPicPr>
          <p:nvPr/>
        </p:nvPicPr>
        <p:blipFill>
          <a:blip r:embed="rId6">
            <a:extLst>
              <a:ext uri="{28A0092B-C50C-407E-A947-70E740481C1C}">
                <a14:useLocalDpi xmlns:a14="http://schemas.microsoft.com/office/drawing/2010/main" xmlns="" val="0"/>
              </a:ext>
            </a:extLst>
          </a:blip>
          <a:srcRect r="471"/>
          <a:stretch>
            <a:fillRect/>
          </a:stretch>
        </p:blipFill>
        <p:spPr bwMode="auto">
          <a:xfrm>
            <a:off x="304800" y="2743200"/>
            <a:ext cx="4702175" cy="3589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667378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2"/>
          <p:cNvSpPr>
            <a:spLocks noGrp="1" noChangeArrowheads="1"/>
          </p:cNvSpPr>
          <p:nvPr>
            <p:ph type="title"/>
          </p:nvPr>
        </p:nvSpPr>
        <p:spPr/>
        <p:txBody>
          <a:bodyPr/>
          <a:lstStyle/>
          <a:p>
            <a:pPr eaLnBrk="1" hangingPunct="1"/>
            <a:r>
              <a:rPr lang="en-US" dirty="0">
                <a:latin typeface="Comic Sans MS"/>
                <a:ea typeface="ＭＳ Ｐゴシック" charset="0"/>
                <a:cs typeface="Comic Sans MS"/>
              </a:rPr>
              <a:t>Backward EM Calorimeter (BEMC)</a:t>
            </a:r>
          </a:p>
        </p:txBody>
      </p:sp>
      <p:sp>
        <p:nvSpPr>
          <p:cNvPr id="66562" name="Date Placeholder 3"/>
          <p:cNvSpPr>
            <a:spLocks noGrp="1"/>
          </p:cNvSpPr>
          <p:nvPr>
            <p:ph type="dt" sz="half"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eaLnBrk="1" hangingPunct="1"/>
            <a:r>
              <a:rPr lang="en-US" sz="1400"/>
              <a:t>E.C. Aschenauer</a:t>
            </a:r>
            <a:endParaRPr lang="ru-RU" sz="1400"/>
          </a:p>
        </p:txBody>
      </p:sp>
      <p:sp>
        <p:nvSpPr>
          <p:cNvPr id="2" name="Slide Number Placeholder 1"/>
          <p:cNvSpPr>
            <a:spLocks noGrp="1"/>
          </p:cNvSpPr>
          <p:nvPr>
            <p:ph type="sldNum" sz="quarter" idx="12"/>
          </p:nvPr>
        </p:nvSpPr>
        <p:spPr/>
        <p:txBody>
          <a:bodyPr/>
          <a:lstStyle/>
          <a:p>
            <a:fld id="{4AEEEB45-469B-C445-A2A6-597CC1D4FAC3}" type="slidenum">
              <a:rPr lang="en-US"/>
              <a:pPr/>
              <a:t>29</a:t>
            </a:fld>
            <a:endParaRPr lang="en-US"/>
          </a:p>
        </p:txBody>
      </p:sp>
      <p:pic>
        <p:nvPicPr>
          <p:cNvPr id="66565" name="Picture 5" descr="calorimeter-final.png"/>
          <p:cNvPicPr>
            <a:picLocks noChangeAspect="1"/>
          </p:cNvPicPr>
          <p:nvPr/>
        </p:nvPicPr>
        <p:blipFill>
          <a:blip r:embed="rId2">
            <a:extLst>
              <a:ext uri="{28A0092B-C50C-407E-A947-70E740481C1C}">
                <a14:useLocalDpi xmlns:a14="http://schemas.microsoft.com/office/drawing/2010/main" xmlns="" val="0"/>
              </a:ext>
            </a:extLst>
          </a:blip>
          <a:srcRect l="26250" t="12666" r="30000" b="5333"/>
          <a:stretch>
            <a:fillRect/>
          </a:stretch>
        </p:blipFill>
        <p:spPr bwMode="auto">
          <a:xfrm>
            <a:off x="228600" y="990600"/>
            <a:ext cx="4192588"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6" name="Rectangle 3"/>
          <p:cNvSpPr txBox="1">
            <a:spLocks noChangeArrowheads="1"/>
          </p:cNvSpPr>
          <p:nvPr/>
        </p:nvSpPr>
        <p:spPr bwMode="auto">
          <a:xfrm>
            <a:off x="4419600" y="1066800"/>
            <a:ext cx="45720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eaLnBrk="1" hangingPunct="1">
              <a:spcBef>
                <a:spcPct val="20000"/>
              </a:spcBef>
              <a:buClr>
                <a:schemeClr val="folHlink"/>
              </a:buClr>
              <a:buSzPct val="60000"/>
              <a:buFont typeface="Wingdings" charset="0"/>
              <a:buChar char="n"/>
            </a:pPr>
            <a:r>
              <a:rPr lang="en-US" sz="1800" dirty="0">
                <a:latin typeface="Comic Sans MS"/>
                <a:cs typeface="Comic Sans MS"/>
              </a:rPr>
              <a:t>PWO-II, layout a la CMS &amp; PANDA</a:t>
            </a:r>
          </a:p>
          <a:p>
            <a:pPr eaLnBrk="1" hangingPunct="1">
              <a:spcBef>
                <a:spcPct val="20000"/>
              </a:spcBef>
              <a:buClr>
                <a:schemeClr val="folHlink"/>
              </a:buClr>
              <a:buSzPct val="60000"/>
              <a:buFont typeface="Wingdings" charset="0"/>
              <a:buChar char="n"/>
            </a:pPr>
            <a:r>
              <a:rPr lang="en-US" sz="1800" dirty="0">
                <a:latin typeface="Comic Sans MS"/>
                <a:cs typeface="Comic Sans MS"/>
              </a:rPr>
              <a:t>-2500mm from the IP</a:t>
            </a:r>
          </a:p>
          <a:p>
            <a:pPr eaLnBrk="1" hangingPunct="1">
              <a:spcBef>
                <a:spcPct val="20000"/>
              </a:spcBef>
              <a:buClr>
                <a:schemeClr val="folHlink"/>
              </a:buClr>
              <a:buSzPct val="60000"/>
              <a:buFont typeface="Wingdings" charset="0"/>
              <a:buChar char="n"/>
            </a:pPr>
            <a:r>
              <a:rPr lang="en-US" sz="1800" dirty="0">
                <a:latin typeface="Comic Sans MS"/>
                <a:cs typeface="Comic Sans MS"/>
              </a:rPr>
              <a:t>both projective and non-projective geometry implemented</a:t>
            </a:r>
          </a:p>
          <a:p>
            <a:pPr eaLnBrk="1" hangingPunct="1">
              <a:spcBef>
                <a:spcPct val="20000"/>
              </a:spcBef>
              <a:buClr>
                <a:schemeClr val="folHlink"/>
              </a:buClr>
              <a:buSzPct val="60000"/>
              <a:buFont typeface="Wingdings" charset="0"/>
              <a:buChar char="n"/>
            </a:pPr>
            <a:r>
              <a:rPr lang="en-US" sz="1800" dirty="0">
                <a:latin typeface="Comic Sans MS"/>
                <a:cs typeface="Comic Sans MS"/>
              </a:rPr>
              <a:t>digitization based on PANDA R&amp;D </a:t>
            </a:r>
          </a:p>
        </p:txBody>
      </p:sp>
      <p:pic>
        <p:nvPicPr>
          <p:cNvPr id="66567" name="Picture 7" descr="calorimeter-final-zoom.png"/>
          <p:cNvPicPr>
            <a:picLocks noChangeAspect="1"/>
          </p:cNvPicPr>
          <p:nvPr/>
        </p:nvPicPr>
        <p:blipFill>
          <a:blip r:embed="rId3">
            <a:extLst>
              <a:ext uri="{28A0092B-C50C-407E-A947-70E740481C1C}">
                <a14:useLocalDpi xmlns:a14="http://schemas.microsoft.com/office/drawing/2010/main" xmlns="" val="0"/>
              </a:ext>
            </a:extLst>
          </a:blip>
          <a:srcRect l="22874" t="25333" r="27000" b="17332"/>
          <a:stretch>
            <a:fillRect/>
          </a:stretch>
        </p:blipFill>
        <p:spPr bwMode="auto">
          <a:xfrm>
            <a:off x="4648200" y="3429000"/>
            <a:ext cx="3886200" cy="2500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8" name="TextBox 8"/>
          <p:cNvSpPr txBox="1">
            <a:spLocks noChangeArrowheads="1"/>
          </p:cNvSpPr>
          <p:nvPr/>
        </p:nvSpPr>
        <p:spPr bwMode="auto">
          <a:xfrm>
            <a:off x="358077" y="5556494"/>
            <a:ext cx="354188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algn="ctr" eaLnBrk="1" hangingPunct="1"/>
            <a:r>
              <a:rPr lang="en-US" sz="1800" dirty="0">
                <a:latin typeface="Comic Sans MS"/>
                <a:cs typeface="Comic Sans MS"/>
              </a:rPr>
              <a:t>10 </a:t>
            </a:r>
            <a:r>
              <a:rPr lang="en-US" sz="1800" dirty="0" err="1">
                <a:latin typeface="Comic Sans MS"/>
                <a:cs typeface="Comic Sans MS"/>
              </a:rPr>
              <a:t>GeV</a:t>
            </a:r>
            <a:r>
              <a:rPr lang="en-US" sz="1800" dirty="0">
                <a:latin typeface="Comic Sans MS"/>
                <a:cs typeface="Comic Sans MS"/>
              </a:rPr>
              <a:t>/c electron hitting one </a:t>
            </a:r>
          </a:p>
          <a:p>
            <a:pPr algn="ctr" eaLnBrk="1" hangingPunct="1"/>
            <a:r>
              <a:rPr lang="en-US" sz="1800" dirty="0">
                <a:latin typeface="Comic Sans MS"/>
                <a:cs typeface="Comic Sans MS"/>
              </a:rPr>
              <a:t>of the four BEMC quadrants </a:t>
            </a:r>
          </a:p>
        </p:txBody>
      </p:sp>
      <p:sp>
        <p:nvSpPr>
          <p:cNvPr id="66569" name="TextBox 9"/>
          <p:cNvSpPr txBox="1">
            <a:spLocks noChangeArrowheads="1"/>
          </p:cNvSpPr>
          <p:nvPr/>
        </p:nvSpPr>
        <p:spPr bwMode="auto">
          <a:xfrm>
            <a:off x="4160608" y="5913978"/>
            <a:ext cx="514846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eaLnBrk="1" hangingPunct="1"/>
            <a:r>
              <a:rPr lang="en-US" sz="1800" dirty="0">
                <a:latin typeface="Comic Sans MS"/>
                <a:cs typeface="Comic Sans MS"/>
              </a:rPr>
              <a:t>Same event (details of shower development)</a:t>
            </a:r>
          </a:p>
        </p:txBody>
      </p:sp>
    </p:spTree>
    <p:extLst>
      <p:ext uri="{BB962C8B-B14F-4D97-AF65-F5344CB8AC3E}">
        <p14:creationId xmlns:p14="http://schemas.microsoft.com/office/powerpoint/2010/main" xmlns="" val="161181734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cap="none" dirty="0" err="1"/>
              <a:t>e</a:t>
            </a:r>
            <a:r>
              <a:rPr lang="en-US" dirty="0" err="1"/>
              <a:t>A</a:t>
            </a:r>
            <a:r>
              <a:rPr lang="en-US" dirty="0"/>
              <a:t> Physics program</a:t>
            </a:r>
          </a:p>
        </p:txBody>
      </p:sp>
      <p:sp>
        <p:nvSpPr>
          <p:cNvPr id="3" name="Date Placeholder 2"/>
          <p:cNvSpPr>
            <a:spLocks noGrp="1"/>
          </p:cNvSpPr>
          <p:nvPr>
            <p:ph type="dt" sz="half" idx="10"/>
          </p:nvPr>
        </p:nvSpPr>
        <p:spPr/>
        <p:txBody>
          <a:bodyPr/>
          <a:lstStyle/>
          <a:p>
            <a:r>
              <a:rPr lang="en-US"/>
              <a:t>E.C. Aschenauer</a:t>
            </a:r>
          </a:p>
        </p:txBody>
      </p:sp>
      <p:sp>
        <p:nvSpPr>
          <p:cNvPr id="5" name="Slide Number Placeholder 4"/>
          <p:cNvSpPr>
            <a:spLocks noGrp="1"/>
          </p:cNvSpPr>
          <p:nvPr>
            <p:ph type="sldNum" sz="quarter" idx="12"/>
          </p:nvPr>
        </p:nvSpPr>
        <p:spPr/>
        <p:txBody>
          <a:bodyPr/>
          <a:lstStyle/>
          <a:p>
            <a:fld id="{E7C2DFF1-6A7E-5841-980E-96BA788216E4}" type="slidenum">
              <a:rPr lang="en-US"/>
              <a:pPr/>
              <a:t>3</a:t>
            </a:fld>
            <a:endParaRPr lang="en-US"/>
          </a:p>
        </p:txBody>
      </p:sp>
      <p:grpSp>
        <p:nvGrpSpPr>
          <p:cNvPr id="32" name="Group 31"/>
          <p:cNvGrpSpPr/>
          <p:nvPr/>
        </p:nvGrpSpPr>
        <p:grpSpPr>
          <a:xfrm>
            <a:off x="-73154" y="685797"/>
            <a:ext cx="5674401" cy="2309295"/>
            <a:chOff x="3683913" y="971539"/>
            <a:chExt cx="5674401" cy="2309295"/>
          </a:xfrm>
        </p:grpSpPr>
        <p:pic>
          <p:nvPicPr>
            <p:cNvPr id="12" name="Picture 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706814" y="971539"/>
              <a:ext cx="5651500" cy="1582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sp>
          <p:nvSpPr>
            <p:cNvPr id="13" name="TextBox 12"/>
            <p:cNvSpPr txBox="1"/>
            <p:nvPr/>
          </p:nvSpPr>
          <p:spPr>
            <a:xfrm>
              <a:off x="8605736" y="2201336"/>
              <a:ext cx="559430" cy="307777"/>
            </a:xfrm>
            <a:prstGeom prst="rect">
              <a:avLst/>
            </a:prstGeom>
            <a:noFill/>
          </p:spPr>
          <p:txBody>
            <a:bodyPr wrap="none" rtlCol="0">
              <a:spAutoFit/>
            </a:bodyPr>
            <a:lstStyle/>
            <a:p>
              <a:r>
                <a:rPr lang="en-US" sz="1400" dirty="0">
                  <a:solidFill>
                    <a:srgbClr val="008040"/>
                  </a:solidFill>
                </a:rPr>
                <a:t>time</a:t>
              </a:r>
            </a:p>
          </p:txBody>
        </p:sp>
        <p:grpSp>
          <p:nvGrpSpPr>
            <p:cNvPr id="14" name="Group 20"/>
            <p:cNvGrpSpPr>
              <a:grpSpLocks/>
            </p:cNvGrpSpPr>
            <p:nvPr/>
          </p:nvGrpSpPr>
          <p:grpSpPr bwMode="auto">
            <a:xfrm>
              <a:off x="3683913" y="2381153"/>
              <a:ext cx="5099937" cy="899681"/>
              <a:chOff x="-50" y="-29"/>
              <a:chExt cx="4666" cy="1227"/>
            </a:xfrm>
          </p:grpSpPr>
          <p:grpSp>
            <p:nvGrpSpPr>
              <p:cNvPr id="15" name="Group 18"/>
              <p:cNvGrpSpPr>
                <a:grpSpLocks/>
              </p:cNvGrpSpPr>
              <p:nvPr/>
            </p:nvGrpSpPr>
            <p:grpSpPr bwMode="auto">
              <a:xfrm>
                <a:off x="-50" y="-29"/>
                <a:ext cx="4666" cy="1227"/>
                <a:chOff x="-50" y="-29"/>
                <a:chExt cx="4666" cy="1227"/>
              </a:xfrm>
            </p:grpSpPr>
            <p:sp>
              <p:nvSpPr>
                <p:cNvPr id="17" name="Line 5"/>
                <p:cNvSpPr>
                  <a:spLocks noChangeShapeType="1"/>
                </p:cNvSpPr>
                <p:nvPr/>
              </p:nvSpPr>
              <p:spPr bwMode="auto">
                <a:xfrm>
                  <a:off x="1345" y="0"/>
                  <a:ext cx="0" cy="304"/>
                </a:xfrm>
                <a:prstGeom prst="line">
                  <a:avLst/>
                </a:prstGeom>
                <a:noFill/>
                <a:ln w="38100" cap="flat">
                  <a:solidFill>
                    <a:schemeClr val="tx1"/>
                  </a:solidFill>
                  <a:prstDash val="solid"/>
                  <a:round/>
                  <a:headEnd type="triangl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8" name="Rectangle 6"/>
                <p:cNvSpPr>
                  <a:spLocks/>
                </p:cNvSpPr>
                <p:nvPr/>
              </p:nvSpPr>
              <p:spPr bwMode="auto">
                <a:xfrm>
                  <a:off x="-50" y="579"/>
                  <a:ext cx="1218" cy="6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lgn="ctr"/>
                  <a:r>
                    <a:rPr lang="en-US" sz="1200" dirty="0">
                      <a:solidFill>
                        <a:schemeClr val="tx1"/>
                      </a:solidFill>
                      <a:latin typeface="Arial" charset="0"/>
                      <a:ea typeface="ＭＳ Ｐゴシック" charset="0"/>
                      <a:cs typeface="Arial" charset="0"/>
                      <a:sym typeface="Arial" charset="0"/>
                    </a:rPr>
                    <a:t>CGC</a:t>
                  </a:r>
                </a:p>
                <a:p>
                  <a:pPr marL="39688" algn="ctr"/>
                  <a:r>
                    <a:rPr lang="en-US" sz="1200" dirty="0">
                      <a:solidFill>
                        <a:schemeClr val="tx1"/>
                      </a:solidFill>
                      <a:latin typeface="Arial" charset="0"/>
                      <a:ea typeface="ＭＳ Ｐゴシック" charset="0"/>
                      <a:cs typeface="Arial" charset="0"/>
                      <a:sym typeface="Arial" charset="0"/>
                    </a:rPr>
                    <a:t>JIMWLK/BK</a:t>
                  </a:r>
                </a:p>
              </p:txBody>
            </p:sp>
            <p:sp>
              <p:nvSpPr>
                <p:cNvPr id="19" name="Line 7"/>
                <p:cNvSpPr>
                  <a:spLocks noChangeShapeType="1"/>
                </p:cNvSpPr>
                <p:nvPr/>
              </p:nvSpPr>
              <p:spPr bwMode="auto">
                <a:xfrm>
                  <a:off x="536" y="-29"/>
                  <a:ext cx="11" cy="608"/>
                </a:xfrm>
                <a:prstGeom prst="line">
                  <a:avLst/>
                </a:prstGeom>
                <a:noFill/>
                <a:ln w="38100" cap="flat">
                  <a:solidFill>
                    <a:schemeClr val="tx1"/>
                  </a:solidFill>
                  <a:prstDash val="solid"/>
                  <a:round/>
                  <a:headEnd type="triangl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1" name="Rectangle 9"/>
                <p:cNvSpPr>
                  <a:spLocks/>
                </p:cNvSpPr>
                <p:nvPr/>
              </p:nvSpPr>
              <p:spPr bwMode="auto">
                <a:xfrm>
                  <a:off x="2755" y="785"/>
                  <a:ext cx="970" cy="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lgn="l"/>
                  <a:r>
                    <a:rPr lang="en-US" sz="1200" dirty="0">
                      <a:solidFill>
                        <a:schemeClr val="tx1"/>
                      </a:solidFill>
                      <a:latin typeface="Arial" charset="0"/>
                      <a:ea typeface="ＭＳ Ｐゴシック" charset="0"/>
                      <a:cs typeface="Arial" charset="0"/>
                      <a:sym typeface="Arial" charset="0"/>
                    </a:rPr>
                    <a:t>Hydro (</a:t>
                  </a:r>
                  <a:r>
                    <a:rPr lang="en-US" sz="1200" dirty="0" err="1">
                      <a:solidFill>
                        <a:schemeClr val="tx1"/>
                      </a:solidFill>
                      <a:latin typeface="Arial" charset="0"/>
                      <a:ea typeface="ＭＳ Ｐゴシック" charset="0"/>
                      <a:cs typeface="Arial" charset="0"/>
                      <a:sym typeface="Arial" charset="0"/>
                    </a:rPr>
                    <a:t>EoS</a:t>
                  </a:r>
                  <a:r>
                    <a:rPr lang="en-US" sz="1200" dirty="0">
                      <a:solidFill>
                        <a:schemeClr val="tx1"/>
                      </a:solidFill>
                      <a:latin typeface="Arial" charset="0"/>
                      <a:ea typeface="ＭＳ Ｐゴシック" charset="0"/>
                      <a:cs typeface="Arial" charset="0"/>
                      <a:sym typeface="Arial" charset="0"/>
                    </a:rPr>
                    <a:t>)</a:t>
                  </a:r>
                </a:p>
              </p:txBody>
            </p:sp>
            <p:sp>
              <p:nvSpPr>
                <p:cNvPr id="22" name="Rectangle 10"/>
                <p:cNvSpPr>
                  <a:spLocks/>
                </p:cNvSpPr>
                <p:nvPr/>
              </p:nvSpPr>
              <p:spPr bwMode="auto">
                <a:xfrm>
                  <a:off x="894" y="241"/>
                  <a:ext cx="1127" cy="582"/>
                </a:xfrm>
                <a:prstGeom prst="rect">
                  <a:avLst/>
                </a:prstGeom>
                <a:no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lgn="ctr"/>
                  <a:r>
                    <a:rPr lang="en-US" sz="1200" dirty="0">
                      <a:solidFill>
                        <a:schemeClr val="tx1"/>
                      </a:solidFill>
                      <a:latin typeface="Arial" charset="0"/>
                      <a:ea typeface="ＭＳ Ｐゴシック" charset="0"/>
                      <a:cs typeface="Arial" charset="0"/>
                      <a:sym typeface="Arial" charset="0"/>
                    </a:rPr>
                    <a:t>Hard Processes </a:t>
                  </a:r>
                </a:p>
                <a:p>
                  <a:pPr marL="39688" algn="ctr"/>
                  <a:r>
                    <a:rPr lang="en-US" sz="1200" dirty="0">
                      <a:solidFill>
                        <a:schemeClr val="tx1"/>
                      </a:solidFill>
                      <a:latin typeface="Arial" charset="0"/>
                      <a:ea typeface="ＭＳ Ｐゴシック" charset="0"/>
                      <a:cs typeface="Arial" charset="0"/>
                      <a:sym typeface="Arial" charset="0"/>
                    </a:rPr>
                    <a:t>(</a:t>
                  </a:r>
                  <a:r>
                    <a:rPr lang="en-US" sz="1200" dirty="0" err="1">
                      <a:solidFill>
                        <a:schemeClr val="tx1"/>
                      </a:solidFill>
                      <a:latin typeface="Arial" charset="0"/>
                      <a:ea typeface="ＭＳ Ｐゴシック" charset="0"/>
                      <a:cs typeface="Arial" charset="0"/>
                      <a:sym typeface="Arial" charset="0"/>
                    </a:rPr>
                    <a:t>pQCD</a:t>
                  </a:r>
                  <a:r>
                    <a:rPr lang="en-US" sz="1200" dirty="0">
                      <a:solidFill>
                        <a:schemeClr val="tx1"/>
                      </a:solidFill>
                      <a:latin typeface="Arial" charset="0"/>
                      <a:ea typeface="ＭＳ Ｐゴシック" charset="0"/>
                      <a:cs typeface="Arial" charset="0"/>
                      <a:sym typeface="Arial" charset="0"/>
                    </a:rPr>
                    <a:t>)</a:t>
                  </a:r>
                </a:p>
              </p:txBody>
            </p:sp>
            <p:sp>
              <p:nvSpPr>
                <p:cNvPr id="23" name="Line 11"/>
                <p:cNvSpPr>
                  <a:spLocks noChangeShapeType="1"/>
                </p:cNvSpPr>
                <p:nvPr/>
              </p:nvSpPr>
              <p:spPr bwMode="auto">
                <a:xfrm>
                  <a:off x="3746" y="-24"/>
                  <a:ext cx="0" cy="305"/>
                </a:xfrm>
                <a:prstGeom prst="line">
                  <a:avLst/>
                </a:prstGeom>
                <a:noFill/>
                <a:ln w="38100" cap="flat">
                  <a:solidFill>
                    <a:schemeClr val="tx1"/>
                  </a:solidFill>
                  <a:prstDash val="solid"/>
                  <a:round/>
                  <a:headEnd type="triangl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4" name="Rectangle 12"/>
                <p:cNvSpPr>
                  <a:spLocks/>
                </p:cNvSpPr>
                <p:nvPr/>
              </p:nvSpPr>
              <p:spPr bwMode="auto">
                <a:xfrm>
                  <a:off x="3457" y="295"/>
                  <a:ext cx="608" cy="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lgn="l"/>
                  <a:r>
                    <a:rPr lang="en-US" sz="1200" dirty="0">
                      <a:solidFill>
                        <a:schemeClr val="tx1"/>
                      </a:solidFill>
                      <a:latin typeface="Arial" charset="0"/>
                      <a:ea typeface="ＭＳ Ｐゴシック" charset="0"/>
                      <a:cs typeface="Arial" charset="0"/>
                      <a:sym typeface="Arial" charset="0"/>
                    </a:rPr>
                    <a:t>FF/coal.</a:t>
                  </a:r>
                </a:p>
              </p:txBody>
            </p:sp>
            <p:sp>
              <p:nvSpPr>
                <p:cNvPr id="25" name="Line 13"/>
                <p:cNvSpPr>
                  <a:spLocks noChangeShapeType="1"/>
                </p:cNvSpPr>
                <p:nvPr/>
              </p:nvSpPr>
              <p:spPr bwMode="auto">
                <a:xfrm>
                  <a:off x="4230" y="5"/>
                  <a:ext cx="9" cy="616"/>
                </a:xfrm>
                <a:prstGeom prst="line">
                  <a:avLst/>
                </a:prstGeom>
                <a:noFill/>
                <a:ln w="38100" cap="flat">
                  <a:solidFill>
                    <a:schemeClr val="tx1"/>
                  </a:solidFill>
                  <a:prstDash val="solid"/>
                  <a:round/>
                  <a:headEnd type="triangl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6" name="Rectangle 14"/>
                <p:cNvSpPr>
                  <a:spLocks/>
                </p:cNvSpPr>
                <p:nvPr/>
              </p:nvSpPr>
              <p:spPr bwMode="auto">
                <a:xfrm>
                  <a:off x="3840" y="578"/>
                  <a:ext cx="776" cy="6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lgn="ctr"/>
                  <a:r>
                    <a:rPr lang="en-US" sz="1200" dirty="0">
                      <a:solidFill>
                        <a:schemeClr val="tx1"/>
                      </a:solidFill>
                      <a:latin typeface="Arial" charset="0"/>
                      <a:ea typeface="ＭＳ Ｐゴシック" charset="0"/>
                      <a:cs typeface="Arial" charset="0"/>
                      <a:sym typeface="Arial" charset="0"/>
                    </a:rPr>
                    <a:t>Hadron </a:t>
                  </a:r>
                </a:p>
                <a:p>
                  <a:pPr marL="39688" algn="ctr"/>
                  <a:r>
                    <a:rPr lang="en-US" sz="1200" dirty="0">
                      <a:solidFill>
                        <a:schemeClr val="tx1"/>
                      </a:solidFill>
                      <a:latin typeface="Arial" charset="0"/>
                      <a:ea typeface="ＭＳ Ｐゴシック" charset="0"/>
                      <a:cs typeface="Arial" charset="0"/>
                      <a:sym typeface="Arial" charset="0"/>
                    </a:rPr>
                    <a:t>Transport </a:t>
                  </a:r>
                </a:p>
              </p:txBody>
            </p:sp>
            <p:grpSp>
              <p:nvGrpSpPr>
                <p:cNvPr id="27" name="Group 17"/>
                <p:cNvGrpSpPr>
                  <a:grpSpLocks/>
                </p:cNvGrpSpPr>
                <p:nvPr/>
              </p:nvGrpSpPr>
              <p:grpSpPr bwMode="auto">
                <a:xfrm>
                  <a:off x="1009" y="689"/>
                  <a:ext cx="1840" cy="344"/>
                  <a:chOff x="-571" y="-155"/>
                  <a:chExt cx="1840" cy="343"/>
                </a:xfrm>
              </p:grpSpPr>
              <p:sp>
                <p:nvSpPr>
                  <p:cNvPr id="28" name="Line 15"/>
                  <p:cNvSpPr>
                    <a:spLocks noChangeShapeType="1"/>
                  </p:cNvSpPr>
                  <p:nvPr/>
                </p:nvSpPr>
                <p:spPr bwMode="auto">
                  <a:xfrm flipH="1">
                    <a:off x="-571" y="108"/>
                    <a:ext cx="1671" cy="1"/>
                  </a:xfrm>
                  <a:prstGeom prst="line">
                    <a:avLst/>
                  </a:prstGeom>
                  <a:noFill/>
                  <a:ln w="38100" cap="flat">
                    <a:solidFill>
                      <a:schemeClr val="tx1"/>
                    </a:solidFill>
                    <a:prstDash val="solid"/>
                    <a:round/>
                    <a:headEnd type="triangl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9" name="Rectangle 16"/>
                  <p:cNvSpPr>
                    <a:spLocks/>
                  </p:cNvSpPr>
                  <p:nvPr/>
                </p:nvSpPr>
                <p:spPr bwMode="auto">
                  <a:xfrm>
                    <a:off x="1054" y="-155"/>
                    <a:ext cx="215" cy="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lgn="l"/>
                    <a:r>
                      <a:rPr lang="en-US" sz="2400" dirty="0">
                        <a:solidFill>
                          <a:schemeClr val="tx1"/>
                        </a:solidFill>
                        <a:latin typeface="Arial" charset="0"/>
                        <a:ea typeface="ＭＳ Ｐゴシック" charset="0"/>
                        <a:cs typeface="Arial" charset="0"/>
                        <a:sym typeface="Arial" charset="0"/>
                      </a:rPr>
                      <a:t>I</a:t>
                    </a:r>
                  </a:p>
                </p:txBody>
              </p:sp>
            </p:grpSp>
          </p:grpSp>
          <p:sp>
            <p:nvSpPr>
              <p:cNvPr id="16" name="Line 19"/>
              <p:cNvSpPr>
                <a:spLocks noChangeShapeType="1"/>
              </p:cNvSpPr>
              <p:nvPr/>
            </p:nvSpPr>
            <p:spPr bwMode="auto">
              <a:xfrm>
                <a:off x="3185" y="-5"/>
                <a:ext cx="0" cy="757"/>
              </a:xfrm>
              <a:prstGeom prst="line">
                <a:avLst/>
              </a:prstGeom>
              <a:noFill/>
              <a:ln w="38100" cap="flat">
                <a:solidFill>
                  <a:schemeClr val="tx1"/>
                </a:solidFill>
                <a:prstDash val="solid"/>
                <a:round/>
                <a:headEnd type="triangl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grpSp>
      <p:sp>
        <p:nvSpPr>
          <p:cNvPr id="30" name="TextBox 29"/>
          <p:cNvSpPr txBox="1"/>
          <p:nvPr/>
        </p:nvSpPr>
        <p:spPr>
          <a:xfrm>
            <a:off x="3989917" y="3577167"/>
            <a:ext cx="184666" cy="369332"/>
          </a:xfrm>
          <a:prstGeom prst="rect">
            <a:avLst/>
          </a:prstGeom>
          <a:noFill/>
        </p:spPr>
        <p:txBody>
          <a:bodyPr wrap="none" rtlCol="0">
            <a:spAutoFit/>
          </a:bodyPr>
          <a:lstStyle/>
          <a:p>
            <a:endParaRPr lang="en-US" dirty="0"/>
          </a:p>
        </p:txBody>
      </p:sp>
      <p:sp>
        <p:nvSpPr>
          <p:cNvPr id="31" name="TextBox 30"/>
          <p:cNvSpPr txBox="1"/>
          <p:nvPr/>
        </p:nvSpPr>
        <p:spPr>
          <a:xfrm>
            <a:off x="664187" y="3037425"/>
            <a:ext cx="4165323" cy="1077218"/>
          </a:xfrm>
          <a:prstGeom prst="rect">
            <a:avLst/>
          </a:prstGeom>
          <a:noFill/>
        </p:spPr>
        <p:txBody>
          <a:bodyPr wrap="none" rtlCol="0">
            <a:spAutoFit/>
          </a:bodyPr>
          <a:lstStyle/>
          <a:p>
            <a:pPr algn="ctr"/>
            <a:r>
              <a:rPr lang="en-US" sz="1600" dirty="0">
                <a:ea typeface="ＭＳ Ｐゴシック" charset="0"/>
                <a:cs typeface="Gill Sans" charset="0"/>
              </a:rPr>
              <a:t>Our understanding of some </a:t>
            </a:r>
            <a:r>
              <a:rPr lang="en-US" sz="1600" dirty="0">
                <a:solidFill>
                  <a:srgbClr val="FF00FF"/>
                </a:solidFill>
                <a:ea typeface="ＭＳ Ｐゴシック" charset="0"/>
                <a:cs typeface="Gill Sans" charset="0"/>
              </a:rPr>
              <a:t>fundamental </a:t>
            </a:r>
          </a:p>
          <a:p>
            <a:pPr algn="ctr"/>
            <a:r>
              <a:rPr lang="en-US" sz="1600" dirty="0">
                <a:ea typeface="ＭＳ Ｐゴシック" charset="0"/>
                <a:cs typeface="Gill Sans" charset="0"/>
              </a:rPr>
              <a:t>properties of the </a:t>
            </a:r>
            <a:r>
              <a:rPr lang="en-US" sz="1600" dirty="0" err="1">
                <a:ea typeface="ＭＳ Ｐゴシック" charset="0"/>
                <a:cs typeface="Gill Sans" charset="0"/>
              </a:rPr>
              <a:t>Glasma</a:t>
            </a:r>
            <a:r>
              <a:rPr lang="en-US" sz="1600" dirty="0">
                <a:ea typeface="ＭＳ Ｐゴシック" charset="0"/>
                <a:cs typeface="Gill Sans" charset="0"/>
              </a:rPr>
              <a:t>, </a:t>
            </a:r>
            <a:r>
              <a:rPr lang="en-US" sz="1600" dirty="0" err="1">
                <a:ea typeface="ＭＳ Ｐゴシック" charset="0"/>
                <a:cs typeface="Gill Sans" charset="0"/>
              </a:rPr>
              <a:t>sQGP</a:t>
            </a:r>
            <a:r>
              <a:rPr lang="en-US" sz="1600" dirty="0">
                <a:ea typeface="ＭＳ Ｐゴシック" charset="0"/>
                <a:cs typeface="Gill Sans" charset="0"/>
              </a:rPr>
              <a:t> and </a:t>
            </a:r>
          </a:p>
          <a:p>
            <a:pPr algn="ctr"/>
            <a:r>
              <a:rPr lang="en-US" sz="1600" dirty="0">
                <a:ea typeface="ＭＳ Ｐゴシック" charset="0"/>
                <a:cs typeface="Gill Sans" charset="0"/>
              </a:rPr>
              <a:t>Hadron Gas depend </a:t>
            </a:r>
            <a:r>
              <a:rPr lang="en-US" sz="1600" dirty="0">
                <a:solidFill>
                  <a:srgbClr val="FF00FF"/>
                </a:solidFill>
                <a:ea typeface="ＭＳ Ｐゴシック" charset="0"/>
                <a:cs typeface="Gill Sans" charset="0"/>
              </a:rPr>
              <a:t>strongly</a:t>
            </a:r>
            <a:r>
              <a:rPr lang="en-US" sz="1600" dirty="0">
                <a:ea typeface="ＭＳ Ｐゴシック" charset="0"/>
                <a:cs typeface="Gill Sans" charset="0"/>
              </a:rPr>
              <a:t> on our </a:t>
            </a:r>
          </a:p>
          <a:p>
            <a:pPr algn="ctr"/>
            <a:r>
              <a:rPr lang="en-US" sz="1600" dirty="0">
                <a:ea typeface="ＭＳ Ｐゴシック" charset="0"/>
                <a:cs typeface="Gill Sans" charset="0"/>
              </a:rPr>
              <a:t>knowledge of the initial state!</a:t>
            </a:r>
          </a:p>
        </p:txBody>
      </p:sp>
      <p:sp>
        <p:nvSpPr>
          <p:cNvPr id="34" name="AutoShape 49"/>
          <p:cNvSpPr>
            <a:spLocks noChangeArrowheads="1"/>
          </p:cNvSpPr>
          <p:nvPr/>
        </p:nvSpPr>
        <p:spPr bwMode="auto">
          <a:xfrm>
            <a:off x="31751" y="4223475"/>
            <a:ext cx="779271" cy="412035"/>
          </a:xfrm>
          <a:prstGeom prst="curvedRightArrow">
            <a:avLst>
              <a:gd name="adj1" fmla="val 24848"/>
              <a:gd name="adj2" fmla="val 49697"/>
              <a:gd name="adj3" fmla="val 33333"/>
            </a:avLst>
          </a:prstGeom>
          <a:gradFill rotWithShape="1">
            <a:gsLst>
              <a:gs pos="0">
                <a:schemeClr val="bg1"/>
              </a:gs>
              <a:gs pos="50000">
                <a:srgbClr val="CC66FF"/>
              </a:gs>
              <a:gs pos="100000">
                <a:schemeClr val="bg1"/>
              </a:gs>
            </a:gsLst>
            <a:lin ang="2700000" scaled="1"/>
          </a:gradFill>
          <a:ln w="9525">
            <a:solidFill>
              <a:schemeClr val="tx1"/>
            </a:solidFill>
            <a:miter lim="800000"/>
            <a:headEnd/>
            <a:tailEnd/>
          </a:ln>
          <a:effectLst/>
        </p:spPr>
        <p:txBody>
          <a:bodyPr wrap="none" anchor="ctr">
            <a:prstTxWarp prst="textNoShape">
              <a:avLst/>
            </a:prstTxWarp>
            <a:normAutofit/>
            <a:scene3d>
              <a:camera prst="orthographicFront">
                <a:rot lat="0" lon="60000" rev="0"/>
              </a:camera>
              <a:lightRig rig="threePt" dir="t"/>
            </a:scene3d>
          </a:bodyPr>
          <a:lstStyle/>
          <a:p>
            <a:pPr>
              <a:defRPr/>
            </a:pPr>
            <a:endParaRPr lang="en-US" dirty="0">
              <a:effectLst>
                <a:outerShdw blurRad="38100" dist="38100" dir="2700000" algn="tl">
                  <a:srgbClr val="000000">
                    <a:alpha val="43137"/>
                  </a:srgbClr>
                </a:outerShdw>
              </a:effectLst>
              <a:latin typeface="Comic Sans MS" charset="0"/>
            </a:endParaRPr>
          </a:p>
        </p:txBody>
      </p:sp>
      <p:sp>
        <p:nvSpPr>
          <p:cNvPr id="37" name="TextBox 36"/>
          <p:cNvSpPr txBox="1"/>
          <p:nvPr/>
        </p:nvSpPr>
        <p:spPr>
          <a:xfrm>
            <a:off x="5196417" y="4783667"/>
            <a:ext cx="184666" cy="369332"/>
          </a:xfrm>
          <a:prstGeom prst="rect">
            <a:avLst/>
          </a:prstGeom>
          <a:noFill/>
        </p:spPr>
        <p:txBody>
          <a:bodyPr wrap="none" rtlCol="0">
            <a:spAutoFit/>
          </a:bodyPr>
          <a:lstStyle/>
          <a:p>
            <a:endParaRPr lang="en-US" dirty="0"/>
          </a:p>
        </p:txBody>
      </p:sp>
      <p:sp>
        <p:nvSpPr>
          <p:cNvPr id="38" name="TextBox 37"/>
          <p:cNvSpPr txBox="1"/>
          <p:nvPr/>
        </p:nvSpPr>
        <p:spPr>
          <a:xfrm>
            <a:off x="758104" y="4318010"/>
            <a:ext cx="4106333" cy="369332"/>
          </a:xfrm>
          <a:prstGeom prst="rect">
            <a:avLst/>
          </a:prstGeom>
          <a:noFill/>
        </p:spPr>
        <p:txBody>
          <a:bodyPr wrap="square" rtlCol="0">
            <a:spAutoFit/>
          </a:bodyPr>
          <a:lstStyle/>
          <a:p>
            <a:r>
              <a:rPr lang="en-US" dirty="0">
                <a:solidFill>
                  <a:srgbClr val="0000FF"/>
                </a:solidFill>
                <a:ea typeface="ＭＳ Ｐゴシック" charset="0"/>
                <a:cs typeface="Gill Sans" charset="0"/>
              </a:rPr>
              <a:t>3 conundrums of the initial state:</a:t>
            </a:r>
          </a:p>
        </p:txBody>
      </p:sp>
      <p:sp>
        <p:nvSpPr>
          <p:cNvPr id="39" name="TextBox 38"/>
          <p:cNvSpPr txBox="1"/>
          <p:nvPr/>
        </p:nvSpPr>
        <p:spPr>
          <a:xfrm>
            <a:off x="154856" y="4666656"/>
            <a:ext cx="4903907" cy="1815882"/>
          </a:xfrm>
          <a:prstGeom prst="rect">
            <a:avLst/>
          </a:prstGeom>
          <a:noFill/>
        </p:spPr>
        <p:txBody>
          <a:bodyPr wrap="none" rtlCol="0">
            <a:spAutoFit/>
          </a:bodyPr>
          <a:lstStyle/>
          <a:p>
            <a:pPr marL="342900" indent="-342900">
              <a:buAutoNum type="arabicPeriod"/>
            </a:pPr>
            <a:r>
              <a:rPr lang="en-US" sz="1600" dirty="0">
                <a:ea typeface="ＭＳ Ｐゴシック" charset="0"/>
                <a:cs typeface="Gill Sans" charset="0"/>
              </a:rPr>
              <a:t>What is the spatial transverse distributions </a:t>
            </a:r>
            <a:br>
              <a:rPr lang="en-US" sz="1600" dirty="0">
                <a:ea typeface="ＭＳ Ｐゴシック" charset="0"/>
                <a:cs typeface="Gill Sans" charset="0"/>
              </a:rPr>
            </a:br>
            <a:r>
              <a:rPr lang="en-US" sz="1600" dirty="0">
                <a:ea typeface="ＭＳ Ｐゴシック" charset="0"/>
                <a:cs typeface="Gill Sans" charset="0"/>
              </a:rPr>
              <a:t>of nucleons and gluons?</a:t>
            </a:r>
          </a:p>
          <a:p>
            <a:r>
              <a:rPr lang="en-US" sz="1600" dirty="0">
                <a:ea typeface="ＭＳ Ｐゴシック" charset="0"/>
                <a:cs typeface="Gill Sans" charset="0"/>
              </a:rPr>
              <a:t>2. How much does the spatial distribution </a:t>
            </a:r>
          </a:p>
          <a:p>
            <a:r>
              <a:rPr lang="en-US" sz="1600" dirty="0">
                <a:ea typeface="ＭＳ Ｐゴシック" charset="0"/>
                <a:cs typeface="Gill Sans" charset="0"/>
              </a:rPr>
              <a:t>    fluctuate? Lumpiness, hot-spots etc.</a:t>
            </a:r>
          </a:p>
          <a:p>
            <a:r>
              <a:rPr lang="en-US" sz="1600" dirty="0">
                <a:ea typeface="ＭＳ Ｐゴシック" charset="0"/>
                <a:cs typeface="Gill Sans" charset="0"/>
              </a:rPr>
              <a:t>3. How saturated is the initial state of the </a:t>
            </a:r>
          </a:p>
          <a:p>
            <a:r>
              <a:rPr lang="en-US" sz="1600" dirty="0">
                <a:ea typeface="ＭＳ Ｐゴシック" charset="0"/>
                <a:cs typeface="Gill Sans" charset="0"/>
              </a:rPr>
              <a:t>    nucleus?</a:t>
            </a:r>
          </a:p>
          <a:p>
            <a:r>
              <a:rPr lang="en-US" sz="1600" dirty="0">
                <a:ea typeface="ＭＳ Ｐゴシック" charset="0"/>
                <a:cs typeface="Gill Sans" charset="0"/>
              </a:rPr>
              <a:t>    </a:t>
            </a:r>
            <a:r>
              <a:rPr lang="en-US" sz="1600" dirty="0">
                <a:solidFill>
                  <a:srgbClr val="FF00FF"/>
                </a:solidFill>
                <a:ea typeface="ＭＳ Ｐゴシック" charset="0"/>
                <a:cs typeface="Gill Sans" charset="0"/>
                <a:sym typeface="Wingdings"/>
              </a:rPr>
              <a:t></a:t>
            </a:r>
            <a:r>
              <a:rPr lang="en-US" sz="1600" dirty="0">
                <a:ea typeface="ＭＳ Ｐゴシック" charset="0"/>
                <a:cs typeface="Gill Sans" charset="0"/>
                <a:sym typeface="Wingdings"/>
              </a:rPr>
              <a:t> unambiguously see saturation</a:t>
            </a:r>
            <a:endParaRPr lang="en-US" sz="1600" dirty="0">
              <a:ea typeface="ＭＳ Ｐゴシック" charset="0"/>
              <a:cs typeface="Gill Sans" charset="0"/>
            </a:endParaRPr>
          </a:p>
        </p:txBody>
      </p:sp>
      <p:sp>
        <p:nvSpPr>
          <p:cNvPr id="33" name="Rectangle 6"/>
          <p:cNvSpPr txBox="1">
            <a:spLocks noChangeArrowheads="1"/>
          </p:cNvSpPr>
          <p:nvPr/>
        </p:nvSpPr>
        <p:spPr bwMode="auto">
          <a:xfrm>
            <a:off x="5016498" y="3621601"/>
            <a:ext cx="4127502" cy="2749549"/>
          </a:xfrm>
          <a:prstGeom prst="rect">
            <a:avLst/>
          </a:prstGeom>
          <a:noFill/>
          <a:ln w="9525">
            <a:noFill/>
            <a:miter lim="800000"/>
            <a:headEnd/>
            <a:tailEnd/>
          </a:ln>
        </p:spPr>
        <p:txBody>
          <a:bodyPr vert="horz" wrap="square" lIns="91440" tIns="45720" rIns="13335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00FF"/>
              </a:buClr>
              <a:buSzPct val="100000"/>
              <a:buFont typeface="Wingdings" charset="2"/>
              <a:buChar char="q"/>
              <a:defRPr sz="2200" b="1" i="0">
                <a:solidFill>
                  <a:schemeClr val="tx1"/>
                </a:solidFill>
                <a:latin typeface="Comic Sans MS Bold"/>
                <a:ea typeface="+mn-ea"/>
                <a:cs typeface="Comic Sans MS Bold"/>
              </a:defRPr>
            </a:lvl1pPr>
            <a:lvl2pPr marL="742950" indent="-285750" algn="l" rtl="0" eaLnBrk="0" fontAlgn="base" hangingPunct="0">
              <a:spcBef>
                <a:spcPct val="20000"/>
              </a:spcBef>
              <a:spcAft>
                <a:spcPct val="0"/>
              </a:spcAft>
              <a:buClr>
                <a:srgbClr val="0000FF"/>
              </a:buClr>
              <a:buSzPct val="100000"/>
              <a:buFont typeface="Wingdings" charset="2"/>
              <a:buChar char="Ø"/>
              <a:defRPr sz="2000" b="1" i="0">
                <a:solidFill>
                  <a:schemeClr val="tx1"/>
                </a:solidFill>
                <a:latin typeface="Comic Sans MS Bold"/>
                <a:ea typeface="+mn-ea"/>
                <a:cs typeface="Comic Sans MS Bold"/>
              </a:defRPr>
            </a:lvl2pPr>
            <a:lvl3pPr marL="1085850" indent="-228600" algn="l" rtl="0" eaLnBrk="0" fontAlgn="base" hangingPunct="0">
              <a:lnSpc>
                <a:spcPct val="80000"/>
              </a:lnSpc>
              <a:spcBef>
                <a:spcPct val="20000"/>
              </a:spcBef>
              <a:spcAft>
                <a:spcPct val="0"/>
              </a:spcAft>
              <a:buClr>
                <a:srgbClr val="0000FF"/>
              </a:buClr>
              <a:buSzPct val="110000"/>
              <a:buFont typeface="Courier New"/>
              <a:buChar char="o"/>
              <a:defRPr b="1" i="0">
                <a:solidFill>
                  <a:schemeClr val="tx1"/>
                </a:solidFill>
                <a:latin typeface="Comic Sans MS Bold"/>
                <a:ea typeface="+mn-ea"/>
                <a:cs typeface="Comic Sans MS Bold"/>
              </a:defRPr>
            </a:lvl3pPr>
            <a:lvl4pPr marL="1428750" indent="-228600" algn="l" rtl="0" eaLnBrk="0" fontAlgn="base" hangingPunct="0">
              <a:lnSpc>
                <a:spcPct val="80000"/>
              </a:lnSpc>
              <a:spcBef>
                <a:spcPct val="20000"/>
              </a:spcBef>
              <a:spcAft>
                <a:spcPct val="0"/>
              </a:spcAft>
              <a:buClr>
                <a:srgbClr val="0000FF"/>
              </a:buClr>
              <a:buSzPct val="100000"/>
              <a:buFont typeface="Wingdings" charset="2"/>
              <a:buChar char="ü"/>
              <a:defRPr sz="1600" b="1" i="0">
                <a:solidFill>
                  <a:schemeClr val="tx1"/>
                </a:solidFill>
                <a:latin typeface="Comic Sans MS Bold"/>
                <a:ea typeface="+mn-ea"/>
                <a:cs typeface="Comic Sans MS Bold"/>
              </a:defRPr>
            </a:lvl4pPr>
            <a:lvl5pPr marL="1771650" indent="-228600" algn="l" rtl="0" eaLnBrk="0" fontAlgn="base" hangingPunct="0">
              <a:lnSpc>
                <a:spcPct val="80000"/>
              </a:lnSpc>
              <a:spcBef>
                <a:spcPct val="20000"/>
              </a:spcBef>
              <a:spcAft>
                <a:spcPct val="0"/>
              </a:spcAft>
              <a:buClr>
                <a:srgbClr val="0000FF"/>
              </a:buClr>
              <a:buSzPct val="100000"/>
              <a:buChar char="-"/>
              <a:defRPr sz="1400" b="1" i="0">
                <a:solidFill>
                  <a:schemeClr val="tx1"/>
                </a:solidFill>
                <a:latin typeface="Comic Sans MS Bold"/>
                <a:ea typeface="+mn-ea"/>
                <a:cs typeface="Comic Sans MS Bold"/>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a:lstStyle>
          <a:p>
            <a:pPr marL="0" indent="0">
              <a:spcBef>
                <a:spcPts val="0"/>
              </a:spcBef>
              <a:buFont typeface="Wingdings" charset="2"/>
              <a:buNone/>
            </a:pPr>
            <a:r>
              <a:rPr lang="en-US" sz="1600" dirty="0">
                <a:solidFill>
                  <a:srgbClr val="0000FF"/>
                </a:solidFill>
              </a:rPr>
              <a:t>Advantage over p(d)A:</a:t>
            </a:r>
          </a:p>
          <a:p>
            <a:pPr marL="0" lvl="1" indent="0">
              <a:spcBef>
                <a:spcPts val="0"/>
              </a:spcBef>
            </a:pPr>
            <a:r>
              <a:rPr lang="en-US" sz="1600" dirty="0"/>
              <a:t> </a:t>
            </a:r>
            <a:r>
              <a:rPr lang="en-US" sz="1600" dirty="0" err="1"/>
              <a:t>eA</a:t>
            </a:r>
            <a:r>
              <a:rPr lang="en-US" sz="1600" dirty="0"/>
              <a:t> experimentally much cleaner</a:t>
            </a:r>
          </a:p>
          <a:p>
            <a:pPr marL="628650" lvl="3" indent="-285750">
              <a:lnSpc>
                <a:spcPct val="100000"/>
              </a:lnSpc>
              <a:spcBef>
                <a:spcPts val="0"/>
              </a:spcBef>
            </a:pPr>
            <a:r>
              <a:rPr lang="en-US" sz="1400" dirty="0"/>
              <a:t>no </a:t>
            </a:r>
            <a:r>
              <a:rPr lang="ja-JP" altLang="en-US" sz="1400" dirty="0">
                <a:latin typeface="Arial"/>
              </a:rPr>
              <a:t>“</a:t>
            </a:r>
            <a:r>
              <a:rPr lang="en-US" sz="1400" dirty="0"/>
              <a:t>spectator</a:t>
            </a:r>
            <a:r>
              <a:rPr lang="ja-JP" altLang="en-US" sz="1400" dirty="0">
                <a:latin typeface="Arial"/>
              </a:rPr>
              <a:t>”</a:t>
            </a:r>
            <a:r>
              <a:rPr lang="en-US" sz="1400" dirty="0"/>
              <a:t> background to subtract </a:t>
            </a:r>
          </a:p>
          <a:p>
            <a:pPr marL="285750" lvl="2" indent="-285750">
              <a:lnSpc>
                <a:spcPct val="100000"/>
              </a:lnSpc>
              <a:spcBef>
                <a:spcPts val="0"/>
              </a:spcBef>
              <a:buFont typeface="Wingdings" charset="2"/>
              <a:buChar char="Ø"/>
            </a:pPr>
            <a:r>
              <a:rPr lang="en-US" sz="1600" dirty="0"/>
              <a:t>Access to the </a:t>
            </a:r>
            <a:r>
              <a:rPr lang="en-US" sz="1600" dirty="0" err="1"/>
              <a:t>parton</a:t>
            </a:r>
            <a:r>
              <a:rPr lang="en-US" sz="1600" dirty="0"/>
              <a:t> kinematics through scattered lepton (x, Q</a:t>
            </a:r>
            <a:r>
              <a:rPr lang="en-US" sz="1600" baseline="32000" dirty="0"/>
              <a:t>2</a:t>
            </a:r>
            <a:r>
              <a:rPr lang="en-US" sz="1600" dirty="0"/>
              <a:t>)</a:t>
            </a:r>
          </a:p>
          <a:p>
            <a:pPr marL="285750" lvl="2" indent="-285750">
              <a:lnSpc>
                <a:spcPct val="100000"/>
              </a:lnSpc>
              <a:spcBef>
                <a:spcPts val="0"/>
              </a:spcBef>
              <a:buFont typeface="Wingdings" charset="2"/>
              <a:buChar char="Ø"/>
            </a:pPr>
            <a:r>
              <a:rPr lang="en-US" sz="1600" dirty="0"/>
              <a:t>initial and final state effects can be disentangled cleanly</a:t>
            </a:r>
          </a:p>
          <a:p>
            <a:pPr marL="285750" lvl="2" indent="-285750">
              <a:lnSpc>
                <a:spcPct val="100000"/>
              </a:lnSpc>
              <a:spcBef>
                <a:spcPts val="0"/>
              </a:spcBef>
              <a:buFont typeface="Wingdings" charset="2"/>
              <a:buChar char="Ø"/>
            </a:pPr>
            <a:r>
              <a:rPr lang="en-US" sz="1600" dirty="0"/>
              <a:t>Saturation:</a:t>
            </a:r>
          </a:p>
          <a:p>
            <a:pPr marL="628650" lvl="3" indent="-285750">
              <a:lnSpc>
                <a:spcPct val="100000"/>
              </a:lnSpc>
              <a:spcBef>
                <a:spcPts val="0"/>
              </a:spcBef>
            </a:pPr>
            <a:r>
              <a:rPr lang="en-US" sz="1400" dirty="0"/>
              <a:t>no alternative explanations, i.e. no hydro in </a:t>
            </a:r>
            <a:r>
              <a:rPr lang="en-US" sz="1400" dirty="0" err="1"/>
              <a:t>eA</a:t>
            </a:r>
            <a:endParaRPr lang="en-US" sz="1400" dirty="0"/>
          </a:p>
        </p:txBody>
      </p:sp>
      <p:pic>
        <p:nvPicPr>
          <p:cNvPr id="35" name="Picture 34" descr="51vLIYT9yLL._SL500_AA300_.jpg"/>
          <p:cNvPicPr>
            <a:picLocks noChangeAspect="1"/>
          </p:cNvPicPr>
          <p:nvPr/>
        </p:nvPicPr>
        <p:blipFill rotWithShape="1">
          <a:blip r:embed="rId3">
            <a:extLst>
              <a:ext uri="{28A0092B-C50C-407E-A947-70E740481C1C}">
                <a14:useLocalDpi xmlns:a14="http://schemas.microsoft.com/office/drawing/2010/main" xmlns="" val="0"/>
              </a:ext>
            </a:extLst>
          </a:blip>
          <a:srcRect l="14166" r="14722"/>
          <a:stretch/>
        </p:blipFill>
        <p:spPr>
          <a:xfrm>
            <a:off x="7005226" y="656175"/>
            <a:ext cx="1821274" cy="2561167"/>
          </a:xfrm>
          <a:prstGeom prst="rect">
            <a:avLst/>
          </a:prstGeom>
        </p:spPr>
      </p:pic>
      <p:sp>
        <p:nvSpPr>
          <p:cNvPr id="36" name="TextBox 35"/>
          <p:cNvSpPr txBox="1"/>
          <p:nvPr/>
        </p:nvSpPr>
        <p:spPr>
          <a:xfrm rot="20820000">
            <a:off x="7028780" y="2039210"/>
            <a:ext cx="1793430" cy="276999"/>
          </a:xfrm>
          <a:prstGeom prst="rect">
            <a:avLst/>
          </a:prstGeom>
          <a:solidFill>
            <a:schemeClr val="bg1">
              <a:alpha val="71000"/>
            </a:schemeClr>
          </a:solidFill>
        </p:spPr>
        <p:txBody>
          <a:bodyPr wrap="none" rtlCol="0">
            <a:spAutoFit/>
          </a:bodyPr>
          <a:lstStyle/>
          <a:p>
            <a:r>
              <a:rPr lang="en-US" sz="1200" dirty="0">
                <a:solidFill>
                  <a:srgbClr val="FF0000"/>
                </a:solidFill>
              </a:rPr>
              <a:t>The Initial Conditions</a:t>
            </a:r>
          </a:p>
        </p:txBody>
      </p:sp>
    </p:spTree>
    <p:extLst>
      <p:ext uri="{BB962C8B-B14F-4D97-AF65-F5344CB8AC3E}">
        <p14:creationId xmlns:p14="http://schemas.microsoft.com/office/powerpoint/2010/main" xmlns="" val="1892946216"/>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strVal val="#ppt_w*0.70"/>
                                          </p:val>
                                        </p:tav>
                                        <p:tav tm="100000">
                                          <p:val>
                                            <p:strVal val="#ppt_w"/>
                                          </p:val>
                                        </p:tav>
                                      </p:tavLst>
                                    </p:anim>
                                    <p:anim calcmode="lin" valueType="num">
                                      <p:cBhvr>
                                        <p:cTn id="8" dur="1000" fill="hold"/>
                                        <p:tgtEl>
                                          <p:spTgt spid="34"/>
                                        </p:tgtEl>
                                        <p:attrNameLst>
                                          <p:attrName>ppt_h</p:attrName>
                                        </p:attrNameLst>
                                      </p:cBhvr>
                                      <p:tavLst>
                                        <p:tav tm="0">
                                          <p:val>
                                            <p:strVal val="#ppt_h"/>
                                          </p:val>
                                        </p:tav>
                                        <p:tav tm="100000">
                                          <p:val>
                                            <p:strVal val="#ppt_h"/>
                                          </p:val>
                                        </p:tav>
                                      </p:tavLst>
                                    </p:anim>
                                    <p:animEffect transition="in" filter="fade">
                                      <p:cBhvr>
                                        <p:cTn id="9" dur="1000"/>
                                        <p:tgtEl>
                                          <p:spTgt spid="3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p:cTn id="12" dur="1000" fill="hold"/>
                                        <p:tgtEl>
                                          <p:spTgt spid="38"/>
                                        </p:tgtEl>
                                        <p:attrNameLst>
                                          <p:attrName>ppt_w</p:attrName>
                                        </p:attrNameLst>
                                      </p:cBhvr>
                                      <p:tavLst>
                                        <p:tav tm="0">
                                          <p:val>
                                            <p:strVal val="#ppt_w*0.70"/>
                                          </p:val>
                                        </p:tav>
                                        <p:tav tm="100000">
                                          <p:val>
                                            <p:strVal val="#ppt_w"/>
                                          </p:val>
                                        </p:tav>
                                      </p:tavLst>
                                    </p:anim>
                                    <p:anim calcmode="lin" valueType="num">
                                      <p:cBhvr>
                                        <p:cTn id="13" dur="1000" fill="hold"/>
                                        <p:tgtEl>
                                          <p:spTgt spid="38"/>
                                        </p:tgtEl>
                                        <p:attrNameLst>
                                          <p:attrName>ppt_h</p:attrName>
                                        </p:attrNameLst>
                                      </p:cBhvr>
                                      <p:tavLst>
                                        <p:tav tm="0">
                                          <p:val>
                                            <p:strVal val="#ppt_h"/>
                                          </p:val>
                                        </p:tav>
                                        <p:tav tm="100000">
                                          <p:val>
                                            <p:strVal val="#ppt_h"/>
                                          </p:val>
                                        </p:tav>
                                      </p:tavLst>
                                    </p:anim>
                                    <p:animEffect transition="in" filter="fade">
                                      <p:cBhvr>
                                        <p:cTn id="14" dur="1000"/>
                                        <p:tgtEl>
                                          <p:spTgt spid="38"/>
                                        </p:tgtEl>
                                      </p:cBhvr>
                                    </p:animEffect>
                                  </p:childTnLst>
                                </p:cTn>
                              </p:par>
                              <p:par>
                                <p:cTn id="15" presetID="55"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1000" fill="hold"/>
                                        <p:tgtEl>
                                          <p:spTgt spid="35"/>
                                        </p:tgtEl>
                                        <p:attrNameLst>
                                          <p:attrName>ppt_w</p:attrName>
                                        </p:attrNameLst>
                                      </p:cBhvr>
                                      <p:tavLst>
                                        <p:tav tm="0">
                                          <p:val>
                                            <p:strVal val="#ppt_w*0.70"/>
                                          </p:val>
                                        </p:tav>
                                        <p:tav tm="100000">
                                          <p:val>
                                            <p:strVal val="#ppt_w"/>
                                          </p:val>
                                        </p:tav>
                                      </p:tavLst>
                                    </p:anim>
                                    <p:anim calcmode="lin" valueType="num">
                                      <p:cBhvr>
                                        <p:cTn id="18" dur="1000" fill="hold"/>
                                        <p:tgtEl>
                                          <p:spTgt spid="35"/>
                                        </p:tgtEl>
                                        <p:attrNameLst>
                                          <p:attrName>ppt_h</p:attrName>
                                        </p:attrNameLst>
                                      </p:cBhvr>
                                      <p:tavLst>
                                        <p:tav tm="0">
                                          <p:val>
                                            <p:strVal val="#ppt_h"/>
                                          </p:val>
                                        </p:tav>
                                        <p:tav tm="100000">
                                          <p:val>
                                            <p:strVal val="#ppt_h"/>
                                          </p:val>
                                        </p:tav>
                                      </p:tavLst>
                                    </p:anim>
                                    <p:animEffect transition="in" filter="fade">
                                      <p:cBhvr>
                                        <p:cTn id="19" dur="1000"/>
                                        <p:tgtEl>
                                          <p:spTgt spid="35"/>
                                        </p:tgtEl>
                                      </p:cBhvr>
                                    </p:animEffect>
                                  </p:childTnLst>
                                </p:cTn>
                              </p:par>
                            </p:childTnLst>
                          </p:cTn>
                        </p:par>
                        <p:par>
                          <p:cTn id="20" fill="hold">
                            <p:stCondLst>
                              <p:cond delay="1000"/>
                            </p:stCondLst>
                            <p:childTnLst>
                              <p:par>
                                <p:cTn id="21" presetID="6" presetClass="entr" presetSubtype="16" fill="hold" grpId="0"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circle(in)">
                                      <p:cBhvr>
                                        <p:cTn id="23" dur="1000"/>
                                        <p:tgtEl>
                                          <p:spTgt spid="36"/>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1000" fill="hold"/>
                                        <p:tgtEl>
                                          <p:spTgt spid="39"/>
                                        </p:tgtEl>
                                        <p:attrNameLst>
                                          <p:attrName>ppt_w</p:attrName>
                                        </p:attrNameLst>
                                      </p:cBhvr>
                                      <p:tavLst>
                                        <p:tav tm="0">
                                          <p:val>
                                            <p:strVal val="#ppt_w*0.70"/>
                                          </p:val>
                                        </p:tav>
                                        <p:tav tm="100000">
                                          <p:val>
                                            <p:strVal val="#ppt_w"/>
                                          </p:val>
                                        </p:tav>
                                      </p:tavLst>
                                    </p:anim>
                                    <p:anim calcmode="lin" valueType="num">
                                      <p:cBhvr>
                                        <p:cTn id="27" dur="1000" fill="hold"/>
                                        <p:tgtEl>
                                          <p:spTgt spid="39"/>
                                        </p:tgtEl>
                                        <p:attrNameLst>
                                          <p:attrName>ppt_h</p:attrName>
                                        </p:attrNameLst>
                                      </p:cBhvr>
                                      <p:tavLst>
                                        <p:tav tm="0">
                                          <p:val>
                                            <p:strVal val="#ppt_h"/>
                                          </p:val>
                                        </p:tav>
                                        <p:tav tm="100000">
                                          <p:val>
                                            <p:strVal val="#ppt_h"/>
                                          </p:val>
                                        </p:tav>
                                      </p:tavLst>
                                    </p:anim>
                                    <p:animEffect transition="in" filter="fade">
                                      <p:cBhvr>
                                        <p:cTn id="28" dur="10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p:cTn id="33" dur="1000" fill="hold"/>
                                        <p:tgtEl>
                                          <p:spTgt spid="33"/>
                                        </p:tgtEl>
                                        <p:attrNameLst>
                                          <p:attrName>ppt_w</p:attrName>
                                        </p:attrNameLst>
                                      </p:cBhvr>
                                      <p:tavLst>
                                        <p:tav tm="0">
                                          <p:val>
                                            <p:strVal val="#ppt_w*0.70"/>
                                          </p:val>
                                        </p:tav>
                                        <p:tav tm="100000">
                                          <p:val>
                                            <p:strVal val="#ppt_w"/>
                                          </p:val>
                                        </p:tav>
                                      </p:tavLst>
                                    </p:anim>
                                    <p:anim calcmode="lin" valueType="num">
                                      <p:cBhvr>
                                        <p:cTn id="34" dur="1000" fill="hold"/>
                                        <p:tgtEl>
                                          <p:spTgt spid="33"/>
                                        </p:tgtEl>
                                        <p:attrNameLst>
                                          <p:attrName>ppt_h</p:attrName>
                                        </p:attrNameLst>
                                      </p:cBhvr>
                                      <p:tavLst>
                                        <p:tav tm="0">
                                          <p:val>
                                            <p:strVal val="#ppt_h"/>
                                          </p:val>
                                        </p:tav>
                                        <p:tav tm="100000">
                                          <p:val>
                                            <p:strVal val="#ppt_h"/>
                                          </p:val>
                                        </p:tav>
                                      </p:tavLst>
                                    </p:anim>
                                    <p:animEffect transition="in" filter="fade">
                                      <p:cBhvr>
                                        <p:cTn id="35"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8" grpId="0"/>
      <p:bldP spid="39" grpId="0"/>
      <p:bldP spid="33" grpId="0"/>
      <p:bldP spid="3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2"/>
          <p:cNvSpPr>
            <a:spLocks noGrp="1" noChangeArrowheads="1"/>
          </p:cNvSpPr>
          <p:nvPr>
            <p:ph type="title"/>
          </p:nvPr>
        </p:nvSpPr>
        <p:spPr/>
        <p:txBody>
          <a:bodyPr/>
          <a:lstStyle/>
          <a:p>
            <a:pPr eaLnBrk="1" hangingPunct="1"/>
            <a:r>
              <a:rPr lang="en-US" dirty="0">
                <a:latin typeface="Comic Sans MS"/>
                <a:ea typeface="ＭＳ Ｐゴシック" charset="0"/>
                <a:cs typeface="Comic Sans MS"/>
              </a:rPr>
              <a:t>Forward EM Calorimeter (FEMC)</a:t>
            </a:r>
          </a:p>
        </p:txBody>
      </p:sp>
      <p:sp>
        <p:nvSpPr>
          <p:cNvPr id="67586" name="Date Placeholder 3"/>
          <p:cNvSpPr>
            <a:spLocks noGrp="1"/>
          </p:cNvSpPr>
          <p:nvPr>
            <p:ph type="dt" sz="half"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eaLnBrk="1" hangingPunct="1"/>
            <a:r>
              <a:rPr lang="en-US" sz="1400" dirty="0">
                <a:solidFill>
                  <a:srgbClr val="0080FF"/>
                </a:solidFill>
                <a:latin typeface="Comic Sans MS"/>
                <a:cs typeface="Comic Sans MS"/>
              </a:rPr>
              <a:t>E.C. Aschenauer</a:t>
            </a:r>
            <a:endParaRPr lang="ru-RU" sz="1400" dirty="0">
              <a:solidFill>
                <a:srgbClr val="0080FF"/>
              </a:solidFill>
              <a:latin typeface="Comic Sans MS"/>
              <a:cs typeface="Comic Sans MS"/>
            </a:endParaRPr>
          </a:p>
        </p:txBody>
      </p:sp>
      <p:sp>
        <p:nvSpPr>
          <p:cNvPr id="2" name="Slide Number Placeholder 1"/>
          <p:cNvSpPr>
            <a:spLocks noGrp="1"/>
          </p:cNvSpPr>
          <p:nvPr>
            <p:ph type="sldNum" sz="quarter" idx="12"/>
          </p:nvPr>
        </p:nvSpPr>
        <p:spPr/>
        <p:txBody>
          <a:bodyPr/>
          <a:lstStyle/>
          <a:p>
            <a:fld id="{4AEEEB45-469B-C445-A2A6-597CC1D4FAC3}" type="slidenum">
              <a:rPr lang="en-US"/>
              <a:pPr/>
              <a:t>30</a:t>
            </a:fld>
            <a:endParaRPr lang="en-US"/>
          </a:p>
        </p:txBody>
      </p:sp>
      <p:sp>
        <p:nvSpPr>
          <p:cNvPr id="67589" name="Rectangle 3"/>
          <p:cNvSpPr txBox="1">
            <a:spLocks noChangeArrowheads="1"/>
          </p:cNvSpPr>
          <p:nvPr/>
        </p:nvSpPr>
        <p:spPr bwMode="auto">
          <a:xfrm>
            <a:off x="16472" y="3726320"/>
            <a:ext cx="4604767" cy="1412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marL="0" indent="0" eaLnBrk="1" hangingPunct="1">
              <a:spcBef>
                <a:spcPts val="0"/>
              </a:spcBef>
              <a:buClr>
                <a:srgbClr val="0000FF"/>
              </a:buClr>
              <a:buSzPct val="100000"/>
              <a:buFont typeface="Wingdings" charset="2"/>
              <a:buChar char="q"/>
            </a:pPr>
            <a:r>
              <a:rPr lang="en-US" sz="1200" dirty="0">
                <a:latin typeface="Comic Sans MS"/>
                <a:cs typeface="Comic Sans MS"/>
              </a:rPr>
              <a:t> tungsten powder scintillating fiber sampling calorimeter </a:t>
            </a:r>
          </a:p>
          <a:p>
            <a:pPr marL="0" indent="0" eaLnBrk="1" hangingPunct="1">
              <a:spcBef>
                <a:spcPts val="0"/>
              </a:spcBef>
              <a:buClr>
                <a:srgbClr val="0000FF"/>
              </a:buClr>
              <a:buSzPct val="100000"/>
            </a:pPr>
            <a:r>
              <a:rPr lang="en-US" sz="1200" dirty="0">
                <a:latin typeface="Comic Sans MS"/>
                <a:cs typeface="Comic Sans MS"/>
              </a:rPr>
              <a:t>   technology  </a:t>
            </a:r>
          </a:p>
          <a:p>
            <a:pPr marL="0" indent="0" eaLnBrk="1" hangingPunct="1">
              <a:spcBef>
                <a:spcPts val="0"/>
              </a:spcBef>
              <a:buClr>
                <a:srgbClr val="0000FF"/>
              </a:buClr>
              <a:buSzPct val="100000"/>
              <a:buFont typeface="Wingdings" charset="2"/>
              <a:buChar char="q"/>
            </a:pPr>
            <a:r>
              <a:rPr lang="en-US" sz="1200" dirty="0">
                <a:latin typeface="Comic Sans MS"/>
                <a:cs typeface="Comic Sans MS"/>
              </a:rPr>
              <a:t> +2500mm from the IP; non-projective geometry</a:t>
            </a:r>
          </a:p>
          <a:p>
            <a:pPr marL="0" indent="0" eaLnBrk="1" hangingPunct="1">
              <a:spcBef>
                <a:spcPts val="0"/>
              </a:spcBef>
              <a:buClr>
                <a:srgbClr val="0000FF"/>
              </a:buClr>
              <a:buSzPct val="100000"/>
              <a:buFont typeface="Wingdings" charset="2"/>
              <a:buChar char="q"/>
            </a:pPr>
            <a:r>
              <a:rPr lang="en-US" sz="1200" dirty="0">
                <a:latin typeface="Comic Sans MS"/>
                <a:cs typeface="Comic Sans MS"/>
              </a:rPr>
              <a:t> sampling fraction for e/m showers ~2.6%</a:t>
            </a:r>
          </a:p>
          <a:p>
            <a:pPr marL="0" indent="0" eaLnBrk="1" hangingPunct="1">
              <a:spcBef>
                <a:spcPts val="0"/>
              </a:spcBef>
              <a:buClr>
                <a:srgbClr val="0000FF"/>
              </a:buClr>
              <a:buSzPct val="100000"/>
              <a:buFont typeface="Wingdings" charset="2"/>
              <a:buChar char="q"/>
            </a:pPr>
            <a:r>
              <a:rPr lang="en-US" altLang="ja-JP" sz="1200" dirty="0">
                <a:latin typeface="Comic Sans MS"/>
                <a:cs typeface="Comic Sans MS"/>
              </a:rPr>
              <a:t> </a:t>
            </a:r>
            <a:r>
              <a:rPr lang="ja-JP" altLang="en-US" sz="1200" dirty="0">
                <a:latin typeface="Comic Sans MS"/>
                <a:cs typeface="Comic Sans MS"/>
              </a:rPr>
              <a:t>“</a:t>
            </a:r>
            <a:r>
              <a:rPr lang="en-US" sz="1200" dirty="0">
                <a:latin typeface="Comic Sans MS"/>
                <a:cs typeface="Comic Sans MS"/>
              </a:rPr>
              <a:t>medium speed</a:t>
            </a:r>
            <a:r>
              <a:rPr lang="ja-JP" altLang="en-US" sz="1200" dirty="0">
                <a:latin typeface="Comic Sans MS"/>
                <a:cs typeface="Comic Sans MS"/>
              </a:rPr>
              <a:t>”</a:t>
            </a:r>
            <a:r>
              <a:rPr lang="en-US" sz="1200" dirty="0">
                <a:latin typeface="Comic Sans MS"/>
                <a:cs typeface="Comic Sans MS"/>
              </a:rPr>
              <a:t> simulation (up to energy deposit in </a:t>
            </a:r>
          </a:p>
          <a:p>
            <a:pPr marL="0" indent="0" eaLnBrk="1" hangingPunct="1">
              <a:spcBef>
                <a:spcPts val="0"/>
              </a:spcBef>
              <a:buClr>
                <a:srgbClr val="0000FF"/>
              </a:buClr>
              <a:buSzPct val="100000"/>
            </a:pPr>
            <a:r>
              <a:rPr lang="en-US" sz="1200" dirty="0">
                <a:latin typeface="Comic Sans MS"/>
                <a:cs typeface="Comic Sans MS"/>
              </a:rPr>
              <a:t>   fiber cores)</a:t>
            </a:r>
          </a:p>
          <a:p>
            <a:pPr marL="0" indent="0" eaLnBrk="1" hangingPunct="1">
              <a:spcBef>
                <a:spcPts val="0"/>
              </a:spcBef>
              <a:buClr>
                <a:srgbClr val="0000FF"/>
              </a:buClr>
              <a:buSzPct val="100000"/>
              <a:buFont typeface="Wingdings" charset="2"/>
              <a:buChar char="q"/>
            </a:pPr>
            <a:r>
              <a:rPr lang="en-US" sz="1200" dirty="0">
                <a:latin typeface="Comic Sans MS"/>
                <a:cs typeface="Comic Sans MS"/>
              </a:rPr>
              <a:t> reasonably detailed digitization; </a:t>
            </a:r>
            <a:r>
              <a:rPr lang="ja-JP" altLang="en-US" sz="1200" dirty="0">
                <a:latin typeface="Comic Sans MS"/>
                <a:cs typeface="Comic Sans MS"/>
              </a:rPr>
              <a:t>“</a:t>
            </a:r>
            <a:r>
              <a:rPr lang="en-US" sz="1200" dirty="0">
                <a:latin typeface="Comic Sans MS"/>
                <a:cs typeface="Comic Sans MS"/>
              </a:rPr>
              <a:t>ideal</a:t>
            </a:r>
            <a:r>
              <a:rPr lang="ja-JP" altLang="en-US" sz="1200" dirty="0">
                <a:latin typeface="Comic Sans MS"/>
                <a:cs typeface="Comic Sans MS"/>
              </a:rPr>
              <a:t>”</a:t>
            </a:r>
            <a:r>
              <a:rPr lang="en-US" sz="1200" dirty="0">
                <a:latin typeface="Comic Sans MS"/>
                <a:cs typeface="Comic Sans MS"/>
              </a:rPr>
              <a:t> clustering code  </a:t>
            </a:r>
          </a:p>
        </p:txBody>
      </p:sp>
      <p:pic>
        <p:nvPicPr>
          <p:cNvPr id="67590" name="Picture 5" descr="femc.png"/>
          <p:cNvPicPr>
            <a:picLocks noChangeAspect="1"/>
          </p:cNvPicPr>
          <p:nvPr/>
        </p:nvPicPr>
        <p:blipFill>
          <a:blip r:embed="rId2">
            <a:extLst>
              <a:ext uri="{28A0092B-C50C-407E-A947-70E740481C1C}">
                <a14:useLocalDpi xmlns:a14="http://schemas.microsoft.com/office/drawing/2010/main" xmlns="" val="0"/>
              </a:ext>
            </a:extLst>
          </a:blip>
          <a:srcRect l="16125" t="13333" r="1125" b="15334"/>
          <a:stretch>
            <a:fillRect/>
          </a:stretch>
        </p:blipFill>
        <p:spPr bwMode="auto">
          <a:xfrm>
            <a:off x="205082" y="637857"/>
            <a:ext cx="5943600" cy="288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91" name="Picture 6" descr="femc-tower.png"/>
          <p:cNvPicPr>
            <a:picLocks noChangeAspect="1"/>
          </p:cNvPicPr>
          <p:nvPr/>
        </p:nvPicPr>
        <p:blipFill>
          <a:blip r:embed="rId3">
            <a:extLst>
              <a:ext uri="{28A0092B-C50C-407E-A947-70E740481C1C}">
                <a14:useLocalDpi xmlns:a14="http://schemas.microsoft.com/office/drawing/2010/main" xmlns="" val="0"/>
              </a:ext>
            </a:extLst>
          </a:blip>
          <a:srcRect l="4875" t="16000" r="7875" b="11333"/>
          <a:stretch>
            <a:fillRect/>
          </a:stretch>
        </p:blipFill>
        <p:spPr bwMode="auto">
          <a:xfrm>
            <a:off x="6477000" y="2150556"/>
            <a:ext cx="243998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92" name="Picture 7" descr="femc-fiber.png"/>
          <p:cNvPicPr>
            <a:picLocks noChangeAspect="1"/>
          </p:cNvPicPr>
          <p:nvPr/>
        </p:nvPicPr>
        <p:blipFill>
          <a:blip r:embed="rId4">
            <a:extLst>
              <a:ext uri="{28A0092B-C50C-407E-A947-70E740481C1C}">
                <a14:useLocalDpi xmlns:a14="http://schemas.microsoft.com/office/drawing/2010/main" xmlns="" val="0"/>
              </a:ext>
            </a:extLst>
          </a:blip>
          <a:srcRect l="30000" t="8667" r="18750" b="5333"/>
          <a:stretch>
            <a:fillRect/>
          </a:stretch>
        </p:blipFill>
        <p:spPr bwMode="auto">
          <a:xfrm>
            <a:off x="6705600" y="626556"/>
            <a:ext cx="625475"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93" name="TextBox 8"/>
          <p:cNvSpPr txBox="1">
            <a:spLocks noChangeArrowheads="1"/>
          </p:cNvSpPr>
          <p:nvPr/>
        </p:nvSpPr>
        <p:spPr bwMode="auto">
          <a:xfrm>
            <a:off x="6204157" y="3217356"/>
            <a:ext cx="2916183"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algn="ctr" eaLnBrk="1" hangingPunct="1"/>
            <a:r>
              <a:rPr lang="en-US" sz="1600" u="sng">
                <a:latin typeface="Comic Sans MS"/>
                <a:cs typeface="Comic Sans MS"/>
              </a:rPr>
              <a:t>tower (and fiber) geometry</a:t>
            </a:r>
          </a:p>
          <a:p>
            <a:pPr algn="ctr" eaLnBrk="1" hangingPunct="1"/>
            <a:r>
              <a:rPr lang="en-US" sz="1600" u="sng">
                <a:latin typeface="Comic Sans MS"/>
                <a:cs typeface="Comic Sans MS"/>
              </a:rPr>
              <a:t>described precisely  </a:t>
            </a:r>
          </a:p>
        </p:txBody>
      </p:sp>
      <p:pic>
        <p:nvPicPr>
          <p:cNvPr id="67594" name="Picture 9" descr="femc-fiber.png"/>
          <p:cNvPicPr>
            <a:picLocks noChangeAspect="1"/>
          </p:cNvPicPr>
          <p:nvPr/>
        </p:nvPicPr>
        <p:blipFill>
          <a:blip r:embed="rId4">
            <a:extLst>
              <a:ext uri="{28A0092B-C50C-407E-A947-70E740481C1C}">
                <a14:useLocalDpi xmlns:a14="http://schemas.microsoft.com/office/drawing/2010/main" xmlns="" val="0"/>
              </a:ext>
            </a:extLst>
          </a:blip>
          <a:srcRect l="30000" t="8667" r="18750" b="5333"/>
          <a:stretch>
            <a:fillRect/>
          </a:stretch>
        </p:blipFill>
        <p:spPr bwMode="auto">
          <a:xfrm>
            <a:off x="6705600" y="1693356"/>
            <a:ext cx="625475"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95" name="Picture 10" descr="femc-fiber.png"/>
          <p:cNvPicPr>
            <a:picLocks noChangeAspect="1"/>
          </p:cNvPicPr>
          <p:nvPr/>
        </p:nvPicPr>
        <p:blipFill>
          <a:blip r:embed="rId4">
            <a:extLst>
              <a:ext uri="{28A0092B-C50C-407E-A947-70E740481C1C}">
                <a14:useLocalDpi xmlns:a14="http://schemas.microsoft.com/office/drawing/2010/main" xmlns="" val="0"/>
              </a:ext>
            </a:extLst>
          </a:blip>
          <a:srcRect l="30000" t="8667" r="18750" b="5333"/>
          <a:stretch>
            <a:fillRect/>
          </a:stretch>
        </p:blipFill>
        <p:spPr bwMode="auto">
          <a:xfrm>
            <a:off x="7010400" y="1159956"/>
            <a:ext cx="625475"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96" name="Picture 11" descr="femc-fiber.png"/>
          <p:cNvPicPr>
            <a:picLocks noChangeAspect="1"/>
          </p:cNvPicPr>
          <p:nvPr/>
        </p:nvPicPr>
        <p:blipFill>
          <a:blip r:embed="rId4">
            <a:extLst>
              <a:ext uri="{28A0092B-C50C-407E-A947-70E740481C1C}">
                <a14:useLocalDpi xmlns:a14="http://schemas.microsoft.com/office/drawing/2010/main" xmlns="" val="0"/>
              </a:ext>
            </a:extLst>
          </a:blip>
          <a:srcRect l="30000" t="8667" r="18750" b="5333"/>
          <a:stretch>
            <a:fillRect/>
          </a:stretch>
        </p:blipFill>
        <p:spPr bwMode="auto">
          <a:xfrm>
            <a:off x="7315200" y="626556"/>
            <a:ext cx="625475"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97" name="Picture 12" descr="femc-fiber.png"/>
          <p:cNvPicPr>
            <a:picLocks noChangeAspect="1"/>
          </p:cNvPicPr>
          <p:nvPr/>
        </p:nvPicPr>
        <p:blipFill>
          <a:blip r:embed="rId4">
            <a:extLst>
              <a:ext uri="{28A0092B-C50C-407E-A947-70E740481C1C}">
                <a14:useLocalDpi xmlns:a14="http://schemas.microsoft.com/office/drawing/2010/main" xmlns="" val="0"/>
              </a:ext>
            </a:extLst>
          </a:blip>
          <a:srcRect l="30000" t="8667" r="18750" b="5333"/>
          <a:stretch>
            <a:fillRect/>
          </a:stretch>
        </p:blipFill>
        <p:spPr bwMode="auto">
          <a:xfrm>
            <a:off x="6400800" y="1159956"/>
            <a:ext cx="625475"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98" name="Picture 13" descr="femc-fiber.png"/>
          <p:cNvPicPr>
            <a:picLocks noChangeAspect="1"/>
          </p:cNvPicPr>
          <p:nvPr/>
        </p:nvPicPr>
        <p:blipFill>
          <a:blip r:embed="rId4">
            <a:extLst>
              <a:ext uri="{28A0092B-C50C-407E-A947-70E740481C1C}">
                <a14:useLocalDpi xmlns:a14="http://schemas.microsoft.com/office/drawing/2010/main" xmlns="" val="0"/>
              </a:ext>
            </a:extLst>
          </a:blip>
          <a:srcRect l="30000" t="8667" r="18750" b="5333"/>
          <a:stretch>
            <a:fillRect/>
          </a:stretch>
        </p:blipFill>
        <p:spPr bwMode="auto">
          <a:xfrm>
            <a:off x="7620000" y="1159956"/>
            <a:ext cx="625475"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99" name="Picture 14" descr="femc-fiber.png"/>
          <p:cNvPicPr>
            <a:picLocks noChangeAspect="1"/>
          </p:cNvPicPr>
          <p:nvPr/>
        </p:nvPicPr>
        <p:blipFill>
          <a:blip r:embed="rId4">
            <a:extLst>
              <a:ext uri="{28A0092B-C50C-407E-A947-70E740481C1C}">
                <a14:useLocalDpi xmlns:a14="http://schemas.microsoft.com/office/drawing/2010/main" xmlns="" val="0"/>
              </a:ext>
            </a:extLst>
          </a:blip>
          <a:srcRect l="30000" t="8667" r="18750" b="5333"/>
          <a:stretch>
            <a:fillRect/>
          </a:stretch>
        </p:blipFill>
        <p:spPr bwMode="auto">
          <a:xfrm>
            <a:off x="7315200" y="1693356"/>
            <a:ext cx="625475"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6" descr="femc-orig.gif"/>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4578761" y="4151421"/>
            <a:ext cx="4565239" cy="27065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extBox 10"/>
          <p:cNvSpPr txBox="1">
            <a:spLocks noChangeArrowheads="1"/>
          </p:cNvSpPr>
          <p:nvPr/>
        </p:nvSpPr>
        <p:spPr bwMode="auto">
          <a:xfrm>
            <a:off x="5261830" y="6128179"/>
            <a:ext cx="35433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eaLnBrk="1" hangingPunct="1"/>
            <a:r>
              <a:rPr lang="en-US" sz="1200" dirty="0">
                <a:latin typeface="Comic Sans MS"/>
                <a:cs typeface="Comic Sans MS"/>
              </a:rPr>
              <a:t>3 degree track-to-tower-axis incident angle</a:t>
            </a:r>
          </a:p>
        </p:txBody>
      </p:sp>
      <p:sp>
        <p:nvSpPr>
          <p:cNvPr id="19" name="TextBox 7"/>
          <p:cNvSpPr txBox="1">
            <a:spLocks noChangeArrowheads="1"/>
          </p:cNvSpPr>
          <p:nvPr/>
        </p:nvSpPr>
        <p:spPr bwMode="auto">
          <a:xfrm>
            <a:off x="512271" y="5932815"/>
            <a:ext cx="402041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eaLnBrk="1" hangingPunct="1"/>
            <a:r>
              <a:rPr lang="en-US" sz="1400" dirty="0">
                <a:solidFill>
                  <a:srgbClr val="0000FF"/>
                </a:solidFill>
                <a:latin typeface="Comic Sans MS"/>
                <a:cs typeface="Comic Sans MS"/>
              </a:rPr>
              <a:t>-&gt; good agreement with original MC studies </a:t>
            </a:r>
          </a:p>
          <a:p>
            <a:pPr eaLnBrk="1" hangingPunct="1"/>
            <a:r>
              <a:rPr lang="en-US" sz="1400" dirty="0">
                <a:solidFill>
                  <a:srgbClr val="0000FF"/>
                </a:solidFill>
                <a:latin typeface="Comic Sans MS"/>
                <a:cs typeface="Comic Sans MS"/>
              </a:rPr>
              <a:t>    and measured data  </a:t>
            </a:r>
          </a:p>
        </p:txBody>
      </p:sp>
      <p:sp>
        <p:nvSpPr>
          <p:cNvPr id="20" name="Rectangle 3"/>
          <p:cNvSpPr txBox="1">
            <a:spLocks noChangeArrowheads="1"/>
          </p:cNvSpPr>
          <p:nvPr/>
        </p:nvSpPr>
        <p:spPr bwMode="auto">
          <a:xfrm>
            <a:off x="-933" y="5215959"/>
            <a:ext cx="4763277"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marL="0" indent="0" eaLnBrk="1" hangingPunct="1">
              <a:spcBef>
                <a:spcPts val="0"/>
              </a:spcBef>
              <a:buClr>
                <a:srgbClr val="0000FF"/>
              </a:buClr>
              <a:buSzPct val="100000"/>
              <a:buFont typeface="Wingdings" charset="2"/>
              <a:buChar char="q"/>
            </a:pPr>
            <a:r>
              <a:rPr lang="en-US" altLang="ja-JP" sz="1200" dirty="0">
                <a:latin typeface="Comic Sans MS"/>
                <a:cs typeface="Comic Sans MS"/>
              </a:rPr>
              <a:t> </a:t>
            </a:r>
            <a:r>
              <a:rPr lang="ja-JP" altLang="en-US" sz="1200" dirty="0">
                <a:latin typeface="Comic Sans MS"/>
                <a:cs typeface="Comic Sans MS"/>
              </a:rPr>
              <a:t>“</a:t>
            </a:r>
            <a:r>
              <a:rPr lang="en-US" sz="1200" dirty="0">
                <a:latin typeface="Comic Sans MS"/>
                <a:cs typeface="Comic Sans MS"/>
              </a:rPr>
              <a:t>Realistic</a:t>
            </a:r>
            <a:r>
              <a:rPr lang="ja-JP" altLang="en-US" sz="1200" dirty="0">
                <a:latin typeface="Comic Sans MS"/>
                <a:cs typeface="Comic Sans MS"/>
              </a:rPr>
              <a:t>”</a:t>
            </a:r>
            <a:r>
              <a:rPr lang="en-US" sz="1200" dirty="0">
                <a:latin typeface="Comic Sans MS"/>
                <a:cs typeface="Comic Sans MS"/>
              </a:rPr>
              <a:t> digitization: 40MHz </a:t>
            </a:r>
            <a:r>
              <a:rPr lang="en-US" sz="1200" dirty="0" err="1">
                <a:latin typeface="Comic Sans MS"/>
                <a:cs typeface="Comic Sans MS"/>
              </a:rPr>
              <a:t>SiPM</a:t>
            </a:r>
            <a:r>
              <a:rPr lang="en-US" sz="1200" dirty="0">
                <a:latin typeface="Comic Sans MS"/>
                <a:cs typeface="Comic Sans MS"/>
              </a:rPr>
              <a:t> noise in 50ns gate; </a:t>
            </a:r>
          </a:p>
          <a:p>
            <a:pPr marL="0" indent="0" eaLnBrk="1" hangingPunct="1">
              <a:spcBef>
                <a:spcPts val="0"/>
              </a:spcBef>
              <a:buClr>
                <a:srgbClr val="0000FF"/>
              </a:buClr>
              <a:buSzPct val="100000"/>
              <a:buFont typeface="Wingdings" charset="2"/>
              <a:buChar char="q"/>
            </a:pPr>
            <a:r>
              <a:rPr lang="en-US" sz="1200" dirty="0">
                <a:latin typeface="Comic Sans MS"/>
                <a:cs typeface="Comic Sans MS"/>
              </a:rPr>
              <a:t> 4m attenuation length; 5 pixel single tower threshold; </a:t>
            </a:r>
          </a:p>
          <a:p>
            <a:pPr marL="0" indent="0" eaLnBrk="1" hangingPunct="1">
              <a:spcBef>
                <a:spcPts val="0"/>
              </a:spcBef>
              <a:buClr>
                <a:srgbClr val="0000FF"/>
              </a:buClr>
              <a:buSzPct val="100000"/>
              <a:buFont typeface="Wingdings" charset="2"/>
              <a:buChar char="q"/>
            </a:pPr>
            <a:r>
              <a:rPr lang="en-US" sz="1200" dirty="0">
                <a:latin typeface="Comic Sans MS"/>
                <a:cs typeface="Comic Sans MS"/>
              </a:rPr>
              <a:t> 70% light reflection on upstream fiber end;   </a:t>
            </a:r>
          </a:p>
        </p:txBody>
      </p:sp>
    </p:spTree>
    <p:extLst>
      <p:ext uri="{BB962C8B-B14F-4D97-AF65-F5344CB8AC3E}">
        <p14:creationId xmlns:p14="http://schemas.microsoft.com/office/powerpoint/2010/main" xmlns="" val="194871765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2"/>
          <p:cNvSpPr>
            <a:spLocks noGrp="1" noChangeArrowheads="1"/>
          </p:cNvSpPr>
          <p:nvPr>
            <p:ph type="title"/>
          </p:nvPr>
        </p:nvSpPr>
        <p:spPr/>
        <p:txBody>
          <a:bodyPr/>
          <a:lstStyle/>
          <a:p>
            <a:pPr eaLnBrk="1" hangingPunct="1"/>
            <a:r>
              <a:rPr lang="en-US" dirty="0">
                <a:latin typeface="Comic Sans MS"/>
                <a:ea typeface="ＭＳ Ｐゴシック" charset="0"/>
                <a:cs typeface="Comic Sans MS"/>
              </a:rPr>
              <a:t>Barrel EM Calorimeter (CEMC)</a:t>
            </a:r>
          </a:p>
        </p:txBody>
      </p:sp>
      <p:sp>
        <p:nvSpPr>
          <p:cNvPr id="70658" name="Date Placeholder 3"/>
          <p:cNvSpPr>
            <a:spLocks noGrp="1"/>
          </p:cNvSpPr>
          <p:nvPr>
            <p:ph type="dt" sz="half"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eaLnBrk="1" hangingPunct="1"/>
            <a:r>
              <a:rPr lang="en-US" sz="1400" dirty="0">
                <a:solidFill>
                  <a:srgbClr val="0080FF"/>
                </a:solidFill>
                <a:latin typeface="Comic Sans MS"/>
                <a:cs typeface="Comic Sans MS"/>
              </a:rPr>
              <a:t>E.C. Aschenauer</a:t>
            </a:r>
            <a:endParaRPr lang="ru-RU" sz="1400" dirty="0">
              <a:solidFill>
                <a:srgbClr val="0080FF"/>
              </a:solidFill>
              <a:latin typeface="Comic Sans MS"/>
              <a:cs typeface="Comic Sans MS"/>
            </a:endParaRPr>
          </a:p>
        </p:txBody>
      </p:sp>
      <p:sp>
        <p:nvSpPr>
          <p:cNvPr id="2" name="Slide Number Placeholder 1"/>
          <p:cNvSpPr>
            <a:spLocks noGrp="1"/>
          </p:cNvSpPr>
          <p:nvPr>
            <p:ph type="sldNum" sz="quarter" idx="12"/>
          </p:nvPr>
        </p:nvSpPr>
        <p:spPr/>
        <p:txBody>
          <a:bodyPr/>
          <a:lstStyle/>
          <a:p>
            <a:fld id="{4AEEEB45-469B-C445-A2A6-597CC1D4FAC3}" type="slidenum">
              <a:rPr lang="en-US"/>
              <a:pPr/>
              <a:t>31</a:t>
            </a:fld>
            <a:endParaRPr lang="en-US"/>
          </a:p>
        </p:txBody>
      </p:sp>
      <p:pic>
        <p:nvPicPr>
          <p:cNvPr id="70661" name="Picture 4" descr="cemc.png"/>
          <p:cNvPicPr>
            <a:picLocks noChangeAspect="1"/>
          </p:cNvPicPr>
          <p:nvPr/>
        </p:nvPicPr>
        <p:blipFill>
          <a:blip r:embed="rId2">
            <a:extLst>
              <a:ext uri="{28A0092B-C50C-407E-A947-70E740481C1C}">
                <a14:useLocalDpi xmlns:a14="http://schemas.microsoft.com/office/drawing/2010/main" xmlns="" val="0"/>
              </a:ext>
            </a:extLst>
          </a:blip>
          <a:srcRect l="24001" t="14000" r="12000" b="5333"/>
          <a:stretch>
            <a:fillRect/>
          </a:stretch>
        </p:blipFill>
        <p:spPr bwMode="auto">
          <a:xfrm>
            <a:off x="0" y="555087"/>
            <a:ext cx="419100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62" name="Rectangle 3"/>
          <p:cNvSpPr txBox="1">
            <a:spLocks noChangeArrowheads="1"/>
          </p:cNvSpPr>
          <p:nvPr/>
        </p:nvSpPr>
        <p:spPr bwMode="auto">
          <a:xfrm>
            <a:off x="0" y="3577283"/>
            <a:ext cx="6721364" cy="808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marL="0" indent="0" eaLnBrk="1" hangingPunct="1">
              <a:spcBef>
                <a:spcPts val="0"/>
              </a:spcBef>
              <a:buClr>
                <a:srgbClr val="0000FF"/>
              </a:buClr>
              <a:buSzPct val="100000"/>
              <a:buFont typeface="Wingdings" charset="2"/>
              <a:buChar char="q"/>
            </a:pPr>
            <a:r>
              <a:rPr lang="en-US" sz="1400" dirty="0">
                <a:latin typeface="Comic Sans MS"/>
                <a:cs typeface="Comic Sans MS"/>
              </a:rPr>
              <a:t> same tungsten powder + fibers technology as FEMC, …</a:t>
            </a:r>
          </a:p>
          <a:p>
            <a:pPr marL="0" indent="0" eaLnBrk="1" hangingPunct="1">
              <a:spcBef>
                <a:spcPts val="0"/>
              </a:spcBef>
              <a:buClr>
                <a:srgbClr val="0000FF"/>
              </a:buClr>
              <a:buSzPct val="100000"/>
              <a:buFont typeface="Wingdings" charset="2"/>
              <a:buChar char="q"/>
            </a:pPr>
            <a:r>
              <a:rPr lang="en-US" sz="1400" dirty="0">
                <a:latin typeface="Comic Sans MS"/>
                <a:cs typeface="Comic Sans MS"/>
              </a:rPr>
              <a:t> … but towers are tapered  </a:t>
            </a:r>
          </a:p>
          <a:p>
            <a:pPr marL="0" indent="0" eaLnBrk="1" hangingPunct="1">
              <a:spcBef>
                <a:spcPts val="0"/>
              </a:spcBef>
              <a:buClr>
                <a:srgbClr val="0000FF"/>
              </a:buClr>
              <a:buSzPct val="100000"/>
              <a:buFont typeface="Wingdings" charset="2"/>
              <a:buChar char="q"/>
            </a:pPr>
            <a:r>
              <a:rPr lang="en-US" sz="1400" dirty="0">
                <a:latin typeface="Comic Sans MS"/>
                <a:cs typeface="Comic Sans MS"/>
              </a:rPr>
              <a:t> non-projective</a:t>
            </a:r>
          </a:p>
        </p:txBody>
      </p:sp>
      <p:pic>
        <p:nvPicPr>
          <p:cNvPr id="70663" name="Picture 7" descr="cemc-vs-energy.gif"/>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4889029" y="602120"/>
            <a:ext cx="4246563" cy="305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64" name="TextBox 8"/>
          <p:cNvSpPr txBox="1">
            <a:spLocks noChangeArrowheads="1"/>
          </p:cNvSpPr>
          <p:nvPr/>
        </p:nvSpPr>
        <p:spPr bwMode="auto">
          <a:xfrm>
            <a:off x="4892639" y="3673637"/>
            <a:ext cx="424737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eaLnBrk="1" hangingPunct="1"/>
            <a:r>
              <a:rPr lang="en-US" sz="1600" dirty="0">
                <a:solidFill>
                  <a:srgbClr val="0000FF"/>
                </a:solidFill>
                <a:latin typeface="Comic Sans MS"/>
                <a:cs typeface="Comic Sans MS"/>
              </a:rPr>
              <a:t>-&gt; barrel calorimeter collects less light, </a:t>
            </a:r>
          </a:p>
          <a:p>
            <a:pPr eaLnBrk="1" hangingPunct="1"/>
            <a:r>
              <a:rPr lang="en-US" sz="1600" dirty="0">
                <a:solidFill>
                  <a:srgbClr val="0000FF"/>
                </a:solidFill>
                <a:latin typeface="Comic Sans MS"/>
                <a:cs typeface="Comic Sans MS"/>
              </a:rPr>
              <a:t>    but response (at a fixed 3</a:t>
            </a:r>
            <a:r>
              <a:rPr lang="en-US" sz="1600" baseline="30000" dirty="0">
                <a:solidFill>
                  <a:srgbClr val="0000FF"/>
                </a:solidFill>
                <a:latin typeface="Comic Sans MS"/>
                <a:cs typeface="Comic Sans MS"/>
              </a:rPr>
              <a:t>o </a:t>
            </a:r>
            <a:r>
              <a:rPr lang="en-US" sz="1600" dirty="0">
                <a:solidFill>
                  <a:srgbClr val="0000FF"/>
                </a:solidFill>
                <a:latin typeface="Comic Sans MS"/>
                <a:cs typeface="Comic Sans MS"/>
              </a:rPr>
              <a:t>angle) is </a:t>
            </a:r>
          </a:p>
          <a:p>
            <a:pPr eaLnBrk="1" hangingPunct="1"/>
            <a:r>
              <a:rPr lang="en-US" sz="1600" dirty="0">
                <a:solidFill>
                  <a:srgbClr val="0000FF"/>
                </a:solidFill>
                <a:latin typeface="Comic Sans MS"/>
                <a:cs typeface="Comic Sans MS"/>
              </a:rPr>
              <a:t>    perfectly linear  </a:t>
            </a:r>
          </a:p>
        </p:txBody>
      </p:sp>
      <p:pic>
        <p:nvPicPr>
          <p:cNvPr id="10" name="Picture 9" descr="cemc-vs-femc.gif"/>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4388431"/>
            <a:ext cx="4164781" cy="2469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8"/>
          <p:cNvSpPr txBox="1">
            <a:spLocks noChangeArrowheads="1"/>
          </p:cNvSpPr>
          <p:nvPr/>
        </p:nvSpPr>
        <p:spPr bwMode="auto">
          <a:xfrm>
            <a:off x="573635" y="6194425"/>
            <a:ext cx="363604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eaLnBrk="1" hangingPunct="1"/>
            <a:r>
              <a:rPr lang="en-US" sz="1000" dirty="0">
                <a:latin typeface="Comic Sans MS"/>
                <a:cs typeface="Comic Sans MS"/>
              </a:rPr>
              <a:t>3 degree track-to-tower-axis incident angle</a:t>
            </a:r>
          </a:p>
        </p:txBody>
      </p:sp>
      <p:sp>
        <p:nvSpPr>
          <p:cNvPr id="12" name="TextBox 7"/>
          <p:cNvSpPr txBox="1">
            <a:spLocks noChangeArrowheads="1"/>
          </p:cNvSpPr>
          <p:nvPr/>
        </p:nvSpPr>
        <p:spPr bwMode="auto">
          <a:xfrm>
            <a:off x="4165498" y="5162362"/>
            <a:ext cx="764698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eaLnBrk="1" hangingPunct="1"/>
            <a:r>
              <a:rPr lang="en-US" sz="1600" dirty="0">
                <a:solidFill>
                  <a:srgbClr val="0000FF"/>
                </a:solidFill>
                <a:latin typeface="Comic Sans MS"/>
                <a:cs typeface="Comic Sans MS"/>
              </a:rPr>
              <a:t>-&gt; simulation does not show any noticeable </a:t>
            </a:r>
          </a:p>
          <a:p>
            <a:pPr eaLnBrk="1" hangingPunct="1"/>
            <a:r>
              <a:rPr lang="en-US" sz="1600" dirty="0">
                <a:solidFill>
                  <a:srgbClr val="0000FF"/>
                </a:solidFill>
                <a:latin typeface="Comic Sans MS"/>
                <a:cs typeface="Comic Sans MS"/>
              </a:rPr>
              <a:t>    difference in energy resolution between </a:t>
            </a:r>
          </a:p>
          <a:p>
            <a:pPr eaLnBrk="1" hangingPunct="1"/>
            <a:r>
              <a:rPr lang="en-US" sz="1600" dirty="0">
                <a:solidFill>
                  <a:srgbClr val="0000FF"/>
                </a:solidFill>
                <a:latin typeface="Comic Sans MS"/>
                <a:cs typeface="Comic Sans MS"/>
              </a:rPr>
              <a:t>    straight and tapered tower calorimeters   </a:t>
            </a:r>
          </a:p>
        </p:txBody>
      </p:sp>
    </p:spTree>
    <p:extLst>
      <p:ext uri="{BB962C8B-B14F-4D97-AF65-F5344CB8AC3E}">
        <p14:creationId xmlns:p14="http://schemas.microsoft.com/office/powerpoint/2010/main" xmlns="" val="2348851905"/>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Rectangle 2"/>
          <p:cNvSpPr>
            <a:spLocks noGrp="1" noChangeArrowheads="1"/>
          </p:cNvSpPr>
          <p:nvPr>
            <p:ph type="title"/>
          </p:nvPr>
        </p:nvSpPr>
        <p:spPr/>
        <p:txBody>
          <a:bodyPr/>
          <a:lstStyle/>
          <a:p>
            <a:pPr eaLnBrk="1" hangingPunct="1"/>
            <a:r>
              <a:rPr lang="en-US" dirty="0">
                <a:latin typeface="Comic Sans MS"/>
                <a:ea typeface="ＭＳ Ｐゴシック" charset="0"/>
                <a:cs typeface="Comic Sans MS"/>
              </a:rPr>
              <a:t>Lepton-hadron separation via E/p </a:t>
            </a:r>
          </a:p>
        </p:txBody>
      </p:sp>
      <p:sp>
        <p:nvSpPr>
          <p:cNvPr id="81922" name="Date Placeholder 3"/>
          <p:cNvSpPr>
            <a:spLocks noGrp="1"/>
          </p:cNvSpPr>
          <p:nvPr>
            <p:ph type="dt" sz="half"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eaLnBrk="1" hangingPunct="1"/>
            <a:r>
              <a:rPr lang="en-US" sz="1400" dirty="0">
                <a:solidFill>
                  <a:srgbClr val="0080FF"/>
                </a:solidFill>
                <a:latin typeface="Comic Sans MS"/>
                <a:cs typeface="Comic Sans MS"/>
              </a:rPr>
              <a:t>E.C. Aschenauer</a:t>
            </a:r>
            <a:endParaRPr lang="ru-RU" sz="1400" dirty="0">
              <a:solidFill>
                <a:srgbClr val="0080FF"/>
              </a:solidFill>
              <a:latin typeface="Comic Sans MS"/>
              <a:cs typeface="Comic Sans MS"/>
            </a:endParaRPr>
          </a:p>
        </p:txBody>
      </p:sp>
      <p:sp>
        <p:nvSpPr>
          <p:cNvPr id="2" name="Slide Number Placeholder 1"/>
          <p:cNvSpPr>
            <a:spLocks noGrp="1"/>
          </p:cNvSpPr>
          <p:nvPr>
            <p:ph type="sldNum" sz="quarter" idx="12"/>
          </p:nvPr>
        </p:nvSpPr>
        <p:spPr/>
        <p:txBody>
          <a:bodyPr/>
          <a:lstStyle/>
          <a:p>
            <a:fld id="{4AEEEB45-469B-C445-A2A6-597CC1D4FAC3}" type="slidenum">
              <a:rPr lang="en-US"/>
              <a:pPr/>
              <a:t>32</a:t>
            </a:fld>
            <a:endParaRPr lang="en-US"/>
          </a:p>
        </p:txBody>
      </p:sp>
      <p:pic>
        <p:nvPicPr>
          <p:cNvPr id="81926" name="Picture 7" descr="EOverP-page1.gif"/>
          <p:cNvPicPr>
            <a:picLocks/>
          </p:cNvPicPr>
          <p:nvPr/>
        </p:nvPicPr>
        <p:blipFill rotWithShape="1">
          <a:blip r:embed="rId2">
            <a:extLst>
              <a:ext uri="{28A0092B-C50C-407E-A947-70E740481C1C}">
                <a14:useLocalDpi xmlns:a14="http://schemas.microsoft.com/office/drawing/2010/main" xmlns="" val="0"/>
              </a:ext>
            </a:extLst>
          </a:blip>
          <a:srcRect l="4466" r="11562" b="4500"/>
          <a:stretch/>
        </p:blipFill>
        <p:spPr bwMode="auto">
          <a:xfrm>
            <a:off x="35275" y="931347"/>
            <a:ext cx="3316005" cy="2328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9" name="TextBox 12"/>
          <p:cNvSpPr txBox="1">
            <a:spLocks noChangeArrowheads="1"/>
          </p:cNvSpPr>
          <p:nvPr/>
        </p:nvSpPr>
        <p:spPr bwMode="auto">
          <a:xfrm>
            <a:off x="0" y="570081"/>
            <a:ext cx="397919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eaLnBrk="1" hangingPunct="1"/>
            <a:r>
              <a:rPr lang="en-US" sz="1800" dirty="0">
                <a:solidFill>
                  <a:srgbClr val="0000FF"/>
                </a:solidFill>
                <a:latin typeface="Comic Sans MS"/>
                <a:cs typeface="Comic Sans MS"/>
              </a:rPr>
              <a:t>all plots: 10GeV x 100GeV beams</a:t>
            </a:r>
          </a:p>
        </p:txBody>
      </p:sp>
      <p:pic>
        <p:nvPicPr>
          <p:cNvPr id="81925" name="Picture 6" descr="EOverP-page2.gif"/>
          <p:cNvPicPr>
            <a:picLocks/>
          </p:cNvPicPr>
          <p:nvPr/>
        </p:nvPicPr>
        <p:blipFill rotWithShape="1">
          <a:blip r:embed="rId3">
            <a:extLst>
              <a:ext uri="{28A0092B-C50C-407E-A947-70E740481C1C}">
                <a14:useLocalDpi xmlns:a14="http://schemas.microsoft.com/office/drawing/2010/main" xmlns="" val="0"/>
              </a:ext>
            </a:extLst>
          </a:blip>
          <a:srcRect l="4570" r="10565" b="4500"/>
          <a:stretch/>
        </p:blipFill>
        <p:spPr bwMode="auto">
          <a:xfrm>
            <a:off x="2904442" y="954867"/>
            <a:ext cx="3351281" cy="2328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7" name="Picture 8" descr="EOverP-page6.gif"/>
          <p:cNvPicPr>
            <a:picLocks/>
          </p:cNvPicPr>
          <p:nvPr/>
        </p:nvPicPr>
        <p:blipFill rotWithShape="1">
          <a:blip r:embed="rId4">
            <a:extLst>
              <a:ext uri="{28A0092B-C50C-407E-A947-70E740481C1C}">
                <a14:useLocalDpi xmlns:a14="http://schemas.microsoft.com/office/drawing/2010/main" xmlns="" val="0"/>
              </a:ext>
            </a:extLst>
          </a:blip>
          <a:srcRect l="4466" r="10966" b="4500"/>
          <a:stretch/>
        </p:blipFill>
        <p:spPr bwMode="auto">
          <a:xfrm>
            <a:off x="5797128" y="987559"/>
            <a:ext cx="3339522" cy="2328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2"/>
          <p:cNvSpPr txBox="1">
            <a:spLocks noChangeArrowheads="1"/>
          </p:cNvSpPr>
          <p:nvPr/>
        </p:nvSpPr>
        <p:spPr bwMode="auto">
          <a:xfrm>
            <a:off x="726724" y="3174726"/>
            <a:ext cx="83820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r" rtl="0" eaLnBrk="0" fontAlgn="base" hangingPunct="0">
              <a:lnSpc>
                <a:spcPct val="80000"/>
              </a:lnSpc>
              <a:spcBef>
                <a:spcPct val="0"/>
              </a:spcBef>
              <a:spcAft>
                <a:spcPct val="0"/>
              </a:spcAft>
              <a:defRPr sz="2800" b="1" i="1" cap="all" spc="0">
                <a:ln w="0"/>
                <a:solidFill>
                  <a:srgbClr val="0000FF"/>
                </a:solidFill>
                <a:effectLst>
                  <a:outerShdw blurRad="50800" dist="38100" dir="2700000" algn="tl" rotWithShape="0">
                    <a:srgbClr val="000000">
                      <a:alpha val="43000"/>
                    </a:srgbClr>
                  </a:outerShdw>
                  <a:reflection blurRad="12700" stA="50000" endPos="50000" dist="5000" dir="5400000" sy="-100000" rotWithShape="0"/>
                </a:effectLst>
                <a:latin typeface="Comic Sans MS Bold"/>
                <a:ea typeface="+mj-ea"/>
                <a:cs typeface="Comic Sans MS Bold"/>
              </a:defRPr>
            </a:lvl1pPr>
            <a:lvl2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2pPr>
            <a:lvl3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3pPr>
            <a:lvl4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4pPr>
            <a:lvl5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5pPr>
            <a:lvl6pPr marL="4572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6pPr>
            <a:lvl7pPr marL="9144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7pPr>
            <a:lvl8pPr marL="13716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8pPr>
            <a:lvl9pPr marL="18288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9pPr>
          </a:lstStyle>
          <a:p>
            <a:pPr eaLnBrk="1" hangingPunct="1"/>
            <a:r>
              <a:rPr lang="en-US" dirty="0">
                <a:latin typeface="Comic Sans MS"/>
                <a:ea typeface="ＭＳ Ｐゴシック" charset="0"/>
                <a:cs typeface="Comic Sans MS"/>
              </a:rPr>
              <a:t>Hadron identification with RICH</a:t>
            </a:r>
          </a:p>
        </p:txBody>
      </p:sp>
      <p:pic>
        <p:nvPicPr>
          <p:cNvPr id="12" name="Picture 5" descr="C4F10_smeared.gif"/>
          <p:cNvPicPr>
            <a:picLocks noChangeAspect="1"/>
          </p:cNvPicPr>
          <p:nvPr/>
        </p:nvPicPr>
        <p:blipFill rotWithShape="1">
          <a:blip r:embed="rId5">
            <a:extLst>
              <a:ext uri="{28A0092B-C50C-407E-A947-70E740481C1C}">
                <a14:useLocalDpi xmlns:a14="http://schemas.microsoft.com/office/drawing/2010/main" xmlns="" val="0"/>
              </a:ext>
            </a:extLst>
          </a:blip>
          <a:srcRect l="3300" t="936" r="28222" b="7123"/>
          <a:stretch/>
        </p:blipFill>
        <p:spPr bwMode="auto">
          <a:xfrm>
            <a:off x="3031740" y="3672300"/>
            <a:ext cx="2434208" cy="252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 descr="aerogel_smeared.gif"/>
          <p:cNvPicPr>
            <a:picLocks noChangeAspect="1"/>
          </p:cNvPicPr>
          <p:nvPr/>
        </p:nvPicPr>
        <p:blipFill rotWithShape="1">
          <a:blip r:embed="rId6">
            <a:extLst>
              <a:ext uri="{28A0092B-C50C-407E-A947-70E740481C1C}">
                <a14:useLocalDpi xmlns:a14="http://schemas.microsoft.com/office/drawing/2010/main" xmlns="" val="0"/>
              </a:ext>
            </a:extLst>
          </a:blip>
          <a:srcRect l="2879" t="1899" r="27652" b="7123"/>
          <a:stretch/>
        </p:blipFill>
        <p:spPr bwMode="auto">
          <a:xfrm>
            <a:off x="468305" y="3656816"/>
            <a:ext cx="2469435" cy="24957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7"/>
          <p:cNvSpPr txBox="1">
            <a:spLocks noChangeArrowheads="1"/>
          </p:cNvSpPr>
          <p:nvPr/>
        </p:nvSpPr>
        <p:spPr bwMode="auto">
          <a:xfrm>
            <a:off x="813751" y="6150114"/>
            <a:ext cx="7148513"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algn="ctr" eaLnBrk="1" hangingPunct="1"/>
            <a:r>
              <a:rPr lang="en-US" sz="2000" dirty="0">
                <a:solidFill>
                  <a:srgbClr val="0000FF"/>
                </a:solidFill>
                <a:latin typeface="Comic Sans MS"/>
                <a:cs typeface="Comic Sans MS"/>
              </a:rPr>
              <a:t>-&gt; pion/</a:t>
            </a:r>
            <a:r>
              <a:rPr lang="en-US" sz="2000" dirty="0" err="1">
                <a:solidFill>
                  <a:srgbClr val="0000FF"/>
                </a:solidFill>
                <a:latin typeface="Comic Sans MS"/>
                <a:cs typeface="Comic Sans MS"/>
              </a:rPr>
              <a:t>kaon</a:t>
            </a:r>
            <a:r>
              <a:rPr lang="en-US" sz="2000" dirty="0">
                <a:solidFill>
                  <a:srgbClr val="0000FF"/>
                </a:solidFill>
                <a:latin typeface="Comic Sans MS"/>
                <a:cs typeface="Comic Sans MS"/>
              </a:rPr>
              <a:t>/proton identification should be possible up to momenta ~40 </a:t>
            </a:r>
            <a:r>
              <a:rPr lang="en-US" sz="2000" dirty="0" err="1">
                <a:solidFill>
                  <a:srgbClr val="0000FF"/>
                </a:solidFill>
                <a:latin typeface="Comic Sans MS"/>
                <a:cs typeface="Comic Sans MS"/>
              </a:rPr>
              <a:t>GeV</a:t>
            </a:r>
            <a:r>
              <a:rPr lang="en-US" sz="2000" dirty="0">
                <a:solidFill>
                  <a:srgbClr val="0000FF"/>
                </a:solidFill>
                <a:latin typeface="Comic Sans MS"/>
                <a:cs typeface="Comic Sans MS"/>
              </a:rPr>
              <a:t>/c</a:t>
            </a:r>
          </a:p>
        </p:txBody>
      </p:sp>
      <p:sp>
        <p:nvSpPr>
          <p:cNvPr id="15" name="TextBox 8"/>
          <p:cNvSpPr txBox="1">
            <a:spLocks noChangeArrowheads="1"/>
          </p:cNvSpPr>
          <p:nvPr/>
        </p:nvSpPr>
        <p:spPr bwMode="auto">
          <a:xfrm>
            <a:off x="5552174" y="4429660"/>
            <a:ext cx="2916158"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algn="ctr" eaLnBrk="1" hangingPunct="1"/>
            <a:r>
              <a:rPr lang="en-US" sz="2000" dirty="0">
                <a:latin typeface="Comic Sans MS"/>
                <a:cs typeface="Comic Sans MS"/>
              </a:rPr>
              <a:t>consider hadrons in </a:t>
            </a:r>
          </a:p>
          <a:p>
            <a:pPr algn="ctr" eaLnBrk="1" hangingPunct="1"/>
            <a:r>
              <a:rPr lang="en-US" sz="2000" dirty="0">
                <a:latin typeface="Comic Sans MS"/>
                <a:cs typeface="Comic Sans MS"/>
              </a:rPr>
              <a:t>pseudo-rapidity range </a:t>
            </a:r>
          </a:p>
          <a:p>
            <a:pPr algn="ctr" eaLnBrk="1" hangingPunct="1"/>
            <a:r>
              <a:rPr lang="en-US" sz="2000" dirty="0">
                <a:latin typeface="Comic Sans MS"/>
                <a:cs typeface="Comic Sans MS"/>
              </a:rPr>
              <a:t>~[1.0 .. 3.0]</a:t>
            </a:r>
          </a:p>
        </p:txBody>
      </p:sp>
    </p:spTree>
    <p:extLst>
      <p:ext uri="{BB962C8B-B14F-4D97-AF65-F5344CB8AC3E}">
        <p14:creationId xmlns:p14="http://schemas.microsoft.com/office/powerpoint/2010/main" xmlns="" val="382925365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Rectangle 2"/>
          <p:cNvSpPr>
            <a:spLocks noGrp="1" noChangeArrowheads="1"/>
          </p:cNvSpPr>
          <p:nvPr>
            <p:ph type="title"/>
          </p:nvPr>
        </p:nvSpPr>
        <p:spPr/>
        <p:txBody>
          <a:bodyPr/>
          <a:lstStyle/>
          <a:p>
            <a:pPr eaLnBrk="1" hangingPunct="1"/>
            <a:r>
              <a:rPr lang="en-US" dirty="0">
                <a:latin typeface="Comic Sans MS"/>
                <a:ea typeface="ＭＳ Ｐゴシック" charset="0"/>
                <a:cs typeface="Comic Sans MS"/>
              </a:rPr>
              <a:t>Migration in (x,Q</a:t>
            </a:r>
            <a:r>
              <a:rPr lang="en-US" baseline="30000" dirty="0">
                <a:latin typeface="Comic Sans MS"/>
                <a:ea typeface="ＭＳ Ｐゴシック" charset="0"/>
                <a:cs typeface="Comic Sans MS"/>
              </a:rPr>
              <a:t>2</a:t>
            </a:r>
            <a:r>
              <a:rPr lang="en-US" dirty="0">
                <a:latin typeface="Comic Sans MS"/>
                <a:ea typeface="ＭＳ Ｐゴシック" charset="0"/>
                <a:cs typeface="Comic Sans MS"/>
              </a:rPr>
              <a:t>) bins</a:t>
            </a:r>
          </a:p>
        </p:txBody>
      </p:sp>
      <p:sp>
        <p:nvSpPr>
          <p:cNvPr id="83970" name="Date Placeholder 3"/>
          <p:cNvSpPr>
            <a:spLocks noGrp="1"/>
          </p:cNvSpPr>
          <p:nvPr>
            <p:ph type="dt" sz="half"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eaLnBrk="1" hangingPunct="1"/>
            <a:r>
              <a:rPr lang="en-US" sz="1400" dirty="0">
                <a:solidFill>
                  <a:srgbClr val="0080FF"/>
                </a:solidFill>
                <a:latin typeface="Comic Sans MS"/>
                <a:cs typeface="Comic Sans MS"/>
              </a:rPr>
              <a:t>E.C. Aschenauer</a:t>
            </a:r>
            <a:endParaRPr lang="ru-RU" sz="1400" dirty="0">
              <a:solidFill>
                <a:srgbClr val="0080FF"/>
              </a:solidFill>
              <a:latin typeface="Comic Sans MS"/>
              <a:cs typeface="Comic Sans MS"/>
            </a:endParaRPr>
          </a:p>
        </p:txBody>
      </p:sp>
      <p:sp>
        <p:nvSpPr>
          <p:cNvPr id="2" name="Slide Number Placeholder 1"/>
          <p:cNvSpPr>
            <a:spLocks noGrp="1"/>
          </p:cNvSpPr>
          <p:nvPr>
            <p:ph type="sldNum" sz="quarter" idx="12"/>
          </p:nvPr>
        </p:nvSpPr>
        <p:spPr/>
        <p:txBody>
          <a:bodyPr/>
          <a:lstStyle/>
          <a:p>
            <a:fld id="{4AEEEB45-469B-C445-A2A6-597CC1D4FAC3}" type="slidenum">
              <a:rPr lang="en-US"/>
              <a:pPr/>
              <a:t>33</a:t>
            </a:fld>
            <a:endParaRPr lang="en-US"/>
          </a:p>
        </p:txBody>
      </p:sp>
      <p:pic>
        <p:nvPicPr>
          <p:cNvPr id="83973" name="Picture 5" descr="xQ2MigrationElectron.gif"/>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526" y="902644"/>
            <a:ext cx="55753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4" name="TextBox 6"/>
          <p:cNvSpPr txBox="1">
            <a:spLocks noChangeArrowheads="1"/>
          </p:cNvSpPr>
          <p:nvPr/>
        </p:nvSpPr>
        <p:spPr bwMode="auto">
          <a:xfrm>
            <a:off x="0" y="550351"/>
            <a:ext cx="326896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eaLnBrk="1" hangingPunct="1"/>
            <a:r>
              <a:rPr lang="en-US" sz="1800" dirty="0">
                <a:solidFill>
                  <a:srgbClr val="0000FF"/>
                </a:solidFill>
                <a:latin typeface="Comic Sans MS"/>
                <a:cs typeface="Comic Sans MS"/>
              </a:rPr>
              <a:t>10 </a:t>
            </a:r>
            <a:r>
              <a:rPr lang="en-US" sz="1800" dirty="0" err="1">
                <a:solidFill>
                  <a:srgbClr val="0000FF"/>
                </a:solidFill>
                <a:latin typeface="Comic Sans MS"/>
                <a:cs typeface="Comic Sans MS"/>
              </a:rPr>
              <a:t>GeV</a:t>
            </a:r>
            <a:r>
              <a:rPr lang="en-US" sz="1800" dirty="0">
                <a:solidFill>
                  <a:srgbClr val="0000FF"/>
                </a:solidFill>
                <a:latin typeface="Comic Sans MS"/>
                <a:cs typeface="Comic Sans MS"/>
              </a:rPr>
              <a:t> x 100 </a:t>
            </a:r>
            <a:r>
              <a:rPr lang="en-US" sz="1800" dirty="0" err="1">
                <a:solidFill>
                  <a:srgbClr val="0000FF"/>
                </a:solidFill>
                <a:latin typeface="Comic Sans MS"/>
                <a:cs typeface="Comic Sans MS"/>
              </a:rPr>
              <a:t>GeV</a:t>
            </a:r>
            <a:r>
              <a:rPr lang="en-US" sz="1800" dirty="0">
                <a:solidFill>
                  <a:srgbClr val="0000FF"/>
                </a:solidFill>
                <a:latin typeface="Comic Sans MS"/>
                <a:cs typeface="Comic Sans MS"/>
              </a:rPr>
              <a:t> beams</a:t>
            </a:r>
          </a:p>
        </p:txBody>
      </p:sp>
      <p:sp>
        <p:nvSpPr>
          <p:cNvPr id="83975" name="TextBox 7"/>
          <p:cNvSpPr txBox="1">
            <a:spLocks noChangeArrowheads="1"/>
          </p:cNvSpPr>
          <p:nvPr/>
        </p:nvSpPr>
        <p:spPr bwMode="auto">
          <a:xfrm>
            <a:off x="0" y="5474182"/>
            <a:ext cx="630933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eaLnBrk="1" hangingPunct="1"/>
            <a:r>
              <a:rPr lang="en-US" sz="1800" dirty="0">
                <a:solidFill>
                  <a:srgbClr val="0000FF"/>
                </a:solidFill>
                <a:latin typeface="Comic Sans MS"/>
                <a:cs typeface="Comic Sans MS"/>
              </a:rPr>
              <a:t>-&gt; </a:t>
            </a:r>
            <a:r>
              <a:rPr lang="ja-JP" altLang="en-US" sz="1800" dirty="0">
                <a:solidFill>
                  <a:srgbClr val="0000FF"/>
                </a:solidFill>
                <a:latin typeface="Comic Sans MS"/>
                <a:cs typeface="Comic Sans MS"/>
              </a:rPr>
              <a:t>“</a:t>
            </a:r>
            <a:r>
              <a:rPr lang="en-US" sz="1800" dirty="0">
                <a:solidFill>
                  <a:srgbClr val="0000FF"/>
                </a:solidFill>
                <a:latin typeface="Comic Sans MS"/>
                <a:cs typeface="Comic Sans MS"/>
              </a:rPr>
              <a:t>survival probability</a:t>
            </a:r>
            <a:r>
              <a:rPr lang="ja-JP" altLang="en-US" sz="1800" dirty="0">
                <a:solidFill>
                  <a:srgbClr val="0000FF"/>
                </a:solidFill>
                <a:latin typeface="Comic Sans MS"/>
                <a:cs typeface="Comic Sans MS"/>
              </a:rPr>
              <a:t>”</a:t>
            </a:r>
            <a:r>
              <a:rPr lang="en-US" sz="1800" dirty="0">
                <a:solidFill>
                  <a:srgbClr val="0000FF"/>
                </a:solidFill>
                <a:latin typeface="Comic Sans MS"/>
                <a:cs typeface="Comic Sans MS"/>
              </a:rPr>
              <a:t> is above ~80% in the region,</a:t>
            </a:r>
          </a:p>
          <a:p>
            <a:pPr eaLnBrk="1" hangingPunct="1"/>
            <a:r>
              <a:rPr lang="en-US" sz="1800" dirty="0">
                <a:solidFill>
                  <a:srgbClr val="0000FF"/>
                </a:solidFill>
                <a:latin typeface="Comic Sans MS"/>
                <a:cs typeface="Comic Sans MS"/>
              </a:rPr>
              <a:t> where tracking has superior resolution</a:t>
            </a:r>
          </a:p>
        </p:txBody>
      </p:sp>
      <p:pic>
        <p:nvPicPr>
          <p:cNvPr id="9" name="Picture 8"/>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549900" y="2445058"/>
            <a:ext cx="3594100" cy="2514600"/>
          </a:xfrm>
          <a:prstGeom prst="rect">
            <a:avLst/>
          </a:prstGeom>
        </p:spPr>
      </p:pic>
      <p:cxnSp>
        <p:nvCxnSpPr>
          <p:cNvPr id="10" name="Straight Arrow Connector 9"/>
          <p:cNvCxnSpPr/>
          <p:nvPr/>
        </p:nvCxnSpPr>
        <p:spPr bwMode="auto">
          <a:xfrm flipH="1">
            <a:off x="7278748" y="4221212"/>
            <a:ext cx="94071" cy="834836"/>
          </a:xfrm>
          <a:prstGeom prst="straightConnector1">
            <a:avLst/>
          </a:prstGeom>
          <a:solidFill>
            <a:schemeClr val="accent1"/>
          </a:solidFill>
          <a:ln w="31750" cap="flat" cmpd="sng" algn="ctr">
            <a:solidFill>
              <a:schemeClr val="tx1"/>
            </a:solidFill>
            <a:prstDash val="solid"/>
            <a:round/>
            <a:headEnd type="none" w="med" len="med"/>
            <a:tailEnd type="triangle"/>
          </a:ln>
          <a:effectLst/>
        </p:spPr>
      </p:cxnSp>
      <p:sp>
        <p:nvSpPr>
          <p:cNvPr id="11" name="TextBox 10"/>
          <p:cNvSpPr txBox="1"/>
          <p:nvPr/>
        </p:nvSpPr>
        <p:spPr>
          <a:xfrm>
            <a:off x="6164780" y="4935306"/>
            <a:ext cx="2198038" cy="830997"/>
          </a:xfrm>
          <a:prstGeom prst="rect">
            <a:avLst/>
          </a:prstGeom>
          <a:noFill/>
        </p:spPr>
        <p:txBody>
          <a:bodyPr wrap="none" rtlCol="0">
            <a:spAutoFit/>
          </a:bodyPr>
          <a:lstStyle/>
          <a:p>
            <a:r>
              <a:rPr lang="en-US" sz="1200" dirty="0"/>
              <a:t>low y-coverage: </a:t>
            </a:r>
          </a:p>
          <a:p>
            <a:r>
              <a:rPr lang="en-US" sz="1200" dirty="0"/>
              <a:t>limited by </a:t>
            </a:r>
            <a:r>
              <a:rPr lang="en-US" sz="1200" dirty="0" err="1"/>
              <a:t>E’</a:t>
            </a:r>
            <a:r>
              <a:rPr lang="en-US" sz="1200" baseline="-25000" dirty="0" err="1"/>
              <a:t>e</a:t>
            </a:r>
            <a:r>
              <a:rPr lang="en-US" sz="1200" dirty="0"/>
              <a:t> resolution</a:t>
            </a:r>
          </a:p>
          <a:p>
            <a:pPr marL="285750" indent="-285750">
              <a:buFont typeface="Wingdings" charset="0"/>
              <a:buChar char="à"/>
            </a:pPr>
            <a:r>
              <a:rPr lang="en-US" sz="1200" dirty="0">
                <a:sym typeface="Wingdings"/>
              </a:rPr>
              <a:t>hadron method</a:t>
            </a:r>
          </a:p>
          <a:p>
            <a:pPr marL="285750" indent="-285750">
              <a:buFont typeface="Wingdings" charset="0"/>
              <a:buChar char="à"/>
            </a:pPr>
            <a:r>
              <a:rPr lang="en-US" sz="1200" dirty="0">
                <a:solidFill>
                  <a:srgbClr val="0000FF"/>
                </a:solidFill>
                <a:sym typeface="Wingdings"/>
              </a:rPr>
              <a:t>or change beam energy</a:t>
            </a:r>
            <a:endParaRPr lang="en-US" sz="1200" dirty="0">
              <a:solidFill>
                <a:srgbClr val="0000FF"/>
              </a:solidFill>
            </a:endParaRPr>
          </a:p>
        </p:txBody>
      </p:sp>
      <p:cxnSp>
        <p:nvCxnSpPr>
          <p:cNvPr id="12" name="Straight Arrow Connector 11"/>
          <p:cNvCxnSpPr/>
          <p:nvPr/>
        </p:nvCxnSpPr>
        <p:spPr bwMode="auto">
          <a:xfrm flipH="1" flipV="1">
            <a:off x="7570788" y="2281101"/>
            <a:ext cx="135580" cy="734961"/>
          </a:xfrm>
          <a:prstGeom prst="straightConnector1">
            <a:avLst/>
          </a:prstGeom>
          <a:solidFill>
            <a:schemeClr val="accent1"/>
          </a:solidFill>
          <a:ln w="31750" cap="flat" cmpd="sng" algn="ctr">
            <a:solidFill>
              <a:schemeClr val="tx1"/>
            </a:solidFill>
            <a:prstDash val="solid"/>
            <a:round/>
            <a:headEnd type="none" w="med" len="med"/>
            <a:tailEnd type="triangle"/>
          </a:ln>
          <a:effectLst/>
        </p:spPr>
      </p:cxnSp>
      <p:sp>
        <p:nvSpPr>
          <p:cNvPr id="13" name="TextBox 12"/>
          <p:cNvSpPr txBox="1"/>
          <p:nvPr/>
        </p:nvSpPr>
        <p:spPr>
          <a:xfrm>
            <a:off x="6394191" y="1437039"/>
            <a:ext cx="1789372" cy="1015663"/>
          </a:xfrm>
          <a:prstGeom prst="rect">
            <a:avLst/>
          </a:prstGeom>
          <a:noFill/>
        </p:spPr>
        <p:txBody>
          <a:bodyPr wrap="none" rtlCol="0">
            <a:spAutoFit/>
          </a:bodyPr>
          <a:lstStyle/>
          <a:p>
            <a:r>
              <a:rPr lang="en-US" sz="1200" dirty="0"/>
              <a:t>high </a:t>
            </a:r>
            <a:r>
              <a:rPr lang="en-US" sz="1200" dirty="0" err="1"/>
              <a:t>y</a:t>
            </a:r>
            <a:r>
              <a:rPr lang="en-US" sz="1200" dirty="0"/>
              <a:t> limited by</a:t>
            </a:r>
          </a:p>
          <a:p>
            <a:r>
              <a:rPr lang="en-US" sz="1200" dirty="0"/>
              <a:t>radiative corrections</a:t>
            </a:r>
          </a:p>
          <a:p>
            <a:r>
              <a:rPr lang="en-US" sz="1200" dirty="0"/>
              <a:t>can be suppressed by</a:t>
            </a:r>
          </a:p>
          <a:p>
            <a:r>
              <a:rPr lang="en-US" sz="1200" dirty="0"/>
              <a:t>requiring hadronic</a:t>
            </a:r>
          </a:p>
          <a:p>
            <a:r>
              <a:rPr lang="en-US" sz="1200" dirty="0"/>
              <a:t>activity</a:t>
            </a:r>
          </a:p>
        </p:txBody>
      </p:sp>
      <p:cxnSp>
        <p:nvCxnSpPr>
          <p:cNvPr id="18" name="Straight Connector 17"/>
          <p:cNvCxnSpPr/>
          <p:nvPr/>
        </p:nvCxnSpPr>
        <p:spPr bwMode="auto">
          <a:xfrm flipV="1">
            <a:off x="7937245" y="3821430"/>
            <a:ext cx="823120" cy="1022969"/>
          </a:xfrm>
          <a:prstGeom prst="line">
            <a:avLst/>
          </a:prstGeom>
          <a:solidFill>
            <a:schemeClr val="accent1"/>
          </a:solidFill>
          <a:ln w="25400" cap="flat" cmpd="sng" algn="ctr">
            <a:solidFill>
              <a:schemeClr val="tx1"/>
            </a:solidFill>
            <a:prstDash val="solid"/>
            <a:round/>
            <a:headEnd type="triangle" w="med" len="med"/>
            <a:tailEnd type="none" w="med" len="med"/>
          </a:ln>
          <a:effectLst/>
        </p:spPr>
      </p:cxnSp>
      <p:sp>
        <p:nvSpPr>
          <p:cNvPr id="19" name="TextBox 18"/>
          <p:cNvSpPr txBox="1"/>
          <p:nvPr/>
        </p:nvSpPr>
        <p:spPr>
          <a:xfrm>
            <a:off x="7937419" y="4743909"/>
            <a:ext cx="702511" cy="400110"/>
          </a:xfrm>
          <a:prstGeom prst="rect">
            <a:avLst/>
          </a:prstGeom>
          <a:noFill/>
        </p:spPr>
        <p:txBody>
          <a:bodyPr wrap="none" rtlCol="0">
            <a:spAutoFit/>
          </a:bodyPr>
          <a:lstStyle/>
          <a:p>
            <a:r>
              <a:rPr lang="en-US" sz="1000" dirty="0">
                <a:solidFill>
                  <a:srgbClr val="0000FF"/>
                </a:solidFill>
              </a:rPr>
              <a:t>HERA:</a:t>
            </a:r>
          </a:p>
          <a:p>
            <a:r>
              <a:rPr lang="en-US" sz="1000" dirty="0" err="1"/>
              <a:t>y</a:t>
            </a:r>
            <a:r>
              <a:rPr lang="en-US" sz="1000" dirty="0"/>
              <a:t>&gt;0.005</a:t>
            </a:r>
          </a:p>
        </p:txBody>
      </p:sp>
      <p:sp>
        <p:nvSpPr>
          <p:cNvPr id="26" name="TextBox 25"/>
          <p:cNvSpPr txBox="1"/>
          <p:nvPr/>
        </p:nvSpPr>
        <p:spPr>
          <a:xfrm rot="20700000">
            <a:off x="52063" y="2534662"/>
            <a:ext cx="8930750" cy="1200328"/>
          </a:xfrm>
          <a:prstGeom prst="rect">
            <a:avLst/>
          </a:prstGeom>
          <a:gradFill flip="none" rotWithShape="1">
            <a:gsLst>
              <a:gs pos="0">
                <a:schemeClr val="bg1"/>
              </a:gs>
              <a:gs pos="100000">
                <a:srgbClr val="FFFFFF"/>
              </a:gs>
              <a:gs pos="50000">
                <a:schemeClr val="bg1">
                  <a:lumMod val="75000"/>
                </a:schemeClr>
              </a:gs>
            </a:gsLst>
            <a:lin ang="0" scaled="1"/>
            <a:tileRect/>
          </a:gradFill>
          <a:ln>
            <a:solidFill>
              <a:srgbClr val="0000FF"/>
            </a:solidFill>
          </a:ln>
          <a:effectLst>
            <a:glow rad="101600">
              <a:srgbClr val="0000FF">
                <a:alpha val="75000"/>
              </a:srgbClr>
            </a:glow>
          </a:effectLst>
          <a:scene3d>
            <a:camera prst="orthographicFront"/>
            <a:lightRig rig="threePt" dir="t"/>
          </a:scene3d>
          <a:sp3d>
            <a:bevelT w="114300" prst="artDeco"/>
          </a:sp3d>
        </p:spPr>
        <p:txBody>
          <a:bodyPr wrap="none" rtlCol="0">
            <a:spAutoFit/>
          </a:bodyPr>
          <a:lstStyle/>
          <a:p>
            <a:pPr algn="ctr"/>
            <a:r>
              <a:rPr lang="en-US" sz="2400" dirty="0">
                <a:solidFill>
                  <a:srgbClr val="0000FF"/>
                </a:solidFill>
              </a:rPr>
              <a:t>dedicated detector fully tuned to do </a:t>
            </a:r>
          </a:p>
          <a:p>
            <a:pPr algn="ctr"/>
            <a:r>
              <a:rPr lang="en-US" sz="2400" dirty="0">
                <a:solidFill>
                  <a:srgbClr val="0000FF"/>
                </a:solidFill>
              </a:rPr>
              <a:t>EIC physics program as in WP</a:t>
            </a:r>
          </a:p>
          <a:p>
            <a:pPr algn="ctr"/>
            <a:r>
              <a:rPr lang="en-US" sz="2400" dirty="0">
                <a:solidFill>
                  <a:srgbClr val="0000FF"/>
                </a:solidFill>
                <a:latin typeface="Comic Sans MS"/>
                <a:cs typeface="Comic Sans MS"/>
              </a:rPr>
              <a:t>detector designed based on already achieved performance</a:t>
            </a:r>
            <a:endParaRPr lang="en-US" sz="2400" dirty="0">
              <a:solidFill>
                <a:srgbClr val="FF00FF"/>
              </a:solidFill>
              <a:latin typeface="Comic Sans MS"/>
              <a:cs typeface="Comic Sans MS"/>
            </a:endParaRPr>
          </a:p>
        </p:txBody>
      </p:sp>
    </p:spTree>
    <p:extLst>
      <p:ext uri="{BB962C8B-B14F-4D97-AF65-F5344CB8AC3E}">
        <p14:creationId xmlns:p14="http://schemas.microsoft.com/office/powerpoint/2010/main" xmlns="" val="21572125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From RHIC to </a:t>
            </a:r>
            <a:r>
              <a:rPr lang="en-US" cap="none" dirty="0" err="1"/>
              <a:t>e</a:t>
            </a:r>
            <a:r>
              <a:rPr lang="en-US" dirty="0" err="1"/>
              <a:t>RHIC</a:t>
            </a:r>
            <a:endParaRPr lang="en-US" dirty="0"/>
          </a:p>
        </p:txBody>
      </p:sp>
      <p:sp>
        <p:nvSpPr>
          <p:cNvPr id="4" name="Slide Number Placeholder 3"/>
          <p:cNvSpPr>
            <a:spLocks noGrp="1"/>
          </p:cNvSpPr>
          <p:nvPr>
            <p:ph type="sldNum" sz="quarter" idx="12"/>
          </p:nvPr>
        </p:nvSpPr>
        <p:spPr/>
        <p:txBody>
          <a:bodyPr/>
          <a:lstStyle/>
          <a:p>
            <a:pPr>
              <a:defRPr/>
            </a:pPr>
            <a:fld id="{33FDA282-F5E9-9442-91BA-BD79609621D7}" type="slidenum">
              <a:rPr lang="en-US"/>
              <a:pPr>
                <a:defRPr/>
              </a:pPr>
              <a:t>34</a:t>
            </a:fld>
            <a:endParaRPr lang="en-US"/>
          </a:p>
        </p:txBody>
      </p:sp>
      <p:sp>
        <p:nvSpPr>
          <p:cNvPr id="60418" name="Content Placeholder 2"/>
          <p:cNvSpPr>
            <a:spLocks noGrp="1"/>
          </p:cNvSpPr>
          <p:nvPr>
            <p:ph idx="4294967295"/>
          </p:nvPr>
        </p:nvSpPr>
        <p:spPr bwMode="auto">
          <a:xfrm>
            <a:off x="0" y="767983"/>
            <a:ext cx="9144000" cy="194817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ts val="844"/>
              </a:spcBef>
            </a:pPr>
            <a:r>
              <a:rPr lang="en-US" sz="2000" dirty="0">
                <a:latin typeface="Comic Sans MS"/>
                <a:ea typeface="ヒラギノ角ゴ ProN W3" charset="0"/>
                <a:cs typeface="Comic Sans MS"/>
              </a:rPr>
              <a:t>2013/14: Develop physics case and preliminary design for </a:t>
            </a:r>
            <a:r>
              <a:rPr lang="en-US" sz="2000" dirty="0" err="1">
                <a:latin typeface="Comic Sans MS"/>
                <a:ea typeface="ヒラギノ角ゴ ProN W3" charset="0"/>
                <a:cs typeface="Comic Sans MS"/>
              </a:rPr>
              <a:t>eRHIC</a:t>
            </a:r>
            <a:r>
              <a:rPr lang="en-US" sz="2000" dirty="0">
                <a:latin typeface="Comic Sans MS"/>
                <a:ea typeface="ヒラギノ角ゴ ProN W3" charset="0"/>
                <a:cs typeface="Comic Sans MS"/>
              </a:rPr>
              <a:t>.</a:t>
            </a:r>
          </a:p>
          <a:p>
            <a:pPr>
              <a:spcBef>
                <a:spcPts val="844"/>
              </a:spcBef>
            </a:pPr>
            <a:r>
              <a:rPr lang="en-US" sz="2000" dirty="0">
                <a:latin typeface="Comic Sans MS"/>
                <a:ea typeface="ヒラギノ角ゴ ProN W3" charset="0"/>
                <a:cs typeface="Comic Sans MS"/>
              </a:rPr>
              <a:t>Run RHIC annually until 2016; thereafter every other year.</a:t>
            </a:r>
          </a:p>
          <a:p>
            <a:pPr>
              <a:spcBef>
                <a:spcPts val="844"/>
              </a:spcBef>
            </a:pPr>
            <a:r>
              <a:rPr lang="en-US" sz="2000" dirty="0">
                <a:latin typeface="Comic Sans MS"/>
                <a:ea typeface="ヒラギノ角ゴ ProN W3" charset="0"/>
                <a:cs typeface="Comic Sans MS"/>
              </a:rPr>
              <a:t>Use reduced RHIC running to complete accelerator and detector R&amp;D, detailed design and prototyping for </a:t>
            </a:r>
            <a:r>
              <a:rPr lang="en-US" sz="2000" dirty="0" err="1">
                <a:latin typeface="Comic Sans MS"/>
                <a:ea typeface="ヒラギノ角ゴ ProN W3" charset="0"/>
                <a:cs typeface="Comic Sans MS"/>
              </a:rPr>
              <a:t>eRHIC</a:t>
            </a:r>
            <a:r>
              <a:rPr lang="en-US" sz="2000" dirty="0">
                <a:latin typeface="Comic Sans MS"/>
                <a:ea typeface="ヒラギノ角ゴ ProN W3" charset="0"/>
                <a:cs typeface="Comic Sans MS"/>
              </a:rPr>
              <a:t>.</a:t>
            </a:r>
          </a:p>
          <a:p>
            <a:pPr>
              <a:spcBef>
                <a:spcPts val="844"/>
              </a:spcBef>
            </a:pPr>
            <a:r>
              <a:rPr lang="en-US" sz="2000" dirty="0">
                <a:latin typeface="Comic Sans MS"/>
                <a:ea typeface="ヒラギノ角ゴ ProN W3" charset="0"/>
                <a:cs typeface="Comic Sans MS"/>
              </a:rPr>
              <a:t>Construct </a:t>
            </a:r>
            <a:r>
              <a:rPr lang="en-US" sz="2000" dirty="0" err="1">
                <a:latin typeface="Comic Sans MS"/>
                <a:ea typeface="ヒラギノ角ゴ ProN W3" charset="0"/>
                <a:cs typeface="Comic Sans MS"/>
              </a:rPr>
              <a:t>sPHENIX</a:t>
            </a:r>
            <a:r>
              <a:rPr lang="en-US" sz="2000" dirty="0">
                <a:latin typeface="Comic Sans MS"/>
                <a:ea typeface="ヒラギノ角ゴ ProN W3" charset="0"/>
                <a:cs typeface="Comic Sans MS"/>
              </a:rPr>
              <a:t>.</a:t>
            </a:r>
          </a:p>
        </p:txBody>
      </p:sp>
      <p:sp>
        <p:nvSpPr>
          <p:cNvPr id="60421" name="Rectangle 5"/>
          <p:cNvSpPr>
            <a:spLocks noChangeArrowheads="1"/>
          </p:cNvSpPr>
          <p:nvPr/>
        </p:nvSpPr>
        <p:spPr bwMode="auto">
          <a:xfrm>
            <a:off x="62328" y="2854192"/>
            <a:ext cx="9081672" cy="2344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1" tIns="32146" rIns="64291" bIns="32146">
            <a:spAutoFit/>
          </a:bodyPr>
          <a:lstStyle/>
          <a:p>
            <a:pPr marL="342900" indent="-342900">
              <a:spcBef>
                <a:spcPts val="844"/>
              </a:spcBef>
              <a:buClr>
                <a:srgbClr val="0000FF"/>
              </a:buClr>
              <a:buFont typeface="Wingdings" charset="2"/>
              <a:buChar char="q"/>
            </a:pPr>
            <a:r>
              <a:rPr lang="en-US" sz="2000" dirty="0"/>
              <a:t>2017: Install electron cooling</a:t>
            </a:r>
          </a:p>
          <a:p>
            <a:pPr marL="342900" indent="-342900">
              <a:spcBef>
                <a:spcPts val="844"/>
              </a:spcBef>
              <a:buClr>
                <a:srgbClr val="0000FF"/>
              </a:buClr>
              <a:buFont typeface="Wingdings" charset="2"/>
              <a:buChar char="q"/>
            </a:pPr>
            <a:r>
              <a:rPr lang="en-US" sz="2000" dirty="0"/>
              <a:t>2018/19: Perform beam energy scan II.</a:t>
            </a:r>
          </a:p>
          <a:p>
            <a:pPr marL="342900" indent="-342900">
              <a:spcBef>
                <a:spcPts val="844"/>
              </a:spcBef>
              <a:buClr>
                <a:srgbClr val="0000FF"/>
              </a:buClr>
              <a:buFont typeface="Wingdings" charset="2"/>
              <a:buChar char="q"/>
            </a:pPr>
            <a:r>
              <a:rPr lang="en-US" sz="2000" dirty="0"/>
              <a:t>2020/21: Perform high luminosity jet measurements.</a:t>
            </a:r>
          </a:p>
          <a:p>
            <a:pPr marL="342900" indent="-342900">
              <a:spcBef>
                <a:spcPts val="844"/>
              </a:spcBef>
              <a:buClr>
                <a:srgbClr val="0000FF"/>
              </a:buClr>
              <a:buFont typeface="Wingdings" charset="2"/>
              <a:buChar char="q"/>
            </a:pPr>
            <a:r>
              <a:rPr lang="en-US" sz="2000" dirty="0"/>
              <a:t>2022-24: RHIC shutdown and conversion into </a:t>
            </a:r>
            <a:r>
              <a:rPr lang="en-US" sz="2000" dirty="0" err="1"/>
              <a:t>eRHIC</a:t>
            </a:r>
            <a:r>
              <a:rPr lang="en-US" sz="2000" dirty="0"/>
              <a:t> (10 </a:t>
            </a:r>
            <a:r>
              <a:rPr lang="en-US" sz="2000" dirty="0" err="1"/>
              <a:t>GeV</a:t>
            </a:r>
            <a:r>
              <a:rPr lang="en-US" sz="2000" dirty="0"/>
              <a:t> e-beam); upgrade of </a:t>
            </a:r>
            <a:r>
              <a:rPr lang="en-US" sz="2000" dirty="0"/>
              <a:t>STAR</a:t>
            </a:r>
            <a:r>
              <a:rPr lang="en-US" sz="2000" dirty="0"/>
              <a:t>/</a:t>
            </a:r>
            <a:r>
              <a:rPr lang="en-US" sz="2000" dirty="0" err="1"/>
              <a:t>sPHENIX</a:t>
            </a:r>
            <a:r>
              <a:rPr lang="en-US" sz="2000" dirty="0"/>
              <a:t> to </a:t>
            </a:r>
            <a:r>
              <a:rPr lang="en-US" sz="2000" dirty="0" err="1"/>
              <a:t>eRHIC</a:t>
            </a:r>
            <a:r>
              <a:rPr lang="en-US" sz="2000" dirty="0"/>
              <a:t> detectors.</a:t>
            </a:r>
          </a:p>
          <a:p>
            <a:pPr marL="342900" indent="-342900">
              <a:spcBef>
                <a:spcPts val="844"/>
              </a:spcBef>
              <a:buClr>
                <a:srgbClr val="0000FF"/>
              </a:buClr>
              <a:buFont typeface="Wingdings" charset="2"/>
              <a:buChar char="q"/>
            </a:pPr>
            <a:r>
              <a:rPr lang="en-US" sz="2000" dirty="0"/>
              <a:t>2024: Commission </a:t>
            </a:r>
            <a:r>
              <a:rPr lang="en-US" sz="2000" dirty="0" err="1"/>
              <a:t>eRHIC</a:t>
            </a:r>
            <a:r>
              <a:rPr lang="en-US" sz="2000" dirty="0"/>
              <a:t>.</a:t>
            </a:r>
          </a:p>
        </p:txBody>
      </p:sp>
      <p:sp>
        <p:nvSpPr>
          <p:cNvPr id="7" name="AutoShape 49"/>
          <p:cNvSpPr>
            <a:spLocks noChangeArrowheads="1"/>
          </p:cNvSpPr>
          <p:nvPr/>
        </p:nvSpPr>
        <p:spPr bwMode="auto">
          <a:xfrm>
            <a:off x="1582878" y="5410477"/>
            <a:ext cx="923925" cy="555625"/>
          </a:xfrm>
          <a:prstGeom prst="curvedRightArrow">
            <a:avLst>
              <a:gd name="adj1" fmla="val 24848"/>
              <a:gd name="adj2" fmla="val 49697"/>
              <a:gd name="adj3" fmla="val 33333"/>
            </a:avLst>
          </a:prstGeom>
          <a:gradFill rotWithShape="1">
            <a:gsLst>
              <a:gs pos="0">
                <a:schemeClr val="bg1"/>
              </a:gs>
              <a:gs pos="50000">
                <a:srgbClr val="CC66FF"/>
              </a:gs>
              <a:gs pos="100000">
                <a:schemeClr val="bg1"/>
              </a:gs>
            </a:gsLst>
            <a:lin ang="2700000" scaled="1"/>
          </a:gradFill>
          <a:ln w="9525">
            <a:solidFill>
              <a:schemeClr val="tx1"/>
            </a:solidFill>
            <a:miter lim="800000"/>
            <a:headEnd/>
            <a:tailEnd/>
          </a:ln>
          <a:effectLst/>
        </p:spPr>
        <p:txBody>
          <a:bodyPr wrap="none" anchor="ctr">
            <a:prstTxWarp prst="textNoShape">
              <a:avLst/>
            </a:prstTxWarp>
          </a:bodyPr>
          <a:lstStyle/>
          <a:p>
            <a:pPr algn="ctr">
              <a:defRPr/>
            </a:pPr>
            <a:endParaRPr lang="en-US">
              <a:effectLst>
                <a:outerShdw blurRad="38100" dist="38100" dir="2700000" algn="tl">
                  <a:srgbClr val="000000">
                    <a:alpha val="43137"/>
                  </a:srgbClr>
                </a:outerShdw>
              </a:effectLst>
              <a:latin typeface="Comic Sans MS" charset="0"/>
            </a:endParaRPr>
          </a:p>
        </p:txBody>
      </p:sp>
      <p:sp>
        <p:nvSpPr>
          <p:cNvPr id="8" name="TextBox 7"/>
          <p:cNvSpPr txBox="1"/>
          <p:nvPr/>
        </p:nvSpPr>
        <p:spPr>
          <a:xfrm>
            <a:off x="2589241" y="5408898"/>
            <a:ext cx="4904908" cy="1077218"/>
          </a:xfrm>
          <a:prstGeom prst="rect">
            <a:avLst/>
          </a:prstGeom>
          <a:noFill/>
        </p:spPr>
        <p:txBody>
          <a:bodyPr wrap="none" rtlCol="0">
            <a:spAutoFit/>
          </a:bodyPr>
          <a:lstStyle/>
          <a:p>
            <a:pPr algn="ctr"/>
            <a:r>
              <a:rPr lang="en-US" sz="3200" dirty="0">
                <a:solidFill>
                  <a:srgbClr val="0000FF"/>
                </a:solidFill>
              </a:rPr>
              <a:t>of course all subject to </a:t>
            </a:r>
          </a:p>
          <a:p>
            <a:pPr algn="ctr"/>
            <a:r>
              <a:rPr lang="en-US" sz="3200" dirty="0">
                <a:solidFill>
                  <a:srgbClr val="0000FF"/>
                </a:solidFill>
              </a:rPr>
              <a:t>funding by DOE</a:t>
            </a:r>
          </a:p>
        </p:txBody>
      </p:sp>
      <p:sp>
        <p:nvSpPr>
          <p:cNvPr id="3" name="Date Placeholder 2"/>
          <p:cNvSpPr>
            <a:spLocks noGrp="1"/>
          </p:cNvSpPr>
          <p:nvPr>
            <p:ph type="dt" sz="half" idx="10"/>
          </p:nvPr>
        </p:nvSpPr>
        <p:spPr/>
        <p:txBody>
          <a:bodyPr/>
          <a:lstStyle/>
          <a:p>
            <a:r>
              <a:rPr lang="en-US"/>
              <a:t>E.C. Aschenauer</a:t>
            </a:r>
          </a:p>
        </p:txBody>
      </p:sp>
    </p:spTree>
    <p:extLst>
      <p:ext uri="{BB962C8B-B14F-4D97-AF65-F5344CB8AC3E}">
        <p14:creationId xmlns:p14="http://schemas.microsoft.com/office/powerpoint/2010/main" xmlns="" val="2742816239"/>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 Away Message</a:t>
            </a:r>
          </a:p>
        </p:txBody>
      </p:sp>
      <p:sp>
        <p:nvSpPr>
          <p:cNvPr id="3" name="Date Placeholder 2"/>
          <p:cNvSpPr>
            <a:spLocks noGrp="1"/>
          </p:cNvSpPr>
          <p:nvPr>
            <p:ph type="dt" sz="half" idx="10"/>
          </p:nvPr>
        </p:nvSpPr>
        <p:spPr/>
        <p:txBody>
          <a:bodyPr/>
          <a:lstStyle/>
          <a:p>
            <a:r>
              <a:rPr lang="en-US"/>
              <a:t>E.C. Aschenauer</a:t>
            </a:r>
          </a:p>
        </p:txBody>
      </p:sp>
      <p:sp>
        <p:nvSpPr>
          <p:cNvPr id="5" name="Slide Number Placeholder 4"/>
          <p:cNvSpPr>
            <a:spLocks noGrp="1"/>
          </p:cNvSpPr>
          <p:nvPr>
            <p:ph type="sldNum" sz="quarter" idx="12"/>
          </p:nvPr>
        </p:nvSpPr>
        <p:spPr/>
        <p:txBody>
          <a:bodyPr/>
          <a:lstStyle/>
          <a:p>
            <a:fld id="{E7C2DFF1-6A7E-5841-980E-96BA788216E4}" type="slidenum">
              <a:rPr lang="en-US"/>
              <a:pPr/>
              <a:t>35</a:t>
            </a:fld>
            <a:endParaRPr lang="en-US"/>
          </a:p>
        </p:txBody>
      </p:sp>
      <p:pic>
        <p:nvPicPr>
          <p:cNvPr id="6" name="Picture 5" descr="mission-impossible-ii-mobile-wallpaper.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2332" y="529164"/>
            <a:ext cx="4064000" cy="6096000"/>
          </a:xfrm>
          <a:prstGeom prst="rect">
            <a:avLst/>
          </a:prstGeom>
        </p:spPr>
      </p:pic>
      <p:sp>
        <p:nvSpPr>
          <p:cNvPr id="8" name="TextBox 7"/>
          <p:cNvSpPr txBox="1"/>
          <p:nvPr/>
        </p:nvSpPr>
        <p:spPr>
          <a:xfrm rot="20400000">
            <a:off x="-21126" y="1930651"/>
            <a:ext cx="3726802" cy="1938992"/>
          </a:xfrm>
          <a:prstGeom prst="rect">
            <a:avLst/>
          </a:prstGeom>
          <a:noFill/>
        </p:spPr>
        <p:txBody>
          <a:bodyPr wrap="none" rtlCol="0">
            <a:spAutoFit/>
          </a:bodyPr>
          <a:lstStyle/>
          <a:p>
            <a:pPr algn="ctr"/>
            <a:r>
              <a:rPr lang="en-US" sz="4000" dirty="0">
                <a:solidFill>
                  <a:schemeClr val="bg1"/>
                </a:solidFill>
              </a:rPr>
              <a:t>ACHIEVED</a:t>
            </a:r>
          </a:p>
          <a:p>
            <a:pPr algn="ctr"/>
            <a:r>
              <a:rPr lang="en-US" sz="4000" dirty="0">
                <a:solidFill>
                  <a:schemeClr val="bg1"/>
                </a:solidFill>
              </a:rPr>
              <a:t>if </a:t>
            </a:r>
          </a:p>
          <a:p>
            <a:pPr algn="ctr"/>
            <a:r>
              <a:rPr lang="en-US" sz="4000" dirty="0" err="1">
                <a:solidFill>
                  <a:schemeClr val="bg1"/>
                </a:solidFill>
              </a:rPr>
              <a:t>eRHIC</a:t>
            </a:r>
            <a:r>
              <a:rPr lang="en-US" sz="4000" dirty="0">
                <a:solidFill>
                  <a:schemeClr val="bg1"/>
                </a:solidFill>
              </a:rPr>
              <a:t> is built</a:t>
            </a:r>
          </a:p>
        </p:txBody>
      </p:sp>
      <p:sp>
        <p:nvSpPr>
          <p:cNvPr id="10" name="TextBox 9"/>
          <p:cNvSpPr txBox="1"/>
          <p:nvPr/>
        </p:nvSpPr>
        <p:spPr>
          <a:xfrm>
            <a:off x="4301490" y="1188673"/>
            <a:ext cx="4820550" cy="4708981"/>
          </a:xfrm>
          <a:prstGeom prst="rect">
            <a:avLst/>
          </a:prstGeom>
          <a:noFill/>
        </p:spPr>
        <p:txBody>
          <a:bodyPr wrap="none" rtlCol="0">
            <a:spAutoFit/>
          </a:bodyPr>
          <a:lstStyle/>
          <a:p>
            <a:pPr algn="ctr"/>
            <a:r>
              <a:rPr lang="en-US" sz="2000" dirty="0">
                <a:solidFill>
                  <a:srgbClr val="FF00FF"/>
                </a:solidFill>
              </a:rPr>
              <a:t>  The </a:t>
            </a:r>
            <a:r>
              <a:rPr lang="en-US" sz="2000" dirty="0" err="1">
                <a:solidFill>
                  <a:srgbClr val="FF00FF"/>
                </a:solidFill>
              </a:rPr>
              <a:t>eRHIC</a:t>
            </a:r>
            <a:r>
              <a:rPr lang="en-US" sz="2000" dirty="0">
                <a:solidFill>
                  <a:srgbClr val="FF00FF"/>
                </a:solidFill>
              </a:rPr>
              <a:t> will profoundly impact </a:t>
            </a:r>
          </a:p>
          <a:p>
            <a:pPr algn="ctr"/>
            <a:r>
              <a:rPr lang="en-US" sz="2000" dirty="0">
                <a:solidFill>
                  <a:srgbClr val="FF00FF"/>
                </a:solidFill>
              </a:rPr>
              <a:t>our understanding of QCD </a:t>
            </a:r>
          </a:p>
          <a:p>
            <a:pPr algn="ctr"/>
            <a:r>
              <a:rPr lang="en-US" sz="2000" dirty="0">
                <a:solidFill>
                  <a:srgbClr val="FF00FF"/>
                </a:solidFill>
              </a:rPr>
              <a:t>with its high energy, high luminosity </a:t>
            </a:r>
          </a:p>
          <a:p>
            <a:pPr algn="ctr"/>
            <a:r>
              <a:rPr lang="en-US" sz="2000" dirty="0" err="1">
                <a:solidFill>
                  <a:srgbClr val="FF00FF"/>
                </a:solidFill>
              </a:rPr>
              <a:t>eA</a:t>
            </a:r>
            <a:r>
              <a:rPr lang="en-US" sz="2000" dirty="0">
                <a:solidFill>
                  <a:srgbClr val="FF00FF"/>
                </a:solidFill>
              </a:rPr>
              <a:t> and polarized </a:t>
            </a:r>
            <a:r>
              <a:rPr lang="en-US" sz="2000" dirty="0" err="1">
                <a:solidFill>
                  <a:srgbClr val="FF00FF"/>
                </a:solidFill>
              </a:rPr>
              <a:t>ep</a:t>
            </a:r>
            <a:r>
              <a:rPr lang="en-US" sz="2000" dirty="0">
                <a:solidFill>
                  <a:srgbClr val="FF00FF"/>
                </a:solidFill>
              </a:rPr>
              <a:t> collisions</a:t>
            </a:r>
          </a:p>
          <a:p>
            <a:pPr algn="ctr"/>
            <a:endParaRPr lang="en-US" sz="2000" dirty="0">
              <a:solidFill>
                <a:srgbClr val="FF00FF"/>
              </a:solidFill>
            </a:endParaRPr>
          </a:p>
          <a:p>
            <a:pPr algn="ctr"/>
            <a:r>
              <a:rPr lang="en-US" sz="2000" dirty="0">
                <a:solidFill>
                  <a:srgbClr val="0000FF"/>
                </a:solidFill>
              </a:rPr>
              <a:t>a dedicated </a:t>
            </a:r>
            <a:r>
              <a:rPr lang="en-US" sz="2000" dirty="0" err="1">
                <a:solidFill>
                  <a:srgbClr val="0000FF"/>
                </a:solidFill>
              </a:rPr>
              <a:t>eRHIC</a:t>
            </a:r>
            <a:r>
              <a:rPr lang="en-US" sz="2000" dirty="0">
                <a:solidFill>
                  <a:srgbClr val="0000FF"/>
                </a:solidFill>
              </a:rPr>
              <a:t> detector is</a:t>
            </a:r>
          </a:p>
          <a:p>
            <a:pPr algn="ctr"/>
            <a:r>
              <a:rPr lang="en-US" sz="2000" dirty="0">
                <a:solidFill>
                  <a:srgbClr val="0000FF"/>
                </a:solidFill>
              </a:rPr>
              <a:t>essential</a:t>
            </a:r>
          </a:p>
          <a:p>
            <a:pPr algn="ctr"/>
            <a:r>
              <a:rPr lang="en-US" sz="2000" dirty="0">
                <a:solidFill>
                  <a:srgbClr val="0000FF"/>
                </a:solidFill>
              </a:rPr>
              <a:t>to do the physics program as </a:t>
            </a:r>
          </a:p>
          <a:p>
            <a:pPr algn="ctr"/>
            <a:r>
              <a:rPr lang="en-US" sz="2000" dirty="0">
                <a:solidFill>
                  <a:srgbClr val="0000FF"/>
                </a:solidFill>
              </a:rPr>
              <a:t>envisioned by the community</a:t>
            </a:r>
          </a:p>
          <a:p>
            <a:pPr algn="ctr"/>
            <a:r>
              <a:rPr lang="en-US" sz="2000" dirty="0">
                <a:solidFill>
                  <a:srgbClr val="0000FF"/>
                </a:solidFill>
              </a:rPr>
              <a:t>and it will be critical to form a</a:t>
            </a:r>
          </a:p>
          <a:p>
            <a:pPr algn="ctr"/>
            <a:r>
              <a:rPr lang="en-US" sz="2000" dirty="0" err="1">
                <a:solidFill>
                  <a:srgbClr val="0000FF"/>
                </a:solidFill>
              </a:rPr>
              <a:t>eRHIC</a:t>
            </a:r>
            <a:r>
              <a:rPr lang="en-US" sz="2000" dirty="0">
                <a:solidFill>
                  <a:srgbClr val="0000FF"/>
                </a:solidFill>
              </a:rPr>
              <a:t> community beyond RHIC</a:t>
            </a:r>
          </a:p>
          <a:p>
            <a:pPr algn="ctr"/>
            <a:endParaRPr lang="en-US" sz="2000" dirty="0">
              <a:solidFill>
                <a:srgbClr val="0000FF"/>
              </a:solidFill>
            </a:endParaRPr>
          </a:p>
          <a:p>
            <a:pPr algn="ctr"/>
            <a:r>
              <a:rPr lang="en-US" sz="2000" dirty="0" err="1">
                <a:solidFill>
                  <a:srgbClr val="00FF00"/>
                </a:solidFill>
              </a:rPr>
              <a:t>eRHIC</a:t>
            </a:r>
            <a:r>
              <a:rPr lang="en-US" sz="2000" dirty="0">
                <a:solidFill>
                  <a:srgbClr val="00FF00"/>
                </a:solidFill>
              </a:rPr>
              <a:t> machine design </a:t>
            </a:r>
            <a:r>
              <a:rPr lang="en-US" sz="2000" dirty="0">
                <a:solidFill>
                  <a:srgbClr val="00FF00"/>
                </a:solidFill>
              </a:rPr>
              <a:t>ambitious</a:t>
            </a:r>
            <a:r>
              <a:rPr lang="en-US" sz="2000" dirty="0">
                <a:solidFill>
                  <a:srgbClr val="00FF00"/>
                </a:solidFill>
              </a:rPr>
              <a:t>,</a:t>
            </a:r>
          </a:p>
          <a:p>
            <a:pPr algn="ctr"/>
            <a:r>
              <a:rPr lang="en-US" sz="2000" dirty="0">
                <a:solidFill>
                  <a:srgbClr val="00FF00"/>
                </a:solidFill>
              </a:rPr>
              <a:t>but will push collider technologies</a:t>
            </a:r>
          </a:p>
          <a:p>
            <a:pPr algn="ctr"/>
            <a:r>
              <a:rPr lang="en-US" sz="2000" dirty="0">
                <a:solidFill>
                  <a:srgbClr val="00FF00"/>
                </a:solidFill>
              </a:rPr>
              <a:t>in several regions</a:t>
            </a:r>
          </a:p>
        </p:txBody>
      </p:sp>
      <p:sp>
        <p:nvSpPr>
          <p:cNvPr id="13" name="TextBox 12"/>
          <p:cNvSpPr txBox="1"/>
          <p:nvPr/>
        </p:nvSpPr>
        <p:spPr>
          <a:xfrm rot="20700000">
            <a:off x="616498" y="3024774"/>
            <a:ext cx="7540195" cy="1200328"/>
          </a:xfrm>
          <a:prstGeom prst="rect">
            <a:avLst/>
          </a:prstGeom>
          <a:gradFill flip="none" rotWithShape="1">
            <a:gsLst>
              <a:gs pos="0">
                <a:schemeClr val="bg1"/>
              </a:gs>
              <a:gs pos="100000">
                <a:srgbClr val="FFFFFF"/>
              </a:gs>
              <a:gs pos="50000">
                <a:schemeClr val="bg1">
                  <a:lumMod val="75000"/>
                </a:schemeClr>
              </a:gs>
            </a:gsLst>
            <a:lin ang="0" scaled="1"/>
            <a:tileRect/>
          </a:gradFill>
          <a:ln>
            <a:solidFill>
              <a:srgbClr val="0000FF"/>
            </a:solidFill>
          </a:ln>
          <a:effectLst>
            <a:glow rad="101600">
              <a:srgbClr val="0000FF">
                <a:alpha val="75000"/>
              </a:srgbClr>
            </a:glow>
          </a:effectLst>
          <a:scene3d>
            <a:camera prst="orthographicFront"/>
            <a:lightRig rig="threePt" dir="t"/>
          </a:scene3d>
          <a:sp3d>
            <a:bevelT w="114300" prst="artDeco"/>
          </a:sp3d>
        </p:spPr>
        <p:txBody>
          <a:bodyPr wrap="none" rtlCol="0">
            <a:spAutoFit/>
          </a:bodyPr>
          <a:lstStyle/>
          <a:p>
            <a:pPr algn="ctr"/>
            <a:r>
              <a:rPr lang="en-US" sz="2400" dirty="0">
                <a:solidFill>
                  <a:srgbClr val="0000FF"/>
                </a:solidFill>
              </a:rPr>
              <a:t>entire science program uniquely tied to a</a:t>
            </a:r>
          </a:p>
          <a:p>
            <a:pPr algn="ctr"/>
            <a:r>
              <a:rPr lang="en-US" sz="2400" dirty="0">
                <a:solidFill>
                  <a:srgbClr val="0000FF"/>
                </a:solidFill>
              </a:rPr>
              <a:t>future high energy polarized electron ion collider</a:t>
            </a:r>
          </a:p>
          <a:p>
            <a:pPr algn="ctr"/>
            <a:r>
              <a:rPr lang="en-US" sz="2400" dirty="0">
                <a:solidFill>
                  <a:srgbClr val="FF00FF"/>
                </a:solidFill>
              </a:rPr>
              <a:t>never been measured before &amp; never without</a:t>
            </a:r>
            <a:r>
              <a:rPr lang="en-US" sz="2400" dirty="0">
                <a:solidFill>
                  <a:srgbClr val="FF00FF"/>
                </a:solidFill>
                <a:latin typeface="Comic Sans MS"/>
                <a:cs typeface="Comic Sans MS"/>
              </a:rPr>
              <a:t> </a:t>
            </a:r>
          </a:p>
        </p:txBody>
      </p:sp>
    </p:spTree>
    <p:extLst>
      <p:ext uri="{BB962C8B-B14F-4D97-AF65-F5344CB8AC3E}">
        <p14:creationId xmlns:p14="http://schemas.microsoft.com/office/powerpoint/2010/main" xmlns="" val="806254126"/>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E7C2DFF1-6A7E-5841-980E-96BA788216E4}" type="slidenum">
              <a:rPr lang="en-US"/>
              <a:pPr/>
              <a:t>36</a:t>
            </a:fld>
            <a:endParaRPr lang="en-US"/>
          </a:p>
        </p:txBody>
      </p:sp>
      <p:sp>
        <p:nvSpPr>
          <p:cNvPr id="4" name="TextBox 3"/>
          <p:cNvSpPr txBox="1"/>
          <p:nvPr/>
        </p:nvSpPr>
        <p:spPr>
          <a:xfrm>
            <a:off x="3481922" y="3069174"/>
            <a:ext cx="2363172" cy="769441"/>
          </a:xfrm>
          <a:prstGeom prst="rect">
            <a:avLst/>
          </a:prstGeom>
          <a:noFill/>
        </p:spPr>
        <p:txBody>
          <a:bodyPr wrap="none" rtlCol="0">
            <a:spAutoFit/>
          </a:bodyPr>
          <a:lstStyle/>
          <a:p>
            <a:r>
              <a:rPr lang="en-US" sz="4400" dirty="0">
                <a:solidFill>
                  <a:srgbClr val="0000FF"/>
                </a:solidFill>
              </a:rPr>
              <a:t>BACKUP</a:t>
            </a:r>
          </a:p>
        </p:txBody>
      </p:sp>
      <p:sp>
        <p:nvSpPr>
          <p:cNvPr id="5" name="Date Placeholder 4"/>
          <p:cNvSpPr>
            <a:spLocks noGrp="1"/>
          </p:cNvSpPr>
          <p:nvPr>
            <p:ph type="dt" sz="half" idx="10"/>
          </p:nvPr>
        </p:nvSpPr>
        <p:spPr/>
        <p:txBody>
          <a:bodyPr/>
          <a:lstStyle/>
          <a:p>
            <a:r>
              <a:rPr lang="en-US"/>
              <a:t>E.C. Aschenauer</a:t>
            </a:r>
          </a:p>
        </p:txBody>
      </p:sp>
    </p:spTree>
    <p:extLst>
      <p:ext uri="{BB962C8B-B14F-4D97-AF65-F5344CB8AC3E}">
        <p14:creationId xmlns:p14="http://schemas.microsoft.com/office/powerpoint/2010/main" xmlns="" val="286575646"/>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International context</a:t>
            </a:r>
          </a:p>
        </p:txBody>
      </p:sp>
      <p:sp>
        <p:nvSpPr>
          <p:cNvPr id="3" name="Date Placeholder 2"/>
          <p:cNvSpPr>
            <a:spLocks noGrp="1"/>
          </p:cNvSpPr>
          <p:nvPr>
            <p:ph type="dt" sz="half" idx="10"/>
          </p:nvPr>
        </p:nvSpPr>
        <p:spPr/>
        <p:txBody>
          <a:bodyPr/>
          <a:lstStyle/>
          <a:p>
            <a:r>
              <a:rPr lang="en-US"/>
              <a:t>E.C. Aschenauer</a:t>
            </a:r>
          </a:p>
        </p:txBody>
      </p:sp>
      <p:sp>
        <p:nvSpPr>
          <p:cNvPr id="5" name="Slide Number Placeholder 4"/>
          <p:cNvSpPr>
            <a:spLocks noGrp="1"/>
          </p:cNvSpPr>
          <p:nvPr>
            <p:ph type="sldNum" sz="quarter" idx="12"/>
          </p:nvPr>
        </p:nvSpPr>
        <p:spPr/>
        <p:txBody>
          <a:bodyPr/>
          <a:lstStyle/>
          <a:p>
            <a:fld id="{E7C2DFF1-6A7E-5841-980E-96BA788216E4}" type="slidenum">
              <a:rPr lang="en-US"/>
              <a:pPr/>
              <a:t>37</a:t>
            </a:fld>
            <a:endParaRPr lang="en-US"/>
          </a:p>
        </p:txBody>
      </p:sp>
      <p:pic>
        <p:nvPicPr>
          <p:cNvPr id="6" name="Picture 5"/>
          <p:cNvPicPr>
            <a:picLocks noChangeAspect="1"/>
          </p:cNvPicPr>
          <p:nvPr/>
        </p:nvPicPr>
        <p:blipFill>
          <a:blip r:embed="rId2"/>
          <a:stretch>
            <a:fillRect/>
          </a:stretch>
        </p:blipFill>
        <p:spPr>
          <a:xfrm>
            <a:off x="0" y="1511300"/>
            <a:ext cx="9144000" cy="3818626"/>
          </a:xfrm>
          <a:prstGeom prst="rect">
            <a:avLst/>
          </a:prstGeom>
        </p:spPr>
      </p:pic>
      <p:sp>
        <p:nvSpPr>
          <p:cNvPr id="7" name="TextBox 6"/>
          <p:cNvSpPr txBox="1"/>
          <p:nvPr/>
        </p:nvSpPr>
        <p:spPr>
          <a:xfrm>
            <a:off x="232833" y="1005422"/>
            <a:ext cx="5550956" cy="369332"/>
          </a:xfrm>
          <a:prstGeom prst="rect">
            <a:avLst/>
          </a:prstGeom>
          <a:noFill/>
        </p:spPr>
        <p:txBody>
          <a:bodyPr wrap="none" rtlCol="0">
            <a:spAutoFit/>
          </a:bodyPr>
          <a:lstStyle/>
          <a:p>
            <a:r>
              <a:rPr lang="en-US" dirty="0">
                <a:solidFill>
                  <a:srgbClr val="0000FF"/>
                </a:solidFill>
              </a:rPr>
              <a:t>Electron-“Ion” colliders in the past and future:</a:t>
            </a:r>
          </a:p>
        </p:txBody>
      </p:sp>
    </p:spTree>
    <p:extLst>
      <p:ext uri="{BB962C8B-B14F-4D97-AF65-F5344CB8AC3E}">
        <p14:creationId xmlns:p14="http://schemas.microsoft.com/office/powerpoint/2010/main" xmlns="" val="4201893282"/>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Schedule To Realize </a:t>
            </a:r>
            <a:r>
              <a:rPr lang="en-US" cap="none" dirty="0" err="1"/>
              <a:t>e</a:t>
            </a:r>
            <a:r>
              <a:rPr lang="en-US" dirty="0" err="1"/>
              <a:t>RHIC</a:t>
            </a:r>
            <a:endParaRPr lang="en-US" dirty="0"/>
          </a:p>
        </p:txBody>
      </p:sp>
      <p:sp>
        <p:nvSpPr>
          <p:cNvPr id="3" name="Date Placeholder 2"/>
          <p:cNvSpPr>
            <a:spLocks noGrp="1"/>
          </p:cNvSpPr>
          <p:nvPr>
            <p:ph type="dt" sz="half" idx="10"/>
          </p:nvPr>
        </p:nvSpPr>
        <p:spPr/>
        <p:txBody>
          <a:bodyPr/>
          <a:lstStyle/>
          <a:p>
            <a:r>
              <a:rPr lang="en-US"/>
              <a:t>E.C. Aschenauer</a:t>
            </a:r>
          </a:p>
        </p:txBody>
      </p:sp>
      <p:sp>
        <p:nvSpPr>
          <p:cNvPr id="5" name="Slide Number Placeholder 4"/>
          <p:cNvSpPr>
            <a:spLocks noGrp="1"/>
          </p:cNvSpPr>
          <p:nvPr>
            <p:ph type="sldNum" sz="quarter" idx="12"/>
          </p:nvPr>
        </p:nvSpPr>
        <p:spPr/>
        <p:txBody>
          <a:bodyPr/>
          <a:lstStyle/>
          <a:p>
            <a:fld id="{E7C2DFF1-6A7E-5841-980E-96BA788216E4}" type="slidenum">
              <a:rPr lang="en-US"/>
              <a:pPr/>
              <a:t>38</a:t>
            </a:fld>
            <a:endParaRPr lang="en-US"/>
          </a:p>
        </p:txBody>
      </p:sp>
      <p:pic>
        <p:nvPicPr>
          <p:cNvPr id="6" name="Picture 5"/>
          <p:cNvPicPr>
            <a:picLocks noChangeAspect="1"/>
          </p:cNvPicPr>
          <p:nvPr/>
        </p:nvPicPr>
        <p:blipFill>
          <a:blip r:embed="rId2"/>
          <a:stretch>
            <a:fillRect/>
          </a:stretch>
        </p:blipFill>
        <p:spPr>
          <a:xfrm>
            <a:off x="0" y="825500"/>
            <a:ext cx="9144000" cy="5200073"/>
          </a:xfrm>
          <a:prstGeom prst="rect">
            <a:avLst/>
          </a:prstGeom>
        </p:spPr>
      </p:pic>
    </p:spTree>
    <p:extLst>
      <p:ext uri="{BB962C8B-B14F-4D97-AF65-F5344CB8AC3E}">
        <p14:creationId xmlns:p14="http://schemas.microsoft.com/office/powerpoint/2010/main" xmlns="" val="2969152727"/>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Lepton Kinematics</a:t>
            </a:r>
          </a:p>
        </p:txBody>
      </p:sp>
      <p:sp>
        <p:nvSpPr>
          <p:cNvPr id="3" name="Date Placeholder 2"/>
          <p:cNvSpPr>
            <a:spLocks noGrp="1"/>
          </p:cNvSpPr>
          <p:nvPr>
            <p:ph type="dt" sz="half" idx="10"/>
          </p:nvPr>
        </p:nvSpPr>
        <p:spPr/>
        <p:txBody>
          <a:bodyPr/>
          <a:lstStyle/>
          <a:p>
            <a:r>
              <a:rPr lang="en-US" altLang="ja-JP"/>
              <a:t>E.C. Aschenauer</a:t>
            </a:r>
          </a:p>
        </p:txBody>
      </p:sp>
      <p:sp>
        <p:nvSpPr>
          <p:cNvPr id="5" name="Slide Number Placeholder 4"/>
          <p:cNvSpPr>
            <a:spLocks noGrp="1"/>
          </p:cNvSpPr>
          <p:nvPr>
            <p:ph type="sldNum" sz="quarter" idx="12"/>
          </p:nvPr>
        </p:nvSpPr>
        <p:spPr/>
        <p:txBody>
          <a:bodyPr/>
          <a:lstStyle/>
          <a:p>
            <a:fld id="{1EC7F85B-340E-9941-AF39-030851572DD6}" type="slidenum">
              <a:rPr lang="en-US" altLang="ja-JP"/>
              <a:pPr/>
              <a:t>39</a:t>
            </a:fld>
            <a:endParaRPr lang="en-US" altLang="ja-JP"/>
          </a:p>
        </p:txBody>
      </p:sp>
      <p:grpSp>
        <p:nvGrpSpPr>
          <p:cNvPr id="10" name="Group 9"/>
          <p:cNvGrpSpPr/>
          <p:nvPr/>
        </p:nvGrpSpPr>
        <p:grpSpPr>
          <a:xfrm>
            <a:off x="177800" y="838200"/>
            <a:ext cx="3968736" cy="2152632"/>
            <a:chOff x="0" y="558800"/>
            <a:chExt cx="3968736" cy="2152632"/>
          </a:xfrm>
        </p:grpSpPr>
        <p:pic>
          <p:nvPicPr>
            <p:cNvPr id="6" name="Picture 5" descr="RapidityVsQ2.eps"/>
            <p:cNvPicPr>
              <a:picLocks noChangeAspect="1"/>
            </p:cNvPicPr>
            <p:nvPr/>
          </p:nvPicPr>
          <p:blipFill rotWithShape="1">
            <a:blip r:embed="rId2">
              <a:extLst>
                <a:ext uri="{28A0092B-C50C-407E-A947-70E740481C1C}">
                  <a14:useLocalDpi xmlns:a14="http://schemas.microsoft.com/office/drawing/2010/main" xmlns="" val="0"/>
                </a:ext>
              </a:extLst>
            </a:blip>
            <a:srcRect r="63492" b="75000"/>
            <a:stretch/>
          </p:blipFill>
          <p:spPr>
            <a:xfrm>
              <a:off x="0" y="558800"/>
              <a:ext cx="3943358" cy="1828800"/>
            </a:xfrm>
            <a:prstGeom prst="rect">
              <a:avLst/>
            </a:prstGeom>
          </p:spPr>
        </p:pic>
        <p:pic>
          <p:nvPicPr>
            <p:cNvPr id="8" name="Picture 7" descr="RapidityVsQ2.eps"/>
            <p:cNvPicPr>
              <a:picLocks noChangeAspect="1"/>
            </p:cNvPicPr>
            <p:nvPr/>
          </p:nvPicPr>
          <p:blipFill rotWithShape="1">
            <a:blip r:embed="rId2">
              <a:extLst>
                <a:ext uri="{28A0092B-C50C-407E-A947-70E740481C1C}">
                  <a14:useLocalDpi xmlns:a14="http://schemas.microsoft.com/office/drawing/2010/main" xmlns="" val="0"/>
                </a:ext>
              </a:extLst>
            </a:blip>
            <a:srcRect l="67725" t="94705"/>
            <a:stretch/>
          </p:blipFill>
          <p:spPr>
            <a:xfrm>
              <a:off x="482601" y="2324100"/>
              <a:ext cx="3486135" cy="387332"/>
            </a:xfrm>
            <a:prstGeom prst="rect">
              <a:avLst/>
            </a:prstGeom>
          </p:spPr>
        </p:pic>
      </p:grpSp>
      <p:grpSp>
        <p:nvGrpSpPr>
          <p:cNvPr id="11" name="Group 10"/>
          <p:cNvGrpSpPr/>
          <p:nvPr/>
        </p:nvGrpSpPr>
        <p:grpSpPr>
          <a:xfrm>
            <a:off x="162997" y="3043766"/>
            <a:ext cx="3968736" cy="2152632"/>
            <a:chOff x="4927600" y="495300"/>
            <a:chExt cx="3968736" cy="2152632"/>
          </a:xfrm>
        </p:grpSpPr>
        <p:pic>
          <p:nvPicPr>
            <p:cNvPr id="7" name="Picture 6" descr="RapidityVsQ2.eps"/>
            <p:cNvPicPr>
              <a:picLocks noChangeAspect="1"/>
            </p:cNvPicPr>
            <p:nvPr/>
          </p:nvPicPr>
          <p:blipFill rotWithShape="1">
            <a:blip r:embed="rId2">
              <a:extLst>
                <a:ext uri="{28A0092B-C50C-407E-A947-70E740481C1C}">
                  <a14:useLocalDpi xmlns:a14="http://schemas.microsoft.com/office/drawing/2010/main" xmlns="" val="0"/>
                </a:ext>
              </a:extLst>
            </a:blip>
            <a:srcRect l="67725" t="71094"/>
            <a:stretch/>
          </p:blipFill>
          <p:spPr>
            <a:xfrm>
              <a:off x="5410201" y="533400"/>
              <a:ext cx="3486135" cy="2114532"/>
            </a:xfrm>
            <a:prstGeom prst="rect">
              <a:avLst/>
            </a:prstGeom>
          </p:spPr>
        </p:pic>
        <p:pic>
          <p:nvPicPr>
            <p:cNvPr id="9" name="Picture 8" descr="RapidityVsQ2.eps"/>
            <p:cNvPicPr>
              <a:picLocks noChangeAspect="1"/>
            </p:cNvPicPr>
            <p:nvPr/>
          </p:nvPicPr>
          <p:blipFill rotWithShape="1">
            <a:blip r:embed="rId2">
              <a:extLst>
                <a:ext uri="{28A0092B-C50C-407E-A947-70E740481C1C}">
                  <a14:useLocalDpi xmlns:a14="http://schemas.microsoft.com/office/drawing/2010/main" xmlns="" val="0"/>
                </a:ext>
              </a:extLst>
            </a:blip>
            <a:srcRect l="-1" r="94593" b="74480"/>
            <a:stretch/>
          </p:blipFill>
          <p:spPr>
            <a:xfrm>
              <a:off x="4927600" y="495300"/>
              <a:ext cx="584200" cy="1866900"/>
            </a:xfrm>
            <a:prstGeom prst="rect">
              <a:avLst/>
            </a:prstGeom>
          </p:spPr>
        </p:pic>
      </p:grpSp>
      <p:grpSp>
        <p:nvGrpSpPr>
          <p:cNvPr id="17" name="Group 16"/>
          <p:cNvGrpSpPr/>
          <p:nvPr/>
        </p:nvGrpSpPr>
        <p:grpSpPr>
          <a:xfrm>
            <a:off x="5054600" y="2459567"/>
            <a:ext cx="3962426" cy="2171712"/>
            <a:chOff x="419100" y="2882900"/>
            <a:chExt cx="3962426" cy="2171712"/>
          </a:xfrm>
        </p:grpSpPr>
        <p:pic>
          <p:nvPicPr>
            <p:cNvPr id="14" name="Picture 13" descr="RapidityVspDISQ20.1.eps"/>
            <p:cNvPicPr>
              <a:picLocks noChangeAspect="1"/>
            </p:cNvPicPr>
            <p:nvPr/>
          </p:nvPicPr>
          <p:blipFill rotWithShape="1">
            <a:blip r:embed="rId3">
              <a:extLst>
                <a:ext uri="{28A0092B-C50C-407E-A947-70E740481C1C}">
                  <a14:useLocalDpi xmlns:a14="http://schemas.microsoft.com/office/drawing/2010/main" xmlns="" val="0"/>
                </a:ext>
              </a:extLst>
            </a:blip>
            <a:srcRect l="67078" t="94271"/>
            <a:stretch/>
          </p:blipFill>
          <p:spPr>
            <a:xfrm>
              <a:off x="825500" y="4635500"/>
              <a:ext cx="3556026" cy="419112"/>
            </a:xfrm>
            <a:prstGeom prst="rect">
              <a:avLst/>
            </a:prstGeom>
          </p:spPr>
        </p:pic>
        <p:pic>
          <p:nvPicPr>
            <p:cNvPr id="12" name="Picture 11" descr="RapidityVspDISQ20.1.eps"/>
            <p:cNvPicPr>
              <a:picLocks noChangeAspect="1"/>
            </p:cNvPicPr>
            <p:nvPr/>
          </p:nvPicPr>
          <p:blipFill rotWithShape="1">
            <a:blip r:embed="rId3">
              <a:extLst>
                <a:ext uri="{28A0092B-C50C-407E-A947-70E740481C1C}">
                  <a14:useLocalDpi xmlns:a14="http://schemas.microsoft.com/office/drawing/2010/main" xmlns="" val="0"/>
                </a:ext>
              </a:extLst>
            </a:blip>
            <a:srcRect r="63492" b="75000"/>
            <a:stretch/>
          </p:blipFill>
          <p:spPr>
            <a:xfrm>
              <a:off x="419100" y="2882900"/>
              <a:ext cx="3943358" cy="1828800"/>
            </a:xfrm>
            <a:prstGeom prst="rect">
              <a:avLst/>
            </a:prstGeom>
          </p:spPr>
        </p:pic>
      </p:grpSp>
      <p:grpSp>
        <p:nvGrpSpPr>
          <p:cNvPr id="18" name="Group 17"/>
          <p:cNvGrpSpPr/>
          <p:nvPr/>
        </p:nvGrpSpPr>
        <p:grpSpPr>
          <a:xfrm>
            <a:off x="5067300" y="4648188"/>
            <a:ext cx="3962426" cy="2146312"/>
            <a:chOff x="4559300" y="3009900"/>
            <a:chExt cx="3962426" cy="2146312"/>
          </a:xfrm>
        </p:grpSpPr>
        <p:pic>
          <p:nvPicPr>
            <p:cNvPr id="13" name="Picture 12" descr="RapidityVspDISQ20.1.eps"/>
            <p:cNvPicPr>
              <a:picLocks noChangeAspect="1"/>
            </p:cNvPicPr>
            <p:nvPr/>
          </p:nvPicPr>
          <p:blipFill rotWithShape="1">
            <a:blip r:embed="rId3">
              <a:extLst>
                <a:ext uri="{28A0092B-C50C-407E-A947-70E740481C1C}">
                  <a14:useLocalDpi xmlns:a14="http://schemas.microsoft.com/office/drawing/2010/main" xmlns="" val="0"/>
                </a:ext>
              </a:extLst>
            </a:blip>
            <a:srcRect l="67901" t="71354"/>
            <a:stretch/>
          </p:blipFill>
          <p:spPr>
            <a:xfrm>
              <a:off x="5054600" y="3060700"/>
              <a:ext cx="3467126" cy="2095512"/>
            </a:xfrm>
            <a:prstGeom prst="rect">
              <a:avLst/>
            </a:prstGeom>
          </p:spPr>
        </p:pic>
        <p:pic>
          <p:nvPicPr>
            <p:cNvPr id="15" name="Picture 14" descr="RapidityVspDISQ20.1.eps"/>
            <p:cNvPicPr>
              <a:picLocks noChangeAspect="1"/>
            </p:cNvPicPr>
            <p:nvPr/>
          </p:nvPicPr>
          <p:blipFill rotWithShape="1">
            <a:blip r:embed="rId3">
              <a:extLst>
                <a:ext uri="{28A0092B-C50C-407E-A947-70E740481C1C}">
                  <a14:useLocalDpi xmlns:a14="http://schemas.microsoft.com/office/drawing/2010/main" xmlns="" val="0"/>
                </a:ext>
              </a:extLst>
            </a:blip>
            <a:srcRect r="94709" b="75000"/>
            <a:stretch/>
          </p:blipFill>
          <p:spPr>
            <a:xfrm>
              <a:off x="4559300" y="3009900"/>
              <a:ext cx="571500" cy="1828800"/>
            </a:xfrm>
            <a:prstGeom prst="rect">
              <a:avLst/>
            </a:prstGeom>
          </p:spPr>
        </p:pic>
      </p:grpSp>
      <p:cxnSp>
        <p:nvCxnSpPr>
          <p:cNvPr id="20" name="Straight Arrow Connector 19"/>
          <p:cNvCxnSpPr/>
          <p:nvPr/>
        </p:nvCxnSpPr>
        <p:spPr bwMode="auto">
          <a:xfrm flipH="1">
            <a:off x="4572000" y="1998133"/>
            <a:ext cx="25401" cy="3302000"/>
          </a:xfrm>
          <a:prstGeom prst="straightConnector1">
            <a:avLst/>
          </a:prstGeom>
          <a:solidFill>
            <a:schemeClr val="accent1"/>
          </a:solidFill>
          <a:ln w="38100" cap="flat" cmpd="sng" algn="ctr">
            <a:solidFill>
              <a:srgbClr val="0000FF"/>
            </a:solidFill>
            <a:prstDash val="solid"/>
            <a:round/>
            <a:headEnd type="none" w="med" len="med"/>
            <a:tailEnd type="arrow"/>
          </a:ln>
          <a:effectLst/>
        </p:spPr>
      </p:cxnSp>
      <p:sp>
        <p:nvSpPr>
          <p:cNvPr id="21" name="TextBox 20"/>
          <p:cNvSpPr txBox="1"/>
          <p:nvPr/>
        </p:nvSpPr>
        <p:spPr>
          <a:xfrm>
            <a:off x="4605874" y="833963"/>
            <a:ext cx="4488353" cy="1661993"/>
          </a:xfrm>
          <a:prstGeom prst="rect">
            <a:avLst/>
          </a:prstGeom>
          <a:noFill/>
        </p:spPr>
        <p:txBody>
          <a:bodyPr wrap="none" rtlCol="0">
            <a:spAutoFit/>
          </a:bodyPr>
          <a:lstStyle/>
          <a:p>
            <a:r>
              <a:rPr lang="en-US" dirty="0"/>
              <a:t>Increasing Lepton Beam Energy:</a:t>
            </a:r>
          </a:p>
          <a:p>
            <a:r>
              <a:rPr lang="en-US" dirty="0"/>
              <a:t>5 </a:t>
            </a:r>
            <a:r>
              <a:rPr lang="en-US" dirty="0" err="1"/>
              <a:t>GeV</a:t>
            </a:r>
            <a:r>
              <a:rPr lang="en-US" dirty="0"/>
              <a:t>: Q</a:t>
            </a:r>
            <a:r>
              <a:rPr lang="en-US" baseline="30000" dirty="0"/>
              <a:t>2</a:t>
            </a:r>
            <a:r>
              <a:rPr lang="en-US" dirty="0"/>
              <a:t> ~ 1 </a:t>
            </a:r>
            <a:r>
              <a:rPr lang="en-US" dirty="0" err="1"/>
              <a:t>GeV</a:t>
            </a:r>
            <a:r>
              <a:rPr lang="en-US" dirty="0"/>
              <a:t> </a:t>
            </a:r>
            <a:r>
              <a:rPr lang="en-US" dirty="0">
                <a:sym typeface="Wingdings"/>
              </a:rPr>
              <a:t> </a:t>
            </a:r>
            <a:r>
              <a:rPr lang="en-US" dirty="0">
                <a:latin typeface="Symbol" charset="2"/>
                <a:cs typeface="Symbol" charset="2"/>
              </a:rPr>
              <a:t>h</a:t>
            </a:r>
            <a:r>
              <a:rPr lang="en-US" dirty="0"/>
              <a:t> ~ -2</a:t>
            </a:r>
          </a:p>
          <a:p>
            <a:r>
              <a:rPr lang="en-US" dirty="0"/>
              <a:t>10 </a:t>
            </a:r>
            <a:r>
              <a:rPr lang="en-US" dirty="0" err="1"/>
              <a:t>GeV</a:t>
            </a:r>
            <a:r>
              <a:rPr lang="en-US" dirty="0"/>
              <a:t>: Q</a:t>
            </a:r>
            <a:r>
              <a:rPr lang="en-US" baseline="30000" dirty="0"/>
              <a:t>2</a:t>
            </a:r>
            <a:r>
              <a:rPr lang="en-US" dirty="0"/>
              <a:t> ~ 1 </a:t>
            </a:r>
            <a:r>
              <a:rPr lang="en-US" dirty="0" err="1"/>
              <a:t>GeV</a:t>
            </a:r>
            <a:r>
              <a:rPr lang="en-US" dirty="0"/>
              <a:t> </a:t>
            </a:r>
            <a:r>
              <a:rPr lang="en-US" dirty="0">
                <a:sym typeface="Wingdings"/>
              </a:rPr>
              <a:t> </a:t>
            </a:r>
            <a:r>
              <a:rPr lang="en-US" dirty="0">
                <a:latin typeface="Symbol" charset="2"/>
                <a:cs typeface="Symbol" charset="2"/>
              </a:rPr>
              <a:t>h</a:t>
            </a:r>
            <a:r>
              <a:rPr lang="en-US" dirty="0"/>
              <a:t> ~ -4</a:t>
            </a:r>
          </a:p>
          <a:p>
            <a:endParaRPr lang="en-US" sz="1200" dirty="0"/>
          </a:p>
          <a:p>
            <a:r>
              <a:rPr lang="en-US" dirty="0"/>
              <a:t>highest </a:t>
            </a:r>
            <a:r>
              <a:rPr lang="en-US" dirty="0" err="1"/>
              <a:t>E’</a:t>
            </a:r>
            <a:r>
              <a:rPr lang="en-US" baseline="-25000" dirty="0" err="1"/>
              <a:t>e</a:t>
            </a:r>
            <a:r>
              <a:rPr lang="en-US" dirty="0"/>
              <a:t> at most negative </a:t>
            </a:r>
            <a:r>
              <a:rPr lang="en-US" dirty="0" err="1"/>
              <a:t>rapidities</a:t>
            </a:r>
            <a:endParaRPr lang="en-US" dirty="0"/>
          </a:p>
          <a:p>
            <a:r>
              <a:rPr lang="en-US" dirty="0"/>
              <a:t>independent of E</a:t>
            </a:r>
            <a:r>
              <a:rPr lang="en-US" baseline="-25000" dirty="0"/>
              <a:t>h</a:t>
            </a:r>
          </a:p>
        </p:txBody>
      </p:sp>
      <p:sp>
        <p:nvSpPr>
          <p:cNvPr id="22" name="TextBox 21"/>
          <p:cNvSpPr txBox="1"/>
          <p:nvPr/>
        </p:nvSpPr>
        <p:spPr>
          <a:xfrm>
            <a:off x="4288367" y="5359400"/>
            <a:ext cx="521447" cy="461665"/>
          </a:xfrm>
          <a:prstGeom prst="rect">
            <a:avLst/>
          </a:prstGeom>
          <a:noFill/>
        </p:spPr>
        <p:txBody>
          <a:bodyPr wrap="none" rtlCol="0">
            <a:spAutoFit/>
          </a:bodyPr>
          <a:lstStyle/>
          <a:p>
            <a:r>
              <a:rPr lang="en-US" sz="2400" dirty="0">
                <a:solidFill>
                  <a:srgbClr val="0000FF"/>
                </a:solidFill>
              </a:rPr>
              <a:t>√s</a:t>
            </a:r>
          </a:p>
        </p:txBody>
      </p:sp>
      <p:sp>
        <p:nvSpPr>
          <p:cNvPr id="23" name="AutoShape 12"/>
          <p:cNvSpPr>
            <a:spLocks noChangeArrowheads="1"/>
          </p:cNvSpPr>
          <p:nvPr/>
        </p:nvSpPr>
        <p:spPr bwMode="auto">
          <a:xfrm rot="10524131" flipH="1" flipV="1">
            <a:off x="443842" y="5519583"/>
            <a:ext cx="1007775" cy="367634"/>
          </a:xfrm>
          <a:prstGeom prst="curvedRightArrow">
            <a:avLst>
              <a:gd name="adj1" fmla="val 33853"/>
              <a:gd name="adj2" fmla="val 67706"/>
              <a:gd name="adj3" fmla="val 33333"/>
            </a:avLst>
          </a:prstGeom>
          <a:gradFill rotWithShape="1">
            <a:gsLst>
              <a:gs pos="0">
                <a:schemeClr val="bg1"/>
              </a:gs>
              <a:gs pos="50000">
                <a:srgbClr val="3333FF"/>
              </a:gs>
              <a:gs pos="100000">
                <a:schemeClr val="bg1"/>
              </a:gs>
            </a:gsLst>
            <a:lin ang="2700000" scaled="1"/>
          </a:gradFill>
          <a:ln w="9525">
            <a:solidFill>
              <a:schemeClr val="tx1"/>
            </a:solid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16" name="TextBox 15"/>
          <p:cNvSpPr txBox="1"/>
          <p:nvPr/>
        </p:nvSpPr>
        <p:spPr>
          <a:xfrm>
            <a:off x="1397000" y="5266267"/>
            <a:ext cx="2201406" cy="923330"/>
          </a:xfrm>
          <a:prstGeom prst="rect">
            <a:avLst/>
          </a:prstGeom>
          <a:noFill/>
        </p:spPr>
        <p:txBody>
          <a:bodyPr wrap="none" rtlCol="0">
            <a:spAutoFit/>
          </a:bodyPr>
          <a:lstStyle/>
          <a:p>
            <a:pPr algn="ctr"/>
            <a:r>
              <a:rPr lang="en-US" dirty="0"/>
              <a:t>low Q</a:t>
            </a:r>
            <a:r>
              <a:rPr lang="en-US" baseline="30000" dirty="0"/>
              <a:t>2</a:t>
            </a:r>
            <a:r>
              <a:rPr lang="en-US" dirty="0"/>
              <a:t> coverage</a:t>
            </a:r>
          </a:p>
          <a:p>
            <a:pPr algn="ctr"/>
            <a:r>
              <a:rPr lang="en-US" dirty="0"/>
              <a:t>critical for </a:t>
            </a:r>
          </a:p>
          <a:p>
            <a:pPr algn="ctr"/>
            <a:r>
              <a:rPr lang="en-US" dirty="0"/>
              <a:t>saturation physics</a:t>
            </a:r>
          </a:p>
        </p:txBody>
      </p:sp>
      <p:cxnSp>
        <p:nvCxnSpPr>
          <p:cNvPr id="24" name="Straight Connector 23"/>
          <p:cNvCxnSpPr/>
          <p:nvPr/>
        </p:nvCxnSpPr>
        <p:spPr bwMode="auto">
          <a:xfrm flipH="1" flipV="1">
            <a:off x="1456267" y="1236133"/>
            <a:ext cx="8466" cy="13716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flipH="1" flipV="1">
            <a:off x="1447800" y="3445933"/>
            <a:ext cx="8466" cy="137160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xmlns="" val="2488883325"/>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96333" y="0"/>
            <a:ext cx="9440333" cy="609600"/>
          </a:xfrm>
          <a:ln/>
        </p:spPr>
        <p:txBody>
          <a:bodyPr rIns="133350"/>
          <a:lstStyle/>
          <a:p>
            <a:r>
              <a:rPr lang="en-US" cap="none" dirty="0" err="1"/>
              <a:t>e</a:t>
            </a:r>
            <a:r>
              <a:rPr lang="en-US" dirty="0" err="1"/>
              <a:t>RHIC</a:t>
            </a:r>
            <a:r>
              <a:rPr lang="en-US" dirty="0"/>
              <a:t>: Reaching the Saturation Region</a:t>
            </a:r>
          </a:p>
        </p:txBody>
      </p:sp>
      <p:sp>
        <p:nvSpPr>
          <p:cNvPr id="13" name="Slide Number Placeholder 3"/>
          <p:cNvSpPr>
            <a:spLocks noGrp="1"/>
          </p:cNvSpPr>
          <p:nvPr>
            <p:ph type="sldNum" sz="quarter" idx="12"/>
          </p:nvPr>
        </p:nvSpPr>
        <p:spPr/>
        <p:txBody>
          <a:bodyPr/>
          <a:lstStyle/>
          <a:p>
            <a:fld id="{86C17752-9400-D147-BCB7-CC31313D714A}" type="slidenum">
              <a:rPr lang="en-US"/>
              <a:pPr/>
              <a:t>4</a:t>
            </a:fld>
            <a:endParaRPr lang="en-US"/>
          </a:p>
        </p:txBody>
      </p:sp>
      <p:pic>
        <p:nvPicPr>
          <p:cNvPr id="3174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5247" y="577850"/>
            <a:ext cx="4046220" cy="38023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sp>
        <p:nvSpPr>
          <p:cNvPr id="31748" name="Rectangle 4"/>
          <p:cNvSpPr>
            <a:spLocks/>
          </p:cNvSpPr>
          <p:nvPr/>
        </p:nvSpPr>
        <p:spPr bwMode="auto">
          <a:xfrm>
            <a:off x="103715" y="4449237"/>
            <a:ext cx="4775201" cy="2302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1275" bIns="0"/>
          <a:lstStyle/>
          <a:p>
            <a:pPr marL="41275">
              <a:spcBef>
                <a:spcPts val="450"/>
              </a:spcBef>
            </a:pPr>
            <a:r>
              <a:rPr lang="en-US" sz="1600" dirty="0">
                <a:solidFill>
                  <a:srgbClr val="0000FF"/>
                </a:solidFill>
                <a:latin typeface="Comic Sans MS"/>
                <a:ea typeface="ＭＳ Ｐゴシック" charset="0"/>
                <a:cs typeface="Comic Sans MS"/>
                <a:sym typeface="Arial" charset="0"/>
              </a:rPr>
              <a:t>HERA (</a:t>
            </a:r>
            <a:r>
              <a:rPr lang="en-US" sz="1600" dirty="0" err="1">
                <a:solidFill>
                  <a:srgbClr val="0000FF"/>
                </a:solidFill>
                <a:latin typeface="Comic Sans MS"/>
                <a:ea typeface="ＭＳ Ｐゴシック" charset="0"/>
                <a:cs typeface="Comic Sans MS"/>
                <a:sym typeface="Arial" charset="0"/>
              </a:rPr>
              <a:t>ep</a:t>
            </a:r>
            <a:r>
              <a:rPr lang="en-US" sz="1600" dirty="0">
                <a:solidFill>
                  <a:srgbClr val="0000FF"/>
                </a:solidFill>
                <a:latin typeface="Comic Sans MS"/>
                <a:ea typeface="ＭＳ Ｐゴシック" charset="0"/>
                <a:cs typeface="Comic Sans MS"/>
                <a:sym typeface="Arial" charset="0"/>
              </a:rPr>
              <a:t>):</a:t>
            </a:r>
          </a:p>
          <a:p>
            <a:pPr marL="41275">
              <a:spcBef>
                <a:spcPts val="450"/>
              </a:spcBef>
            </a:pPr>
            <a:r>
              <a:rPr lang="en-US" sz="1600" dirty="0">
                <a:solidFill>
                  <a:schemeClr val="tx1"/>
                </a:solidFill>
                <a:latin typeface="Comic Sans MS"/>
                <a:ea typeface="ＭＳ Ｐゴシック" charset="0"/>
                <a:cs typeface="Comic Sans MS"/>
                <a:sym typeface="Arial" charset="0"/>
              </a:rPr>
              <a:t>Despite high energy range:</a:t>
            </a:r>
          </a:p>
          <a:p>
            <a:pPr marL="327025" indent="-285750">
              <a:spcBef>
                <a:spcPts val="450"/>
              </a:spcBef>
              <a:buClr>
                <a:srgbClr val="0000FF"/>
              </a:buClr>
              <a:buSzPct val="100000"/>
              <a:buFont typeface="Wingdings" charset="2"/>
              <a:buChar char="q"/>
            </a:pPr>
            <a:r>
              <a:rPr lang="en-US" sz="1600" dirty="0">
                <a:solidFill>
                  <a:schemeClr val="tx1"/>
                </a:solidFill>
                <a:latin typeface="Comic Sans MS"/>
                <a:ea typeface="ＭＳ Ｐゴシック" charset="0"/>
                <a:cs typeface="Comic Sans MS"/>
                <a:sym typeface="Arial" charset="0"/>
              </a:rPr>
              <a:t> F</a:t>
            </a:r>
            <a:r>
              <a:rPr lang="en-US" sz="1600" baseline="-6000" dirty="0">
                <a:solidFill>
                  <a:schemeClr val="tx1"/>
                </a:solidFill>
                <a:latin typeface="Comic Sans MS"/>
                <a:ea typeface="ＭＳ Ｐゴシック" charset="0"/>
                <a:cs typeface="Comic Sans MS"/>
                <a:sym typeface="Arial" charset="0"/>
              </a:rPr>
              <a:t>2</a:t>
            </a:r>
            <a:r>
              <a:rPr lang="en-US" sz="1600" dirty="0">
                <a:solidFill>
                  <a:schemeClr val="tx1"/>
                </a:solidFill>
                <a:latin typeface="Comic Sans MS"/>
                <a:ea typeface="ＭＳ Ｐゴシック" charset="0"/>
                <a:cs typeface="Comic Sans MS"/>
                <a:sym typeface="Arial" charset="0"/>
              </a:rPr>
              <a:t>, </a:t>
            </a:r>
            <a:r>
              <a:rPr lang="en-US" sz="1600" dirty="0" err="1">
                <a:solidFill>
                  <a:schemeClr val="tx1"/>
                </a:solidFill>
                <a:latin typeface="Comic Sans MS"/>
                <a:ea typeface="ＭＳ Ｐゴシック" charset="0"/>
                <a:cs typeface="Comic Sans MS"/>
                <a:sym typeface="Arial" charset="0"/>
              </a:rPr>
              <a:t>G</a:t>
            </a:r>
            <a:r>
              <a:rPr lang="en-US" sz="1600" baseline="-6000" dirty="0" err="1">
                <a:solidFill>
                  <a:schemeClr val="tx1"/>
                </a:solidFill>
                <a:latin typeface="Comic Sans MS"/>
                <a:ea typeface="ＭＳ Ｐゴシック" charset="0"/>
                <a:cs typeface="Comic Sans MS"/>
                <a:sym typeface="Arial" charset="0"/>
              </a:rPr>
              <a:t>p</a:t>
            </a:r>
            <a:r>
              <a:rPr lang="en-US" sz="1600" dirty="0">
                <a:solidFill>
                  <a:schemeClr val="tx1"/>
                </a:solidFill>
                <a:latin typeface="Comic Sans MS"/>
                <a:ea typeface="ＭＳ Ｐゴシック" charset="0"/>
                <a:cs typeface="Comic Sans MS"/>
                <a:sym typeface="Arial" charset="0"/>
              </a:rPr>
              <a:t>(x, Q</a:t>
            </a:r>
            <a:r>
              <a:rPr lang="en-US" sz="1600" baseline="32000" dirty="0">
                <a:solidFill>
                  <a:schemeClr val="tx1"/>
                </a:solidFill>
                <a:latin typeface="Comic Sans MS"/>
                <a:ea typeface="ＭＳ Ｐゴシック" charset="0"/>
                <a:cs typeface="Comic Sans MS"/>
                <a:sym typeface="Arial" charset="0"/>
              </a:rPr>
              <a:t>2</a:t>
            </a:r>
            <a:r>
              <a:rPr lang="en-US" sz="1600" dirty="0">
                <a:solidFill>
                  <a:schemeClr val="tx1"/>
                </a:solidFill>
                <a:latin typeface="Comic Sans MS"/>
                <a:ea typeface="ＭＳ Ｐゴシック" charset="0"/>
                <a:cs typeface="Comic Sans MS"/>
                <a:sym typeface="Arial" charset="0"/>
              </a:rPr>
              <a:t>) outside the saturation regime </a:t>
            </a:r>
          </a:p>
          <a:p>
            <a:pPr marL="327025" indent="-285750">
              <a:spcBef>
                <a:spcPts val="450"/>
              </a:spcBef>
              <a:buClr>
                <a:srgbClr val="0000FF"/>
              </a:buClr>
              <a:buSzPct val="100000"/>
              <a:buFont typeface="Wingdings" charset="2"/>
              <a:buChar char="q"/>
            </a:pPr>
            <a:r>
              <a:rPr lang="en-US" sz="1600" dirty="0">
                <a:solidFill>
                  <a:srgbClr val="0000FF"/>
                </a:solidFill>
                <a:latin typeface="Comic Sans MS"/>
                <a:ea typeface="ＭＳ Ｐゴシック" charset="0"/>
                <a:cs typeface="Comic Sans MS"/>
                <a:sym typeface="Arial" charset="0"/>
              </a:rPr>
              <a:t> Need also Q</a:t>
            </a:r>
            <a:r>
              <a:rPr lang="en-US" sz="1600" baseline="32000" dirty="0">
                <a:solidFill>
                  <a:srgbClr val="0000FF"/>
                </a:solidFill>
                <a:latin typeface="Comic Sans MS"/>
                <a:ea typeface="ＭＳ Ｐゴシック" charset="0"/>
                <a:cs typeface="Comic Sans MS"/>
                <a:sym typeface="Arial" charset="0"/>
              </a:rPr>
              <a:t>2</a:t>
            </a:r>
            <a:r>
              <a:rPr lang="en-US" sz="1600" dirty="0">
                <a:solidFill>
                  <a:srgbClr val="0000FF"/>
                </a:solidFill>
                <a:latin typeface="Comic Sans MS"/>
                <a:ea typeface="ＭＳ Ｐゴシック" charset="0"/>
                <a:cs typeface="Comic Sans MS"/>
                <a:sym typeface="Arial" charset="0"/>
              </a:rPr>
              <a:t> lever arm! </a:t>
            </a:r>
          </a:p>
          <a:p>
            <a:pPr marL="327025" indent="-285750">
              <a:spcBef>
                <a:spcPts val="450"/>
              </a:spcBef>
              <a:buClr>
                <a:srgbClr val="0000FF"/>
              </a:buClr>
              <a:buSzPct val="100000"/>
              <a:buFont typeface="Wingdings" charset="2"/>
              <a:buChar char="q"/>
            </a:pPr>
            <a:r>
              <a:rPr lang="en-US" sz="1600" dirty="0">
                <a:solidFill>
                  <a:schemeClr val="tx1"/>
                </a:solidFill>
                <a:latin typeface="Comic Sans MS"/>
                <a:ea typeface="ＭＳ Ｐゴシック" charset="0"/>
                <a:cs typeface="Comic Sans MS"/>
                <a:sym typeface="Arial" charset="0"/>
              </a:rPr>
              <a:t> Only way in </a:t>
            </a:r>
            <a:r>
              <a:rPr lang="en-US" sz="1600" dirty="0" err="1">
                <a:solidFill>
                  <a:schemeClr val="tx1"/>
                </a:solidFill>
                <a:latin typeface="Comic Sans MS"/>
                <a:ea typeface="ＭＳ Ｐゴシック" charset="0"/>
                <a:cs typeface="Comic Sans MS"/>
                <a:sym typeface="Arial" charset="0"/>
              </a:rPr>
              <a:t>ep</a:t>
            </a:r>
            <a:r>
              <a:rPr lang="en-US" sz="1600" dirty="0">
                <a:solidFill>
                  <a:schemeClr val="tx1"/>
                </a:solidFill>
                <a:latin typeface="Comic Sans MS"/>
                <a:ea typeface="ＭＳ Ｐゴシック" charset="0"/>
                <a:cs typeface="Comic Sans MS"/>
                <a:sym typeface="Arial" charset="0"/>
              </a:rPr>
              <a:t> is to increase </a:t>
            </a:r>
            <a:r>
              <a:rPr lang="en-US" sz="1600" dirty="0">
                <a:solidFill>
                  <a:schemeClr val="tx1"/>
                </a:solidFill>
                <a:latin typeface="Comic Sans MS"/>
                <a:ea typeface="ＭＳ Ｐゴシック" charset="0"/>
                <a:cs typeface="Comic Sans MS"/>
                <a:sym typeface="Symbol" charset="0"/>
              </a:rPr>
              <a:t>√</a:t>
            </a:r>
            <a:r>
              <a:rPr lang="en-US" sz="1600" dirty="0">
                <a:solidFill>
                  <a:schemeClr val="tx1"/>
                </a:solidFill>
                <a:latin typeface="Comic Sans MS"/>
                <a:ea typeface="ＭＳ Ｐゴシック" charset="0"/>
                <a:cs typeface="Comic Sans MS"/>
                <a:sym typeface="Arial" charset="0"/>
              </a:rPr>
              <a:t>s</a:t>
            </a:r>
          </a:p>
          <a:p>
            <a:pPr marL="327025" indent="-285750">
              <a:spcBef>
                <a:spcPts val="450"/>
              </a:spcBef>
              <a:buClr>
                <a:srgbClr val="0000FF"/>
              </a:buClr>
              <a:buSzPct val="100000"/>
              <a:buFont typeface="Wingdings" charset="2"/>
              <a:buChar char="q"/>
            </a:pPr>
            <a:r>
              <a:rPr lang="en-US" sz="1600" dirty="0">
                <a:solidFill>
                  <a:schemeClr val="tx1"/>
                </a:solidFill>
                <a:latin typeface="Comic Sans MS"/>
                <a:ea typeface="ＭＳ Ｐゴシック" charset="0"/>
                <a:cs typeface="Comic Sans MS"/>
                <a:sym typeface="Arial" charset="0"/>
              </a:rPr>
              <a:t> Would require an </a:t>
            </a:r>
            <a:r>
              <a:rPr lang="en-US" sz="1600" dirty="0" err="1">
                <a:solidFill>
                  <a:schemeClr val="tx1"/>
                </a:solidFill>
                <a:latin typeface="Comic Sans MS"/>
                <a:ea typeface="ＭＳ Ｐゴシック" charset="0"/>
                <a:cs typeface="Comic Sans MS"/>
                <a:sym typeface="Arial" charset="0"/>
              </a:rPr>
              <a:t>ep</a:t>
            </a:r>
            <a:r>
              <a:rPr lang="en-US" sz="1600" dirty="0">
                <a:solidFill>
                  <a:schemeClr val="tx1"/>
                </a:solidFill>
                <a:latin typeface="Comic Sans MS"/>
                <a:ea typeface="ＭＳ Ｐゴシック" charset="0"/>
                <a:cs typeface="Comic Sans MS"/>
                <a:sym typeface="Arial" charset="0"/>
              </a:rPr>
              <a:t> collider at </a:t>
            </a:r>
            <a:endParaRPr lang="en-US" sz="1600" dirty="0">
              <a:latin typeface="Comic Sans MS"/>
              <a:ea typeface="ＭＳ Ｐゴシック" charset="0"/>
              <a:cs typeface="Comic Sans MS"/>
              <a:sym typeface="Arial" charset="0"/>
            </a:endParaRPr>
          </a:p>
          <a:p>
            <a:pPr marL="41275">
              <a:spcBef>
                <a:spcPts val="450"/>
              </a:spcBef>
              <a:buClr>
                <a:srgbClr val="0000FF"/>
              </a:buClr>
              <a:buSzPct val="100000"/>
            </a:pPr>
            <a:r>
              <a:rPr lang="en-US" sz="1600" dirty="0">
                <a:solidFill>
                  <a:srgbClr val="FF29FE"/>
                </a:solidFill>
                <a:latin typeface="Comic Sans MS"/>
                <a:ea typeface="ＭＳ Ｐゴシック" charset="0"/>
                <a:cs typeface="Comic Sans MS"/>
                <a:sym typeface="Arial" charset="0"/>
              </a:rPr>
              <a:t>     </a:t>
            </a:r>
            <a:r>
              <a:rPr lang="en-US" sz="1600" dirty="0">
                <a:solidFill>
                  <a:srgbClr val="FF29FE"/>
                </a:solidFill>
                <a:latin typeface="Comic Sans MS"/>
                <a:ea typeface="ＭＳ Ｐゴシック" charset="0"/>
                <a:cs typeface="Comic Sans MS"/>
                <a:sym typeface="Symbol" charset="0"/>
              </a:rPr>
              <a:t>√</a:t>
            </a:r>
            <a:r>
              <a:rPr lang="en-US" sz="1600" dirty="0">
                <a:solidFill>
                  <a:srgbClr val="FF29FE"/>
                </a:solidFill>
                <a:latin typeface="Comic Sans MS"/>
                <a:ea typeface="ＭＳ Ｐゴシック" charset="0"/>
                <a:cs typeface="Comic Sans MS"/>
                <a:sym typeface="Arial" charset="0"/>
              </a:rPr>
              <a:t>s ~ 1-2 </a:t>
            </a:r>
            <a:r>
              <a:rPr lang="en-US" sz="1600" dirty="0" err="1">
                <a:solidFill>
                  <a:srgbClr val="FF29FE"/>
                </a:solidFill>
                <a:latin typeface="Comic Sans MS"/>
                <a:ea typeface="ＭＳ Ｐゴシック" charset="0"/>
                <a:cs typeface="Comic Sans MS"/>
                <a:sym typeface="Arial" charset="0"/>
              </a:rPr>
              <a:t>TeV</a:t>
            </a:r>
            <a:r>
              <a:rPr lang="en-US" sz="1600" dirty="0">
                <a:solidFill>
                  <a:srgbClr val="FF29FE"/>
                </a:solidFill>
                <a:latin typeface="Comic Sans MS"/>
                <a:ea typeface="ＭＳ Ｐゴシック" charset="0"/>
                <a:cs typeface="Comic Sans MS"/>
                <a:sym typeface="Arial" charset="0"/>
              </a:rPr>
              <a:t> </a:t>
            </a:r>
            <a:r>
              <a:rPr lang="en-US" sz="1600" dirty="0">
                <a:solidFill>
                  <a:srgbClr val="FF29FE"/>
                </a:solidFill>
                <a:latin typeface="Comic Sans MS"/>
                <a:ea typeface="ＭＳ Ｐゴシック" charset="0"/>
                <a:cs typeface="Comic Sans MS"/>
                <a:sym typeface="Wingdings"/>
              </a:rPr>
              <a:t> </a:t>
            </a:r>
            <a:r>
              <a:rPr lang="en-US" sz="1600" dirty="0" err="1">
                <a:solidFill>
                  <a:srgbClr val="FF29FE"/>
                </a:solidFill>
                <a:latin typeface="Comic Sans MS"/>
                <a:ea typeface="ＭＳ Ｐゴシック" charset="0"/>
                <a:cs typeface="Comic Sans MS"/>
                <a:sym typeface="Wingdings"/>
              </a:rPr>
              <a:t>LHeC</a:t>
            </a:r>
            <a:r>
              <a:rPr lang="en-US" sz="1600" dirty="0">
                <a:solidFill>
                  <a:srgbClr val="FF29FE"/>
                </a:solidFill>
                <a:latin typeface="Comic Sans MS"/>
                <a:ea typeface="ＭＳ Ｐゴシック" charset="0"/>
                <a:cs typeface="Comic Sans MS"/>
                <a:sym typeface="Arial" charset="0"/>
              </a:rPr>
              <a:t> </a:t>
            </a:r>
          </a:p>
        </p:txBody>
      </p:sp>
      <p:sp>
        <p:nvSpPr>
          <p:cNvPr id="31749" name="Line 5"/>
          <p:cNvSpPr>
            <a:spLocks noChangeShapeType="1"/>
          </p:cNvSpPr>
          <p:nvPr/>
        </p:nvSpPr>
        <p:spPr bwMode="auto">
          <a:xfrm rot="10800000" flipH="1">
            <a:off x="311147" y="306927"/>
            <a:ext cx="3822700" cy="3869267"/>
          </a:xfrm>
          <a:prstGeom prst="line">
            <a:avLst/>
          </a:prstGeom>
          <a:noFill/>
          <a:ln w="25400" cap="flat">
            <a:solidFill>
              <a:srgbClr val="0000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31750" name="Line 6"/>
          <p:cNvSpPr>
            <a:spLocks noChangeShapeType="1"/>
          </p:cNvSpPr>
          <p:nvPr/>
        </p:nvSpPr>
        <p:spPr bwMode="auto">
          <a:xfrm>
            <a:off x="1488019" y="1993905"/>
            <a:ext cx="482600" cy="482600"/>
          </a:xfrm>
          <a:prstGeom prst="line">
            <a:avLst/>
          </a:prstGeom>
          <a:noFill/>
          <a:ln w="50800" cap="flat">
            <a:solidFill>
              <a:schemeClr val="tx1"/>
            </a:solidFill>
            <a:prstDash val="solid"/>
            <a:round/>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 name="Date Placeholder 1"/>
          <p:cNvSpPr>
            <a:spLocks noGrp="1"/>
          </p:cNvSpPr>
          <p:nvPr>
            <p:ph type="dt" sz="half" idx="10"/>
          </p:nvPr>
        </p:nvSpPr>
        <p:spPr/>
        <p:txBody>
          <a:bodyPr/>
          <a:lstStyle/>
          <a:p>
            <a:r>
              <a:rPr lang="en-US"/>
              <a:t>E.C. Aschenauer</a:t>
            </a:r>
          </a:p>
        </p:txBody>
      </p:sp>
      <p:pic>
        <p:nvPicPr>
          <p:cNvPr id="17" name="Picture 16"/>
          <p:cNvPicPr>
            <a:picLocks noChangeAspect="1"/>
          </p:cNvPicPr>
          <p:nvPr/>
        </p:nvPicPr>
        <p:blipFill>
          <a:blip r:embed="rId4"/>
          <a:stretch>
            <a:fillRect/>
          </a:stretch>
        </p:blipFill>
        <p:spPr>
          <a:xfrm>
            <a:off x="5164450" y="601128"/>
            <a:ext cx="3590290" cy="3646170"/>
          </a:xfrm>
          <a:prstGeom prst="rect">
            <a:avLst/>
          </a:prstGeom>
        </p:spPr>
      </p:pic>
      <p:sp>
        <p:nvSpPr>
          <p:cNvPr id="18" name="Rectangle 7"/>
          <p:cNvSpPr>
            <a:spLocks/>
          </p:cNvSpPr>
          <p:nvPr/>
        </p:nvSpPr>
        <p:spPr bwMode="auto">
          <a:xfrm>
            <a:off x="5115983" y="4193134"/>
            <a:ext cx="3810000" cy="336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1275" bIns="0"/>
          <a:lstStyle/>
          <a:p>
            <a:pPr>
              <a:spcBef>
                <a:spcPts val="450"/>
              </a:spcBef>
            </a:pPr>
            <a:r>
              <a:rPr lang="en-US" sz="1600" dirty="0" err="1">
                <a:solidFill>
                  <a:srgbClr val="0000FF"/>
                </a:solidFill>
                <a:latin typeface="Comic Sans MS"/>
                <a:ea typeface="ＭＳ Ｐゴシック" charset="0"/>
                <a:cs typeface="Comic Sans MS"/>
                <a:sym typeface="Arial" charset="0"/>
              </a:rPr>
              <a:t>eRHIC</a:t>
            </a:r>
            <a:r>
              <a:rPr lang="en-US" sz="1600" dirty="0">
                <a:solidFill>
                  <a:srgbClr val="0000FF"/>
                </a:solidFill>
                <a:latin typeface="Comic Sans MS"/>
                <a:ea typeface="ＭＳ Ｐゴシック" charset="0"/>
                <a:cs typeface="Comic Sans MS"/>
                <a:sym typeface="Arial" charset="0"/>
              </a:rPr>
              <a:t> (</a:t>
            </a:r>
            <a:r>
              <a:rPr lang="en-US" sz="1600" dirty="0" err="1">
                <a:solidFill>
                  <a:srgbClr val="0000FF"/>
                </a:solidFill>
                <a:latin typeface="Comic Sans MS"/>
                <a:ea typeface="ＭＳ Ｐゴシック" charset="0"/>
                <a:cs typeface="Comic Sans MS"/>
                <a:sym typeface="Arial" charset="0"/>
              </a:rPr>
              <a:t>eA</a:t>
            </a:r>
            <a:r>
              <a:rPr lang="en-US" sz="1600" dirty="0">
                <a:solidFill>
                  <a:srgbClr val="0000FF"/>
                </a:solidFill>
                <a:latin typeface="Comic Sans MS"/>
                <a:ea typeface="ＭＳ Ｐゴシック" charset="0"/>
                <a:cs typeface="Comic Sans MS"/>
                <a:sym typeface="Arial" charset="0"/>
              </a:rPr>
              <a:t>):</a:t>
            </a:r>
          </a:p>
        </p:txBody>
      </p:sp>
      <p:graphicFrame>
        <p:nvGraphicFramePr>
          <p:cNvPr id="6" name="Object 5"/>
          <p:cNvGraphicFramePr>
            <a:graphicFrameLocks noChangeAspect="1"/>
          </p:cNvGraphicFramePr>
          <p:nvPr>
            <p:extLst>
              <p:ext uri="{D42A27DB-BD31-4B8C-83A1-F6EECF244321}">
                <p14:modId xmlns:p14="http://schemas.microsoft.com/office/powerpoint/2010/main" xmlns="" val="80511336"/>
              </p:ext>
            </p:extLst>
          </p:nvPr>
        </p:nvGraphicFramePr>
        <p:xfrm>
          <a:off x="6148913" y="4468298"/>
          <a:ext cx="1536700" cy="596900"/>
        </p:xfrm>
        <a:graphic>
          <a:graphicData uri="http://schemas.openxmlformats.org/presentationml/2006/ole">
            <p:oleObj spid="_x0000_s132183" name="Equation" r:id="rId5" imgW="1526760" imgH="585000" progId="">
              <p:embed/>
            </p:oleObj>
          </a:graphicData>
        </a:graphic>
      </p:graphicFrame>
      <p:grpSp>
        <p:nvGrpSpPr>
          <p:cNvPr id="21" name="Group 11"/>
          <p:cNvGrpSpPr>
            <a:grpSpLocks/>
          </p:cNvGrpSpPr>
          <p:nvPr/>
        </p:nvGrpSpPr>
        <p:grpSpPr bwMode="auto">
          <a:xfrm>
            <a:off x="5044541" y="4845073"/>
            <a:ext cx="4084640" cy="1290638"/>
            <a:chOff x="1183" y="664"/>
            <a:chExt cx="2573" cy="813"/>
          </a:xfrm>
        </p:grpSpPr>
        <p:pic>
          <p:nvPicPr>
            <p:cNvPr id="22" name="Picture 9"/>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183" y="664"/>
              <a:ext cx="598" cy="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23" name="Rectangle 10"/>
            <p:cNvSpPr>
              <a:spLocks/>
            </p:cNvSpPr>
            <p:nvPr/>
          </p:nvSpPr>
          <p:spPr bwMode="auto">
            <a:xfrm>
              <a:off x="1428" y="805"/>
              <a:ext cx="2328"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1275" bIns="0"/>
            <a:lstStyle/>
            <a:p>
              <a:pPr marL="41275" algn="ctr">
                <a:spcBef>
                  <a:spcPts val="450"/>
                </a:spcBef>
              </a:pPr>
              <a:r>
                <a:rPr lang="en-US" sz="1600" dirty="0">
                  <a:solidFill>
                    <a:schemeClr val="tx1"/>
                  </a:solidFill>
                  <a:latin typeface="Comic Sans MS Bold"/>
                  <a:ea typeface="ＭＳ Ｐゴシック" charset="0"/>
                  <a:cs typeface="Comic Sans MS Bold"/>
                  <a:sym typeface="Times New Roman Italic" charset="0"/>
                </a:rPr>
                <a:t>L</a:t>
              </a:r>
              <a:r>
                <a:rPr lang="en-US" sz="1600" dirty="0">
                  <a:solidFill>
                    <a:schemeClr val="tx1"/>
                  </a:solidFill>
                  <a:latin typeface="Comic Sans MS Bold"/>
                  <a:ea typeface="ＭＳ Ｐゴシック" charset="0"/>
                  <a:cs typeface="Comic Sans MS Bold"/>
                  <a:sym typeface="Arial" charset="0"/>
                </a:rPr>
                <a:t> ~ (2</a:t>
              </a:r>
              <a:r>
                <a:rPr lang="en-US" sz="1600" dirty="0">
                  <a:solidFill>
                    <a:schemeClr val="tx1"/>
                  </a:solidFill>
                  <a:latin typeface="Comic Sans MS Bold"/>
                  <a:ea typeface="ＭＳ Ｐゴシック" charset="0"/>
                  <a:cs typeface="Comic Sans MS Bold"/>
                  <a:sym typeface="Times New Roman Italic" charset="0"/>
                </a:rPr>
                <a:t>m</a:t>
              </a:r>
              <a:r>
                <a:rPr lang="en-US" sz="1600" baseline="-23000" dirty="0">
                  <a:solidFill>
                    <a:schemeClr val="tx1"/>
                  </a:solidFill>
                  <a:latin typeface="Comic Sans MS Bold"/>
                  <a:ea typeface="ＭＳ Ｐゴシック" charset="0"/>
                  <a:cs typeface="Comic Sans MS Bold"/>
                  <a:sym typeface="Times New Roman Italic" charset="0"/>
                </a:rPr>
                <a:t>N </a:t>
              </a:r>
              <a:r>
                <a:rPr lang="en-US" sz="1600" dirty="0">
                  <a:solidFill>
                    <a:schemeClr val="tx1"/>
                  </a:solidFill>
                  <a:latin typeface="Comic Sans MS Bold"/>
                  <a:ea typeface="ＭＳ Ｐゴシック" charset="0"/>
                  <a:cs typeface="Comic Sans MS Bold"/>
                  <a:sym typeface="Times New Roman Italic" charset="0"/>
                </a:rPr>
                <a:t>x</a:t>
              </a:r>
              <a:r>
                <a:rPr lang="en-US" sz="1600" dirty="0">
                  <a:solidFill>
                    <a:schemeClr val="tx1"/>
                  </a:solidFill>
                  <a:latin typeface="Comic Sans MS Bold"/>
                  <a:ea typeface="ＭＳ Ｐゴシック" charset="0"/>
                  <a:cs typeface="Comic Sans MS Bold"/>
                  <a:sym typeface="Arial" charset="0"/>
                </a:rPr>
                <a:t>)</a:t>
              </a:r>
              <a:r>
                <a:rPr lang="en-US" sz="1600" baseline="30000" dirty="0">
                  <a:solidFill>
                    <a:schemeClr val="tx1"/>
                  </a:solidFill>
                  <a:latin typeface="Comic Sans MS Bold"/>
                  <a:ea typeface="ＭＳ Ｐゴシック" charset="0"/>
                  <a:cs typeface="Comic Sans MS Bold"/>
                  <a:sym typeface="Arial" charset="0"/>
                </a:rPr>
                <a:t>-1</a:t>
              </a:r>
              <a:r>
                <a:rPr lang="en-US" sz="1600" dirty="0">
                  <a:solidFill>
                    <a:schemeClr val="tx1"/>
                  </a:solidFill>
                  <a:latin typeface="Comic Sans MS Bold"/>
                  <a:ea typeface="ＭＳ Ｐゴシック" charset="0"/>
                  <a:cs typeface="Comic Sans MS Bold"/>
                  <a:sym typeface="Arial" charset="0"/>
                </a:rPr>
                <a:t> &gt; 2 R</a:t>
              </a:r>
              <a:r>
                <a:rPr lang="en-US" sz="1600" baseline="-23000" dirty="0">
                  <a:solidFill>
                    <a:schemeClr val="tx1"/>
                  </a:solidFill>
                  <a:latin typeface="Comic Sans MS Bold"/>
                  <a:ea typeface="ＭＳ Ｐゴシック" charset="0"/>
                  <a:cs typeface="Comic Sans MS Bold"/>
                  <a:sym typeface="Arial" charset="0"/>
                </a:rPr>
                <a:t>A</a:t>
              </a:r>
              <a:r>
                <a:rPr lang="en-US" sz="1600" dirty="0">
                  <a:solidFill>
                    <a:schemeClr val="tx1"/>
                  </a:solidFill>
                  <a:latin typeface="Comic Sans MS Bold"/>
                  <a:ea typeface="ＭＳ Ｐゴシック" charset="0"/>
                  <a:cs typeface="Comic Sans MS Bold"/>
                  <a:sym typeface="Arial" charset="0"/>
                </a:rPr>
                <a:t> ~ A</a:t>
              </a:r>
              <a:r>
                <a:rPr lang="en-US" sz="1600" baseline="30000" dirty="0">
                  <a:solidFill>
                    <a:schemeClr val="tx1"/>
                  </a:solidFill>
                  <a:latin typeface="Comic Sans MS Bold"/>
                  <a:ea typeface="ＭＳ Ｐゴシック" charset="0"/>
                  <a:cs typeface="Comic Sans MS Bold"/>
                  <a:sym typeface="Arial" charset="0"/>
                </a:rPr>
                <a:t>1/3</a:t>
              </a:r>
            </a:p>
            <a:p>
              <a:pPr marL="41275" algn="ctr">
                <a:spcBef>
                  <a:spcPts val="450"/>
                </a:spcBef>
              </a:pPr>
              <a:r>
                <a:rPr lang="en-US" sz="1600" dirty="0">
                  <a:solidFill>
                    <a:schemeClr val="tx1"/>
                  </a:solidFill>
                  <a:latin typeface="Comic Sans MS Bold"/>
                  <a:ea typeface="ＭＳ Ｐゴシック" charset="0"/>
                  <a:cs typeface="Comic Sans MS Bold"/>
                  <a:sym typeface="Arial" charset="0"/>
                </a:rPr>
                <a:t>Probe interacts </a:t>
              </a:r>
            </a:p>
            <a:p>
              <a:pPr marL="41275" algn="ctr">
                <a:spcBef>
                  <a:spcPts val="450"/>
                </a:spcBef>
              </a:pPr>
              <a:r>
                <a:rPr lang="en-US" sz="1600" dirty="0">
                  <a:solidFill>
                    <a:srgbClr val="0000DA"/>
                  </a:solidFill>
                  <a:latin typeface="Comic Sans MS Bold"/>
                  <a:ea typeface="ＭＳ Ｐゴシック" charset="0"/>
                  <a:cs typeface="Comic Sans MS Bold"/>
                  <a:sym typeface="Times New Roman Bold Italic" charset="0"/>
                </a:rPr>
                <a:t>coherently</a:t>
              </a:r>
              <a:r>
                <a:rPr lang="en-US" sz="1600" dirty="0">
                  <a:solidFill>
                    <a:schemeClr val="tx1"/>
                  </a:solidFill>
                  <a:latin typeface="Comic Sans MS Bold"/>
                  <a:ea typeface="ＭＳ Ｐゴシック" charset="0"/>
                  <a:cs typeface="Comic Sans MS Bold"/>
                  <a:sym typeface="Arial" charset="0"/>
                </a:rPr>
                <a:t> with all nucleons</a:t>
              </a:r>
            </a:p>
          </p:txBody>
        </p:sp>
      </p:grpSp>
      <p:sp>
        <p:nvSpPr>
          <p:cNvPr id="24" name="TextBox 23"/>
          <p:cNvSpPr txBox="1"/>
          <p:nvPr/>
        </p:nvSpPr>
        <p:spPr>
          <a:xfrm>
            <a:off x="5331320" y="6097083"/>
            <a:ext cx="3916457" cy="338554"/>
          </a:xfrm>
          <a:prstGeom prst="rect">
            <a:avLst/>
          </a:prstGeom>
          <a:noFill/>
        </p:spPr>
        <p:txBody>
          <a:bodyPr wrap="none" rtlCol="0">
            <a:spAutoFit/>
          </a:bodyPr>
          <a:lstStyle/>
          <a:p>
            <a:r>
              <a:rPr lang="en-US" sz="1600" dirty="0"/>
              <a:t>Gold: </a:t>
            </a:r>
            <a:r>
              <a:rPr lang="en-US" sz="1600" dirty="0">
                <a:solidFill>
                  <a:srgbClr val="0000FF"/>
                </a:solidFill>
              </a:rPr>
              <a:t>197 times smaller effective</a:t>
            </a:r>
            <a:r>
              <a:rPr lang="en-US" sz="1600" dirty="0"/>
              <a:t> </a:t>
            </a:r>
            <a:r>
              <a:rPr lang="en-US" sz="1600" i="1" dirty="0">
                <a:solidFill>
                  <a:srgbClr val="0000FF"/>
                </a:solidFill>
              </a:rPr>
              <a:t>x </a:t>
            </a:r>
            <a:r>
              <a:rPr lang="en-US" sz="1600" dirty="0">
                <a:solidFill>
                  <a:srgbClr val="0000FF"/>
                </a:solidFill>
              </a:rPr>
              <a:t>!</a:t>
            </a:r>
          </a:p>
        </p:txBody>
      </p:sp>
    </p:spTree>
    <p:extLst>
      <p:ext uri="{BB962C8B-B14F-4D97-AF65-F5344CB8AC3E}">
        <p14:creationId xmlns:p14="http://schemas.microsoft.com/office/powerpoint/2010/main" xmlns="" val="1508174169"/>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1750"/>
                                        </p:tgtEl>
                                        <p:attrNameLst>
                                          <p:attrName>style.visibility</p:attrName>
                                        </p:attrNameLst>
                                      </p:cBhvr>
                                      <p:to>
                                        <p:strVal val="visible"/>
                                      </p:to>
                                    </p:set>
                                  </p:childTnLst>
                                </p:cTn>
                              </p:par>
                              <p:par>
                                <p:cTn id="7" presetID="0" presetClass="path" presetSubtype="0" accel="50000" decel="50000" fill="hold" grpId="1" nodeType="withEffect">
                                  <p:stCondLst>
                                    <p:cond delay="0"/>
                                  </p:stCondLst>
                                  <p:childTnLst>
                                    <p:animMotion origin="layout" path="M 0 0 L -0.04861 -0.06944 " pathEditMode="relative" ptsTypes="AA">
                                      <p:cBhvr>
                                        <p:cTn id="8" dur="2000" fill="hold"/>
                                        <p:tgtEl>
                                          <p:spTgt spid="31749"/>
                                        </p:tgtEl>
                                        <p:attrNameLst>
                                          <p:attrName>ppt_x</p:attrName>
                                          <p:attrName>ppt_y</p:attrName>
                                        </p:attrNameLst>
                                      </p:cBhvr>
                                    </p:animMotion>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 presetClass="entr" presetSubtype="0" fill="hold" grpId="0" nodeType="withEffect">
                                  <p:stCondLst>
                                    <p:cond delay="0"/>
                                  </p:stCondLst>
                                  <p:childTnLst>
                                    <p:set>
                                      <p:cBhvr>
                                        <p:cTn id="15" dur="1" fill="hold">
                                          <p:stCondLst>
                                            <p:cond delay="499"/>
                                          </p:stCondLst>
                                        </p:cTn>
                                        <p:tgtEl>
                                          <p:spTgt spid="18"/>
                                        </p:tgtEl>
                                        <p:attrNameLst>
                                          <p:attrName>style.visibility</p:attrName>
                                        </p:attrNameLst>
                                      </p:cBhvr>
                                      <p:to>
                                        <p:strVal val="visible"/>
                                      </p:to>
                                    </p:se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 presetClass="entr" presetSubtype="0" fill="hold" nodeType="withEffect">
                                  <p:stCondLst>
                                    <p:cond delay="0"/>
                                  </p:stCondLst>
                                  <p:childTnLst>
                                    <p:set>
                                      <p:cBhvr>
                                        <p:cTn id="20" dur="1" fill="hold">
                                          <p:stCondLst>
                                            <p:cond delay="499"/>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1" animBg="1"/>
      <p:bldP spid="31750" grpId="1" animBg="1"/>
      <p:bldP spid="18" grpId="0" autoUpdateAnimBg="0"/>
      <p:bldP spid="2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Scattered Lepton Kinematics </a:t>
            </a:r>
          </a:p>
        </p:txBody>
      </p:sp>
      <p:sp>
        <p:nvSpPr>
          <p:cNvPr id="3" name="Date Placeholder 2"/>
          <p:cNvSpPr>
            <a:spLocks noGrp="1"/>
          </p:cNvSpPr>
          <p:nvPr>
            <p:ph type="dt" sz="half" idx="10"/>
          </p:nvPr>
        </p:nvSpPr>
        <p:spPr/>
        <p:txBody>
          <a:bodyPr/>
          <a:lstStyle/>
          <a:p>
            <a:r>
              <a:rPr lang="en-US" altLang="ja-JP"/>
              <a:t>E.C. Aschenauer</a:t>
            </a:r>
          </a:p>
        </p:txBody>
      </p:sp>
      <p:sp>
        <p:nvSpPr>
          <p:cNvPr id="5" name="Slide Number Placeholder 4"/>
          <p:cNvSpPr>
            <a:spLocks noGrp="1"/>
          </p:cNvSpPr>
          <p:nvPr>
            <p:ph type="sldNum" sz="quarter" idx="12"/>
          </p:nvPr>
        </p:nvSpPr>
        <p:spPr/>
        <p:txBody>
          <a:bodyPr/>
          <a:lstStyle/>
          <a:p>
            <a:fld id="{1EC7F85B-340E-9941-AF39-030851572DD6}" type="slidenum">
              <a:rPr lang="en-US" altLang="ja-JP"/>
              <a:pPr/>
              <a:t>40</a:t>
            </a:fld>
            <a:endParaRPr lang="en-US" altLang="ja-JP"/>
          </a:p>
        </p:txBody>
      </p:sp>
      <p:pic>
        <p:nvPicPr>
          <p:cNvPr id="6" name="Picture 5" descr="lepton-PvsRapidity.eps"/>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9700" y="1219200"/>
            <a:ext cx="7086600" cy="4737100"/>
          </a:xfrm>
          <a:prstGeom prst="rect">
            <a:avLst/>
          </a:prstGeom>
        </p:spPr>
      </p:pic>
      <p:sp>
        <p:nvSpPr>
          <p:cNvPr id="7" name="TextBox 6"/>
          <p:cNvSpPr txBox="1"/>
          <p:nvPr/>
        </p:nvSpPr>
        <p:spPr>
          <a:xfrm>
            <a:off x="114300" y="800100"/>
            <a:ext cx="4330144" cy="369332"/>
          </a:xfrm>
          <a:prstGeom prst="rect">
            <a:avLst/>
          </a:prstGeom>
          <a:solidFill>
            <a:srgbClr val="FFFAD8"/>
          </a:solidFill>
          <a:ln>
            <a:solidFill>
              <a:srgbClr val="FFFF00"/>
            </a:solidFill>
          </a:ln>
          <a:effectLst>
            <a:glow rad="101600">
              <a:srgbClr val="FFFAD8">
                <a:alpha val="75000"/>
              </a:srgbClr>
            </a:glow>
          </a:effectLst>
          <a:scene3d>
            <a:camera prst="orthographicFront"/>
            <a:lightRig rig="threePt" dir="t"/>
          </a:scene3d>
          <a:sp3d>
            <a:bevelT w="114300" prst="artDeco"/>
            <a:bevelB w="114300" prst="artDeco"/>
          </a:sp3d>
        </p:spPr>
        <p:txBody>
          <a:bodyPr wrap="none" rtlCol="0">
            <a:spAutoFit/>
          </a:bodyPr>
          <a:lstStyle/>
          <a:p>
            <a:r>
              <a:rPr lang="en-US" dirty="0"/>
              <a:t>CUTS: Q</a:t>
            </a:r>
            <a:r>
              <a:rPr lang="en-US" baseline="30000" dirty="0"/>
              <a:t>2</a:t>
            </a:r>
            <a:r>
              <a:rPr lang="en-US" dirty="0"/>
              <a:t>&gt;0.1GeV</a:t>
            </a:r>
            <a:r>
              <a:rPr lang="en-US" baseline="30000" dirty="0"/>
              <a:t>2</a:t>
            </a:r>
            <a:r>
              <a:rPr lang="en-US" dirty="0"/>
              <a:t> &amp;&amp; 0.01&lt;y&lt;0.95</a:t>
            </a:r>
          </a:p>
        </p:txBody>
      </p:sp>
      <p:sp>
        <p:nvSpPr>
          <p:cNvPr id="8" name="TextBox 7"/>
          <p:cNvSpPr txBox="1"/>
          <p:nvPr/>
        </p:nvSpPr>
        <p:spPr>
          <a:xfrm>
            <a:off x="5689600" y="4914900"/>
            <a:ext cx="2619903" cy="1200329"/>
          </a:xfrm>
          <a:prstGeom prst="rect">
            <a:avLst/>
          </a:prstGeom>
          <a:noFill/>
        </p:spPr>
        <p:txBody>
          <a:bodyPr wrap="none" rtlCol="0">
            <a:spAutoFit/>
          </a:bodyPr>
          <a:lstStyle/>
          <a:p>
            <a:r>
              <a:rPr lang="en-US" dirty="0">
                <a:solidFill>
                  <a:srgbClr val="0000FF"/>
                </a:solidFill>
              </a:rPr>
              <a:t>higher √s:</a:t>
            </a:r>
          </a:p>
          <a:p>
            <a:r>
              <a:rPr lang="en-US" dirty="0"/>
              <a:t>scattered lepton has </a:t>
            </a:r>
          </a:p>
          <a:p>
            <a:r>
              <a:rPr lang="en-US" dirty="0"/>
              <a:t>small scattering angle</a:t>
            </a:r>
          </a:p>
          <a:p>
            <a:r>
              <a:rPr lang="en-US" dirty="0">
                <a:sym typeface="Wingdings"/>
              </a:rPr>
              <a:t> negative </a:t>
            </a:r>
            <a:r>
              <a:rPr lang="en-US" dirty="0" err="1">
                <a:sym typeface="Wingdings"/>
              </a:rPr>
              <a:t>rapidities</a:t>
            </a:r>
            <a:endParaRPr lang="en-US" dirty="0"/>
          </a:p>
        </p:txBody>
      </p:sp>
    </p:spTree>
    <p:extLst>
      <p:ext uri="{BB962C8B-B14F-4D97-AF65-F5344CB8AC3E}">
        <p14:creationId xmlns:p14="http://schemas.microsoft.com/office/powerpoint/2010/main" xmlns="" val="590133747"/>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Pion Kinematics</a:t>
            </a:r>
          </a:p>
        </p:txBody>
      </p:sp>
      <p:sp>
        <p:nvSpPr>
          <p:cNvPr id="4" name="Date Placeholder 3"/>
          <p:cNvSpPr>
            <a:spLocks noGrp="1"/>
          </p:cNvSpPr>
          <p:nvPr>
            <p:ph type="dt" sz="half" idx="10"/>
          </p:nvPr>
        </p:nvSpPr>
        <p:spPr/>
        <p:txBody>
          <a:bodyPr/>
          <a:lstStyle/>
          <a:p>
            <a:r>
              <a:rPr lang="en-US" altLang="ja-JP"/>
              <a:t>E.C. Aschenauer</a:t>
            </a:r>
            <a:endParaRPr lang="en-US" altLang="ja-JP" dirty="0"/>
          </a:p>
        </p:txBody>
      </p:sp>
      <p:sp>
        <p:nvSpPr>
          <p:cNvPr id="6" name="Slide Number Placeholder 5"/>
          <p:cNvSpPr>
            <a:spLocks noGrp="1"/>
          </p:cNvSpPr>
          <p:nvPr>
            <p:ph type="sldNum" sz="quarter" idx="12"/>
          </p:nvPr>
        </p:nvSpPr>
        <p:spPr/>
        <p:txBody>
          <a:bodyPr/>
          <a:lstStyle/>
          <a:p>
            <a:fld id="{5C1AF64A-CB62-3D4B-9CBC-C26B9FF18E2B}" type="slidenum">
              <a:rPr lang="en-US" altLang="ja-JP"/>
              <a:pPr/>
              <a:t>41</a:t>
            </a:fld>
            <a:endParaRPr lang="en-US" altLang="ja-JP" dirty="0"/>
          </a:p>
        </p:txBody>
      </p:sp>
      <p:grpSp>
        <p:nvGrpSpPr>
          <p:cNvPr id="2" name="Group 1"/>
          <p:cNvGrpSpPr/>
          <p:nvPr/>
        </p:nvGrpSpPr>
        <p:grpSpPr>
          <a:xfrm>
            <a:off x="177800" y="1130300"/>
            <a:ext cx="3975103" cy="2197112"/>
            <a:chOff x="177800" y="1257300"/>
            <a:chExt cx="3975103" cy="2197112"/>
          </a:xfrm>
        </p:grpSpPr>
        <p:pic>
          <p:nvPicPr>
            <p:cNvPr id="12" name="Picture 11" descr="SemiDISpions-Q2cut-zgt0.1.eps"/>
            <p:cNvPicPr>
              <a:picLocks noChangeAspect="1"/>
            </p:cNvPicPr>
            <p:nvPr/>
          </p:nvPicPr>
          <p:blipFill rotWithShape="1">
            <a:blip r:embed="rId2">
              <a:extLst>
                <a:ext uri="{28A0092B-C50C-407E-A947-70E740481C1C}">
                  <a14:useLocalDpi xmlns:a14="http://schemas.microsoft.com/office/drawing/2010/main" xmlns="" val="0"/>
                </a:ext>
              </a:extLst>
            </a:blip>
            <a:srcRect l="66843" t="94618"/>
            <a:stretch/>
          </p:blipFill>
          <p:spPr>
            <a:xfrm>
              <a:off x="571500" y="3060700"/>
              <a:ext cx="3581403" cy="393712"/>
            </a:xfrm>
            <a:prstGeom prst="rect">
              <a:avLst/>
            </a:prstGeom>
          </p:spPr>
        </p:pic>
        <p:pic>
          <p:nvPicPr>
            <p:cNvPr id="8" name="Picture 7" descr="SemiDISpions-Q2cut-zgt0.1.eps"/>
            <p:cNvPicPr>
              <a:picLocks noChangeAspect="1"/>
            </p:cNvPicPr>
            <p:nvPr/>
          </p:nvPicPr>
          <p:blipFill rotWithShape="1">
            <a:blip r:embed="rId2">
              <a:extLst>
                <a:ext uri="{28A0092B-C50C-407E-A947-70E740481C1C}">
                  <a14:useLocalDpi xmlns:a14="http://schemas.microsoft.com/office/drawing/2010/main" xmlns="" val="0"/>
                </a:ext>
              </a:extLst>
            </a:blip>
            <a:srcRect r="63668" b="74479"/>
            <a:stretch/>
          </p:blipFill>
          <p:spPr>
            <a:xfrm>
              <a:off x="177800" y="1257300"/>
              <a:ext cx="3924347" cy="1866912"/>
            </a:xfrm>
            <a:prstGeom prst="rect">
              <a:avLst/>
            </a:prstGeom>
          </p:spPr>
        </p:pic>
      </p:grpSp>
      <p:sp>
        <p:nvSpPr>
          <p:cNvPr id="9" name="TextBox 8"/>
          <p:cNvSpPr txBox="1"/>
          <p:nvPr/>
        </p:nvSpPr>
        <p:spPr>
          <a:xfrm>
            <a:off x="190500" y="723900"/>
            <a:ext cx="4537796" cy="369332"/>
          </a:xfrm>
          <a:prstGeom prst="rect">
            <a:avLst/>
          </a:prstGeom>
          <a:noFill/>
        </p:spPr>
        <p:txBody>
          <a:bodyPr wrap="none" rtlCol="0">
            <a:spAutoFit/>
          </a:bodyPr>
          <a:lstStyle/>
          <a:p>
            <a:r>
              <a:rPr lang="en-US" dirty="0"/>
              <a:t>Cuts: Q</a:t>
            </a:r>
            <a:r>
              <a:rPr lang="en-US" baseline="30000" dirty="0"/>
              <a:t>2</a:t>
            </a:r>
            <a:r>
              <a:rPr lang="en-US" dirty="0"/>
              <a:t>&gt;1 </a:t>
            </a:r>
            <a:r>
              <a:rPr lang="en-US" dirty="0" err="1"/>
              <a:t>GeV</a:t>
            </a:r>
            <a:r>
              <a:rPr lang="en-US" dirty="0"/>
              <a:t>, 0.01&lt;y&lt;0.95, z&gt;0.1</a:t>
            </a:r>
          </a:p>
        </p:txBody>
      </p:sp>
      <p:grpSp>
        <p:nvGrpSpPr>
          <p:cNvPr id="3" name="Group 2"/>
          <p:cNvGrpSpPr/>
          <p:nvPr/>
        </p:nvGrpSpPr>
        <p:grpSpPr>
          <a:xfrm>
            <a:off x="4356101" y="3302000"/>
            <a:ext cx="3962402" cy="2146312"/>
            <a:chOff x="4787901" y="1244600"/>
            <a:chExt cx="3962402" cy="2146312"/>
          </a:xfrm>
        </p:grpSpPr>
        <p:pic>
          <p:nvPicPr>
            <p:cNvPr id="10" name="Picture 9" descr="SemiDISpions-Q2cut-zgt0.1.eps"/>
            <p:cNvPicPr>
              <a:picLocks noChangeAspect="1"/>
            </p:cNvPicPr>
            <p:nvPr/>
          </p:nvPicPr>
          <p:blipFill rotWithShape="1">
            <a:blip r:embed="rId2">
              <a:extLst>
                <a:ext uri="{28A0092B-C50C-407E-A947-70E740481C1C}">
                  <a14:useLocalDpi xmlns:a14="http://schemas.microsoft.com/office/drawing/2010/main" xmlns="" val="0"/>
                </a:ext>
              </a:extLst>
            </a:blip>
            <a:srcRect l="66843" t="71354"/>
            <a:stretch/>
          </p:blipFill>
          <p:spPr>
            <a:xfrm>
              <a:off x="5168900" y="1295400"/>
              <a:ext cx="3581403" cy="2095512"/>
            </a:xfrm>
            <a:prstGeom prst="rect">
              <a:avLst/>
            </a:prstGeom>
          </p:spPr>
        </p:pic>
        <p:pic>
          <p:nvPicPr>
            <p:cNvPr id="11" name="Picture 10" descr="SemiDISpions-Q2cut-zgt0.1.eps"/>
            <p:cNvPicPr>
              <a:picLocks noChangeAspect="1"/>
            </p:cNvPicPr>
            <p:nvPr/>
          </p:nvPicPr>
          <p:blipFill rotWithShape="1">
            <a:blip r:embed="rId2">
              <a:extLst>
                <a:ext uri="{28A0092B-C50C-407E-A947-70E740481C1C}">
                  <a14:useLocalDpi xmlns:a14="http://schemas.microsoft.com/office/drawing/2010/main" xmlns="" val="0"/>
                </a:ext>
              </a:extLst>
            </a:blip>
            <a:srcRect r="94709" b="74479"/>
            <a:stretch/>
          </p:blipFill>
          <p:spPr>
            <a:xfrm>
              <a:off x="4787901" y="1244600"/>
              <a:ext cx="571500" cy="1866912"/>
            </a:xfrm>
            <a:prstGeom prst="rect">
              <a:avLst/>
            </a:prstGeom>
          </p:spPr>
        </p:pic>
      </p:grpSp>
      <p:sp>
        <p:nvSpPr>
          <p:cNvPr id="13" name="TextBox 12"/>
          <p:cNvSpPr txBox="1"/>
          <p:nvPr/>
        </p:nvSpPr>
        <p:spPr>
          <a:xfrm>
            <a:off x="558800" y="5375870"/>
            <a:ext cx="8660657" cy="1200329"/>
          </a:xfrm>
          <a:prstGeom prst="rect">
            <a:avLst/>
          </a:prstGeom>
          <a:noFill/>
        </p:spPr>
        <p:txBody>
          <a:bodyPr wrap="none" rtlCol="0">
            <a:spAutoFit/>
          </a:bodyPr>
          <a:lstStyle/>
          <a:p>
            <a:r>
              <a:rPr lang="en-US" dirty="0"/>
              <a:t>Increasing Hadron Beam Energy: influences max. hadron energy at fixed </a:t>
            </a:r>
            <a:r>
              <a:rPr lang="en-US" dirty="0">
                <a:latin typeface="Symbol" charset="2"/>
                <a:cs typeface="Symbol" charset="2"/>
              </a:rPr>
              <a:t>h</a:t>
            </a:r>
          </a:p>
          <a:p>
            <a:r>
              <a:rPr lang="en-US" dirty="0"/>
              <a:t>Increasing 30 </a:t>
            </a:r>
            <a:r>
              <a:rPr lang="en-US" dirty="0" err="1"/>
              <a:t>GeV</a:t>
            </a:r>
            <a:r>
              <a:rPr lang="en-US" dirty="0"/>
              <a:t> &lt; √s &lt; 170 </a:t>
            </a:r>
            <a:r>
              <a:rPr lang="en-US" dirty="0" err="1"/>
              <a:t>GeV</a:t>
            </a:r>
            <a:r>
              <a:rPr lang="en-US" dirty="0"/>
              <a:t> </a:t>
            </a:r>
          </a:p>
          <a:p>
            <a:pPr marL="285750" indent="-285750">
              <a:buFont typeface="Wingdings" charset="0"/>
              <a:buChar char="à"/>
            </a:pPr>
            <a:r>
              <a:rPr lang="en-US" dirty="0">
                <a:sym typeface="Wingdings"/>
              </a:rPr>
              <a:t>hadrons are boosted from forward </a:t>
            </a:r>
            <a:r>
              <a:rPr lang="en-US" dirty="0" err="1">
                <a:sym typeface="Wingdings"/>
              </a:rPr>
              <a:t>rapidities</a:t>
            </a:r>
            <a:r>
              <a:rPr lang="en-US" dirty="0">
                <a:sym typeface="Wingdings"/>
              </a:rPr>
              <a:t> to negative </a:t>
            </a:r>
            <a:r>
              <a:rPr lang="en-US" dirty="0" err="1">
                <a:sym typeface="Wingdings"/>
              </a:rPr>
              <a:t>rapidities</a:t>
            </a:r>
            <a:endParaRPr lang="en-US" dirty="0">
              <a:sym typeface="Wingdings"/>
            </a:endParaRPr>
          </a:p>
          <a:p>
            <a:pPr marL="285750" indent="-285750">
              <a:buFont typeface="Wingdings" charset="0"/>
              <a:buChar char="à"/>
            </a:pPr>
            <a:r>
              <a:rPr lang="en-US" dirty="0">
                <a:sym typeface="Wingdings"/>
              </a:rPr>
              <a:t>no difference between </a:t>
            </a:r>
            <a:r>
              <a:rPr lang="en-US" dirty="0">
                <a:latin typeface="Symbol" charset="2"/>
                <a:cs typeface="Symbol" charset="2"/>
                <a:sym typeface="Wingdings"/>
              </a:rPr>
              <a:t>p</a:t>
            </a:r>
            <a:r>
              <a:rPr lang="en-US" baseline="30000" dirty="0">
                <a:latin typeface="Symbol" charset="2"/>
                <a:cs typeface="Symbol" charset="2"/>
                <a:sym typeface="Wingdings"/>
              </a:rPr>
              <a:t>±</a:t>
            </a:r>
            <a:r>
              <a:rPr lang="en-US" dirty="0">
                <a:sym typeface="Wingdings"/>
              </a:rPr>
              <a:t>, K</a:t>
            </a:r>
            <a:r>
              <a:rPr lang="en-US" baseline="30000" dirty="0">
                <a:sym typeface="Wingdings"/>
              </a:rPr>
              <a:t>±</a:t>
            </a:r>
            <a:r>
              <a:rPr lang="en-US" dirty="0">
                <a:sym typeface="Wingdings"/>
              </a:rPr>
              <a:t>, p</a:t>
            </a:r>
            <a:r>
              <a:rPr lang="en-US" baseline="30000" dirty="0">
                <a:sym typeface="Wingdings"/>
              </a:rPr>
              <a:t>±</a:t>
            </a:r>
            <a:endParaRPr lang="en-US" baseline="30000" dirty="0"/>
          </a:p>
        </p:txBody>
      </p:sp>
      <p:pic>
        <p:nvPicPr>
          <p:cNvPr id="14" name="Picture 13" descr="SemiDISpions-Q2cut-zgt0.1.eps"/>
          <p:cNvPicPr>
            <a:picLocks noChangeAspect="1"/>
          </p:cNvPicPr>
          <p:nvPr/>
        </p:nvPicPr>
        <p:blipFill rotWithShape="1">
          <a:blip r:embed="rId2">
            <a:extLst>
              <a:ext uri="{28A0092B-C50C-407E-A947-70E740481C1C}">
                <a14:useLocalDpi xmlns:a14="http://schemas.microsoft.com/office/drawing/2010/main" xmlns="" val="0"/>
              </a:ext>
            </a:extLst>
          </a:blip>
          <a:srcRect t="71094" r="64374"/>
          <a:stretch/>
        </p:blipFill>
        <p:spPr>
          <a:xfrm>
            <a:off x="190500" y="3327400"/>
            <a:ext cx="3848090" cy="2114532"/>
          </a:xfrm>
          <a:prstGeom prst="rect">
            <a:avLst/>
          </a:prstGeom>
        </p:spPr>
      </p:pic>
      <p:grpSp>
        <p:nvGrpSpPr>
          <p:cNvPr id="18" name="Group 17"/>
          <p:cNvGrpSpPr/>
          <p:nvPr/>
        </p:nvGrpSpPr>
        <p:grpSpPr>
          <a:xfrm>
            <a:off x="4318001" y="1092200"/>
            <a:ext cx="3975153" cy="2171712"/>
            <a:chOff x="4445001" y="914400"/>
            <a:chExt cx="3975153" cy="2171712"/>
          </a:xfrm>
        </p:grpSpPr>
        <p:pic>
          <p:nvPicPr>
            <p:cNvPr id="15" name="Picture 14" descr="SemiDISpions-Q2cut-zgt0.1.eps"/>
            <p:cNvPicPr>
              <a:picLocks noChangeAspect="1"/>
            </p:cNvPicPr>
            <p:nvPr/>
          </p:nvPicPr>
          <p:blipFill rotWithShape="1">
            <a:blip r:embed="rId2">
              <a:extLst>
                <a:ext uri="{28A0092B-C50C-407E-A947-70E740481C1C}">
                  <a14:useLocalDpi xmlns:a14="http://schemas.microsoft.com/office/drawing/2010/main" xmlns="" val="0"/>
                </a:ext>
              </a:extLst>
            </a:blip>
            <a:srcRect l="67548" b="75000"/>
            <a:stretch/>
          </p:blipFill>
          <p:spPr>
            <a:xfrm>
              <a:off x="4914900" y="914400"/>
              <a:ext cx="3505254" cy="1828800"/>
            </a:xfrm>
            <a:prstGeom prst="rect">
              <a:avLst/>
            </a:prstGeom>
          </p:spPr>
        </p:pic>
        <p:pic>
          <p:nvPicPr>
            <p:cNvPr id="16" name="Picture 15" descr="SemiDISpions-Q2cut-zgt0.1.eps"/>
            <p:cNvPicPr>
              <a:picLocks noChangeAspect="1"/>
            </p:cNvPicPr>
            <p:nvPr/>
          </p:nvPicPr>
          <p:blipFill rotWithShape="1">
            <a:blip r:embed="rId2">
              <a:extLst>
                <a:ext uri="{28A0092B-C50C-407E-A947-70E740481C1C}">
                  <a14:useLocalDpi xmlns:a14="http://schemas.microsoft.com/office/drawing/2010/main" xmlns="" val="0"/>
                </a:ext>
              </a:extLst>
            </a:blip>
            <a:srcRect l="66843" t="94618"/>
            <a:stretch/>
          </p:blipFill>
          <p:spPr>
            <a:xfrm>
              <a:off x="4838700" y="2692400"/>
              <a:ext cx="3581403" cy="393712"/>
            </a:xfrm>
            <a:prstGeom prst="rect">
              <a:avLst/>
            </a:prstGeom>
          </p:spPr>
        </p:pic>
        <p:pic>
          <p:nvPicPr>
            <p:cNvPr id="17" name="Picture 16" descr="SemiDISpions-Q2cut-zgt0.1.eps"/>
            <p:cNvPicPr>
              <a:picLocks noChangeAspect="1"/>
            </p:cNvPicPr>
            <p:nvPr/>
          </p:nvPicPr>
          <p:blipFill rotWithShape="1">
            <a:blip r:embed="rId2">
              <a:extLst>
                <a:ext uri="{28A0092B-C50C-407E-A947-70E740481C1C}">
                  <a14:useLocalDpi xmlns:a14="http://schemas.microsoft.com/office/drawing/2010/main" xmlns="" val="0"/>
                </a:ext>
              </a:extLst>
            </a:blip>
            <a:srcRect r="94709" b="74479"/>
            <a:stretch/>
          </p:blipFill>
          <p:spPr>
            <a:xfrm>
              <a:off x="4445001" y="914400"/>
              <a:ext cx="571500" cy="1866912"/>
            </a:xfrm>
            <a:prstGeom prst="rect">
              <a:avLst/>
            </a:prstGeom>
          </p:spPr>
        </p:pic>
      </p:grpSp>
      <p:cxnSp>
        <p:nvCxnSpPr>
          <p:cNvPr id="19" name="Straight Arrow Connector 18"/>
          <p:cNvCxnSpPr/>
          <p:nvPr/>
        </p:nvCxnSpPr>
        <p:spPr bwMode="auto">
          <a:xfrm>
            <a:off x="3860800" y="2946400"/>
            <a:ext cx="901700" cy="774700"/>
          </a:xfrm>
          <a:prstGeom prst="straightConnector1">
            <a:avLst/>
          </a:prstGeom>
          <a:solidFill>
            <a:schemeClr val="accent1"/>
          </a:solidFill>
          <a:ln w="38100" cap="flat" cmpd="sng" algn="ctr">
            <a:solidFill>
              <a:srgbClr val="0000FF"/>
            </a:solidFill>
            <a:prstDash val="solid"/>
            <a:round/>
            <a:headEnd type="none" w="med" len="med"/>
            <a:tailEnd type="arrow"/>
          </a:ln>
          <a:effectLst/>
        </p:spPr>
      </p:cxnSp>
      <p:sp>
        <p:nvSpPr>
          <p:cNvPr id="21" name="TextBox 20"/>
          <p:cNvSpPr txBox="1"/>
          <p:nvPr/>
        </p:nvSpPr>
        <p:spPr>
          <a:xfrm>
            <a:off x="4000500" y="3251200"/>
            <a:ext cx="521447" cy="461665"/>
          </a:xfrm>
          <a:prstGeom prst="rect">
            <a:avLst/>
          </a:prstGeom>
          <a:noFill/>
        </p:spPr>
        <p:txBody>
          <a:bodyPr wrap="none" rtlCol="0">
            <a:spAutoFit/>
          </a:bodyPr>
          <a:lstStyle/>
          <a:p>
            <a:r>
              <a:rPr lang="en-US" sz="2400" dirty="0">
                <a:solidFill>
                  <a:srgbClr val="0000FF"/>
                </a:solidFill>
              </a:rPr>
              <a:t>√s</a:t>
            </a:r>
          </a:p>
        </p:txBody>
      </p:sp>
    </p:spTree>
    <p:extLst>
      <p:ext uri="{BB962C8B-B14F-4D97-AF65-F5344CB8AC3E}">
        <p14:creationId xmlns:p14="http://schemas.microsoft.com/office/powerpoint/2010/main" xmlns="" val="949624632"/>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Hadron, lepton, Photon Separation</a:t>
            </a:r>
          </a:p>
        </p:txBody>
      </p:sp>
      <p:sp>
        <p:nvSpPr>
          <p:cNvPr id="3" name="Date Placeholder 2"/>
          <p:cNvSpPr>
            <a:spLocks noGrp="1"/>
          </p:cNvSpPr>
          <p:nvPr>
            <p:ph type="dt" sz="half" idx="10"/>
          </p:nvPr>
        </p:nvSpPr>
        <p:spPr/>
        <p:txBody>
          <a:bodyPr/>
          <a:lstStyle/>
          <a:p>
            <a:r>
              <a:rPr lang="en-US" altLang="ja-JP"/>
              <a:t>E.C. Aschenauer</a:t>
            </a:r>
          </a:p>
        </p:txBody>
      </p:sp>
      <p:sp>
        <p:nvSpPr>
          <p:cNvPr id="5" name="Slide Number Placeholder 4"/>
          <p:cNvSpPr>
            <a:spLocks noGrp="1"/>
          </p:cNvSpPr>
          <p:nvPr>
            <p:ph type="sldNum" sz="quarter" idx="12"/>
          </p:nvPr>
        </p:nvSpPr>
        <p:spPr/>
        <p:txBody>
          <a:bodyPr/>
          <a:lstStyle/>
          <a:p>
            <a:fld id="{1EC7F85B-340E-9941-AF39-030851572DD6}" type="slidenum">
              <a:rPr lang="en-US" altLang="ja-JP"/>
              <a:pPr/>
              <a:t>42</a:t>
            </a:fld>
            <a:endParaRPr lang="en-US" altLang="ja-JP"/>
          </a:p>
        </p:txBody>
      </p:sp>
      <p:pic>
        <p:nvPicPr>
          <p:cNvPr id="6" name="Picture 5" descr="multiplicity5x50.eps"/>
          <p:cNvPicPr>
            <a:picLocks noChangeAspect="1"/>
          </p:cNvPicPr>
          <p:nvPr/>
        </p:nvPicPr>
        <p:blipFill rotWithShape="1">
          <a:blip r:embed="rId2">
            <a:extLst>
              <a:ext uri="{28A0092B-C50C-407E-A947-70E740481C1C}">
                <a14:useLocalDpi xmlns:a14="http://schemas.microsoft.com/office/drawing/2010/main" xmlns="" val="0"/>
              </a:ext>
            </a:extLst>
          </a:blip>
          <a:srcRect t="5208"/>
          <a:stretch/>
        </p:blipFill>
        <p:spPr>
          <a:xfrm>
            <a:off x="0" y="787400"/>
            <a:ext cx="7200900" cy="4622800"/>
          </a:xfrm>
          <a:prstGeom prst="rect">
            <a:avLst/>
          </a:prstGeom>
        </p:spPr>
      </p:pic>
      <p:sp>
        <p:nvSpPr>
          <p:cNvPr id="7" name="TextBox 6"/>
          <p:cNvSpPr txBox="1"/>
          <p:nvPr/>
        </p:nvSpPr>
        <p:spPr>
          <a:xfrm>
            <a:off x="5435600" y="3365500"/>
            <a:ext cx="1854482" cy="1754327"/>
          </a:xfrm>
          <a:prstGeom prst="rect">
            <a:avLst/>
          </a:prstGeom>
          <a:solidFill>
            <a:schemeClr val="bg1"/>
          </a:solidFill>
        </p:spPr>
        <p:txBody>
          <a:bodyPr wrap="none" rtlCol="0">
            <a:spAutoFit/>
          </a:bodyPr>
          <a:lstStyle/>
          <a:p>
            <a:r>
              <a:rPr lang="en-US" dirty="0"/>
              <a:t>5 GeVx50 </a:t>
            </a:r>
            <a:r>
              <a:rPr lang="en-US" dirty="0" err="1"/>
              <a:t>GeV</a:t>
            </a:r>
            <a:endParaRPr lang="en-US" dirty="0"/>
          </a:p>
          <a:p>
            <a:r>
              <a:rPr lang="en-US" dirty="0">
                <a:solidFill>
                  <a:srgbClr val="FF00FF"/>
                </a:solidFill>
              </a:rPr>
              <a:t>hadron</a:t>
            </a:r>
          </a:p>
          <a:p>
            <a:r>
              <a:rPr lang="en-US" dirty="0">
                <a:solidFill>
                  <a:srgbClr val="0000FF"/>
                </a:solidFill>
              </a:rPr>
              <a:t>photon</a:t>
            </a:r>
          </a:p>
          <a:p>
            <a:r>
              <a:rPr lang="en-US" dirty="0"/>
              <a:t>electron</a:t>
            </a:r>
          </a:p>
          <a:p>
            <a:endParaRPr lang="en-US" dirty="0"/>
          </a:p>
          <a:p>
            <a:r>
              <a:rPr lang="en-US" dirty="0"/>
              <a:t>no cuts applied</a:t>
            </a:r>
          </a:p>
        </p:txBody>
      </p:sp>
      <p:sp>
        <p:nvSpPr>
          <p:cNvPr id="8" name="AutoShape 12"/>
          <p:cNvSpPr>
            <a:spLocks noChangeArrowheads="1"/>
          </p:cNvSpPr>
          <p:nvPr/>
        </p:nvSpPr>
        <p:spPr bwMode="auto">
          <a:xfrm rot="10524131" flipH="1" flipV="1">
            <a:off x="274510" y="5705850"/>
            <a:ext cx="1007775" cy="367634"/>
          </a:xfrm>
          <a:prstGeom prst="curvedRightArrow">
            <a:avLst>
              <a:gd name="adj1" fmla="val 33853"/>
              <a:gd name="adj2" fmla="val 67706"/>
              <a:gd name="adj3" fmla="val 33333"/>
            </a:avLst>
          </a:prstGeom>
          <a:gradFill rotWithShape="1">
            <a:gsLst>
              <a:gs pos="0">
                <a:schemeClr val="bg1"/>
              </a:gs>
              <a:gs pos="50000">
                <a:srgbClr val="3333FF"/>
              </a:gs>
              <a:gs pos="100000">
                <a:schemeClr val="bg1"/>
              </a:gs>
            </a:gsLst>
            <a:lin ang="2700000" scaled="1"/>
          </a:gradFill>
          <a:ln w="9525">
            <a:solidFill>
              <a:schemeClr val="tx1"/>
            </a:solid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9" name="TextBox 8"/>
          <p:cNvSpPr txBox="1"/>
          <p:nvPr/>
        </p:nvSpPr>
        <p:spPr>
          <a:xfrm>
            <a:off x="1498600" y="5372100"/>
            <a:ext cx="3938511" cy="1477328"/>
          </a:xfrm>
          <a:prstGeom prst="rect">
            <a:avLst/>
          </a:prstGeom>
          <a:solidFill>
            <a:schemeClr val="bg1"/>
          </a:solidFill>
        </p:spPr>
        <p:txBody>
          <a:bodyPr wrap="none" rtlCol="0">
            <a:spAutoFit/>
          </a:bodyPr>
          <a:lstStyle/>
          <a:p>
            <a:r>
              <a:rPr lang="en-US" dirty="0"/>
              <a:t>hadron/photon suppression factor </a:t>
            </a:r>
          </a:p>
          <a:p>
            <a:r>
              <a:rPr lang="en-US" dirty="0"/>
              <a:t>needed for </a:t>
            </a:r>
            <a:r>
              <a:rPr lang="en-US" dirty="0" err="1"/>
              <a:t>p</a:t>
            </a:r>
            <a:r>
              <a:rPr lang="en-US" baseline="-25000" dirty="0" err="1"/>
              <a:t>e</a:t>
            </a:r>
            <a:r>
              <a:rPr lang="en-US" baseline="-25000" dirty="0"/>
              <a:t>’</a:t>
            </a:r>
            <a:r>
              <a:rPr lang="en-US" dirty="0"/>
              <a:t>&gt;1GeV:</a:t>
            </a:r>
          </a:p>
          <a:p>
            <a:r>
              <a:rPr lang="en-US" dirty="0"/>
              <a:t>-3&lt;</a:t>
            </a:r>
            <a:r>
              <a:rPr lang="en-US" dirty="0">
                <a:latin typeface="Symbol" charset="2"/>
                <a:cs typeface="Symbol" charset="2"/>
              </a:rPr>
              <a:t>h</a:t>
            </a:r>
            <a:r>
              <a:rPr lang="en-US" dirty="0"/>
              <a:t>&lt;-2: ~10</a:t>
            </a:r>
          </a:p>
          <a:p>
            <a:r>
              <a:rPr lang="en-US" dirty="0"/>
              <a:t>-2&lt;</a:t>
            </a:r>
            <a:r>
              <a:rPr lang="en-US" dirty="0">
                <a:latin typeface="Symbol" charset="2"/>
                <a:cs typeface="Symbol" charset="2"/>
              </a:rPr>
              <a:t>h</a:t>
            </a:r>
            <a:r>
              <a:rPr lang="en-US" dirty="0"/>
              <a:t>&lt;-1: &gt; 100</a:t>
            </a:r>
          </a:p>
          <a:p>
            <a:r>
              <a:rPr lang="en-US" dirty="0"/>
              <a:t>-1&lt;</a:t>
            </a:r>
            <a:r>
              <a:rPr lang="en-US" dirty="0">
                <a:latin typeface="Symbol" charset="2"/>
                <a:cs typeface="Symbol" charset="2"/>
              </a:rPr>
              <a:t>h</a:t>
            </a:r>
            <a:r>
              <a:rPr lang="en-US" dirty="0"/>
              <a:t>&lt;0: ~1000</a:t>
            </a:r>
          </a:p>
        </p:txBody>
      </p:sp>
      <p:sp>
        <p:nvSpPr>
          <p:cNvPr id="10" name="TextBox 9"/>
          <p:cNvSpPr txBox="1"/>
          <p:nvPr/>
        </p:nvSpPr>
        <p:spPr>
          <a:xfrm>
            <a:off x="5537199" y="5342467"/>
            <a:ext cx="2552502" cy="1200329"/>
          </a:xfrm>
          <a:prstGeom prst="rect">
            <a:avLst/>
          </a:prstGeom>
          <a:noFill/>
        </p:spPr>
        <p:txBody>
          <a:bodyPr wrap="none" rtlCol="0">
            <a:spAutoFit/>
          </a:bodyPr>
          <a:lstStyle/>
          <a:p>
            <a:r>
              <a:rPr lang="en-US" dirty="0" err="1"/>
              <a:t>p</a:t>
            </a:r>
            <a:r>
              <a:rPr lang="en-US" baseline="-25000" dirty="0" err="1"/>
              <a:t>max</a:t>
            </a:r>
            <a:r>
              <a:rPr lang="en-US" dirty="0"/>
              <a:t> hadron for PID:</a:t>
            </a:r>
          </a:p>
          <a:p>
            <a:r>
              <a:rPr lang="en-US" dirty="0"/>
              <a:t>-5&lt;</a:t>
            </a:r>
            <a:r>
              <a:rPr lang="en-US" dirty="0">
                <a:latin typeface="Symbol" charset="2"/>
                <a:cs typeface="Symbol" charset="2"/>
              </a:rPr>
              <a:t>h</a:t>
            </a:r>
            <a:r>
              <a:rPr lang="en-US" dirty="0"/>
              <a:t>&lt;-1: &lt; 10 </a:t>
            </a:r>
            <a:r>
              <a:rPr lang="en-US" dirty="0" err="1"/>
              <a:t>GeV</a:t>
            </a:r>
            <a:endParaRPr lang="en-US" dirty="0"/>
          </a:p>
          <a:p>
            <a:r>
              <a:rPr lang="en-US" dirty="0"/>
              <a:t>-1&lt;</a:t>
            </a:r>
            <a:r>
              <a:rPr lang="en-US" dirty="0">
                <a:latin typeface="Symbol" charset="2"/>
                <a:cs typeface="Symbol" charset="2"/>
              </a:rPr>
              <a:t>h</a:t>
            </a:r>
            <a:r>
              <a:rPr lang="en-US" dirty="0"/>
              <a:t>&lt;-1: &lt;  5 </a:t>
            </a:r>
            <a:r>
              <a:rPr lang="en-US" dirty="0" err="1"/>
              <a:t>GeV</a:t>
            </a:r>
            <a:endParaRPr lang="en-US" dirty="0"/>
          </a:p>
          <a:p>
            <a:r>
              <a:rPr lang="en-US" dirty="0"/>
              <a:t> 1&lt;</a:t>
            </a:r>
            <a:r>
              <a:rPr lang="en-US" dirty="0">
                <a:latin typeface="Symbol" charset="2"/>
                <a:cs typeface="Symbol" charset="2"/>
              </a:rPr>
              <a:t>h</a:t>
            </a:r>
            <a:r>
              <a:rPr lang="en-US" dirty="0"/>
              <a:t>&lt;5:   &lt; 50 </a:t>
            </a:r>
            <a:r>
              <a:rPr lang="en-US" dirty="0" err="1"/>
              <a:t>GeV</a:t>
            </a:r>
            <a:endParaRPr lang="en-US" dirty="0"/>
          </a:p>
        </p:txBody>
      </p:sp>
    </p:spTree>
    <p:extLst>
      <p:ext uri="{BB962C8B-B14F-4D97-AF65-F5344CB8AC3E}">
        <p14:creationId xmlns:p14="http://schemas.microsoft.com/office/powerpoint/2010/main" xmlns="" val="1368943832"/>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Lepton Identification</a:t>
            </a:r>
          </a:p>
        </p:txBody>
      </p:sp>
      <p:sp>
        <p:nvSpPr>
          <p:cNvPr id="3" name="Date Placeholder 2"/>
          <p:cNvSpPr>
            <a:spLocks noGrp="1"/>
          </p:cNvSpPr>
          <p:nvPr>
            <p:ph type="dt" sz="half" idx="10"/>
          </p:nvPr>
        </p:nvSpPr>
        <p:spPr/>
        <p:txBody>
          <a:bodyPr/>
          <a:lstStyle/>
          <a:p>
            <a:r>
              <a:rPr lang="en-US" altLang="ja-JP"/>
              <a:t>E.C. Aschenauer</a:t>
            </a:r>
          </a:p>
        </p:txBody>
      </p:sp>
      <p:sp>
        <p:nvSpPr>
          <p:cNvPr id="5" name="Slide Number Placeholder 4"/>
          <p:cNvSpPr>
            <a:spLocks noGrp="1"/>
          </p:cNvSpPr>
          <p:nvPr>
            <p:ph type="sldNum" sz="quarter" idx="12"/>
          </p:nvPr>
        </p:nvSpPr>
        <p:spPr/>
        <p:txBody>
          <a:bodyPr/>
          <a:lstStyle/>
          <a:p>
            <a:fld id="{1EC7F85B-340E-9941-AF39-030851572DD6}" type="slidenum">
              <a:rPr lang="en-US" altLang="ja-JP"/>
              <a:pPr/>
              <a:t>43</a:t>
            </a:fld>
            <a:endParaRPr lang="en-US" altLang="ja-JP"/>
          </a:p>
        </p:txBody>
      </p:sp>
      <p:pic>
        <p:nvPicPr>
          <p:cNvPr id="6" name="Picture 5"/>
          <p:cNvPicPr>
            <a:picLocks noChangeAspect="1"/>
          </p:cNvPicPr>
          <p:nvPr/>
        </p:nvPicPr>
        <p:blipFill rotWithShape="1">
          <a:blip r:embed="rId2">
            <a:extLst>
              <a:ext uri="{28A0092B-C50C-407E-A947-70E740481C1C}">
                <a14:useLocalDpi xmlns:a14="http://schemas.microsoft.com/office/drawing/2010/main" xmlns="" val="0"/>
              </a:ext>
            </a:extLst>
          </a:blip>
          <a:srcRect t="4427"/>
          <a:stretch/>
        </p:blipFill>
        <p:spPr>
          <a:xfrm>
            <a:off x="0" y="812800"/>
            <a:ext cx="7200900" cy="4660900"/>
          </a:xfrm>
          <a:prstGeom prst="rect">
            <a:avLst/>
          </a:prstGeom>
        </p:spPr>
      </p:pic>
      <p:sp>
        <p:nvSpPr>
          <p:cNvPr id="9" name="TextBox 8"/>
          <p:cNvSpPr txBox="1"/>
          <p:nvPr/>
        </p:nvSpPr>
        <p:spPr>
          <a:xfrm>
            <a:off x="5524500" y="3352800"/>
            <a:ext cx="2108983" cy="1754327"/>
          </a:xfrm>
          <a:prstGeom prst="rect">
            <a:avLst/>
          </a:prstGeom>
          <a:solidFill>
            <a:schemeClr val="bg1"/>
          </a:solidFill>
        </p:spPr>
        <p:txBody>
          <a:bodyPr wrap="none" rtlCol="0">
            <a:spAutoFit/>
          </a:bodyPr>
          <a:lstStyle/>
          <a:p>
            <a:r>
              <a:rPr lang="en-US" dirty="0"/>
              <a:t>20 GeVx250 </a:t>
            </a:r>
            <a:r>
              <a:rPr lang="en-US" dirty="0" err="1"/>
              <a:t>GeV</a:t>
            </a:r>
            <a:endParaRPr lang="en-US" dirty="0"/>
          </a:p>
          <a:p>
            <a:r>
              <a:rPr lang="en-US" dirty="0">
                <a:solidFill>
                  <a:srgbClr val="FF00FF"/>
                </a:solidFill>
              </a:rPr>
              <a:t>hadron</a:t>
            </a:r>
          </a:p>
          <a:p>
            <a:r>
              <a:rPr lang="en-US" dirty="0">
                <a:solidFill>
                  <a:srgbClr val="0000FF"/>
                </a:solidFill>
              </a:rPr>
              <a:t>photon</a:t>
            </a:r>
          </a:p>
          <a:p>
            <a:r>
              <a:rPr lang="en-US" dirty="0"/>
              <a:t>electron</a:t>
            </a:r>
          </a:p>
          <a:p>
            <a:endParaRPr lang="en-US" dirty="0"/>
          </a:p>
          <a:p>
            <a:r>
              <a:rPr lang="en-US" dirty="0"/>
              <a:t>no cuts applied</a:t>
            </a:r>
          </a:p>
        </p:txBody>
      </p:sp>
      <p:sp>
        <p:nvSpPr>
          <p:cNvPr id="10" name="AutoShape 12"/>
          <p:cNvSpPr>
            <a:spLocks noChangeArrowheads="1"/>
          </p:cNvSpPr>
          <p:nvPr/>
        </p:nvSpPr>
        <p:spPr bwMode="auto">
          <a:xfrm rot="10524131" flipH="1" flipV="1">
            <a:off x="363410" y="5769350"/>
            <a:ext cx="1007775" cy="367634"/>
          </a:xfrm>
          <a:prstGeom prst="curvedRightArrow">
            <a:avLst>
              <a:gd name="adj1" fmla="val 33853"/>
              <a:gd name="adj2" fmla="val 67706"/>
              <a:gd name="adj3" fmla="val 33333"/>
            </a:avLst>
          </a:prstGeom>
          <a:gradFill rotWithShape="1">
            <a:gsLst>
              <a:gs pos="0">
                <a:schemeClr val="bg1"/>
              </a:gs>
              <a:gs pos="50000">
                <a:srgbClr val="3333FF"/>
              </a:gs>
              <a:gs pos="100000">
                <a:schemeClr val="bg1"/>
              </a:gs>
            </a:gsLst>
            <a:lin ang="2700000" scaled="1"/>
          </a:gradFill>
          <a:ln w="9525">
            <a:solidFill>
              <a:schemeClr val="tx1"/>
            </a:solid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11" name="TextBox 10"/>
          <p:cNvSpPr txBox="1"/>
          <p:nvPr/>
        </p:nvSpPr>
        <p:spPr>
          <a:xfrm>
            <a:off x="1426627" y="5427133"/>
            <a:ext cx="3938511" cy="1477328"/>
          </a:xfrm>
          <a:prstGeom prst="rect">
            <a:avLst/>
          </a:prstGeom>
          <a:solidFill>
            <a:schemeClr val="bg1"/>
          </a:solidFill>
        </p:spPr>
        <p:txBody>
          <a:bodyPr wrap="none" rtlCol="0">
            <a:spAutoFit/>
          </a:bodyPr>
          <a:lstStyle/>
          <a:p>
            <a:r>
              <a:rPr lang="en-US" dirty="0"/>
              <a:t>hadron/photon suppression factor </a:t>
            </a:r>
          </a:p>
          <a:p>
            <a:r>
              <a:rPr lang="en-US" dirty="0"/>
              <a:t>needed for </a:t>
            </a:r>
            <a:r>
              <a:rPr lang="en-US" dirty="0" err="1"/>
              <a:t>p</a:t>
            </a:r>
            <a:r>
              <a:rPr lang="en-US" baseline="-25000" dirty="0" err="1"/>
              <a:t>e</a:t>
            </a:r>
            <a:r>
              <a:rPr lang="en-US" baseline="-25000" dirty="0"/>
              <a:t>’</a:t>
            </a:r>
            <a:r>
              <a:rPr lang="en-US" dirty="0"/>
              <a:t>&gt;1GeV:</a:t>
            </a:r>
          </a:p>
          <a:p>
            <a:r>
              <a:rPr lang="en-US" dirty="0"/>
              <a:t>-4&lt;</a:t>
            </a:r>
            <a:r>
              <a:rPr lang="en-US" dirty="0">
                <a:latin typeface="Symbol" charset="2"/>
                <a:cs typeface="Symbol" charset="2"/>
              </a:rPr>
              <a:t>h</a:t>
            </a:r>
            <a:r>
              <a:rPr lang="en-US" dirty="0"/>
              <a:t>&lt;-3: &gt;100</a:t>
            </a:r>
          </a:p>
          <a:p>
            <a:r>
              <a:rPr lang="en-US" dirty="0"/>
              <a:t>-3&lt;</a:t>
            </a:r>
            <a:r>
              <a:rPr lang="en-US" dirty="0">
                <a:latin typeface="Symbol" charset="2"/>
                <a:cs typeface="Symbol" charset="2"/>
              </a:rPr>
              <a:t>h</a:t>
            </a:r>
            <a:r>
              <a:rPr lang="en-US" dirty="0"/>
              <a:t>&lt;-2: ~1000</a:t>
            </a:r>
          </a:p>
          <a:p>
            <a:r>
              <a:rPr lang="en-US" dirty="0"/>
              <a:t>-2&lt;</a:t>
            </a:r>
            <a:r>
              <a:rPr lang="en-US" dirty="0">
                <a:latin typeface="Symbol" charset="2"/>
                <a:cs typeface="Symbol" charset="2"/>
              </a:rPr>
              <a:t>h</a:t>
            </a:r>
            <a:r>
              <a:rPr lang="en-US" dirty="0"/>
              <a:t>&lt;-1: &gt; 10</a:t>
            </a:r>
            <a:r>
              <a:rPr lang="en-US" baseline="30000" dirty="0">
                <a:solidFill>
                  <a:srgbClr val="FF00FF"/>
                </a:solidFill>
              </a:rPr>
              <a:t>4</a:t>
            </a:r>
          </a:p>
        </p:txBody>
      </p:sp>
      <p:sp>
        <p:nvSpPr>
          <p:cNvPr id="12" name="TextBox 11"/>
          <p:cNvSpPr txBox="1"/>
          <p:nvPr/>
        </p:nvSpPr>
        <p:spPr>
          <a:xfrm>
            <a:off x="5537199" y="5342467"/>
            <a:ext cx="2595582" cy="1200329"/>
          </a:xfrm>
          <a:prstGeom prst="rect">
            <a:avLst/>
          </a:prstGeom>
          <a:noFill/>
        </p:spPr>
        <p:txBody>
          <a:bodyPr wrap="none" rtlCol="0">
            <a:spAutoFit/>
          </a:bodyPr>
          <a:lstStyle/>
          <a:p>
            <a:r>
              <a:rPr lang="en-US" dirty="0" err="1"/>
              <a:t>p</a:t>
            </a:r>
            <a:r>
              <a:rPr lang="en-US" baseline="-25000" dirty="0" err="1"/>
              <a:t>max</a:t>
            </a:r>
            <a:r>
              <a:rPr lang="en-US" dirty="0"/>
              <a:t> hadron for PID:</a:t>
            </a:r>
          </a:p>
          <a:p>
            <a:r>
              <a:rPr lang="en-US" dirty="0"/>
              <a:t>-5&lt;</a:t>
            </a:r>
            <a:r>
              <a:rPr lang="en-US" dirty="0">
                <a:latin typeface="Symbol" charset="2"/>
                <a:cs typeface="Symbol" charset="2"/>
              </a:rPr>
              <a:t>h</a:t>
            </a:r>
            <a:r>
              <a:rPr lang="en-US" dirty="0"/>
              <a:t>&lt;-1: &lt; 30 </a:t>
            </a:r>
            <a:r>
              <a:rPr lang="en-US" dirty="0" err="1"/>
              <a:t>GeV</a:t>
            </a:r>
            <a:endParaRPr lang="en-US" dirty="0"/>
          </a:p>
          <a:p>
            <a:r>
              <a:rPr lang="en-US" dirty="0"/>
              <a:t>-1&lt;</a:t>
            </a:r>
            <a:r>
              <a:rPr lang="en-US" dirty="0">
                <a:latin typeface="Symbol" charset="2"/>
                <a:cs typeface="Symbol" charset="2"/>
              </a:rPr>
              <a:t>h</a:t>
            </a:r>
            <a:r>
              <a:rPr lang="en-US" dirty="0"/>
              <a:t>&lt;-1: &lt; 10 </a:t>
            </a:r>
            <a:r>
              <a:rPr lang="en-US" dirty="0" err="1"/>
              <a:t>GeV</a:t>
            </a:r>
            <a:endParaRPr lang="en-US" dirty="0"/>
          </a:p>
          <a:p>
            <a:r>
              <a:rPr lang="en-US" dirty="0"/>
              <a:t> 1&lt;</a:t>
            </a:r>
            <a:r>
              <a:rPr lang="en-US" dirty="0">
                <a:latin typeface="Symbol" charset="2"/>
                <a:cs typeface="Symbol" charset="2"/>
              </a:rPr>
              <a:t>h</a:t>
            </a:r>
            <a:r>
              <a:rPr lang="en-US" dirty="0"/>
              <a:t>&lt;5:   &lt; 100 </a:t>
            </a:r>
            <a:r>
              <a:rPr lang="en-US" dirty="0" err="1"/>
              <a:t>GeV</a:t>
            </a:r>
            <a:endParaRPr lang="en-US" dirty="0"/>
          </a:p>
        </p:txBody>
      </p:sp>
    </p:spTree>
    <p:extLst>
      <p:ext uri="{BB962C8B-B14F-4D97-AF65-F5344CB8AC3E}">
        <p14:creationId xmlns:p14="http://schemas.microsoft.com/office/powerpoint/2010/main" xmlns="" val="150678240"/>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0098" name="Picture 2"/>
          <p:cNvPicPr>
            <a:picLocks noChangeAspect="1" noChangeArrowheads="1"/>
          </p:cNvPicPr>
          <p:nvPr/>
        </p:nvPicPr>
        <p:blipFill>
          <a:blip r:embed="rId3"/>
          <a:srcRect/>
          <a:stretch>
            <a:fillRect/>
          </a:stretch>
        </p:blipFill>
        <p:spPr bwMode="auto">
          <a:xfrm>
            <a:off x="84667" y="355600"/>
            <a:ext cx="4064000" cy="685800"/>
          </a:xfrm>
          <a:prstGeom prst="rect">
            <a:avLst/>
          </a:prstGeom>
          <a:noFill/>
        </p:spPr>
      </p:pic>
      <p:sp>
        <p:nvSpPr>
          <p:cNvPr id="7170" name="Rectangle 2"/>
          <p:cNvSpPr>
            <a:spLocks noGrp="1" noChangeArrowheads="1"/>
          </p:cNvSpPr>
          <p:nvPr>
            <p:ph type="title"/>
          </p:nvPr>
        </p:nvSpPr>
        <p:spPr>
          <a:ln/>
        </p:spPr>
        <p:txBody>
          <a:bodyPr rIns="133350"/>
          <a:lstStyle/>
          <a:p>
            <a:r>
              <a:rPr lang="en-US" dirty="0"/>
              <a:t>What do we know</a:t>
            </a:r>
          </a:p>
        </p:txBody>
      </p:sp>
      <p:sp>
        <p:nvSpPr>
          <p:cNvPr id="16" name="Date Placeholder 15"/>
          <p:cNvSpPr>
            <a:spLocks noGrp="1"/>
          </p:cNvSpPr>
          <p:nvPr>
            <p:ph type="dt" sz="half" idx="10"/>
          </p:nvPr>
        </p:nvSpPr>
        <p:spPr/>
        <p:txBody>
          <a:bodyPr/>
          <a:lstStyle/>
          <a:p>
            <a:r>
              <a:rPr lang="en-US" altLang="ja-JP"/>
              <a:t>E.C. Aschenauer</a:t>
            </a:r>
            <a:endParaRPr lang="en-US" altLang="ja-JP" dirty="0"/>
          </a:p>
        </p:txBody>
      </p:sp>
      <p:sp>
        <p:nvSpPr>
          <p:cNvPr id="15" name="Slide Number Placeholder 3"/>
          <p:cNvSpPr>
            <a:spLocks noGrp="1"/>
          </p:cNvSpPr>
          <p:nvPr>
            <p:ph type="sldNum" sz="quarter" idx="12"/>
          </p:nvPr>
        </p:nvSpPr>
        <p:spPr/>
        <p:txBody>
          <a:bodyPr/>
          <a:lstStyle/>
          <a:p>
            <a:fld id="{830D158C-1560-FF45-8038-095B29591694}" type="slidenum">
              <a:rPr lang="en-US"/>
              <a:pPr/>
              <a:t>44</a:t>
            </a:fld>
            <a:endParaRPr lang="en-US"/>
          </a:p>
        </p:txBody>
      </p:sp>
      <p:grpSp>
        <p:nvGrpSpPr>
          <p:cNvPr id="4" name="Group 3"/>
          <p:cNvGrpSpPr/>
          <p:nvPr/>
        </p:nvGrpSpPr>
        <p:grpSpPr>
          <a:xfrm>
            <a:off x="0" y="1020674"/>
            <a:ext cx="4304573" cy="4405787"/>
            <a:chOff x="0" y="1020674"/>
            <a:chExt cx="4304573" cy="4405787"/>
          </a:xfrm>
        </p:grpSpPr>
        <p:pic>
          <p:nvPicPr>
            <p:cNvPr id="18" name="Picture 35"/>
            <p:cNvPicPr>
              <a:picLocks noChangeAspect="1" noChangeArrowheads="1"/>
            </p:cNvPicPr>
            <p:nvPr/>
          </p:nvPicPr>
          <p:blipFill rotWithShape="1">
            <a:blip r:embed="rId4">
              <a:extLst>
                <a:ext uri="{28A0092B-C50C-407E-A947-70E740481C1C}">
                  <a14:useLocalDpi xmlns:a14="http://schemas.microsoft.com/office/drawing/2010/main" xmlns="" val="0"/>
                </a:ext>
              </a:extLst>
            </a:blip>
            <a:srcRect t="6504" r="8799"/>
            <a:stretch/>
          </p:blipFill>
          <p:spPr bwMode="auto">
            <a:xfrm>
              <a:off x="0" y="1050302"/>
              <a:ext cx="4268740" cy="4376159"/>
            </a:xfrm>
            <a:prstGeom prst="rect">
              <a:avLst/>
            </a:prstGeom>
            <a:solidFill>
              <a:schemeClr val="bg1">
                <a:lumMod val="85000"/>
              </a:schemeClr>
            </a:solidFill>
            <a:ln w="9525">
              <a:noFill/>
              <a:miter lim="800000"/>
              <a:headEnd/>
              <a:tailEnd/>
            </a:ln>
          </p:spPr>
        </p:pic>
        <p:grpSp>
          <p:nvGrpSpPr>
            <p:cNvPr id="2" name="Group 21"/>
            <p:cNvGrpSpPr/>
            <p:nvPr/>
          </p:nvGrpSpPr>
          <p:grpSpPr>
            <a:xfrm>
              <a:off x="556093" y="1020674"/>
              <a:ext cx="760310" cy="524928"/>
              <a:chOff x="-801961" y="1778007"/>
              <a:chExt cx="760310" cy="524928"/>
            </a:xfrm>
          </p:grpSpPr>
          <p:pic>
            <p:nvPicPr>
              <p:cNvPr id="20" name="Picture 19"/>
              <p:cNvPicPr>
                <a:picLocks noChangeAspect="1"/>
              </p:cNvPicPr>
              <p:nvPr/>
            </p:nvPicPr>
            <p:blipFill>
              <a:blip r:embed="rId5"/>
              <a:stretch>
                <a:fillRect/>
              </a:stretch>
            </p:blipFill>
            <p:spPr>
              <a:xfrm>
                <a:off x="-742691" y="1883835"/>
                <a:ext cx="701040" cy="419100"/>
              </a:xfrm>
              <a:prstGeom prst="rect">
                <a:avLst/>
              </a:prstGeom>
            </p:spPr>
          </p:pic>
          <p:sp>
            <p:nvSpPr>
              <p:cNvPr id="21" name="TextBox 20"/>
              <p:cNvSpPr txBox="1"/>
              <p:nvPr/>
            </p:nvSpPr>
            <p:spPr>
              <a:xfrm>
                <a:off x="-801961" y="1778007"/>
                <a:ext cx="706519" cy="276999"/>
              </a:xfrm>
              <a:prstGeom prst="rect">
                <a:avLst/>
              </a:prstGeom>
              <a:noFill/>
            </p:spPr>
            <p:txBody>
              <a:bodyPr wrap="none" rtlCol="0">
                <a:spAutoFit/>
              </a:bodyPr>
              <a:lstStyle/>
              <a:p>
                <a:r>
                  <a:rPr lang="en-US" sz="1200" dirty="0"/>
                  <a:t>small </a:t>
                </a:r>
                <a:r>
                  <a:rPr lang="en-US" sz="1200" dirty="0" err="1"/>
                  <a:t>x</a:t>
                </a:r>
                <a:endParaRPr lang="en-US" sz="1200" dirty="0"/>
              </a:p>
            </p:txBody>
          </p:sp>
        </p:grpSp>
        <p:grpSp>
          <p:nvGrpSpPr>
            <p:cNvPr id="3" name="Group 24"/>
            <p:cNvGrpSpPr/>
            <p:nvPr/>
          </p:nvGrpSpPr>
          <p:grpSpPr>
            <a:xfrm>
              <a:off x="530860" y="4348068"/>
              <a:ext cx="840743" cy="551181"/>
              <a:chOff x="-86363" y="5489786"/>
              <a:chExt cx="840743" cy="551181"/>
            </a:xfrm>
          </p:grpSpPr>
          <p:pic>
            <p:nvPicPr>
              <p:cNvPr id="23" name="Picture 22"/>
              <p:cNvPicPr>
                <a:picLocks noChangeAspect="1"/>
              </p:cNvPicPr>
              <p:nvPr/>
            </p:nvPicPr>
            <p:blipFill>
              <a:blip r:embed="rId6"/>
              <a:stretch>
                <a:fillRect/>
              </a:stretch>
            </p:blipFill>
            <p:spPr>
              <a:xfrm>
                <a:off x="0" y="5564717"/>
                <a:ext cx="754380" cy="476250"/>
              </a:xfrm>
              <a:prstGeom prst="rect">
                <a:avLst/>
              </a:prstGeom>
            </p:spPr>
          </p:pic>
          <p:sp>
            <p:nvSpPr>
              <p:cNvPr id="24" name="TextBox 23"/>
              <p:cNvSpPr txBox="1"/>
              <p:nvPr/>
            </p:nvSpPr>
            <p:spPr>
              <a:xfrm>
                <a:off x="-86363" y="5489786"/>
                <a:ext cx="711553" cy="276999"/>
              </a:xfrm>
              <a:prstGeom prst="rect">
                <a:avLst/>
              </a:prstGeom>
              <a:noFill/>
            </p:spPr>
            <p:txBody>
              <a:bodyPr wrap="none" rtlCol="0">
                <a:spAutoFit/>
              </a:bodyPr>
              <a:lstStyle/>
              <a:p>
                <a:r>
                  <a:rPr lang="en-US" sz="1200" dirty="0"/>
                  <a:t>large </a:t>
                </a:r>
                <a:r>
                  <a:rPr lang="en-US" sz="1200" dirty="0" err="1"/>
                  <a:t>x</a:t>
                </a:r>
                <a:endParaRPr lang="en-US" sz="1200" dirty="0"/>
              </a:p>
            </p:txBody>
          </p:sp>
        </p:grpSp>
        <p:cxnSp>
          <p:nvCxnSpPr>
            <p:cNvPr id="50" name="Straight Arrow Connector 49"/>
            <p:cNvCxnSpPr/>
            <p:nvPr/>
          </p:nvCxnSpPr>
          <p:spPr bwMode="auto">
            <a:xfrm flipH="1" flipV="1">
              <a:off x="4033520" y="1537983"/>
              <a:ext cx="10160" cy="3200400"/>
            </a:xfrm>
            <a:prstGeom prst="straightConnector1">
              <a:avLst/>
            </a:prstGeom>
            <a:solidFill>
              <a:schemeClr val="accent1"/>
            </a:solidFill>
            <a:ln w="25400" cap="flat" cmpd="sng" algn="ctr">
              <a:solidFill>
                <a:srgbClr val="FF00FF"/>
              </a:solidFill>
              <a:prstDash val="solid"/>
              <a:round/>
              <a:headEnd type="none" w="med" len="med"/>
              <a:tailEnd type="arrow"/>
            </a:ln>
            <a:effectLst/>
          </p:spPr>
        </p:cxnSp>
        <p:sp>
          <p:nvSpPr>
            <p:cNvPr id="53" name="TextBox 52"/>
            <p:cNvSpPr txBox="1"/>
            <p:nvPr/>
          </p:nvSpPr>
          <p:spPr>
            <a:xfrm>
              <a:off x="3794760" y="4652023"/>
              <a:ext cx="509813" cy="307777"/>
            </a:xfrm>
            <a:prstGeom prst="rect">
              <a:avLst/>
            </a:prstGeom>
            <a:noFill/>
          </p:spPr>
          <p:txBody>
            <a:bodyPr wrap="none" rtlCol="0">
              <a:spAutoFit/>
            </a:bodyPr>
            <a:lstStyle/>
            <a:p>
              <a:r>
                <a:rPr lang="en-US" sz="1400" dirty="0" err="1"/>
                <a:t>x</a:t>
              </a:r>
              <a:r>
                <a:rPr lang="en-US" sz="1400" dirty="0"/>
                <a:t>=1</a:t>
              </a:r>
            </a:p>
          </p:txBody>
        </p:sp>
        <p:sp>
          <p:nvSpPr>
            <p:cNvPr id="54" name="TextBox 53"/>
            <p:cNvSpPr txBox="1"/>
            <p:nvPr/>
          </p:nvSpPr>
          <p:spPr>
            <a:xfrm>
              <a:off x="3528060" y="1245883"/>
              <a:ext cx="765500" cy="307777"/>
            </a:xfrm>
            <a:prstGeom prst="rect">
              <a:avLst/>
            </a:prstGeom>
            <a:noFill/>
          </p:spPr>
          <p:txBody>
            <a:bodyPr wrap="none" rtlCol="0">
              <a:spAutoFit/>
            </a:bodyPr>
            <a:lstStyle/>
            <a:p>
              <a:r>
                <a:rPr lang="en-US" sz="1400" dirty="0" err="1"/>
                <a:t>x</a:t>
              </a:r>
              <a:r>
                <a:rPr lang="en-US" sz="1400" dirty="0"/>
                <a:t>=10</a:t>
              </a:r>
              <a:r>
                <a:rPr lang="en-US" sz="1400" baseline="30000" dirty="0"/>
                <a:t>-5</a:t>
              </a:r>
            </a:p>
          </p:txBody>
        </p:sp>
      </p:grpSp>
      <p:sp>
        <p:nvSpPr>
          <p:cNvPr id="60" name="TextBox 59"/>
          <p:cNvSpPr txBox="1"/>
          <p:nvPr/>
        </p:nvSpPr>
        <p:spPr>
          <a:xfrm>
            <a:off x="5132911" y="960967"/>
            <a:ext cx="3962631" cy="369332"/>
          </a:xfrm>
          <a:prstGeom prst="rect">
            <a:avLst/>
          </a:prstGeom>
          <a:gradFill flip="none" rotWithShape="1">
            <a:gsLst>
              <a:gs pos="10000">
                <a:srgbClr val="FFFF00"/>
              </a:gs>
              <a:gs pos="100000">
                <a:srgbClr val="FFFFFF"/>
              </a:gs>
            </a:gsLst>
            <a:path path="circle">
              <a:fillToRect l="100000" t="100000"/>
            </a:path>
            <a:tileRect r="-100000" b="-100000"/>
          </a:gradFill>
          <a:scene3d>
            <a:camera prst="orthographicFront"/>
            <a:lightRig rig="threePt" dir="t"/>
          </a:scene3d>
          <a:sp3d>
            <a:bevelT prst="angle"/>
          </a:sp3d>
        </p:spPr>
        <p:txBody>
          <a:bodyPr wrap="none" rtlCol="0">
            <a:spAutoFit/>
          </a:bodyPr>
          <a:lstStyle/>
          <a:p>
            <a:r>
              <a:rPr lang="en-US" dirty="0"/>
              <a:t>Gluon density dominates at x&lt;0.1</a:t>
            </a:r>
          </a:p>
        </p:txBody>
      </p:sp>
      <p:pic>
        <p:nvPicPr>
          <p:cNvPr id="61" name="Picture 7"/>
          <p:cNvPicPr>
            <a:picLocks noChangeAspect="1" noChangeArrowheads="1"/>
          </p:cNvPicPr>
          <p:nvPr/>
        </p:nvPicPr>
        <p:blipFill>
          <a:blip r:embed="rId7">
            <a:extLst>
              <a:ext uri="{28A0092B-C50C-407E-A947-70E740481C1C}">
                <a14:useLocalDpi xmlns:a14="http://schemas.microsoft.com/office/drawing/2010/main" xmlns="" val="0"/>
              </a:ext>
            </a:extLst>
          </a:blip>
          <a:stretch>
            <a:fillRect/>
          </a:stretch>
        </p:blipFill>
        <p:spPr bwMode="auto">
          <a:xfrm>
            <a:off x="5055709" y="1457960"/>
            <a:ext cx="3960495" cy="3590290"/>
          </a:xfrm>
          <a:prstGeom prst="rect">
            <a:avLst/>
          </a:prstGeom>
          <a:noFill/>
          <a:ln w="12700" cap="flat">
            <a:noFill/>
            <a:miter lim="800000"/>
            <a:headEnd/>
            <a:tailEnd/>
          </a:ln>
        </p:spPr>
      </p:pic>
      <p:grpSp>
        <p:nvGrpSpPr>
          <p:cNvPr id="38" name="Group 37"/>
          <p:cNvGrpSpPr/>
          <p:nvPr/>
        </p:nvGrpSpPr>
        <p:grpSpPr>
          <a:xfrm>
            <a:off x="4186959" y="2628030"/>
            <a:ext cx="1235755" cy="729533"/>
            <a:chOff x="6341534" y="2032718"/>
            <a:chExt cx="1235755" cy="729533"/>
          </a:xfrm>
        </p:grpSpPr>
        <p:sp>
          <p:nvSpPr>
            <p:cNvPr id="39" name="AutoShape 49"/>
            <p:cNvSpPr>
              <a:spLocks noChangeArrowheads="1"/>
            </p:cNvSpPr>
            <p:nvPr/>
          </p:nvSpPr>
          <p:spPr bwMode="auto">
            <a:xfrm>
              <a:off x="6341534" y="2032718"/>
              <a:ext cx="1193799" cy="729533"/>
            </a:xfrm>
            <a:prstGeom prst="curvedRightArrow">
              <a:avLst>
                <a:gd name="adj1" fmla="val 24848"/>
                <a:gd name="adj2" fmla="val 49697"/>
                <a:gd name="adj3" fmla="val 33333"/>
              </a:avLst>
            </a:prstGeom>
            <a:gradFill rotWithShape="1">
              <a:gsLst>
                <a:gs pos="0">
                  <a:schemeClr val="bg1"/>
                </a:gs>
                <a:gs pos="50000">
                  <a:srgbClr val="CC66FF"/>
                </a:gs>
                <a:gs pos="100000">
                  <a:schemeClr val="bg1"/>
                </a:gs>
              </a:gsLst>
              <a:lin ang="2700000" scaled="1"/>
            </a:gradFill>
            <a:ln w="9525">
              <a:solidFill>
                <a:schemeClr val="tx1"/>
              </a:solidFill>
              <a:miter lim="800000"/>
              <a:headEnd/>
              <a:tailEnd/>
            </a:ln>
            <a:effectLst/>
          </p:spPr>
          <p:txBody>
            <a:bodyPr wrap="none" anchor="ctr">
              <a:prstTxWarp prst="textNoShape">
                <a:avLst/>
              </a:prstTxWarp>
              <a:normAutofit/>
              <a:scene3d>
                <a:camera prst="orthographicFront">
                  <a:rot lat="0" lon="60000" rev="0"/>
                </a:camera>
                <a:lightRig rig="threePt" dir="t"/>
              </a:scene3d>
            </a:bodyPr>
            <a:lstStyle/>
            <a:p>
              <a:pPr>
                <a:defRPr/>
              </a:pPr>
              <a:endParaRPr lang="en-US" dirty="0">
                <a:effectLst>
                  <a:outerShdw blurRad="38100" dist="38100" dir="2700000" algn="tl">
                    <a:srgbClr val="000000">
                      <a:alpha val="43137"/>
                    </a:srgbClr>
                  </a:outerShdw>
                </a:effectLst>
                <a:latin typeface="Comic Sans MS" charset="0"/>
              </a:endParaRPr>
            </a:p>
          </p:txBody>
        </p:sp>
        <p:sp>
          <p:nvSpPr>
            <p:cNvPr id="40" name="TextBox 39"/>
            <p:cNvSpPr txBox="1"/>
            <p:nvPr/>
          </p:nvSpPr>
          <p:spPr>
            <a:xfrm>
              <a:off x="6595530" y="2137828"/>
              <a:ext cx="981759" cy="369332"/>
            </a:xfrm>
            <a:prstGeom prst="rect">
              <a:avLst/>
            </a:prstGeom>
            <a:noFill/>
          </p:spPr>
          <p:txBody>
            <a:bodyPr vert="horz" wrap="none" rtlCol="0">
              <a:prstTxWarp prst="textArchUp">
                <a:avLst/>
              </a:prstTxWarp>
              <a:spAutoFit/>
            </a:bodyPr>
            <a:lstStyle/>
            <a:p>
              <a:r>
                <a:rPr lang="en-US" dirty="0">
                  <a:solidFill>
                    <a:srgbClr val="0000FF"/>
                  </a:solidFill>
                </a:rPr>
                <a:t>QCD</a:t>
              </a:r>
            </a:p>
          </p:txBody>
        </p:sp>
        <p:sp>
          <p:nvSpPr>
            <p:cNvPr id="44" name="TextBox 43"/>
            <p:cNvSpPr txBox="1"/>
            <p:nvPr/>
          </p:nvSpPr>
          <p:spPr>
            <a:xfrm rot="540000">
              <a:off x="6504510" y="2258484"/>
              <a:ext cx="981759" cy="369332"/>
            </a:xfrm>
            <a:prstGeom prst="rect">
              <a:avLst/>
            </a:prstGeom>
            <a:noFill/>
          </p:spPr>
          <p:txBody>
            <a:bodyPr vert="horz" wrap="none" rtlCol="0">
              <a:prstTxWarp prst="textArchDown">
                <a:avLst>
                  <a:gd name="adj" fmla="val 961505"/>
                </a:avLst>
              </a:prstTxWarp>
              <a:spAutoFit/>
            </a:bodyPr>
            <a:lstStyle/>
            <a:p>
              <a:r>
                <a:rPr lang="en-US" dirty="0">
                  <a:solidFill>
                    <a:srgbClr val="0000FF"/>
                  </a:solidFill>
                </a:rPr>
                <a:t>FIT</a:t>
              </a:r>
              <a:endParaRPr lang="en-US" dirty="0">
                <a:solidFill>
                  <a:srgbClr val="0000FF"/>
                </a:solidFill>
              </a:endParaRPr>
            </a:p>
          </p:txBody>
        </p:sp>
      </p:grpSp>
      <p:pic>
        <p:nvPicPr>
          <p:cNvPr id="46" name="Picture 7"/>
          <p:cNvPicPr>
            <a:picLocks noChangeAspect="1" noChangeArrowheads="1"/>
          </p:cNvPicPr>
          <p:nvPr/>
        </p:nvPicPr>
        <p:blipFill>
          <a:blip r:embed="rId7">
            <a:extLst>
              <a:ext uri="{28A0092B-C50C-407E-A947-70E740481C1C}">
                <a14:useLocalDpi xmlns:a14="http://schemas.microsoft.com/office/drawing/2010/main" xmlns="" val="0"/>
              </a:ext>
            </a:extLst>
          </a:blip>
          <a:stretch>
            <a:fillRect/>
          </a:stretch>
        </p:blipFill>
        <p:spPr bwMode="auto">
          <a:xfrm>
            <a:off x="170442" y="1081193"/>
            <a:ext cx="3960495" cy="3590290"/>
          </a:xfrm>
          <a:prstGeom prst="rect">
            <a:avLst/>
          </a:prstGeom>
          <a:noFill/>
          <a:ln w="12700" cap="flat">
            <a:noFill/>
            <a:miter lim="800000"/>
            <a:headEnd/>
            <a:tailEnd/>
          </a:ln>
        </p:spPr>
      </p:pic>
      <p:sp>
        <p:nvSpPr>
          <p:cNvPr id="51" name="TextBox 50"/>
          <p:cNvSpPr txBox="1"/>
          <p:nvPr/>
        </p:nvSpPr>
        <p:spPr>
          <a:xfrm>
            <a:off x="152395" y="626533"/>
            <a:ext cx="3962631" cy="369332"/>
          </a:xfrm>
          <a:prstGeom prst="rect">
            <a:avLst/>
          </a:prstGeom>
          <a:gradFill flip="none" rotWithShape="1">
            <a:gsLst>
              <a:gs pos="10000">
                <a:srgbClr val="FFFF00"/>
              </a:gs>
              <a:gs pos="100000">
                <a:srgbClr val="FFFFFF"/>
              </a:gs>
            </a:gsLst>
            <a:path path="circle">
              <a:fillToRect l="100000" t="100000"/>
            </a:path>
            <a:tileRect r="-100000" b="-100000"/>
          </a:gradFill>
          <a:scene3d>
            <a:camera prst="orthographicFront"/>
            <a:lightRig rig="threePt" dir="t"/>
          </a:scene3d>
          <a:sp3d>
            <a:bevelT prst="angle"/>
          </a:sp3d>
        </p:spPr>
        <p:txBody>
          <a:bodyPr wrap="none" rtlCol="0">
            <a:spAutoFit/>
          </a:bodyPr>
          <a:lstStyle/>
          <a:p>
            <a:r>
              <a:rPr lang="en-US" dirty="0"/>
              <a:t>Gluon density dominates at x&lt;0.1</a:t>
            </a:r>
          </a:p>
        </p:txBody>
      </p:sp>
      <p:pic>
        <p:nvPicPr>
          <p:cNvPr id="5" name="Picture 4" descr="RegionsOfWaveFunction_xQ2.eps"/>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4394200" y="1344099"/>
            <a:ext cx="4693920" cy="3556000"/>
          </a:xfrm>
          <a:prstGeom prst="rect">
            <a:avLst/>
          </a:prstGeom>
        </p:spPr>
      </p:pic>
      <p:pic>
        <p:nvPicPr>
          <p:cNvPr id="6" name="Picture 5" descr="recomb.eps"/>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1513396" y="5979571"/>
            <a:ext cx="5143500" cy="774700"/>
          </a:xfrm>
          <a:prstGeom prst="rect">
            <a:avLst/>
          </a:prstGeom>
        </p:spPr>
      </p:pic>
      <p:sp>
        <p:nvSpPr>
          <p:cNvPr id="7" name="TextBox 6"/>
          <p:cNvSpPr txBox="1"/>
          <p:nvPr/>
        </p:nvSpPr>
        <p:spPr>
          <a:xfrm>
            <a:off x="1" y="4923762"/>
            <a:ext cx="9006416" cy="1077218"/>
          </a:xfrm>
          <a:prstGeom prst="rect">
            <a:avLst/>
          </a:prstGeom>
          <a:noFill/>
        </p:spPr>
        <p:txBody>
          <a:bodyPr wrap="square" rtlCol="0">
            <a:spAutoFit/>
          </a:bodyPr>
          <a:lstStyle/>
          <a:p>
            <a:pPr marL="285750" indent="-285750">
              <a:buClr>
                <a:srgbClr val="0000FF"/>
              </a:buClr>
              <a:buFont typeface="Wingdings" charset="2"/>
              <a:buChar char="q"/>
            </a:pPr>
            <a:r>
              <a:rPr lang="en-US" sz="1600" b="0" dirty="0"/>
              <a:t>Rapid rise in gluons described naturally by linear </a:t>
            </a:r>
            <a:r>
              <a:rPr lang="en-US" sz="1600" b="0" dirty="0" err="1"/>
              <a:t>pQCD</a:t>
            </a:r>
            <a:r>
              <a:rPr lang="en-US" sz="1600" b="0" dirty="0"/>
              <a:t> evolution equations</a:t>
            </a:r>
          </a:p>
          <a:p>
            <a:pPr marL="285750" indent="-285750">
              <a:buClr>
                <a:srgbClr val="0000FF"/>
              </a:buClr>
              <a:buFont typeface="Wingdings" charset="2"/>
              <a:buChar char="q"/>
            </a:pPr>
            <a:r>
              <a:rPr lang="en-US" sz="1600" b="0" dirty="0"/>
              <a:t>This rise cannot increase forever - limits on the cross-section</a:t>
            </a:r>
          </a:p>
          <a:p>
            <a:pPr lvl="1">
              <a:buClr>
                <a:srgbClr val="0000FF"/>
              </a:buClr>
            </a:pPr>
            <a:r>
              <a:rPr lang="en-US" sz="1600" b="0" dirty="0">
                <a:solidFill>
                  <a:srgbClr val="0000FF"/>
                </a:solidFill>
                <a:sym typeface="Wingdings"/>
              </a:rPr>
              <a:t> </a:t>
            </a:r>
            <a:r>
              <a:rPr lang="en-US" sz="1600" b="0" dirty="0"/>
              <a:t>non-linear </a:t>
            </a:r>
            <a:r>
              <a:rPr lang="en-US" sz="1600" b="0" dirty="0" err="1"/>
              <a:t>pQCD</a:t>
            </a:r>
            <a:r>
              <a:rPr lang="en-US" sz="1600" b="0" dirty="0"/>
              <a:t> evolution equations provide a natural way to tame this growth and lead to a saturation of gluons, </a:t>
            </a:r>
            <a:r>
              <a:rPr lang="en-US" sz="1600" b="0" dirty="0" err="1"/>
              <a:t>characterised</a:t>
            </a:r>
            <a:r>
              <a:rPr lang="en-US" sz="1600" b="0" dirty="0"/>
              <a:t> by the saturation scale Q</a:t>
            </a:r>
            <a:r>
              <a:rPr lang="en-US" sz="1600" b="0" baseline="30000" dirty="0"/>
              <a:t>2</a:t>
            </a:r>
            <a:r>
              <a:rPr lang="en-US" sz="1600" b="0" baseline="-25000" dirty="0"/>
              <a:t>s</a:t>
            </a:r>
            <a:r>
              <a:rPr lang="en-US" sz="1600" b="0" dirty="0"/>
              <a:t>(x)</a:t>
            </a:r>
            <a:endParaRPr lang="en-US" sz="1600" dirty="0"/>
          </a:p>
        </p:txBody>
      </p:sp>
    </p:spTree>
    <p:extLst>
      <p:ext uri="{BB962C8B-B14F-4D97-AF65-F5344CB8AC3E}">
        <p14:creationId xmlns:p14="http://schemas.microsoft.com/office/powerpoint/2010/main" xmlns="" val="2917039492"/>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0.70"/>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barn(inVertical)">
                                      <p:cBhvr>
                                        <p:cTn id="12" dur="500"/>
                                        <p:tgtEl>
                                          <p:spTgt spid="60"/>
                                        </p:tgtEl>
                                      </p:cBhvr>
                                    </p:animEffect>
                                  </p:childTnLst>
                                </p:cTn>
                              </p:par>
                              <p:par>
                                <p:cTn id="13" presetID="16" presetClass="entr" presetSubtype="21" fill="hold" nodeType="with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barn(inVertical)">
                                      <p:cBhvr>
                                        <p:cTn id="15" dur="500"/>
                                        <p:tgtEl>
                                          <p:spTgt spid="6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260098"/>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4"/>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38"/>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61"/>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60"/>
                                        </p:tgtEl>
                                        <p:attrNameLst>
                                          <p:attrName>style.visibility</p:attrName>
                                        </p:attrNameLst>
                                      </p:cBhvr>
                                      <p:to>
                                        <p:strVal val="hidden"/>
                                      </p:to>
                                    </p:set>
                                  </p:childTnLst>
                                </p:cTn>
                              </p:par>
                              <p:par>
                                <p:cTn id="28" presetID="16" presetClass="entr" presetSubtype="21" fill="hold"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barn(inVertical)">
                                      <p:cBhvr>
                                        <p:cTn id="30" dur="500"/>
                                        <p:tgtEl>
                                          <p:spTgt spid="4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barn(inVertical)">
                                      <p:cBhvr>
                                        <p:cTn id="33" dur="500"/>
                                        <p:tgtEl>
                                          <p:spTgt spid="51"/>
                                        </p:tgtEl>
                                      </p:cBhvr>
                                    </p:animEffect>
                                  </p:childTnLst>
                                </p:cTn>
                              </p:par>
                            </p:childTnLst>
                          </p:cTn>
                        </p:par>
                        <p:par>
                          <p:cTn id="34" fill="hold">
                            <p:stCondLst>
                              <p:cond delay="500"/>
                            </p:stCondLst>
                            <p:childTnLst>
                              <p:par>
                                <p:cTn id="35" presetID="16" presetClass="entr" presetSubtype="21"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par>
                          <p:cTn id="38" fill="hold">
                            <p:stCondLst>
                              <p:cond delay="1000"/>
                            </p:stCondLst>
                            <p:childTnLst>
                              <p:par>
                                <p:cTn id="39" presetID="16" presetClass="entr" presetSubtype="21"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par>
                                <p:cTn id="42" presetID="16" presetClass="entr" presetSubtype="21"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0" grpId="1" animBg="1"/>
      <p:bldP spid="51" grpId="0" animBg="1"/>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title"/>
          </p:nvPr>
        </p:nvSpPr>
        <p:spPr>
          <a:xfrm>
            <a:off x="0" y="0"/>
            <a:ext cx="9144000" cy="609600"/>
          </a:xfrm>
          <a:ln/>
        </p:spPr>
        <p:txBody>
          <a:bodyPr rIns="133350"/>
          <a:lstStyle/>
          <a:p>
            <a:r>
              <a:rPr lang="en-US" dirty="0"/>
              <a:t>What Do We Know About </a:t>
            </a:r>
            <a:r>
              <a:rPr lang="en-US" cap="none" dirty="0" err="1"/>
              <a:t>x</a:t>
            </a:r>
            <a:r>
              <a:rPr lang="en-US" dirty="0" err="1"/>
              <a:t>G</a:t>
            </a:r>
            <a:r>
              <a:rPr lang="en-US" dirty="0"/>
              <a:t> in Nuclei?</a:t>
            </a:r>
          </a:p>
        </p:txBody>
      </p:sp>
      <p:sp>
        <p:nvSpPr>
          <p:cNvPr id="7" name="Slide Number Placeholder 3"/>
          <p:cNvSpPr>
            <a:spLocks noGrp="1"/>
          </p:cNvSpPr>
          <p:nvPr>
            <p:ph type="sldNum" sz="quarter" idx="12"/>
          </p:nvPr>
        </p:nvSpPr>
        <p:spPr/>
        <p:txBody>
          <a:bodyPr/>
          <a:lstStyle/>
          <a:p>
            <a:fld id="{0AB49407-61D0-674C-8945-BD65CF1CC592}" type="slidenum">
              <a:rPr lang="en-US"/>
              <a:pPr/>
              <a:t>45</a:t>
            </a:fld>
            <a:endParaRPr lang="en-US"/>
          </a:p>
        </p:txBody>
      </p:sp>
      <p:sp>
        <p:nvSpPr>
          <p:cNvPr id="38917" name="Rectangle 5"/>
          <p:cNvSpPr>
            <a:spLocks/>
          </p:cNvSpPr>
          <p:nvPr/>
        </p:nvSpPr>
        <p:spPr bwMode="auto">
          <a:xfrm>
            <a:off x="4936078" y="1576489"/>
            <a:ext cx="4028016" cy="101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r>
              <a:rPr lang="en-US" dirty="0">
                <a:solidFill>
                  <a:srgbClr val="FF0000"/>
                </a:solidFill>
                <a:latin typeface="Comic Sans MS"/>
                <a:ea typeface="ＭＳ Ｐゴシック" charset="0"/>
                <a:cs typeface="Comic Sans MS"/>
                <a:sym typeface="Arial" charset="0"/>
              </a:rPr>
              <a:t>Other than in p: </a:t>
            </a:r>
          </a:p>
          <a:p>
            <a:pPr marL="39688"/>
            <a:r>
              <a:rPr lang="en-US" dirty="0">
                <a:solidFill>
                  <a:srgbClr val="FF0000"/>
                </a:solidFill>
                <a:latin typeface="Comic Sans MS"/>
                <a:ea typeface="ＭＳ Ｐゴシック" charset="0"/>
                <a:cs typeface="Comic Sans MS"/>
                <a:sym typeface="Arial" charset="0"/>
              </a:rPr>
              <a:t>G(x,Q</a:t>
            </a:r>
            <a:r>
              <a:rPr lang="en-US" baseline="32000" dirty="0">
                <a:solidFill>
                  <a:srgbClr val="FF0000"/>
                </a:solidFill>
                <a:latin typeface="Comic Sans MS"/>
                <a:ea typeface="ＭＳ Ｐゴシック" charset="0"/>
                <a:cs typeface="Comic Sans MS"/>
                <a:sym typeface="Arial" charset="0"/>
              </a:rPr>
              <a:t>2</a:t>
            </a:r>
            <a:r>
              <a:rPr lang="en-US" dirty="0">
                <a:solidFill>
                  <a:srgbClr val="FF0000"/>
                </a:solidFill>
                <a:latin typeface="Comic Sans MS"/>
                <a:ea typeface="ＭＳ Ｐゴシック" charset="0"/>
                <a:cs typeface="Comic Sans MS"/>
                <a:sym typeface="Arial" charset="0"/>
              </a:rPr>
              <a:t>) for nuclei is little known</a:t>
            </a:r>
          </a:p>
          <a:p>
            <a:pPr marL="39688">
              <a:spcBef>
                <a:spcPts val="450"/>
              </a:spcBef>
            </a:pPr>
            <a:r>
              <a:rPr lang="en-US" dirty="0">
                <a:solidFill>
                  <a:srgbClr val="0000FF"/>
                </a:solidFill>
                <a:latin typeface="Comic Sans MS"/>
                <a:ea typeface="ＭＳ Ｐゴシック" charset="0"/>
                <a:cs typeface="Comic Sans MS"/>
                <a:sym typeface="Arial" charset="0"/>
              </a:rPr>
              <a:t>Key:</a:t>
            </a:r>
            <a:r>
              <a:rPr lang="en-US" dirty="0">
                <a:solidFill>
                  <a:srgbClr val="0000FF"/>
                </a:solidFill>
                <a:latin typeface="Comic Sans MS"/>
                <a:ea typeface="ＭＳ Ｐゴシック" charset="0"/>
                <a:cs typeface="Comic Sans MS"/>
                <a:sym typeface="Times New Roman Italic" charset="0"/>
              </a:rPr>
              <a:t> F</a:t>
            </a:r>
            <a:r>
              <a:rPr lang="en-US" baseline="-25000" dirty="0">
                <a:solidFill>
                  <a:srgbClr val="0000FF"/>
                </a:solidFill>
                <a:latin typeface="Comic Sans MS"/>
                <a:ea typeface="ＭＳ Ｐゴシック" charset="0"/>
                <a:cs typeface="Comic Sans MS"/>
                <a:sym typeface="Times New Roman Italic" charset="0"/>
              </a:rPr>
              <a:t>L</a:t>
            </a:r>
            <a:r>
              <a:rPr lang="en-US" dirty="0">
                <a:solidFill>
                  <a:srgbClr val="0000FF"/>
                </a:solidFill>
                <a:latin typeface="Comic Sans MS"/>
                <a:ea typeface="ＭＳ Ｐゴシック" charset="0"/>
                <a:cs typeface="Comic Sans MS"/>
                <a:sym typeface="Times New Roman Italic" charset="0"/>
              </a:rPr>
              <a:t> (x,Q</a:t>
            </a:r>
            <a:r>
              <a:rPr lang="en-US" baseline="32000" dirty="0">
                <a:solidFill>
                  <a:srgbClr val="0000FF"/>
                </a:solidFill>
                <a:latin typeface="Comic Sans MS"/>
                <a:ea typeface="ＭＳ Ｐゴシック" charset="0"/>
                <a:cs typeface="Comic Sans MS"/>
                <a:sym typeface="Times New Roman Italic" charset="0"/>
              </a:rPr>
              <a:t>2</a:t>
            </a:r>
            <a:r>
              <a:rPr lang="en-US" dirty="0">
                <a:solidFill>
                  <a:srgbClr val="0000FF"/>
                </a:solidFill>
                <a:latin typeface="Comic Sans MS"/>
                <a:ea typeface="ＭＳ Ｐゴシック" charset="0"/>
                <a:cs typeface="Comic Sans MS"/>
                <a:sym typeface="Times New Roman Italic" charset="0"/>
              </a:rPr>
              <a:t>) ~ </a:t>
            </a:r>
            <a:r>
              <a:rPr lang="en-US" dirty="0" err="1">
                <a:solidFill>
                  <a:srgbClr val="0000FF"/>
                </a:solidFill>
                <a:latin typeface="Comic Sans MS"/>
                <a:ea typeface="ＭＳ Ｐゴシック" charset="0"/>
                <a:cs typeface="Comic Sans MS"/>
                <a:sym typeface="Times New Roman Italic" charset="0"/>
              </a:rPr>
              <a:t>xG</a:t>
            </a:r>
            <a:r>
              <a:rPr lang="en-US" dirty="0">
                <a:solidFill>
                  <a:srgbClr val="0000FF"/>
                </a:solidFill>
                <a:latin typeface="Comic Sans MS"/>
                <a:ea typeface="ＭＳ Ｐゴシック" charset="0"/>
                <a:cs typeface="Comic Sans MS"/>
                <a:sym typeface="Times New Roman Italic" charset="0"/>
              </a:rPr>
              <a:t>(x,Q</a:t>
            </a:r>
            <a:r>
              <a:rPr lang="en-US" baseline="32000" dirty="0">
                <a:solidFill>
                  <a:srgbClr val="0000FF"/>
                </a:solidFill>
                <a:latin typeface="Comic Sans MS"/>
                <a:ea typeface="ＭＳ Ｐゴシック" charset="0"/>
                <a:cs typeface="Comic Sans MS"/>
                <a:sym typeface="Times New Roman Italic" charset="0"/>
              </a:rPr>
              <a:t>2</a:t>
            </a:r>
            <a:r>
              <a:rPr lang="en-US" dirty="0">
                <a:solidFill>
                  <a:srgbClr val="0000FF"/>
                </a:solidFill>
                <a:latin typeface="Comic Sans MS"/>
                <a:ea typeface="ＭＳ Ｐゴシック" charset="0"/>
                <a:cs typeface="Comic Sans MS"/>
                <a:sym typeface="Times New Roman Italic" charset="0"/>
              </a:rPr>
              <a:t>)</a:t>
            </a:r>
          </a:p>
        </p:txBody>
      </p:sp>
      <p:pic>
        <p:nvPicPr>
          <p:cNvPr id="3" name="Picture 2"/>
          <p:cNvPicPr>
            <a:picLocks noChangeAspect="1"/>
          </p:cNvPicPr>
          <p:nvPr/>
        </p:nvPicPr>
        <p:blipFill>
          <a:blip r:embed="rId2"/>
          <a:stretch>
            <a:fillRect/>
          </a:stretch>
        </p:blipFill>
        <p:spPr>
          <a:xfrm>
            <a:off x="4984767" y="2562339"/>
            <a:ext cx="3714750" cy="520065"/>
          </a:xfrm>
          <a:prstGeom prst="rect">
            <a:avLst/>
          </a:prstGeom>
        </p:spPr>
      </p:pic>
      <p:pic>
        <p:nvPicPr>
          <p:cNvPr id="4" name="Picture 3"/>
          <p:cNvPicPr>
            <a:picLocks noChangeAspect="1"/>
          </p:cNvPicPr>
          <p:nvPr/>
        </p:nvPicPr>
        <p:blipFill rotWithShape="1">
          <a:blip r:embed="rId3"/>
          <a:srcRect l="3672" t="2830" r="5711" b="2830"/>
          <a:stretch/>
        </p:blipFill>
        <p:spPr>
          <a:xfrm>
            <a:off x="232834" y="698508"/>
            <a:ext cx="3291391" cy="2540010"/>
          </a:xfrm>
          <a:prstGeom prst="rect">
            <a:avLst/>
          </a:prstGeom>
        </p:spPr>
      </p:pic>
      <p:sp>
        <p:nvSpPr>
          <p:cNvPr id="5" name="TextBox 4"/>
          <p:cNvSpPr txBox="1"/>
          <p:nvPr/>
        </p:nvSpPr>
        <p:spPr>
          <a:xfrm>
            <a:off x="3661834" y="857257"/>
            <a:ext cx="3846680" cy="677108"/>
          </a:xfrm>
          <a:prstGeom prst="rect">
            <a:avLst/>
          </a:prstGeom>
          <a:noFill/>
        </p:spPr>
        <p:txBody>
          <a:bodyPr wrap="none" rtlCol="0">
            <a:spAutoFit/>
          </a:bodyPr>
          <a:lstStyle/>
          <a:p>
            <a:r>
              <a:rPr lang="en-US" dirty="0"/>
              <a:t>99% of all h</a:t>
            </a:r>
            <a:r>
              <a:rPr lang="en-US" sz="2000" baseline="30000" dirty="0"/>
              <a:t>±</a:t>
            </a:r>
            <a:r>
              <a:rPr lang="en-US" dirty="0"/>
              <a:t> have </a:t>
            </a:r>
            <a:r>
              <a:rPr lang="en-US" dirty="0" err="1"/>
              <a:t>p</a:t>
            </a:r>
            <a:r>
              <a:rPr lang="en-US" baseline="-25000" dirty="0" err="1"/>
              <a:t>t</a:t>
            </a:r>
            <a:r>
              <a:rPr lang="en-US" dirty="0"/>
              <a:t> &lt; 2 </a:t>
            </a:r>
            <a:r>
              <a:rPr lang="en-US" dirty="0" err="1"/>
              <a:t>GeV</a:t>
            </a:r>
            <a:r>
              <a:rPr lang="en-US" dirty="0"/>
              <a:t>/c</a:t>
            </a:r>
          </a:p>
          <a:p>
            <a:r>
              <a:rPr lang="en-US" sz="2000" dirty="0"/>
              <a:t>“Bulk Matter” </a:t>
            </a:r>
            <a:r>
              <a:rPr lang="en-US" sz="2000" dirty="0">
                <a:sym typeface="Wingdings"/>
              </a:rPr>
              <a:t> x &lt; 0.01</a:t>
            </a:r>
            <a:endParaRPr lang="en-US" sz="2000" dirty="0"/>
          </a:p>
        </p:txBody>
      </p:sp>
      <p:sp>
        <p:nvSpPr>
          <p:cNvPr id="6" name="Date Placeholder 5"/>
          <p:cNvSpPr>
            <a:spLocks noGrp="1"/>
          </p:cNvSpPr>
          <p:nvPr>
            <p:ph type="dt" sz="half" idx="10"/>
          </p:nvPr>
        </p:nvSpPr>
        <p:spPr/>
        <p:txBody>
          <a:bodyPr/>
          <a:lstStyle/>
          <a:p>
            <a:r>
              <a:rPr lang="en-US"/>
              <a:t>E.C. Aschenauer</a:t>
            </a:r>
          </a:p>
        </p:txBody>
      </p:sp>
      <p:pic>
        <p:nvPicPr>
          <p:cNvPr id="9" name="Picture 8"/>
          <p:cNvPicPr>
            <a:picLocks noChangeAspect="1"/>
          </p:cNvPicPr>
          <p:nvPr/>
        </p:nvPicPr>
        <p:blipFill>
          <a:blip r:embed="rId4"/>
          <a:stretch>
            <a:fillRect/>
          </a:stretch>
        </p:blipFill>
        <p:spPr>
          <a:xfrm>
            <a:off x="148163" y="3257497"/>
            <a:ext cx="8810625" cy="3571875"/>
          </a:xfrm>
          <a:prstGeom prst="rect">
            <a:avLst/>
          </a:prstGeom>
        </p:spPr>
      </p:pic>
      <p:pic>
        <p:nvPicPr>
          <p:cNvPr id="11" name="Picture 9"/>
          <p:cNvPicPr>
            <a:picLocks noChangeAspect="1" noChangeArrowheads="1"/>
          </p:cNvPicPr>
          <p:nvPr/>
        </p:nvPicPr>
        <p:blipFill>
          <a:blip r:embed="rId5">
            <a:extLst>
              <a:ext uri="{28A0092B-C50C-407E-A947-70E740481C1C}">
                <a14:useLocalDpi xmlns:a14="http://schemas.microsoft.com/office/drawing/2010/main" xmlns="" val="0"/>
              </a:ext>
            </a:extLst>
          </a:blip>
          <a:stretch>
            <a:fillRect/>
          </a:stretch>
        </p:blipFill>
        <p:spPr bwMode="auto">
          <a:xfrm>
            <a:off x="423334" y="840738"/>
            <a:ext cx="8168665" cy="5796707"/>
          </a:xfrm>
          <a:prstGeom prst="rect">
            <a:avLst/>
          </a:prstGeom>
          <a:solidFill>
            <a:schemeClr val="bg1">
              <a:lumMod val="95000"/>
            </a:schemeClr>
          </a:solidFill>
          <a:ln>
            <a:noFill/>
          </a:ln>
        </p:spPr>
      </p:pic>
    </p:spTree>
    <p:extLst>
      <p:ext uri="{BB962C8B-B14F-4D97-AF65-F5344CB8AC3E}">
        <p14:creationId xmlns:p14="http://schemas.microsoft.com/office/powerpoint/2010/main" xmlns="" val="2882036660"/>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fld id="{9C1D7F7A-317E-1241-9E5F-E127130AB4D5}" type="slidenum">
              <a:rPr lang="en-US"/>
              <a:pPr/>
              <a:t>46</a:t>
            </a:fld>
            <a:endParaRPr lang="en-US"/>
          </a:p>
        </p:txBody>
      </p:sp>
      <p:sp>
        <p:nvSpPr>
          <p:cNvPr id="21506" name="Line 2"/>
          <p:cNvSpPr>
            <a:spLocks noChangeShapeType="1"/>
          </p:cNvSpPr>
          <p:nvPr/>
        </p:nvSpPr>
        <p:spPr bwMode="auto">
          <a:xfrm>
            <a:off x="152400" y="685800"/>
            <a:ext cx="8839200" cy="1588"/>
          </a:xfrm>
          <a:prstGeom prst="line">
            <a:avLst/>
          </a:prstGeom>
          <a:noFill/>
          <a:ln w="38100" cap="flat">
            <a:solidFill>
              <a:srgbClr val="000099"/>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1507" name="Rectangle 3"/>
          <p:cNvSpPr>
            <a:spLocks noGrp="1" noChangeArrowheads="1"/>
          </p:cNvSpPr>
          <p:nvPr>
            <p:ph type="title"/>
          </p:nvPr>
        </p:nvSpPr>
        <p:spPr>
          <a:ln/>
        </p:spPr>
        <p:txBody>
          <a:bodyPr rIns="133350"/>
          <a:lstStyle/>
          <a:p>
            <a:r>
              <a:rPr lang="en-US" dirty="0"/>
              <a:t>Inclusive DIS in </a:t>
            </a:r>
            <a:r>
              <a:rPr lang="en-US" cap="none" dirty="0" err="1"/>
              <a:t>e</a:t>
            </a:r>
            <a:r>
              <a:rPr lang="en-US" dirty="0" err="1"/>
              <a:t>A</a:t>
            </a:r>
            <a:r>
              <a:rPr lang="en-US" dirty="0"/>
              <a:t>:</a:t>
            </a:r>
            <a:r>
              <a:rPr lang="en-US" dirty="0">
                <a:solidFill>
                  <a:srgbClr val="FF0000"/>
                </a:solidFill>
              </a:rPr>
              <a:t> </a:t>
            </a:r>
            <a:r>
              <a:rPr lang="en-US" dirty="0"/>
              <a:t>Nuclear PDFs</a:t>
            </a:r>
          </a:p>
        </p:txBody>
      </p:sp>
      <p:sp>
        <p:nvSpPr>
          <p:cNvPr id="21508" name="Rectangle 4"/>
          <p:cNvSpPr>
            <a:spLocks noGrp="1" noChangeArrowheads="1"/>
          </p:cNvSpPr>
          <p:nvPr>
            <p:ph type="body" idx="1"/>
          </p:nvPr>
        </p:nvSpPr>
        <p:spPr>
          <a:xfrm>
            <a:off x="88900" y="2235200"/>
            <a:ext cx="8407400" cy="508000"/>
          </a:xfrm>
          <a:ln/>
        </p:spPr>
        <p:txBody>
          <a:bodyPr rIns="133350"/>
          <a:lstStyle/>
          <a:p>
            <a:pPr marL="508000" lvl="1"/>
            <a:r>
              <a:rPr lang="en-US" sz="2400" dirty="0">
                <a:solidFill>
                  <a:srgbClr val="0000FF"/>
                </a:solidFill>
              </a:rPr>
              <a:t>Expect strong non-linear effects in F</a:t>
            </a:r>
            <a:r>
              <a:rPr lang="en-US" sz="2400" baseline="-6000" dirty="0">
                <a:solidFill>
                  <a:srgbClr val="0000FF"/>
                </a:solidFill>
              </a:rPr>
              <a:t>L</a:t>
            </a:r>
          </a:p>
        </p:txBody>
      </p:sp>
      <p:sp>
        <p:nvSpPr>
          <p:cNvPr id="21509" name="Rectangle 5"/>
          <p:cNvSpPr>
            <a:spLocks/>
          </p:cNvSpPr>
          <p:nvPr/>
        </p:nvSpPr>
        <p:spPr bwMode="auto">
          <a:xfrm>
            <a:off x="3014114" y="1719264"/>
            <a:ext cx="19531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dirty="0" err="1">
                <a:solidFill>
                  <a:srgbClr val="0000FF"/>
                </a:solidFill>
                <a:latin typeface="Comic Sans MS"/>
                <a:ea typeface="Arial Bold" charset="0"/>
                <a:cs typeface="Comic Sans MS"/>
                <a:sym typeface="Arial Bold" charset="0"/>
              </a:rPr>
              <a:t>quark+anti-quark</a:t>
            </a:r>
            <a:endParaRPr lang="en-US" sz="1800" dirty="0">
              <a:solidFill>
                <a:srgbClr val="0000FF"/>
              </a:solidFill>
              <a:latin typeface="Comic Sans MS"/>
              <a:ea typeface="Arial Bold" charset="0"/>
              <a:cs typeface="Comic Sans MS"/>
              <a:sym typeface="Arial Bold" charset="0"/>
            </a:endParaRPr>
          </a:p>
        </p:txBody>
      </p:sp>
      <p:sp>
        <p:nvSpPr>
          <p:cNvPr id="21510" name="Rectangle 6"/>
          <p:cNvSpPr>
            <a:spLocks/>
          </p:cNvSpPr>
          <p:nvPr/>
        </p:nvSpPr>
        <p:spPr bwMode="auto">
          <a:xfrm>
            <a:off x="6263216" y="1706033"/>
            <a:ext cx="11557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r>
              <a:rPr lang="en-US" sz="1800" dirty="0">
                <a:solidFill>
                  <a:srgbClr val="FF0000"/>
                </a:solidFill>
                <a:latin typeface="Comic Sans MS"/>
                <a:ea typeface="Arial Bold" charset="0"/>
                <a:cs typeface="Comic Sans MS"/>
                <a:sym typeface="Arial Bold" charset="0"/>
              </a:rPr>
              <a:t>gluon</a:t>
            </a:r>
          </a:p>
        </p:txBody>
      </p:sp>
      <p:sp>
        <p:nvSpPr>
          <p:cNvPr id="21511" name="Line 7"/>
          <p:cNvSpPr>
            <a:spLocks noChangeShapeType="1"/>
          </p:cNvSpPr>
          <p:nvPr/>
        </p:nvSpPr>
        <p:spPr bwMode="auto">
          <a:xfrm rot="10800000" flipH="1">
            <a:off x="4340225" y="1460500"/>
            <a:ext cx="460375" cy="331788"/>
          </a:xfrm>
          <a:prstGeom prst="line">
            <a:avLst/>
          </a:prstGeom>
          <a:noFill/>
          <a:ln w="25400" cap="flat">
            <a:solidFill>
              <a:srgbClr val="0044FE"/>
            </a:solidFill>
            <a:prstDash val="solid"/>
            <a:round/>
            <a:headEnd type="stealth" w="med" len="med"/>
            <a:tailEnd type="stealth"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1512" name="Line 8"/>
          <p:cNvSpPr>
            <a:spLocks noChangeShapeType="1"/>
          </p:cNvSpPr>
          <p:nvPr/>
        </p:nvSpPr>
        <p:spPr bwMode="auto">
          <a:xfrm rot="10800000">
            <a:off x="6400800" y="1435100"/>
            <a:ext cx="228600" cy="342900"/>
          </a:xfrm>
          <a:prstGeom prst="line">
            <a:avLst/>
          </a:prstGeom>
          <a:noFill/>
          <a:ln w="25400" cap="flat">
            <a:solidFill>
              <a:srgbClr val="D90B00"/>
            </a:solidFill>
            <a:prstDash val="solid"/>
            <a:round/>
            <a:headEnd type="stealth" w="med" len="med"/>
            <a:tailEnd type="stealth"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nvGrpSpPr>
          <p:cNvPr id="21516" name="Group 12"/>
          <p:cNvGrpSpPr>
            <a:grpSpLocks/>
          </p:cNvGrpSpPr>
          <p:nvPr/>
        </p:nvGrpSpPr>
        <p:grpSpPr bwMode="auto">
          <a:xfrm>
            <a:off x="139700" y="2798763"/>
            <a:ext cx="8928100" cy="3660740"/>
            <a:chOff x="0" y="0"/>
            <a:chExt cx="5624" cy="2305"/>
          </a:xfrm>
        </p:grpSpPr>
        <p:pic>
          <p:nvPicPr>
            <p:cNvPr id="21513" name="Picture 9"/>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0"/>
              <a:ext cx="4136" cy="19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sp>
          <p:nvSpPr>
            <p:cNvPr id="21514" name="Rectangle 10"/>
            <p:cNvSpPr>
              <a:spLocks/>
            </p:cNvSpPr>
            <p:nvPr/>
          </p:nvSpPr>
          <p:spPr bwMode="auto">
            <a:xfrm>
              <a:off x="4200" y="60"/>
              <a:ext cx="1424" cy="1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r>
                <a:rPr lang="en-US" sz="2000" dirty="0">
                  <a:solidFill>
                    <a:schemeClr val="tx1"/>
                  </a:solidFill>
                  <a:latin typeface="Comic Sans MS"/>
                  <a:ea typeface="ＭＳ Ｐゴシック" charset="0"/>
                  <a:cs typeface="Comic Sans MS"/>
                  <a:sym typeface="Arial" charset="0"/>
                </a:rPr>
                <a:t>Relative contributions of higher twist</a:t>
              </a:r>
            </a:p>
            <a:p>
              <a:pPr marL="39688"/>
              <a:r>
                <a:rPr lang="en-US" sz="2000" dirty="0">
                  <a:solidFill>
                    <a:schemeClr val="tx1"/>
                  </a:solidFill>
                  <a:latin typeface="Comic Sans MS"/>
                  <a:ea typeface="ＭＳ Ｐゴシック" charset="0"/>
                  <a:cs typeface="Comic Sans MS"/>
                  <a:sym typeface="Arial" charset="0"/>
                </a:rPr>
                <a:t>effects to </a:t>
              </a:r>
              <a:r>
                <a:rPr lang="en-US" sz="2000" dirty="0">
                  <a:solidFill>
                    <a:srgbClr val="FF0000"/>
                  </a:solidFill>
                  <a:latin typeface="Comic Sans MS"/>
                  <a:ea typeface="ＭＳ Ｐゴシック" charset="0"/>
                  <a:cs typeface="Comic Sans MS"/>
                  <a:sym typeface="Arial" charset="0"/>
                </a:rPr>
                <a:t>F</a:t>
              </a:r>
              <a:r>
                <a:rPr lang="en-US" sz="2000" baseline="-6000" dirty="0">
                  <a:solidFill>
                    <a:srgbClr val="FF0000"/>
                  </a:solidFill>
                  <a:latin typeface="Comic Sans MS"/>
                  <a:ea typeface="ＭＳ Ｐゴシック" charset="0"/>
                  <a:cs typeface="Comic Sans MS"/>
                  <a:sym typeface="Arial" charset="0"/>
                </a:rPr>
                <a:t>L</a:t>
              </a:r>
              <a:r>
                <a:rPr lang="en-US" sz="2000" dirty="0">
                  <a:solidFill>
                    <a:schemeClr val="tx1"/>
                  </a:solidFill>
                  <a:latin typeface="Comic Sans MS"/>
                  <a:ea typeface="ＭＳ Ｐゴシック" charset="0"/>
                  <a:cs typeface="Comic Sans MS"/>
                  <a:sym typeface="Arial" charset="0"/>
                </a:rPr>
                <a:t> amplified in </a:t>
              </a:r>
              <a:r>
                <a:rPr lang="en-US" sz="2000" dirty="0" err="1">
                  <a:solidFill>
                    <a:schemeClr val="tx1"/>
                  </a:solidFill>
                  <a:latin typeface="Comic Sans MS"/>
                  <a:ea typeface="ＭＳ Ｐゴシック" charset="0"/>
                  <a:cs typeface="Comic Sans MS"/>
                  <a:sym typeface="Arial" charset="0"/>
                </a:rPr>
                <a:t>eA</a:t>
              </a:r>
              <a:endParaRPr lang="en-US" sz="2000" dirty="0">
                <a:solidFill>
                  <a:schemeClr val="tx1"/>
                </a:solidFill>
                <a:latin typeface="Comic Sans MS"/>
                <a:ea typeface="ＭＳ Ｐゴシック" charset="0"/>
                <a:cs typeface="Comic Sans MS"/>
                <a:sym typeface="Arial" charset="0"/>
              </a:endParaRPr>
            </a:p>
          </p:txBody>
        </p:sp>
        <p:sp>
          <p:nvSpPr>
            <p:cNvPr id="21515" name="Rectangle 11"/>
            <p:cNvSpPr>
              <a:spLocks/>
            </p:cNvSpPr>
            <p:nvPr/>
          </p:nvSpPr>
          <p:spPr bwMode="auto">
            <a:xfrm>
              <a:off x="24" y="2140"/>
              <a:ext cx="2136" cy="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700">
                  <a:solidFill>
                    <a:schemeClr val="tx1"/>
                  </a:solidFill>
                  <a:latin typeface="Comic Sans MS"/>
                  <a:ea typeface="ＭＳ Ｐゴシック" charset="0"/>
                  <a:cs typeface="Comic Sans MS"/>
                  <a:sym typeface="Arial" charset="0"/>
                </a:rPr>
                <a:t>Dipole model (J. Bartels </a:t>
              </a:r>
              <a:r>
                <a:rPr lang="en-US" sz="1700">
                  <a:solidFill>
                    <a:schemeClr val="tx1"/>
                  </a:solidFill>
                  <a:latin typeface="Comic Sans MS"/>
                  <a:ea typeface="Arial Italic" charset="0"/>
                  <a:cs typeface="Comic Sans MS"/>
                  <a:sym typeface="Arial Italic" charset="0"/>
                </a:rPr>
                <a:t>et al.</a:t>
              </a:r>
              <a:r>
                <a:rPr lang="en-US" sz="1700">
                  <a:solidFill>
                    <a:schemeClr val="tx1"/>
                  </a:solidFill>
                  <a:latin typeface="Comic Sans MS"/>
                  <a:ea typeface="ＭＳ Ｐゴシック" charset="0"/>
                  <a:cs typeface="Comic Sans MS"/>
                  <a:sym typeface="Arial" charset="0"/>
                </a:rPr>
                <a:t>) </a:t>
              </a:r>
            </a:p>
          </p:txBody>
        </p:sp>
      </p:grpSp>
      <p:graphicFrame>
        <p:nvGraphicFramePr>
          <p:cNvPr id="2" name="Object 1"/>
          <p:cNvGraphicFramePr>
            <a:graphicFrameLocks noChangeAspect="1"/>
          </p:cNvGraphicFramePr>
          <p:nvPr>
            <p:extLst>
              <p:ext uri="{D42A27DB-BD31-4B8C-83A1-F6EECF244321}">
                <p14:modId xmlns:p14="http://schemas.microsoft.com/office/powerpoint/2010/main" xmlns="" val="2671168272"/>
              </p:ext>
            </p:extLst>
          </p:nvPr>
        </p:nvGraphicFramePr>
        <p:xfrm>
          <a:off x="5092700" y="3721100"/>
          <a:ext cx="114300" cy="165100"/>
        </p:xfrm>
        <a:graphic>
          <a:graphicData uri="http://schemas.openxmlformats.org/presentationml/2006/ole">
            <p:oleObj spid="_x0000_s129482" name="Equation" r:id="rId5" imgW="0" imgH="0" progId="">
              <p:embed/>
            </p:oleObj>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xmlns="" val="1746272448"/>
              </p:ext>
            </p:extLst>
          </p:nvPr>
        </p:nvGraphicFramePr>
        <p:xfrm>
          <a:off x="5092700" y="3721100"/>
          <a:ext cx="114300" cy="165100"/>
        </p:xfrm>
        <a:graphic>
          <a:graphicData uri="http://schemas.openxmlformats.org/presentationml/2006/ole">
            <p:oleObj spid="_x0000_s129483" name="Equation" r:id="rId6" imgW="0" imgH="0" progId="">
              <p:embed/>
            </p:oleObj>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xmlns="" val="10114264"/>
              </p:ext>
            </p:extLst>
          </p:nvPr>
        </p:nvGraphicFramePr>
        <p:xfrm>
          <a:off x="5092700" y="3721100"/>
          <a:ext cx="114300" cy="165100"/>
        </p:xfrm>
        <a:graphic>
          <a:graphicData uri="http://schemas.openxmlformats.org/presentationml/2006/ole">
            <p:oleObj spid="_x0000_s129484" name="Equation" r:id="rId7" imgW="0" imgH="0" progId="">
              <p:embed/>
            </p:oleObj>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xmlns="" val="3193512719"/>
              </p:ext>
            </p:extLst>
          </p:nvPr>
        </p:nvGraphicFramePr>
        <p:xfrm>
          <a:off x="5092700" y="3721100"/>
          <a:ext cx="114300" cy="165100"/>
        </p:xfrm>
        <a:graphic>
          <a:graphicData uri="http://schemas.openxmlformats.org/presentationml/2006/ole">
            <p:oleObj spid="_x0000_s129485" name="Equation" r:id="rId8" imgW="0" imgH="0" progId="">
              <p:embed/>
            </p:oleObj>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xmlns="" val="2121430305"/>
              </p:ext>
            </p:extLst>
          </p:nvPr>
        </p:nvGraphicFramePr>
        <p:xfrm>
          <a:off x="5092700" y="3721100"/>
          <a:ext cx="114300" cy="165100"/>
        </p:xfrm>
        <a:graphic>
          <a:graphicData uri="http://schemas.openxmlformats.org/presentationml/2006/ole">
            <p:oleObj spid="_x0000_s129486" name="Equation" r:id="rId9" imgW="0" imgH="0" progId="">
              <p:embed/>
            </p:oleObj>
          </a:graphicData>
        </a:graphic>
      </p:graphicFrame>
      <p:sp>
        <p:nvSpPr>
          <p:cNvPr id="7" name="Date Placeholder 6"/>
          <p:cNvSpPr>
            <a:spLocks noGrp="1"/>
          </p:cNvSpPr>
          <p:nvPr>
            <p:ph type="dt" sz="half" idx="10"/>
          </p:nvPr>
        </p:nvSpPr>
        <p:spPr/>
        <p:txBody>
          <a:bodyPr/>
          <a:lstStyle/>
          <a:p>
            <a:r>
              <a:rPr lang="en-US"/>
              <a:t>E.C. Aschenauer</a:t>
            </a:r>
          </a:p>
        </p:txBody>
      </p:sp>
      <p:graphicFrame>
        <p:nvGraphicFramePr>
          <p:cNvPr id="22" name="Object 21"/>
          <p:cNvGraphicFramePr>
            <a:graphicFrameLocks noChangeAspect="1"/>
          </p:cNvGraphicFramePr>
          <p:nvPr>
            <p:extLst>
              <p:ext uri="{D42A27DB-BD31-4B8C-83A1-F6EECF244321}">
                <p14:modId xmlns:p14="http://schemas.microsoft.com/office/powerpoint/2010/main" xmlns="" val="2318908748"/>
              </p:ext>
            </p:extLst>
          </p:nvPr>
        </p:nvGraphicFramePr>
        <p:xfrm>
          <a:off x="1674812" y="875242"/>
          <a:ext cx="5372100" cy="838200"/>
        </p:xfrm>
        <a:graphic>
          <a:graphicData uri="http://schemas.openxmlformats.org/presentationml/2006/ole">
            <p:oleObj spid="_x0000_s129487" name="Equation" r:id="rId10" imgW="5357520" imgH="822600" progId="">
              <p:embed/>
            </p:oleObj>
          </a:graphicData>
        </a:graphic>
      </p:graphicFrame>
      <p:sp>
        <p:nvSpPr>
          <p:cNvPr id="9" name="Oval 8"/>
          <p:cNvSpPr/>
          <p:nvPr/>
        </p:nvSpPr>
        <p:spPr bwMode="auto">
          <a:xfrm>
            <a:off x="3513677" y="3238504"/>
            <a:ext cx="910166" cy="2465917"/>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xmlns="" val="2931812806"/>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F2CE8122-B971-584F-B811-025CB078F8DA}" type="slidenum">
              <a:rPr lang="en-US"/>
              <a:pPr/>
              <a:t>47</a:t>
            </a:fld>
            <a:endParaRPr lang="en-US"/>
          </a:p>
        </p:txBody>
      </p:sp>
      <p:sp>
        <p:nvSpPr>
          <p:cNvPr id="23553" name="Line 1"/>
          <p:cNvSpPr>
            <a:spLocks noChangeShapeType="1"/>
          </p:cNvSpPr>
          <p:nvPr/>
        </p:nvSpPr>
        <p:spPr bwMode="auto">
          <a:xfrm>
            <a:off x="152400" y="685800"/>
            <a:ext cx="8839200" cy="1588"/>
          </a:xfrm>
          <a:prstGeom prst="line">
            <a:avLst/>
          </a:prstGeom>
          <a:noFill/>
          <a:ln w="38100" cap="flat">
            <a:solidFill>
              <a:srgbClr val="000099"/>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5475" y="1066799"/>
            <a:ext cx="8763000" cy="3243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sp>
        <p:nvSpPr>
          <p:cNvPr id="23555" name="Rectangle 3"/>
          <p:cNvSpPr>
            <a:spLocks noGrp="1" noChangeArrowheads="1"/>
          </p:cNvSpPr>
          <p:nvPr>
            <p:ph type="title"/>
          </p:nvPr>
        </p:nvSpPr>
        <p:spPr>
          <a:ln/>
        </p:spPr>
        <p:txBody>
          <a:bodyPr rIns="133350"/>
          <a:lstStyle/>
          <a:p>
            <a:r>
              <a:rPr lang="en-US"/>
              <a:t>Inclusive DIS in eA: Nuclear PDFs</a:t>
            </a:r>
          </a:p>
        </p:txBody>
      </p:sp>
      <p:sp>
        <p:nvSpPr>
          <p:cNvPr id="23556" name="Rectangle 4"/>
          <p:cNvSpPr>
            <a:spLocks noGrp="1" noChangeArrowheads="1"/>
          </p:cNvSpPr>
          <p:nvPr>
            <p:ph type="body" idx="1"/>
          </p:nvPr>
        </p:nvSpPr>
        <p:spPr>
          <a:xfrm>
            <a:off x="43575" y="4510960"/>
            <a:ext cx="8966200" cy="2070100"/>
          </a:xfrm>
          <a:ln/>
        </p:spPr>
        <p:txBody>
          <a:bodyPr rIns="133350"/>
          <a:lstStyle/>
          <a:p>
            <a:pPr marL="508000" lvl="1"/>
            <a:r>
              <a:rPr lang="en-US" dirty="0"/>
              <a:t>measurement of F</a:t>
            </a:r>
            <a:r>
              <a:rPr lang="en-US" baseline="-6000" dirty="0"/>
              <a:t>L</a:t>
            </a:r>
            <a:r>
              <a:rPr lang="en-US" dirty="0"/>
              <a:t> requires running at different </a:t>
            </a:r>
            <a:r>
              <a:rPr lang="en-US" dirty="0">
                <a:latin typeface="Symbol" charset="0"/>
                <a:cs typeface="Symbol" charset="0"/>
                <a:sym typeface="Symbol" charset="0"/>
              </a:rPr>
              <a:t>√</a:t>
            </a:r>
            <a:r>
              <a:rPr lang="en-US" dirty="0"/>
              <a:t>s </a:t>
            </a:r>
          </a:p>
          <a:p>
            <a:pPr marL="508000" lvl="1"/>
            <a:r>
              <a:rPr lang="en-US" dirty="0"/>
              <a:t>F</a:t>
            </a:r>
            <a:r>
              <a:rPr lang="en-US" baseline="-6000" dirty="0"/>
              <a:t>2</a:t>
            </a:r>
            <a:r>
              <a:rPr lang="en-US" dirty="0"/>
              <a:t>, F</a:t>
            </a:r>
            <a:r>
              <a:rPr lang="en-US" baseline="-6000" dirty="0"/>
              <a:t>L</a:t>
            </a:r>
            <a:r>
              <a:rPr lang="en-US" dirty="0"/>
              <a:t>: negligible stat. error, </a:t>
            </a:r>
            <a:r>
              <a:rPr lang="en-US" dirty="0">
                <a:solidFill>
                  <a:srgbClr val="0000FF"/>
                </a:solidFill>
              </a:rPr>
              <a:t>systematics dominated</a:t>
            </a:r>
          </a:p>
          <a:p>
            <a:pPr marL="508000" lvl="1"/>
            <a:r>
              <a:rPr lang="en-US" dirty="0"/>
              <a:t>A dependence helps to </a:t>
            </a:r>
            <a:r>
              <a:rPr lang="en-US" dirty="0">
                <a:solidFill>
                  <a:srgbClr val="0000FF"/>
                </a:solidFill>
              </a:rPr>
              <a:t>discriminate between linear and non-linear (saturation) models</a:t>
            </a:r>
          </a:p>
          <a:p>
            <a:pPr marL="508000" lvl="1"/>
            <a:r>
              <a:rPr lang="en-US" dirty="0"/>
              <a:t>Precision </a:t>
            </a:r>
            <a:r>
              <a:rPr lang="en-US" dirty="0" err="1"/>
              <a:t>nPDF</a:t>
            </a:r>
            <a:r>
              <a:rPr lang="en-US" dirty="0"/>
              <a:t>: Huge impact on </a:t>
            </a:r>
            <a:r>
              <a:rPr lang="en-US" dirty="0" err="1"/>
              <a:t>pA</a:t>
            </a:r>
            <a:r>
              <a:rPr lang="en-US" dirty="0"/>
              <a:t>, AA programs</a:t>
            </a:r>
          </a:p>
        </p:txBody>
      </p:sp>
      <p:sp>
        <p:nvSpPr>
          <p:cNvPr id="2" name="Date Placeholder 1"/>
          <p:cNvSpPr>
            <a:spLocks noGrp="1"/>
          </p:cNvSpPr>
          <p:nvPr>
            <p:ph type="dt" sz="half" idx="10"/>
          </p:nvPr>
        </p:nvSpPr>
        <p:spPr/>
        <p:txBody>
          <a:bodyPr/>
          <a:lstStyle/>
          <a:p>
            <a:r>
              <a:rPr lang="en-US"/>
              <a:t>E.C. Aschenauer</a:t>
            </a:r>
          </a:p>
        </p:txBody>
      </p:sp>
    </p:spTree>
    <p:extLst>
      <p:ext uri="{BB962C8B-B14F-4D97-AF65-F5344CB8AC3E}">
        <p14:creationId xmlns:p14="http://schemas.microsoft.com/office/powerpoint/2010/main" xmlns="" val="2463463943"/>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1B21DA97-794D-1A42-9469-97D848225DBF}" type="slidenum">
              <a:rPr lang="en-US"/>
              <a:pPr/>
              <a:t>48</a:t>
            </a:fld>
            <a:endParaRPr lang="en-US"/>
          </a:p>
        </p:txBody>
      </p:sp>
      <p:pic>
        <p:nvPicPr>
          <p:cNvPr id="41985" name="Picture 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88950" y="811213"/>
            <a:ext cx="7975600" cy="3614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sp>
        <p:nvSpPr>
          <p:cNvPr id="41987" name="Rectangle 3"/>
          <p:cNvSpPr>
            <a:spLocks noGrp="1" noChangeArrowheads="1"/>
          </p:cNvSpPr>
          <p:nvPr>
            <p:ph type="title"/>
          </p:nvPr>
        </p:nvSpPr>
        <p:spPr>
          <a:xfrm>
            <a:off x="0" y="0"/>
            <a:ext cx="9144000" cy="609600"/>
          </a:xfrm>
          <a:ln/>
        </p:spPr>
        <p:txBody>
          <a:bodyPr rIns="133350"/>
          <a:lstStyle/>
          <a:p>
            <a:r>
              <a:rPr lang="en-US" sz="2400" dirty="0"/>
              <a:t>Spatial Gluon Distribution Through Diffraction </a:t>
            </a:r>
          </a:p>
        </p:txBody>
      </p:sp>
      <p:sp>
        <p:nvSpPr>
          <p:cNvPr id="41988" name="Rectangle 4"/>
          <p:cNvSpPr>
            <a:spLocks noGrp="1" noChangeArrowheads="1"/>
          </p:cNvSpPr>
          <p:nvPr>
            <p:ph type="body" idx="1"/>
          </p:nvPr>
        </p:nvSpPr>
        <p:spPr>
          <a:xfrm>
            <a:off x="21168" y="4533898"/>
            <a:ext cx="9080500" cy="2209800"/>
          </a:xfrm>
          <a:ln/>
        </p:spPr>
        <p:txBody>
          <a:bodyPr rIns="133350"/>
          <a:lstStyle/>
          <a:p>
            <a:pPr marL="508000" lvl="1"/>
            <a:r>
              <a:rPr lang="en-US" dirty="0">
                <a:latin typeface="Comic Sans MS"/>
                <a:cs typeface="Comic Sans MS"/>
              </a:rPr>
              <a:t>Goal: going after the </a:t>
            </a:r>
            <a:r>
              <a:rPr lang="en-US" dirty="0">
                <a:solidFill>
                  <a:srgbClr val="0000FF"/>
                </a:solidFill>
                <a:latin typeface="Comic Sans MS"/>
                <a:cs typeface="Comic Sans MS"/>
              </a:rPr>
              <a:t>source distribution </a:t>
            </a:r>
            <a:r>
              <a:rPr lang="en-US" dirty="0">
                <a:latin typeface="Comic Sans MS"/>
                <a:cs typeface="Comic Sans MS"/>
              </a:rPr>
              <a:t>of gluons </a:t>
            </a:r>
            <a:r>
              <a:rPr lang="en-US" dirty="0">
                <a:solidFill>
                  <a:srgbClr val="FF00FF"/>
                </a:solidFill>
                <a:latin typeface="Comic Sans MS"/>
                <a:cs typeface="Comic Sans MS"/>
              </a:rPr>
              <a:t>through Fourier transform of </a:t>
            </a:r>
            <a:r>
              <a:rPr lang="en-US" dirty="0" err="1">
                <a:solidFill>
                  <a:srgbClr val="FF00FF"/>
                </a:solidFill>
                <a:latin typeface="Comic Sans MS"/>
                <a:cs typeface="Comic Sans MS"/>
              </a:rPr>
              <a:t>d</a:t>
            </a:r>
            <a:r>
              <a:rPr lang="en-US" dirty="0" err="1">
                <a:solidFill>
                  <a:srgbClr val="FF00FF"/>
                </a:solidFill>
                <a:latin typeface="Comic Sans MS"/>
                <a:cs typeface="Comic Sans MS"/>
                <a:sym typeface="Symbol" charset="0"/>
              </a:rPr>
              <a:t>σ</a:t>
            </a:r>
            <a:r>
              <a:rPr lang="en-US" dirty="0">
                <a:solidFill>
                  <a:srgbClr val="FF00FF"/>
                </a:solidFill>
                <a:latin typeface="Comic Sans MS"/>
                <a:cs typeface="Comic Sans MS"/>
              </a:rPr>
              <a:t>/</a:t>
            </a:r>
            <a:r>
              <a:rPr lang="en-US" dirty="0" err="1">
                <a:solidFill>
                  <a:srgbClr val="FF00FF"/>
                </a:solidFill>
                <a:latin typeface="Comic Sans MS"/>
                <a:cs typeface="Comic Sans MS"/>
              </a:rPr>
              <a:t>dt</a:t>
            </a:r>
            <a:endParaRPr lang="en-US" dirty="0">
              <a:solidFill>
                <a:srgbClr val="FF00FF"/>
              </a:solidFill>
              <a:latin typeface="Comic Sans MS"/>
              <a:cs typeface="Comic Sans MS"/>
            </a:endParaRPr>
          </a:p>
          <a:p>
            <a:pPr marL="508000" lvl="1"/>
            <a:r>
              <a:rPr lang="en-US" dirty="0">
                <a:latin typeface="Comic Sans MS"/>
                <a:cs typeface="Comic Sans MS"/>
              </a:rPr>
              <a:t>Find: Typical diffractive pattern for coherent (non-breakup) part</a:t>
            </a:r>
          </a:p>
          <a:p>
            <a:pPr marL="508000" lvl="1"/>
            <a:r>
              <a:rPr lang="en-US" dirty="0">
                <a:latin typeface="Comic Sans MS"/>
                <a:cs typeface="Comic Sans MS"/>
              </a:rPr>
              <a:t>As expected: J/</a:t>
            </a:r>
            <a:r>
              <a:rPr lang="en-US" dirty="0" err="1">
                <a:latin typeface="Comic Sans MS"/>
                <a:cs typeface="Comic Sans MS"/>
                <a:sym typeface="Symbol" charset="0"/>
              </a:rPr>
              <a:t>Ψ</a:t>
            </a:r>
            <a:r>
              <a:rPr lang="en-US" dirty="0">
                <a:latin typeface="Comic Sans MS"/>
                <a:cs typeface="Comic Sans MS"/>
              </a:rPr>
              <a:t> less sensitive to saturation effects than larger </a:t>
            </a:r>
            <a:r>
              <a:rPr lang="en-US" dirty="0">
                <a:latin typeface="Symbol" charset="2"/>
                <a:cs typeface="Symbol" charset="2"/>
                <a:sym typeface="Symbol" charset="0"/>
              </a:rPr>
              <a:t>F</a:t>
            </a:r>
            <a:r>
              <a:rPr lang="en-US" dirty="0">
                <a:latin typeface="Comic Sans MS"/>
                <a:cs typeface="Comic Sans MS"/>
                <a:sym typeface="Symbol" charset="0"/>
              </a:rPr>
              <a:t>-</a:t>
            </a:r>
            <a:r>
              <a:rPr lang="en-US" dirty="0">
                <a:latin typeface="Comic Sans MS"/>
                <a:cs typeface="Comic Sans MS"/>
              </a:rPr>
              <a:t>meson</a:t>
            </a:r>
          </a:p>
        </p:txBody>
      </p:sp>
      <p:sp>
        <p:nvSpPr>
          <p:cNvPr id="2" name="Date Placeholder 1"/>
          <p:cNvSpPr>
            <a:spLocks noGrp="1"/>
          </p:cNvSpPr>
          <p:nvPr>
            <p:ph type="dt" sz="half" idx="10"/>
          </p:nvPr>
        </p:nvSpPr>
        <p:spPr/>
        <p:txBody>
          <a:bodyPr/>
          <a:lstStyle/>
          <a:p>
            <a:r>
              <a:rPr lang="en-US"/>
              <a:t>E.C. Aschenauer</a:t>
            </a:r>
          </a:p>
        </p:txBody>
      </p:sp>
    </p:spTree>
    <p:extLst>
      <p:ext uri="{BB962C8B-B14F-4D97-AF65-F5344CB8AC3E}">
        <p14:creationId xmlns:p14="http://schemas.microsoft.com/office/powerpoint/2010/main" xmlns="" val="3250409122"/>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omic Sans MS"/>
                <a:ea typeface="ＭＳ Ｐゴシック" charset="0"/>
                <a:cs typeface="Comic Sans MS"/>
                <a:sym typeface="Helvetica" charset="0"/>
              </a:rPr>
              <a:t>di-hadron correlations in </a:t>
            </a:r>
            <a:r>
              <a:rPr lang="en-US" cap="none" dirty="0" err="1">
                <a:latin typeface="Comic Sans MS"/>
                <a:ea typeface="ＭＳ Ｐゴシック" charset="0"/>
                <a:cs typeface="Comic Sans MS"/>
                <a:sym typeface="Helvetica" charset="0"/>
              </a:rPr>
              <a:t>d</a:t>
            </a:r>
            <a:r>
              <a:rPr lang="en-US" dirty="0" err="1">
                <a:latin typeface="Comic Sans MS"/>
                <a:ea typeface="ＭＳ Ｐゴシック" charset="0"/>
                <a:cs typeface="Comic Sans MS"/>
                <a:sym typeface="Helvetica" charset="0"/>
              </a:rPr>
              <a:t>A</a:t>
            </a:r>
            <a:endParaRPr lang="en-US" dirty="0">
              <a:latin typeface="Comic Sans MS"/>
              <a:cs typeface="Comic Sans MS"/>
            </a:endParaRPr>
          </a:p>
        </p:txBody>
      </p:sp>
      <p:sp>
        <p:nvSpPr>
          <p:cNvPr id="32" name="Slide Number Placeholder 3"/>
          <p:cNvSpPr>
            <a:spLocks noGrp="1"/>
          </p:cNvSpPr>
          <p:nvPr>
            <p:ph type="sldNum" sz="quarter" idx="12"/>
          </p:nvPr>
        </p:nvSpPr>
        <p:spPr/>
        <p:txBody>
          <a:bodyPr/>
          <a:lstStyle/>
          <a:p>
            <a:fld id="{39B53596-04AA-E247-AAC5-D4A2C5288ED5}" type="slidenum">
              <a:rPr lang="en-US"/>
              <a:pPr/>
              <a:t>49</a:t>
            </a:fld>
            <a:endParaRPr lang="en-US"/>
          </a:p>
        </p:txBody>
      </p:sp>
      <p:sp>
        <p:nvSpPr>
          <p:cNvPr id="45057" name="Rectangle 1"/>
          <p:cNvSpPr>
            <a:spLocks noGrp="1" noChangeArrowheads="1"/>
          </p:cNvSpPr>
          <p:nvPr>
            <p:ph type="body" idx="4294967295"/>
          </p:nvPr>
        </p:nvSpPr>
        <p:spPr>
          <a:xfrm>
            <a:off x="4201055" y="1214967"/>
            <a:ext cx="4741862" cy="1377950"/>
          </a:xfrm>
          <a:ln/>
        </p:spPr>
        <p:txBody>
          <a:bodyPr/>
          <a:lstStyle/>
          <a:p>
            <a:pPr marL="0" indent="0">
              <a:spcBef>
                <a:spcPts val="0"/>
              </a:spcBef>
            </a:pPr>
            <a:r>
              <a:rPr lang="en-US" sz="2000" dirty="0"/>
              <a:t> At y=0, suppression of away-side</a:t>
            </a:r>
          </a:p>
          <a:p>
            <a:pPr marL="0" indent="0">
              <a:spcBef>
                <a:spcPts val="0"/>
              </a:spcBef>
              <a:buNone/>
            </a:pPr>
            <a:r>
              <a:rPr lang="en-US" sz="2000" dirty="0"/>
              <a:t>   jet is observed in A+A collisions</a:t>
            </a:r>
          </a:p>
          <a:p>
            <a:pPr marL="0">
              <a:spcBef>
                <a:spcPts val="0"/>
              </a:spcBef>
            </a:pPr>
            <a:r>
              <a:rPr lang="en-US" sz="2000" dirty="0"/>
              <a:t>No suppression in </a:t>
            </a:r>
            <a:r>
              <a:rPr lang="en-US" sz="2000" dirty="0" err="1"/>
              <a:t>p+p</a:t>
            </a:r>
            <a:r>
              <a:rPr lang="en-US" sz="2000" dirty="0"/>
              <a:t> or </a:t>
            </a:r>
            <a:r>
              <a:rPr lang="en-US" sz="2000" dirty="0" err="1"/>
              <a:t>d+A</a:t>
            </a:r>
            <a:endParaRPr lang="en-US" sz="1800" dirty="0"/>
          </a:p>
          <a:p>
            <a:pPr marL="400050" lvl="1" indent="0">
              <a:spcBef>
                <a:spcPts val="0"/>
              </a:spcBef>
              <a:buNone/>
            </a:pPr>
            <a:r>
              <a:rPr lang="en-US" sz="1600" dirty="0">
                <a:solidFill>
                  <a:srgbClr val="0000FF"/>
                </a:solidFill>
                <a:sym typeface="Wingdings"/>
              </a:rPr>
              <a:t> x~10</a:t>
            </a:r>
            <a:r>
              <a:rPr lang="en-US" sz="1600" baseline="30000" dirty="0">
                <a:solidFill>
                  <a:srgbClr val="0000FF"/>
                </a:solidFill>
                <a:sym typeface="Wingdings"/>
              </a:rPr>
              <a:t>-2</a:t>
            </a:r>
            <a:endParaRPr lang="en-US" baseline="30000" dirty="0">
              <a:solidFill>
                <a:srgbClr val="0000FF"/>
              </a:solidFill>
            </a:endParaRPr>
          </a:p>
        </p:txBody>
      </p:sp>
      <p:pic>
        <p:nvPicPr>
          <p:cNvPr id="45058" name="Picture 2"/>
          <p:cNvPicPr>
            <a:picLocks noChangeArrowheads="1"/>
          </p:cNvPicPr>
          <p:nvPr/>
        </p:nvPicPr>
        <p:blipFill>
          <a:blip r:embed="rId3">
            <a:extLst>
              <a:ext uri="{28A0092B-C50C-407E-A947-70E740481C1C}">
                <a14:useLocalDpi xmlns:a14="http://schemas.microsoft.com/office/drawing/2010/main" xmlns="" val="0"/>
              </a:ext>
            </a:extLst>
          </a:blip>
          <a:srcRect t="56235" r="10187"/>
          <a:stretch>
            <a:fillRect/>
          </a:stretch>
        </p:blipFill>
        <p:spPr bwMode="auto">
          <a:xfrm>
            <a:off x="126793" y="1168632"/>
            <a:ext cx="3750469" cy="21877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grpSp>
        <p:nvGrpSpPr>
          <p:cNvPr id="45065" name="Group 9"/>
          <p:cNvGrpSpPr>
            <a:grpSpLocks/>
          </p:cNvGrpSpPr>
          <p:nvPr/>
        </p:nvGrpSpPr>
        <p:grpSpPr bwMode="auto">
          <a:xfrm>
            <a:off x="196453" y="3357563"/>
            <a:ext cx="910828" cy="857250"/>
            <a:chOff x="0" y="0"/>
            <a:chExt cx="816" cy="768"/>
          </a:xfrm>
        </p:grpSpPr>
        <p:sp>
          <p:nvSpPr>
            <p:cNvPr id="45059" name="Oval 3"/>
            <p:cNvSpPr>
              <a:spLocks/>
            </p:cNvSpPr>
            <p:nvPr/>
          </p:nvSpPr>
          <p:spPr bwMode="auto">
            <a:xfrm>
              <a:off x="0" y="0"/>
              <a:ext cx="816" cy="768"/>
            </a:xfrm>
            <a:prstGeom prst="ellipse">
              <a:avLst/>
            </a:prstGeom>
            <a:noFill/>
            <a:ln w="25400"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5060" name="Oval 4"/>
            <p:cNvSpPr>
              <a:spLocks/>
            </p:cNvSpPr>
            <p:nvPr/>
          </p:nvSpPr>
          <p:spPr bwMode="auto">
            <a:xfrm>
              <a:off x="384" y="336"/>
              <a:ext cx="48" cy="48"/>
            </a:xfrm>
            <a:prstGeom prst="ellips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5061" name="Line 5"/>
            <p:cNvSpPr>
              <a:spLocks noChangeShapeType="1"/>
            </p:cNvSpPr>
            <p:nvPr/>
          </p:nvSpPr>
          <p:spPr bwMode="auto">
            <a:xfrm rot="10800000" flipH="1">
              <a:off x="425" y="103"/>
              <a:ext cx="272" cy="240"/>
            </a:xfrm>
            <a:prstGeom prst="line">
              <a:avLst/>
            </a:prstGeom>
            <a:noFill/>
            <a:ln w="25400" cap="flat">
              <a:solidFill>
                <a:srgbClr val="FF0000"/>
              </a:solidFill>
              <a:prstDash val="solid"/>
              <a:round/>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5062" name="Line 6"/>
            <p:cNvSpPr>
              <a:spLocks noChangeShapeType="1"/>
            </p:cNvSpPr>
            <p:nvPr/>
          </p:nvSpPr>
          <p:spPr bwMode="auto">
            <a:xfrm flipH="1">
              <a:off x="119" y="377"/>
              <a:ext cx="272" cy="287"/>
            </a:xfrm>
            <a:prstGeom prst="line">
              <a:avLst/>
            </a:prstGeom>
            <a:noFill/>
            <a:ln w="25400" cap="flat">
              <a:solidFill>
                <a:schemeClr val="tx1"/>
              </a:solidFill>
              <a:prstDash val="solid"/>
              <a:round/>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5063" name="Freeform 7"/>
            <p:cNvSpPr>
              <a:spLocks/>
            </p:cNvSpPr>
            <p:nvPr/>
          </p:nvSpPr>
          <p:spPr bwMode="auto">
            <a:xfrm rot="8280000">
              <a:off x="287" y="364"/>
              <a:ext cx="336" cy="184"/>
            </a:xfrm>
            <a:custGeom>
              <a:avLst/>
              <a:gdLst>
                <a:gd name="T0" fmla="*/ 0 w 21600"/>
                <a:gd name="T1" fmla="*/ 20897 h 21600"/>
                <a:gd name="T2" fmla="*/ 10797 w 21600"/>
                <a:gd name="T3" fmla="*/ 0 h 21600"/>
                <a:gd name="T4" fmla="*/ 21600 w 21600"/>
                <a:gd name="T5" fmla="*/ 21600 h 21600"/>
              </a:gdLst>
              <a:ahLst/>
              <a:cxnLst>
                <a:cxn ang="0">
                  <a:pos x="T0" y="T1"/>
                </a:cxn>
                <a:cxn ang="0">
                  <a:pos x="T2" y="T3"/>
                </a:cxn>
                <a:cxn ang="0">
                  <a:pos x="T4" y="T5"/>
                </a:cxn>
              </a:cxnLst>
              <a:rect l="0" t="0" r="r" b="b"/>
              <a:pathLst>
                <a:path w="21600" h="21600">
                  <a:moveTo>
                    <a:pt x="0" y="20897"/>
                  </a:moveTo>
                  <a:cubicBezTo>
                    <a:pt x="190" y="9248"/>
                    <a:pt x="4968" y="0"/>
                    <a:pt x="10797" y="0"/>
                  </a:cubicBezTo>
                  <a:cubicBezTo>
                    <a:pt x="16763" y="0"/>
                    <a:pt x="21600" y="9671"/>
                    <a:pt x="21600" y="21600"/>
                  </a:cubicBezTo>
                </a:path>
              </a:pathLst>
            </a:custGeom>
            <a:noFill/>
            <a:ln w="952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5064" name="Rectangle 8"/>
            <p:cNvSpPr>
              <a:spLocks/>
            </p:cNvSpPr>
            <p:nvPr/>
          </p:nvSpPr>
          <p:spPr bwMode="auto">
            <a:xfrm>
              <a:off x="528" y="287"/>
              <a:ext cx="209" cy="1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40639" bIns="0">
              <a:spAutoFit/>
            </a:bodyPr>
            <a:lstStyle/>
            <a:p>
              <a:pPr marL="27905"/>
              <a:r>
                <a:rPr lang="en-US" sz="1300">
                  <a:latin typeface="Symbol" charset="0"/>
                  <a:ea typeface="ＭＳ Ｐゴシック" charset="0"/>
                  <a:cs typeface="Symbol" charset="0"/>
                  <a:sym typeface="Symbol" charset="0"/>
                </a:rPr>
                <a:t>∼π</a:t>
              </a:r>
            </a:p>
          </p:txBody>
        </p:sp>
      </p:grpSp>
      <p:grpSp>
        <p:nvGrpSpPr>
          <p:cNvPr id="45074" name="Group 18"/>
          <p:cNvGrpSpPr>
            <a:grpSpLocks/>
          </p:cNvGrpSpPr>
          <p:nvPr/>
        </p:nvGrpSpPr>
        <p:grpSpPr bwMode="auto">
          <a:xfrm>
            <a:off x="3786188" y="3357563"/>
            <a:ext cx="910828" cy="857250"/>
            <a:chOff x="0" y="0"/>
            <a:chExt cx="816" cy="768"/>
          </a:xfrm>
        </p:grpSpPr>
        <p:sp>
          <p:nvSpPr>
            <p:cNvPr id="45066" name="Oval 10"/>
            <p:cNvSpPr>
              <a:spLocks/>
            </p:cNvSpPr>
            <p:nvPr/>
          </p:nvSpPr>
          <p:spPr bwMode="auto">
            <a:xfrm>
              <a:off x="0" y="0"/>
              <a:ext cx="816" cy="768"/>
            </a:xfrm>
            <a:prstGeom prst="ellipse">
              <a:avLst/>
            </a:prstGeom>
            <a:noFill/>
            <a:ln w="25400"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5067" name="Oval 11"/>
            <p:cNvSpPr>
              <a:spLocks/>
            </p:cNvSpPr>
            <p:nvPr/>
          </p:nvSpPr>
          <p:spPr bwMode="auto">
            <a:xfrm>
              <a:off x="384" y="336"/>
              <a:ext cx="48" cy="48"/>
            </a:xfrm>
            <a:prstGeom prst="ellips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5068" name="Line 12"/>
            <p:cNvSpPr>
              <a:spLocks noChangeShapeType="1"/>
            </p:cNvSpPr>
            <p:nvPr/>
          </p:nvSpPr>
          <p:spPr bwMode="auto">
            <a:xfrm rot="10800000" flipH="1">
              <a:off x="425" y="103"/>
              <a:ext cx="272" cy="240"/>
            </a:xfrm>
            <a:prstGeom prst="line">
              <a:avLst/>
            </a:prstGeom>
            <a:noFill/>
            <a:ln w="25400" cap="flat">
              <a:solidFill>
                <a:srgbClr val="FF0000"/>
              </a:solidFill>
              <a:prstDash val="solid"/>
              <a:round/>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5069" name="Line 13"/>
            <p:cNvSpPr>
              <a:spLocks noChangeShapeType="1"/>
            </p:cNvSpPr>
            <p:nvPr/>
          </p:nvSpPr>
          <p:spPr bwMode="auto">
            <a:xfrm flipH="1">
              <a:off x="144" y="384"/>
              <a:ext cx="192" cy="96"/>
            </a:xfrm>
            <a:prstGeom prst="line">
              <a:avLst/>
            </a:prstGeom>
            <a:noFill/>
            <a:ln w="15875" cap="flat">
              <a:solidFill>
                <a:schemeClr val="tx1"/>
              </a:solidFill>
              <a:prstDash val="solid"/>
              <a:round/>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5070" name="Line 14"/>
            <p:cNvSpPr>
              <a:spLocks noChangeShapeType="1"/>
            </p:cNvSpPr>
            <p:nvPr/>
          </p:nvSpPr>
          <p:spPr bwMode="auto">
            <a:xfrm flipH="1">
              <a:off x="192" y="432"/>
              <a:ext cx="144" cy="144"/>
            </a:xfrm>
            <a:prstGeom prst="line">
              <a:avLst/>
            </a:prstGeom>
            <a:noFill/>
            <a:ln w="15875" cap="flat">
              <a:solidFill>
                <a:schemeClr val="tx1"/>
              </a:solidFill>
              <a:prstDash val="solid"/>
              <a:round/>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5071" name="Line 15"/>
            <p:cNvSpPr>
              <a:spLocks noChangeShapeType="1"/>
            </p:cNvSpPr>
            <p:nvPr/>
          </p:nvSpPr>
          <p:spPr bwMode="auto">
            <a:xfrm>
              <a:off x="432" y="432"/>
              <a:ext cx="48" cy="144"/>
            </a:xfrm>
            <a:prstGeom prst="line">
              <a:avLst/>
            </a:prstGeom>
            <a:noFill/>
            <a:ln w="15875" cap="flat">
              <a:solidFill>
                <a:schemeClr val="tx1"/>
              </a:solidFill>
              <a:prstDash val="solid"/>
              <a:round/>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5072" name="Line 16"/>
            <p:cNvSpPr>
              <a:spLocks noChangeShapeType="1"/>
            </p:cNvSpPr>
            <p:nvPr/>
          </p:nvSpPr>
          <p:spPr bwMode="auto">
            <a:xfrm flipH="1">
              <a:off x="384" y="432"/>
              <a:ext cx="1" cy="240"/>
            </a:xfrm>
            <a:prstGeom prst="line">
              <a:avLst/>
            </a:prstGeom>
            <a:noFill/>
            <a:ln w="15875" cap="flat">
              <a:solidFill>
                <a:schemeClr val="tx1"/>
              </a:solidFill>
              <a:prstDash val="solid"/>
              <a:round/>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5073" name="Line 17"/>
            <p:cNvSpPr>
              <a:spLocks noChangeShapeType="1"/>
            </p:cNvSpPr>
            <p:nvPr/>
          </p:nvSpPr>
          <p:spPr bwMode="auto">
            <a:xfrm flipH="1">
              <a:off x="192" y="351"/>
              <a:ext cx="144" cy="1"/>
            </a:xfrm>
            <a:prstGeom prst="line">
              <a:avLst/>
            </a:prstGeom>
            <a:noFill/>
            <a:ln w="15875" cap="flat">
              <a:solidFill>
                <a:schemeClr val="tx1"/>
              </a:solidFill>
              <a:prstDash val="solid"/>
              <a:round/>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grpSp>
        <p:nvGrpSpPr>
          <p:cNvPr id="45078" name="Group 22"/>
          <p:cNvGrpSpPr>
            <a:grpSpLocks/>
          </p:cNvGrpSpPr>
          <p:nvPr/>
        </p:nvGrpSpPr>
        <p:grpSpPr bwMode="auto">
          <a:xfrm>
            <a:off x="1214437" y="3425652"/>
            <a:ext cx="2544961" cy="687586"/>
            <a:chOff x="0" y="0"/>
            <a:chExt cx="2280" cy="615"/>
          </a:xfrm>
        </p:grpSpPr>
        <p:pic>
          <p:nvPicPr>
            <p:cNvPr id="45075" name="Picture 19"/>
            <p:cNvPicPr>
              <a:picLocks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889" y="0"/>
              <a:ext cx="391" cy="5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miter lim="800000"/>
                  <a:headEnd/>
                  <a:tailEnd/>
                </a14:hiddenLine>
              </a:ext>
            </a:extLst>
          </p:spPr>
        </p:pic>
        <p:pic>
          <p:nvPicPr>
            <p:cNvPr id="45076" name="Picture 20"/>
            <p:cNvPicPr>
              <a:picLocks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81" y="0"/>
              <a:ext cx="131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miter lim="800000"/>
                  <a:headEnd/>
                  <a:tailEnd/>
                </a14:hiddenLine>
              </a:ext>
            </a:extLst>
          </p:spPr>
        </p:pic>
        <p:pic>
          <p:nvPicPr>
            <p:cNvPr id="45077" name="Picture 21"/>
            <p:cNvPicPr>
              <a:picLocks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0" y="29"/>
              <a:ext cx="390" cy="5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miter lim="800000"/>
                  <a:headEnd/>
                  <a:tailEnd/>
                </a14:hiddenLine>
              </a:ext>
            </a:extLst>
          </p:spPr>
        </p:pic>
      </p:grpSp>
      <p:sp>
        <p:nvSpPr>
          <p:cNvPr id="45080" name="Rectangle 24"/>
          <p:cNvSpPr>
            <a:spLocks/>
          </p:cNvSpPr>
          <p:nvPr/>
        </p:nvSpPr>
        <p:spPr bwMode="auto">
          <a:xfrm>
            <a:off x="500726" y="750094"/>
            <a:ext cx="3531526" cy="482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28573" bIns="0"/>
          <a:lstStyle/>
          <a:p>
            <a:pPr marL="268998" indent="-241093">
              <a:lnSpc>
                <a:spcPct val="90000"/>
              </a:lnSpc>
            </a:pPr>
            <a:r>
              <a:rPr lang="en-US" sz="1400" b="0" dirty="0">
                <a:solidFill>
                  <a:srgbClr val="0000FF"/>
                </a:solidFill>
                <a:latin typeface="Comic Sans MS Bold"/>
                <a:ea typeface="ＭＳ Ｐゴシック" charset="0"/>
                <a:cs typeface="Comic Sans MS Bold"/>
                <a:sym typeface="Arial" charset="0"/>
              </a:rPr>
              <a:t>comparisons between </a:t>
            </a:r>
            <a:r>
              <a:rPr lang="en-US" sz="1400" b="0" dirty="0" err="1">
                <a:solidFill>
                  <a:srgbClr val="0000FF"/>
                </a:solidFill>
                <a:latin typeface="Comic Sans MS Bold"/>
                <a:ea typeface="ＭＳ Ｐゴシック" charset="0"/>
                <a:cs typeface="Comic Sans MS Bold"/>
                <a:sym typeface="Arial" charset="0"/>
              </a:rPr>
              <a:t>d+Au</a:t>
            </a:r>
            <a:r>
              <a:rPr lang="en-US" sz="1400" b="0" dirty="0">
                <a:solidFill>
                  <a:srgbClr val="0000FF"/>
                </a:solidFill>
                <a:latin typeface="Comic Sans MS Bold"/>
                <a:ea typeface="ＭＳ Ｐゴシック" charset="0"/>
                <a:cs typeface="Comic Sans MS Bold"/>
                <a:sym typeface="Arial" charset="0"/>
              </a:rPr>
              <a:t> → h</a:t>
            </a:r>
            <a:r>
              <a:rPr lang="en-US" sz="1400" b="0" baseline="-25000" dirty="0">
                <a:solidFill>
                  <a:srgbClr val="0000FF"/>
                </a:solidFill>
                <a:latin typeface="Comic Sans MS Bold"/>
                <a:ea typeface="ＭＳ Ｐゴシック" charset="0"/>
                <a:cs typeface="Comic Sans MS Bold"/>
                <a:sym typeface="Arial" charset="0"/>
              </a:rPr>
              <a:t>1</a:t>
            </a:r>
            <a:r>
              <a:rPr lang="en-US" sz="1400" b="0" dirty="0">
                <a:solidFill>
                  <a:srgbClr val="0000FF"/>
                </a:solidFill>
                <a:latin typeface="Comic Sans MS Bold"/>
                <a:ea typeface="ＭＳ Ｐゴシック" charset="0"/>
                <a:cs typeface="Comic Sans MS Bold"/>
                <a:sym typeface="Arial" charset="0"/>
              </a:rPr>
              <a:t> h</a:t>
            </a:r>
            <a:r>
              <a:rPr lang="en-US" sz="1400" b="0" baseline="-25000" dirty="0">
                <a:solidFill>
                  <a:srgbClr val="0000FF"/>
                </a:solidFill>
                <a:latin typeface="Comic Sans MS Bold"/>
                <a:ea typeface="ＭＳ Ｐゴシック" charset="0"/>
                <a:cs typeface="Comic Sans MS Bold"/>
                <a:sym typeface="Arial" charset="0"/>
              </a:rPr>
              <a:t>2</a:t>
            </a:r>
            <a:r>
              <a:rPr lang="en-US" sz="1400" b="0" dirty="0">
                <a:solidFill>
                  <a:srgbClr val="0000FF"/>
                </a:solidFill>
                <a:latin typeface="Comic Sans MS Bold"/>
                <a:ea typeface="ＭＳ Ｐゴシック" charset="0"/>
                <a:cs typeface="Comic Sans MS Bold"/>
                <a:sym typeface="Arial" charset="0"/>
              </a:rPr>
              <a:t> X </a:t>
            </a:r>
          </a:p>
          <a:p>
            <a:pPr marL="268998" indent="-241093">
              <a:lnSpc>
                <a:spcPct val="90000"/>
              </a:lnSpc>
            </a:pPr>
            <a:r>
              <a:rPr lang="en-US" sz="1400" b="0" dirty="0">
                <a:solidFill>
                  <a:srgbClr val="0000FF"/>
                </a:solidFill>
                <a:latin typeface="Comic Sans MS Bold"/>
                <a:ea typeface="ＭＳ Ｐゴシック" charset="0"/>
                <a:cs typeface="Comic Sans MS Bold"/>
                <a:sym typeface="Arial" charset="0"/>
              </a:rPr>
              <a:t>(or </a:t>
            </a:r>
            <a:r>
              <a:rPr lang="en-US" sz="1400" b="0" dirty="0" err="1">
                <a:solidFill>
                  <a:srgbClr val="0000FF"/>
                </a:solidFill>
                <a:latin typeface="Comic Sans MS Bold"/>
                <a:ea typeface="ＭＳ Ｐゴシック" charset="0"/>
                <a:cs typeface="Comic Sans MS Bold"/>
                <a:sym typeface="Arial" charset="0"/>
              </a:rPr>
              <a:t>p+Au</a:t>
            </a:r>
            <a:r>
              <a:rPr lang="en-US" sz="1400" b="0" dirty="0">
                <a:solidFill>
                  <a:srgbClr val="0000FF"/>
                </a:solidFill>
                <a:latin typeface="Comic Sans MS Bold"/>
                <a:ea typeface="ＭＳ Ｐゴシック" charset="0"/>
                <a:cs typeface="Comic Sans MS Bold"/>
                <a:sym typeface="Arial" charset="0"/>
              </a:rPr>
              <a:t> → h</a:t>
            </a:r>
            <a:r>
              <a:rPr lang="en-US" sz="1400" b="0" baseline="-25000" dirty="0">
                <a:solidFill>
                  <a:srgbClr val="0000FF"/>
                </a:solidFill>
                <a:latin typeface="Comic Sans MS Bold"/>
                <a:ea typeface="ＭＳ Ｐゴシック" charset="0"/>
                <a:cs typeface="Comic Sans MS Bold"/>
                <a:sym typeface="Arial" charset="0"/>
              </a:rPr>
              <a:t>1</a:t>
            </a:r>
            <a:r>
              <a:rPr lang="en-US" sz="1400" b="0" dirty="0">
                <a:solidFill>
                  <a:srgbClr val="0000FF"/>
                </a:solidFill>
                <a:latin typeface="Comic Sans MS Bold"/>
                <a:ea typeface="ＭＳ Ｐゴシック" charset="0"/>
                <a:cs typeface="Comic Sans MS Bold"/>
                <a:sym typeface="Arial" charset="0"/>
              </a:rPr>
              <a:t> h</a:t>
            </a:r>
            <a:r>
              <a:rPr lang="en-US" sz="1400" b="0" baseline="-25000" dirty="0">
                <a:solidFill>
                  <a:srgbClr val="0000FF"/>
                </a:solidFill>
                <a:latin typeface="Comic Sans MS Bold"/>
                <a:ea typeface="ＭＳ Ｐゴシック" charset="0"/>
                <a:cs typeface="Comic Sans MS Bold"/>
                <a:sym typeface="Arial" charset="0"/>
              </a:rPr>
              <a:t>2</a:t>
            </a:r>
            <a:r>
              <a:rPr lang="en-US" sz="1400" b="0" dirty="0">
                <a:solidFill>
                  <a:srgbClr val="0000FF"/>
                </a:solidFill>
                <a:latin typeface="Comic Sans MS Bold"/>
                <a:ea typeface="ＭＳ Ｐゴシック" charset="0"/>
                <a:cs typeface="Comic Sans MS Bold"/>
                <a:sym typeface="Arial" charset="0"/>
              </a:rPr>
              <a:t> X ) and </a:t>
            </a:r>
            <a:r>
              <a:rPr lang="en-US" sz="1400" b="0" dirty="0" err="1">
                <a:solidFill>
                  <a:srgbClr val="0000FF"/>
                </a:solidFill>
                <a:latin typeface="Comic Sans MS Bold"/>
                <a:ea typeface="ＭＳ Ｐゴシック" charset="0"/>
                <a:cs typeface="Comic Sans MS Bold"/>
                <a:sym typeface="Arial" charset="0"/>
              </a:rPr>
              <a:t>p+p</a:t>
            </a:r>
            <a:r>
              <a:rPr lang="en-US" sz="1400" b="0" dirty="0">
                <a:solidFill>
                  <a:srgbClr val="0000FF"/>
                </a:solidFill>
                <a:latin typeface="Comic Sans MS Bold"/>
                <a:ea typeface="ＭＳ Ｐゴシック" charset="0"/>
                <a:cs typeface="Comic Sans MS Bold"/>
                <a:sym typeface="Arial" charset="0"/>
              </a:rPr>
              <a:t> → h</a:t>
            </a:r>
            <a:r>
              <a:rPr lang="en-US" sz="1400" b="0" baseline="-25000" dirty="0">
                <a:solidFill>
                  <a:srgbClr val="0000FF"/>
                </a:solidFill>
                <a:latin typeface="Comic Sans MS Bold"/>
                <a:ea typeface="ＭＳ Ｐゴシック" charset="0"/>
                <a:cs typeface="Comic Sans MS Bold"/>
                <a:sym typeface="Arial" charset="0"/>
              </a:rPr>
              <a:t>1</a:t>
            </a:r>
            <a:r>
              <a:rPr lang="en-US" sz="1400" b="0" dirty="0">
                <a:solidFill>
                  <a:srgbClr val="0000FF"/>
                </a:solidFill>
                <a:latin typeface="Comic Sans MS Bold"/>
                <a:ea typeface="ＭＳ Ｐゴシック" charset="0"/>
                <a:cs typeface="Comic Sans MS Bold"/>
                <a:sym typeface="Arial" charset="0"/>
              </a:rPr>
              <a:t> h</a:t>
            </a:r>
            <a:r>
              <a:rPr lang="en-US" sz="1400" b="0" baseline="-25000" dirty="0">
                <a:solidFill>
                  <a:srgbClr val="0000FF"/>
                </a:solidFill>
                <a:latin typeface="Comic Sans MS Bold"/>
                <a:ea typeface="ＭＳ Ｐゴシック" charset="0"/>
                <a:cs typeface="Comic Sans MS Bold"/>
                <a:sym typeface="Arial" charset="0"/>
              </a:rPr>
              <a:t>2</a:t>
            </a:r>
            <a:r>
              <a:rPr lang="en-US" sz="1400" b="0" dirty="0">
                <a:solidFill>
                  <a:srgbClr val="0000FF"/>
                </a:solidFill>
                <a:latin typeface="Comic Sans MS Bold"/>
                <a:ea typeface="ＭＳ Ｐゴシック" charset="0"/>
                <a:cs typeface="Comic Sans MS Bold"/>
                <a:sym typeface="Arial" charset="0"/>
              </a:rPr>
              <a:t> X</a:t>
            </a:r>
          </a:p>
        </p:txBody>
      </p:sp>
      <p:grpSp>
        <p:nvGrpSpPr>
          <p:cNvPr id="4" name="Group 3"/>
          <p:cNvGrpSpPr/>
          <p:nvPr/>
        </p:nvGrpSpPr>
        <p:grpSpPr>
          <a:xfrm>
            <a:off x="22321" y="4220390"/>
            <a:ext cx="9121689" cy="2505898"/>
            <a:chOff x="22321" y="4220390"/>
            <a:chExt cx="9121689" cy="2505898"/>
          </a:xfrm>
        </p:grpSpPr>
        <p:pic>
          <p:nvPicPr>
            <p:cNvPr id="36" name="Picture 2"/>
            <p:cNvPicPr>
              <a:picLocks noChangeAspect="1" noChangeArrowheads="1"/>
            </p:cNvPicPr>
            <p:nvPr/>
          </p:nvPicPr>
          <p:blipFill rotWithShape="1">
            <a:blip r:embed="rId7">
              <a:extLst>
                <a:ext uri="{28A0092B-C50C-407E-A947-70E740481C1C}">
                  <a14:useLocalDpi xmlns:a14="http://schemas.microsoft.com/office/drawing/2010/main" xmlns="" val="0"/>
                </a:ext>
              </a:extLst>
            </a:blip>
            <a:srcRect t="11061" r="6258" b="7458"/>
            <a:stretch/>
          </p:blipFill>
          <p:spPr bwMode="auto">
            <a:xfrm>
              <a:off x="2746335" y="4294863"/>
              <a:ext cx="2749067" cy="23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grpSp>
          <p:nvGrpSpPr>
            <p:cNvPr id="45084" name="Group 28"/>
            <p:cNvGrpSpPr>
              <a:grpSpLocks/>
            </p:cNvGrpSpPr>
            <p:nvPr/>
          </p:nvGrpSpPr>
          <p:grpSpPr bwMode="auto">
            <a:xfrm>
              <a:off x="22321" y="4220390"/>
              <a:ext cx="9121689" cy="2505898"/>
              <a:chOff x="-27" y="589"/>
              <a:chExt cx="8171" cy="2245"/>
            </a:xfrm>
          </p:grpSpPr>
          <p:pic>
            <p:nvPicPr>
              <p:cNvPr id="45083" name="Picture 27"/>
              <p:cNvPicPr>
                <a:picLocks noChangeArrowheads="1"/>
              </p:cNvPicPr>
              <p:nvPr/>
            </p:nvPicPr>
            <p:blipFill>
              <a:blip r:embed="rId8">
                <a:extLst>
                  <a:ext uri="{28A0092B-C50C-407E-A947-70E740481C1C}">
                    <a14:useLocalDpi xmlns:a14="http://schemas.microsoft.com/office/drawing/2010/main" xmlns="" val="0"/>
                  </a:ext>
                </a:extLst>
              </a:blip>
              <a:srcRect t="10535" r="15572" b="8704"/>
              <a:stretch>
                <a:fillRect/>
              </a:stretch>
            </p:blipFill>
            <p:spPr bwMode="auto">
              <a:xfrm>
                <a:off x="-27" y="610"/>
                <a:ext cx="2400" cy="2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miter lim="800000"/>
                    <a:headEnd/>
                    <a:tailEnd/>
                  </a14:hiddenLine>
                </a:ext>
              </a:extLst>
            </p:spPr>
          </p:pic>
          <p:sp>
            <p:nvSpPr>
              <p:cNvPr id="45082" name="Rectangle 26"/>
              <p:cNvSpPr>
                <a:spLocks/>
              </p:cNvSpPr>
              <p:nvPr/>
            </p:nvSpPr>
            <p:spPr bwMode="auto">
              <a:xfrm>
                <a:off x="4856" y="589"/>
                <a:ext cx="3288" cy="2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spcBef>
                    <a:spcPts val="0"/>
                  </a:spcBef>
                  <a:buClr>
                    <a:srgbClr val="0000FF"/>
                  </a:buClr>
                  <a:buSzPct val="100000"/>
                  <a:buFont typeface="Wingdings" charset="2"/>
                  <a:buChar char="q"/>
                </a:pPr>
                <a:r>
                  <a:rPr lang="en-US" dirty="0">
                    <a:solidFill>
                      <a:schemeClr val="tx1"/>
                    </a:solidFill>
                    <a:latin typeface="Comic Sans MS"/>
                    <a:ea typeface="ＭＳ Ｐゴシック" charset="0"/>
                    <a:cs typeface="Comic Sans MS"/>
                    <a:sym typeface="Helvetica" charset="0"/>
                  </a:rPr>
                  <a:t> However, at forward   </a:t>
                </a:r>
              </a:p>
              <a:p>
                <a:pPr>
                  <a:spcBef>
                    <a:spcPts val="0"/>
                  </a:spcBef>
                  <a:buClr>
                    <a:srgbClr val="0000FF"/>
                  </a:buClr>
                  <a:buSzPct val="100000"/>
                </a:pPr>
                <a:r>
                  <a:rPr lang="en-US" dirty="0">
                    <a:latin typeface="Comic Sans MS"/>
                    <a:ea typeface="ＭＳ Ｐゴシック" charset="0"/>
                    <a:cs typeface="Comic Sans MS"/>
                    <a:sym typeface="Helvetica" charset="0"/>
                  </a:rPr>
                  <a:t>   </a:t>
                </a:r>
                <a:r>
                  <a:rPr lang="en-US" dirty="0" err="1">
                    <a:solidFill>
                      <a:schemeClr val="tx1"/>
                    </a:solidFill>
                    <a:latin typeface="Comic Sans MS"/>
                    <a:ea typeface="ＭＳ Ｐゴシック" charset="0"/>
                    <a:cs typeface="Comic Sans MS"/>
                    <a:sym typeface="Helvetica" charset="0"/>
                  </a:rPr>
                  <a:t>rapidities</a:t>
                </a:r>
                <a:r>
                  <a:rPr lang="en-US" dirty="0">
                    <a:solidFill>
                      <a:schemeClr val="tx1"/>
                    </a:solidFill>
                    <a:latin typeface="Comic Sans MS"/>
                    <a:ea typeface="ＭＳ Ｐゴシック" charset="0"/>
                    <a:cs typeface="Comic Sans MS"/>
                    <a:sym typeface="Helvetica" charset="0"/>
                  </a:rPr>
                  <a:t> (</a:t>
                </a:r>
                <a:r>
                  <a:rPr lang="en-US" dirty="0">
                    <a:solidFill>
                      <a:srgbClr val="0000FF"/>
                    </a:solidFill>
                    <a:latin typeface="Comic Sans MS"/>
                    <a:ea typeface="ＭＳ Ｐゴシック" charset="0"/>
                    <a:cs typeface="Comic Sans MS"/>
                    <a:sym typeface="Helvetica" charset="0"/>
                  </a:rPr>
                  <a:t>y ~ 3.1</a:t>
                </a:r>
                <a:r>
                  <a:rPr lang="en-US" dirty="0">
                    <a:solidFill>
                      <a:schemeClr val="tx1"/>
                    </a:solidFill>
                    <a:latin typeface="Comic Sans MS"/>
                    <a:ea typeface="ＭＳ Ｐゴシック" charset="0"/>
                    <a:cs typeface="Comic Sans MS"/>
                    <a:sym typeface="Helvetica" charset="0"/>
                  </a:rPr>
                  <a:t>), an away-</a:t>
                </a:r>
              </a:p>
              <a:p>
                <a:pPr>
                  <a:spcBef>
                    <a:spcPts val="0"/>
                  </a:spcBef>
                  <a:buClr>
                    <a:srgbClr val="0000FF"/>
                  </a:buClr>
                  <a:buSzPct val="100000"/>
                </a:pPr>
                <a:r>
                  <a:rPr lang="en-US" dirty="0">
                    <a:latin typeface="Comic Sans MS"/>
                    <a:ea typeface="ＭＳ Ｐゴシック" charset="0"/>
                    <a:cs typeface="Comic Sans MS"/>
                    <a:sym typeface="Helvetica" charset="0"/>
                  </a:rPr>
                  <a:t>   </a:t>
                </a:r>
                <a:r>
                  <a:rPr lang="en-US" dirty="0">
                    <a:solidFill>
                      <a:schemeClr val="tx1"/>
                    </a:solidFill>
                    <a:latin typeface="Comic Sans MS"/>
                    <a:ea typeface="ＭＳ Ｐゴシック" charset="0"/>
                    <a:cs typeface="Comic Sans MS"/>
                    <a:sym typeface="Helvetica" charset="0"/>
                  </a:rPr>
                  <a:t>side suppression is observed </a:t>
                </a:r>
              </a:p>
              <a:p>
                <a:pPr>
                  <a:spcBef>
                    <a:spcPts val="0"/>
                  </a:spcBef>
                  <a:buClr>
                    <a:srgbClr val="0000FF"/>
                  </a:buClr>
                  <a:buSzPct val="100000"/>
                </a:pPr>
                <a:r>
                  <a:rPr lang="en-US" dirty="0">
                    <a:latin typeface="Comic Sans MS"/>
                    <a:ea typeface="ＭＳ Ｐゴシック" charset="0"/>
                    <a:cs typeface="Comic Sans MS"/>
                    <a:sym typeface="Helvetica" charset="0"/>
                  </a:rPr>
                  <a:t>   </a:t>
                </a:r>
                <a:r>
                  <a:rPr lang="en-US" dirty="0">
                    <a:solidFill>
                      <a:schemeClr val="tx1"/>
                    </a:solidFill>
                    <a:latin typeface="Comic Sans MS"/>
                    <a:ea typeface="ＭＳ Ｐゴシック" charset="0"/>
                    <a:cs typeface="Comic Sans MS"/>
                    <a:sym typeface="Helvetica" charset="0"/>
                  </a:rPr>
                  <a:t>in </a:t>
                </a:r>
                <a:r>
                  <a:rPr lang="en-US" dirty="0" err="1">
                    <a:solidFill>
                      <a:schemeClr val="tx1"/>
                    </a:solidFill>
                    <a:latin typeface="Comic Sans MS"/>
                    <a:ea typeface="ＭＳ Ｐゴシック" charset="0"/>
                    <a:cs typeface="Comic Sans MS"/>
                    <a:sym typeface="Helvetica" charset="0"/>
                  </a:rPr>
                  <a:t>dAu</a:t>
                </a:r>
                <a:endParaRPr lang="en-US" dirty="0">
                  <a:solidFill>
                    <a:schemeClr val="tx1"/>
                  </a:solidFill>
                  <a:latin typeface="Comic Sans MS"/>
                  <a:ea typeface="ＭＳ Ｐゴシック" charset="0"/>
                  <a:cs typeface="Comic Sans MS"/>
                  <a:sym typeface="Helvetica" charset="0"/>
                </a:endParaRPr>
              </a:p>
              <a:p>
                <a:pPr>
                  <a:spcBef>
                    <a:spcPts val="0"/>
                  </a:spcBef>
                  <a:buClr>
                    <a:srgbClr val="0000FF"/>
                  </a:buClr>
                  <a:buSzPct val="100000"/>
                </a:pPr>
                <a:endParaRPr lang="en-US" dirty="0">
                  <a:solidFill>
                    <a:schemeClr val="tx1"/>
                  </a:solidFill>
                  <a:latin typeface="Comic Sans MS"/>
                  <a:ea typeface="ＭＳ Ｐゴシック" charset="0"/>
                  <a:cs typeface="Comic Sans MS"/>
                  <a:sym typeface="Helvetica" charset="0"/>
                </a:endParaRPr>
              </a:p>
              <a:p>
                <a:pPr>
                  <a:spcBef>
                    <a:spcPts val="0"/>
                  </a:spcBef>
                  <a:buClr>
                    <a:srgbClr val="0000FF"/>
                  </a:buClr>
                  <a:buSzPct val="100000"/>
                  <a:buFont typeface="Wingdings" charset="2"/>
                  <a:buChar char="q"/>
                </a:pPr>
                <a:r>
                  <a:rPr lang="en-US" dirty="0">
                    <a:solidFill>
                      <a:schemeClr val="tx1"/>
                    </a:solidFill>
                    <a:latin typeface="Comic Sans MS"/>
                    <a:ea typeface="ＭＳ Ｐゴシック" charset="0"/>
                    <a:cs typeface="Comic Sans MS"/>
                    <a:sym typeface="Helvetica" charset="0"/>
                  </a:rPr>
                  <a:t> Away-side peak also much </a:t>
                </a:r>
              </a:p>
              <a:p>
                <a:pPr>
                  <a:spcBef>
                    <a:spcPts val="0"/>
                  </a:spcBef>
                  <a:buClr>
                    <a:srgbClr val="0000FF"/>
                  </a:buClr>
                  <a:buSzPct val="100000"/>
                </a:pPr>
                <a:r>
                  <a:rPr lang="en-US" dirty="0">
                    <a:latin typeface="Comic Sans MS"/>
                    <a:ea typeface="ＭＳ Ｐゴシック" charset="0"/>
                    <a:cs typeface="Comic Sans MS"/>
                    <a:sym typeface="Helvetica" charset="0"/>
                  </a:rPr>
                  <a:t>   </a:t>
                </a:r>
                <a:r>
                  <a:rPr lang="en-US" dirty="0">
                    <a:solidFill>
                      <a:schemeClr val="tx1"/>
                    </a:solidFill>
                    <a:latin typeface="Comic Sans MS"/>
                    <a:ea typeface="ＭＳ Ｐゴシック" charset="0"/>
                    <a:cs typeface="Comic Sans MS"/>
                    <a:sym typeface="Helvetica" charset="0"/>
                  </a:rPr>
                  <a:t>wider in </a:t>
                </a:r>
                <a:r>
                  <a:rPr lang="en-US" dirty="0" err="1">
                    <a:solidFill>
                      <a:schemeClr val="tx1"/>
                    </a:solidFill>
                    <a:latin typeface="Comic Sans MS"/>
                    <a:ea typeface="ＭＳ Ｐゴシック" charset="0"/>
                    <a:cs typeface="Comic Sans MS"/>
                    <a:sym typeface="Helvetica" charset="0"/>
                  </a:rPr>
                  <a:t>d+Au</a:t>
                </a:r>
                <a:r>
                  <a:rPr lang="en-US" dirty="0">
                    <a:solidFill>
                      <a:schemeClr val="tx1"/>
                    </a:solidFill>
                    <a:latin typeface="Comic Sans MS"/>
                    <a:ea typeface="ＭＳ Ｐゴシック" charset="0"/>
                    <a:cs typeface="Comic Sans MS"/>
                    <a:sym typeface="Helvetica" charset="0"/>
                  </a:rPr>
                  <a:t> compared to </a:t>
                </a:r>
                <a:r>
                  <a:rPr lang="en-US" dirty="0" err="1">
                    <a:solidFill>
                      <a:schemeClr val="tx1"/>
                    </a:solidFill>
                    <a:latin typeface="Comic Sans MS"/>
                    <a:ea typeface="ＭＳ Ｐゴシック" charset="0"/>
                    <a:cs typeface="Comic Sans MS"/>
                    <a:sym typeface="Helvetica" charset="0"/>
                  </a:rPr>
                  <a:t>pp</a:t>
                </a:r>
                <a:endParaRPr lang="en-US" dirty="0">
                  <a:solidFill>
                    <a:schemeClr val="tx1"/>
                  </a:solidFill>
                  <a:latin typeface="Comic Sans MS"/>
                  <a:ea typeface="ＭＳ Ｐゴシック" charset="0"/>
                  <a:cs typeface="Comic Sans MS"/>
                  <a:sym typeface="Helvetica" charset="0"/>
                </a:endParaRPr>
              </a:p>
              <a:p>
                <a:pPr>
                  <a:spcBef>
                    <a:spcPts val="0"/>
                  </a:spcBef>
                  <a:buClr>
                    <a:srgbClr val="0000FF"/>
                  </a:buClr>
                  <a:buSzPct val="100000"/>
                </a:pPr>
                <a:r>
                  <a:rPr lang="en-US" dirty="0">
                    <a:solidFill>
                      <a:srgbClr val="0000FF"/>
                    </a:solidFill>
                    <a:latin typeface="Comic Sans MS"/>
                    <a:ea typeface="ＭＳ Ｐゴシック" charset="0"/>
                    <a:cs typeface="Comic Sans MS"/>
                    <a:sym typeface="Wingdings"/>
                  </a:rPr>
                  <a:t> x ~ 10</a:t>
                </a:r>
                <a:r>
                  <a:rPr lang="en-US" baseline="30000" dirty="0">
                    <a:solidFill>
                      <a:srgbClr val="0000FF"/>
                    </a:solidFill>
                    <a:latin typeface="Comic Sans MS"/>
                    <a:ea typeface="ＭＳ Ｐゴシック" charset="0"/>
                    <a:cs typeface="Comic Sans MS"/>
                    <a:sym typeface="Wingdings"/>
                  </a:rPr>
                  <a:t>-3</a:t>
                </a:r>
                <a:endParaRPr lang="en-US" baseline="30000" dirty="0">
                  <a:solidFill>
                    <a:srgbClr val="0000FF"/>
                  </a:solidFill>
                  <a:latin typeface="Comic Sans MS"/>
                  <a:ea typeface="ＭＳ Ｐゴシック" charset="0"/>
                  <a:cs typeface="Comic Sans MS"/>
                  <a:sym typeface="Helvetica" charset="0"/>
                </a:endParaRPr>
              </a:p>
            </p:txBody>
          </p:sp>
        </p:grpSp>
      </p:grpSp>
      <p:sp>
        <p:nvSpPr>
          <p:cNvPr id="45086" name="Rectangle 30"/>
          <p:cNvSpPr>
            <a:spLocks/>
          </p:cNvSpPr>
          <p:nvPr/>
        </p:nvSpPr>
        <p:spPr bwMode="auto">
          <a:xfrm>
            <a:off x="187524" y="107156"/>
            <a:ext cx="8760023" cy="54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endParaRPr lang="en-US" sz="5900" dirty="0">
              <a:latin typeface="Helvetica" charset="0"/>
              <a:ea typeface="ＭＳ Ｐゴシック" charset="0"/>
              <a:cs typeface="Helvetica" charset="0"/>
              <a:sym typeface="Helvetica"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xmlns="" val="2361440744"/>
              </p:ext>
            </p:extLst>
          </p:nvPr>
        </p:nvGraphicFramePr>
        <p:xfrm>
          <a:off x="5568950" y="2474384"/>
          <a:ext cx="2235200" cy="520700"/>
        </p:xfrm>
        <a:graphic>
          <a:graphicData uri="http://schemas.openxmlformats.org/presentationml/2006/ole">
            <p:oleObj spid="_x0000_s160800" name="Equation" r:id="rId9" imgW="2221560" imgH="511920" progId="">
              <p:embed/>
            </p:oleObj>
          </a:graphicData>
        </a:graphic>
      </p:graphicFrame>
      <p:sp>
        <p:nvSpPr>
          <p:cNvPr id="35" name="AutoShape 37"/>
          <p:cNvSpPr>
            <a:spLocks noChangeArrowheads="1"/>
          </p:cNvSpPr>
          <p:nvPr/>
        </p:nvSpPr>
        <p:spPr bwMode="auto">
          <a:xfrm>
            <a:off x="2199216" y="3474118"/>
            <a:ext cx="533400" cy="609600"/>
          </a:xfrm>
          <a:prstGeom prst="irregularSeal1">
            <a:avLst/>
          </a:pr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latin typeface="Comic Sans MS"/>
              <a:cs typeface="Comic Sans MS"/>
            </a:endParaRPr>
          </a:p>
        </p:txBody>
      </p:sp>
      <p:sp>
        <p:nvSpPr>
          <p:cNvPr id="5" name="Date Placeholder 4"/>
          <p:cNvSpPr>
            <a:spLocks noGrp="1"/>
          </p:cNvSpPr>
          <p:nvPr>
            <p:ph type="dt" sz="half" idx="10"/>
          </p:nvPr>
        </p:nvSpPr>
        <p:spPr/>
        <p:txBody>
          <a:bodyPr/>
          <a:lstStyle/>
          <a:p>
            <a:r>
              <a:rPr lang="en-US"/>
              <a:t>E.C. Aschenauer</a:t>
            </a:r>
          </a:p>
        </p:txBody>
      </p:sp>
    </p:spTree>
    <p:extLst>
      <p:ext uri="{BB962C8B-B14F-4D97-AF65-F5344CB8AC3E}">
        <p14:creationId xmlns:p14="http://schemas.microsoft.com/office/powerpoint/2010/main" xmlns="" val="3925246336"/>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Saturation: The golden Channel</a:t>
            </a:r>
          </a:p>
        </p:txBody>
      </p:sp>
      <p:sp>
        <p:nvSpPr>
          <p:cNvPr id="3" name="Content Placeholder 2"/>
          <p:cNvSpPr>
            <a:spLocks noGrp="1"/>
          </p:cNvSpPr>
          <p:nvPr>
            <p:ph idx="1"/>
          </p:nvPr>
        </p:nvSpPr>
        <p:spPr/>
        <p:txBody>
          <a:bodyPr/>
          <a:lstStyle/>
          <a:p>
            <a:r>
              <a:rPr lang="en-US" dirty="0"/>
              <a:t>Hard diffraction in </a:t>
            </a:r>
            <a:r>
              <a:rPr lang="en-US" dirty="0"/>
              <a:t>DIS</a:t>
            </a:r>
            <a:r>
              <a:rPr lang="en-US" dirty="0"/>
              <a:t> at small x</a:t>
            </a:r>
          </a:p>
        </p:txBody>
      </p:sp>
      <p:sp>
        <p:nvSpPr>
          <p:cNvPr id="4" name="Date Placeholder 3"/>
          <p:cNvSpPr>
            <a:spLocks noGrp="1"/>
          </p:cNvSpPr>
          <p:nvPr>
            <p:ph type="dt" sz="half" idx="10"/>
          </p:nvPr>
        </p:nvSpPr>
        <p:spPr/>
        <p:txBody>
          <a:bodyPr/>
          <a:lstStyle/>
          <a:p>
            <a:r>
              <a:rPr lang="en-US"/>
              <a:t>E.C. Aschenauer</a:t>
            </a:r>
          </a:p>
        </p:txBody>
      </p:sp>
      <p:sp>
        <p:nvSpPr>
          <p:cNvPr id="6" name="Slide Number Placeholder 5"/>
          <p:cNvSpPr>
            <a:spLocks noGrp="1"/>
          </p:cNvSpPr>
          <p:nvPr>
            <p:ph type="sldNum" sz="quarter" idx="12"/>
          </p:nvPr>
        </p:nvSpPr>
        <p:spPr/>
        <p:txBody>
          <a:bodyPr/>
          <a:lstStyle/>
          <a:p>
            <a:fld id="{4AEEEB45-469B-C445-A2A6-597CC1D4FAC3}" type="slidenum">
              <a:rPr lang="en-US"/>
              <a:pPr/>
              <a:t>5</a:t>
            </a:fld>
            <a:endParaRPr lang="en-US"/>
          </a:p>
        </p:txBody>
      </p:sp>
      <p:pic>
        <p:nvPicPr>
          <p:cNvPr id="8" name="Picture 8"/>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84151" y="1244072"/>
            <a:ext cx="2173605" cy="26847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sp>
        <p:nvSpPr>
          <p:cNvPr id="9" name="Rectangle 7"/>
          <p:cNvSpPr>
            <a:spLocks/>
          </p:cNvSpPr>
          <p:nvPr/>
        </p:nvSpPr>
        <p:spPr bwMode="auto">
          <a:xfrm>
            <a:off x="0" y="4006850"/>
            <a:ext cx="4910668" cy="184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1275" bIns="0"/>
          <a:lstStyle/>
          <a:p>
            <a:pPr marL="285750" indent="-285750">
              <a:spcBef>
                <a:spcPts val="450"/>
              </a:spcBef>
              <a:buClr>
                <a:srgbClr val="0000FF"/>
              </a:buClr>
              <a:buSzPct val="100000"/>
              <a:buFont typeface="Wingdings" charset="2"/>
              <a:buChar char="q"/>
            </a:pPr>
            <a:r>
              <a:rPr lang="en-US" sz="1600" dirty="0">
                <a:solidFill>
                  <a:schemeClr val="tx1"/>
                </a:solidFill>
                <a:latin typeface="Comic Sans MS"/>
                <a:ea typeface="ＭＳ Ｐゴシック" charset="0"/>
                <a:cs typeface="Comic Sans MS"/>
                <a:sym typeface="Arial" charset="0"/>
              </a:rPr>
              <a:t>Diffraction in </a:t>
            </a:r>
            <a:r>
              <a:rPr lang="en-US" sz="1600" dirty="0" err="1">
                <a:solidFill>
                  <a:schemeClr val="tx1"/>
                </a:solidFill>
                <a:latin typeface="Comic Sans MS"/>
                <a:ea typeface="ＭＳ Ｐゴシック" charset="0"/>
                <a:cs typeface="Comic Sans MS"/>
                <a:sym typeface="Arial" charset="0"/>
              </a:rPr>
              <a:t>e+A</a:t>
            </a:r>
            <a:r>
              <a:rPr lang="en-US" sz="1600" dirty="0">
                <a:solidFill>
                  <a:schemeClr val="tx1"/>
                </a:solidFill>
                <a:latin typeface="Comic Sans MS"/>
                <a:ea typeface="ＭＳ Ｐゴシック" charset="0"/>
                <a:cs typeface="Comic Sans MS"/>
                <a:sym typeface="Arial" charset="0"/>
              </a:rPr>
              <a:t>:</a:t>
            </a:r>
          </a:p>
          <a:p>
            <a:pPr marL="539750" lvl="1" indent="-285750">
              <a:spcBef>
                <a:spcPts val="413"/>
              </a:spcBef>
              <a:buClr>
                <a:srgbClr val="0000FF"/>
              </a:buClr>
              <a:buSzPct val="100000"/>
              <a:buFont typeface="Wingdings" charset="2"/>
              <a:buChar char="Ø"/>
            </a:pPr>
            <a:r>
              <a:rPr lang="en-US" sz="1600" dirty="0">
                <a:solidFill>
                  <a:schemeClr val="tx1"/>
                </a:solidFill>
                <a:latin typeface="Comic Sans MS"/>
                <a:ea typeface="ＭＳ Ｐゴシック" charset="0"/>
                <a:cs typeface="Comic Sans MS"/>
                <a:sym typeface="Arial" charset="0"/>
              </a:rPr>
              <a:t>coherent diffraction </a:t>
            </a:r>
          </a:p>
          <a:p>
            <a:pPr marL="254000" lvl="1">
              <a:spcBef>
                <a:spcPts val="413"/>
              </a:spcBef>
              <a:buClr>
                <a:srgbClr val="0000FF"/>
              </a:buClr>
              <a:buSzPct val="100000"/>
            </a:pPr>
            <a:r>
              <a:rPr lang="en-US" sz="1600" dirty="0">
                <a:latin typeface="Comic Sans MS"/>
                <a:ea typeface="ＭＳ Ｐゴシック" charset="0"/>
                <a:cs typeface="Comic Sans MS"/>
                <a:sym typeface="Arial" charset="0"/>
              </a:rPr>
              <a:t>   </a:t>
            </a:r>
            <a:r>
              <a:rPr lang="en-US" sz="1600" dirty="0">
                <a:solidFill>
                  <a:schemeClr val="tx1"/>
                </a:solidFill>
                <a:latin typeface="Comic Sans MS"/>
                <a:ea typeface="ＭＳ Ｐゴシック" charset="0"/>
                <a:cs typeface="Comic Sans MS"/>
                <a:sym typeface="Arial" charset="0"/>
              </a:rPr>
              <a:t>(nuclei intact)</a:t>
            </a:r>
          </a:p>
          <a:p>
            <a:pPr marL="539750" lvl="1" indent="-285750">
              <a:spcBef>
                <a:spcPts val="213"/>
              </a:spcBef>
              <a:buClr>
                <a:srgbClr val="0000FF"/>
              </a:buClr>
              <a:buSzPct val="100000"/>
              <a:buFont typeface="Wingdings" charset="2"/>
              <a:buChar char="Ø"/>
            </a:pPr>
            <a:r>
              <a:rPr lang="en-US" sz="1600" dirty="0">
                <a:solidFill>
                  <a:schemeClr val="tx1"/>
                </a:solidFill>
                <a:latin typeface="Comic Sans MS"/>
                <a:ea typeface="ＭＳ Ｐゴシック" charset="0"/>
                <a:cs typeface="Comic Sans MS"/>
                <a:sym typeface="Arial" charset="0"/>
              </a:rPr>
              <a:t>breakup into nucleons </a:t>
            </a:r>
          </a:p>
          <a:p>
            <a:pPr marL="254000" lvl="1">
              <a:spcBef>
                <a:spcPts val="213"/>
              </a:spcBef>
              <a:buClr>
                <a:srgbClr val="0000FF"/>
              </a:buClr>
              <a:buSzPct val="100000"/>
            </a:pPr>
            <a:r>
              <a:rPr lang="en-US" sz="1600" dirty="0">
                <a:latin typeface="Comic Sans MS"/>
                <a:ea typeface="ＭＳ Ｐゴシック" charset="0"/>
                <a:cs typeface="Comic Sans MS"/>
                <a:sym typeface="Arial" charset="0"/>
              </a:rPr>
              <a:t>   </a:t>
            </a:r>
            <a:r>
              <a:rPr lang="en-US" sz="1600" dirty="0">
                <a:solidFill>
                  <a:schemeClr val="tx1"/>
                </a:solidFill>
                <a:latin typeface="Comic Sans MS"/>
                <a:ea typeface="ＭＳ Ｐゴシック" charset="0"/>
                <a:cs typeface="Comic Sans MS"/>
                <a:sym typeface="Arial" charset="0"/>
              </a:rPr>
              <a:t>(nucleons intact)</a:t>
            </a:r>
          </a:p>
          <a:p>
            <a:pPr marL="539750" lvl="1" indent="-285750">
              <a:spcBef>
                <a:spcPts val="213"/>
              </a:spcBef>
              <a:buClr>
                <a:srgbClr val="0000FF"/>
              </a:buClr>
              <a:buSzPct val="100000"/>
              <a:buFont typeface="Wingdings" charset="2"/>
              <a:buChar char="Ø"/>
            </a:pPr>
            <a:r>
              <a:rPr lang="en-US" sz="1600" dirty="0">
                <a:solidFill>
                  <a:schemeClr val="tx1"/>
                </a:solidFill>
                <a:latin typeface="Comic Sans MS"/>
                <a:ea typeface="ＭＳ Ｐゴシック" charset="0"/>
                <a:cs typeface="Comic Sans MS"/>
                <a:sym typeface="Arial" charset="0"/>
              </a:rPr>
              <a:t>incoherent diffraction</a:t>
            </a:r>
          </a:p>
          <a:p>
            <a:pPr marL="254000" lvl="1">
              <a:spcBef>
                <a:spcPts val="213"/>
              </a:spcBef>
              <a:buClr>
                <a:srgbClr val="0000FF"/>
              </a:buClr>
              <a:buSzPct val="100000"/>
            </a:pPr>
            <a:r>
              <a:rPr lang="en-US" sz="1600" dirty="0">
                <a:solidFill>
                  <a:srgbClr val="FF00FF"/>
                </a:solidFill>
                <a:latin typeface="Comic Sans MS"/>
                <a:ea typeface="ＭＳ Ｐゴシック" charset="0"/>
                <a:cs typeface="Comic Sans MS"/>
                <a:sym typeface="Arial" charset="0"/>
              </a:rPr>
              <a:t>Predictions: </a:t>
            </a:r>
            <a:r>
              <a:rPr lang="en-US" sz="1600" dirty="0" err="1">
                <a:solidFill>
                  <a:srgbClr val="FF00FF"/>
                </a:solidFill>
                <a:latin typeface="Comic Sans MS"/>
                <a:ea typeface="ＭＳ Ｐゴシック" charset="0"/>
                <a:cs typeface="Comic Sans MS"/>
                <a:sym typeface="Arial" charset="0"/>
              </a:rPr>
              <a:t>σ</a:t>
            </a:r>
            <a:r>
              <a:rPr lang="en-US" sz="1600" baseline="-6000" dirty="0" err="1">
                <a:solidFill>
                  <a:srgbClr val="FF00FF"/>
                </a:solidFill>
                <a:latin typeface="Comic Sans MS"/>
                <a:ea typeface="ＭＳ Ｐゴシック" charset="0"/>
                <a:cs typeface="Comic Sans MS"/>
                <a:sym typeface="Arial" charset="0"/>
              </a:rPr>
              <a:t>diff</a:t>
            </a:r>
            <a:r>
              <a:rPr lang="en-US" sz="1600" dirty="0">
                <a:solidFill>
                  <a:srgbClr val="FF00FF"/>
                </a:solidFill>
                <a:latin typeface="Comic Sans MS"/>
                <a:ea typeface="ＭＳ Ｐゴシック" charset="0"/>
                <a:cs typeface="Comic Sans MS"/>
                <a:sym typeface="Arial" charset="0"/>
              </a:rPr>
              <a:t>/</a:t>
            </a:r>
            <a:r>
              <a:rPr lang="en-US" sz="1600" dirty="0" err="1">
                <a:solidFill>
                  <a:srgbClr val="FF00FF"/>
                </a:solidFill>
                <a:latin typeface="Comic Sans MS"/>
                <a:ea typeface="ＭＳ Ｐゴシック" charset="0"/>
                <a:cs typeface="Comic Sans MS"/>
                <a:sym typeface="Arial" charset="0"/>
              </a:rPr>
              <a:t>σ</a:t>
            </a:r>
            <a:r>
              <a:rPr lang="en-US" sz="1600" baseline="-6000" dirty="0" err="1">
                <a:solidFill>
                  <a:srgbClr val="FF00FF"/>
                </a:solidFill>
                <a:latin typeface="Comic Sans MS"/>
                <a:ea typeface="ＭＳ Ｐゴシック" charset="0"/>
                <a:cs typeface="Comic Sans MS"/>
                <a:sym typeface="Arial" charset="0"/>
              </a:rPr>
              <a:t>tot</a:t>
            </a:r>
            <a:r>
              <a:rPr lang="en-US" sz="1600" dirty="0">
                <a:solidFill>
                  <a:srgbClr val="FF00FF"/>
                </a:solidFill>
                <a:latin typeface="Comic Sans MS"/>
                <a:ea typeface="ＭＳ Ｐゴシック" charset="0"/>
                <a:cs typeface="Comic Sans MS"/>
                <a:sym typeface="Arial" charset="0"/>
              </a:rPr>
              <a:t> in </a:t>
            </a:r>
            <a:r>
              <a:rPr lang="en-US" sz="1600" dirty="0" err="1">
                <a:solidFill>
                  <a:srgbClr val="FF00FF"/>
                </a:solidFill>
                <a:latin typeface="Comic Sans MS"/>
                <a:ea typeface="ＭＳ Ｐゴシック" charset="0"/>
                <a:cs typeface="Comic Sans MS"/>
                <a:sym typeface="Arial" charset="0"/>
              </a:rPr>
              <a:t>e+A</a:t>
            </a:r>
            <a:r>
              <a:rPr lang="en-US" sz="1600" dirty="0">
                <a:solidFill>
                  <a:srgbClr val="FF00FF"/>
                </a:solidFill>
                <a:latin typeface="Comic Sans MS"/>
                <a:ea typeface="ＭＳ Ｐゴシック" charset="0"/>
                <a:cs typeface="Comic Sans MS"/>
                <a:sym typeface="Arial" charset="0"/>
              </a:rPr>
              <a:t> ~25-40%</a:t>
            </a:r>
          </a:p>
          <a:p>
            <a:pPr marL="254000" lvl="1">
              <a:spcBef>
                <a:spcPts val="213"/>
              </a:spcBef>
              <a:buClr>
                <a:srgbClr val="0000FF"/>
              </a:buClr>
              <a:buSzPct val="100000"/>
            </a:pPr>
            <a:r>
              <a:rPr lang="en-US" sz="1600" dirty="0">
                <a:solidFill>
                  <a:srgbClr val="0000FF"/>
                </a:solidFill>
                <a:latin typeface="Comic Sans MS"/>
                <a:ea typeface="ＭＳ Ｐゴシック" charset="0"/>
                <a:cs typeface="Comic Sans MS"/>
                <a:sym typeface="Arial" charset="0"/>
              </a:rPr>
              <a:t>HERA: 15% of all events are hard diffractive</a:t>
            </a:r>
          </a:p>
          <a:p>
            <a:pPr marL="254000" lvl="1">
              <a:spcBef>
                <a:spcPts val="213"/>
              </a:spcBef>
              <a:buClr>
                <a:srgbClr val="0000FF"/>
              </a:buClr>
              <a:buSzPct val="100000"/>
            </a:pPr>
            <a:r>
              <a:rPr lang="en-US" sz="1600" dirty="0">
                <a:solidFill>
                  <a:srgbClr val="FF00FF"/>
                </a:solidFill>
                <a:latin typeface="Comic Sans MS"/>
                <a:ea typeface="ＭＳ Ｐゴシック" charset="0"/>
                <a:cs typeface="Comic Sans MS"/>
                <a:sym typeface="Arial" charset="0"/>
              </a:rPr>
              <a:t> </a:t>
            </a:r>
            <a:r>
              <a:rPr lang="en-US" sz="1600" dirty="0">
                <a:solidFill>
                  <a:schemeClr val="tx1"/>
                </a:solidFill>
                <a:latin typeface="Comic Sans MS"/>
                <a:ea typeface="ヒラギノ角ゴ ProN W3" charset="0"/>
                <a:cs typeface="Comic Sans MS"/>
                <a:sym typeface="Arial" charset="0"/>
              </a:rPr>
              <a:t/>
            </a:r>
            <a:br>
              <a:rPr lang="en-US" sz="1600" dirty="0">
                <a:solidFill>
                  <a:schemeClr val="tx1"/>
                </a:solidFill>
                <a:latin typeface="Comic Sans MS"/>
                <a:ea typeface="ヒラギノ角ゴ ProN W3" charset="0"/>
                <a:cs typeface="Comic Sans MS"/>
                <a:sym typeface="Arial" charset="0"/>
              </a:rPr>
            </a:br>
            <a:endParaRPr lang="en-US" sz="1600" dirty="0">
              <a:solidFill>
                <a:schemeClr val="tx1"/>
              </a:solidFill>
              <a:latin typeface="Comic Sans MS"/>
              <a:ea typeface="ヒラギノ角ゴ ProN W3" charset="0"/>
              <a:cs typeface="Comic Sans MS"/>
              <a:sym typeface="Arial" charset="0"/>
            </a:endParaRPr>
          </a:p>
        </p:txBody>
      </p:sp>
      <p:grpSp>
        <p:nvGrpSpPr>
          <p:cNvPr id="11" name="Group 10"/>
          <p:cNvGrpSpPr/>
          <p:nvPr/>
        </p:nvGrpSpPr>
        <p:grpSpPr>
          <a:xfrm>
            <a:off x="5056185" y="368299"/>
            <a:ext cx="2299228" cy="2041525"/>
            <a:chOff x="5490105" y="537633"/>
            <a:chExt cx="2299228" cy="2041525"/>
          </a:xfrm>
        </p:grpSpPr>
        <p:pic>
          <p:nvPicPr>
            <p:cNvPr id="7" name="Picture 3"/>
            <p:cNvPicPr>
              <a:picLocks noChangeAspect="1" noChangeArrowheads="1"/>
            </p:cNvPicPr>
            <p:nvPr/>
          </p:nvPicPr>
          <p:blipFill rotWithShape="1">
            <a:blip r:embed="rId4">
              <a:extLst>
                <a:ext uri="{28A0092B-C50C-407E-A947-70E740481C1C}">
                  <a14:useLocalDpi xmlns:a14="http://schemas.microsoft.com/office/drawing/2010/main" xmlns="" val="0"/>
                </a:ext>
              </a:extLst>
            </a:blip>
            <a:srcRect r="35428"/>
            <a:stretch/>
          </p:blipFill>
          <p:spPr bwMode="auto">
            <a:xfrm>
              <a:off x="5490105" y="537633"/>
              <a:ext cx="2267478" cy="204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sp>
          <p:nvSpPr>
            <p:cNvPr id="10" name="Rectangle 9"/>
            <p:cNvSpPr/>
            <p:nvPr/>
          </p:nvSpPr>
          <p:spPr bwMode="auto">
            <a:xfrm>
              <a:off x="7355417" y="2201333"/>
              <a:ext cx="433916" cy="20108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2" name="TextBox 11"/>
          <p:cNvSpPr txBox="1"/>
          <p:nvPr/>
        </p:nvSpPr>
        <p:spPr>
          <a:xfrm>
            <a:off x="3443365" y="2413015"/>
            <a:ext cx="5724644" cy="3416320"/>
          </a:xfrm>
          <a:prstGeom prst="rect">
            <a:avLst/>
          </a:prstGeom>
          <a:noFill/>
        </p:spPr>
        <p:txBody>
          <a:bodyPr wrap="none" rtlCol="0">
            <a:spAutoFit/>
          </a:bodyPr>
          <a:lstStyle/>
          <a:p>
            <a:pPr>
              <a:buClr>
                <a:srgbClr val="0000FF"/>
              </a:buClr>
            </a:pPr>
            <a:r>
              <a:rPr lang="en-US" dirty="0">
                <a:solidFill>
                  <a:srgbClr val="0000FF"/>
                </a:solidFill>
              </a:rPr>
              <a:t>Why is diffraction so important</a:t>
            </a:r>
          </a:p>
          <a:p>
            <a:pPr marL="285750" indent="-285750">
              <a:buClr>
                <a:srgbClr val="0000FF"/>
              </a:buClr>
              <a:buFont typeface="Wingdings" charset="2"/>
              <a:buChar char="q"/>
            </a:pPr>
            <a:r>
              <a:rPr lang="en-US" dirty="0"/>
              <a:t>Sensitive to </a:t>
            </a:r>
            <a:r>
              <a:rPr lang="en-US" dirty="0">
                <a:solidFill>
                  <a:srgbClr val="0000FF"/>
                </a:solidFill>
              </a:rPr>
              <a:t>spatial</a:t>
            </a:r>
            <a:r>
              <a:rPr lang="en-US" dirty="0"/>
              <a:t> gluon distribution</a:t>
            </a:r>
          </a:p>
          <a:p>
            <a:endParaRPr lang="en-US" dirty="0"/>
          </a:p>
          <a:p>
            <a:endParaRPr lang="en-US" dirty="0"/>
          </a:p>
          <a:p>
            <a:endParaRPr lang="en-US" dirty="0"/>
          </a:p>
          <a:p>
            <a:pPr marL="742950" lvl="1" indent="-285750">
              <a:buClr>
                <a:srgbClr val="0000FF"/>
              </a:buClr>
              <a:buFont typeface="Wingdings" charset="2"/>
              <a:buChar char="q"/>
            </a:pPr>
            <a:r>
              <a:rPr lang="en-US" dirty="0"/>
              <a:t>Hot topic:</a:t>
            </a:r>
          </a:p>
          <a:p>
            <a:pPr marL="1200150" lvl="2" indent="-285750">
              <a:buClr>
                <a:srgbClr val="0000FF"/>
              </a:buClr>
              <a:buFont typeface="Wingdings" charset="2"/>
              <a:buChar char="Ø"/>
            </a:pPr>
            <a:r>
              <a:rPr lang="en-US" dirty="0"/>
              <a:t>Lumpiness?</a:t>
            </a:r>
          </a:p>
          <a:p>
            <a:pPr marL="1200150" lvl="2" indent="-285750">
              <a:buClr>
                <a:srgbClr val="0000FF"/>
              </a:buClr>
              <a:buFont typeface="Wingdings" charset="2"/>
              <a:buChar char="Ø"/>
            </a:pPr>
            <a:r>
              <a:rPr lang="en-US" dirty="0"/>
              <a:t>Just </a:t>
            </a:r>
            <a:r>
              <a:rPr lang="en-US" dirty="0" err="1"/>
              <a:t>Wood-Saxon+nucleon</a:t>
            </a:r>
            <a:r>
              <a:rPr lang="en-US" dirty="0"/>
              <a:t> g(b)</a:t>
            </a:r>
          </a:p>
          <a:p>
            <a:pPr marL="742950" lvl="1" indent="-285750">
              <a:buClr>
                <a:srgbClr val="0000FF"/>
              </a:buClr>
              <a:buFont typeface="Wingdings" charset="2"/>
              <a:buChar char="q"/>
            </a:pPr>
            <a:r>
              <a:rPr lang="en-US" dirty="0"/>
              <a:t>Incoherent case: </a:t>
            </a:r>
          </a:p>
          <a:p>
            <a:pPr lvl="1">
              <a:buClr>
                <a:srgbClr val="0000FF"/>
              </a:buClr>
            </a:pPr>
            <a:r>
              <a:rPr lang="en-US" dirty="0"/>
              <a:t>   measure fluctuations/lumpiness in </a:t>
            </a:r>
            <a:r>
              <a:rPr lang="en-US" dirty="0" err="1"/>
              <a:t>g</a:t>
            </a:r>
            <a:r>
              <a:rPr lang="en-US" baseline="-25000" dirty="0" err="1"/>
              <a:t>A</a:t>
            </a:r>
            <a:r>
              <a:rPr lang="en-US" dirty="0"/>
              <a:t>(b)</a:t>
            </a:r>
          </a:p>
          <a:p>
            <a:pPr marL="285750" indent="-285750">
              <a:buClr>
                <a:srgbClr val="0000FF"/>
              </a:buClr>
              <a:buFont typeface="Wingdings" charset="2"/>
              <a:buChar char="q"/>
            </a:pPr>
            <a:r>
              <a:rPr lang="en-US" dirty="0"/>
              <a:t>VM: Sensitive to gluon momentum distributions</a:t>
            </a:r>
          </a:p>
          <a:p>
            <a:pPr marL="742950" lvl="1" indent="-285750">
              <a:buClr>
                <a:srgbClr val="0000FF"/>
              </a:buClr>
              <a:buFont typeface="Wingdings" charset="2"/>
              <a:buChar char="Ø"/>
            </a:pPr>
            <a:r>
              <a:rPr lang="en-US" dirty="0">
                <a:latin typeface="Symbol" charset="2"/>
                <a:cs typeface="Symbol" charset="2"/>
              </a:rPr>
              <a:t>s</a:t>
            </a:r>
            <a:r>
              <a:rPr lang="en-US" dirty="0"/>
              <a:t> ~ g(x,Q</a:t>
            </a:r>
            <a:r>
              <a:rPr lang="en-US" baseline="30000" dirty="0"/>
              <a:t>2</a:t>
            </a:r>
            <a:r>
              <a:rPr lang="en-US" dirty="0"/>
              <a:t>)</a:t>
            </a:r>
            <a:r>
              <a:rPr lang="en-US" baseline="30000" dirty="0">
                <a:solidFill>
                  <a:srgbClr val="FF29FE"/>
                </a:solidFill>
              </a:rPr>
              <a:t>2</a:t>
            </a:r>
            <a:r>
              <a:rPr lang="en-US" dirty="0"/>
              <a:t> </a:t>
            </a:r>
          </a:p>
        </p:txBody>
      </p:sp>
      <p:graphicFrame>
        <p:nvGraphicFramePr>
          <p:cNvPr id="13" name="Object 12"/>
          <p:cNvGraphicFramePr>
            <a:graphicFrameLocks noChangeAspect="1"/>
          </p:cNvGraphicFramePr>
          <p:nvPr>
            <p:extLst>
              <p:ext uri="{D42A27DB-BD31-4B8C-83A1-F6EECF244321}">
                <p14:modId xmlns:p14="http://schemas.microsoft.com/office/powerpoint/2010/main" xmlns="" val="1816274282"/>
              </p:ext>
            </p:extLst>
          </p:nvPr>
        </p:nvGraphicFramePr>
        <p:xfrm>
          <a:off x="3841829" y="3081343"/>
          <a:ext cx="3581400" cy="723900"/>
        </p:xfrm>
        <a:graphic>
          <a:graphicData uri="http://schemas.openxmlformats.org/presentationml/2006/ole">
            <p:oleObj spid="_x0000_s152623" name="Equation" r:id="rId5" imgW="3565440" imgH="712800" progId="">
              <p:embed/>
            </p:oleObj>
          </a:graphicData>
        </a:graphic>
      </p:graphicFrame>
    </p:spTree>
    <p:extLst>
      <p:ext uri="{BB962C8B-B14F-4D97-AF65-F5344CB8AC3E}">
        <p14:creationId xmlns:p14="http://schemas.microsoft.com/office/powerpoint/2010/main" xmlns="" val="3730796274"/>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dihadrons_dphi.eps"/>
          <p:cNvPicPr>
            <a:picLocks noChangeAspect="1"/>
          </p:cNvPicPr>
          <p:nvPr/>
        </p:nvPicPr>
        <p:blipFill rotWithShape="1">
          <a:blip r:embed="rId2">
            <a:extLst>
              <a:ext uri="{28A0092B-C50C-407E-A947-70E740481C1C}">
                <a14:useLocalDpi xmlns:a14="http://schemas.microsoft.com/office/drawing/2010/main" xmlns="" val="0"/>
              </a:ext>
            </a:extLst>
          </a:blip>
          <a:srcRect l="48496"/>
          <a:stretch/>
        </p:blipFill>
        <p:spPr>
          <a:xfrm>
            <a:off x="4434417" y="1805516"/>
            <a:ext cx="4709583" cy="3727538"/>
          </a:xfrm>
          <a:prstGeom prst="rect">
            <a:avLst/>
          </a:prstGeom>
        </p:spPr>
      </p:pic>
      <p:pic>
        <p:nvPicPr>
          <p:cNvPr id="15" name="Picture 14" descr="dihadrons_dphi.eps"/>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587" y="1794899"/>
            <a:ext cx="9144000" cy="3727538"/>
          </a:xfrm>
          <a:prstGeom prst="rect">
            <a:avLst/>
          </a:prstGeom>
        </p:spPr>
      </p:pic>
      <p:sp>
        <p:nvSpPr>
          <p:cNvPr id="52226" name="Rectangle 2"/>
          <p:cNvSpPr>
            <a:spLocks noGrp="1" noChangeArrowheads="1"/>
          </p:cNvSpPr>
          <p:nvPr>
            <p:ph type="title"/>
          </p:nvPr>
        </p:nvSpPr>
        <p:spPr>
          <a:xfrm>
            <a:off x="0" y="0"/>
            <a:ext cx="9144000" cy="609600"/>
          </a:xfrm>
          <a:ln/>
        </p:spPr>
        <p:txBody>
          <a:bodyPr rIns="133350"/>
          <a:lstStyle/>
          <a:p>
            <a:r>
              <a:rPr lang="en-US" cap="none" dirty="0" err="1"/>
              <a:t>e</a:t>
            </a:r>
            <a:r>
              <a:rPr lang="en-US" dirty="0" err="1"/>
              <a:t>A</a:t>
            </a:r>
            <a:r>
              <a:rPr lang="en-US" dirty="0"/>
              <a:t> </a:t>
            </a:r>
            <a:r>
              <a:rPr lang="en-US" dirty="0" err="1"/>
              <a:t>Dihadron</a:t>
            </a:r>
            <a:r>
              <a:rPr lang="en-US" dirty="0"/>
              <a:t> Correlations Studies</a:t>
            </a:r>
          </a:p>
        </p:txBody>
      </p:sp>
      <p:sp>
        <p:nvSpPr>
          <p:cNvPr id="10" name="Slide Number Placeholder 3"/>
          <p:cNvSpPr>
            <a:spLocks noGrp="1"/>
          </p:cNvSpPr>
          <p:nvPr>
            <p:ph type="sldNum" sz="quarter" idx="12"/>
          </p:nvPr>
        </p:nvSpPr>
        <p:spPr/>
        <p:txBody>
          <a:bodyPr/>
          <a:lstStyle/>
          <a:p>
            <a:fld id="{96BB2B7B-BE68-2449-A99F-8BDFB2829519}" type="slidenum">
              <a:rPr lang="en-US"/>
              <a:pPr/>
              <a:t>50</a:t>
            </a:fld>
            <a:endParaRPr lang="en-US"/>
          </a:p>
        </p:txBody>
      </p:sp>
      <p:sp>
        <p:nvSpPr>
          <p:cNvPr id="52228" name="Rectangle 4"/>
          <p:cNvSpPr>
            <a:spLocks/>
          </p:cNvSpPr>
          <p:nvPr/>
        </p:nvSpPr>
        <p:spPr bwMode="auto">
          <a:xfrm>
            <a:off x="893232" y="1511307"/>
            <a:ext cx="3361268"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r>
              <a:rPr lang="en-US" sz="1200" dirty="0">
                <a:latin typeface="Comic Sans MS"/>
                <a:ea typeface="ＭＳ Ｐゴシック" charset="0"/>
                <a:cs typeface="Comic Sans MS"/>
                <a:sym typeface="Arial" charset="0"/>
              </a:rPr>
              <a:t>Dominguez, Xiao, Yuan, Lee, </a:t>
            </a:r>
            <a:r>
              <a:rPr lang="en-US" sz="1200" dirty="0" err="1">
                <a:latin typeface="Comic Sans MS"/>
                <a:ea typeface="ＭＳ Ｐゴシック" charset="0"/>
                <a:cs typeface="Comic Sans MS"/>
                <a:sym typeface="Arial" charset="0"/>
              </a:rPr>
              <a:t>Zheng</a:t>
            </a:r>
            <a:r>
              <a:rPr lang="en-US" sz="1200" dirty="0">
                <a:latin typeface="Comic Sans MS"/>
                <a:ea typeface="ＭＳ Ｐゴシック" charset="0"/>
                <a:cs typeface="Comic Sans MS"/>
                <a:sym typeface="Arial" charset="0"/>
              </a:rPr>
              <a:t> ‘11/12 </a:t>
            </a:r>
          </a:p>
        </p:txBody>
      </p:sp>
      <p:sp>
        <p:nvSpPr>
          <p:cNvPr id="52229" name="Rectangle 5"/>
          <p:cNvSpPr>
            <a:spLocks/>
          </p:cNvSpPr>
          <p:nvPr/>
        </p:nvSpPr>
        <p:spPr bwMode="auto">
          <a:xfrm>
            <a:off x="1155700" y="1172640"/>
            <a:ext cx="219607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a:solidFill>
                  <a:srgbClr val="0000FF"/>
                </a:solidFill>
                <a:latin typeface="Comic Sans MS"/>
                <a:ea typeface="ＭＳ Ｐゴシック" charset="0"/>
                <a:cs typeface="Comic Sans MS"/>
                <a:sym typeface="Arial" charset="0"/>
              </a:rPr>
              <a:t>Theory: </a:t>
            </a:r>
            <a:r>
              <a:rPr lang="en-US" dirty="0">
                <a:solidFill>
                  <a:schemeClr val="tx1"/>
                </a:solidFill>
                <a:latin typeface="Comic Sans MS"/>
                <a:ea typeface="ＭＳ Ｐゴシック" charset="0"/>
                <a:cs typeface="Comic Sans MS"/>
                <a:sym typeface="Arial" charset="0"/>
              </a:rPr>
              <a:t>Saturation</a:t>
            </a:r>
          </a:p>
        </p:txBody>
      </p:sp>
      <p:sp>
        <p:nvSpPr>
          <p:cNvPr id="52230" name="Rectangle 6"/>
          <p:cNvSpPr>
            <a:spLocks/>
          </p:cNvSpPr>
          <p:nvPr/>
        </p:nvSpPr>
        <p:spPr bwMode="auto">
          <a:xfrm>
            <a:off x="5450941" y="1005419"/>
            <a:ext cx="2614119"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err="1">
                <a:solidFill>
                  <a:srgbClr val="0000FF"/>
                </a:solidFill>
                <a:latin typeface="Comic Sans MS"/>
                <a:ea typeface="ＭＳ Ｐゴシック" charset="0"/>
                <a:cs typeface="Comic Sans MS"/>
                <a:sym typeface="Arial" charset="0"/>
              </a:rPr>
              <a:t>Exp</a:t>
            </a:r>
            <a:r>
              <a:rPr lang="en-US" dirty="0">
                <a:solidFill>
                  <a:srgbClr val="0000FF"/>
                </a:solidFill>
                <a:latin typeface="Comic Sans MS"/>
                <a:ea typeface="ＭＳ Ｐゴシック" charset="0"/>
                <a:cs typeface="Comic Sans MS"/>
                <a:sym typeface="Arial" charset="0"/>
              </a:rPr>
              <a:t>:</a:t>
            </a:r>
            <a:r>
              <a:rPr lang="en-US" dirty="0">
                <a:solidFill>
                  <a:schemeClr val="tx1"/>
                </a:solidFill>
                <a:latin typeface="Comic Sans MS"/>
                <a:ea typeface="ＭＳ Ｐゴシック" charset="0"/>
                <a:cs typeface="Comic Sans MS"/>
                <a:sym typeface="Arial" charset="0"/>
              </a:rPr>
              <a:t> Saturation versus</a:t>
            </a:r>
          </a:p>
          <a:p>
            <a:pPr marL="39688"/>
            <a:r>
              <a:rPr lang="ja-JP" altLang="en-US" dirty="0">
                <a:solidFill>
                  <a:schemeClr val="tx1"/>
                </a:solidFill>
                <a:latin typeface="Comic Sans MS"/>
                <a:ea typeface="ＭＳ Ｐゴシック" charset="0"/>
                <a:cs typeface="Comic Sans MS"/>
                <a:sym typeface="Arial" charset="0"/>
              </a:rPr>
              <a:t>“</a:t>
            </a:r>
            <a:r>
              <a:rPr lang="en-US" dirty="0">
                <a:solidFill>
                  <a:schemeClr val="tx1"/>
                </a:solidFill>
                <a:latin typeface="Comic Sans MS"/>
                <a:ea typeface="ＭＳ Ｐゴシック" charset="0"/>
                <a:cs typeface="Comic Sans MS"/>
                <a:sym typeface="Arial" charset="0"/>
              </a:rPr>
              <a:t>conventional</a:t>
            </a:r>
            <a:r>
              <a:rPr lang="ja-JP" altLang="en-US" dirty="0">
                <a:solidFill>
                  <a:schemeClr val="tx1"/>
                </a:solidFill>
                <a:latin typeface="Comic Sans MS"/>
                <a:ea typeface="ＭＳ Ｐゴシック" charset="0"/>
                <a:cs typeface="Comic Sans MS"/>
                <a:sym typeface="Arial" charset="0"/>
              </a:rPr>
              <a:t>”</a:t>
            </a:r>
            <a:r>
              <a:rPr lang="en-US" dirty="0">
                <a:solidFill>
                  <a:schemeClr val="tx1"/>
                </a:solidFill>
                <a:latin typeface="Comic Sans MS"/>
                <a:ea typeface="ＭＳ Ｐゴシック" charset="0"/>
                <a:cs typeface="Comic Sans MS"/>
                <a:sym typeface="Arial" charset="0"/>
              </a:rPr>
              <a:t> scenario</a:t>
            </a:r>
          </a:p>
        </p:txBody>
      </p:sp>
      <p:sp>
        <p:nvSpPr>
          <p:cNvPr id="52231" name="Rectangle 7"/>
          <p:cNvSpPr>
            <a:spLocks/>
          </p:cNvSpPr>
          <p:nvPr/>
        </p:nvSpPr>
        <p:spPr bwMode="auto">
          <a:xfrm>
            <a:off x="137395" y="5609551"/>
            <a:ext cx="8902700"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25438" indent="-285750">
              <a:buClr>
                <a:srgbClr val="0000FF"/>
              </a:buClr>
              <a:buSzPct val="100000"/>
              <a:buFont typeface="Wingdings" charset="2"/>
              <a:buChar char="q"/>
            </a:pPr>
            <a:r>
              <a:rPr lang="en-US" sz="1600" dirty="0" err="1">
                <a:latin typeface="Comic Sans MS"/>
                <a:ea typeface="ＭＳ Ｐゴシック" charset="0"/>
                <a:cs typeface="Comic Sans MS"/>
                <a:sym typeface="Arial" charset="0"/>
              </a:rPr>
              <a:t>eA</a:t>
            </a:r>
            <a:r>
              <a:rPr lang="en-US" sz="1600" dirty="0">
                <a:latin typeface="Comic Sans MS"/>
                <a:ea typeface="ＭＳ Ｐゴシック" charset="0"/>
                <a:cs typeface="Comic Sans MS"/>
                <a:sym typeface="Arial" charset="0"/>
              </a:rPr>
              <a:t>-MC: Pythia6.4 + </a:t>
            </a:r>
            <a:r>
              <a:rPr lang="en-US" sz="1600" dirty="0" err="1">
                <a:latin typeface="Comic Sans MS"/>
                <a:ea typeface="ＭＳ Ｐゴシック" charset="0"/>
                <a:cs typeface="Comic Sans MS"/>
                <a:sym typeface="Arial" charset="0"/>
              </a:rPr>
              <a:t>nPDF</a:t>
            </a:r>
            <a:r>
              <a:rPr lang="en-US" sz="1600" dirty="0">
                <a:latin typeface="Comic Sans MS"/>
                <a:ea typeface="ＭＳ Ｐゴシック" charset="0"/>
                <a:cs typeface="Comic Sans MS"/>
                <a:sym typeface="Arial" charset="0"/>
              </a:rPr>
              <a:t> (EPS09) + nuclear geometry from </a:t>
            </a:r>
            <a:r>
              <a:rPr lang="en-US" sz="1600" dirty="0" err="1">
                <a:latin typeface="Comic Sans MS"/>
                <a:ea typeface="ＭＳ Ｐゴシック" charset="0"/>
                <a:cs typeface="Comic Sans MS"/>
                <a:sym typeface="Arial" charset="0"/>
              </a:rPr>
              <a:t>DPMJetIII</a:t>
            </a:r>
            <a:r>
              <a:rPr lang="en-US" sz="1600" dirty="0">
                <a:latin typeface="Comic Sans MS"/>
                <a:ea typeface="ＭＳ Ｐゴシック" charset="0"/>
                <a:cs typeface="Comic Sans MS"/>
                <a:sym typeface="Arial" charset="0"/>
              </a:rPr>
              <a:t> without PS</a:t>
            </a:r>
          </a:p>
          <a:p>
            <a:pPr marL="325438" indent="-285750">
              <a:buClr>
                <a:srgbClr val="0000FF"/>
              </a:buClr>
              <a:buSzPct val="100000"/>
              <a:buFont typeface="Wingdings" charset="2"/>
              <a:buChar char="q"/>
            </a:pPr>
            <a:r>
              <a:rPr lang="en-US" sz="1600" dirty="0">
                <a:latin typeface="Comic Sans MS"/>
                <a:ea typeface="ＭＳ Ｐゴシック" charset="0"/>
                <a:cs typeface="Comic Sans MS"/>
                <a:sym typeface="Arial" charset="0"/>
              </a:rPr>
              <a:t>Here for 10 fb</a:t>
            </a:r>
            <a:r>
              <a:rPr lang="en-US" sz="1600" baseline="32000" dirty="0">
                <a:latin typeface="Comic Sans MS"/>
                <a:ea typeface="ＭＳ Ｐゴシック" charset="0"/>
                <a:cs typeface="Comic Sans MS"/>
                <a:sym typeface="Arial" charset="0"/>
              </a:rPr>
              <a:t>-1</a:t>
            </a:r>
            <a:r>
              <a:rPr lang="en-US" sz="1600" dirty="0">
                <a:latin typeface="Comic Sans MS"/>
                <a:ea typeface="ＭＳ Ｐゴシック" charset="0"/>
                <a:cs typeface="Comic Sans MS"/>
                <a:sym typeface="Arial" charset="0"/>
              </a:rPr>
              <a:t>/A (~ 20 weeks), std. experimental cuts</a:t>
            </a:r>
          </a:p>
          <a:p>
            <a:pPr marL="325438" indent="-285750">
              <a:buClr>
                <a:srgbClr val="0000FF"/>
              </a:buClr>
              <a:buSzPct val="100000"/>
              <a:buFont typeface="Wingdings" charset="2"/>
              <a:buChar char="q"/>
            </a:pPr>
            <a:r>
              <a:rPr lang="en-US" sz="1600" dirty="0">
                <a:solidFill>
                  <a:srgbClr val="FF29FE"/>
                </a:solidFill>
                <a:latin typeface="Comic Sans MS"/>
                <a:ea typeface="ＭＳ Ｐゴシック" charset="0"/>
                <a:cs typeface="Comic Sans MS"/>
                <a:sym typeface="Arial" charset="0"/>
              </a:rPr>
              <a:t>Clear signal, pronounced differences between sat and no-sat</a:t>
            </a:r>
          </a:p>
        </p:txBody>
      </p:sp>
      <p:sp>
        <p:nvSpPr>
          <p:cNvPr id="52232" name="Line 8"/>
          <p:cNvSpPr>
            <a:spLocks noChangeShapeType="1"/>
          </p:cNvSpPr>
          <p:nvPr/>
        </p:nvSpPr>
        <p:spPr bwMode="auto">
          <a:xfrm rot="10800000">
            <a:off x="2776537" y="3773483"/>
            <a:ext cx="3785129" cy="248184"/>
          </a:xfrm>
          <a:prstGeom prst="line">
            <a:avLst/>
          </a:prstGeom>
          <a:noFill/>
          <a:ln w="28575" cap="flat" cmpd="sng">
            <a:solidFill>
              <a:srgbClr val="D90B00"/>
            </a:solidFill>
            <a:prstDash val="solid"/>
            <a:round/>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 name="Date Placeholder 1"/>
          <p:cNvSpPr>
            <a:spLocks noGrp="1"/>
          </p:cNvSpPr>
          <p:nvPr>
            <p:ph type="dt" sz="half" idx="10"/>
          </p:nvPr>
        </p:nvSpPr>
        <p:spPr/>
        <p:txBody>
          <a:bodyPr/>
          <a:lstStyle/>
          <a:p>
            <a:r>
              <a:rPr lang="en-US"/>
              <a:t>E.C. Aschenauer</a:t>
            </a:r>
          </a:p>
        </p:txBody>
      </p:sp>
      <p:sp>
        <p:nvSpPr>
          <p:cNvPr id="14" name="Rectangle 4"/>
          <p:cNvSpPr>
            <a:spLocks/>
          </p:cNvSpPr>
          <p:nvPr/>
        </p:nvSpPr>
        <p:spPr bwMode="auto">
          <a:xfrm>
            <a:off x="5088465" y="1526123"/>
            <a:ext cx="3361268"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r>
              <a:rPr lang="en-US" sz="1200" dirty="0">
                <a:latin typeface="Comic Sans MS"/>
                <a:ea typeface="ＭＳ Ｐゴシック" charset="0"/>
                <a:cs typeface="Comic Sans MS"/>
                <a:sym typeface="Arial" charset="0"/>
              </a:rPr>
              <a:t>J.H. Lee, L. </a:t>
            </a:r>
            <a:r>
              <a:rPr lang="en-US" sz="1200" dirty="0" err="1">
                <a:latin typeface="Comic Sans MS"/>
                <a:ea typeface="ＭＳ Ｐゴシック" charset="0"/>
                <a:cs typeface="Comic Sans MS"/>
                <a:sym typeface="Arial" charset="0"/>
              </a:rPr>
              <a:t>Zheng</a:t>
            </a:r>
            <a:r>
              <a:rPr lang="en-US" sz="1200" dirty="0">
                <a:latin typeface="Comic Sans MS"/>
                <a:ea typeface="ＭＳ Ｐゴシック" charset="0"/>
                <a:cs typeface="Comic Sans MS"/>
                <a:sym typeface="Arial" charset="0"/>
              </a:rPr>
              <a:t> (CCNU) ‘11/12 </a:t>
            </a:r>
          </a:p>
        </p:txBody>
      </p:sp>
      <p:pic>
        <p:nvPicPr>
          <p:cNvPr id="17" name="Picture 16" descr="dihadrons_J.eps"/>
          <p:cNvPicPr>
            <a:picLocks noChangeAspect="1"/>
          </p:cNvPicPr>
          <p:nvPr/>
        </p:nvPicPr>
        <p:blipFill rotWithShape="1">
          <a:blip r:embed="rId3">
            <a:extLst>
              <a:ext uri="{28A0092B-C50C-407E-A947-70E740481C1C}">
                <a14:useLocalDpi xmlns:a14="http://schemas.microsoft.com/office/drawing/2010/main" xmlns="" val="0"/>
              </a:ext>
            </a:extLst>
          </a:blip>
          <a:srcRect r="52083"/>
          <a:stretch/>
        </p:blipFill>
        <p:spPr>
          <a:xfrm>
            <a:off x="42332" y="1816096"/>
            <a:ext cx="4381500" cy="3464284"/>
          </a:xfrm>
          <a:prstGeom prst="rect">
            <a:avLst/>
          </a:prstGeom>
        </p:spPr>
      </p:pic>
      <p:cxnSp>
        <p:nvCxnSpPr>
          <p:cNvPr id="5" name="Straight Arrow Connector 4"/>
          <p:cNvCxnSpPr/>
          <p:nvPr/>
        </p:nvCxnSpPr>
        <p:spPr bwMode="auto">
          <a:xfrm>
            <a:off x="2423583" y="1957917"/>
            <a:ext cx="10584" cy="1534583"/>
          </a:xfrm>
          <a:prstGeom prst="straightConnector1">
            <a:avLst/>
          </a:prstGeom>
          <a:solidFill>
            <a:schemeClr val="accent1"/>
          </a:solidFill>
          <a:ln w="9525" cap="flat" cmpd="sng" algn="ctr">
            <a:solidFill>
              <a:schemeClr val="tx1"/>
            </a:solidFill>
            <a:prstDash val="solid"/>
            <a:round/>
            <a:headEnd type="arrow"/>
            <a:tailEnd type="arrow"/>
          </a:ln>
          <a:effectLst/>
        </p:spPr>
      </p:cxnSp>
      <p:cxnSp>
        <p:nvCxnSpPr>
          <p:cNvPr id="7" name="Straight Arrow Connector 6"/>
          <p:cNvCxnSpPr/>
          <p:nvPr/>
        </p:nvCxnSpPr>
        <p:spPr bwMode="auto">
          <a:xfrm>
            <a:off x="7143749" y="2084917"/>
            <a:ext cx="21167" cy="1672166"/>
          </a:xfrm>
          <a:prstGeom prst="straightConnector1">
            <a:avLst/>
          </a:prstGeom>
          <a:solidFill>
            <a:schemeClr val="accent1"/>
          </a:solidFill>
          <a:ln w="9525" cap="flat" cmpd="sng" algn="ctr">
            <a:solidFill>
              <a:schemeClr val="tx1"/>
            </a:solidFill>
            <a:prstDash val="solid"/>
            <a:round/>
            <a:headEnd type="arrow"/>
            <a:tailEnd type="arrow"/>
          </a:ln>
          <a:effectLst/>
        </p:spPr>
      </p:cxnSp>
    </p:spTree>
    <p:extLst>
      <p:ext uri="{BB962C8B-B14F-4D97-AF65-F5344CB8AC3E}">
        <p14:creationId xmlns:p14="http://schemas.microsoft.com/office/powerpoint/2010/main" xmlns="" val="3952440648"/>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2232"/>
                                        </p:tgtEl>
                                        <p:attrNameLst>
                                          <p:attrName>style.visibility</p:attrName>
                                        </p:attrNameLst>
                                      </p:cBhvr>
                                      <p:to>
                                        <p:strVal val="visible"/>
                                      </p:to>
                                    </p:set>
                                    <p:animEffect transition="in" filter="barn(inVertical)">
                                      <p:cBhvr>
                                        <p:cTn id="11" dur="500"/>
                                        <p:tgtEl>
                                          <p:spTgt spid="52232"/>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5"/>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5"/>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52232"/>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7"/>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0"/>
                            </p:stCondLst>
                            <p:childTnLst>
                              <p:par>
                                <p:cTn id="29" presetID="16" presetClass="entr" presetSubtype="21"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2" grpId="0" animBg="1"/>
      <p:bldP spid="52232"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ln/>
        </p:spPr>
        <p:txBody>
          <a:bodyPr/>
          <a:lstStyle/>
          <a:p>
            <a:r>
              <a:rPr lang="en-US" dirty="0"/>
              <a:t>Deep Inelastic Scattering - Vacuum</a:t>
            </a:r>
          </a:p>
        </p:txBody>
      </p:sp>
      <p:sp>
        <p:nvSpPr>
          <p:cNvPr id="46" name="AutoShape 49"/>
          <p:cNvSpPr>
            <a:spLocks noChangeArrowheads="1"/>
          </p:cNvSpPr>
          <p:nvPr/>
        </p:nvSpPr>
        <p:spPr bwMode="auto">
          <a:xfrm>
            <a:off x="133632" y="3975422"/>
            <a:ext cx="923925" cy="555625"/>
          </a:xfrm>
          <a:prstGeom prst="curvedRightArrow">
            <a:avLst>
              <a:gd name="adj1" fmla="val 24848"/>
              <a:gd name="adj2" fmla="val 49697"/>
              <a:gd name="adj3" fmla="val 33333"/>
            </a:avLst>
          </a:prstGeom>
          <a:gradFill rotWithShape="1">
            <a:gsLst>
              <a:gs pos="0">
                <a:schemeClr val="bg1"/>
              </a:gs>
              <a:gs pos="50000">
                <a:srgbClr val="CC66FF"/>
              </a:gs>
              <a:gs pos="100000">
                <a:schemeClr val="bg1"/>
              </a:gs>
            </a:gsLst>
            <a:lin ang="2700000" scaled="1"/>
          </a:gradFill>
          <a:ln w="9525">
            <a:solidFill>
              <a:schemeClr val="tx1"/>
            </a:solid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47" name="TextBox 46"/>
          <p:cNvSpPr txBox="1"/>
          <p:nvPr/>
        </p:nvSpPr>
        <p:spPr>
          <a:xfrm>
            <a:off x="1184557" y="4124647"/>
            <a:ext cx="6660146" cy="461665"/>
          </a:xfrm>
          <a:prstGeom prst="rect">
            <a:avLst/>
          </a:prstGeom>
          <a:noFill/>
        </p:spPr>
        <p:txBody>
          <a:bodyPr wrap="none" rtlCol="0">
            <a:spAutoFit/>
          </a:bodyPr>
          <a:lstStyle/>
          <a:p>
            <a:r>
              <a:rPr lang="en-US" sz="2400" b="1" dirty="0">
                <a:latin typeface="Comic Sans MS"/>
                <a:cs typeface="Comic Sans MS"/>
              </a:rPr>
              <a:t>What happens if we add a nuclear medium </a:t>
            </a:r>
          </a:p>
        </p:txBody>
      </p:sp>
      <p:sp>
        <p:nvSpPr>
          <p:cNvPr id="75" name="Date Placeholder 74"/>
          <p:cNvSpPr>
            <a:spLocks noGrp="1"/>
          </p:cNvSpPr>
          <p:nvPr>
            <p:ph type="dt" sz="half" idx="10"/>
          </p:nvPr>
        </p:nvSpPr>
        <p:spPr/>
        <p:txBody>
          <a:bodyPr/>
          <a:lstStyle/>
          <a:p>
            <a:r>
              <a:rPr lang="en-US" altLang="ja-JP"/>
              <a:t>E.C. Aschenauer</a:t>
            </a:r>
          </a:p>
        </p:txBody>
      </p:sp>
      <p:sp>
        <p:nvSpPr>
          <p:cNvPr id="76" name="Slide Number Placeholder 75"/>
          <p:cNvSpPr>
            <a:spLocks noGrp="1"/>
          </p:cNvSpPr>
          <p:nvPr>
            <p:ph type="sldNum" sz="quarter" idx="12"/>
          </p:nvPr>
        </p:nvSpPr>
        <p:spPr/>
        <p:txBody>
          <a:bodyPr/>
          <a:lstStyle/>
          <a:p>
            <a:fld id="{1EC7F85B-340E-9941-AF39-030851572DD6}" type="slidenum">
              <a:rPr lang="en-US" altLang="ja-JP"/>
              <a:pPr/>
              <a:t>51</a:t>
            </a:fld>
            <a:endParaRPr lang="en-US" altLang="ja-JP"/>
          </a:p>
        </p:txBody>
      </p:sp>
      <p:sp>
        <p:nvSpPr>
          <p:cNvPr id="106" name="TextBox 105"/>
          <p:cNvSpPr txBox="1"/>
          <p:nvPr/>
        </p:nvSpPr>
        <p:spPr>
          <a:xfrm>
            <a:off x="279150" y="4567747"/>
            <a:ext cx="1640443" cy="1138773"/>
          </a:xfrm>
          <a:prstGeom prst="rect">
            <a:avLst/>
          </a:prstGeom>
          <a:noFill/>
        </p:spPr>
        <p:txBody>
          <a:bodyPr wrap="none" rtlCol="0">
            <a:spAutoFit/>
          </a:bodyPr>
          <a:lstStyle/>
          <a:p>
            <a:r>
              <a:rPr lang="en-US" b="1" dirty="0">
                <a:solidFill>
                  <a:srgbClr val="FF00FF"/>
                </a:solidFill>
                <a:latin typeface="Comic Sans MS"/>
                <a:cs typeface="Comic Sans MS"/>
              </a:rPr>
              <a:t>Observables:</a:t>
            </a:r>
          </a:p>
          <a:p>
            <a:r>
              <a:rPr lang="en-US" b="1" dirty="0">
                <a:latin typeface="Comic Sans MS"/>
                <a:cs typeface="Comic Sans MS"/>
              </a:rPr>
              <a:t>Broadening:</a:t>
            </a:r>
          </a:p>
          <a:p>
            <a:endParaRPr lang="en-US" sz="1200" b="1" dirty="0">
              <a:latin typeface="Comic Sans MS"/>
              <a:cs typeface="Comic Sans MS"/>
            </a:endParaRPr>
          </a:p>
          <a:p>
            <a:r>
              <a:rPr lang="en-US" b="1" dirty="0">
                <a:latin typeface="Comic Sans MS"/>
                <a:cs typeface="Comic Sans MS"/>
              </a:rPr>
              <a:t>Attenuation:</a:t>
            </a:r>
          </a:p>
        </p:txBody>
      </p:sp>
      <p:graphicFrame>
        <p:nvGraphicFramePr>
          <p:cNvPr id="107" name="Object 106"/>
          <p:cNvGraphicFramePr>
            <a:graphicFrameLocks noChangeAspect="1"/>
          </p:cNvGraphicFramePr>
          <p:nvPr>
            <p:extLst>
              <p:ext uri="{D42A27DB-BD31-4B8C-83A1-F6EECF244321}">
                <p14:modId xmlns:p14="http://schemas.microsoft.com/office/powerpoint/2010/main" xmlns="" val="1849635552"/>
              </p:ext>
            </p:extLst>
          </p:nvPr>
        </p:nvGraphicFramePr>
        <p:xfrm>
          <a:off x="7129463" y="4841875"/>
          <a:ext cx="1778000" cy="812800"/>
        </p:xfrm>
        <a:graphic>
          <a:graphicData uri="http://schemas.openxmlformats.org/presentationml/2006/ole">
            <p:oleObj spid="_x0000_s64668" name="Equation" r:id="rId4" imgW="1764360" imgH="804240" progId="">
              <p:embed/>
            </p:oleObj>
          </a:graphicData>
        </a:graphic>
      </p:graphicFrame>
      <p:sp>
        <p:nvSpPr>
          <p:cNvPr id="108" name="TextBox 107"/>
          <p:cNvSpPr txBox="1"/>
          <p:nvPr/>
        </p:nvSpPr>
        <p:spPr>
          <a:xfrm>
            <a:off x="2250862" y="4842408"/>
            <a:ext cx="4753149" cy="369332"/>
          </a:xfrm>
          <a:prstGeom prst="rect">
            <a:avLst/>
          </a:prstGeom>
          <a:noFill/>
        </p:spPr>
        <p:txBody>
          <a:bodyPr wrap="none" rtlCol="0">
            <a:spAutoFit/>
          </a:bodyPr>
          <a:lstStyle/>
          <a:p>
            <a:r>
              <a:rPr lang="en-US" b="1" dirty="0">
                <a:latin typeface="Symbol" charset="2"/>
                <a:cs typeface="Symbol" charset="2"/>
              </a:rPr>
              <a:t>D</a:t>
            </a:r>
            <a:r>
              <a:rPr lang="en-US" b="1" dirty="0">
                <a:latin typeface="Comic Sans MS"/>
                <a:cs typeface="Comic Sans MS"/>
              </a:rPr>
              <a:t>p</a:t>
            </a:r>
            <a:r>
              <a:rPr lang="en-US" b="1" baseline="-25000" dirty="0">
                <a:latin typeface="Comic Sans MS"/>
                <a:cs typeface="Comic Sans MS"/>
              </a:rPr>
              <a:t>t</a:t>
            </a:r>
            <a:r>
              <a:rPr lang="en-US" b="1" baseline="30000" dirty="0">
                <a:latin typeface="Comic Sans MS"/>
                <a:cs typeface="Comic Sans MS"/>
              </a:rPr>
              <a:t>2</a:t>
            </a:r>
            <a:r>
              <a:rPr lang="en-US" b="1" dirty="0">
                <a:latin typeface="Comic Sans MS"/>
                <a:cs typeface="Comic Sans MS"/>
              </a:rPr>
              <a:t> linked directly with saturation scale</a:t>
            </a:r>
          </a:p>
        </p:txBody>
      </p:sp>
      <p:sp>
        <p:nvSpPr>
          <p:cNvPr id="54" name="TextBox 53"/>
          <p:cNvSpPr txBox="1"/>
          <p:nvPr/>
        </p:nvSpPr>
        <p:spPr>
          <a:xfrm>
            <a:off x="2250862" y="5274208"/>
            <a:ext cx="4274052" cy="646331"/>
          </a:xfrm>
          <a:prstGeom prst="rect">
            <a:avLst/>
          </a:prstGeom>
          <a:noFill/>
        </p:spPr>
        <p:txBody>
          <a:bodyPr wrap="none" rtlCol="0">
            <a:spAutoFit/>
          </a:bodyPr>
          <a:lstStyle/>
          <a:p>
            <a:r>
              <a:rPr lang="en-US" b="1" dirty="0">
                <a:latin typeface="Comic Sans MS"/>
                <a:cs typeface="Comic Sans MS"/>
              </a:rPr>
              <a:t>ratio of hadron production in A to d</a:t>
            </a:r>
          </a:p>
          <a:p>
            <a:r>
              <a:rPr lang="en-US" b="1" dirty="0">
                <a:latin typeface="Comic Sans MS"/>
                <a:cs typeface="Comic Sans MS"/>
              </a:rPr>
              <a:t>modifications of </a:t>
            </a:r>
            <a:r>
              <a:rPr lang="en-US" b="1" dirty="0" err="1">
                <a:latin typeface="Comic Sans MS"/>
                <a:cs typeface="Comic Sans MS"/>
              </a:rPr>
              <a:t>nPDF</a:t>
            </a:r>
            <a:r>
              <a:rPr lang="en-US" b="1" dirty="0">
                <a:latin typeface="Comic Sans MS"/>
                <a:cs typeface="Comic Sans MS"/>
              </a:rPr>
              <a:t> cancel out</a:t>
            </a:r>
          </a:p>
        </p:txBody>
      </p:sp>
      <p:grpSp>
        <p:nvGrpSpPr>
          <p:cNvPr id="2" name="Group 1"/>
          <p:cNvGrpSpPr/>
          <p:nvPr/>
        </p:nvGrpSpPr>
        <p:grpSpPr>
          <a:xfrm>
            <a:off x="597273" y="756410"/>
            <a:ext cx="7801894" cy="1562696"/>
            <a:chOff x="692540" y="2206330"/>
            <a:chExt cx="7801894" cy="1562696"/>
          </a:xfrm>
        </p:grpSpPr>
        <p:grpSp>
          <p:nvGrpSpPr>
            <p:cNvPr id="56" name="Group 3"/>
            <p:cNvGrpSpPr>
              <a:grpSpLocks/>
            </p:cNvGrpSpPr>
            <p:nvPr/>
          </p:nvGrpSpPr>
          <p:grpSpPr bwMode="auto">
            <a:xfrm>
              <a:off x="2059898" y="2813548"/>
              <a:ext cx="580431" cy="571499"/>
              <a:chOff x="0" y="0"/>
              <a:chExt cx="520" cy="512"/>
            </a:xfrm>
          </p:grpSpPr>
          <p:sp>
            <p:nvSpPr>
              <p:cNvPr id="121" name="Oval 4"/>
              <p:cNvSpPr>
                <a:spLocks/>
              </p:cNvSpPr>
              <p:nvPr/>
            </p:nvSpPr>
            <p:spPr bwMode="auto">
              <a:xfrm>
                <a:off x="104" y="176"/>
                <a:ext cx="168" cy="168"/>
              </a:xfrm>
              <a:prstGeom prst="ellipse">
                <a:avLst/>
              </a:prstGeom>
              <a:solidFill>
                <a:srgbClr val="66CCFF"/>
              </a:solidFill>
              <a:ln w="12700" cap="flat">
                <a:solidFill>
                  <a:srgbClr val="0000FF"/>
                </a:solidFill>
                <a:miter lim="800000"/>
                <a:headEnd type="none" w="med" len="med"/>
                <a:tailEnd type="none" w="med" len="med"/>
              </a:ln>
            </p:spPr>
            <p:txBody>
              <a:bodyPr lIns="0" tIns="0" rIns="0" bIns="0">
                <a:prstTxWarp prst="textNoShape">
                  <a:avLst/>
                </a:prstTxWarp>
              </a:bodyPr>
              <a:lstStyle/>
              <a:p>
                <a:endParaRPr lang="en-US"/>
              </a:p>
            </p:txBody>
          </p:sp>
          <p:sp>
            <p:nvSpPr>
              <p:cNvPr id="122" name="Oval 5"/>
              <p:cNvSpPr>
                <a:spLocks/>
              </p:cNvSpPr>
              <p:nvPr/>
            </p:nvSpPr>
            <p:spPr bwMode="auto">
              <a:xfrm>
                <a:off x="264" y="304"/>
                <a:ext cx="168" cy="168"/>
              </a:xfrm>
              <a:prstGeom prst="ellipse">
                <a:avLst/>
              </a:prstGeom>
              <a:blipFill dpi="0" rotWithShape="0">
                <a:blip r:embed="rId5"/>
                <a:srcRect/>
                <a:tile tx="0" ty="0" sx="100000" sy="100000" flip="none" algn="tl"/>
              </a:blipFill>
              <a:ln w="12700" cap="flat">
                <a:noFill/>
                <a:miter lim="800000"/>
                <a:headEnd type="none" w="med" len="med"/>
                <a:tailEnd type="none" w="med" len="med"/>
              </a:ln>
            </p:spPr>
            <p:txBody>
              <a:bodyPr lIns="0" tIns="0" rIns="0" bIns="0">
                <a:prstTxWarp prst="textNoShape">
                  <a:avLst/>
                </a:prstTxWarp>
              </a:bodyPr>
              <a:lstStyle/>
              <a:p>
                <a:endParaRPr lang="en-US"/>
              </a:p>
            </p:txBody>
          </p:sp>
          <p:sp>
            <p:nvSpPr>
              <p:cNvPr id="123" name="Oval 6"/>
              <p:cNvSpPr>
                <a:spLocks/>
              </p:cNvSpPr>
              <p:nvPr/>
            </p:nvSpPr>
            <p:spPr bwMode="auto">
              <a:xfrm>
                <a:off x="264" y="64"/>
                <a:ext cx="168" cy="168"/>
              </a:xfrm>
              <a:prstGeom prst="ellipse">
                <a:avLst/>
              </a:prstGeom>
              <a:blipFill dpi="0" rotWithShape="0">
                <a:blip r:embed="rId5"/>
                <a:srcRect/>
                <a:tile tx="0" ty="0" sx="100000" sy="100000" flip="none" algn="tl"/>
              </a:blipFill>
              <a:ln w="12700" cap="flat">
                <a:noFill/>
                <a:miter lim="800000"/>
                <a:headEnd type="none" w="med" len="med"/>
                <a:tailEnd type="none" w="med" len="med"/>
              </a:ln>
            </p:spPr>
            <p:txBody>
              <a:bodyPr lIns="0" tIns="0" rIns="0" bIns="0">
                <a:prstTxWarp prst="textNoShape">
                  <a:avLst/>
                </a:prstTxWarp>
              </a:bodyPr>
              <a:lstStyle/>
              <a:p>
                <a:endParaRPr lang="en-US"/>
              </a:p>
            </p:txBody>
          </p:sp>
          <p:sp>
            <p:nvSpPr>
              <p:cNvPr id="124" name="Oval 7"/>
              <p:cNvSpPr>
                <a:spLocks/>
              </p:cNvSpPr>
              <p:nvPr/>
            </p:nvSpPr>
            <p:spPr bwMode="auto">
              <a:xfrm>
                <a:off x="0" y="0"/>
                <a:ext cx="520" cy="512"/>
              </a:xfrm>
              <a:prstGeom prst="ellipse">
                <a:avLst/>
              </a:prstGeom>
              <a:noFill/>
              <a:ln w="127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57" name="Group 8"/>
            <p:cNvGrpSpPr>
              <a:grpSpLocks/>
            </p:cNvGrpSpPr>
            <p:nvPr/>
          </p:nvGrpSpPr>
          <p:grpSpPr bwMode="auto">
            <a:xfrm>
              <a:off x="692540" y="2206330"/>
              <a:ext cx="1607343" cy="1562696"/>
              <a:chOff x="0" y="0"/>
              <a:chExt cx="1439" cy="1400"/>
            </a:xfrm>
          </p:grpSpPr>
          <p:sp>
            <p:nvSpPr>
              <p:cNvPr id="118" name="Line 9"/>
              <p:cNvSpPr>
                <a:spLocks noChangeShapeType="1"/>
              </p:cNvSpPr>
              <p:nvPr/>
            </p:nvSpPr>
            <p:spPr bwMode="auto">
              <a:xfrm>
                <a:off x="288" y="0"/>
                <a:ext cx="800" cy="800"/>
              </a:xfrm>
              <a:prstGeom prst="line">
                <a:avLst/>
              </a:prstGeom>
              <a:noFill/>
              <a:ln w="25400" cap="flat">
                <a:solidFill>
                  <a:schemeClr val="tx1"/>
                </a:solidFill>
                <a:prstDash val="solid"/>
                <a:miter lim="800000"/>
                <a:headEnd type="stealth" w="med" len="med"/>
                <a:tailEnd type="none" w="med" len="med"/>
              </a:ln>
            </p:spPr>
            <p:txBody>
              <a:bodyPr lIns="0" tIns="0" rIns="0" bIns="0">
                <a:prstTxWarp prst="textNoShape">
                  <a:avLst/>
                </a:prstTxWarp>
              </a:bodyPr>
              <a:lstStyle/>
              <a:p>
                <a:endParaRPr lang="en-US"/>
              </a:p>
            </p:txBody>
          </p:sp>
          <p:sp>
            <p:nvSpPr>
              <p:cNvPr id="119" name="Line 10"/>
              <p:cNvSpPr>
                <a:spLocks noChangeShapeType="1"/>
              </p:cNvSpPr>
              <p:nvPr/>
            </p:nvSpPr>
            <p:spPr bwMode="auto">
              <a:xfrm flipH="1">
                <a:off x="0" y="828"/>
                <a:ext cx="1100" cy="572"/>
              </a:xfrm>
              <a:prstGeom prst="line">
                <a:avLst/>
              </a:prstGeom>
              <a:noFill/>
              <a:ln w="25400" cap="flat">
                <a:solidFill>
                  <a:schemeClr val="tx1"/>
                </a:solidFill>
                <a:prstDash val="solid"/>
                <a:miter lim="800000"/>
                <a:headEnd type="stealth" w="med" len="med"/>
                <a:tailEnd type="none" w="med" len="med"/>
              </a:ln>
            </p:spPr>
            <p:txBody>
              <a:bodyPr lIns="0" tIns="0" rIns="0" bIns="0">
                <a:prstTxWarp prst="textNoShape">
                  <a:avLst/>
                </a:prstTxWarp>
              </a:bodyPr>
              <a:lstStyle/>
              <a:p>
                <a:endParaRPr lang="en-US"/>
              </a:p>
            </p:txBody>
          </p:sp>
          <p:sp>
            <p:nvSpPr>
              <p:cNvPr id="120" name="Freeform 11"/>
              <p:cNvSpPr>
                <a:spLocks/>
              </p:cNvSpPr>
              <p:nvPr/>
            </p:nvSpPr>
            <p:spPr bwMode="auto">
              <a:xfrm>
                <a:off x="1079" y="749"/>
                <a:ext cx="360" cy="104"/>
              </a:xfrm>
              <a:custGeom>
                <a:avLst/>
                <a:gdLst/>
                <a:ahLst/>
                <a:cxnLst>
                  <a:cxn ang="0">
                    <a:pos x="0" y="7305"/>
                  </a:cxn>
                  <a:cxn ang="0">
                    <a:pos x="3979" y="16436"/>
                  </a:cxn>
                  <a:cxn ang="0">
                    <a:pos x="7389" y="0"/>
                  </a:cxn>
                  <a:cxn ang="0">
                    <a:pos x="10800" y="14610"/>
                  </a:cxn>
                  <a:cxn ang="0">
                    <a:pos x="13642" y="0"/>
                  </a:cxn>
                  <a:cxn ang="0">
                    <a:pos x="17053" y="20089"/>
                  </a:cxn>
                  <a:cxn ang="0">
                    <a:pos x="21600" y="0"/>
                  </a:cxn>
                </a:cxnLst>
                <a:rect l="0" t="0" r="r" b="b"/>
                <a:pathLst>
                  <a:path w="21600" h="20089">
                    <a:moveTo>
                      <a:pt x="0" y="7305"/>
                    </a:moveTo>
                    <a:cubicBezTo>
                      <a:pt x="1326" y="10349"/>
                      <a:pt x="2421" y="17977"/>
                      <a:pt x="3979" y="16436"/>
                    </a:cubicBezTo>
                    <a:cubicBezTo>
                      <a:pt x="5938" y="14500"/>
                      <a:pt x="5347" y="547"/>
                      <a:pt x="7389" y="0"/>
                    </a:cubicBezTo>
                    <a:cubicBezTo>
                      <a:pt x="9278" y="-505"/>
                      <a:pt x="8905" y="14610"/>
                      <a:pt x="10800" y="14610"/>
                    </a:cubicBezTo>
                    <a:cubicBezTo>
                      <a:pt x="12587" y="14610"/>
                      <a:pt x="11918" y="-1511"/>
                      <a:pt x="13642" y="0"/>
                    </a:cubicBezTo>
                    <a:cubicBezTo>
                      <a:pt x="15933" y="2007"/>
                      <a:pt x="14679" y="20089"/>
                      <a:pt x="17053" y="20089"/>
                    </a:cubicBezTo>
                    <a:cubicBezTo>
                      <a:pt x="19630" y="20089"/>
                      <a:pt x="20084" y="6696"/>
                      <a:pt x="21600" y="0"/>
                    </a:cubicBezTo>
                  </a:path>
                </a:pathLst>
              </a:custGeom>
              <a:noFill/>
              <a:ln w="12700" cap="flat">
                <a:solidFill>
                  <a:srgbClr val="FF0000"/>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58" name="Group 22"/>
            <p:cNvGrpSpPr>
              <a:grpSpLocks/>
            </p:cNvGrpSpPr>
            <p:nvPr/>
          </p:nvGrpSpPr>
          <p:grpSpPr bwMode="auto">
            <a:xfrm>
              <a:off x="2584518" y="2736528"/>
              <a:ext cx="3091904" cy="822651"/>
              <a:chOff x="0" y="-2"/>
              <a:chExt cx="2769" cy="736"/>
            </a:xfrm>
          </p:grpSpPr>
          <p:grpSp>
            <p:nvGrpSpPr>
              <p:cNvPr id="111" name="Group 23"/>
              <p:cNvGrpSpPr>
                <a:grpSpLocks/>
              </p:cNvGrpSpPr>
              <p:nvPr/>
            </p:nvGrpSpPr>
            <p:grpSpPr bwMode="auto">
              <a:xfrm>
                <a:off x="0" y="-2"/>
                <a:ext cx="2754" cy="736"/>
                <a:chOff x="0" y="-2"/>
                <a:chExt cx="2754" cy="736"/>
              </a:xfrm>
            </p:grpSpPr>
            <p:sp>
              <p:nvSpPr>
                <p:cNvPr id="113" name="Freeform 24"/>
                <p:cNvSpPr>
                  <a:spLocks/>
                </p:cNvSpPr>
                <p:nvPr/>
              </p:nvSpPr>
              <p:spPr bwMode="auto">
                <a:xfrm>
                  <a:off x="0" y="177"/>
                  <a:ext cx="2754" cy="236"/>
                </a:xfrm>
                <a:custGeom>
                  <a:avLst/>
                  <a:gdLst/>
                  <a:ahLst/>
                  <a:cxnLst>
                    <a:cxn ang="0">
                      <a:pos x="0" y="13824"/>
                    </a:cxn>
                    <a:cxn ang="0">
                      <a:pos x="4305" y="21600"/>
                    </a:cxn>
                    <a:cxn ang="0">
                      <a:pos x="8610" y="12096"/>
                    </a:cxn>
                    <a:cxn ang="0">
                      <a:pos x="11951" y="20736"/>
                    </a:cxn>
                    <a:cxn ang="0">
                      <a:pos x="14994" y="9504"/>
                    </a:cxn>
                    <a:cxn ang="0">
                      <a:pos x="17740" y="0"/>
                    </a:cxn>
                    <a:cxn ang="0">
                      <a:pos x="21600" y="11232"/>
                    </a:cxn>
                  </a:cxnLst>
                  <a:rect l="0" t="0" r="r" b="b"/>
                  <a:pathLst>
                    <a:path w="21600" h="21600">
                      <a:moveTo>
                        <a:pt x="0" y="13824"/>
                      </a:moveTo>
                      <a:lnTo>
                        <a:pt x="4305" y="21600"/>
                      </a:lnTo>
                      <a:lnTo>
                        <a:pt x="8610" y="12096"/>
                      </a:lnTo>
                      <a:lnTo>
                        <a:pt x="11951" y="20736"/>
                      </a:lnTo>
                      <a:lnTo>
                        <a:pt x="14994" y="9504"/>
                      </a:lnTo>
                      <a:lnTo>
                        <a:pt x="17740" y="0"/>
                      </a:lnTo>
                      <a:lnTo>
                        <a:pt x="21600" y="11232"/>
                      </a:lnTo>
                    </a:path>
                  </a:pathLst>
                </a:custGeom>
                <a:noFill/>
                <a:ln w="63500" cap="flat">
                  <a:solidFill>
                    <a:srgbClr val="FFFF33"/>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14" name="Freeform 25"/>
                <p:cNvSpPr>
                  <a:spLocks/>
                </p:cNvSpPr>
                <p:nvPr/>
              </p:nvSpPr>
              <p:spPr bwMode="auto">
                <a:xfrm rot="1791383">
                  <a:off x="539" y="462"/>
                  <a:ext cx="360" cy="104"/>
                </a:xfrm>
                <a:custGeom>
                  <a:avLst/>
                  <a:gdLst/>
                  <a:ahLst/>
                  <a:cxnLst>
                    <a:cxn ang="0">
                      <a:pos x="457" y="10519"/>
                    </a:cxn>
                    <a:cxn ang="0">
                      <a:pos x="1300" y="10142"/>
                    </a:cxn>
                    <a:cxn ang="0">
                      <a:pos x="2581" y="8211"/>
                    </a:cxn>
                    <a:cxn ang="0">
                      <a:pos x="3618" y="3993"/>
                    </a:cxn>
                    <a:cxn ang="0">
                      <a:pos x="4531" y="604"/>
                    </a:cxn>
                    <a:cxn ang="0">
                      <a:pos x="5274" y="681"/>
                    </a:cxn>
                    <a:cxn ang="0">
                      <a:pos x="6224" y="3969"/>
                    </a:cxn>
                    <a:cxn ang="0">
                      <a:pos x="6728" y="9484"/>
                    </a:cxn>
                    <a:cxn ang="0">
                      <a:pos x="6638" y="15037"/>
                    </a:cxn>
                    <a:cxn ang="0">
                      <a:pos x="5986" y="19347"/>
                    </a:cxn>
                    <a:cxn ang="0">
                      <a:pos x="4636" y="20936"/>
                    </a:cxn>
                    <a:cxn ang="0">
                      <a:pos x="4502" y="11605"/>
                    </a:cxn>
                    <a:cxn ang="0">
                      <a:pos x="6006" y="3114"/>
                    </a:cxn>
                    <a:cxn ang="0">
                      <a:pos x="8429" y="730"/>
                    </a:cxn>
                    <a:cxn ang="0">
                      <a:pos x="10572" y="3365"/>
                    </a:cxn>
                    <a:cxn ang="0">
                      <a:pos x="10799" y="12241"/>
                    </a:cxn>
                    <a:cxn ang="0">
                      <a:pos x="10231" y="20514"/>
                    </a:cxn>
                    <a:cxn ang="0">
                      <a:pos x="8675" y="20559"/>
                    </a:cxn>
                    <a:cxn ang="0">
                      <a:pos x="8212" y="14999"/>
                    </a:cxn>
                    <a:cxn ang="0">
                      <a:pos x="9183" y="5984"/>
                    </a:cxn>
                    <a:cxn ang="0">
                      <a:pos x="11028" y="1608"/>
                    </a:cxn>
                    <a:cxn ang="0">
                      <a:pos x="12784" y="102"/>
                    </a:cxn>
                    <a:cxn ang="0">
                      <a:pos x="15032" y="2236"/>
                    </a:cxn>
                    <a:cxn ang="0">
                      <a:pos x="16178" y="8317"/>
                    </a:cxn>
                    <a:cxn ang="0">
                      <a:pos x="15899" y="14999"/>
                    </a:cxn>
                    <a:cxn ang="0">
                      <a:pos x="15009" y="20832"/>
                    </a:cxn>
                    <a:cxn ang="0">
                      <a:pos x="13522" y="20559"/>
                    </a:cxn>
                    <a:cxn ang="0">
                      <a:pos x="13199" y="14999"/>
                    </a:cxn>
                    <a:cxn ang="0">
                      <a:pos x="13825" y="7045"/>
                    </a:cxn>
                    <a:cxn ang="0">
                      <a:pos x="15208" y="1985"/>
                    </a:cxn>
                    <a:cxn ang="0">
                      <a:pos x="16718" y="353"/>
                    </a:cxn>
                    <a:cxn ang="0">
                      <a:pos x="17666" y="1232"/>
                    </a:cxn>
                    <a:cxn ang="0">
                      <a:pos x="19036" y="4997"/>
                    </a:cxn>
                    <a:cxn ang="0">
                      <a:pos x="20371" y="8385"/>
                    </a:cxn>
                    <a:cxn ang="0">
                      <a:pos x="21600" y="10017"/>
                    </a:cxn>
                  </a:cxnLst>
                  <a:rect l="0" t="0" r="r" b="b"/>
                  <a:pathLst>
                    <a:path w="21600" h="21073">
                      <a:moveTo>
                        <a:pt x="0" y="10519"/>
                      </a:moveTo>
                      <a:cubicBezTo>
                        <a:pt x="152" y="10519"/>
                        <a:pt x="304" y="10519"/>
                        <a:pt x="457" y="10519"/>
                      </a:cubicBezTo>
                      <a:cubicBezTo>
                        <a:pt x="609" y="10519"/>
                        <a:pt x="762" y="10586"/>
                        <a:pt x="913" y="10519"/>
                      </a:cubicBezTo>
                      <a:cubicBezTo>
                        <a:pt x="1046" y="10460"/>
                        <a:pt x="1179" y="10348"/>
                        <a:pt x="1300" y="10142"/>
                      </a:cubicBezTo>
                      <a:cubicBezTo>
                        <a:pt x="1452" y="9882"/>
                        <a:pt x="1809" y="9837"/>
                        <a:pt x="1946" y="9484"/>
                      </a:cubicBezTo>
                      <a:cubicBezTo>
                        <a:pt x="2402" y="8308"/>
                        <a:pt x="2370" y="9007"/>
                        <a:pt x="2581" y="8211"/>
                      </a:cubicBezTo>
                      <a:cubicBezTo>
                        <a:pt x="2862" y="7148"/>
                        <a:pt x="2859" y="6431"/>
                        <a:pt x="3056" y="6001"/>
                      </a:cubicBezTo>
                      <a:cubicBezTo>
                        <a:pt x="3280" y="5511"/>
                        <a:pt x="3411" y="4575"/>
                        <a:pt x="3618" y="3993"/>
                      </a:cubicBezTo>
                      <a:cubicBezTo>
                        <a:pt x="3800" y="3480"/>
                        <a:pt x="3948" y="2832"/>
                        <a:pt x="4109" y="2236"/>
                      </a:cubicBezTo>
                      <a:cubicBezTo>
                        <a:pt x="4253" y="1703"/>
                        <a:pt x="4352" y="977"/>
                        <a:pt x="4531" y="604"/>
                      </a:cubicBezTo>
                      <a:cubicBezTo>
                        <a:pt x="4653" y="350"/>
                        <a:pt x="4815" y="362"/>
                        <a:pt x="4952" y="479"/>
                      </a:cubicBezTo>
                      <a:cubicBezTo>
                        <a:pt x="5075" y="584"/>
                        <a:pt x="5175" y="399"/>
                        <a:pt x="5274" y="681"/>
                      </a:cubicBezTo>
                      <a:cubicBezTo>
                        <a:pt x="5352" y="903"/>
                        <a:pt x="5665" y="1338"/>
                        <a:pt x="5719" y="1636"/>
                      </a:cubicBezTo>
                      <a:cubicBezTo>
                        <a:pt x="5842" y="2310"/>
                        <a:pt x="6113" y="3268"/>
                        <a:pt x="6224" y="3969"/>
                      </a:cubicBezTo>
                      <a:cubicBezTo>
                        <a:pt x="6371" y="4900"/>
                        <a:pt x="6450" y="5985"/>
                        <a:pt x="6491" y="7045"/>
                      </a:cubicBezTo>
                      <a:cubicBezTo>
                        <a:pt x="6550" y="8578"/>
                        <a:pt x="6620" y="7951"/>
                        <a:pt x="6728" y="9484"/>
                      </a:cubicBezTo>
                      <a:cubicBezTo>
                        <a:pt x="6788" y="10331"/>
                        <a:pt x="6726" y="11405"/>
                        <a:pt x="6743" y="12276"/>
                      </a:cubicBezTo>
                      <a:cubicBezTo>
                        <a:pt x="6762" y="13202"/>
                        <a:pt x="6688" y="14125"/>
                        <a:pt x="6638" y="15037"/>
                      </a:cubicBezTo>
                      <a:cubicBezTo>
                        <a:pt x="6606" y="15635"/>
                        <a:pt x="6601" y="16310"/>
                        <a:pt x="6498" y="16794"/>
                      </a:cubicBezTo>
                      <a:cubicBezTo>
                        <a:pt x="6286" y="17782"/>
                        <a:pt x="6232" y="18467"/>
                        <a:pt x="5986" y="19347"/>
                      </a:cubicBezTo>
                      <a:cubicBezTo>
                        <a:pt x="5834" y="19892"/>
                        <a:pt x="5502" y="20763"/>
                        <a:pt x="5303" y="21061"/>
                      </a:cubicBezTo>
                      <a:cubicBezTo>
                        <a:pt x="5098" y="21369"/>
                        <a:pt x="4802" y="21468"/>
                        <a:pt x="4636" y="20936"/>
                      </a:cubicBezTo>
                      <a:cubicBezTo>
                        <a:pt x="4390" y="20145"/>
                        <a:pt x="4321" y="18825"/>
                        <a:pt x="4250" y="17673"/>
                      </a:cubicBezTo>
                      <a:cubicBezTo>
                        <a:pt x="4179" y="16528"/>
                        <a:pt x="4365" y="12669"/>
                        <a:pt x="4502" y="11605"/>
                      </a:cubicBezTo>
                      <a:cubicBezTo>
                        <a:pt x="4829" y="9080"/>
                        <a:pt x="4743" y="9535"/>
                        <a:pt x="5093" y="7381"/>
                      </a:cubicBezTo>
                      <a:cubicBezTo>
                        <a:pt x="5344" y="5832"/>
                        <a:pt x="5644" y="4353"/>
                        <a:pt x="6006" y="3114"/>
                      </a:cubicBezTo>
                      <a:cubicBezTo>
                        <a:pt x="6206" y="2428"/>
                        <a:pt x="6476" y="1997"/>
                        <a:pt x="6743" y="1734"/>
                      </a:cubicBezTo>
                      <a:cubicBezTo>
                        <a:pt x="7293" y="1193"/>
                        <a:pt x="7860" y="805"/>
                        <a:pt x="8429" y="730"/>
                      </a:cubicBezTo>
                      <a:cubicBezTo>
                        <a:pt x="8820" y="678"/>
                        <a:pt x="9219" y="903"/>
                        <a:pt x="9588" y="1357"/>
                      </a:cubicBezTo>
                      <a:cubicBezTo>
                        <a:pt x="9945" y="1796"/>
                        <a:pt x="10323" y="2349"/>
                        <a:pt x="10572" y="3365"/>
                      </a:cubicBezTo>
                      <a:cubicBezTo>
                        <a:pt x="10909" y="4747"/>
                        <a:pt x="10969" y="5533"/>
                        <a:pt x="11002" y="7363"/>
                      </a:cubicBezTo>
                      <a:cubicBezTo>
                        <a:pt x="11045" y="9708"/>
                        <a:pt x="10916" y="11179"/>
                        <a:pt x="10799" y="12241"/>
                      </a:cubicBezTo>
                      <a:cubicBezTo>
                        <a:pt x="10553" y="14477"/>
                        <a:pt x="10874" y="13222"/>
                        <a:pt x="10557" y="17650"/>
                      </a:cubicBezTo>
                      <a:cubicBezTo>
                        <a:pt x="10444" y="19233"/>
                        <a:pt x="10568" y="19413"/>
                        <a:pt x="10231" y="20514"/>
                      </a:cubicBezTo>
                      <a:cubicBezTo>
                        <a:pt x="10033" y="21157"/>
                        <a:pt x="9996" y="20877"/>
                        <a:pt x="9578" y="21044"/>
                      </a:cubicBezTo>
                      <a:cubicBezTo>
                        <a:pt x="9064" y="21248"/>
                        <a:pt x="8979" y="21009"/>
                        <a:pt x="8675" y="20559"/>
                      </a:cubicBezTo>
                      <a:cubicBezTo>
                        <a:pt x="8426" y="20190"/>
                        <a:pt x="8265" y="19123"/>
                        <a:pt x="8219" y="18174"/>
                      </a:cubicBezTo>
                      <a:cubicBezTo>
                        <a:pt x="8163" y="17043"/>
                        <a:pt x="8136" y="16115"/>
                        <a:pt x="8212" y="14999"/>
                      </a:cubicBezTo>
                      <a:cubicBezTo>
                        <a:pt x="8265" y="14228"/>
                        <a:pt x="8407" y="11539"/>
                        <a:pt x="8658" y="9484"/>
                      </a:cubicBezTo>
                      <a:cubicBezTo>
                        <a:pt x="8921" y="7323"/>
                        <a:pt x="8200" y="11088"/>
                        <a:pt x="9183" y="5984"/>
                      </a:cubicBezTo>
                      <a:cubicBezTo>
                        <a:pt x="9570" y="3977"/>
                        <a:pt x="9519" y="4492"/>
                        <a:pt x="9780" y="3969"/>
                      </a:cubicBezTo>
                      <a:cubicBezTo>
                        <a:pt x="10799" y="1926"/>
                        <a:pt x="10676" y="2402"/>
                        <a:pt x="11028" y="1608"/>
                      </a:cubicBezTo>
                      <a:cubicBezTo>
                        <a:pt x="11312" y="970"/>
                        <a:pt x="11615" y="382"/>
                        <a:pt x="11941" y="102"/>
                      </a:cubicBezTo>
                      <a:cubicBezTo>
                        <a:pt x="12215" y="-132"/>
                        <a:pt x="12503" y="79"/>
                        <a:pt x="12784" y="102"/>
                      </a:cubicBezTo>
                      <a:cubicBezTo>
                        <a:pt x="13019" y="121"/>
                        <a:pt x="13260" y="13"/>
                        <a:pt x="13487" y="228"/>
                      </a:cubicBezTo>
                      <a:cubicBezTo>
                        <a:pt x="14017" y="731"/>
                        <a:pt x="14553" y="1285"/>
                        <a:pt x="15032" y="2236"/>
                      </a:cubicBezTo>
                      <a:cubicBezTo>
                        <a:pt x="15208" y="2585"/>
                        <a:pt x="15814" y="4272"/>
                        <a:pt x="15899" y="4923"/>
                      </a:cubicBezTo>
                      <a:cubicBezTo>
                        <a:pt x="16085" y="6337"/>
                        <a:pt x="16036" y="6840"/>
                        <a:pt x="16178" y="8317"/>
                      </a:cubicBezTo>
                      <a:cubicBezTo>
                        <a:pt x="16293" y="9519"/>
                        <a:pt x="16206" y="6440"/>
                        <a:pt x="16167" y="10650"/>
                      </a:cubicBezTo>
                      <a:cubicBezTo>
                        <a:pt x="16134" y="14100"/>
                        <a:pt x="16113" y="11569"/>
                        <a:pt x="15899" y="14999"/>
                      </a:cubicBezTo>
                      <a:cubicBezTo>
                        <a:pt x="15839" y="15967"/>
                        <a:pt x="15796" y="15102"/>
                        <a:pt x="15475" y="18074"/>
                      </a:cubicBezTo>
                      <a:cubicBezTo>
                        <a:pt x="15338" y="19349"/>
                        <a:pt x="15304" y="19963"/>
                        <a:pt x="15009" y="20832"/>
                      </a:cubicBezTo>
                      <a:cubicBezTo>
                        <a:pt x="14823" y="21381"/>
                        <a:pt x="14808" y="21128"/>
                        <a:pt x="14176" y="21044"/>
                      </a:cubicBezTo>
                      <a:cubicBezTo>
                        <a:pt x="13965" y="21016"/>
                        <a:pt x="13712" y="20886"/>
                        <a:pt x="13522" y="20559"/>
                      </a:cubicBezTo>
                      <a:cubicBezTo>
                        <a:pt x="13346" y="20257"/>
                        <a:pt x="13295" y="19421"/>
                        <a:pt x="13206" y="18802"/>
                      </a:cubicBezTo>
                      <a:cubicBezTo>
                        <a:pt x="13084" y="17952"/>
                        <a:pt x="13178" y="15952"/>
                        <a:pt x="13199" y="14999"/>
                      </a:cubicBezTo>
                      <a:cubicBezTo>
                        <a:pt x="13240" y="13113"/>
                        <a:pt x="13264" y="12399"/>
                        <a:pt x="13466" y="10650"/>
                      </a:cubicBezTo>
                      <a:cubicBezTo>
                        <a:pt x="13570" y="9749"/>
                        <a:pt x="13692" y="7898"/>
                        <a:pt x="13825" y="7045"/>
                      </a:cubicBezTo>
                      <a:cubicBezTo>
                        <a:pt x="14043" y="5638"/>
                        <a:pt x="14154" y="5250"/>
                        <a:pt x="14435" y="3993"/>
                      </a:cubicBezTo>
                      <a:cubicBezTo>
                        <a:pt x="14634" y="3104"/>
                        <a:pt x="14937" y="2584"/>
                        <a:pt x="15208" y="1985"/>
                      </a:cubicBezTo>
                      <a:cubicBezTo>
                        <a:pt x="15430" y="1492"/>
                        <a:pt x="15660" y="1001"/>
                        <a:pt x="15910" y="730"/>
                      </a:cubicBezTo>
                      <a:cubicBezTo>
                        <a:pt x="16170" y="449"/>
                        <a:pt x="16447" y="404"/>
                        <a:pt x="16718" y="353"/>
                      </a:cubicBezTo>
                      <a:cubicBezTo>
                        <a:pt x="16894" y="320"/>
                        <a:pt x="17074" y="321"/>
                        <a:pt x="17245" y="479"/>
                      </a:cubicBezTo>
                      <a:cubicBezTo>
                        <a:pt x="17397" y="620"/>
                        <a:pt x="17535" y="924"/>
                        <a:pt x="17666" y="1232"/>
                      </a:cubicBezTo>
                      <a:cubicBezTo>
                        <a:pt x="17876" y="1722"/>
                        <a:pt x="18065" y="2317"/>
                        <a:pt x="18263" y="2863"/>
                      </a:cubicBezTo>
                      <a:cubicBezTo>
                        <a:pt x="18521" y="3572"/>
                        <a:pt x="18779" y="4286"/>
                        <a:pt x="19036" y="4997"/>
                      </a:cubicBezTo>
                      <a:cubicBezTo>
                        <a:pt x="19294" y="5708"/>
                        <a:pt x="19543" y="6457"/>
                        <a:pt x="19809" y="7130"/>
                      </a:cubicBezTo>
                      <a:cubicBezTo>
                        <a:pt x="19989" y="7588"/>
                        <a:pt x="20174" y="8025"/>
                        <a:pt x="20371" y="8385"/>
                      </a:cubicBezTo>
                      <a:cubicBezTo>
                        <a:pt x="20609" y="8822"/>
                        <a:pt x="20858" y="9182"/>
                        <a:pt x="21108" y="9515"/>
                      </a:cubicBezTo>
                      <a:cubicBezTo>
                        <a:pt x="21268" y="9727"/>
                        <a:pt x="21436" y="9850"/>
                        <a:pt x="21600" y="10017"/>
                      </a:cubicBezTo>
                    </a:path>
                  </a:pathLst>
                </a:custGeom>
                <a:noFill/>
                <a:ln w="1905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15" name="Freeform 26"/>
                <p:cNvSpPr>
                  <a:spLocks/>
                </p:cNvSpPr>
                <p:nvPr/>
              </p:nvSpPr>
              <p:spPr bwMode="auto">
                <a:xfrm rot="7867030">
                  <a:off x="995" y="126"/>
                  <a:ext cx="360" cy="104"/>
                </a:xfrm>
                <a:custGeom>
                  <a:avLst/>
                  <a:gdLst/>
                  <a:ahLst/>
                  <a:cxnLst>
                    <a:cxn ang="0">
                      <a:pos x="457" y="10519"/>
                    </a:cxn>
                    <a:cxn ang="0">
                      <a:pos x="1300" y="10142"/>
                    </a:cxn>
                    <a:cxn ang="0">
                      <a:pos x="2581" y="8211"/>
                    </a:cxn>
                    <a:cxn ang="0">
                      <a:pos x="3618" y="3993"/>
                    </a:cxn>
                    <a:cxn ang="0">
                      <a:pos x="4531" y="604"/>
                    </a:cxn>
                    <a:cxn ang="0">
                      <a:pos x="5274" y="681"/>
                    </a:cxn>
                    <a:cxn ang="0">
                      <a:pos x="6224" y="3969"/>
                    </a:cxn>
                    <a:cxn ang="0">
                      <a:pos x="6728" y="9484"/>
                    </a:cxn>
                    <a:cxn ang="0">
                      <a:pos x="6638" y="15037"/>
                    </a:cxn>
                    <a:cxn ang="0">
                      <a:pos x="5986" y="19347"/>
                    </a:cxn>
                    <a:cxn ang="0">
                      <a:pos x="4636" y="20936"/>
                    </a:cxn>
                    <a:cxn ang="0">
                      <a:pos x="4502" y="11605"/>
                    </a:cxn>
                    <a:cxn ang="0">
                      <a:pos x="6006" y="3114"/>
                    </a:cxn>
                    <a:cxn ang="0">
                      <a:pos x="8429" y="730"/>
                    </a:cxn>
                    <a:cxn ang="0">
                      <a:pos x="10572" y="3365"/>
                    </a:cxn>
                    <a:cxn ang="0">
                      <a:pos x="10799" y="12241"/>
                    </a:cxn>
                    <a:cxn ang="0">
                      <a:pos x="10231" y="20514"/>
                    </a:cxn>
                    <a:cxn ang="0">
                      <a:pos x="8675" y="20559"/>
                    </a:cxn>
                    <a:cxn ang="0">
                      <a:pos x="8212" y="14999"/>
                    </a:cxn>
                    <a:cxn ang="0">
                      <a:pos x="9183" y="5984"/>
                    </a:cxn>
                    <a:cxn ang="0">
                      <a:pos x="11028" y="1608"/>
                    </a:cxn>
                    <a:cxn ang="0">
                      <a:pos x="12784" y="102"/>
                    </a:cxn>
                    <a:cxn ang="0">
                      <a:pos x="15032" y="2236"/>
                    </a:cxn>
                    <a:cxn ang="0">
                      <a:pos x="16178" y="8317"/>
                    </a:cxn>
                    <a:cxn ang="0">
                      <a:pos x="15899" y="14999"/>
                    </a:cxn>
                    <a:cxn ang="0">
                      <a:pos x="15009" y="20832"/>
                    </a:cxn>
                    <a:cxn ang="0">
                      <a:pos x="13522" y="20559"/>
                    </a:cxn>
                    <a:cxn ang="0">
                      <a:pos x="13199" y="14999"/>
                    </a:cxn>
                    <a:cxn ang="0">
                      <a:pos x="13825" y="7045"/>
                    </a:cxn>
                    <a:cxn ang="0">
                      <a:pos x="15208" y="1985"/>
                    </a:cxn>
                    <a:cxn ang="0">
                      <a:pos x="16718" y="353"/>
                    </a:cxn>
                    <a:cxn ang="0">
                      <a:pos x="17666" y="1232"/>
                    </a:cxn>
                    <a:cxn ang="0">
                      <a:pos x="19036" y="4997"/>
                    </a:cxn>
                    <a:cxn ang="0">
                      <a:pos x="20371" y="8385"/>
                    </a:cxn>
                    <a:cxn ang="0">
                      <a:pos x="21600" y="10017"/>
                    </a:cxn>
                  </a:cxnLst>
                  <a:rect l="0" t="0" r="r" b="b"/>
                  <a:pathLst>
                    <a:path w="21600" h="21073">
                      <a:moveTo>
                        <a:pt x="0" y="10519"/>
                      </a:moveTo>
                      <a:cubicBezTo>
                        <a:pt x="152" y="10519"/>
                        <a:pt x="304" y="10519"/>
                        <a:pt x="457" y="10519"/>
                      </a:cubicBezTo>
                      <a:cubicBezTo>
                        <a:pt x="609" y="10519"/>
                        <a:pt x="762" y="10586"/>
                        <a:pt x="913" y="10519"/>
                      </a:cubicBezTo>
                      <a:cubicBezTo>
                        <a:pt x="1046" y="10460"/>
                        <a:pt x="1179" y="10348"/>
                        <a:pt x="1300" y="10142"/>
                      </a:cubicBezTo>
                      <a:cubicBezTo>
                        <a:pt x="1452" y="9882"/>
                        <a:pt x="1809" y="9837"/>
                        <a:pt x="1946" y="9484"/>
                      </a:cubicBezTo>
                      <a:cubicBezTo>
                        <a:pt x="2402" y="8308"/>
                        <a:pt x="2370" y="9007"/>
                        <a:pt x="2581" y="8211"/>
                      </a:cubicBezTo>
                      <a:cubicBezTo>
                        <a:pt x="2862" y="7148"/>
                        <a:pt x="2859" y="6431"/>
                        <a:pt x="3056" y="6001"/>
                      </a:cubicBezTo>
                      <a:cubicBezTo>
                        <a:pt x="3280" y="5511"/>
                        <a:pt x="3411" y="4575"/>
                        <a:pt x="3618" y="3993"/>
                      </a:cubicBezTo>
                      <a:cubicBezTo>
                        <a:pt x="3800" y="3480"/>
                        <a:pt x="3948" y="2832"/>
                        <a:pt x="4109" y="2236"/>
                      </a:cubicBezTo>
                      <a:cubicBezTo>
                        <a:pt x="4253" y="1703"/>
                        <a:pt x="4352" y="977"/>
                        <a:pt x="4531" y="604"/>
                      </a:cubicBezTo>
                      <a:cubicBezTo>
                        <a:pt x="4653" y="350"/>
                        <a:pt x="4815" y="362"/>
                        <a:pt x="4952" y="479"/>
                      </a:cubicBezTo>
                      <a:cubicBezTo>
                        <a:pt x="5075" y="584"/>
                        <a:pt x="5175" y="399"/>
                        <a:pt x="5274" y="681"/>
                      </a:cubicBezTo>
                      <a:cubicBezTo>
                        <a:pt x="5352" y="903"/>
                        <a:pt x="5665" y="1338"/>
                        <a:pt x="5719" y="1636"/>
                      </a:cubicBezTo>
                      <a:cubicBezTo>
                        <a:pt x="5842" y="2310"/>
                        <a:pt x="6113" y="3268"/>
                        <a:pt x="6224" y="3969"/>
                      </a:cubicBezTo>
                      <a:cubicBezTo>
                        <a:pt x="6371" y="4900"/>
                        <a:pt x="6450" y="5985"/>
                        <a:pt x="6491" y="7045"/>
                      </a:cubicBezTo>
                      <a:cubicBezTo>
                        <a:pt x="6550" y="8578"/>
                        <a:pt x="6620" y="7951"/>
                        <a:pt x="6728" y="9484"/>
                      </a:cubicBezTo>
                      <a:cubicBezTo>
                        <a:pt x="6788" y="10331"/>
                        <a:pt x="6726" y="11405"/>
                        <a:pt x="6743" y="12276"/>
                      </a:cubicBezTo>
                      <a:cubicBezTo>
                        <a:pt x="6762" y="13202"/>
                        <a:pt x="6688" y="14125"/>
                        <a:pt x="6638" y="15037"/>
                      </a:cubicBezTo>
                      <a:cubicBezTo>
                        <a:pt x="6606" y="15635"/>
                        <a:pt x="6601" y="16310"/>
                        <a:pt x="6498" y="16794"/>
                      </a:cubicBezTo>
                      <a:cubicBezTo>
                        <a:pt x="6286" y="17782"/>
                        <a:pt x="6232" y="18467"/>
                        <a:pt x="5986" y="19347"/>
                      </a:cubicBezTo>
                      <a:cubicBezTo>
                        <a:pt x="5834" y="19892"/>
                        <a:pt x="5502" y="20763"/>
                        <a:pt x="5303" y="21061"/>
                      </a:cubicBezTo>
                      <a:cubicBezTo>
                        <a:pt x="5098" y="21369"/>
                        <a:pt x="4802" y="21468"/>
                        <a:pt x="4636" y="20936"/>
                      </a:cubicBezTo>
                      <a:cubicBezTo>
                        <a:pt x="4390" y="20145"/>
                        <a:pt x="4321" y="18825"/>
                        <a:pt x="4250" y="17673"/>
                      </a:cubicBezTo>
                      <a:cubicBezTo>
                        <a:pt x="4179" y="16528"/>
                        <a:pt x="4365" y="12669"/>
                        <a:pt x="4502" y="11605"/>
                      </a:cubicBezTo>
                      <a:cubicBezTo>
                        <a:pt x="4829" y="9080"/>
                        <a:pt x="4743" y="9535"/>
                        <a:pt x="5093" y="7381"/>
                      </a:cubicBezTo>
                      <a:cubicBezTo>
                        <a:pt x="5344" y="5832"/>
                        <a:pt x="5644" y="4353"/>
                        <a:pt x="6006" y="3114"/>
                      </a:cubicBezTo>
                      <a:cubicBezTo>
                        <a:pt x="6206" y="2428"/>
                        <a:pt x="6476" y="1997"/>
                        <a:pt x="6743" y="1734"/>
                      </a:cubicBezTo>
                      <a:cubicBezTo>
                        <a:pt x="7293" y="1193"/>
                        <a:pt x="7860" y="805"/>
                        <a:pt x="8429" y="730"/>
                      </a:cubicBezTo>
                      <a:cubicBezTo>
                        <a:pt x="8820" y="678"/>
                        <a:pt x="9219" y="903"/>
                        <a:pt x="9588" y="1357"/>
                      </a:cubicBezTo>
                      <a:cubicBezTo>
                        <a:pt x="9945" y="1796"/>
                        <a:pt x="10323" y="2349"/>
                        <a:pt x="10572" y="3365"/>
                      </a:cubicBezTo>
                      <a:cubicBezTo>
                        <a:pt x="10909" y="4747"/>
                        <a:pt x="10969" y="5533"/>
                        <a:pt x="11002" y="7363"/>
                      </a:cubicBezTo>
                      <a:cubicBezTo>
                        <a:pt x="11045" y="9708"/>
                        <a:pt x="10916" y="11179"/>
                        <a:pt x="10799" y="12241"/>
                      </a:cubicBezTo>
                      <a:cubicBezTo>
                        <a:pt x="10553" y="14477"/>
                        <a:pt x="10874" y="13222"/>
                        <a:pt x="10557" y="17650"/>
                      </a:cubicBezTo>
                      <a:cubicBezTo>
                        <a:pt x="10444" y="19233"/>
                        <a:pt x="10568" y="19413"/>
                        <a:pt x="10231" y="20514"/>
                      </a:cubicBezTo>
                      <a:cubicBezTo>
                        <a:pt x="10033" y="21157"/>
                        <a:pt x="9996" y="20877"/>
                        <a:pt x="9578" y="21044"/>
                      </a:cubicBezTo>
                      <a:cubicBezTo>
                        <a:pt x="9064" y="21248"/>
                        <a:pt x="8979" y="21009"/>
                        <a:pt x="8675" y="20559"/>
                      </a:cubicBezTo>
                      <a:cubicBezTo>
                        <a:pt x="8426" y="20190"/>
                        <a:pt x="8265" y="19123"/>
                        <a:pt x="8219" y="18174"/>
                      </a:cubicBezTo>
                      <a:cubicBezTo>
                        <a:pt x="8163" y="17043"/>
                        <a:pt x="8136" y="16115"/>
                        <a:pt x="8212" y="14999"/>
                      </a:cubicBezTo>
                      <a:cubicBezTo>
                        <a:pt x="8265" y="14228"/>
                        <a:pt x="8407" y="11539"/>
                        <a:pt x="8658" y="9484"/>
                      </a:cubicBezTo>
                      <a:cubicBezTo>
                        <a:pt x="8921" y="7323"/>
                        <a:pt x="8200" y="11088"/>
                        <a:pt x="9183" y="5984"/>
                      </a:cubicBezTo>
                      <a:cubicBezTo>
                        <a:pt x="9570" y="3977"/>
                        <a:pt x="9519" y="4492"/>
                        <a:pt x="9780" y="3969"/>
                      </a:cubicBezTo>
                      <a:cubicBezTo>
                        <a:pt x="10799" y="1926"/>
                        <a:pt x="10676" y="2402"/>
                        <a:pt x="11028" y="1608"/>
                      </a:cubicBezTo>
                      <a:cubicBezTo>
                        <a:pt x="11312" y="970"/>
                        <a:pt x="11615" y="382"/>
                        <a:pt x="11941" y="102"/>
                      </a:cubicBezTo>
                      <a:cubicBezTo>
                        <a:pt x="12215" y="-132"/>
                        <a:pt x="12503" y="79"/>
                        <a:pt x="12784" y="102"/>
                      </a:cubicBezTo>
                      <a:cubicBezTo>
                        <a:pt x="13019" y="121"/>
                        <a:pt x="13260" y="13"/>
                        <a:pt x="13487" y="228"/>
                      </a:cubicBezTo>
                      <a:cubicBezTo>
                        <a:pt x="14017" y="731"/>
                        <a:pt x="14553" y="1285"/>
                        <a:pt x="15032" y="2236"/>
                      </a:cubicBezTo>
                      <a:cubicBezTo>
                        <a:pt x="15208" y="2585"/>
                        <a:pt x="15814" y="4272"/>
                        <a:pt x="15899" y="4923"/>
                      </a:cubicBezTo>
                      <a:cubicBezTo>
                        <a:pt x="16085" y="6337"/>
                        <a:pt x="16036" y="6840"/>
                        <a:pt x="16178" y="8317"/>
                      </a:cubicBezTo>
                      <a:cubicBezTo>
                        <a:pt x="16293" y="9519"/>
                        <a:pt x="16206" y="6440"/>
                        <a:pt x="16167" y="10650"/>
                      </a:cubicBezTo>
                      <a:cubicBezTo>
                        <a:pt x="16134" y="14100"/>
                        <a:pt x="16113" y="11569"/>
                        <a:pt x="15899" y="14999"/>
                      </a:cubicBezTo>
                      <a:cubicBezTo>
                        <a:pt x="15839" y="15967"/>
                        <a:pt x="15796" y="15102"/>
                        <a:pt x="15475" y="18074"/>
                      </a:cubicBezTo>
                      <a:cubicBezTo>
                        <a:pt x="15338" y="19349"/>
                        <a:pt x="15304" y="19963"/>
                        <a:pt x="15009" y="20832"/>
                      </a:cubicBezTo>
                      <a:cubicBezTo>
                        <a:pt x="14823" y="21381"/>
                        <a:pt x="14808" y="21128"/>
                        <a:pt x="14176" y="21044"/>
                      </a:cubicBezTo>
                      <a:cubicBezTo>
                        <a:pt x="13965" y="21016"/>
                        <a:pt x="13712" y="20886"/>
                        <a:pt x="13522" y="20559"/>
                      </a:cubicBezTo>
                      <a:cubicBezTo>
                        <a:pt x="13346" y="20257"/>
                        <a:pt x="13295" y="19421"/>
                        <a:pt x="13206" y="18802"/>
                      </a:cubicBezTo>
                      <a:cubicBezTo>
                        <a:pt x="13084" y="17952"/>
                        <a:pt x="13178" y="15952"/>
                        <a:pt x="13199" y="14999"/>
                      </a:cubicBezTo>
                      <a:cubicBezTo>
                        <a:pt x="13240" y="13113"/>
                        <a:pt x="13264" y="12399"/>
                        <a:pt x="13466" y="10650"/>
                      </a:cubicBezTo>
                      <a:cubicBezTo>
                        <a:pt x="13570" y="9749"/>
                        <a:pt x="13692" y="7898"/>
                        <a:pt x="13825" y="7045"/>
                      </a:cubicBezTo>
                      <a:cubicBezTo>
                        <a:pt x="14043" y="5638"/>
                        <a:pt x="14154" y="5250"/>
                        <a:pt x="14435" y="3993"/>
                      </a:cubicBezTo>
                      <a:cubicBezTo>
                        <a:pt x="14634" y="3104"/>
                        <a:pt x="14937" y="2584"/>
                        <a:pt x="15208" y="1985"/>
                      </a:cubicBezTo>
                      <a:cubicBezTo>
                        <a:pt x="15430" y="1492"/>
                        <a:pt x="15660" y="1001"/>
                        <a:pt x="15910" y="730"/>
                      </a:cubicBezTo>
                      <a:cubicBezTo>
                        <a:pt x="16170" y="449"/>
                        <a:pt x="16447" y="404"/>
                        <a:pt x="16718" y="353"/>
                      </a:cubicBezTo>
                      <a:cubicBezTo>
                        <a:pt x="16894" y="320"/>
                        <a:pt x="17074" y="321"/>
                        <a:pt x="17245" y="479"/>
                      </a:cubicBezTo>
                      <a:cubicBezTo>
                        <a:pt x="17397" y="620"/>
                        <a:pt x="17535" y="924"/>
                        <a:pt x="17666" y="1232"/>
                      </a:cubicBezTo>
                      <a:cubicBezTo>
                        <a:pt x="17876" y="1722"/>
                        <a:pt x="18065" y="2317"/>
                        <a:pt x="18263" y="2863"/>
                      </a:cubicBezTo>
                      <a:cubicBezTo>
                        <a:pt x="18521" y="3572"/>
                        <a:pt x="18779" y="4286"/>
                        <a:pt x="19036" y="4997"/>
                      </a:cubicBezTo>
                      <a:cubicBezTo>
                        <a:pt x="19294" y="5708"/>
                        <a:pt x="19543" y="6457"/>
                        <a:pt x="19809" y="7130"/>
                      </a:cubicBezTo>
                      <a:cubicBezTo>
                        <a:pt x="19989" y="7588"/>
                        <a:pt x="20174" y="8025"/>
                        <a:pt x="20371" y="8385"/>
                      </a:cubicBezTo>
                      <a:cubicBezTo>
                        <a:pt x="20609" y="8822"/>
                        <a:pt x="20858" y="9182"/>
                        <a:pt x="21108" y="9515"/>
                      </a:cubicBezTo>
                      <a:cubicBezTo>
                        <a:pt x="21268" y="9727"/>
                        <a:pt x="21436" y="9850"/>
                        <a:pt x="21600" y="10017"/>
                      </a:cubicBezTo>
                    </a:path>
                  </a:pathLst>
                </a:custGeom>
                <a:noFill/>
                <a:ln w="1905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16" name="Freeform 27"/>
                <p:cNvSpPr>
                  <a:spLocks/>
                </p:cNvSpPr>
                <p:nvPr/>
              </p:nvSpPr>
              <p:spPr bwMode="auto">
                <a:xfrm rot="14128668" flipH="1">
                  <a:off x="1435" y="502"/>
                  <a:ext cx="360" cy="104"/>
                </a:xfrm>
                <a:custGeom>
                  <a:avLst/>
                  <a:gdLst/>
                  <a:ahLst/>
                  <a:cxnLst>
                    <a:cxn ang="0">
                      <a:pos x="457" y="10519"/>
                    </a:cxn>
                    <a:cxn ang="0">
                      <a:pos x="1300" y="10142"/>
                    </a:cxn>
                    <a:cxn ang="0">
                      <a:pos x="2581" y="8211"/>
                    </a:cxn>
                    <a:cxn ang="0">
                      <a:pos x="3618" y="3993"/>
                    </a:cxn>
                    <a:cxn ang="0">
                      <a:pos x="4531" y="604"/>
                    </a:cxn>
                    <a:cxn ang="0">
                      <a:pos x="5274" y="681"/>
                    </a:cxn>
                    <a:cxn ang="0">
                      <a:pos x="6224" y="3969"/>
                    </a:cxn>
                    <a:cxn ang="0">
                      <a:pos x="6728" y="9484"/>
                    </a:cxn>
                    <a:cxn ang="0">
                      <a:pos x="6638" y="15037"/>
                    </a:cxn>
                    <a:cxn ang="0">
                      <a:pos x="5986" y="19347"/>
                    </a:cxn>
                    <a:cxn ang="0">
                      <a:pos x="4636" y="20936"/>
                    </a:cxn>
                    <a:cxn ang="0">
                      <a:pos x="4502" y="11605"/>
                    </a:cxn>
                    <a:cxn ang="0">
                      <a:pos x="6006" y="3114"/>
                    </a:cxn>
                    <a:cxn ang="0">
                      <a:pos x="8429" y="730"/>
                    </a:cxn>
                    <a:cxn ang="0">
                      <a:pos x="10572" y="3365"/>
                    </a:cxn>
                    <a:cxn ang="0">
                      <a:pos x="10799" y="12241"/>
                    </a:cxn>
                    <a:cxn ang="0">
                      <a:pos x="10231" y="20514"/>
                    </a:cxn>
                    <a:cxn ang="0">
                      <a:pos x="8675" y="20559"/>
                    </a:cxn>
                    <a:cxn ang="0">
                      <a:pos x="8212" y="14999"/>
                    </a:cxn>
                    <a:cxn ang="0">
                      <a:pos x="9183" y="5984"/>
                    </a:cxn>
                    <a:cxn ang="0">
                      <a:pos x="11028" y="1608"/>
                    </a:cxn>
                    <a:cxn ang="0">
                      <a:pos x="12784" y="102"/>
                    </a:cxn>
                    <a:cxn ang="0">
                      <a:pos x="15032" y="2236"/>
                    </a:cxn>
                    <a:cxn ang="0">
                      <a:pos x="16178" y="8317"/>
                    </a:cxn>
                    <a:cxn ang="0">
                      <a:pos x="15899" y="14999"/>
                    </a:cxn>
                    <a:cxn ang="0">
                      <a:pos x="15009" y="20832"/>
                    </a:cxn>
                    <a:cxn ang="0">
                      <a:pos x="13522" y="20559"/>
                    </a:cxn>
                    <a:cxn ang="0">
                      <a:pos x="13199" y="14999"/>
                    </a:cxn>
                    <a:cxn ang="0">
                      <a:pos x="13825" y="7045"/>
                    </a:cxn>
                    <a:cxn ang="0">
                      <a:pos x="15208" y="1985"/>
                    </a:cxn>
                    <a:cxn ang="0">
                      <a:pos x="16718" y="353"/>
                    </a:cxn>
                    <a:cxn ang="0">
                      <a:pos x="17666" y="1232"/>
                    </a:cxn>
                    <a:cxn ang="0">
                      <a:pos x="19036" y="4997"/>
                    </a:cxn>
                    <a:cxn ang="0">
                      <a:pos x="20371" y="8385"/>
                    </a:cxn>
                    <a:cxn ang="0">
                      <a:pos x="21600" y="10017"/>
                    </a:cxn>
                  </a:cxnLst>
                  <a:rect l="0" t="0" r="r" b="b"/>
                  <a:pathLst>
                    <a:path w="21600" h="21073">
                      <a:moveTo>
                        <a:pt x="0" y="10519"/>
                      </a:moveTo>
                      <a:cubicBezTo>
                        <a:pt x="152" y="10519"/>
                        <a:pt x="304" y="10519"/>
                        <a:pt x="457" y="10519"/>
                      </a:cubicBezTo>
                      <a:cubicBezTo>
                        <a:pt x="609" y="10519"/>
                        <a:pt x="762" y="10586"/>
                        <a:pt x="913" y="10519"/>
                      </a:cubicBezTo>
                      <a:cubicBezTo>
                        <a:pt x="1046" y="10460"/>
                        <a:pt x="1179" y="10348"/>
                        <a:pt x="1300" y="10142"/>
                      </a:cubicBezTo>
                      <a:cubicBezTo>
                        <a:pt x="1452" y="9882"/>
                        <a:pt x="1809" y="9837"/>
                        <a:pt x="1946" y="9484"/>
                      </a:cubicBezTo>
                      <a:cubicBezTo>
                        <a:pt x="2402" y="8308"/>
                        <a:pt x="2370" y="9007"/>
                        <a:pt x="2581" y="8211"/>
                      </a:cubicBezTo>
                      <a:cubicBezTo>
                        <a:pt x="2862" y="7148"/>
                        <a:pt x="2859" y="6431"/>
                        <a:pt x="3056" y="6001"/>
                      </a:cubicBezTo>
                      <a:cubicBezTo>
                        <a:pt x="3280" y="5511"/>
                        <a:pt x="3411" y="4575"/>
                        <a:pt x="3618" y="3993"/>
                      </a:cubicBezTo>
                      <a:cubicBezTo>
                        <a:pt x="3800" y="3480"/>
                        <a:pt x="3948" y="2832"/>
                        <a:pt x="4109" y="2236"/>
                      </a:cubicBezTo>
                      <a:cubicBezTo>
                        <a:pt x="4253" y="1703"/>
                        <a:pt x="4352" y="977"/>
                        <a:pt x="4531" y="604"/>
                      </a:cubicBezTo>
                      <a:cubicBezTo>
                        <a:pt x="4653" y="350"/>
                        <a:pt x="4815" y="362"/>
                        <a:pt x="4952" y="479"/>
                      </a:cubicBezTo>
                      <a:cubicBezTo>
                        <a:pt x="5075" y="584"/>
                        <a:pt x="5175" y="399"/>
                        <a:pt x="5274" y="681"/>
                      </a:cubicBezTo>
                      <a:cubicBezTo>
                        <a:pt x="5352" y="903"/>
                        <a:pt x="5665" y="1338"/>
                        <a:pt x="5719" y="1636"/>
                      </a:cubicBezTo>
                      <a:cubicBezTo>
                        <a:pt x="5842" y="2310"/>
                        <a:pt x="6113" y="3268"/>
                        <a:pt x="6224" y="3969"/>
                      </a:cubicBezTo>
                      <a:cubicBezTo>
                        <a:pt x="6371" y="4900"/>
                        <a:pt x="6450" y="5985"/>
                        <a:pt x="6491" y="7045"/>
                      </a:cubicBezTo>
                      <a:cubicBezTo>
                        <a:pt x="6550" y="8578"/>
                        <a:pt x="6620" y="7951"/>
                        <a:pt x="6728" y="9484"/>
                      </a:cubicBezTo>
                      <a:cubicBezTo>
                        <a:pt x="6788" y="10331"/>
                        <a:pt x="6726" y="11405"/>
                        <a:pt x="6743" y="12276"/>
                      </a:cubicBezTo>
                      <a:cubicBezTo>
                        <a:pt x="6762" y="13202"/>
                        <a:pt x="6688" y="14125"/>
                        <a:pt x="6638" y="15037"/>
                      </a:cubicBezTo>
                      <a:cubicBezTo>
                        <a:pt x="6606" y="15635"/>
                        <a:pt x="6601" y="16310"/>
                        <a:pt x="6498" y="16794"/>
                      </a:cubicBezTo>
                      <a:cubicBezTo>
                        <a:pt x="6286" y="17782"/>
                        <a:pt x="6232" y="18467"/>
                        <a:pt x="5986" y="19347"/>
                      </a:cubicBezTo>
                      <a:cubicBezTo>
                        <a:pt x="5834" y="19892"/>
                        <a:pt x="5502" y="20763"/>
                        <a:pt x="5303" y="21061"/>
                      </a:cubicBezTo>
                      <a:cubicBezTo>
                        <a:pt x="5098" y="21369"/>
                        <a:pt x="4802" y="21468"/>
                        <a:pt x="4636" y="20936"/>
                      </a:cubicBezTo>
                      <a:cubicBezTo>
                        <a:pt x="4390" y="20145"/>
                        <a:pt x="4321" y="18825"/>
                        <a:pt x="4250" y="17673"/>
                      </a:cubicBezTo>
                      <a:cubicBezTo>
                        <a:pt x="4179" y="16528"/>
                        <a:pt x="4365" y="12669"/>
                        <a:pt x="4502" y="11605"/>
                      </a:cubicBezTo>
                      <a:cubicBezTo>
                        <a:pt x="4829" y="9080"/>
                        <a:pt x="4743" y="9535"/>
                        <a:pt x="5093" y="7381"/>
                      </a:cubicBezTo>
                      <a:cubicBezTo>
                        <a:pt x="5344" y="5832"/>
                        <a:pt x="5644" y="4353"/>
                        <a:pt x="6006" y="3114"/>
                      </a:cubicBezTo>
                      <a:cubicBezTo>
                        <a:pt x="6206" y="2428"/>
                        <a:pt x="6476" y="1997"/>
                        <a:pt x="6743" y="1734"/>
                      </a:cubicBezTo>
                      <a:cubicBezTo>
                        <a:pt x="7293" y="1193"/>
                        <a:pt x="7860" y="805"/>
                        <a:pt x="8429" y="730"/>
                      </a:cubicBezTo>
                      <a:cubicBezTo>
                        <a:pt x="8820" y="678"/>
                        <a:pt x="9219" y="903"/>
                        <a:pt x="9588" y="1357"/>
                      </a:cubicBezTo>
                      <a:cubicBezTo>
                        <a:pt x="9945" y="1796"/>
                        <a:pt x="10323" y="2349"/>
                        <a:pt x="10572" y="3365"/>
                      </a:cubicBezTo>
                      <a:cubicBezTo>
                        <a:pt x="10909" y="4747"/>
                        <a:pt x="10969" y="5533"/>
                        <a:pt x="11002" y="7363"/>
                      </a:cubicBezTo>
                      <a:cubicBezTo>
                        <a:pt x="11045" y="9708"/>
                        <a:pt x="10916" y="11179"/>
                        <a:pt x="10799" y="12241"/>
                      </a:cubicBezTo>
                      <a:cubicBezTo>
                        <a:pt x="10553" y="14477"/>
                        <a:pt x="10874" y="13222"/>
                        <a:pt x="10557" y="17650"/>
                      </a:cubicBezTo>
                      <a:cubicBezTo>
                        <a:pt x="10444" y="19233"/>
                        <a:pt x="10568" y="19413"/>
                        <a:pt x="10231" y="20514"/>
                      </a:cubicBezTo>
                      <a:cubicBezTo>
                        <a:pt x="10033" y="21157"/>
                        <a:pt x="9996" y="20877"/>
                        <a:pt x="9578" y="21044"/>
                      </a:cubicBezTo>
                      <a:cubicBezTo>
                        <a:pt x="9064" y="21248"/>
                        <a:pt x="8979" y="21009"/>
                        <a:pt x="8675" y="20559"/>
                      </a:cubicBezTo>
                      <a:cubicBezTo>
                        <a:pt x="8426" y="20190"/>
                        <a:pt x="8265" y="19123"/>
                        <a:pt x="8219" y="18174"/>
                      </a:cubicBezTo>
                      <a:cubicBezTo>
                        <a:pt x="8163" y="17043"/>
                        <a:pt x="8136" y="16115"/>
                        <a:pt x="8212" y="14999"/>
                      </a:cubicBezTo>
                      <a:cubicBezTo>
                        <a:pt x="8265" y="14228"/>
                        <a:pt x="8407" y="11539"/>
                        <a:pt x="8658" y="9484"/>
                      </a:cubicBezTo>
                      <a:cubicBezTo>
                        <a:pt x="8921" y="7323"/>
                        <a:pt x="8200" y="11088"/>
                        <a:pt x="9183" y="5984"/>
                      </a:cubicBezTo>
                      <a:cubicBezTo>
                        <a:pt x="9570" y="3977"/>
                        <a:pt x="9519" y="4492"/>
                        <a:pt x="9780" y="3969"/>
                      </a:cubicBezTo>
                      <a:cubicBezTo>
                        <a:pt x="10799" y="1926"/>
                        <a:pt x="10676" y="2402"/>
                        <a:pt x="11028" y="1608"/>
                      </a:cubicBezTo>
                      <a:cubicBezTo>
                        <a:pt x="11312" y="970"/>
                        <a:pt x="11615" y="382"/>
                        <a:pt x="11941" y="102"/>
                      </a:cubicBezTo>
                      <a:cubicBezTo>
                        <a:pt x="12215" y="-132"/>
                        <a:pt x="12503" y="79"/>
                        <a:pt x="12784" y="102"/>
                      </a:cubicBezTo>
                      <a:cubicBezTo>
                        <a:pt x="13019" y="121"/>
                        <a:pt x="13260" y="13"/>
                        <a:pt x="13487" y="228"/>
                      </a:cubicBezTo>
                      <a:cubicBezTo>
                        <a:pt x="14017" y="731"/>
                        <a:pt x="14553" y="1285"/>
                        <a:pt x="15032" y="2236"/>
                      </a:cubicBezTo>
                      <a:cubicBezTo>
                        <a:pt x="15208" y="2585"/>
                        <a:pt x="15814" y="4272"/>
                        <a:pt x="15899" y="4923"/>
                      </a:cubicBezTo>
                      <a:cubicBezTo>
                        <a:pt x="16085" y="6337"/>
                        <a:pt x="16036" y="6840"/>
                        <a:pt x="16178" y="8317"/>
                      </a:cubicBezTo>
                      <a:cubicBezTo>
                        <a:pt x="16293" y="9519"/>
                        <a:pt x="16206" y="6440"/>
                        <a:pt x="16167" y="10650"/>
                      </a:cubicBezTo>
                      <a:cubicBezTo>
                        <a:pt x="16134" y="14100"/>
                        <a:pt x="16113" y="11569"/>
                        <a:pt x="15899" y="14999"/>
                      </a:cubicBezTo>
                      <a:cubicBezTo>
                        <a:pt x="15839" y="15967"/>
                        <a:pt x="15796" y="15102"/>
                        <a:pt x="15475" y="18074"/>
                      </a:cubicBezTo>
                      <a:cubicBezTo>
                        <a:pt x="15338" y="19349"/>
                        <a:pt x="15304" y="19963"/>
                        <a:pt x="15009" y="20832"/>
                      </a:cubicBezTo>
                      <a:cubicBezTo>
                        <a:pt x="14823" y="21381"/>
                        <a:pt x="14808" y="21128"/>
                        <a:pt x="14176" y="21044"/>
                      </a:cubicBezTo>
                      <a:cubicBezTo>
                        <a:pt x="13965" y="21016"/>
                        <a:pt x="13712" y="20886"/>
                        <a:pt x="13522" y="20559"/>
                      </a:cubicBezTo>
                      <a:cubicBezTo>
                        <a:pt x="13346" y="20257"/>
                        <a:pt x="13295" y="19421"/>
                        <a:pt x="13206" y="18802"/>
                      </a:cubicBezTo>
                      <a:cubicBezTo>
                        <a:pt x="13084" y="17952"/>
                        <a:pt x="13178" y="15952"/>
                        <a:pt x="13199" y="14999"/>
                      </a:cubicBezTo>
                      <a:cubicBezTo>
                        <a:pt x="13240" y="13113"/>
                        <a:pt x="13264" y="12399"/>
                        <a:pt x="13466" y="10650"/>
                      </a:cubicBezTo>
                      <a:cubicBezTo>
                        <a:pt x="13570" y="9749"/>
                        <a:pt x="13692" y="7898"/>
                        <a:pt x="13825" y="7045"/>
                      </a:cubicBezTo>
                      <a:cubicBezTo>
                        <a:pt x="14043" y="5638"/>
                        <a:pt x="14154" y="5250"/>
                        <a:pt x="14435" y="3993"/>
                      </a:cubicBezTo>
                      <a:cubicBezTo>
                        <a:pt x="14634" y="3104"/>
                        <a:pt x="14937" y="2584"/>
                        <a:pt x="15208" y="1985"/>
                      </a:cubicBezTo>
                      <a:cubicBezTo>
                        <a:pt x="15430" y="1492"/>
                        <a:pt x="15660" y="1001"/>
                        <a:pt x="15910" y="730"/>
                      </a:cubicBezTo>
                      <a:cubicBezTo>
                        <a:pt x="16170" y="449"/>
                        <a:pt x="16447" y="404"/>
                        <a:pt x="16718" y="353"/>
                      </a:cubicBezTo>
                      <a:cubicBezTo>
                        <a:pt x="16894" y="320"/>
                        <a:pt x="17074" y="321"/>
                        <a:pt x="17245" y="479"/>
                      </a:cubicBezTo>
                      <a:cubicBezTo>
                        <a:pt x="17397" y="620"/>
                        <a:pt x="17535" y="924"/>
                        <a:pt x="17666" y="1232"/>
                      </a:cubicBezTo>
                      <a:cubicBezTo>
                        <a:pt x="17876" y="1722"/>
                        <a:pt x="18065" y="2317"/>
                        <a:pt x="18263" y="2863"/>
                      </a:cubicBezTo>
                      <a:cubicBezTo>
                        <a:pt x="18521" y="3572"/>
                        <a:pt x="18779" y="4286"/>
                        <a:pt x="19036" y="4997"/>
                      </a:cubicBezTo>
                      <a:cubicBezTo>
                        <a:pt x="19294" y="5708"/>
                        <a:pt x="19543" y="6457"/>
                        <a:pt x="19809" y="7130"/>
                      </a:cubicBezTo>
                      <a:cubicBezTo>
                        <a:pt x="19989" y="7588"/>
                        <a:pt x="20174" y="8025"/>
                        <a:pt x="20371" y="8385"/>
                      </a:cubicBezTo>
                      <a:cubicBezTo>
                        <a:pt x="20609" y="8822"/>
                        <a:pt x="20858" y="9182"/>
                        <a:pt x="21108" y="9515"/>
                      </a:cubicBezTo>
                      <a:cubicBezTo>
                        <a:pt x="21268" y="9727"/>
                        <a:pt x="21436" y="9850"/>
                        <a:pt x="21600" y="10017"/>
                      </a:cubicBezTo>
                    </a:path>
                  </a:pathLst>
                </a:custGeom>
                <a:noFill/>
                <a:ln w="1905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17" name="Freeform 28"/>
                <p:cNvSpPr>
                  <a:spLocks/>
                </p:cNvSpPr>
                <p:nvPr/>
              </p:nvSpPr>
              <p:spPr bwMode="auto">
                <a:xfrm rot="20477346" flipH="1">
                  <a:off x="2259" y="54"/>
                  <a:ext cx="360" cy="104"/>
                </a:xfrm>
                <a:custGeom>
                  <a:avLst/>
                  <a:gdLst/>
                  <a:ahLst/>
                  <a:cxnLst>
                    <a:cxn ang="0">
                      <a:pos x="457" y="10519"/>
                    </a:cxn>
                    <a:cxn ang="0">
                      <a:pos x="1300" y="10142"/>
                    </a:cxn>
                    <a:cxn ang="0">
                      <a:pos x="2581" y="8211"/>
                    </a:cxn>
                    <a:cxn ang="0">
                      <a:pos x="3618" y="3993"/>
                    </a:cxn>
                    <a:cxn ang="0">
                      <a:pos x="4531" y="604"/>
                    </a:cxn>
                    <a:cxn ang="0">
                      <a:pos x="5274" y="681"/>
                    </a:cxn>
                    <a:cxn ang="0">
                      <a:pos x="6224" y="3969"/>
                    </a:cxn>
                    <a:cxn ang="0">
                      <a:pos x="6728" y="9484"/>
                    </a:cxn>
                    <a:cxn ang="0">
                      <a:pos x="6638" y="15037"/>
                    </a:cxn>
                    <a:cxn ang="0">
                      <a:pos x="5986" y="19347"/>
                    </a:cxn>
                    <a:cxn ang="0">
                      <a:pos x="4636" y="20936"/>
                    </a:cxn>
                    <a:cxn ang="0">
                      <a:pos x="4502" y="11605"/>
                    </a:cxn>
                    <a:cxn ang="0">
                      <a:pos x="6006" y="3114"/>
                    </a:cxn>
                    <a:cxn ang="0">
                      <a:pos x="8429" y="730"/>
                    </a:cxn>
                    <a:cxn ang="0">
                      <a:pos x="10572" y="3365"/>
                    </a:cxn>
                    <a:cxn ang="0">
                      <a:pos x="10799" y="12241"/>
                    </a:cxn>
                    <a:cxn ang="0">
                      <a:pos x="10231" y="20514"/>
                    </a:cxn>
                    <a:cxn ang="0">
                      <a:pos x="8675" y="20559"/>
                    </a:cxn>
                    <a:cxn ang="0">
                      <a:pos x="8212" y="14999"/>
                    </a:cxn>
                    <a:cxn ang="0">
                      <a:pos x="9183" y="5984"/>
                    </a:cxn>
                    <a:cxn ang="0">
                      <a:pos x="11028" y="1608"/>
                    </a:cxn>
                    <a:cxn ang="0">
                      <a:pos x="12784" y="102"/>
                    </a:cxn>
                    <a:cxn ang="0">
                      <a:pos x="15032" y="2236"/>
                    </a:cxn>
                    <a:cxn ang="0">
                      <a:pos x="16178" y="8317"/>
                    </a:cxn>
                    <a:cxn ang="0">
                      <a:pos x="15899" y="14999"/>
                    </a:cxn>
                    <a:cxn ang="0">
                      <a:pos x="15009" y="20832"/>
                    </a:cxn>
                    <a:cxn ang="0">
                      <a:pos x="13522" y="20559"/>
                    </a:cxn>
                    <a:cxn ang="0">
                      <a:pos x="13199" y="14999"/>
                    </a:cxn>
                    <a:cxn ang="0">
                      <a:pos x="13825" y="7045"/>
                    </a:cxn>
                    <a:cxn ang="0">
                      <a:pos x="15208" y="1985"/>
                    </a:cxn>
                    <a:cxn ang="0">
                      <a:pos x="16718" y="353"/>
                    </a:cxn>
                    <a:cxn ang="0">
                      <a:pos x="17666" y="1232"/>
                    </a:cxn>
                    <a:cxn ang="0">
                      <a:pos x="19036" y="4997"/>
                    </a:cxn>
                    <a:cxn ang="0">
                      <a:pos x="20371" y="8385"/>
                    </a:cxn>
                    <a:cxn ang="0">
                      <a:pos x="21600" y="10017"/>
                    </a:cxn>
                  </a:cxnLst>
                  <a:rect l="0" t="0" r="r" b="b"/>
                  <a:pathLst>
                    <a:path w="21600" h="21073">
                      <a:moveTo>
                        <a:pt x="0" y="10519"/>
                      </a:moveTo>
                      <a:cubicBezTo>
                        <a:pt x="152" y="10519"/>
                        <a:pt x="304" y="10519"/>
                        <a:pt x="457" y="10519"/>
                      </a:cubicBezTo>
                      <a:cubicBezTo>
                        <a:pt x="609" y="10519"/>
                        <a:pt x="762" y="10586"/>
                        <a:pt x="913" y="10519"/>
                      </a:cubicBezTo>
                      <a:cubicBezTo>
                        <a:pt x="1046" y="10460"/>
                        <a:pt x="1179" y="10348"/>
                        <a:pt x="1300" y="10142"/>
                      </a:cubicBezTo>
                      <a:cubicBezTo>
                        <a:pt x="1452" y="9882"/>
                        <a:pt x="1809" y="9837"/>
                        <a:pt x="1946" y="9484"/>
                      </a:cubicBezTo>
                      <a:cubicBezTo>
                        <a:pt x="2402" y="8308"/>
                        <a:pt x="2370" y="9007"/>
                        <a:pt x="2581" y="8211"/>
                      </a:cubicBezTo>
                      <a:cubicBezTo>
                        <a:pt x="2862" y="7148"/>
                        <a:pt x="2859" y="6431"/>
                        <a:pt x="3056" y="6001"/>
                      </a:cubicBezTo>
                      <a:cubicBezTo>
                        <a:pt x="3280" y="5511"/>
                        <a:pt x="3411" y="4575"/>
                        <a:pt x="3618" y="3993"/>
                      </a:cubicBezTo>
                      <a:cubicBezTo>
                        <a:pt x="3800" y="3480"/>
                        <a:pt x="3948" y="2832"/>
                        <a:pt x="4109" y="2236"/>
                      </a:cubicBezTo>
                      <a:cubicBezTo>
                        <a:pt x="4253" y="1703"/>
                        <a:pt x="4352" y="977"/>
                        <a:pt x="4531" y="604"/>
                      </a:cubicBezTo>
                      <a:cubicBezTo>
                        <a:pt x="4653" y="350"/>
                        <a:pt x="4815" y="362"/>
                        <a:pt x="4952" y="479"/>
                      </a:cubicBezTo>
                      <a:cubicBezTo>
                        <a:pt x="5075" y="584"/>
                        <a:pt x="5175" y="399"/>
                        <a:pt x="5274" y="681"/>
                      </a:cubicBezTo>
                      <a:cubicBezTo>
                        <a:pt x="5352" y="903"/>
                        <a:pt x="5665" y="1338"/>
                        <a:pt x="5719" y="1636"/>
                      </a:cubicBezTo>
                      <a:cubicBezTo>
                        <a:pt x="5842" y="2310"/>
                        <a:pt x="6113" y="3268"/>
                        <a:pt x="6224" y="3969"/>
                      </a:cubicBezTo>
                      <a:cubicBezTo>
                        <a:pt x="6371" y="4900"/>
                        <a:pt x="6450" y="5985"/>
                        <a:pt x="6491" y="7045"/>
                      </a:cubicBezTo>
                      <a:cubicBezTo>
                        <a:pt x="6550" y="8578"/>
                        <a:pt x="6620" y="7951"/>
                        <a:pt x="6728" y="9484"/>
                      </a:cubicBezTo>
                      <a:cubicBezTo>
                        <a:pt x="6788" y="10331"/>
                        <a:pt x="6726" y="11405"/>
                        <a:pt x="6743" y="12276"/>
                      </a:cubicBezTo>
                      <a:cubicBezTo>
                        <a:pt x="6762" y="13202"/>
                        <a:pt x="6688" y="14125"/>
                        <a:pt x="6638" y="15037"/>
                      </a:cubicBezTo>
                      <a:cubicBezTo>
                        <a:pt x="6606" y="15635"/>
                        <a:pt x="6601" y="16310"/>
                        <a:pt x="6498" y="16794"/>
                      </a:cubicBezTo>
                      <a:cubicBezTo>
                        <a:pt x="6286" y="17782"/>
                        <a:pt x="6232" y="18467"/>
                        <a:pt x="5986" y="19347"/>
                      </a:cubicBezTo>
                      <a:cubicBezTo>
                        <a:pt x="5834" y="19892"/>
                        <a:pt x="5502" y="20763"/>
                        <a:pt x="5303" y="21061"/>
                      </a:cubicBezTo>
                      <a:cubicBezTo>
                        <a:pt x="5098" y="21369"/>
                        <a:pt x="4802" y="21468"/>
                        <a:pt x="4636" y="20936"/>
                      </a:cubicBezTo>
                      <a:cubicBezTo>
                        <a:pt x="4390" y="20145"/>
                        <a:pt x="4321" y="18825"/>
                        <a:pt x="4250" y="17673"/>
                      </a:cubicBezTo>
                      <a:cubicBezTo>
                        <a:pt x="4179" y="16528"/>
                        <a:pt x="4365" y="12669"/>
                        <a:pt x="4502" y="11605"/>
                      </a:cubicBezTo>
                      <a:cubicBezTo>
                        <a:pt x="4829" y="9080"/>
                        <a:pt x="4743" y="9535"/>
                        <a:pt x="5093" y="7381"/>
                      </a:cubicBezTo>
                      <a:cubicBezTo>
                        <a:pt x="5344" y="5832"/>
                        <a:pt x="5644" y="4353"/>
                        <a:pt x="6006" y="3114"/>
                      </a:cubicBezTo>
                      <a:cubicBezTo>
                        <a:pt x="6206" y="2428"/>
                        <a:pt x="6476" y="1997"/>
                        <a:pt x="6743" y="1734"/>
                      </a:cubicBezTo>
                      <a:cubicBezTo>
                        <a:pt x="7293" y="1193"/>
                        <a:pt x="7860" y="805"/>
                        <a:pt x="8429" y="730"/>
                      </a:cubicBezTo>
                      <a:cubicBezTo>
                        <a:pt x="8820" y="678"/>
                        <a:pt x="9219" y="903"/>
                        <a:pt x="9588" y="1357"/>
                      </a:cubicBezTo>
                      <a:cubicBezTo>
                        <a:pt x="9945" y="1796"/>
                        <a:pt x="10323" y="2349"/>
                        <a:pt x="10572" y="3365"/>
                      </a:cubicBezTo>
                      <a:cubicBezTo>
                        <a:pt x="10909" y="4747"/>
                        <a:pt x="10969" y="5533"/>
                        <a:pt x="11002" y="7363"/>
                      </a:cubicBezTo>
                      <a:cubicBezTo>
                        <a:pt x="11045" y="9708"/>
                        <a:pt x="10916" y="11179"/>
                        <a:pt x="10799" y="12241"/>
                      </a:cubicBezTo>
                      <a:cubicBezTo>
                        <a:pt x="10553" y="14477"/>
                        <a:pt x="10874" y="13222"/>
                        <a:pt x="10557" y="17650"/>
                      </a:cubicBezTo>
                      <a:cubicBezTo>
                        <a:pt x="10444" y="19233"/>
                        <a:pt x="10568" y="19413"/>
                        <a:pt x="10231" y="20514"/>
                      </a:cubicBezTo>
                      <a:cubicBezTo>
                        <a:pt x="10033" y="21157"/>
                        <a:pt x="9996" y="20877"/>
                        <a:pt x="9578" y="21044"/>
                      </a:cubicBezTo>
                      <a:cubicBezTo>
                        <a:pt x="9064" y="21248"/>
                        <a:pt x="8979" y="21009"/>
                        <a:pt x="8675" y="20559"/>
                      </a:cubicBezTo>
                      <a:cubicBezTo>
                        <a:pt x="8426" y="20190"/>
                        <a:pt x="8265" y="19123"/>
                        <a:pt x="8219" y="18174"/>
                      </a:cubicBezTo>
                      <a:cubicBezTo>
                        <a:pt x="8163" y="17043"/>
                        <a:pt x="8136" y="16115"/>
                        <a:pt x="8212" y="14999"/>
                      </a:cubicBezTo>
                      <a:cubicBezTo>
                        <a:pt x="8265" y="14228"/>
                        <a:pt x="8407" y="11539"/>
                        <a:pt x="8658" y="9484"/>
                      </a:cubicBezTo>
                      <a:cubicBezTo>
                        <a:pt x="8921" y="7323"/>
                        <a:pt x="8200" y="11088"/>
                        <a:pt x="9183" y="5984"/>
                      </a:cubicBezTo>
                      <a:cubicBezTo>
                        <a:pt x="9570" y="3977"/>
                        <a:pt x="9519" y="4492"/>
                        <a:pt x="9780" y="3969"/>
                      </a:cubicBezTo>
                      <a:cubicBezTo>
                        <a:pt x="10799" y="1926"/>
                        <a:pt x="10676" y="2402"/>
                        <a:pt x="11028" y="1608"/>
                      </a:cubicBezTo>
                      <a:cubicBezTo>
                        <a:pt x="11312" y="970"/>
                        <a:pt x="11615" y="382"/>
                        <a:pt x="11941" y="102"/>
                      </a:cubicBezTo>
                      <a:cubicBezTo>
                        <a:pt x="12215" y="-132"/>
                        <a:pt x="12503" y="79"/>
                        <a:pt x="12784" y="102"/>
                      </a:cubicBezTo>
                      <a:cubicBezTo>
                        <a:pt x="13019" y="121"/>
                        <a:pt x="13260" y="13"/>
                        <a:pt x="13487" y="228"/>
                      </a:cubicBezTo>
                      <a:cubicBezTo>
                        <a:pt x="14017" y="731"/>
                        <a:pt x="14553" y="1285"/>
                        <a:pt x="15032" y="2236"/>
                      </a:cubicBezTo>
                      <a:cubicBezTo>
                        <a:pt x="15208" y="2585"/>
                        <a:pt x="15814" y="4272"/>
                        <a:pt x="15899" y="4923"/>
                      </a:cubicBezTo>
                      <a:cubicBezTo>
                        <a:pt x="16085" y="6337"/>
                        <a:pt x="16036" y="6840"/>
                        <a:pt x="16178" y="8317"/>
                      </a:cubicBezTo>
                      <a:cubicBezTo>
                        <a:pt x="16293" y="9519"/>
                        <a:pt x="16206" y="6440"/>
                        <a:pt x="16167" y="10650"/>
                      </a:cubicBezTo>
                      <a:cubicBezTo>
                        <a:pt x="16134" y="14100"/>
                        <a:pt x="16113" y="11569"/>
                        <a:pt x="15899" y="14999"/>
                      </a:cubicBezTo>
                      <a:cubicBezTo>
                        <a:pt x="15839" y="15967"/>
                        <a:pt x="15796" y="15102"/>
                        <a:pt x="15475" y="18074"/>
                      </a:cubicBezTo>
                      <a:cubicBezTo>
                        <a:pt x="15338" y="19349"/>
                        <a:pt x="15304" y="19963"/>
                        <a:pt x="15009" y="20832"/>
                      </a:cubicBezTo>
                      <a:cubicBezTo>
                        <a:pt x="14823" y="21381"/>
                        <a:pt x="14808" y="21128"/>
                        <a:pt x="14176" y="21044"/>
                      </a:cubicBezTo>
                      <a:cubicBezTo>
                        <a:pt x="13965" y="21016"/>
                        <a:pt x="13712" y="20886"/>
                        <a:pt x="13522" y="20559"/>
                      </a:cubicBezTo>
                      <a:cubicBezTo>
                        <a:pt x="13346" y="20257"/>
                        <a:pt x="13295" y="19421"/>
                        <a:pt x="13206" y="18802"/>
                      </a:cubicBezTo>
                      <a:cubicBezTo>
                        <a:pt x="13084" y="17952"/>
                        <a:pt x="13178" y="15952"/>
                        <a:pt x="13199" y="14999"/>
                      </a:cubicBezTo>
                      <a:cubicBezTo>
                        <a:pt x="13240" y="13113"/>
                        <a:pt x="13264" y="12399"/>
                        <a:pt x="13466" y="10650"/>
                      </a:cubicBezTo>
                      <a:cubicBezTo>
                        <a:pt x="13570" y="9749"/>
                        <a:pt x="13692" y="7898"/>
                        <a:pt x="13825" y="7045"/>
                      </a:cubicBezTo>
                      <a:cubicBezTo>
                        <a:pt x="14043" y="5638"/>
                        <a:pt x="14154" y="5250"/>
                        <a:pt x="14435" y="3993"/>
                      </a:cubicBezTo>
                      <a:cubicBezTo>
                        <a:pt x="14634" y="3104"/>
                        <a:pt x="14937" y="2584"/>
                        <a:pt x="15208" y="1985"/>
                      </a:cubicBezTo>
                      <a:cubicBezTo>
                        <a:pt x="15430" y="1492"/>
                        <a:pt x="15660" y="1001"/>
                        <a:pt x="15910" y="730"/>
                      </a:cubicBezTo>
                      <a:cubicBezTo>
                        <a:pt x="16170" y="449"/>
                        <a:pt x="16447" y="404"/>
                        <a:pt x="16718" y="353"/>
                      </a:cubicBezTo>
                      <a:cubicBezTo>
                        <a:pt x="16894" y="320"/>
                        <a:pt x="17074" y="321"/>
                        <a:pt x="17245" y="479"/>
                      </a:cubicBezTo>
                      <a:cubicBezTo>
                        <a:pt x="17397" y="620"/>
                        <a:pt x="17535" y="924"/>
                        <a:pt x="17666" y="1232"/>
                      </a:cubicBezTo>
                      <a:cubicBezTo>
                        <a:pt x="17876" y="1722"/>
                        <a:pt x="18065" y="2317"/>
                        <a:pt x="18263" y="2863"/>
                      </a:cubicBezTo>
                      <a:cubicBezTo>
                        <a:pt x="18521" y="3572"/>
                        <a:pt x="18779" y="4286"/>
                        <a:pt x="19036" y="4997"/>
                      </a:cubicBezTo>
                      <a:cubicBezTo>
                        <a:pt x="19294" y="5708"/>
                        <a:pt x="19543" y="6457"/>
                        <a:pt x="19809" y="7130"/>
                      </a:cubicBezTo>
                      <a:cubicBezTo>
                        <a:pt x="19989" y="7588"/>
                        <a:pt x="20174" y="8025"/>
                        <a:pt x="20371" y="8385"/>
                      </a:cubicBezTo>
                      <a:cubicBezTo>
                        <a:pt x="20609" y="8822"/>
                        <a:pt x="20858" y="9182"/>
                        <a:pt x="21108" y="9515"/>
                      </a:cubicBezTo>
                      <a:cubicBezTo>
                        <a:pt x="21268" y="9727"/>
                        <a:pt x="21436" y="9850"/>
                        <a:pt x="21600" y="10017"/>
                      </a:cubicBezTo>
                    </a:path>
                  </a:pathLst>
                </a:custGeom>
                <a:noFill/>
                <a:ln w="1905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grpSp>
          <p:sp>
            <p:nvSpPr>
              <p:cNvPr id="112" name="Oval 29"/>
              <p:cNvSpPr>
                <a:spLocks/>
              </p:cNvSpPr>
              <p:nvPr/>
            </p:nvSpPr>
            <p:spPr bwMode="auto">
              <a:xfrm>
                <a:off x="2705" y="266"/>
                <a:ext cx="64" cy="72"/>
              </a:xfrm>
              <a:prstGeom prst="ellipse">
                <a:avLst/>
              </a:prstGeom>
              <a:solidFill>
                <a:srgbClr val="3366FF"/>
              </a:solidFill>
              <a:ln w="12700" cap="flat">
                <a:solidFill>
                  <a:srgbClr val="0000FF"/>
                </a:solidFill>
                <a:miter lim="800000"/>
                <a:headEnd type="none" w="med" len="med"/>
                <a:tailEnd type="none" w="med" len="med"/>
              </a:ln>
            </p:spPr>
            <p:txBody>
              <a:bodyPr lIns="0" tIns="0" rIns="0" bIns="0">
                <a:prstTxWarp prst="textNoShape">
                  <a:avLst/>
                </a:prstTxWarp>
              </a:bodyPr>
              <a:lstStyle/>
              <a:p>
                <a:endParaRPr lang="en-US"/>
              </a:p>
            </p:txBody>
          </p:sp>
        </p:grpSp>
        <p:grpSp>
          <p:nvGrpSpPr>
            <p:cNvPr id="65" name="Group 32"/>
            <p:cNvGrpSpPr>
              <a:grpSpLocks/>
            </p:cNvGrpSpPr>
            <p:nvPr/>
          </p:nvGrpSpPr>
          <p:grpSpPr bwMode="auto">
            <a:xfrm>
              <a:off x="5572198" y="2977631"/>
              <a:ext cx="230027" cy="164083"/>
              <a:chOff x="13" y="38"/>
              <a:chExt cx="206" cy="147"/>
            </a:xfrm>
          </p:grpSpPr>
          <p:sp>
            <p:nvSpPr>
              <p:cNvPr id="74" name="Oval 33"/>
              <p:cNvSpPr>
                <a:spLocks/>
              </p:cNvSpPr>
              <p:nvPr/>
            </p:nvSpPr>
            <p:spPr bwMode="auto">
              <a:xfrm>
                <a:off x="109" y="75"/>
                <a:ext cx="68" cy="85"/>
              </a:xfrm>
              <a:prstGeom prst="ellipse">
                <a:avLst/>
              </a:prstGeom>
              <a:blipFill dpi="0" rotWithShape="0">
                <a:blip r:embed="rId5"/>
                <a:srcRect/>
                <a:tile tx="0" ty="0" sx="100000" sy="100000" flip="none" algn="tl"/>
              </a:blipFill>
              <a:ln w="12700" cap="flat">
                <a:noFill/>
                <a:miter lim="800000"/>
                <a:headEnd type="none" w="med" len="med"/>
                <a:tailEnd type="none" w="med" len="med"/>
              </a:ln>
            </p:spPr>
            <p:txBody>
              <a:bodyPr lIns="0" tIns="0" rIns="0" bIns="0">
                <a:prstTxWarp prst="textNoShape">
                  <a:avLst/>
                </a:prstTxWarp>
              </a:bodyPr>
              <a:lstStyle/>
              <a:p>
                <a:endParaRPr lang="en-US"/>
              </a:p>
            </p:txBody>
          </p:sp>
          <p:sp>
            <p:nvSpPr>
              <p:cNvPr id="109" name="AutoShape 34"/>
              <p:cNvSpPr>
                <a:spLocks/>
              </p:cNvSpPr>
              <p:nvPr/>
            </p:nvSpPr>
            <p:spPr bwMode="auto">
              <a:xfrm rot="5977430">
                <a:off x="26" y="110"/>
                <a:ext cx="82" cy="68"/>
              </a:xfrm>
              <a:custGeom>
                <a:avLst/>
                <a:gdLst>
                  <a:gd name="T0" fmla="+- 0 10800 1314"/>
                  <a:gd name="T1" fmla="*/ T0 w 19521"/>
                  <a:gd name="T2" fmla="+- 0 10800 1381"/>
                  <a:gd name="T3" fmla="*/ 10800 h 19491"/>
                </a:gdLst>
                <a:ahLst/>
                <a:cxnLst>
                  <a:cxn ang="0">
                    <a:pos x="T1" y="T3"/>
                  </a:cxn>
                </a:cxnLst>
                <a:rect l="0" t="0" r="r" b="b"/>
                <a:pathLst>
                  <a:path w="19521" h="19491">
                    <a:moveTo>
                      <a:pt x="16581" y="2297"/>
                    </a:moveTo>
                    <a:cubicBezTo>
                      <a:pt x="20286" y="5976"/>
                      <a:pt x="20112" y="12146"/>
                      <a:pt x="16194" y="16079"/>
                    </a:cubicBezTo>
                    <a:cubicBezTo>
                      <a:pt x="12275" y="20012"/>
                      <a:pt x="6095" y="20219"/>
                      <a:pt x="2391" y="16541"/>
                    </a:cubicBezTo>
                    <a:cubicBezTo>
                      <a:pt x="-1314" y="12862"/>
                      <a:pt x="-1140" y="6692"/>
                      <a:pt x="2778" y="2759"/>
                    </a:cubicBezTo>
                    <a:cubicBezTo>
                      <a:pt x="6697" y="-1174"/>
                      <a:pt x="12877" y="-1381"/>
                      <a:pt x="16581" y="2297"/>
                    </a:cubicBezTo>
                  </a:path>
                </a:pathLst>
              </a:custGeom>
              <a:blipFill dpi="0" rotWithShape="0">
                <a:blip r:embed="rId5"/>
                <a:srcRect/>
                <a:tile tx="0" ty="0" sx="100000" sy="100000" flip="none" algn="tl"/>
              </a:blipFill>
              <a:ln w="12700" cap="flat">
                <a:noFill/>
                <a:miter lim="800000"/>
                <a:headEnd type="none" w="med" len="med"/>
                <a:tailEnd type="none" w="med" len="med"/>
              </a:ln>
            </p:spPr>
            <p:txBody>
              <a:bodyPr lIns="0" tIns="0" rIns="0" bIns="0">
                <a:prstTxWarp prst="textNoShape">
                  <a:avLst/>
                </a:prstTxWarp>
              </a:bodyPr>
              <a:lstStyle/>
              <a:p>
                <a:endParaRPr lang="en-US"/>
              </a:p>
            </p:txBody>
          </p:sp>
          <p:sp>
            <p:nvSpPr>
              <p:cNvPr id="110" name="AutoShape 35"/>
              <p:cNvSpPr>
                <a:spLocks/>
              </p:cNvSpPr>
              <p:nvPr/>
            </p:nvSpPr>
            <p:spPr bwMode="auto">
              <a:xfrm rot="3784549">
                <a:off x="44" y="7"/>
                <a:ext cx="143" cy="206"/>
              </a:xfrm>
              <a:custGeom>
                <a:avLst/>
                <a:gdLst>
                  <a:gd name="T0" fmla="+- 0 10800 189"/>
                  <a:gd name="T1" fmla="*/ T0 w 19053"/>
                  <a:gd name="T2" fmla="+- 0 10800 620"/>
                  <a:gd name="T3" fmla="*/ 10800 h 19403"/>
                </a:gdLst>
                <a:ahLst/>
                <a:cxnLst>
                  <a:cxn ang="0">
                    <a:pos x="T1" y="T3"/>
                  </a:cxn>
                </a:cxnLst>
                <a:rect l="0" t="0" r="r" b="b"/>
                <a:pathLst>
                  <a:path w="19053" h="19403">
                    <a:moveTo>
                      <a:pt x="16580" y="3658"/>
                    </a:moveTo>
                    <a:cubicBezTo>
                      <a:pt x="20724" y="7634"/>
                      <a:pt x="21411" y="13776"/>
                      <a:pt x="18114" y="17378"/>
                    </a:cubicBezTo>
                    <a:cubicBezTo>
                      <a:pt x="14818" y="20980"/>
                      <a:pt x="8786" y="20677"/>
                      <a:pt x="4642" y="16702"/>
                    </a:cubicBezTo>
                    <a:cubicBezTo>
                      <a:pt x="498" y="12726"/>
                      <a:pt x="-189" y="6584"/>
                      <a:pt x="3108" y="2982"/>
                    </a:cubicBezTo>
                    <a:cubicBezTo>
                      <a:pt x="6404" y="-620"/>
                      <a:pt x="12436" y="-317"/>
                      <a:pt x="16580" y="3658"/>
                    </a:cubicBezTo>
                  </a:path>
                </a:pathLst>
              </a:custGeom>
              <a:noFill/>
              <a:ln w="12700" cap="flat">
                <a:solidFill>
                  <a:srgbClr val="322F31"/>
                </a:solidFill>
                <a:prstDash val="solid"/>
                <a:miter lim="800000"/>
                <a:headEnd type="none" w="med" len="med"/>
                <a:tailEnd type="none" w="med" len="med"/>
              </a:ln>
            </p:spPr>
            <p:txBody>
              <a:bodyPr lIns="0" tIns="0" rIns="0" bIns="0">
                <a:prstTxWarp prst="textNoShape">
                  <a:avLst/>
                </a:prstTxWarp>
              </a:bodyPr>
              <a:lstStyle/>
              <a:p>
                <a:endParaRPr lang="en-US"/>
              </a:p>
            </p:txBody>
          </p:sp>
        </p:grpSp>
        <p:sp>
          <p:nvSpPr>
            <p:cNvPr id="66" name="Oval 36"/>
            <p:cNvSpPr>
              <a:spLocks/>
            </p:cNvSpPr>
            <p:nvPr/>
          </p:nvSpPr>
          <p:spPr bwMode="auto">
            <a:xfrm>
              <a:off x="8190709" y="3107111"/>
              <a:ext cx="187595" cy="187523"/>
            </a:xfrm>
            <a:prstGeom prst="ellipse">
              <a:avLst/>
            </a:prstGeom>
            <a:solidFill>
              <a:srgbClr val="3366FF"/>
            </a:solidFill>
            <a:ln w="12700" cap="flat">
              <a:solidFill>
                <a:srgbClr val="0000FF"/>
              </a:solidFill>
              <a:miter lim="800000"/>
              <a:headEnd type="none" w="med" len="med"/>
              <a:tailEnd type="none" w="med" len="med"/>
            </a:ln>
          </p:spPr>
          <p:txBody>
            <a:bodyPr lIns="0" tIns="0" rIns="0" bIns="0">
              <a:prstTxWarp prst="textNoShape">
                <a:avLst/>
              </a:prstTxWarp>
            </a:bodyPr>
            <a:lstStyle/>
            <a:p>
              <a:endParaRPr lang="en-US"/>
            </a:p>
          </p:txBody>
        </p:sp>
        <p:sp>
          <p:nvSpPr>
            <p:cNvPr id="67" name="Oval 37"/>
            <p:cNvSpPr>
              <a:spLocks/>
            </p:cNvSpPr>
            <p:nvPr/>
          </p:nvSpPr>
          <p:spPr bwMode="auto">
            <a:xfrm>
              <a:off x="8271107" y="3276775"/>
              <a:ext cx="187595" cy="187523"/>
            </a:xfrm>
            <a:prstGeom prst="ellipse">
              <a:avLst/>
            </a:prstGeom>
            <a:blipFill dpi="0" rotWithShape="0">
              <a:blip r:embed="rId5"/>
              <a:srcRect/>
              <a:tile tx="0" ty="0" sx="100000" sy="100000" flip="none" algn="tl"/>
            </a:blipFill>
            <a:ln w="12700" cap="flat">
              <a:noFill/>
              <a:miter lim="800000"/>
              <a:headEnd type="none" w="med" len="med"/>
              <a:tailEnd type="none" w="med" len="med"/>
            </a:ln>
          </p:spPr>
          <p:txBody>
            <a:bodyPr lIns="0" tIns="0" rIns="0" bIns="0">
              <a:prstTxWarp prst="textNoShape">
                <a:avLst/>
              </a:prstTxWarp>
            </a:bodyPr>
            <a:lstStyle/>
            <a:p>
              <a:endParaRPr lang="en-US"/>
            </a:p>
          </p:txBody>
        </p:sp>
        <p:sp>
          <p:nvSpPr>
            <p:cNvPr id="68" name="Oval 38"/>
            <p:cNvSpPr>
              <a:spLocks/>
            </p:cNvSpPr>
            <p:nvPr/>
          </p:nvSpPr>
          <p:spPr bwMode="auto">
            <a:xfrm>
              <a:off x="8154977" y="3008885"/>
              <a:ext cx="339457" cy="544711"/>
            </a:xfrm>
            <a:prstGeom prst="ellipse">
              <a:avLst/>
            </a:prstGeom>
            <a:noFill/>
            <a:ln w="12700" cap="flat">
              <a:solidFill>
                <a:srgbClr val="322F3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9" name="Oval 39"/>
            <p:cNvSpPr>
              <a:spLocks/>
            </p:cNvSpPr>
            <p:nvPr/>
          </p:nvSpPr>
          <p:spPr bwMode="auto">
            <a:xfrm rot="4053831">
              <a:off x="6617396" y="3145038"/>
              <a:ext cx="139526" cy="130646"/>
            </a:xfrm>
            <a:prstGeom prst="ellipse">
              <a:avLst/>
            </a:prstGeom>
            <a:blipFill dpi="0" rotWithShape="0">
              <a:blip r:embed="rId5"/>
              <a:srcRect/>
              <a:tile tx="0" ty="0" sx="100000" sy="100000" flip="none" algn="tl"/>
            </a:blipFill>
            <a:ln w="12700" cap="flat">
              <a:noFill/>
              <a:miter lim="800000"/>
              <a:headEnd type="none" w="med" len="med"/>
              <a:tailEnd type="none" w="med" len="med"/>
            </a:ln>
          </p:spPr>
          <p:txBody>
            <a:bodyPr lIns="0" tIns="0" rIns="0" bIns="0">
              <a:prstTxWarp prst="textNoShape">
                <a:avLst/>
              </a:prstTxWarp>
            </a:bodyPr>
            <a:lstStyle/>
            <a:p>
              <a:endParaRPr lang="en-US"/>
            </a:p>
          </p:txBody>
        </p:sp>
        <p:sp>
          <p:nvSpPr>
            <p:cNvPr id="70" name="AutoShape 40"/>
            <p:cNvSpPr>
              <a:spLocks/>
            </p:cNvSpPr>
            <p:nvPr/>
          </p:nvSpPr>
          <p:spPr bwMode="auto">
            <a:xfrm rot="10031265">
              <a:off x="6531388" y="3015582"/>
              <a:ext cx="126180" cy="138410"/>
            </a:xfrm>
            <a:custGeom>
              <a:avLst/>
              <a:gdLst>
                <a:gd name="T0" fmla="+- 0 10800 834"/>
                <a:gd name="T1" fmla="*/ T0 w 19576"/>
                <a:gd name="T2" fmla="+- 0 10800 846"/>
                <a:gd name="T3" fmla="*/ 10800 h 19586"/>
              </a:gdLst>
              <a:ahLst/>
              <a:cxnLst>
                <a:cxn ang="0">
                  <a:pos x="T1" y="T3"/>
                </a:cxn>
              </a:cxnLst>
              <a:rect l="0" t="0" r="r" b="b"/>
              <a:pathLst>
                <a:path w="19576" h="19586">
                  <a:moveTo>
                    <a:pt x="16762" y="3143"/>
                  </a:moveTo>
                  <a:cubicBezTo>
                    <a:pt x="20654" y="7030"/>
                    <a:pt x="20766" y="13231"/>
                    <a:pt x="17013" y="16993"/>
                  </a:cubicBezTo>
                  <a:cubicBezTo>
                    <a:pt x="13260" y="20754"/>
                    <a:pt x="7062" y="20652"/>
                    <a:pt x="3170" y="16765"/>
                  </a:cubicBezTo>
                  <a:cubicBezTo>
                    <a:pt x="-722" y="12878"/>
                    <a:pt x="-834" y="6677"/>
                    <a:pt x="2919" y="2915"/>
                  </a:cubicBezTo>
                  <a:cubicBezTo>
                    <a:pt x="6672" y="-846"/>
                    <a:pt x="12870" y="-744"/>
                    <a:pt x="16762" y="3143"/>
                  </a:cubicBezTo>
                </a:path>
              </a:pathLst>
            </a:custGeom>
            <a:solidFill>
              <a:srgbClr val="3366FF"/>
            </a:solidFill>
            <a:ln w="12700" cap="flat">
              <a:solidFill>
                <a:srgbClr val="0000FF"/>
              </a:solidFill>
              <a:miter lim="800000"/>
              <a:headEnd type="none" w="med" len="med"/>
              <a:tailEnd type="none" w="med" len="med"/>
            </a:ln>
          </p:spPr>
          <p:txBody>
            <a:bodyPr lIns="0" tIns="0" rIns="0" bIns="0">
              <a:prstTxWarp prst="textNoShape">
                <a:avLst/>
              </a:prstTxWarp>
            </a:bodyPr>
            <a:lstStyle/>
            <a:p>
              <a:endParaRPr lang="en-US"/>
            </a:p>
          </p:txBody>
        </p:sp>
        <p:sp>
          <p:nvSpPr>
            <p:cNvPr id="71" name="AutoShape 41"/>
            <p:cNvSpPr>
              <a:spLocks/>
            </p:cNvSpPr>
            <p:nvPr/>
          </p:nvSpPr>
          <p:spPr bwMode="auto">
            <a:xfrm rot="7838383">
              <a:off x="6526424" y="2953585"/>
              <a:ext cx="231056" cy="395289"/>
            </a:xfrm>
            <a:custGeom>
              <a:avLst/>
              <a:gdLst>
                <a:gd name="T0" fmla="+- 0 10800 1831"/>
                <a:gd name="T1" fmla="*/ T0 w 19289"/>
                <a:gd name="T2" fmla="+- 0 10800 1282"/>
                <a:gd name="T3" fmla="*/ 10800 h 19535"/>
              </a:gdLst>
              <a:ahLst/>
              <a:cxnLst>
                <a:cxn ang="0">
                  <a:pos x="T1" y="T3"/>
                </a:cxn>
              </a:cxnLst>
              <a:rect l="0" t="0" r="r" b="b"/>
              <a:pathLst>
                <a:path w="19289" h="19535">
                  <a:moveTo>
                    <a:pt x="16266" y="2435"/>
                  </a:moveTo>
                  <a:cubicBezTo>
                    <a:pt x="19769" y="6152"/>
                    <a:pt x="19342" y="12336"/>
                    <a:pt x="15311" y="16248"/>
                  </a:cubicBezTo>
                  <a:cubicBezTo>
                    <a:pt x="11281" y="20160"/>
                    <a:pt x="5175" y="20318"/>
                    <a:pt x="1672" y="16601"/>
                  </a:cubicBezTo>
                  <a:cubicBezTo>
                    <a:pt x="-1831" y="12884"/>
                    <a:pt x="-1404" y="6700"/>
                    <a:pt x="2627" y="2788"/>
                  </a:cubicBezTo>
                  <a:cubicBezTo>
                    <a:pt x="6657" y="-1124"/>
                    <a:pt x="12763" y="-1282"/>
                    <a:pt x="16266" y="2435"/>
                  </a:cubicBezTo>
                </a:path>
              </a:pathLst>
            </a:custGeom>
            <a:noFill/>
            <a:ln w="127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72" name="Line 42"/>
            <p:cNvSpPr>
              <a:spLocks noChangeShapeType="1"/>
            </p:cNvSpPr>
            <p:nvPr/>
          </p:nvSpPr>
          <p:spPr bwMode="auto">
            <a:xfrm>
              <a:off x="5784359" y="2967585"/>
              <a:ext cx="2442083" cy="21208"/>
            </a:xfrm>
            <a:prstGeom prst="line">
              <a:avLst/>
            </a:prstGeom>
            <a:noFill/>
            <a:ln w="25400" cap="flat">
              <a:solidFill>
                <a:schemeClr val="tx1"/>
              </a:solidFill>
              <a:prstDash val="lgDash"/>
              <a:miter lim="800000"/>
              <a:headEnd type="none" w="med" len="med"/>
              <a:tailEnd type="none" w="med" len="med"/>
            </a:ln>
          </p:spPr>
          <p:txBody>
            <a:bodyPr lIns="0" tIns="0" rIns="0" bIns="0">
              <a:prstTxWarp prst="textNoShape">
                <a:avLst/>
              </a:prstTxWarp>
            </a:bodyPr>
            <a:lstStyle/>
            <a:p>
              <a:endParaRPr lang="en-US"/>
            </a:p>
          </p:txBody>
        </p:sp>
        <p:sp>
          <p:nvSpPr>
            <p:cNvPr id="73" name="Line 43"/>
            <p:cNvSpPr>
              <a:spLocks noChangeShapeType="1"/>
            </p:cNvSpPr>
            <p:nvPr/>
          </p:nvSpPr>
          <p:spPr bwMode="auto">
            <a:xfrm>
              <a:off x="5625797" y="3168503"/>
              <a:ext cx="2674343" cy="401836"/>
            </a:xfrm>
            <a:prstGeom prst="line">
              <a:avLst/>
            </a:prstGeom>
            <a:noFill/>
            <a:ln w="25400" cap="flat">
              <a:solidFill>
                <a:schemeClr val="tx1"/>
              </a:solidFill>
              <a:prstDash val="lgDash"/>
              <a:miter lim="800000"/>
              <a:headEnd type="none" w="med" len="med"/>
              <a:tailEnd type="none" w="med" len="med"/>
            </a:ln>
          </p:spPr>
          <p:txBody>
            <a:bodyPr lIns="0" tIns="0" rIns="0" bIns="0">
              <a:prstTxWarp prst="textNoShape">
                <a:avLst/>
              </a:prstTxWarp>
            </a:bodyPr>
            <a:lstStyle/>
            <a:p>
              <a:endParaRPr lang="en-US"/>
            </a:p>
          </p:txBody>
        </p:sp>
        <p:sp>
          <p:nvSpPr>
            <p:cNvPr id="64" name="Oval 44"/>
            <p:cNvSpPr>
              <a:spLocks/>
            </p:cNvSpPr>
            <p:nvPr/>
          </p:nvSpPr>
          <p:spPr bwMode="auto">
            <a:xfrm>
              <a:off x="5591181" y="3035674"/>
              <a:ext cx="98264" cy="98227"/>
            </a:xfrm>
            <a:prstGeom prst="ellipse">
              <a:avLst/>
            </a:prstGeom>
            <a:solidFill>
              <a:srgbClr val="3366FF"/>
            </a:solidFill>
            <a:ln w="25400" cap="flat">
              <a:solidFill>
                <a:srgbClr val="0000FF"/>
              </a:solidFill>
              <a:miter lim="800000"/>
              <a:headEnd type="none" w="med" len="med"/>
              <a:tailEnd type="none" w="med" len="med"/>
            </a:ln>
          </p:spPr>
          <p:txBody>
            <a:bodyPr lIns="0" tIns="0" rIns="0" bIns="0">
              <a:prstTxWarp prst="textNoShape">
                <a:avLst/>
              </a:prstTxWarp>
            </a:bodyPr>
            <a:lstStyle/>
            <a:p>
              <a:endParaRPr lang="en-US"/>
            </a:p>
          </p:txBody>
        </p:sp>
      </p:grpSp>
      <p:grpSp>
        <p:nvGrpSpPr>
          <p:cNvPr id="125" name="Group 2"/>
          <p:cNvGrpSpPr>
            <a:grpSpLocks/>
          </p:cNvGrpSpPr>
          <p:nvPr/>
        </p:nvGrpSpPr>
        <p:grpSpPr bwMode="auto">
          <a:xfrm>
            <a:off x="1715987" y="628107"/>
            <a:ext cx="5668963" cy="3278188"/>
            <a:chOff x="0" y="125"/>
            <a:chExt cx="3571" cy="2065"/>
          </a:xfrm>
        </p:grpSpPr>
        <p:grpSp>
          <p:nvGrpSpPr>
            <p:cNvPr id="126" name="Group 3"/>
            <p:cNvGrpSpPr>
              <a:grpSpLocks/>
            </p:cNvGrpSpPr>
            <p:nvPr/>
          </p:nvGrpSpPr>
          <p:grpSpPr bwMode="auto">
            <a:xfrm>
              <a:off x="879" y="130"/>
              <a:ext cx="2058" cy="2060"/>
              <a:chOff x="0" y="0"/>
              <a:chExt cx="2058" cy="2060"/>
            </a:xfrm>
          </p:grpSpPr>
          <p:sp>
            <p:nvSpPr>
              <p:cNvPr id="162" name="Oval 4"/>
              <p:cNvSpPr>
                <a:spLocks/>
              </p:cNvSpPr>
              <p:nvPr/>
            </p:nvSpPr>
            <p:spPr bwMode="auto">
              <a:xfrm>
                <a:off x="395" y="107"/>
                <a:ext cx="625"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63" name="Oval 5"/>
              <p:cNvSpPr>
                <a:spLocks/>
              </p:cNvSpPr>
              <p:nvPr/>
            </p:nvSpPr>
            <p:spPr bwMode="auto">
              <a:xfrm>
                <a:off x="588" y="396"/>
                <a:ext cx="630"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64" name="Oval 6"/>
              <p:cNvSpPr>
                <a:spLocks/>
              </p:cNvSpPr>
              <p:nvPr/>
            </p:nvSpPr>
            <p:spPr bwMode="auto">
              <a:xfrm>
                <a:off x="114" y="399"/>
                <a:ext cx="627"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65" name="Oval 7"/>
              <p:cNvSpPr>
                <a:spLocks/>
              </p:cNvSpPr>
              <p:nvPr/>
            </p:nvSpPr>
            <p:spPr bwMode="auto">
              <a:xfrm>
                <a:off x="1286" y="892"/>
                <a:ext cx="628"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66" name="Oval 8"/>
              <p:cNvSpPr>
                <a:spLocks/>
              </p:cNvSpPr>
              <p:nvPr/>
            </p:nvSpPr>
            <p:spPr bwMode="auto">
              <a:xfrm>
                <a:off x="842" y="1436"/>
                <a:ext cx="628" cy="624"/>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67" name="Oval 9"/>
              <p:cNvSpPr>
                <a:spLocks/>
              </p:cNvSpPr>
              <p:nvPr/>
            </p:nvSpPr>
            <p:spPr bwMode="auto">
              <a:xfrm>
                <a:off x="1119" y="128"/>
                <a:ext cx="626" cy="624"/>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68" name="Oval 10"/>
              <p:cNvSpPr>
                <a:spLocks/>
              </p:cNvSpPr>
              <p:nvPr/>
            </p:nvSpPr>
            <p:spPr bwMode="auto">
              <a:xfrm>
                <a:off x="752" y="0"/>
                <a:ext cx="632" cy="621"/>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69" name="Oval 11"/>
              <p:cNvSpPr>
                <a:spLocks/>
              </p:cNvSpPr>
              <p:nvPr/>
            </p:nvSpPr>
            <p:spPr bwMode="auto">
              <a:xfrm>
                <a:off x="1430" y="490"/>
                <a:ext cx="628"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70" name="Oval 12"/>
              <p:cNvSpPr>
                <a:spLocks/>
              </p:cNvSpPr>
              <p:nvPr/>
            </p:nvSpPr>
            <p:spPr bwMode="auto">
              <a:xfrm>
                <a:off x="424" y="791"/>
                <a:ext cx="632"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71" name="Oval 13"/>
              <p:cNvSpPr>
                <a:spLocks/>
              </p:cNvSpPr>
              <p:nvPr/>
            </p:nvSpPr>
            <p:spPr bwMode="auto">
              <a:xfrm>
                <a:off x="0" y="891"/>
                <a:ext cx="628"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72" name="Oval 14"/>
              <p:cNvSpPr>
                <a:spLocks/>
              </p:cNvSpPr>
              <p:nvPr/>
            </p:nvSpPr>
            <p:spPr bwMode="auto">
              <a:xfrm>
                <a:off x="351" y="1326"/>
                <a:ext cx="628" cy="622"/>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73" name="Oval 15"/>
              <p:cNvSpPr>
                <a:spLocks/>
              </p:cNvSpPr>
              <p:nvPr/>
            </p:nvSpPr>
            <p:spPr bwMode="auto">
              <a:xfrm>
                <a:off x="842" y="1128"/>
                <a:ext cx="628" cy="621"/>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74" name="Oval 16"/>
              <p:cNvSpPr>
                <a:spLocks/>
              </p:cNvSpPr>
              <p:nvPr/>
            </p:nvSpPr>
            <p:spPr bwMode="auto">
              <a:xfrm>
                <a:off x="917" y="672"/>
                <a:ext cx="632" cy="624"/>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75" name="Oval 17"/>
              <p:cNvSpPr>
                <a:spLocks/>
              </p:cNvSpPr>
              <p:nvPr/>
            </p:nvSpPr>
            <p:spPr bwMode="auto">
              <a:xfrm>
                <a:off x="1245" y="1229"/>
                <a:ext cx="631"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grpSp>
        <p:grpSp>
          <p:nvGrpSpPr>
            <p:cNvPr id="127" name="Group 18"/>
            <p:cNvGrpSpPr>
              <a:grpSpLocks/>
            </p:cNvGrpSpPr>
            <p:nvPr/>
          </p:nvGrpSpPr>
          <p:grpSpPr bwMode="auto">
            <a:xfrm>
              <a:off x="1272" y="165"/>
              <a:ext cx="1568" cy="1879"/>
              <a:chOff x="0" y="0"/>
              <a:chExt cx="1568" cy="1878"/>
            </a:xfrm>
          </p:grpSpPr>
          <p:sp>
            <p:nvSpPr>
              <p:cNvPr id="140" name="Freeform 19"/>
              <p:cNvSpPr>
                <a:spLocks/>
              </p:cNvSpPr>
              <p:nvPr/>
            </p:nvSpPr>
            <p:spPr bwMode="auto">
              <a:xfrm rot="-660000">
                <a:off x="437" y="499"/>
                <a:ext cx="527" cy="369"/>
              </a:xfrm>
              <a:custGeom>
                <a:avLst/>
                <a:gdLst>
                  <a:gd name="T0" fmla="*/ 0 w 19443"/>
                  <a:gd name="T1" fmla="*/ 369 h 21600"/>
                  <a:gd name="T2" fmla="*/ 172 w 19443"/>
                  <a:gd name="T3" fmla="*/ 265 h 21600"/>
                  <a:gd name="T4" fmla="*/ 143 w 19443"/>
                  <a:gd name="T5" fmla="*/ 333 h 21600"/>
                  <a:gd name="T6" fmla="*/ 78 w 19443"/>
                  <a:gd name="T7" fmla="*/ 330 h 21600"/>
                  <a:gd name="T8" fmla="*/ 168 w 19443"/>
                  <a:gd name="T9" fmla="*/ 212 h 21600"/>
                  <a:gd name="T10" fmla="*/ 323 w 19443"/>
                  <a:gd name="T11" fmla="*/ 174 h 21600"/>
                  <a:gd name="T12" fmla="*/ 297 w 19443"/>
                  <a:gd name="T13" fmla="*/ 231 h 21600"/>
                  <a:gd name="T14" fmla="*/ 234 w 19443"/>
                  <a:gd name="T15" fmla="*/ 210 h 21600"/>
                  <a:gd name="T16" fmla="*/ 326 w 19443"/>
                  <a:gd name="T17" fmla="*/ 117 h 21600"/>
                  <a:gd name="T18" fmla="*/ 484 w 19443"/>
                  <a:gd name="T19" fmla="*/ 77 h 21600"/>
                  <a:gd name="T20" fmla="*/ 448 w 19443"/>
                  <a:gd name="T21" fmla="*/ 139 h 21600"/>
                  <a:gd name="T22" fmla="*/ 390 w 19443"/>
                  <a:gd name="T23" fmla="*/ 124 h 21600"/>
                  <a:gd name="T24" fmla="*/ 527 w 19443"/>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43" h="21600">
                    <a:moveTo>
                      <a:pt x="0" y="21600"/>
                    </a:moveTo>
                    <a:cubicBezTo>
                      <a:pt x="1868" y="16383"/>
                      <a:pt x="5097" y="14699"/>
                      <a:pt x="6343" y="15504"/>
                    </a:cubicBezTo>
                    <a:cubicBezTo>
                      <a:pt x="7588" y="16328"/>
                      <a:pt x="5259" y="19513"/>
                      <a:pt x="5259" y="19513"/>
                    </a:cubicBezTo>
                    <a:cubicBezTo>
                      <a:pt x="5259" y="19513"/>
                      <a:pt x="3171" y="20904"/>
                      <a:pt x="2883" y="19312"/>
                    </a:cubicBezTo>
                    <a:cubicBezTo>
                      <a:pt x="2606" y="17719"/>
                      <a:pt x="6193" y="12393"/>
                      <a:pt x="6193" y="12393"/>
                    </a:cubicBezTo>
                    <a:cubicBezTo>
                      <a:pt x="6193" y="12393"/>
                      <a:pt x="12120" y="8164"/>
                      <a:pt x="11924" y="10159"/>
                    </a:cubicBezTo>
                    <a:cubicBezTo>
                      <a:pt x="11717" y="12173"/>
                      <a:pt x="12686" y="11862"/>
                      <a:pt x="10967" y="13546"/>
                    </a:cubicBezTo>
                    <a:cubicBezTo>
                      <a:pt x="9249" y="15230"/>
                      <a:pt x="8649" y="12301"/>
                      <a:pt x="8649" y="12301"/>
                    </a:cubicBezTo>
                    <a:cubicBezTo>
                      <a:pt x="8649" y="12301"/>
                      <a:pt x="10045" y="8182"/>
                      <a:pt x="12040" y="6846"/>
                    </a:cubicBezTo>
                    <a:cubicBezTo>
                      <a:pt x="14023" y="5528"/>
                      <a:pt x="14150" y="5107"/>
                      <a:pt x="17875" y="4503"/>
                    </a:cubicBezTo>
                    <a:cubicBezTo>
                      <a:pt x="21600" y="3899"/>
                      <a:pt x="16514" y="8164"/>
                      <a:pt x="16514" y="8164"/>
                    </a:cubicBezTo>
                    <a:cubicBezTo>
                      <a:pt x="16514" y="8164"/>
                      <a:pt x="14634" y="9592"/>
                      <a:pt x="14392" y="7231"/>
                    </a:cubicBezTo>
                    <a:cubicBezTo>
                      <a:pt x="14150" y="4869"/>
                      <a:pt x="19328" y="732"/>
                      <a:pt x="19443" y="0"/>
                    </a:cubicBezTo>
                  </a:path>
                </a:pathLst>
              </a:custGeom>
              <a:noFill/>
              <a:ln w="36000" cap="flat">
                <a:solidFill>
                  <a:srgbClr val="80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41" name="Freeform 20"/>
              <p:cNvSpPr>
                <a:spLocks/>
              </p:cNvSpPr>
              <p:nvPr/>
            </p:nvSpPr>
            <p:spPr bwMode="auto">
              <a:xfrm>
                <a:off x="947" y="869"/>
                <a:ext cx="621" cy="298"/>
              </a:xfrm>
              <a:custGeom>
                <a:avLst/>
                <a:gdLst>
                  <a:gd name="T0" fmla="*/ 0 w 19898"/>
                  <a:gd name="T1" fmla="*/ 0 h 21600"/>
                  <a:gd name="T2" fmla="*/ 200 w 19898"/>
                  <a:gd name="T3" fmla="*/ 79 h 21600"/>
                  <a:gd name="T4" fmla="*/ 157 w 19898"/>
                  <a:gd name="T5" fmla="*/ 12 h 21600"/>
                  <a:gd name="T6" fmla="*/ 92 w 19898"/>
                  <a:gd name="T7" fmla="*/ 33 h 21600"/>
                  <a:gd name="T8" fmla="*/ 204 w 19898"/>
                  <a:gd name="T9" fmla="*/ 136 h 21600"/>
                  <a:gd name="T10" fmla="*/ 375 w 19898"/>
                  <a:gd name="T11" fmla="*/ 150 h 21600"/>
                  <a:gd name="T12" fmla="*/ 338 w 19898"/>
                  <a:gd name="T13" fmla="*/ 94 h 21600"/>
                  <a:gd name="T14" fmla="*/ 275 w 19898"/>
                  <a:gd name="T15" fmla="*/ 126 h 21600"/>
                  <a:gd name="T16" fmla="*/ 388 w 19898"/>
                  <a:gd name="T17" fmla="*/ 208 h 21600"/>
                  <a:gd name="T18" fmla="*/ 564 w 19898"/>
                  <a:gd name="T19" fmla="*/ 228 h 21600"/>
                  <a:gd name="T20" fmla="*/ 514 w 19898"/>
                  <a:gd name="T21" fmla="*/ 164 h 21600"/>
                  <a:gd name="T22" fmla="*/ 455 w 19898"/>
                  <a:gd name="T23" fmla="*/ 191 h 21600"/>
                  <a:gd name="T24" fmla="*/ 621 w 19898"/>
                  <a:gd name="T25" fmla="*/ 298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98" h="21600">
                    <a:moveTo>
                      <a:pt x="0" y="0"/>
                    </a:moveTo>
                    <a:cubicBezTo>
                      <a:pt x="2302" y="6426"/>
                      <a:pt x="5335" y="7238"/>
                      <a:pt x="6396" y="5727"/>
                    </a:cubicBezTo>
                    <a:cubicBezTo>
                      <a:pt x="7457" y="4216"/>
                      <a:pt x="5025" y="857"/>
                      <a:pt x="5025" y="857"/>
                    </a:cubicBezTo>
                    <a:cubicBezTo>
                      <a:pt x="5025" y="857"/>
                      <a:pt x="3003" y="0"/>
                      <a:pt x="2953" y="2367"/>
                    </a:cubicBezTo>
                    <a:cubicBezTo>
                      <a:pt x="2903" y="4735"/>
                      <a:pt x="6546" y="9830"/>
                      <a:pt x="6546" y="9830"/>
                    </a:cubicBezTo>
                    <a:cubicBezTo>
                      <a:pt x="6546" y="9830"/>
                      <a:pt x="12422" y="13393"/>
                      <a:pt x="12031" y="10845"/>
                    </a:cubicBezTo>
                    <a:cubicBezTo>
                      <a:pt x="11641" y="8297"/>
                      <a:pt x="12572" y="8387"/>
                      <a:pt x="10830" y="6832"/>
                    </a:cubicBezTo>
                    <a:cubicBezTo>
                      <a:pt x="9088" y="5276"/>
                      <a:pt x="8818" y="9154"/>
                      <a:pt x="8818" y="9154"/>
                    </a:cubicBezTo>
                    <a:cubicBezTo>
                      <a:pt x="8818" y="9154"/>
                      <a:pt x="10490" y="14069"/>
                      <a:pt x="12442" y="15106"/>
                    </a:cubicBezTo>
                    <a:cubicBezTo>
                      <a:pt x="14393" y="16144"/>
                      <a:pt x="14573" y="17046"/>
                      <a:pt x="18087" y="16549"/>
                    </a:cubicBezTo>
                    <a:cubicBezTo>
                      <a:pt x="21600" y="16053"/>
                      <a:pt x="16465" y="11905"/>
                      <a:pt x="16465" y="11905"/>
                    </a:cubicBezTo>
                    <a:cubicBezTo>
                      <a:pt x="16465" y="11905"/>
                      <a:pt x="14573" y="10665"/>
                      <a:pt x="14573" y="13866"/>
                    </a:cubicBezTo>
                    <a:cubicBezTo>
                      <a:pt x="14573" y="17068"/>
                      <a:pt x="19778" y="20969"/>
                      <a:pt x="19898" y="21600"/>
                    </a:cubicBezTo>
                  </a:path>
                </a:pathLst>
              </a:custGeom>
              <a:noFill/>
              <a:ln w="36000" cap="flat">
                <a:solidFill>
                  <a:srgbClr val="80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42" name="Freeform 21"/>
              <p:cNvSpPr>
                <a:spLocks/>
              </p:cNvSpPr>
              <p:nvPr/>
            </p:nvSpPr>
            <p:spPr bwMode="auto">
              <a:xfrm>
                <a:off x="0" y="760"/>
                <a:ext cx="1156" cy="240"/>
              </a:xfrm>
              <a:custGeom>
                <a:avLst/>
                <a:gdLst>
                  <a:gd name="T0" fmla="*/ 0 w 21600"/>
                  <a:gd name="T1" fmla="*/ 240 h 21600"/>
                  <a:gd name="T2" fmla="*/ 282 w 21600"/>
                  <a:gd name="T3" fmla="*/ 240 h 21600"/>
                  <a:gd name="T4" fmla="*/ 488 w 21600"/>
                  <a:gd name="T5" fmla="*/ 144 h 21600"/>
                  <a:gd name="T6" fmla="*/ 688 w 21600"/>
                  <a:gd name="T7" fmla="*/ 165 h 21600"/>
                  <a:gd name="T8" fmla="*/ 929 w 21600"/>
                  <a:gd name="T9" fmla="*/ 123 h 21600"/>
                  <a:gd name="T10" fmla="*/ 1156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21600"/>
                    </a:moveTo>
                    <a:lnTo>
                      <a:pt x="5272" y="21600"/>
                    </a:lnTo>
                    <a:lnTo>
                      <a:pt x="9126" y="12971"/>
                    </a:lnTo>
                    <a:lnTo>
                      <a:pt x="12853" y="14820"/>
                    </a:lnTo>
                    <a:lnTo>
                      <a:pt x="17355" y="11094"/>
                    </a:lnTo>
                    <a:lnTo>
                      <a:pt x="21600" y="0"/>
                    </a:lnTo>
                  </a:path>
                </a:pathLst>
              </a:custGeom>
              <a:noFill/>
              <a:ln w="36720"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nvGrpSpPr>
              <p:cNvPr id="143" name="Group 22"/>
              <p:cNvGrpSpPr>
                <a:grpSpLocks/>
              </p:cNvGrpSpPr>
              <p:nvPr/>
            </p:nvGrpSpPr>
            <p:grpSpPr bwMode="auto">
              <a:xfrm>
                <a:off x="78" y="994"/>
                <a:ext cx="443" cy="852"/>
                <a:chOff x="0" y="0"/>
                <a:chExt cx="443" cy="852"/>
              </a:xfrm>
            </p:grpSpPr>
            <p:sp>
              <p:nvSpPr>
                <p:cNvPr id="160" name="Freeform 23"/>
                <p:cNvSpPr>
                  <a:spLocks/>
                </p:cNvSpPr>
                <p:nvPr/>
              </p:nvSpPr>
              <p:spPr bwMode="auto">
                <a:xfrm>
                  <a:off x="149" y="0"/>
                  <a:ext cx="145" cy="560"/>
                </a:xfrm>
                <a:custGeom>
                  <a:avLst/>
                  <a:gdLst>
                    <a:gd name="T0" fmla="*/ 41 w 16954"/>
                    <a:gd name="T1" fmla="*/ 0 h 21225"/>
                    <a:gd name="T2" fmla="*/ 64 w 16954"/>
                    <a:gd name="T3" fmla="*/ 175 h 21225"/>
                    <a:gd name="T4" fmla="*/ 116 w 16954"/>
                    <a:gd name="T5" fmla="*/ 117 h 21225"/>
                    <a:gd name="T6" fmla="*/ 56 w 16954"/>
                    <a:gd name="T7" fmla="*/ 79 h 21225"/>
                    <a:gd name="T8" fmla="*/ 0 w 16954"/>
                    <a:gd name="T9" fmla="*/ 199 h 21225"/>
                    <a:gd name="T10" fmla="*/ 79 w 16954"/>
                    <a:gd name="T11" fmla="*/ 328 h 21225"/>
                    <a:gd name="T12" fmla="*/ 122 w 16954"/>
                    <a:gd name="T13" fmla="*/ 280 h 21225"/>
                    <a:gd name="T14" fmla="*/ 50 w 16954"/>
                    <a:gd name="T15" fmla="*/ 247 h 21225"/>
                    <a:gd name="T16" fmla="*/ 20 w 16954"/>
                    <a:gd name="T17" fmla="*/ 358 h 21225"/>
                    <a:gd name="T18" fmla="*/ 95 w 16954"/>
                    <a:gd name="T19" fmla="*/ 493 h 21225"/>
                    <a:gd name="T20" fmla="*/ 141 w 16954"/>
                    <a:gd name="T21" fmla="*/ 432 h 21225"/>
                    <a:gd name="T22" fmla="*/ 77 w 16954"/>
                    <a:gd name="T23" fmla="*/ 400 h 21225"/>
                    <a:gd name="T24" fmla="*/ 47 w 16954"/>
                    <a:gd name="T25" fmla="*/ 560 h 212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954" h="21225">
                      <a:moveTo>
                        <a:pt x="4842" y="0"/>
                      </a:moveTo>
                      <a:cubicBezTo>
                        <a:pt x="-2279" y="3232"/>
                        <a:pt x="2373" y="5972"/>
                        <a:pt x="7453" y="6618"/>
                      </a:cubicBezTo>
                      <a:cubicBezTo>
                        <a:pt x="12532" y="7265"/>
                        <a:pt x="13529" y="4447"/>
                        <a:pt x="13529" y="4447"/>
                      </a:cubicBezTo>
                      <a:cubicBezTo>
                        <a:pt x="13529" y="4447"/>
                        <a:pt x="10918" y="2585"/>
                        <a:pt x="6551" y="2999"/>
                      </a:cubicBezTo>
                      <a:cubicBezTo>
                        <a:pt x="2136" y="3413"/>
                        <a:pt x="0" y="7536"/>
                        <a:pt x="0" y="7536"/>
                      </a:cubicBezTo>
                      <a:cubicBezTo>
                        <a:pt x="0" y="7536"/>
                        <a:pt x="5412" y="13262"/>
                        <a:pt x="9257" y="12422"/>
                      </a:cubicBezTo>
                      <a:cubicBezTo>
                        <a:pt x="13102" y="11569"/>
                        <a:pt x="15048" y="12409"/>
                        <a:pt x="14241" y="10600"/>
                      </a:cubicBezTo>
                      <a:cubicBezTo>
                        <a:pt x="13482" y="8790"/>
                        <a:pt x="5886" y="9346"/>
                        <a:pt x="5886" y="9346"/>
                      </a:cubicBezTo>
                      <a:cubicBezTo>
                        <a:pt x="5886" y="9346"/>
                        <a:pt x="332" y="11750"/>
                        <a:pt x="2326" y="13573"/>
                      </a:cubicBezTo>
                      <a:cubicBezTo>
                        <a:pt x="4367" y="15408"/>
                        <a:pt x="2990" y="15809"/>
                        <a:pt x="11156" y="18704"/>
                      </a:cubicBezTo>
                      <a:cubicBezTo>
                        <a:pt x="19321" y="21600"/>
                        <a:pt x="16473" y="16365"/>
                        <a:pt x="16473" y="16365"/>
                      </a:cubicBezTo>
                      <a:cubicBezTo>
                        <a:pt x="16473" y="16365"/>
                        <a:pt x="14859" y="14490"/>
                        <a:pt x="9019" y="15176"/>
                      </a:cubicBezTo>
                      <a:cubicBezTo>
                        <a:pt x="3180" y="15874"/>
                        <a:pt x="6408" y="20992"/>
                        <a:pt x="5459" y="21225"/>
                      </a:cubicBezTo>
                    </a:path>
                  </a:pathLst>
                </a:custGeom>
                <a:noFill/>
                <a:ln w="18360"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61" name="AutoShape 24"/>
                <p:cNvSpPr>
                  <a:spLocks/>
                </p:cNvSpPr>
                <p:nvPr/>
              </p:nvSpPr>
              <p:spPr bwMode="auto">
                <a:xfrm rot="2700000">
                  <a:off x="90" y="447"/>
                  <a:ext cx="261" cy="366"/>
                </a:xfrm>
                <a:prstGeom prst="star4">
                  <a:avLst>
                    <a:gd name="adj" fmla="val 13653"/>
                  </a:avLst>
                </a:prstGeom>
                <a:solidFill>
                  <a:srgbClr val="FF0000"/>
                </a:solidFill>
                <a:ln w="9360">
                  <a:solidFill>
                    <a:schemeClr val="tx1"/>
                  </a:solidFill>
                  <a:round/>
                  <a:headEnd/>
                  <a:tailEnd/>
                </a:ln>
              </p:spPr>
              <p:txBody>
                <a:bodyPr lIns="0" tIns="0" rIns="0" bIns="0"/>
                <a:lstStyle/>
                <a:p>
                  <a:endParaRPr lang="en-US"/>
                </a:p>
              </p:txBody>
            </p:sp>
          </p:grpSp>
          <p:grpSp>
            <p:nvGrpSpPr>
              <p:cNvPr id="144" name="Group 25"/>
              <p:cNvGrpSpPr>
                <a:grpSpLocks/>
              </p:cNvGrpSpPr>
              <p:nvPr/>
            </p:nvGrpSpPr>
            <p:grpSpPr bwMode="auto">
              <a:xfrm>
                <a:off x="505" y="925"/>
                <a:ext cx="443" cy="832"/>
                <a:chOff x="0" y="0"/>
                <a:chExt cx="442" cy="832"/>
              </a:xfrm>
            </p:grpSpPr>
            <p:sp>
              <p:nvSpPr>
                <p:cNvPr id="158" name="Freeform 26"/>
                <p:cNvSpPr>
                  <a:spLocks/>
                </p:cNvSpPr>
                <p:nvPr/>
              </p:nvSpPr>
              <p:spPr bwMode="auto">
                <a:xfrm>
                  <a:off x="133" y="0"/>
                  <a:ext cx="146" cy="560"/>
                </a:xfrm>
                <a:custGeom>
                  <a:avLst/>
                  <a:gdLst>
                    <a:gd name="T0" fmla="*/ 42 w 16914"/>
                    <a:gd name="T1" fmla="*/ 0 h 21238"/>
                    <a:gd name="T2" fmla="*/ 63 w 16914"/>
                    <a:gd name="T3" fmla="*/ 174 h 21238"/>
                    <a:gd name="T4" fmla="*/ 118 w 16914"/>
                    <a:gd name="T5" fmla="*/ 117 h 21238"/>
                    <a:gd name="T6" fmla="*/ 57 w 16914"/>
                    <a:gd name="T7" fmla="*/ 78 h 21238"/>
                    <a:gd name="T8" fmla="*/ 0 w 16914"/>
                    <a:gd name="T9" fmla="*/ 198 h 21238"/>
                    <a:gd name="T10" fmla="*/ 80 w 16914"/>
                    <a:gd name="T11" fmla="*/ 327 h 21238"/>
                    <a:gd name="T12" fmla="*/ 124 w 16914"/>
                    <a:gd name="T13" fmla="*/ 279 h 21238"/>
                    <a:gd name="T14" fmla="*/ 51 w 16914"/>
                    <a:gd name="T15" fmla="*/ 246 h 21238"/>
                    <a:gd name="T16" fmla="*/ 20 w 16914"/>
                    <a:gd name="T17" fmla="*/ 358 h 21238"/>
                    <a:gd name="T18" fmla="*/ 96 w 16914"/>
                    <a:gd name="T19" fmla="*/ 493 h 21238"/>
                    <a:gd name="T20" fmla="*/ 142 w 16914"/>
                    <a:gd name="T21" fmla="*/ 430 h 21238"/>
                    <a:gd name="T22" fmla="*/ 78 w 16914"/>
                    <a:gd name="T23" fmla="*/ 398 h 21238"/>
                    <a:gd name="T24" fmla="*/ 47 w 16914"/>
                    <a:gd name="T25" fmla="*/ 560 h 212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914" h="21238">
                      <a:moveTo>
                        <a:pt x="4853" y="0"/>
                      </a:moveTo>
                      <a:cubicBezTo>
                        <a:pt x="-2284" y="3208"/>
                        <a:pt x="2379" y="5976"/>
                        <a:pt x="7327" y="6596"/>
                      </a:cubicBezTo>
                      <a:cubicBezTo>
                        <a:pt x="12322" y="7217"/>
                        <a:pt x="13654" y="4423"/>
                        <a:pt x="13654" y="4423"/>
                      </a:cubicBezTo>
                      <a:cubicBezTo>
                        <a:pt x="13654" y="4423"/>
                        <a:pt x="11133" y="2548"/>
                        <a:pt x="6565" y="2962"/>
                      </a:cubicBezTo>
                      <a:cubicBezTo>
                        <a:pt x="1950" y="3376"/>
                        <a:pt x="0" y="7528"/>
                        <a:pt x="0" y="7528"/>
                      </a:cubicBezTo>
                      <a:cubicBezTo>
                        <a:pt x="0" y="7528"/>
                        <a:pt x="5471" y="13206"/>
                        <a:pt x="9325" y="12391"/>
                      </a:cubicBezTo>
                      <a:cubicBezTo>
                        <a:pt x="13226" y="11563"/>
                        <a:pt x="14986" y="12339"/>
                        <a:pt x="14368" y="10580"/>
                      </a:cubicBezTo>
                      <a:cubicBezTo>
                        <a:pt x="13749" y="8821"/>
                        <a:pt x="5899" y="9338"/>
                        <a:pt x="5899" y="9338"/>
                      </a:cubicBezTo>
                      <a:cubicBezTo>
                        <a:pt x="5899" y="9338"/>
                        <a:pt x="190" y="11731"/>
                        <a:pt x="2331" y="13581"/>
                      </a:cubicBezTo>
                      <a:cubicBezTo>
                        <a:pt x="4520" y="15456"/>
                        <a:pt x="2902" y="15793"/>
                        <a:pt x="11133" y="18703"/>
                      </a:cubicBezTo>
                      <a:cubicBezTo>
                        <a:pt x="19316" y="21600"/>
                        <a:pt x="16414" y="16323"/>
                        <a:pt x="16414" y="16323"/>
                      </a:cubicBezTo>
                      <a:cubicBezTo>
                        <a:pt x="16414" y="16323"/>
                        <a:pt x="14891" y="14525"/>
                        <a:pt x="8992" y="15107"/>
                      </a:cubicBezTo>
                      <a:cubicBezTo>
                        <a:pt x="3140" y="15702"/>
                        <a:pt x="6518" y="20966"/>
                        <a:pt x="5471" y="21238"/>
                      </a:cubicBezTo>
                    </a:path>
                  </a:pathLst>
                </a:custGeom>
                <a:noFill/>
                <a:ln w="18360"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59" name="AutoShape 27"/>
                <p:cNvSpPr>
                  <a:spLocks/>
                </p:cNvSpPr>
                <p:nvPr/>
              </p:nvSpPr>
              <p:spPr bwMode="auto">
                <a:xfrm rot="2700000">
                  <a:off x="91" y="427"/>
                  <a:ext cx="260" cy="366"/>
                </a:xfrm>
                <a:prstGeom prst="star4">
                  <a:avLst>
                    <a:gd name="adj" fmla="val 13653"/>
                  </a:avLst>
                </a:prstGeom>
                <a:solidFill>
                  <a:srgbClr val="FF0000"/>
                </a:solidFill>
                <a:ln w="9360">
                  <a:solidFill>
                    <a:schemeClr val="tx1"/>
                  </a:solidFill>
                  <a:round/>
                  <a:headEnd/>
                  <a:tailEnd/>
                </a:ln>
              </p:spPr>
              <p:txBody>
                <a:bodyPr lIns="0" tIns="0" rIns="0" bIns="0"/>
                <a:lstStyle/>
                <a:p>
                  <a:endParaRPr lang="en-US"/>
                </a:p>
              </p:txBody>
            </p:sp>
          </p:grpSp>
          <p:sp>
            <p:nvSpPr>
              <p:cNvPr id="145" name="Rectangle 28"/>
              <p:cNvSpPr>
                <a:spLocks/>
              </p:cNvSpPr>
              <p:nvPr/>
            </p:nvSpPr>
            <p:spPr bwMode="auto">
              <a:xfrm>
                <a:off x="149" y="710"/>
                <a:ext cx="210" cy="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39200" bIns="0"/>
              <a:lstStyle/>
              <a:p>
                <a:pPr marL="38100" algn="l">
                  <a:lnSpc>
                    <a:spcPct val="86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2800" b="1" dirty="0">
                    <a:solidFill>
                      <a:schemeClr val="tx1"/>
                    </a:solidFill>
                    <a:latin typeface="Comic Sans MS"/>
                    <a:ea typeface="ＭＳ Ｐゴシック" charset="0"/>
                    <a:cs typeface="Comic Sans MS"/>
                    <a:sym typeface="Times New Roman" charset="0"/>
                  </a:rPr>
                  <a:t>q</a:t>
                </a:r>
              </a:p>
            </p:txBody>
          </p:sp>
          <p:grpSp>
            <p:nvGrpSpPr>
              <p:cNvPr id="146" name="Group 29"/>
              <p:cNvGrpSpPr>
                <a:grpSpLocks/>
              </p:cNvGrpSpPr>
              <p:nvPr/>
            </p:nvGrpSpPr>
            <p:grpSpPr bwMode="auto">
              <a:xfrm>
                <a:off x="1004" y="1046"/>
                <a:ext cx="441" cy="832"/>
                <a:chOff x="0" y="0"/>
                <a:chExt cx="441" cy="832"/>
              </a:xfrm>
            </p:grpSpPr>
            <p:sp>
              <p:nvSpPr>
                <p:cNvPr id="156" name="Freeform 30"/>
                <p:cNvSpPr>
                  <a:spLocks/>
                </p:cNvSpPr>
                <p:nvPr/>
              </p:nvSpPr>
              <p:spPr bwMode="auto">
                <a:xfrm>
                  <a:off x="131" y="0"/>
                  <a:ext cx="145" cy="560"/>
                </a:xfrm>
                <a:custGeom>
                  <a:avLst/>
                  <a:gdLst>
                    <a:gd name="T0" fmla="*/ 42 w 16891"/>
                    <a:gd name="T1" fmla="*/ 0 h 21238"/>
                    <a:gd name="T2" fmla="*/ 62 w 16891"/>
                    <a:gd name="T3" fmla="*/ 174 h 21238"/>
                    <a:gd name="T4" fmla="*/ 117 w 16891"/>
                    <a:gd name="T5" fmla="*/ 117 h 21238"/>
                    <a:gd name="T6" fmla="*/ 56 w 16891"/>
                    <a:gd name="T7" fmla="*/ 78 h 21238"/>
                    <a:gd name="T8" fmla="*/ 0 w 16891"/>
                    <a:gd name="T9" fmla="*/ 198 h 21238"/>
                    <a:gd name="T10" fmla="*/ 80 w 16891"/>
                    <a:gd name="T11" fmla="*/ 327 h 21238"/>
                    <a:gd name="T12" fmla="*/ 123 w 16891"/>
                    <a:gd name="T13" fmla="*/ 279 h 21238"/>
                    <a:gd name="T14" fmla="*/ 51 w 16891"/>
                    <a:gd name="T15" fmla="*/ 246 h 21238"/>
                    <a:gd name="T16" fmla="*/ 20 w 16891"/>
                    <a:gd name="T17" fmla="*/ 358 h 21238"/>
                    <a:gd name="T18" fmla="*/ 95 w 16891"/>
                    <a:gd name="T19" fmla="*/ 493 h 21238"/>
                    <a:gd name="T20" fmla="*/ 141 w 16891"/>
                    <a:gd name="T21" fmla="*/ 430 h 21238"/>
                    <a:gd name="T22" fmla="*/ 77 w 16891"/>
                    <a:gd name="T23" fmla="*/ 398 h 21238"/>
                    <a:gd name="T24" fmla="*/ 47 w 16891"/>
                    <a:gd name="T25" fmla="*/ 560 h 212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891" h="21238">
                      <a:moveTo>
                        <a:pt x="4842" y="0"/>
                      </a:moveTo>
                      <a:cubicBezTo>
                        <a:pt x="-2279" y="3208"/>
                        <a:pt x="2373" y="5976"/>
                        <a:pt x="7216" y="6609"/>
                      </a:cubicBezTo>
                      <a:cubicBezTo>
                        <a:pt x="12010" y="7256"/>
                        <a:pt x="13624" y="4423"/>
                        <a:pt x="13624" y="4423"/>
                      </a:cubicBezTo>
                      <a:cubicBezTo>
                        <a:pt x="13624" y="4423"/>
                        <a:pt x="11108" y="2548"/>
                        <a:pt x="6551" y="2962"/>
                      </a:cubicBezTo>
                      <a:cubicBezTo>
                        <a:pt x="1994" y="3389"/>
                        <a:pt x="0" y="7528"/>
                        <a:pt x="0" y="7528"/>
                      </a:cubicBezTo>
                      <a:cubicBezTo>
                        <a:pt x="0" y="7528"/>
                        <a:pt x="5412" y="13232"/>
                        <a:pt x="9304" y="12391"/>
                      </a:cubicBezTo>
                      <a:cubicBezTo>
                        <a:pt x="13150" y="11550"/>
                        <a:pt x="14954" y="12339"/>
                        <a:pt x="14289" y="10580"/>
                      </a:cubicBezTo>
                      <a:cubicBezTo>
                        <a:pt x="13672" y="8834"/>
                        <a:pt x="5886" y="9338"/>
                        <a:pt x="5886" y="9338"/>
                      </a:cubicBezTo>
                      <a:cubicBezTo>
                        <a:pt x="5886" y="9338"/>
                        <a:pt x="142" y="11731"/>
                        <a:pt x="2326" y="13581"/>
                      </a:cubicBezTo>
                      <a:cubicBezTo>
                        <a:pt x="4557" y="15443"/>
                        <a:pt x="2896" y="15793"/>
                        <a:pt x="11108" y="18703"/>
                      </a:cubicBezTo>
                      <a:cubicBezTo>
                        <a:pt x="19321" y="21600"/>
                        <a:pt x="16378" y="16323"/>
                        <a:pt x="16378" y="16323"/>
                      </a:cubicBezTo>
                      <a:cubicBezTo>
                        <a:pt x="16378" y="16323"/>
                        <a:pt x="14859" y="14525"/>
                        <a:pt x="8972" y="15107"/>
                      </a:cubicBezTo>
                      <a:cubicBezTo>
                        <a:pt x="3085" y="15715"/>
                        <a:pt x="6503" y="20966"/>
                        <a:pt x="5459" y="21238"/>
                      </a:cubicBezTo>
                    </a:path>
                  </a:pathLst>
                </a:custGeom>
                <a:noFill/>
                <a:ln w="18360"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57" name="AutoShape 31"/>
                <p:cNvSpPr>
                  <a:spLocks/>
                </p:cNvSpPr>
                <p:nvPr/>
              </p:nvSpPr>
              <p:spPr bwMode="auto">
                <a:xfrm rot="2700000">
                  <a:off x="90" y="430"/>
                  <a:ext cx="260" cy="364"/>
                </a:xfrm>
                <a:prstGeom prst="star4">
                  <a:avLst>
                    <a:gd name="adj" fmla="val 13653"/>
                  </a:avLst>
                </a:prstGeom>
                <a:solidFill>
                  <a:srgbClr val="FF0000"/>
                </a:solidFill>
                <a:ln w="9360">
                  <a:solidFill>
                    <a:schemeClr val="tx1"/>
                  </a:solidFill>
                  <a:round/>
                  <a:headEnd/>
                  <a:tailEnd/>
                </a:ln>
              </p:spPr>
              <p:txBody>
                <a:bodyPr lIns="0" tIns="0" rIns="0" bIns="0"/>
                <a:lstStyle/>
                <a:p>
                  <a:endParaRPr lang="en-US"/>
                </a:p>
              </p:txBody>
            </p:sp>
          </p:grpSp>
          <p:grpSp>
            <p:nvGrpSpPr>
              <p:cNvPr id="147" name="Group 32"/>
              <p:cNvGrpSpPr>
                <a:grpSpLocks/>
              </p:cNvGrpSpPr>
              <p:nvPr/>
            </p:nvGrpSpPr>
            <p:grpSpPr bwMode="auto">
              <a:xfrm>
                <a:off x="429" y="324"/>
                <a:ext cx="253" cy="475"/>
                <a:chOff x="0" y="0"/>
                <a:chExt cx="253" cy="475"/>
              </a:xfrm>
            </p:grpSpPr>
            <p:sp>
              <p:nvSpPr>
                <p:cNvPr id="154" name="Freeform 33"/>
                <p:cNvSpPr>
                  <a:spLocks/>
                </p:cNvSpPr>
                <p:nvPr/>
              </p:nvSpPr>
              <p:spPr bwMode="auto">
                <a:xfrm rot="-10680000">
                  <a:off x="86" y="155"/>
                  <a:ext cx="83" cy="319"/>
                </a:xfrm>
                <a:custGeom>
                  <a:avLst/>
                  <a:gdLst>
                    <a:gd name="T0" fmla="*/ 24 w 16914"/>
                    <a:gd name="T1" fmla="*/ 0 h 21238"/>
                    <a:gd name="T2" fmla="*/ 36 w 16914"/>
                    <a:gd name="T3" fmla="*/ 99 h 21238"/>
                    <a:gd name="T4" fmla="*/ 67 w 16914"/>
                    <a:gd name="T5" fmla="*/ 66 h 21238"/>
                    <a:gd name="T6" fmla="*/ 32 w 16914"/>
                    <a:gd name="T7" fmla="*/ 44 h 21238"/>
                    <a:gd name="T8" fmla="*/ 0 w 16914"/>
                    <a:gd name="T9" fmla="*/ 113 h 21238"/>
                    <a:gd name="T10" fmla="*/ 46 w 16914"/>
                    <a:gd name="T11" fmla="*/ 186 h 21238"/>
                    <a:gd name="T12" fmla="*/ 71 w 16914"/>
                    <a:gd name="T13" fmla="*/ 159 h 21238"/>
                    <a:gd name="T14" fmla="*/ 29 w 16914"/>
                    <a:gd name="T15" fmla="*/ 140 h 21238"/>
                    <a:gd name="T16" fmla="*/ 11 w 16914"/>
                    <a:gd name="T17" fmla="*/ 204 h 21238"/>
                    <a:gd name="T18" fmla="*/ 55 w 16914"/>
                    <a:gd name="T19" fmla="*/ 281 h 21238"/>
                    <a:gd name="T20" fmla="*/ 81 w 16914"/>
                    <a:gd name="T21" fmla="*/ 245 h 21238"/>
                    <a:gd name="T22" fmla="*/ 44 w 16914"/>
                    <a:gd name="T23" fmla="*/ 227 h 21238"/>
                    <a:gd name="T24" fmla="*/ 27 w 16914"/>
                    <a:gd name="T25" fmla="*/ 319 h 212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914" h="21238">
                      <a:moveTo>
                        <a:pt x="4853" y="0"/>
                      </a:moveTo>
                      <a:cubicBezTo>
                        <a:pt x="-2284" y="3208"/>
                        <a:pt x="2379" y="5976"/>
                        <a:pt x="7327" y="6596"/>
                      </a:cubicBezTo>
                      <a:cubicBezTo>
                        <a:pt x="12322" y="7217"/>
                        <a:pt x="13654" y="4423"/>
                        <a:pt x="13654" y="4423"/>
                      </a:cubicBezTo>
                      <a:cubicBezTo>
                        <a:pt x="13654" y="4423"/>
                        <a:pt x="11133" y="2548"/>
                        <a:pt x="6565" y="2962"/>
                      </a:cubicBezTo>
                      <a:cubicBezTo>
                        <a:pt x="1950" y="3376"/>
                        <a:pt x="0" y="7528"/>
                        <a:pt x="0" y="7528"/>
                      </a:cubicBezTo>
                      <a:cubicBezTo>
                        <a:pt x="0" y="7528"/>
                        <a:pt x="5471" y="13206"/>
                        <a:pt x="9325" y="12391"/>
                      </a:cubicBezTo>
                      <a:cubicBezTo>
                        <a:pt x="13226" y="11563"/>
                        <a:pt x="14986" y="12339"/>
                        <a:pt x="14368" y="10580"/>
                      </a:cubicBezTo>
                      <a:cubicBezTo>
                        <a:pt x="13749" y="8821"/>
                        <a:pt x="5899" y="9338"/>
                        <a:pt x="5899" y="9338"/>
                      </a:cubicBezTo>
                      <a:cubicBezTo>
                        <a:pt x="5899" y="9338"/>
                        <a:pt x="190" y="11731"/>
                        <a:pt x="2331" y="13581"/>
                      </a:cubicBezTo>
                      <a:cubicBezTo>
                        <a:pt x="4520" y="15456"/>
                        <a:pt x="2902" y="15793"/>
                        <a:pt x="11133" y="18703"/>
                      </a:cubicBezTo>
                      <a:cubicBezTo>
                        <a:pt x="19316" y="21600"/>
                        <a:pt x="16414" y="16323"/>
                        <a:pt x="16414" y="16323"/>
                      </a:cubicBezTo>
                      <a:cubicBezTo>
                        <a:pt x="16414" y="16323"/>
                        <a:pt x="14891" y="14525"/>
                        <a:pt x="8992" y="15107"/>
                      </a:cubicBezTo>
                      <a:cubicBezTo>
                        <a:pt x="3140" y="15702"/>
                        <a:pt x="6518" y="20966"/>
                        <a:pt x="5471" y="21238"/>
                      </a:cubicBezTo>
                    </a:path>
                  </a:pathLst>
                </a:custGeom>
                <a:noFill/>
                <a:ln w="18360"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55" name="AutoShape 34"/>
                <p:cNvSpPr>
                  <a:spLocks/>
                </p:cNvSpPr>
                <p:nvPr/>
              </p:nvSpPr>
              <p:spPr bwMode="auto">
                <a:xfrm rot="-7980000">
                  <a:off x="52" y="21"/>
                  <a:ext cx="148" cy="208"/>
                </a:xfrm>
                <a:prstGeom prst="star4">
                  <a:avLst>
                    <a:gd name="adj" fmla="val 13653"/>
                  </a:avLst>
                </a:prstGeom>
                <a:solidFill>
                  <a:srgbClr val="FF0000"/>
                </a:solidFill>
                <a:ln w="9360">
                  <a:solidFill>
                    <a:schemeClr val="tx1"/>
                  </a:solidFill>
                  <a:round/>
                  <a:headEnd/>
                  <a:tailEnd/>
                </a:ln>
              </p:spPr>
              <p:txBody>
                <a:bodyPr lIns="0" tIns="0" rIns="0" bIns="0"/>
                <a:lstStyle/>
                <a:p>
                  <a:endParaRPr lang="en-US"/>
                </a:p>
              </p:txBody>
            </p:sp>
          </p:grpSp>
          <p:sp>
            <p:nvSpPr>
              <p:cNvPr id="148" name="Freeform 35"/>
              <p:cNvSpPr>
                <a:spLocks/>
              </p:cNvSpPr>
              <p:nvPr/>
            </p:nvSpPr>
            <p:spPr bwMode="auto">
              <a:xfrm rot="-2400000">
                <a:off x="610" y="300"/>
                <a:ext cx="367" cy="257"/>
              </a:xfrm>
              <a:custGeom>
                <a:avLst/>
                <a:gdLst>
                  <a:gd name="T0" fmla="*/ 0 w 19443"/>
                  <a:gd name="T1" fmla="*/ 257 h 21600"/>
                  <a:gd name="T2" fmla="*/ 120 w 19443"/>
                  <a:gd name="T3" fmla="*/ 184 h 21600"/>
                  <a:gd name="T4" fmla="*/ 99 w 19443"/>
                  <a:gd name="T5" fmla="*/ 232 h 21600"/>
                  <a:gd name="T6" fmla="*/ 54 w 19443"/>
                  <a:gd name="T7" fmla="*/ 230 h 21600"/>
                  <a:gd name="T8" fmla="*/ 117 w 19443"/>
                  <a:gd name="T9" fmla="*/ 147 h 21600"/>
                  <a:gd name="T10" fmla="*/ 225 w 19443"/>
                  <a:gd name="T11" fmla="*/ 121 h 21600"/>
                  <a:gd name="T12" fmla="*/ 207 w 19443"/>
                  <a:gd name="T13" fmla="*/ 161 h 21600"/>
                  <a:gd name="T14" fmla="*/ 163 w 19443"/>
                  <a:gd name="T15" fmla="*/ 146 h 21600"/>
                  <a:gd name="T16" fmla="*/ 227 w 19443"/>
                  <a:gd name="T17" fmla="*/ 81 h 21600"/>
                  <a:gd name="T18" fmla="*/ 337 w 19443"/>
                  <a:gd name="T19" fmla="*/ 54 h 21600"/>
                  <a:gd name="T20" fmla="*/ 312 w 19443"/>
                  <a:gd name="T21" fmla="*/ 97 h 21600"/>
                  <a:gd name="T22" fmla="*/ 272 w 19443"/>
                  <a:gd name="T23" fmla="*/ 86 h 21600"/>
                  <a:gd name="T24" fmla="*/ 367 w 19443"/>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43" h="21600">
                    <a:moveTo>
                      <a:pt x="0" y="21600"/>
                    </a:moveTo>
                    <a:cubicBezTo>
                      <a:pt x="1868" y="16383"/>
                      <a:pt x="5097" y="14699"/>
                      <a:pt x="6343" y="15504"/>
                    </a:cubicBezTo>
                    <a:cubicBezTo>
                      <a:pt x="7588" y="16328"/>
                      <a:pt x="5259" y="19513"/>
                      <a:pt x="5259" y="19513"/>
                    </a:cubicBezTo>
                    <a:cubicBezTo>
                      <a:pt x="5259" y="19513"/>
                      <a:pt x="3171" y="20904"/>
                      <a:pt x="2883" y="19312"/>
                    </a:cubicBezTo>
                    <a:cubicBezTo>
                      <a:pt x="2606" y="17719"/>
                      <a:pt x="6193" y="12393"/>
                      <a:pt x="6193" y="12393"/>
                    </a:cubicBezTo>
                    <a:cubicBezTo>
                      <a:pt x="6193" y="12393"/>
                      <a:pt x="12120" y="8164"/>
                      <a:pt x="11924" y="10159"/>
                    </a:cubicBezTo>
                    <a:cubicBezTo>
                      <a:pt x="11717" y="12173"/>
                      <a:pt x="12686" y="11862"/>
                      <a:pt x="10967" y="13546"/>
                    </a:cubicBezTo>
                    <a:cubicBezTo>
                      <a:pt x="9249" y="15230"/>
                      <a:pt x="8649" y="12301"/>
                      <a:pt x="8649" y="12301"/>
                    </a:cubicBezTo>
                    <a:cubicBezTo>
                      <a:pt x="8649" y="12301"/>
                      <a:pt x="10045" y="8182"/>
                      <a:pt x="12040" y="6846"/>
                    </a:cubicBezTo>
                    <a:cubicBezTo>
                      <a:pt x="14023" y="5528"/>
                      <a:pt x="14150" y="5107"/>
                      <a:pt x="17875" y="4503"/>
                    </a:cubicBezTo>
                    <a:cubicBezTo>
                      <a:pt x="21600" y="3899"/>
                      <a:pt x="16514" y="8164"/>
                      <a:pt x="16514" y="8164"/>
                    </a:cubicBezTo>
                    <a:cubicBezTo>
                      <a:pt x="16514" y="8164"/>
                      <a:pt x="14634" y="9592"/>
                      <a:pt x="14392" y="7231"/>
                    </a:cubicBezTo>
                    <a:cubicBezTo>
                      <a:pt x="14150" y="4869"/>
                      <a:pt x="19328" y="732"/>
                      <a:pt x="19443" y="0"/>
                    </a:cubicBezTo>
                  </a:path>
                </a:pathLst>
              </a:custGeom>
              <a:noFill/>
              <a:ln w="36000" cap="flat">
                <a:solidFill>
                  <a:srgbClr val="80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49" name="Freeform 36"/>
              <p:cNvSpPr>
                <a:spLocks/>
              </p:cNvSpPr>
              <p:nvPr/>
            </p:nvSpPr>
            <p:spPr bwMode="auto">
              <a:xfrm rot="479999">
                <a:off x="944" y="216"/>
                <a:ext cx="367" cy="256"/>
              </a:xfrm>
              <a:custGeom>
                <a:avLst/>
                <a:gdLst>
                  <a:gd name="T0" fmla="*/ 0 w 19443"/>
                  <a:gd name="T1" fmla="*/ 256 h 21600"/>
                  <a:gd name="T2" fmla="*/ 120 w 19443"/>
                  <a:gd name="T3" fmla="*/ 184 h 21600"/>
                  <a:gd name="T4" fmla="*/ 99 w 19443"/>
                  <a:gd name="T5" fmla="*/ 231 h 21600"/>
                  <a:gd name="T6" fmla="*/ 54 w 19443"/>
                  <a:gd name="T7" fmla="*/ 229 h 21600"/>
                  <a:gd name="T8" fmla="*/ 117 w 19443"/>
                  <a:gd name="T9" fmla="*/ 147 h 21600"/>
                  <a:gd name="T10" fmla="*/ 225 w 19443"/>
                  <a:gd name="T11" fmla="*/ 120 h 21600"/>
                  <a:gd name="T12" fmla="*/ 207 w 19443"/>
                  <a:gd name="T13" fmla="*/ 161 h 21600"/>
                  <a:gd name="T14" fmla="*/ 163 w 19443"/>
                  <a:gd name="T15" fmla="*/ 146 h 21600"/>
                  <a:gd name="T16" fmla="*/ 227 w 19443"/>
                  <a:gd name="T17" fmla="*/ 81 h 21600"/>
                  <a:gd name="T18" fmla="*/ 337 w 19443"/>
                  <a:gd name="T19" fmla="*/ 53 h 21600"/>
                  <a:gd name="T20" fmla="*/ 312 w 19443"/>
                  <a:gd name="T21" fmla="*/ 97 h 21600"/>
                  <a:gd name="T22" fmla="*/ 272 w 19443"/>
                  <a:gd name="T23" fmla="*/ 86 h 21600"/>
                  <a:gd name="T24" fmla="*/ 367 w 19443"/>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43" h="21600">
                    <a:moveTo>
                      <a:pt x="0" y="21600"/>
                    </a:moveTo>
                    <a:cubicBezTo>
                      <a:pt x="1868" y="16383"/>
                      <a:pt x="5097" y="14699"/>
                      <a:pt x="6343" y="15504"/>
                    </a:cubicBezTo>
                    <a:cubicBezTo>
                      <a:pt x="7588" y="16328"/>
                      <a:pt x="5259" y="19513"/>
                      <a:pt x="5259" y="19513"/>
                    </a:cubicBezTo>
                    <a:cubicBezTo>
                      <a:pt x="5259" y="19513"/>
                      <a:pt x="3171" y="20904"/>
                      <a:pt x="2883" y="19312"/>
                    </a:cubicBezTo>
                    <a:cubicBezTo>
                      <a:pt x="2606" y="17719"/>
                      <a:pt x="6193" y="12393"/>
                      <a:pt x="6193" y="12393"/>
                    </a:cubicBezTo>
                    <a:cubicBezTo>
                      <a:pt x="6193" y="12393"/>
                      <a:pt x="12120" y="8164"/>
                      <a:pt x="11924" y="10159"/>
                    </a:cubicBezTo>
                    <a:cubicBezTo>
                      <a:pt x="11717" y="12173"/>
                      <a:pt x="12686" y="11862"/>
                      <a:pt x="10967" y="13546"/>
                    </a:cubicBezTo>
                    <a:cubicBezTo>
                      <a:pt x="9249" y="15230"/>
                      <a:pt x="8649" y="12301"/>
                      <a:pt x="8649" y="12301"/>
                    </a:cubicBezTo>
                    <a:cubicBezTo>
                      <a:pt x="8649" y="12301"/>
                      <a:pt x="10045" y="8182"/>
                      <a:pt x="12040" y="6846"/>
                    </a:cubicBezTo>
                    <a:cubicBezTo>
                      <a:pt x="14023" y="5528"/>
                      <a:pt x="14150" y="5107"/>
                      <a:pt x="17875" y="4503"/>
                    </a:cubicBezTo>
                    <a:cubicBezTo>
                      <a:pt x="21600" y="3899"/>
                      <a:pt x="16514" y="8164"/>
                      <a:pt x="16514" y="8164"/>
                    </a:cubicBezTo>
                    <a:cubicBezTo>
                      <a:pt x="16514" y="8164"/>
                      <a:pt x="14634" y="9592"/>
                      <a:pt x="14392" y="7231"/>
                    </a:cubicBezTo>
                    <a:cubicBezTo>
                      <a:pt x="14150" y="4869"/>
                      <a:pt x="19328" y="732"/>
                      <a:pt x="19443" y="0"/>
                    </a:cubicBezTo>
                  </a:path>
                </a:pathLst>
              </a:custGeom>
              <a:noFill/>
              <a:ln w="36000" cap="flat">
                <a:solidFill>
                  <a:srgbClr val="80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50" name="Freeform 37"/>
              <p:cNvSpPr>
                <a:spLocks/>
              </p:cNvSpPr>
              <p:nvPr/>
            </p:nvSpPr>
            <p:spPr bwMode="auto">
              <a:xfrm rot="-1739999">
                <a:off x="830" y="129"/>
                <a:ext cx="367" cy="257"/>
              </a:xfrm>
              <a:custGeom>
                <a:avLst/>
                <a:gdLst>
                  <a:gd name="T0" fmla="*/ 0 w 19443"/>
                  <a:gd name="T1" fmla="*/ 257 h 21600"/>
                  <a:gd name="T2" fmla="*/ 120 w 19443"/>
                  <a:gd name="T3" fmla="*/ 184 h 21600"/>
                  <a:gd name="T4" fmla="*/ 99 w 19443"/>
                  <a:gd name="T5" fmla="*/ 232 h 21600"/>
                  <a:gd name="T6" fmla="*/ 54 w 19443"/>
                  <a:gd name="T7" fmla="*/ 230 h 21600"/>
                  <a:gd name="T8" fmla="*/ 117 w 19443"/>
                  <a:gd name="T9" fmla="*/ 147 h 21600"/>
                  <a:gd name="T10" fmla="*/ 225 w 19443"/>
                  <a:gd name="T11" fmla="*/ 121 h 21600"/>
                  <a:gd name="T12" fmla="*/ 207 w 19443"/>
                  <a:gd name="T13" fmla="*/ 161 h 21600"/>
                  <a:gd name="T14" fmla="*/ 163 w 19443"/>
                  <a:gd name="T15" fmla="*/ 146 h 21600"/>
                  <a:gd name="T16" fmla="*/ 227 w 19443"/>
                  <a:gd name="T17" fmla="*/ 81 h 21600"/>
                  <a:gd name="T18" fmla="*/ 337 w 19443"/>
                  <a:gd name="T19" fmla="*/ 54 h 21600"/>
                  <a:gd name="T20" fmla="*/ 312 w 19443"/>
                  <a:gd name="T21" fmla="*/ 97 h 21600"/>
                  <a:gd name="T22" fmla="*/ 272 w 19443"/>
                  <a:gd name="T23" fmla="*/ 86 h 21600"/>
                  <a:gd name="T24" fmla="*/ 367 w 19443"/>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43" h="21600">
                    <a:moveTo>
                      <a:pt x="0" y="21600"/>
                    </a:moveTo>
                    <a:cubicBezTo>
                      <a:pt x="1868" y="16383"/>
                      <a:pt x="5097" y="14699"/>
                      <a:pt x="6343" y="15504"/>
                    </a:cubicBezTo>
                    <a:cubicBezTo>
                      <a:pt x="7588" y="16328"/>
                      <a:pt x="5259" y="19513"/>
                      <a:pt x="5259" y="19513"/>
                    </a:cubicBezTo>
                    <a:cubicBezTo>
                      <a:pt x="5259" y="19513"/>
                      <a:pt x="3171" y="20904"/>
                      <a:pt x="2883" y="19312"/>
                    </a:cubicBezTo>
                    <a:cubicBezTo>
                      <a:pt x="2606" y="17719"/>
                      <a:pt x="6193" y="12393"/>
                      <a:pt x="6193" y="12393"/>
                    </a:cubicBezTo>
                    <a:cubicBezTo>
                      <a:pt x="6193" y="12393"/>
                      <a:pt x="12120" y="8164"/>
                      <a:pt x="11924" y="10159"/>
                    </a:cubicBezTo>
                    <a:cubicBezTo>
                      <a:pt x="11717" y="12173"/>
                      <a:pt x="12686" y="11862"/>
                      <a:pt x="10967" y="13546"/>
                    </a:cubicBezTo>
                    <a:cubicBezTo>
                      <a:pt x="9249" y="15230"/>
                      <a:pt x="8649" y="12301"/>
                      <a:pt x="8649" y="12301"/>
                    </a:cubicBezTo>
                    <a:cubicBezTo>
                      <a:pt x="8649" y="12301"/>
                      <a:pt x="10045" y="8182"/>
                      <a:pt x="12040" y="6846"/>
                    </a:cubicBezTo>
                    <a:cubicBezTo>
                      <a:pt x="14023" y="5528"/>
                      <a:pt x="14150" y="5107"/>
                      <a:pt x="17875" y="4503"/>
                    </a:cubicBezTo>
                    <a:cubicBezTo>
                      <a:pt x="21600" y="3899"/>
                      <a:pt x="16514" y="8164"/>
                      <a:pt x="16514" y="8164"/>
                    </a:cubicBezTo>
                    <a:cubicBezTo>
                      <a:pt x="16514" y="8164"/>
                      <a:pt x="14634" y="9592"/>
                      <a:pt x="14392" y="7231"/>
                    </a:cubicBezTo>
                    <a:cubicBezTo>
                      <a:pt x="14150" y="4869"/>
                      <a:pt x="19328" y="732"/>
                      <a:pt x="19443" y="0"/>
                    </a:cubicBezTo>
                  </a:path>
                </a:pathLst>
              </a:custGeom>
              <a:noFill/>
              <a:ln w="36000" cap="flat">
                <a:solidFill>
                  <a:srgbClr val="80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nvGrpSpPr>
              <p:cNvPr id="151" name="Group 38"/>
              <p:cNvGrpSpPr>
                <a:grpSpLocks/>
              </p:cNvGrpSpPr>
              <p:nvPr/>
            </p:nvGrpSpPr>
            <p:grpSpPr bwMode="auto">
              <a:xfrm>
                <a:off x="622" y="0"/>
                <a:ext cx="253" cy="476"/>
                <a:chOff x="0" y="0"/>
                <a:chExt cx="253" cy="476"/>
              </a:xfrm>
            </p:grpSpPr>
            <p:sp>
              <p:nvSpPr>
                <p:cNvPr id="152" name="Freeform 39"/>
                <p:cNvSpPr>
                  <a:spLocks/>
                </p:cNvSpPr>
                <p:nvPr/>
              </p:nvSpPr>
              <p:spPr bwMode="auto">
                <a:xfrm rot="-10680000">
                  <a:off x="86" y="156"/>
                  <a:ext cx="83" cy="319"/>
                </a:xfrm>
                <a:custGeom>
                  <a:avLst/>
                  <a:gdLst>
                    <a:gd name="T0" fmla="*/ 24 w 16914"/>
                    <a:gd name="T1" fmla="*/ 0 h 21238"/>
                    <a:gd name="T2" fmla="*/ 36 w 16914"/>
                    <a:gd name="T3" fmla="*/ 99 h 21238"/>
                    <a:gd name="T4" fmla="*/ 67 w 16914"/>
                    <a:gd name="T5" fmla="*/ 66 h 21238"/>
                    <a:gd name="T6" fmla="*/ 32 w 16914"/>
                    <a:gd name="T7" fmla="*/ 44 h 21238"/>
                    <a:gd name="T8" fmla="*/ 0 w 16914"/>
                    <a:gd name="T9" fmla="*/ 113 h 21238"/>
                    <a:gd name="T10" fmla="*/ 46 w 16914"/>
                    <a:gd name="T11" fmla="*/ 186 h 21238"/>
                    <a:gd name="T12" fmla="*/ 71 w 16914"/>
                    <a:gd name="T13" fmla="*/ 159 h 21238"/>
                    <a:gd name="T14" fmla="*/ 29 w 16914"/>
                    <a:gd name="T15" fmla="*/ 140 h 21238"/>
                    <a:gd name="T16" fmla="*/ 11 w 16914"/>
                    <a:gd name="T17" fmla="*/ 204 h 21238"/>
                    <a:gd name="T18" fmla="*/ 55 w 16914"/>
                    <a:gd name="T19" fmla="*/ 281 h 21238"/>
                    <a:gd name="T20" fmla="*/ 81 w 16914"/>
                    <a:gd name="T21" fmla="*/ 245 h 21238"/>
                    <a:gd name="T22" fmla="*/ 44 w 16914"/>
                    <a:gd name="T23" fmla="*/ 227 h 21238"/>
                    <a:gd name="T24" fmla="*/ 27 w 16914"/>
                    <a:gd name="T25" fmla="*/ 319 h 212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914" h="21238">
                      <a:moveTo>
                        <a:pt x="4853" y="0"/>
                      </a:moveTo>
                      <a:cubicBezTo>
                        <a:pt x="-2284" y="3208"/>
                        <a:pt x="2379" y="5976"/>
                        <a:pt x="7327" y="6596"/>
                      </a:cubicBezTo>
                      <a:cubicBezTo>
                        <a:pt x="12322" y="7217"/>
                        <a:pt x="13654" y="4423"/>
                        <a:pt x="13654" y="4423"/>
                      </a:cubicBezTo>
                      <a:cubicBezTo>
                        <a:pt x="13654" y="4423"/>
                        <a:pt x="11133" y="2548"/>
                        <a:pt x="6565" y="2962"/>
                      </a:cubicBezTo>
                      <a:cubicBezTo>
                        <a:pt x="1950" y="3376"/>
                        <a:pt x="0" y="7528"/>
                        <a:pt x="0" y="7528"/>
                      </a:cubicBezTo>
                      <a:cubicBezTo>
                        <a:pt x="0" y="7528"/>
                        <a:pt x="5471" y="13206"/>
                        <a:pt x="9325" y="12391"/>
                      </a:cubicBezTo>
                      <a:cubicBezTo>
                        <a:pt x="13226" y="11563"/>
                        <a:pt x="14986" y="12339"/>
                        <a:pt x="14368" y="10580"/>
                      </a:cubicBezTo>
                      <a:cubicBezTo>
                        <a:pt x="13749" y="8821"/>
                        <a:pt x="5899" y="9338"/>
                        <a:pt x="5899" y="9338"/>
                      </a:cubicBezTo>
                      <a:cubicBezTo>
                        <a:pt x="5899" y="9338"/>
                        <a:pt x="190" y="11731"/>
                        <a:pt x="2331" y="13581"/>
                      </a:cubicBezTo>
                      <a:cubicBezTo>
                        <a:pt x="4520" y="15456"/>
                        <a:pt x="2902" y="15793"/>
                        <a:pt x="11133" y="18703"/>
                      </a:cubicBezTo>
                      <a:cubicBezTo>
                        <a:pt x="19316" y="21600"/>
                        <a:pt x="16414" y="16323"/>
                        <a:pt x="16414" y="16323"/>
                      </a:cubicBezTo>
                      <a:cubicBezTo>
                        <a:pt x="16414" y="16323"/>
                        <a:pt x="14891" y="14525"/>
                        <a:pt x="8992" y="15107"/>
                      </a:cubicBezTo>
                      <a:cubicBezTo>
                        <a:pt x="3140" y="15702"/>
                        <a:pt x="6518" y="20966"/>
                        <a:pt x="5471" y="21238"/>
                      </a:cubicBezTo>
                    </a:path>
                  </a:pathLst>
                </a:custGeom>
                <a:noFill/>
                <a:ln w="18360"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53" name="AutoShape 40"/>
                <p:cNvSpPr>
                  <a:spLocks/>
                </p:cNvSpPr>
                <p:nvPr/>
              </p:nvSpPr>
              <p:spPr bwMode="auto">
                <a:xfrm rot="-7980000">
                  <a:off x="52" y="21"/>
                  <a:ext cx="148" cy="208"/>
                </a:xfrm>
                <a:prstGeom prst="star4">
                  <a:avLst>
                    <a:gd name="adj" fmla="val 13653"/>
                  </a:avLst>
                </a:prstGeom>
                <a:solidFill>
                  <a:srgbClr val="FF0000"/>
                </a:solidFill>
                <a:ln w="9360">
                  <a:solidFill>
                    <a:schemeClr val="tx1"/>
                  </a:solidFill>
                  <a:round/>
                  <a:headEnd/>
                  <a:tailEnd/>
                </a:ln>
              </p:spPr>
              <p:txBody>
                <a:bodyPr lIns="0" tIns="0" rIns="0" bIns="0"/>
                <a:lstStyle/>
                <a:p>
                  <a:endParaRPr lang="en-US"/>
                </a:p>
              </p:txBody>
            </p:sp>
          </p:grpSp>
        </p:grpSp>
        <p:grpSp>
          <p:nvGrpSpPr>
            <p:cNvPr id="128" name="Group 41"/>
            <p:cNvGrpSpPr>
              <a:grpSpLocks/>
            </p:cNvGrpSpPr>
            <p:nvPr/>
          </p:nvGrpSpPr>
          <p:grpSpPr bwMode="auto">
            <a:xfrm>
              <a:off x="2260" y="125"/>
              <a:ext cx="1311" cy="837"/>
              <a:chOff x="17" y="125"/>
              <a:chExt cx="1310" cy="837"/>
            </a:xfrm>
          </p:grpSpPr>
          <p:sp>
            <p:nvSpPr>
              <p:cNvPr id="136" name="Line 42"/>
              <p:cNvSpPr>
                <a:spLocks noChangeShapeType="1"/>
              </p:cNvSpPr>
              <p:nvPr/>
            </p:nvSpPr>
            <p:spPr bwMode="auto">
              <a:xfrm rot="10800000" flipH="1">
                <a:off x="242" y="125"/>
                <a:ext cx="1085" cy="789"/>
              </a:xfrm>
              <a:prstGeom prst="line">
                <a:avLst/>
              </a:prstGeom>
              <a:noFill/>
              <a:ln w="54000">
                <a:solidFill>
                  <a:srgbClr val="66CCFF"/>
                </a:solidFill>
                <a:miter lim="800000"/>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en-US"/>
              </a:p>
            </p:txBody>
          </p:sp>
          <p:sp>
            <p:nvSpPr>
              <p:cNvPr id="137" name="Oval 43"/>
              <p:cNvSpPr>
                <a:spLocks/>
              </p:cNvSpPr>
              <p:nvPr/>
            </p:nvSpPr>
            <p:spPr bwMode="auto">
              <a:xfrm rot="-1860000">
                <a:off x="17" y="535"/>
                <a:ext cx="964" cy="336"/>
              </a:xfrm>
              <a:prstGeom prst="ellipse">
                <a:avLst/>
              </a:prstGeom>
              <a:solidFill>
                <a:srgbClr val="C0C0C0"/>
              </a:solidFill>
              <a:ln w="9360">
                <a:solidFill>
                  <a:schemeClr val="tx1"/>
                </a:solidFill>
                <a:miter lim="800000"/>
                <a:headEnd/>
                <a:tailEnd/>
              </a:ln>
            </p:spPr>
            <p:txBody>
              <a:bodyPr lIns="0" tIns="0" rIns="0" bIns="0"/>
              <a:lstStyle/>
              <a:p>
                <a:endParaRPr lang="en-US"/>
              </a:p>
            </p:txBody>
          </p:sp>
          <p:sp>
            <p:nvSpPr>
              <p:cNvPr id="138" name="AutoShape 44"/>
              <p:cNvSpPr>
                <a:spLocks/>
              </p:cNvSpPr>
              <p:nvPr/>
            </p:nvSpPr>
            <p:spPr bwMode="auto">
              <a:xfrm rot="-2700000">
                <a:off x="203" y="637"/>
                <a:ext cx="325" cy="325"/>
              </a:xfrm>
              <a:prstGeom prst="star4">
                <a:avLst>
                  <a:gd name="adj" fmla="val 12500"/>
                </a:avLst>
              </a:prstGeom>
              <a:solidFill>
                <a:srgbClr val="FF0000"/>
              </a:solidFill>
              <a:ln w="9360">
                <a:solidFill>
                  <a:schemeClr val="tx1"/>
                </a:solidFill>
                <a:round/>
                <a:headEnd/>
                <a:tailEnd/>
              </a:ln>
            </p:spPr>
            <p:txBody>
              <a:bodyPr lIns="0" tIns="0" rIns="0" bIns="0"/>
              <a:lstStyle/>
              <a:p>
                <a:endParaRPr lang="en-US"/>
              </a:p>
            </p:txBody>
          </p:sp>
          <p:sp>
            <p:nvSpPr>
              <p:cNvPr id="139" name="Rectangle 45"/>
              <p:cNvSpPr>
                <a:spLocks/>
              </p:cNvSpPr>
              <p:nvPr/>
            </p:nvSpPr>
            <p:spPr bwMode="auto">
              <a:xfrm>
                <a:off x="878" y="168"/>
                <a:ext cx="312" cy="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39200" bIns="0"/>
              <a:lstStyle/>
              <a:p>
                <a:pPr marL="38100" algn="l">
                  <a:lnSpc>
                    <a:spcPct val="86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2200" b="1" dirty="0">
                    <a:solidFill>
                      <a:srgbClr val="66CCFF"/>
                    </a:solidFill>
                    <a:latin typeface="Comic Sans MS"/>
                    <a:ea typeface="ＭＳ Ｐゴシック" charset="0"/>
                    <a:cs typeface="Comic Sans MS"/>
                    <a:sym typeface="Times New Roman" charset="0"/>
                  </a:rPr>
                  <a:t>h</a:t>
                </a:r>
              </a:p>
            </p:txBody>
          </p:sp>
        </p:grpSp>
        <p:grpSp>
          <p:nvGrpSpPr>
            <p:cNvPr id="129" name="Group 46"/>
            <p:cNvGrpSpPr>
              <a:grpSpLocks/>
            </p:cNvGrpSpPr>
            <p:nvPr/>
          </p:nvGrpSpPr>
          <p:grpSpPr bwMode="auto">
            <a:xfrm>
              <a:off x="0" y="453"/>
              <a:ext cx="1431" cy="1572"/>
              <a:chOff x="0" y="297"/>
              <a:chExt cx="1431" cy="1572"/>
            </a:xfrm>
          </p:grpSpPr>
          <p:sp>
            <p:nvSpPr>
              <p:cNvPr id="130" name="Rectangle 47"/>
              <p:cNvSpPr>
                <a:spLocks/>
              </p:cNvSpPr>
              <p:nvPr/>
            </p:nvSpPr>
            <p:spPr bwMode="auto">
              <a:xfrm>
                <a:off x="582" y="508"/>
                <a:ext cx="512" cy="280"/>
              </a:xfrm>
              <a:prstGeom prst="rect">
                <a:avLst/>
              </a:prstGeom>
              <a:noFill/>
              <a:ln w="12700">
                <a:noFill/>
                <a:miter lim="800000"/>
                <a:headEnd/>
                <a:tailEnd/>
              </a:ln>
              <a:extLst>
                <a:ext uri="{909E8E84-426E-40dd-AFC4-6F175D3DCCD1}">
                  <a14:hiddenFill xmlns:a14="http://schemas.microsoft.com/office/drawing/2010/main" xmlns="">
                    <a:solidFill>
                      <a:srgbClr val="FFFFFF"/>
                    </a:solidFill>
                  </a14:hiddenFill>
                </a:ext>
              </a:extLst>
            </p:spPr>
            <p:txBody>
              <a:bodyPr lIns="0" tIns="0" rIns="39200" bIns="0"/>
              <a:lstStyle/>
              <a:p>
                <a:pPr marL="38100" algn="l">
                  <a:lnSpc>
                    <a:spcPct val="119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2200" dirty="0">
                    <a:solidFill>
                      <a:srgbClr val="66CCFF"/>
                    </a:solidFill>
                    <a:latin typeface="Symbol" charset="2"/>
                    <a:ea typeface="ＭＳ Ｐゴシック" charset="0"/>
                    <a:cs typeface="Symbol" charset="2"/>
                    <a:sym typeface="Lucida Grande" charset="0"/>
                  </a:rPr>
                  <a:t>g</a:t>
                </a:r>
                <a:r>
                  <a:rPr lang="en-US" sz="2200" dirty="0">
                    <a:solidFill>
                      <a:srgbClr val="66CCFF"/>
                    </a:solidFill>
                    <a:latin typeface="Times New Roman" charset="0"/>
                    <a:ea typeface="ＭＳ Ｐゴシック" charset="0"/>
                    <a:sym typeface="Times New Roman" charset="0"/>
                  </a:rPr>
                  <a:t>*</a:t>
                </a:r>
              </a:p>
            </p:txBody>
          </p:sp>
          <p:sp>
            <p:nvSpPr>
              <p:cNvPr id="131" name="Freeform 48"/>
              <p:cNvSpPr>
                <a:spLocks/>
              </p:cNvSpPr>
              <p:nvPr/>
            </p:nvSpPr>
            <p:spPr bwMode="auto">
              <a:xfrm>
                <a:off x="552" y="834"/>
                <a:ext cx="714" cy="319"/>
              </a:xfrm>
              <a:custGeom>
                <a:avLst/>
                <a:gdLst>
                  <a:gd name="T0" fmla="*/ 0 w 21600"/>
                  <a:gd name="T1" fmla="*/ 281 h 10609"/>
                  <a:gd name="T2" fmla="*/ 181 w 21600"/>
                  <a:gd name="T3" fmla="*/ 261 h 10609"/>
                  <a:gd name="T4" fmla="*/ 358 w 21600"/>
                  <a:gd name="T5" fmla="*/ 240 h 10609"/>
                  <a:gd name="T6" fmla="*/ 539 w 21600"/>
                  <a:gd name="T7" fmla="*/ 218 h 10609"/>
                  <a:gd name="T8" fmla="*/ 714 w 21600"/>
                  <a:gd name="T9" fmla="*/ 194 h 106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10609">
                    <a:moveTo>
                      <a:pt x="0" y="6366"/>
                    </a:moveTo>
                    <a:cubicBezTo>
                      <a:pt x="2928" y="-2979"/>
                      <a:pt x="3891" y="-1014"/>
                      <a:pt x="5468" y="5690"/>
                    </a:cubicBezTo>
                    <a:cubicBezTo>
                      <a:pt x="7046" y="12883"/>
                      <a:pt x="8245" y="11781"/>
                      <a:pt x="10833" y="5014"/>
                    </a:cubicBezTo>
                    <a:cubicBezTo>
                      <a:pt x="13657" y="-2470"/>
                      <a:pt x="15593" y="-474"/>
                      <a:pt x="16311" y="4276"/>
                    </a:cubicBezTo>
                    <a:cubicBezTo>
                      <a:pt x="18455" y="18621"/>
                      <a:pt x="21600" y="3486"/>
                      <a:pt x="21600" y="3486"/>
                    </a:cubicBezTo>
                  </a:path>
                </a:pathLst>
              </a:custGeom>
              <a:noFill/>
              <a:ln w="36720" cap="flat">
                <a:solidFill>
                  <a:srgbClr val="66CC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32" name="Freeform 49"/>
              <p:cNvSpPr>
                <a:spLocks/>
              </p:cNvSpPr>
              <p:nvPr/>
            </p:nvSpPr>
            <p:spPr bwMode="auto">
              <a:xfrm>
                <a:off x="1148" y="821"/>
                <a:ext cx="283" cy="324"/>
              </a:xfrm>
              <a:custGeom>
                <a:avLst/>
                <a:gdLst>
                  <a:gd name="T0" fmla="*/ 142 w 21600"/>
                  <a:gd name="T1" fmla="*/ 87 h 21600"/>
                  <a:gd name="T2" fmla="*/ 110 w 21600"/>
                  <a:gd name="T3" fmla="*/ 35 h 21600"/>
                  <a:gd name="T4" fmla="*/ 96 w 21600"/>
                  <a:gd name="T5" fmla="*/ 96 h 21600"/>
                  <a:gd name="T6" fmla="*/ 5 w 21600"/>
                  <a:gd name="T7" fmla="*/ 35 h 21600"/>
                  <a:gd name="T8" fmla="*/ 62 w 21600"/>
                  <a:gd name="T9" fmla="*/ 115 h 21600"/>
                  <a:gd name="T10" fmla="*/ 0 w 21600"/>
                  <a:gd name="T11" fmla="*/ 130 h 21600"/>
                  <a:gd name="T12" fmla="*/ 50 w 21600"/>
                  <a:gd name="T13" fmla="*/ 177 h 21600"/>
                  <a:gd name="T14" fmla="*/ 3 w 21600"/>
                  <a:gd name="T15" fmla="*/ 220 h 21600"/>
                  <a:gd name="T16" fmla="*/ 75 w 21600"/>
                  <a:gd name="T17" fmla="*/ 211 h 21600"/>
                  <a:gd name="T18" fmla="*/ 64 w 21600"/>
                  <a:gd name="T19" fmla="*/ 267 h 21600"/>
                  <a:gd name="T20" fmla="*/ 102 w 21600"/>
                  <a:gd name="T21" fmla="*/ 236 h 21600"/>
                  <a:gd name="T22" fmla="*/ 112 w 21600"/>
                  <a:gd name="T23" fmla="*/ 324 h 21600"/>
                  <a:gd name="T24" fmla="*/ 139 w 21600"/>
                  <a:gd name="T25" fmla="*/ 225 h 21600"/>
                  <a:gd name="T26" fmla="*/ 175 w 21600"/>
                  <a:gd name="T27" fmla="*/ 298 h 21600"/>
                  <a:gd name="T28" fmla="*/ 185 w 21600"/>
                  <a:gd name="T29" fmla="*/ 218 h 21600"/>
                  <a:gd name="T30" fmla="*/ 239 w 21600"/>
                  <a:gd name="T31" fmla="*/ 273 h 21600"/>
                  <a:gd name="T32" fmla="*/ 221 w 21600"/>
                  <a:gd name="T33" fmla="*/ 195 h 21600"/>
                  <a:gd name="T34" fmla="*/ 283 w 21600"/>
                  <a:gd name="T35" fmla="*/ 201 h 21600"/>
                  <a:gd name="T36" fmla="*/ 232 w 21600"/>
                  <a:gd name="T37" fmla="*/ 158 h 21600"/>
                  <a:gd name="T38" fmla="*/ 278 w 21600"/>
                  <a:gd name="T39" fmla="*/ 122 h 21600"/>
                  <a:gd name="T40" fmla="*/ 220 w 21600"/>
                  <a:gd name="T41" fmla="*/ 110 h 21600"/>
                  <a:gd name="T42" fmla="*/ 242 w 21600"/>
                  <a:gd name="T43" fmla="*/ 67 h 21600"/>
                  <a:gd name="T44" fmla="*/ 186 w 21600"/>
                  <a:gd name="T45" fmla="*/ 80 h 21600"/>
                  <a:gd name="T46" fmla="*/ 191 w 21600"/>
                  <a:gd name="T47" fmla="*/ 0 h 21600"/>
                  <a:gd name="T48" fmla="*/ 142 w 21600"/>
                  <a:gd name="T49" fmla="*/ 87 h 216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1600" h="21600">
                    <a:moveTo>
                      <a:pt x="10848" y="5800"/>
                    </a:moveTo>
                    <a:lnTo>
                      <a:pt x="8374" y="2308"/>
                    </a:lnTo>
                    <a:lnTo>
                      <a:pt x="7327" y="6382"/>
                    </a:lnTo>
                    <a:lnTo>
                      <a:pt x="404" y="2308"/>
                    </a:lnTo>
                    <a:lnTo>
                      <a:pt x="4734" y="7650"/>
                    </a:lnTo>
                    <a:lnTo>
                      <a:pt x="0" y="8669"/>
                    </a:lnTo>
                    <a:lnTo>
                      <a:pt x="3806" y="11829"/>
                    </a:lnTo>
                    <a:lnTo>
                      <a:pt x="214" y="14677"/>
                    </a:lnTo>
                    <a:lnTo>
                      <a:pt x="5757" y="14054"/>
                    </a:lnTo>
                    <a:lnTo>
                      <a:pt x="4853" y="17796"/>
                    </a:lnTo>
                    <a:lnTo>
                      <a:pt x="7755" y="15717"/>
                    </a:lnTo>
                    <a:lnTo>
                      <a:pt x="8564" y="21600"/>
                    </a:lnTo>
                    <a:lnTo>
                      <a:pt x="10633" y="15010"/>
                    </a:lnTo>
                    <a:lnTo>
                      <a:pt x="13322" y="19874"/>
                    </a:lnTo>
                    <a:lnTo>
                      <a:pt x="14107" y="14552"/>
                    </a:lnTo>
                    <a:lnTo>
                      <a:pt x="18222" y="18211"/>
                    </a:lnTo>
                    <a:lnTo>
                      <a:pt x="16890" y="12993"/>
                    </a:lnTo>
                    <a:lnTo>
                      <a:pt x="21600" y="13388"/>
                    </a:lnTo>
                    <a:lnTo>
                      <a:pt x="17675" y="10561"/>
                    </a:lnTo>
                    <a:lnTo>
                      <a:pt x="21243" y="8149"/>
                    </a:lnTo>
                    <a:lnTo>
                      <a:pt x="16819" y="7339"/>
                    </a:lnTo>
                    <a:lnTo>
                      <a:pt x="18484" y="4470"/>
                    </a:lnTo>
                    <a:lnTo>
                      <a:pt x="14226" y="5322"/>
                    </a:lnTo>
                    <a:lnTo>
                      <a:pt x="14606" y="0"/>
                    </a:lnTo>
                    <a:lnTo>
                      <a:pt x="10848" y="5800"/>
                    </a:lnTo>
                  </a:path>
                </a:pathLst>
              </a:custGeom>
              <a:solidFill>
                <a:srgbClr val="FF9900"/>
              </a:solidFill>
              <a:ln w="15840" cap="flat">
                <a:solidFill>
                  <a:srgbClr val="FF9900"/>
                </a:solidFill>
                <a:prstDash val="solid"/>
                <a:round/>
                <a:headEnd type="none" w="med" len="med"/>
                <a:tailEnd type="none" w="med" len="med"/>
              </a:ln>
            </p:spPr>
            <p:txBody>
              <a:bodyPr lIns="0" tIns="0" rIns="0" bIns="0"/>
              <a:lstStyle/>
              <a:p>
                <a:endParaRPr lang="en-US"/>
              </a:p>
            </p:txBody>
          </p:sp>
          <p:sp>
            <p:nvSpPr>
              <p:cNvPr id="133" name="Freeform 50"/>
              <p:cNvSpPr>
                <a:spLocks/>
              </p:cNvSpPr>
              <p:nvPr/>
            </p:nvSpPr>
            <p:spPr bwMode="auto">
              <a:xfrm>
                <a:off x="0" y="351"/>
                <a:ext cx="547" cy="1400"/>
              </a:xfrm>
              <a:custGeom>
                <a:avLst/>
                <a:gdLst>
                  <a:gd name="T0" fmla="*/ 0 w 21600"/>
                  <a:gd name="T1" fmla="*/ 1400 h 21600"/>
                  <a:gd name="T2" fmla="*/ 547 w 21600"/>
                  <a:gd name="T3" fmla="*/ 649 h 21600"/>
                  <a:gd name="T4" fmla="*/ 34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21600"/>
                    </a:moveTo>
                    <a:lnTo>
                      <a:pt x="21600" y="10013"/>
                    </a:lnTo>
                    <a:lnTo>
                      <a:pt x="1356" y="0"/>
                    </a:lnTo>
                  </a:path>
                </a:pathLst>
              </a:custGeom>
              <a:noFill/>
              <a:ln w="36720" cap="flat">
                <a:solidFill>
                  <a:srgbClr val="80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34" name="Rectangle 51"/>
              <p:cNvSpPr>
                <a:spLocks/>
              </p:cNvSpPr>
              <p:nvPr/>
            </p:nvSpPr>
            <p:spPr bwMode="auto">
              <a:xfrm>
                <a:off x="116" y="297"/>
                <a:ext cx="656" cy="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39200" bIns="0"/>
              <a:lstStyle/>
              <a:p>
                <a:pPr marL="38100" algn="l">
                  <a:lnSpc>
                    <a:spcPct val="86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2200" dirty="0">
                    <a:solidFill>
                      <a:srgbClr val="800000"/>
                    </a:solidFill>
                    <a:latin typeface="Times New Roman" charset="0"/>
                    <a:ea typeface="ＭＳ Ｐゴシック" charset="0"/>
                    <a:sym typeface="Times New Roman" charset="0"/>
                  </a:rPr>
                  <a:t>e</a:t>
                </a:r>
                <a:r>
                  <a:rPr lang="en-US" sz="2200" baseline="33000" dirty="0">
                    <a:solidFill>
                      <a:srgbClr val="800000"/>
                    </a:solidFill>
                    <a:latin typeface="Lucida Grande" charset="0"/>
                    <a:ea typeface="ＭＳ Ｐゴシック" charset="0"/>
                    <a:sym typeface="Lucida Grande" charset="0"/>
                  </a:rPr>
                  <a:t>’</a:t>
                </a:r>
              </a:p>
            </p:txBody>
          </p:sp>
          <p:sp>
            <p:nvSpPr>
              <p:cNvPr id="135" name="Rectangle 52"/>
              <p:cNvSpPr>
                <a:spLocks/>
              </p:cNvSpPr>
              <p:nvPr/>
            </p:nvSpPr>
            <p:spPr bwMode="auto">
              <a:xfrm>
                <a:off x="116" y="1589"/>
                <a:ext cx="656" cy="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39200" bIns="0"/>
              <a:lstStyle/>
              <a:p>
                <a:pPr marL="38100" algn="l">
                  <a:lnSpc>
                    <a:spcPct val="86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2200" dirty="0">
                    <a:solidFill>
                      <a:srgbClr val="800000"/>
                    </a:solidFill>
                    <a:latin typeface="Times New Roman" charset="0"/>
                    <a:ea typeface="ＭＳ Ｐゴシック" charset="0"/>
                    <a:sym typeface="Times New Roman" charset="0"/>
                  </a:rPr>
                  <a:t>e</a:t>
                </a:r>
                <a:endParaRPr lang="en-US" sz="2200" baseline="33000" dirty="0">
                  <a:solidFill>
                    <a:srgbClr val="800000"/>
                  </a:solidFill>
                  <a:latin typeface="Lucida Grande" charset="0"/>
                  <a:ea typeface="ＭＳ Ｐゴシック" charset="0"/>
                  <a:sym typeface="Lucida Grande" charset="0"/>
                </a:endParaRPr>
              </a:p>
            </p:txBody>
          </p:sp>
        </p:grpSp>
      </p:grpSp>
    </p:spTree>
    <p:extLst>
      <p:ext uri="{BB962C8B-B14F-4D97-AF65-F5344CB8AC3E}">
        <p14:creationId xmlns:p14="http://schemas.microsoft.com/office/powerpoint/2010/main" xmlns="" val="1600006472"/>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9"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animEffect transition="in" filter="dissolve">
                                      <p:cBhvr>
                                        <p:cTn id="9" dur="500"/>
                                        <p:tgtEl>
                                          <p:spTgt spid="46"/>
                                        </p:tgtEl>
                                      </p:cBhvr>
                                    </p:animEffect>
                                  </p:childTnLst>
                                </p:cTn>
                              </p:par>
                              <p:par>
                                <p:cTn id="10" presetID="9" presetClass="entr" presetSubtype="0" fill="hold" grpId="0" nodeType="with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dissolve">
                                      <p:cBhvr>
                                        <p:cTn id="12" dur="500"/>
                                        <p:tgtEl>
                                          <p:spTgt spid="47"/>
                                        </p:tgtEl>
                                      </p:cBhvr>
                                    </p:animEffect>
                                  </p:childTnLst>
                                </p:cTn>
                              </p:par>
                              <p:par>
                                <p:cTn id="13" presetID="6" presetClass="entr" presetSubtype="16" fill="hold" nodeType="withEffect">
                                  <p:stCondLst>
                                    <p:cond delay="0"/>
                                  </p:stCondLst>
                                  <p:childTnLst>
                                    <p:set>
                                      <p:cBhvr>
                                        <p:cTn id="14" dur="1" fill="hold">
                                          <p:stCondLst>
                                            <p:cond delay="0"/>
                                          </p:stCondLst>
                                        </p:cTn>
                                        <p:tgtEl>
                                          <p:spTgt spid="125"/>
                                        </p:tgtEl>
                                        <p:attrNameLst>
                                          <p:attrName>style.visibility</p:attrName>
                                        </p:attrNameLst>
                                      </p:cBhvr>
                                      <p:to>
                                        <p:strVal val="visible"/>
                                      </p:to>
                                    </p:set>
                                    <p:animEffect transition="in" filter="circle(in)">
                                      <p:cBhvr>
                                        <p:cTn id="15" dur="1000"/>
                                        <p:tgtEl>
                                          <p:spTgt spid="12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6"/>
                                        </p:tgtEl>
                                        <p:attrNameLst>
                                          <p:attrName>style.visibility</p:attrName>
                                        </p:attrNameLst>
                                      </p:cBhvr>
                                      <p:to>
                                        <p:strVal val="visible"/>
                                      </p:to>
                                    </p:set>
                                    <p:animEffect transition="in" filter="blinds(horizontal)">
                                      <p:cBhvr>
                                        <p:cTn id="18" dur="1000"/>
                                        <p:tgtEl>
                                          <p:spTgt spid="106"/>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08"/>
                                        </p:tgtEl>
                                        <p:attrNameLst>
                                          <p:attrName>style.visibility</p:attrName>
                                        </p:attrNameLst>
                                      </p:cBhvr>
                                      <p:to>
                                        <p:strVal val="visible"/>
                                      </p:to>
                                    </p:set>
                                    <p:animEffect transition="in" filter="blinds(horizontal)">
                                      <p:cBhvr>
                                        <p:cTn id="21" dur="500"/>
                                        <p:tgtEl>
                                          <p:spTgt spid="108"/>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blinds(horizontal)">
                                      <p:cBhvr>
                                        <p:cTn id="24" dur="500"/>
                                        <p:tgtEl>
                                          <p:spTgt spid="54"/>
                                        </p:tgtEl>
                                      </p:cBhvr>
                                    </p:animEffect>
                                  </p:childTnLst>
                                </p:cTn>
                              </p:par>
                              <p:par>
                                <p:cTn id="25" presetID="16" presetClass="entr" presetSubtype="21" fill="hold" nodeType="withEffect">
                                  <p:stCondLst>
                                    <p:cond delay="0"/>
                                  </p:stCondLst>
                                  <p:childTnLst>
                                    <p:set>
                                      <p:cBhvr>
                                        <p:cTn id="26" dur="1" fill="hold">
                                          <p:stCondLst>
                                            <p:cond delay="0"/>
                                          </p:stCondLst>
                                        </p:cTn>
                                        <p:tgtEl>
                                          <p:spTgt spid="107"/>
                                        </p:tgtEl>
                                        <p:attrNameLst>
                                          <p:attrName>style.visibility</p:attrName>
                                        </p:attrNameLst>
                                      </p:cBhvr>
                                      <p:to>
                                        <p:strVal val="visible"/>
                                      </p:to>
                                    </p:set>
                                    <p:animEffect transition="in" filter="barn(inVertical)">
                                      <p:cBhvr>
                                        <p:cTn id="2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P spid="106" grpId="0"/>
      <p:bldP spid="108" grpId="0"/>
      <p:bldP spid="5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a:t>What do we know and what can EIC do</a:t>
            </a:r>
          </a:p>
        </p:txBody>
      </p:sp>
      <p:sp>
        <p:nvSpPr>
          <p:cNvPr id="3" name="Date Placeholder 2"/>
          <p:cNvSpPr>
            <a:spLocks noGrp="1"/>
          </p:cNvSpPr>
          <p:nvPr>
            <p:ph type="dt" sz="half" idx="10"/>
          </p:nvPr>
        </p:nvSpPr>
        <p:spPr/>
        <p:txBody>
          <a:bodyPr/>
          <a:lstStyle/>
          <a:p>
            <a:r>
              <a:rPr lang="en-US" altLang="ja-JP"/>
              <a:t>E.C. Aschenauer</a:t>
            </a:r>
          </a:p>
        </p:txBody>
      </p:sp>
      <p:sp>
        <p:nvSpPr>
          <p:cNvPr id="5" name="Slide Number Placeholder 4"/>
          <p:cNvSpPr>
            <a:spLocks noGrp="1"/>
          </p:cNvSpPr>
          <p:nvPr>
            <p:ph type="sldNum" sz="quarter" idx="12"/>
          </p:nvPr>
        </p:nvSpPr>
        <p:spPr/>
        <p:txBody>
          <a:bodyPr/>
          <a:lstStyle/>
          <a:p>
            <a:fld id="{1EC7F85B-340E-9941-AF39-030851572DD6}" type="slidenum">
              <a:rPr lang="en-US" altLang="ja-JP"/>
              <a:pPr/>
              <a:t>52</a:t>
            </a:fld>
            <a:endParaRPr lang="en-US" altLang="ja-JP"/>
          </a:p>
        </p:txBody>
      </p:sp>
      <p:pic>
        <p:nvPicPr>
          <p:cNvPr id="13" name="Picture 21"/>
          <p:cNvPicPr>
            <a:picLocks noChangeAspect="1" noChangeArrowheads="1"/>
          </p:cNvPicPr>
          <p:nvPr/>
        </p:nvPicPr>
        <p:blipFill>
          <a:blip r:embed="rId2">
            <a:extLst>
              <a:ext uri="{28A0092B-C50C-407E-A947-70E740481C1C}">
                <a14:useLocalDpi xmlns:a14="http://schemas.microsoft.com/office/drawing/2010/main" xmlns="" val="0"/>
              </a:ext>
            </a:extLst>
          </a:blip>
          <a:stretch>
            <a:fillRect/>
          </a:stretch>
        </p:blipFill>
        <p:spPr bwMode="auto">
          <a:xfrm>
            <a:off x="246051" y="1909563"/>
            <a:ext cx="3751580" cy="4187190"/>
          </a:xfrm>
          <a:prstGeom prst="rect">
            <a:avLst/>
          </a:prstGeom>
          <a:noFill/>
          <a:ln w="12700" cap="flat">
            <a:noFill/>
            <a:miter lim="800000"/>
            <a:headEnd/>
            <a:tailEnd/>
          </a:ln>
        </p:spPr>
      </p:pic>
      <p:sp>
        <p:nvSpPr>
          <p:cNvPr id="26" name="Text Box 5"/>
          <p:cNvSpPr txBox="1">
            <a:spLocks noChangeArrowheads="1"/>
          </p:cNvSpPr>
          <p:nvPr/>
        </p:nvSpPr>
        <p:spPr bwMode="auto">
          <a:xfrm>
            <a:off x="341313" y="1163638"/>
            <a:ext cx="3338429" cy="276999"/>
          </a:xfrm>
          <a:prstGeom prst="rect">
            <a:avLst/>
          </a:prstGeom>
          <a:noFill/>
          <a:ln w="9525">
            <a:noFill/>
            <a:miter lim="800000"/>
            <a:headEnd/>
            <a:tailEnd/>
          </a:ln>
        </p:spPr>
        <p:txBody>
          <a:bodyPr wrap="none" lIns="0" tIns="0" rIns="0" bIns="0">
            <a:spAutoFit/>
          </a:bodyPr>
          <a:lstStyle/>
          <a:p>
            <a:pPr defTabSz="828675" hangingPunct="0">
              <a:buClr>
                <a:srgbClr val="000000"/>
              </a:buClr>
              <a:buSzPct val="45000"/>
              <a:buFont typeface="StarSymbol" charset="0"/>
              <a:buNone/>
              <a:tabLst>
                <a:tab pos="657225" algn="l"/>
                <a:tab pos="1312863" algn="l"/>
                <a:tab pos="1970088" algn="l"/>
                <a:tab pos="2627313" algn="l"/>
              </a:tabLst>
            </a:pPr>
            <a:r>
              <a:rPr lang="en-GB" b="1" dirty="0" err="1">
                <a:effectLst>
                  <a:outerShdw blurRad="38100" dist="38100" dir="2700000" algn="tl">
                    <a:srgbClr val="C0C0C0"/>
                  </a:outerShdw>
                </a:effectLst>
                <a:latin typeface="Comic Sans MS"/>
                <a:cs typeface="Comic Sans MS"/>
              </a:rPr>
              <a:t>E</a:t>
            </a:r>
            <a:r>
              <a:rPr lang="en-GB" b="1" baseline="-25000" dirty="0" err="1">
                <a:effectLst>
                  <a:outerShdw blurRad="38100" dist="38100" dir="2700000" algn="tl">
                    <a:srgbClr val="C0C0C0"/>
                  </a:outerShdw>
                </a:effectLst>
                <a:latin typeface="Comic Sans MS"/>
                <a:cs typeface="Comic Sans MS"/>
              </a:rPr>
              <a:t>e</a:t>
            </a:r>
            <a:r>
              <a:rPr lang="en-GB" b="1" dirty="0">
                <a:effectLst>
                  <a:outerShdw blurRad="38100" dist="38100" dir="2700000" algn="tl">
                    <a:srgbClr val="C0C0C0"/>
                  </a:outerShdw>
                </a:effectLst>
                <a:latin typeface="Comic Sans MS"/>
                <a:cs typeface="Comic Sans MS"/>
              </a:rPr>
              <a:t> = 27 </a:t>
            </a:r>
            <a:r>
              <a:rPr lang="en-GB" b="1" dirty="0" err="1">
                <a:effectLst>
                  <a:outerShdw blurRad="38100" dist="38100" dir="2700000" algn="tl">
                    <a:srgbClr val="C0C0C0"/>
                  </a:outerShdw>
                </a:effectLst>
                <a:latin typeface="Comic Sans MS"/>
                <a:cs typeface="Comic Sans MS"/>
              </a:rPr>
              <a:t>GeV</a:t>
            </a:r>
            <a:r>
              <a:rPr lang="en-GB" b="1" dirty="0">
                <a:effectLst>
                  <a:outerShdw blurRad="38100" dist="38100" dir="2700000" algn="tl">
                    <a:srgbClr val="C0C0C0"/>
                  </a:outerShdw>
                </a:effectLst>
                <a:latin typeface="Comic Sans MS"/>
                <a:cs typeface="Comic Sans MS"/>
              </a:rPr>
              <a:t> </a:t>
            </a:r>
            <a:r>
              <a:rPr lang="en-GB" b="1" dirty="0">
                <a:effectLst>
                  <a:outerShdw blurRad="38100" dist="38100" dir="2700000" algn="tl">
                    <a:srgbClr val="C0C0C0"/>
                  </a:outerShdw>
                </a:effectLst>
                <a:latin typeface="Comic Sans MS"/>
                <a:cs typeface="Comic Sans MS"/>
                <a:sym typeface="Wingdings"/>
              </a:rPr>
              <a:t> √s = 7.2 </a:t>
            </a:r>
            <a:r>
              <a:rPr lang="en-GB" b="1" dirty="0" err="1">
                <a:effectLst>
                  <a:outerShdw blurRad="38100" dist="38100" dir="2700000" algn="tl">
                    <a:srgbClr val="C0C0C0"/>
                  </a:outerShdw>
                </a:effectLst>
                <a:latin typeface="Comic Sans MS"/>
                <a:cs typeface="Comic Sans MS"/>
                <a:sym typeface="Wingdings"/>
              </a:rPr>
              <a:t>GeV</a:t>
            </a:r>
            <a:endParaRPr lang="en-GB" b="1" dirty="0">
              <a:effectLst>
                <a:outerShdw blurRad="38100" dist="38100" dir="2700000" algn="tl">
                  <a:srgbClr val="C0C0C0"/>
                </a:outerShdw>
              </a:effectLst>
              <a:latin typeface="Comic Sans MS"/>
              <a:cs typeface="Comic Sans MS"/>
            </a:endParaRPr>
          </a:p>
        </p:txBody>
      </p:sp>
      <p:sp>
        <p:nvSpPr>
          <p:cNvPr id="27" name="Text Box 6"/>
          <p:cNvSpPr txBox="1">
            <a:spLocks noChangeArrowheads="1"/>
          </p:cNvSpPr>
          <p:nvPr/>
        </p:nvSpPr>
        <p:spPr bwMode="auto">
          <a:xfrm>
            <a:off x="333374" y="1509713"/>
            <a:ext cx="3044825" cy="276999"/>
          </a:xfrm>
          <a:prstGeom prst="rect">
            <a:avLst/>
          </a:prstGeom>
          <a:noFill/>
          <a:ln w="9525">
            <a:noFill/>
            <a:miter lim="800000"/>
            <a:headEnd/>
            <a:tailEnd/>
          </a:ln>
        </p:spPr>
        <p:txBody>
          <a:bodyPr wrap="square" lIns="0" tIns="0" rIns="0" bIns="0">
            <a:spAutoFit/>
          </a:bodyPr>
          <a:lstStyle/>
          <a:p>
            <a:pPr defTabSz="828675" hangingPunct="0">
              <a:buClr>
                <a:srgbClr val="000000"/>
              </a:buClr>
              <a:buSzPct val="45000"/>
              <a:buFont typeface="StarSymbol" charset="0"/>
              <a:buNone/>
              <a:tabLst>
                <a:tab pos="1066800" algn="l"/>
                <a:tab pos="1312863" algn="l"/>
                <a:tab pos="1970088" algn="l"/>
                <a:tab pos="2627313" algn="l"/>
              </a:tabLst>
            </a:pPr>
            <a:r>
              <a:rPr lang="en-GB" b="1" dirty="0">
                <a:solidFill>
                  <a:srgbClr val="FF00FF"/>
                </a:solidFill>
                <a:effectLst>
                  <a:outerShdw blurRad="38100" dist="38100" dir="2700000" algn="tl">
                    <a:srgbClr val="C0C0C0"/>
                  </a:outerShdw>
                </a:effectLst>
                <a:latin typeface="Comic Sans MS"/>
                <a:cs typeface="Comic Sans MS"/>
              </a:rPr>
              <a:t>E</a:t>
            </a:r>
            <a:r>
              <a:rPr lang="en-GB" b="1" baseline="-33000" dirty="0">
                <a:solidFill>
                  <a:srgbClr val="FF00FF"/>
                </a:solidFill>
                <a:effectLst>
                  <a:outerShdw blurRad="38100" dist="38100" dir="2700000" algn="tl">
                    <a:srgbClr val="C0C0C0"/>
                  </a:outerShdw>
                </a:effectLst>
                <a:latin typeface="Comic Sans MS"/>
                <a:cs typeface="Comic Sans MS"/>
              </a:rPr>
              <a:t>h</a:t>
            </a:r>
            <a:r>
              <a:rPr lang="en-GB" b="1" dirty="0">
                <a:solidFill>
                  <a:srgbClr val="FF00FF"/>
                </a:solidFill>
                <a:effectLst>
                  <a:outerShdw blurRad="38100" dist="38100" dir="2700000" algn="tl">
                    <a:srgbClr val="C0C0C0"/>
                  </a:outerShdw>
                </a:effectLst>
                <a:latin typeface="Comic Sans MS"/>
                <a:cs typeface="Comic Sans MS"/>
              </a:rPr>
              <a:t> = 2-15 </a:t>
            </a:r>
            <a:r>
              <a:rPr lang="en-GB" b="1" dirty="0" err="1">
                <a:solidFill>
                  <a:srgbClr val="FF00FF"/>
                </a:solidFill>
                <a:effectLst>
                  <a:outerShdw blurRad="38100" dist="38100" dir="2700000" algn="tl">
                    <a:srgbClr val="C0C0C0"/>
                  </a:outerShdw>
                </a:effectLst>
                <a:latin typeface="Comic Sans MS"/>
                <a:cs typeface="Comic Sans MS"/>
              </a:rPr>
              <a:t>GeV</a:t>
            </a:r>
            <a:r>
              <a:rPr lang="en-GB" b="1" dirty="0">
                <a:solidFill>
                  <a:srgbClr val="FF00FF"/>
                </a:solidFill>
                <a:effectLst/>
                <a:latin typeface="Comic Sans MS"/>
                <a:cs typeface="Comic Sans MS"/>
              </a:rPr>
              <a:t> </a:t>
            </a:r>
          </a:p>
        </p:txBody>
      </p:sp>
      <p:sp>
        <p:nvSpPr>
          <p:cNvPr id="28" name="TextBox 27"/>
          <p:cNvSpPr txBox="1"/>
          <p:nvPr/>
        </p:nvSpPr>
        <p:spPr>
          <a:xfrm>
            <a:off x="266700" y="711200"/>
            <a:ext cx="1435459" cy="461665"/>
          </a:xfrm>
          <a:prstGeom prst="rect">
            <a:avLst/>
          </a:prstGeom>
          <a:noFill/>
        </p:spPr>
        <p:txBody>
          <a:bodyPr wrap="none" rtlCol="0">
            <a:spAutoFit/>
          </a:bodyPr>
          <a:lstStyle/>
          <a:p>
            <a:r>
              <a:rPr lang="en-US" sz="2400" b="1" dirty="0">
                <a:solidFill>
                  <a:srgbClr val="FF00FF"/>
                </a:solidFill>
                <a:latin typeface="Comic Sans MS"/>
                <a:cs typeface="Comic Sans MS"/>
              </a:rPr>
              <a:t>Hermes:</a:t>
            </a:r>
          </a:p>
        </p:txBody>
      </p:sp>
      <p:sp>
        <p:nvSpPr>
          <p:cNvPr id="35" name="TextBox 34"/>
          <p:cNvSpPr txBox="1"/>
          <p:nvPr/>
        </p:nvSpPr>
        <p:spPr>
          <a:xfrm rot="19500000">
            <a:off x="-88032" y="2207737"/>
            <a:ext cx="4780508" cy="1477328"/>
          </a:xfrm>
          <a:prstGeom prst="rect">
            <a:avLst/>
          </a:prstGeom>
          <a:solidFill>
            <a:schemeClr val="bg1">
              <a:lumMod val="65000"/>
            </a:schemeClr>
          </a:solidFill>
          <a:effectLst>
            <a:glow rad="101600">
              <a:schemeClr val="tx1">
                <a:lumMod val="95000"/>
                <a:alpha val="75000"/>
              </a:schemeClr>
            </a:glow>
          </a:effectLst>
          <a:scene3d>
            <a:camera prst="orthographicFront"/>
            <a:lightRig rig="threePt" dir="t"/>
          </a:scene3d>
          <a:sp3d>
            <a:bevelT w="114300" prst="artDeco"/>
            <a:bevelB w="114300" prst="artDeco"/>
          </a:sp3d>
        </p:spPr>
        <p:txBody>
          <a:bodyPr wrap="square" rtlCol="0">
            <a:spAutoFit/>
          </a:bodyPr>
          <a:lstStyle/>
          <a:p>
            <a:pPr algn="ctr"/>
            <a:r>
              <a:rPr lang="en-US" b="1" dirty="0">
                <a:solidFill>
                  <a:schemeClr val="bg1"/>
                </a:solidFill>
                <a:latin typeface="Comic Sans MS"/>
                <a:cs typeface="Comic Sans MS"/>
              </a:rPr>
              <a:t>Unprecedented precision to distinguish between different </a:t>
            </a:r>
            <a:r>
              <a:rPr lang="en-US" dirty="0">
                <a:solidFill>
                  <a:schemeClr val="bg1"/>
                </a:solidFill>
                <a:latin typeface="Comic Sans MS"/>
                <a:cs typeface="Comic Sans MS"/>
              </a:rPr>
              <a:t>models</a:t>
            </a:r>
            <a:endParaRPr lang="en-US" b="1" dirty="0">
              <a:solidFill>
                <a:schemeClr val="bg1"/>
              </a:solidFill>
              <a:latin typeface="Comic Sans MS"/>
              <a:cs typeface="Comic Sans MS"/>
            </a:endParaRPr>
          </a:p>
          <a:p>
            <a:pPr algn="ctr"/>
            <a:r>
              <a:rPr lang="en-US" b="1" dirty="0">
                <a:solidFill>
                  <a:srgbClr val="FF00FF"/>
                </a:solidFill>
                <a:latin typeface="Comic Sans MS"/>
                <a:cs typeface="Comic Sans MS"/>
              </a:rPr>
              <a:t>large </a:t>
            </a:r>
            <a:r>
              <a:rPr lang="en-US" b="1" dirty="0">
                <a:solidFill>
                  <a:srgbClr val="FF00FF"/>
                </a:solidFill>
                <a:latin typeface="Symbol" charset="2"/>
                <a:cs typeface="Symbol" charset="2"/>
              </a:rPr>
              <a:t>n</a:t>
            </a:r>
            <a:r>
              <a:rPr lang="en-US" b="1" dirty="0">
                <a:solidFill>
                  <a:srgbClr val="FF00FF"/>
                </a:solidFill>
                <a:latin typeface="Comic Sans MS"/>
                <a:cs typeface="Comic Sans MS"/>
              </a:rPr>
              <a:t> range</a:t>
            </a:r>
          </a:p>
          <a:p>
            <a:pPr marL="285750" indent="-285750" algn="ctr">
              <a:buFont typeface="Wingdings" charset="0"/>
              <a:buChar char="à"/>
            </a:pPr>
            <a:r>
              <a:rPr lang="en-US" b="1" dirty="0" err="1">
                <a:solidFill>
                  <a:schemeClr val="bg1"/>
                </a:solidFill>
                <a:latin typeface="Comic Sans MS"/>
                <a:cs typeface="Comic Sans MS"/>
                <a:sym typeface="Wingdings"/>
              </a:rPr>
              <a:t>hadronization</a:t>
            </a:r>
            <a:r>
              <a:rPr lang="en-US" b="1" dirty="0">
                <a:solidFill>
                  <a:schemeClr val="bg1"/>
                </a:solidFill>
                <a:latin typeface="Comic Sans MS"/>
                <a:cs typeface="Comic Sans MS"/>
                <a:sym typeface="Wingdings"/>
              </a:rPr>
              <a:t> in and out of nucleus</a:t>
            </a:r>
          </a:p>
          <a:p>
            <a:pPr marL="285750" indent="-285750" algn="ctr">
              <a:buFont typeface="Wingdings" charset="0"/>
              <a:buChar char="à"/>
            </a:pPr>
            <a:r>
              <a:rPr lang="en-US" dirty="0">
                <a:solidFill>
                  <a:schemeClr val="bg1"/>
                </a:solidFill>
                <a:latin typeface="Comic Sans MS"/>
                <a:cs typeface="Comic Sans MS"/>
                <a:sym typeface="Wingdings"/>
              </a:rPr>
              <a:t>first time for charm</a:t>
            </a:r>
            <a:endParaRPr lang="en-US" b="1" dirty="0">
              <a:solidFill>
                <a:schemeClr val="bg1"/>
              </a:solidFill>
              <a:latin typeface="Comic Sans MS"/>
              <a:cs typeface="Comic Sans MS"/>
            </a:endParaRPr>
          </a:p>
        </p:txBody>
      </p:sp>
      <p:pic>
        <p:nvPicPr>
          <p:cNvPr id="19" name="Picture 18" descr="MR35_145.eps"/>
          <p:cNvPicPr>
            <a:picLocks noChangeAspect="1"/>
          </p:cNvPicPr>
          <p:nvPr/>
        </p:nvPicPr>
        <p:blipFill rotWithShape="1">
          <a:blip r:embed="rId3">
            <a:extLst>
              <a:ext uri="{28A0092B-C50C-407E-A947-70E740481C1C}">
                <a14:useLocalDpi xmlns:a14="http://schemas.microsoft.com/office/drawing/2010/main" xmlns="" val="0"/>
              </a:ext>
            </a:extLst>
          </a:blip>
          <a:srcRect r="51765"/>
          <a:stretch/>
        </p:blipFill>
        <p:spPr>
          <a:xfrm>
            <a:off x="4550831" y="691449"/>
            <a:ext cx="4495270" cy="3241915"/>
          </a:xfrm>
          <a:prstGeom prst="rect">
            <a:avLst/>
          </a:prstGeom>
          <a:solidFill>
            <a:schemeClr val="bg1">
              <a:lumMod val="85000"/>
            </a:schemeClr>
          </a:solidFill>
        </p:spPr>
      </p:pic>
      <p:pic>
        <p:nvPicPr>
          <p:cNvPr id="21" name="Picture 20" descr="MR35_145.eps"/>
          <p:cNvPicPr>
            <a:picLocks noChangeAspect="1"/>
          </p:cNvPicPr>
          <p:nvPr/>
        </p:nvPicPr>
        <p:blipFill rotWithShape="1">
          <a:blip r:embed="rId3">
            <a:extLst>
              <a:ext uri="{28A0092B-C50C-407E-A947-70E740481C1C}">
                <a14:useLocalDpi xmlns:a14="http://schemas.microsoft.com/office/drawing/2010/main" xmlns="" val="0"/>
              </a:ext>
            </a:extLst>
          </a:blip>
          <a:srcRect l="50955"/>
          <a:stretch/>
        </p:blipFill>
        <p:spPr>
          <a:xfrm>
            <a:off x="4564063" y="3437503"/>
            <a:ext cx="4484687" cy="3180855"/>
          </a:xfrm>
          <a:prstGeom prst="rect">
            <a:avLst/>
          </a:prstGeom>
          <a:solidFill>
            <a:schemeClr val="bg1">
              <a:lumMod val="85000"/>
            </a:schemeClr>
          </a:solidFill>
        </p:spPr>
      </p:pic>
      <p:sp>
        <p:nvSpPr>
          <p:cNvPr id="29" name="TextBox 28"/>
          <p:cNvSpPr txBox="1"/>
          <p:nvPr/>
        </p:nvSpPr>
        <p:spPr>
          <a:xfrm>
            <a:off x="7936436" y="5715000"/>
            <a:ext cx="868898" cy="461665"/>
          </a:xfrm>
          <a:prstGeom prst="rect">
            <a:avLst/>
          </a:prstGeom>
          <a:noFill/>
        </p:spPr>
        <p:txBody>
          <a:bodyPr wrap="none" rtlCol="0">
            <a:spAutoFit/>
          </a:bodyPr>
          <a:lstStyle/>
          <a:p>
            <a:r>
              <a:rPr lang="en-US" sz="2400" b="1" dirty="0">
                <a:solidFill>
                  <a:srgbClr val="FF00FF"/>
                </a:solidFill>
                <a:latin typeface="Comic Sans MS"/>
                <a:cs typeface="Comic Sans MS"/>
              </a:rPr>
              <a:t>EIC:</a:t>
            </a:r>
          </a:p>
        </p:txBody>
      </p:sp>
    </p:spTree>
    <p:extLst>
      <p:ext uri="{BB962C8B-B14F-4D97-AF65-F5344CB8AC3E}">
        <p14:creationId xmlns:p14="http://schemas.microsoft.com/office/powerpoint/2010/main" xmlns="" val="93839348"/>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p:cTn id="18" dur="500" fill="hold"/>
                                        <p:tgtEl>
                                          <p:spTgt spid="35"/>
                                        </p:tgtEl>
                                        <p:attrNameLst>
                                          <p:attrName>ppt_w</p:attrName>
                                        </p:attrNameLst>
                                      </p:cBhvr>
                                      <p:tavLst>
                                        <p:tav tm="0">
                                          <p:val>
                                            <p:fltVal val="0"/>
                                          </p:val>
                                        </p:tav>
                                        <p:tav tm="100000">
                                          <p:val>
                                            <p:strVal val="#ppt_w"/>
                                          </p:val>
                                        </p:tav>
                                      </p:tavLst>
                                    </p:anim>
                                    <p:anim calcmode="lin" valueType="num">
                                      <p:cBhvr>
                                        <p:cTn id="19" dur="500" fill="hold"/>
                                        <p:tgtEl>
                                          <p:spTgt spid="35"/>
                                        </p:tgtEl>
                                        <p:attrNameLst>
                                          <p:attrName>ppt_h</p:attrName>
                                        </p:attrNameLst>
                                      </p:cBhvr>
                                      <p:tavLst>
                                        <p:tav tm="0">
                                          <p:val>
                                            <p:fltVal val="0"/>
                                          </p:val>
                                        </p:tav>
                                        <p:tav tm="100000">
                                          <p:val>
                                            <p:strVal val="#ppt_h"/>
                                          </p:val>
                                        </p:tav>
                                      </p:tavLst>
                                    </p:anim>
                                    <p:animEffect transition="in" filter="fade">
                                      <p:cBhvr>
                                        <p:cTn id="2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Grp="1" noChangeArrowheads="1"/>
          </p:cNvSpPr>
          <p:nvPr>
            <p:ph type="title"/>
          </p:nvPr>
        </p:nvSpPr>
        <p:spPr>
          <a:xfrm>
            <a:off x="-396240" y="0"/>
            <a:ext cx="9540240" cy="609600"/>
          </a:xfrm>
        </p:spPr>
        <p:txBody>
          <a:bodyPr/>
          <a:lstStyle/>
          <a:p>
            <a:r>
              <a:rPr lang="en-US" dirty="0"/>
              <a:t>What Do we know now on </a:t>
            </a:r>
            <a:r>
              <a:rPr lang="en-US" dirty="0">
                <a:latin typeface="Symbol" charset="2"/>
                <a:cs typeface="Symbol" charset="2"/>
              </a:rPr>
              <a:t>D</a:t>
            </a:r>
            <a:r>
              <a:rPr lang="en-US" cap="none" dirty="0"/>
              <a:t>g(x)</a:t>
            </a:r>
          </a:p>
        </p:txBody>
      </p:sp>
      <p:sp>
        <p:nvSpPr>
          <p:cNvPr id="6" name="Date Placeholder 5"/>
          <p:cNvSpPr>
            <a:spLocks noGrp="1"/>
          </p:cNvSpPr>
          <p:nvPr>
            <p:ph type="dt" sz="half" idx="10"/>
          </p:nvPr>
        </p:nvSpPr>
        <p:spPr/>
        <p:txBody>
          <a:bodyPr/>
          <a:lstStyle/>
          <a:p>
            <a:r>
              <a:rPr lang="en-US" altLang="ja-JP"/>
              <a:t>E.C. Aschenauer</a:t>
            </a:r>
          </a:p>
        </p:txBody>
      </p:sp>
      <p:sp>
        <p:nvSpPr>
          <p:cNvPr id="7" name="Slide Number Placeholder 6"/>
          <p:cNvSpPr>
            <a:spLocks noGrp="1"/>
          </p:cNvSpPr>
          <p:nvPr>
            <p:ph type="sldNum" sz="quarter" idx="12"/>
          </p:nvPr>
        </p:nvSpPr>
        <p:spPr/>
        <p:txBody>
          <a:bodyPr/>
          <a:lstStyle/>
          <a:p>
            <a:fld id="{1EC7F85B-340E-9941-AF39-030851572DD6}" type="slidenum">
              <a:rPr lang="en-US" altLang="ja-JP"/>
              <a:pPr/>
              <a:t>53</a:t>
            </a:fld>
            <a:endParaRPr lang="en-US" altLang="ja-JP"/>
          </a:p>
        </p:txBody>
      </p:sp>
      <p:sp>
        <p:nvSpPr>
          <p:cNvPr id="28674" name="Rectangle 2"/>
          <p:cNvSpPr>
            <a:spLocks noGrp="1" noChangeArrowheads="1"/>
          </p:cNvSpPr>
          <p:nvPr>
            <p:ph type="body" idx="4294967295"/>
          </p:nvPr>
        </p:nvSpPr>
        <p:spPr>
          <a:xfrm>
            <a:off x="4419600" y="2151063"/>
            <a:ext cx="4724400" cy="1290637"/>
          </a:xfrm>
          <a:prstGeom prst="rect">
            <a:avLst/>
          </a:prstGeom>
          <a:ln/>
        </p:spPr>
        <p:txBody>
          <a:bodyPr/>
          <a:lstStyle/>
          <a:p>
            <a:r>
              <a:rPr lang="en-US" sz="1800" dirty="0">
                <a:latin typeface="Comic Sans MS Bold"/>
                <a:cs typeface="Comic Sans MS Bold"/>
              </a:rPr>
              <a:t>Scaling violations of g</a:t>
            </a:r>
            <a:r>
              <a:rPr lang="en-US" sz="1800" baseline="-25000" dirty="0">
                <a:latin typeface="Comic Sans MS Bold"/>
                <a:cs typeface="Comic Sans MS Bold"/>
              </a:rPr>
              <a:t>1</a:t>
            </a:r>
            <a:r>
              <a:rPr lang="en-US" sz="1800" dirty="0">
                <a:latin typeface="Comic Sans MS Bold"/>
                <a:cs typeface="Comic Sans MS Bold"/>
              </a:rPr>
              <a:t> </a:t>
            </a:r>
          </a:p>
          <a:p>
            <a:pPr>
              <a:buNone/>
            </a:pPr>
            <a:r>
              <a:rPr lang="en-US" sz="1800" dirty="0">
                <a:latin typeface="Comic Sans MS Bold"/>
                <a:cs typeface="Comic Sans MS Bold"/>
              </a:rPr>
              <a:t>   (Q</a:t>
            </a:r>
            <a:r>
              <a:rPr lang="en-US" sz="1800" baseline="32000" dirty="0">
                <a:latin typeface="Comic Sans MS Bold"/>
                <a:cs typeface="Comic Sans MS Bold"/>
              </a:rPr>
              <a:t>2</a:t>
            </a:r>
            <a:r>
              <a:rPr lang="en-US" sz="1800" dirty="0">
                <a:latin typeface="Comic Sans MS Bold"/>
                <a:cs typeface="Comic Sans MS Bold"/>
              </a:rPr>
              <a:t>-dependence) give </a:t>
            </a:r>
            <a:r>
              <a:rPr lang="en-US" sz="1800" dirty="0">
                <a:solidFill>
                  <a:srgbClr val="CC66FF"/>
                </a:solidFill>
                <a:latin typeface="Comic Sans MS Bold"/>
                <a:cs typeface="Comic Sans MS Bold"/>
              </a:rPr>
              <a:t>indirect access </a:t>
            </a:r>
            <a:r>
              <a:rPr lang="en-US" sz="1800" dirty="0">
                <a:latin typeface="Comic Sans MS Bold"/>
                <a:cs typeface="Comic Sans MS Bold"/>
              </a:rPr>
              <a:t>to the gluon distribution via DGLAP evolution.</a:t>
            </a:r>
          </a:p>
        </p:txBody>
      </p:sp>
      <p:sp>
        <p:nvSpPr>
          <p:cNvPr id="12" name="TextBox 11"/>
          <p:cNvSpPr txBox="1"/>
          <p:nvPr/>
        </p:nvSpPr>
        <p:spPr>
          <a:xfrm>
            <a:off x="397895" y="3005882"/>
            <a:ext cx="8802410" cy="646331"/>
          </a:xfrm>
          <a:prstGeom prst="rect">
            <a:avLst/>
          </a:prstGeom>
          <a:noFill/>
        </p:spPr>
        <p:txBody>
          <a:bodyPr wrap="none" rtlCol="0">
            <a:spAutoFit/>
          </a:bodyPr>
          <a:lstStyle/>
          <a:p>
            <a:pPr>
              <a:buClr>
                <a:srgbClr val="CC66FF"/>
              </a:buClr>
              <a:buFont typeface="Wingdings" charset="2"/>
              <a:buChar char="q"/>
            </a:pPr>
            <a:r>
              <a:rPr lang="en-US" b="1" dirty="0">
                <a:latin typeface="Comic Sans MS"/>
                <a:cs typeface="Comic Sans MS"/>
              </a:rPr>
              <a:t> RHIC polarized pp collisions at </a:t>
            </a:r>
            <a:r>
              <a:rPr lang="en-US" b="1" dirty="0" err="1">
                <a:latin typeface="Comic Sans MS"/>
                <a:cs typeface="Comic Sans MS"/>
              </a:rPr>
              <a:t>midrapidity</a:t>
            </a:r>
            <a:r>
              <a:rPr lang="en-US" b="1" dirty="0">
                <a:latin typeface="Comic Sans MS"/>
                <a:cs typeface="Comic Sans MS"/>
              </a:rPr>
              <a:t> direct </a:t>
            </a:r>
            <a:r>
              <a:rPr lang="en-US" dirty="0">
                <a:latin typeface="Comic Sans MS"/>
                <a:cs typeface="Comic Sans MS"/>
              </a:rPr>
              <a:t>access to</a:t>
            </a:r>
            <a:r>
              <a:rPr lang="en-US" b="1" dirty="0">
                <a:latin typeface="Comic Sans MS"/>
                <a:cs typeface="Comic Sans MS"/>
              </a:rPr>
              <a:t> gluons (</a:t>
            </a:r>
            <a:r>
              <a:rPr lang="en-US" b="1" dirty="0" err="1">
                <a:latin typeface="Comic Sans MS"/>
                <a:cs typeface="Comic Sans MS"/>
              </a:rPr>
              <a:t>gg,qg</a:t>
            </a:r>
            <a:r>
              <a:rPr lang="en-US" b="1" dirty="0">
                <a:latin typeface="Comic Sans MS"/>
                <a:cs typeface="Comic Sans MS"/>
              </a:rPr>
              <a:t>)</a:t>
            </a:r>
          </a:p>
          <a:p>
            <a:pPr>
              <a:buClr>
                <a:srgbClr val="CC66FF"/>
              </a:buClr>
              <a:buFont typeface="Wingdings" charset="2"/>
              <a:buChar char="q"/>
            </a:pPr>
            <a:r>
              <a:rPr lang="en-US" b="1" dirty="0">
                <a:latin typeface="Comic Sans MS"/>
                <a:cs typeface="Comic Sans MS"/>
              </a:rPr>
              <a:t> Rules out large </a:t>
            </a:r>
            <a:r>
              <a:rPr lang="en-US" b="1" dirty="0">
                <a:latin typeface="Symbol" charset="2"/>
                <a:cs typeface="Symbol" charset="2"/>
              </a:rPr>
              <a:t>D</a:t>
            </a:r>
            <a:r>
              <a:rPr lang="en-US" b="1" dirty="0">
                <a:latin typeface="Comic Sans MS"/>
                <a:cs typeface="Comic Sans MS"/>
              </a:rPr>
              <a:t>G for 0.05 &lt; x &lt; 0.2</a:t>
            </a:r>
          </a:p>
        </p:txBody>
      </p:sp>
      <p:graphicFrame>
        <p:nvGraphicFramePr>
          <p:cNvPr id="843778" name="Object 2"/>
          <p:cNvGraphicFramePr>
            <a:graphicFrameLocks noChangeAspect="1"/>
          </p:cNvGraphicFramePr>
          <p:nvPr>
            <p:extLst>
              <p:ext uri="{D42A27DB-BD31-4B8C-83A1-F6EECF244321}">
                <p14:modId xmlns:p14="http://schemas.microsoft.com/office/powerpoint/2010/main" xmlns="" val="3146338066"/>
              </p:ext>
            </p:extLst>
          </p:nvPr>
        </p:nvGraphicFramePr>
        <p:xfrm>
          <a:off x="4584700" y="1019175"/>
          <a:ext cx="2374900" cy="609600"/>
        </p:xfrm>
        <a:graphic>
          <a:graphicData uri="http://schemas.openxmlformats.org/presentationml/2006/ole">
            <p:oleObj spid="_x0000_s159803" name="Equation" r:id="rId3" imgW="2358720" imgH="594000" progId="">
              <p:embed/>
            </p:oleObj>
          </a:graphicData>
        </a:graphic>
      </p:graphicFrame>
      <p:pic>
        <p:nvPicPr>
          <p:cNvPr id="11" name="Picture 4"/>
          <p:cNvPicPr>
            <a:picLocks noChangeAspect="1" noChangeArrowheads="1"/>
          </p:cNvPicPr>
          <p:nvPr/>
        </p:nvPicPr>
        <p:blipFill>
          <a:blip r:embed="rId4">
            <a:extLst>
              <a:ext uri="{28A0092B-C50C-407E-A947-70E740481C1C}">
                <a14:useLocalDpi xmlns:a14="http://schemas.microsoft.com/office/drawing/2010/main" xmlns="" val="0"/>
              </a:ext>
            </a:extLst>
          </a:blip>
          <a:stretch>
            <a:fillRect/>
          </a:stretch>
        </p:blipFill>
        <p:spPr bwMode="auto">
          <a:xfrm>
            <a:off x="52717" y="3782553"/>
            <a:ext cx="4556760" cy="3042920"/>
          </a:xfrm>
          <a:prstGeom prst="rect">
            <a:avLst/>
          </a:prstGeom>
          <a:noFill/>
          <a:ln w="12700" cap="flat">
            <a:noFill/>
            <a:miter lim="800000"/>
            <a:headEnd/>
            <a:tailEnd/>
          </a:ln>
        </p:spPr>
      </p:pic>
      <p:pic>
        <p:nvPicPr>
          <p:cNvPr id="26" name="Picture 2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rot="5400000">
            <a:off x="5427412" y="3234690"/>
            <a:ext cx="2926080" cy="4320540"/>
          </a:xfrm>
          <a:prstGeom prst="rect">
            <a:avLst/>
          </a:prstGeom>
        </p:spPr>
      </p:pic>
      <p:pic>
        <p:nvPicPr>
          <p:cNvPr id="28675" name="Picture 3"/>
          <p:cNvPicPr>
            <a:picLocks noChangeAspect="1" noChangeArrowheads="1"/>
          </p:cNvPicPr>
          <p:nvPr/>
        </p:nvPicPr>
        <p:blipFill>
          <a:blip r:embed="rId6"/>
          <a:stretch>
            <a:fillRect/>
          </a:stretch>
        </p:blipFill>
        <p:spPr bwMode="auto">
          <a:xfrm>
            <a:off x="0" y="1127125"/>
            <a:ext cx="4270920" cy="4467735"/>
          </a:xfrm>
          <a:prstGeom prst="rect">
            <a:avLst/>
          </a:prstGeom>
          <a:solidFill>
            <a:schemeClr val="bg1">
              <a:lumMod val="85000"/>
            </a:schemeClr>
          </a:solidFill>
          <a:ln w="9525" cap="flat">
            <a:noFill/>
            <a:miter lim="800000"/>
            <a:headEnd/>
            <a:tailEnd/>
          </a:ln>
        </p:spPr>
      </p:pic>
      <p:sp>
        <p:nvSpPr>
          <p:cNvPr id="22" name="Line 10"/>
          <p:cNvSpPr>
            <a:spLocks noChangeShapeType="1"/>
          </p:cNvSpPr>
          <p:nvPr/>
        </p:nvSpPr>
        <p:spPr bwMode="auto">
          <a:xfrm rot="10800000" flipH="1">
            <a:off x="4176747" y="2019300"/>
            <a:ext cx="2605053" cy="992328"/>
          </a:xfrm>
          <a:prstGeom prst="line">
            <a:avLst/>
          </a:prstGeom>
          <a:noFill/>
          <a:ln w="38100" cap="flat">
            <a:solidFill>
              <a:srgbClr val="FF0000"/>
            </a:solidFill>
            <a:prstDash val="solid"/>
            <a:miter lim="800000"/>
            <a:headEnd type="stealth" w="med" len="med"/>
            <a:tailEnd type="none" w="med" len="med"/>
          </a:ln>
        </p:spPr>
        <p:txBody>
          <a:bodyPr lIns="0" tIns="0" rIns="0" bIns="0">
            <a:prstTxWarp prst="textNoShape">
              <a:avLst/>
            </a:prstTxWarp>
          </a:bodyPr>
          <a:lstStyle/>
          <a:p>
            <a:endParaRPr lang="en-US"/>
          </a:p>
        </p:txBody>
      </p:sp>
      <p:pic>
        <p:nvPicPr>
          <p:cNvPr id="31" name="Picture 30"/>
          <p:cNvPicPr>
            <a:picLocks noChangeAspect="1"/>
          </p:cNvPicPr>
          <p:nvPr/>
        </p:nvPicPr>
        <p:blipFill rotWithShape="1">
          <a:blip r:embed="rId7">
            <a:extLst>
              <a:ext uri="{28A0092B-C50C-407E-A947-70E740481C1C}">
                <a14:useLocalDpi xmlns:a14="http://schemas.microsoft.com/office/drawing/2010/main" xmlns="" val="0"/>
              </a:ext>
            </a:extLst>
          </a:blip>
          <a:srcRect t="10134" r="10824"/>
          <a:stretch/>
        </p:blipFill>
        <p:spPr>
          <a:xfrm>
            <a:off x="285970" y="1047525"/>
            <a:ext cx="4370454" cy="4404270"/>
          </a:xfrm>
          <a:prstGeom prst="rect">
            <a:avLst/>
          </a:prstGeom>
        </p:spPr>
      </p:pic>
      <p:sp>
        <p:nvSpPr>
          <p:cNvPr id="23" name="Line 11"/>
          <p:cNvSpPr>
            <a:spLocks noChangeShapeType="1"/>
          </p:cNvSpPr>
          <p:nvPr/>
        </p:nvSpPr>
        <p:spPr bwMode="auto">
          <a:xfrm>
            <a:off x="3475881" y="3684216"/>
            <a:ext cx="3148439" cy="1446584"/>
          </a:xfrm>
          <a:prstGeom prst="line">
            <a:avLst/>
          </a:prstGeom>
          <a:noFill/>
          <a:ln w="38100" cap="flat">
            <a:solidFill>
              <a:srgbClr val="FF0000"/>
            </a:solidFill>
            <a:prstDash val="solid"/>
            <a:miter lim="800000"/>
            <a:headEnd type="stealth" w="med" len="med"/>
            <a:tailEnd type="none" w="med" len="med"/>
          </a:ln>
        </p:spPr>
        <p:txBody>
          <a:bodyPr lIns="0" tIns="0" rIns="0" bIns="0">
            <a:prstTxWarp prst="textNoShape">
              <a:avLst/>
            </a:prstTxWarp>
          </a:bodyPr>
          <a:lstStyle/>
          <a:p>
            <a:endParaRPr lang="en-US"/>
          </a:p>
        </p:txBody>
      </p:sp>
      <p:sp>
        <p:nvSpPr>
          <p:cNvPr id="24" name="Rectangle 8"/>
          <p:cNvSpPr>
            <a:spLocks/>
          </p:cNvSpPr>
          <p:nvPr/>
        </p:nvSpPr>
        <p:spPr bwMode="auto">
          <a:xfrm>
            <a:off x="335484" y="5098431"/>
            <a:ext cx="5036616" cy="462062"/>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b="1" dirty="0">
                <a:latin typeface="Comic Sans MS Bold"/>
                <a:ea typeface="Gill Sans" pitchFamily="-109" charset="0"/>
                <a:cs typeface="Comic Sans MS Bold"/>
              </a:rPr>
              <a:t>Integral in RHIC x-range:</a:t>
            </a:r>
          </a:p>
        </p:txBody>
      </p:sp>
      <p:graphicFrame>
        <p:nvGraphicFramePr>
          <p:cNvPr id="29" name="Object 28"/>
          <p:cNvGraphicFramePr>
            <a:graphicFrameLocks noChangeAspect="1"/>
          </p:cNvGraphicFramePr>
          <p:nvPr>
            <p:extLst>
              <p:ext uri="{D42A27DB-BD31-4B8C-83A1-F6EECF244321}">
                <p14:modId xmlns:p14="http://schemas.microsoft.com/office/powerpoint/2010/main" xmlns="" val="2795443179"/>
              </p:ext>
            </p:extLst>
          </p:nvPr>
        </p:nvGraphicFramePr>
        <p:xfrm>
          <a:off x="500063" y="5468418"/>
          <a:ext cx="3495675" cy="746125"/>
        </p:xfrm>
        <a:graphic>
          <a:graphicData uri="http://schemas.openxmlformats.org/presentationml/2006/ole">
            <p:oleObj spid="_x0000_s159804" name="Equation" r:id="rId8" imgW="2962080" imgH="621360" progId="">
              <p:embed/>
            </p:oleObj>
          </a:graphicData>
        </a:graphic>
      </p:graphicFrame>
      <p:sp>
        <p:nvSpPr>
          <p:cNvPr id="2" name="TextBox 1"/>
          <p:cNvSpPr txBox="1"/>
          <p:nvPr/>
        </p:nvSpPr>
        <p:spPr>
          <a:xfrm>
            <a:off x="285746" y="6159515"/>
            <a:ext cx="4217245" cy="646331"/>
          </a:xfrm>
          <a:prstGeom prst="rect">
            <a:avLst/>
          </a:prstGeom>
          <a:noFill/>
        </p:spPr>
        <p:txBody>
          <a:bodyPr wrap="none" rtlCol="0">
            <a:spAutoFit/>
          </a:bodyPr>
          <a:lstStyle/>
          <a:p>
            <a:r>
              <a:rPr lang="en-US" dirty="0">
                <a:solidFill>
                  <a:srgbClr val="0000FF"/>
                </a:solidFill>
              </a:rPr>
              <a:t>Contribution to proton spin to date:</a:t>
            </a:r>
          </a:p>
          <a:p>
            <a:r>
              <a:rPr lang="en-US" dirty="0"/>
              <a:t>Gluon: 20%     Quarks: 30% </a:t>
            </a:r>
          </a:p>
        </p:txBody>
      </p:sp>
    </p:spTree>
    <p:extLst>
      <p:ext uri="{BB962C8B-B14F-4D97-AF65-F5344CB8AC3E}">
        <p14:creationId xmlns:p14="http://schemas.microsoft.com/office/powerpoint/2010/main" xmlns="" val="1504818511"/>
      </p:ext>
    </p:extLst>
  </p:cSld>
  <p:clrMapOvr>
    <a:masterClrMapping/>
  </p:clrMapOvr>
  <mc:AlternateContent xmlns:mc="http://schemas.openxmlformats.org/markup-compatibility/2006">
    <mc:Choice xmlns:mp="http://schemas.microsoft.com/office/mac/powerpoint/2008/main" xmlns="" Requires="mp">
      <p:transition xmlns:p14="http://schemas.microsoft.com/office/powerpoint/2010/main" spd="slow">
        <p14:prism/>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4377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8674">
                                            <p:txEl>
                                              <p:pRg st="0" end="0"/>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8674">
                                            <p:txEl>
                                              <p:pRg st="1" end="1"/>
                                            </p:txEl>
                                          </p:spTgt>
                                        </p:tgtEl>
                                        <p:attrNameLst>
                                          <p:attrName>style.visibility</p:attrName>
                                        </p:attrNameLst>
                                      </p:cBhvr>
                                      <p:to>
                                        <p:strVal val="hidden"/>
                                      </p:to>
                                    </p:set>
                                  </p:childTnLst>
                                </p:cTn>
                              </p:par>
                              <p:par>
                                <p:cTn id="11" presetID="6" presetClass="emph" presetSubtype="0" accel="50000" decel="50000" fill="hold" nodeType="withEffect">
                                  <p:stCondLst>
                                    <p:cond delay="0"/>
                                  </p:stCondLst>
                                  <p:childTnLst>
                                    <p:animScale>
                                      <p:cBhvr>
                                        <p:cTn id="12" dur="1000" fill="hold"/>
                                        <p:tgtEl>
                                          <p:spTgt spid="28675"/>
                                        </p:tgtEl>
                                      </p:cBhvr>
                                      <p:by x="50000" y="50000"/>
                                    </p:animScale>
                                  </p:childTnLst>
                                </p:cTn>
                              </p:par>
                            </p:childTnLst>
                          </p:cTn>
                        </p:par>
                        <p:par>
                          <p:cTn id="13" fill="hold">
                            <p:stCondLst>
                              <p:cond delay="1000"/>
                            </p:stCondLst>
                            <p:childTnLst>
                              <p:par>
                                <p:cTn id="14" presetID="0" presetClass="path" presetSubtype="0" accel="50000" decel="50000" fill="hold" nodeType="afterEffect">
                                  <p:stCondLst>
                                    <p:cond delay="0"/>
                                  </p:stCondLst>
                                  <p:childTnLst>
                                    <p:animMotion origin="layout" path="M 1.37398E-6 4.72004E-7 L 0.61351 -0.20824 " pathEditMode="relative" rAng="0" ptsTypes="AA">
                                      <p:cBhvr>
                                        <p:cTn id="15" dur="500" fill="hold"/>
                                        <p:tgtEl>
                                          <p:spTgt spid="28675"/>
                                        </p:tgtEl>
                                        <p:attrNameLst>
                                          <p:attrName>ppt_x</p:attrName>
                                          <p:attrName>ppt_y</p:attrName>
                                        </p:attrNameLst>
                                      </p:cBhvr>
                                      <p:rCtr x="30676" y="-10412"/>
                                    </p:animMotion>
                                  </p:childTnLst>
                                </p:cTn>
                              </p:par>
                            </p:childTnLst>
                          </p:cTn>
                        </p:par>
                        <p:par>
                          <p:cTn id="16" fill="hold">
                            <p:stCondLst>
                              <p:cond delay="1500"/>
                            </p:stCondLst>
                            <p:childTnLst>
                              <p:par>
                                <p:cTn id="17" presetID="55"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strVal val="#ppt_w*0.70"/>
                                          </p:val>
                                        </p:tav>
                                        <p:tav tm="100000">
                                          <p:val>
                                            <p:strVal val="#ppt_w"/>
                                          </p:val>
                                        </p:tav>
                                      </p:tavLst>
                                    </p:anim>
                                    <p:anim calcmode="lin" valueType="num">
                                      <p:cBhvr>
                                        <p:cTn id="20" dur="500" fill="hold"/>
                                        <p:tgtEl>
                                          <p:spTgt spid="12"/>
                                        </p:tgtEl>
                                        <p:attrNameLst>
                                          <p:attrName>ppt_h</p:attrName>
                                        </p:attrNameLst>
                                      </p:cBhvr>
                                      <p:tavLst>
                                        <p:tav tm="0">
                                          <p:val>
                                            <p:strVal val="#ppt_h"/>
                                          </p:val>
                                        </p:tav>
                                        <p:tav tm="100000">
                                          <p:val>
                                            <p:strVal val="#ppt_h"/>
                                          </p:val>
                                        </p:tav>
                                      </p:tavLst>
                                    </p:anim>
                                    <p:animEffect transition="in" filter="fade">
                                      <p:cBhvr>
                                        <p:cTn id="21" dur="500"/>
                                        <p:tgtEl>
                                          <p:spTgt spid="12"/>
                                        </p:tgtEl>
                                      </p:cBhvr>
                                    </p:animEffect>
                                  </p:childTnLst>
                                </p:cTn>
                              </p:par>
                              <p:par>
                                <p:cTn id="22" presetID="55"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strVal val="#ppt_w*0.70"/>
                                          </p:val>
                                        </p:tav>
                                        <p:tav tm="100000">
                                          <p:val>
                                            <p:strVal val="#ppt_w"/>
                                          </p:val>
                                        </p:tav>
                                      </p:tavLst>
                                    </p:anim>
                                    <p:anim calcmode="lin" valueType="num">
                                      <p:cBhvr>
                                        <p:cTn id="25" dur="1000" fill="hold"/>
                                        <p:tgtEl>
                                          <p:spTgt spid="11"/>
                                        </p:tgtEl>
                                        <p:attrNameLst>
                                          <p:attrName>ppt_h</p:attrName>
                                        </p:attrNameLst>
                                      </p:cBhvr>
                                      <p:tavLst>
                                        <p:tav tm="0">
                                          <p:val>
                                            <p:strVal val="#ppt_h"/>
                                          </p:val>
                                        </p:tav>
                                        <p:tav tm="100000">
                                          <p:val>
                                            <p:strVal val="#ppt_h"/>
                                          </p:val>
                                        </p:tav>
                                      </p:tavLst>
                                    </p:anim>
                                    <p:animEffect transition="in" filter="fade">
                                      <p:cBhvr>
                                        <p:cTn id="26" dur="1000"/>
                                        <p:tgtEl>
                                          <p:spTgt spid="11"/>
                                        </p:tgtEl>
                                      </p:cBhvr>
                                    </p:animEffect>
                                  </p:childTnLst>
                                </p:cTn>
                              </p:par>
                            </p:childTnLst>
                          </p:cTn>
                        </p:par>
                        <p:par>
                          <p:cTn id="27" fill="hold">
                            <p:stCondLst>
                              <p:cond delay="2500"/>
                            </p:stCondLst>
                            <p:childTnLst>
                              <p:par>
                                <p:cTn id="28" presetID="55"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1000" fill="hold"/>
                                        <p:tgtEl>
                                          <p:spTgt spid="26"/>
                                        </p:tgtEl>
                                        <p:attrNameLst>
                                          <p:attrName>ppt_w</p:attrName>
                                        </p:attrNameLst>
                                      </p:cBhvr>
                                      <p:tavLst>
                                        <p:tav tm="0">
                                          <p:val>
                                            <p:strVal val="#ppt_w*0.70"/>
                                          </p:val>
                                        </p:tav>
                                        <p:tav tm="100000">
                                          <p:val>
                                            <p:strVal val="#ppt_w"/>
                                          </p:val>
                                        </p:tav>
                                      </p:tavLst>
                                    </p:anim>
                                    <p:anim calcmode="lin" valueType="num">
                                      <p:cBhvr>
                                        <p:cTn id="31" dur="1000" fill="hold"/>
                                        <p:tgtEl>
                                          <p:spTgt spid="26"/>
                                        </p:tgtEl>
                                        <p:attrNameLst>
                                          <p:attrName>ppt_h</p:attrName>
                                        </p:attrNameLst>
                                      </p:cBhvr>
                                      <p:tavLst>
                                        <p:tav tm="0">
                                          <p:val>
                                            <p:strVal val="#ppt_h"/>
                                          </p:val>
                                        </p:tav>
                                        <p:tav tm="100000">
                                          <p:val>
                                            <p:strVal val="#ppt_h"/>
                                          </p:val>
                                        </p:tav>
                                      </p:tavLst>
                                    </p:anim>
                                    <p:animEffect transition="in" filter="fade">
                                      <p:cBhvr>
                                        <p:cTn id="32" dur="10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2"/>
                                        </p:tgtEl>
                                        <p:attrNameLst>
                                          <p:attrName>style.visibility</p:attrName>
                                        </p:attrNameLst>
                                      </p:cBhvr>
                                      <p:to>
                                        <p:strVal val="hidden"/>
                                      </p:to>
                                    </p:set>
                                  </p:childTnLst>
                                </p:cTn>
                              </p:par>
                              <p:par>
                                <p:cTn id="37" presetID="6" presetClass="emph" presetSubtype="0" accel="50000" decel="50000" fill="hold" nodeType="withEffect">
                                  <p:stCondLst>
                                    <p:cond delay="0"/>
                                  </p:stCondLst>
                                  <p:childTnLst>
                                    <p:animScale>
                                      <p:cBhvr>
                                        <p:cTn id="38" dur="500" fill="hold"/>
                                        <p:tgtEl>
                                          <p:spTgt spid="26"/>
                                        </p:tgtEl>
                                      </p:cBhvr>
                                      <p:by x="50000" y="50000"/>
                                    </p:animScale>
                                  </p:childTnLst>
                                </p:cTn>
                              </p:par>
                            </p:childTnLst>
                          </p:cTn>
                        </p:par>
                        <p:par>
                          <p:cTn id="39" fill="hold">
                            <p:stCondLst>
                              <p:cond delay="500"/>
                            </p:stCondLst>
                            <p:childTnLst>
                              <p:par>
                                <p:cTn id="40" presetID="0" presetClass="path" presetSubtype="0" accel="50000" decel="50000" fill="hold" nodeType="afterEffect">
                                  <p:stCondLst>
                                    <p:cond delay="0"/>
                                  </p:stCondLst>
                                  <p:childTnLst>
                                    <p:animMotion origin="layout" path="M -0.04863 0.03656 L 0.12785 -0.16751 " pathEditMode="relative" rAng="0" ptsTypes="AA">
                                      <p:cBhvr>
                                        <p:cTn id="41" dur="500" fill="hold"/>
                                        <p:tgtEl>
                                          <p:spTgt spid="26"/>
                                        </p:tgtEl>
                                        <p:attrNameLst>
                                          <p:attrName>ppt_x</p:attrName>
                                          <p:attrName>ppt_y</p:attrName>
                                        </p:attrNameLst>
                                      </p:cBhvr>
                                      <p:rCtr x="8824" y="-10204"/>
                                    </p:animMotion>
                                  </p:childTnLst>
                                </p:cTn>
                              </p:par>
                            </p:childTnLst>
                          </p:cTn>
                        </p:par>
                        <p:par>
                          <p:cTn id="42" fill="hold">
                            <p:stCondLst>
                              <p:cond delay="1000"/>
                            </p:stCondLst>
                            <p:childTnLst>
                              <p:par>
                                <p:cTn id="43" presetID="6" presetClass="emph" presetSubtype="0" accel="50000" decel="50000" fill="hold" nodeType="afterEffect">
                                  <p:stCondLst>
                                    <p:cond delay="0"/>
                                  </p:stCondLst>
                                  <p:childTnLst>
                                    <p:animScale>
                                      <p:cBhvr>
                                        <p:cTn id="44" dur="500" fill="hold"/>
                                        <p:tgtEl>
                                          <p:spTgt spid="11"/>
                                        </p:tgtEl>
                                      </p:cBhvr>
                                      <p:by x="50000" y="50000"/>
                                    </p:animScale>
                                  </p:childTnLst>
                                </p:cTn>
                              </p:par>
                            </p:childTnLst>
                          </p:cTn>
                        </p:par>
                        <p:par>
                          <p:cTn id="45" fill="hold">
                            <p:stCondLst>
                              <p:cond delay="1500"/>
                            </p:stCondLst>
                            <p:childTnLst>
                              <p:par>
                                <p:cTn id="46" presetID="0" presetClass="path" presetSubtype="0" accel="50000" decel="50000" fill="hold" nodeType="afterEffect">
                                  <p:stCondLst>
                                    <p:cond delay="0"/>
                                  </p:stCondLst>
                                  <p:childTnLst>
                                    <p:animMotion origin="layout" path="M -0.03003 0.00139 L 0.51372 0.09375 " pathEditMode="relative" rAng="0" ptsTypes="AA">
                                      <p:cBhvr>
                                        <p:cTn id="47" dur="500" fill="hold"/>
                                        <p:tgtEl>
                                          <p:spTgt spid="11"/>
                                        </p:tgtEl>
                                        <p:attrNameLst>
                                          <p:attrName>ppt_x</p:attrName>
                                          <p:attrName>ppt_y</p:attrName>
                                        </p:attrNameLst>
                                      </p:cBhvr>
                                      <p:rCtr x="27200" y="4600"/>
                                    </p:animMotion>
                                  </p:childTnLst>
                                </p:cTn>
                              </p:par>
                            </p:childTnLst>
                          </p:cTn>
                        </p:par>
                        <p:par>
                          <p:cTn id="48" fill="hold">
                            <p:stCondLst>
                              <p:cond delay="2000"/>
                            </p:stCondLst>
                            <p:childTnLst>
                              <p:par>
                                <p:cTn id="49" presetID="55" presetClass="entr" presetSubtype="0"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1000" fill="hold"/>
                                        <p:tgtEl>
                                          <p:spTgt spid="23"/>
                                        </p:tgtEl>
                                        <p:attrNameLst>
                                          <p:attrName>ppt_w</p:attrName>
                                        </p:attrNameLst>
                                      </p:cBhvr>
                                      <p:tavLst>
                                        <p:tav tm="0">
                                          <p:val>
                                            <p:strVal val="#ppt_w*0.70"/>
                                          </p:val>
                                        </p:tav>
                                        <p:tav tm="100000">
                                          <p:val>
                                            <p:strVal val="#ppt_w"/>
                                          </p:val>
                                        </p:tav>
                                      </p:tavLst>
                                    </p:anim>
                                    <p:anim calcmode="lin" valueType="num">
                                      <p:cBhvr>
                                        <p:cTn id="52" dur="1000" fill="hold"/>
                                        <p:tgtEl>
                                          <p:spTgt spid="23"/>
                                        </p:tgtEl>
                                        <p:attrNameLst>
                                          <p:attrName>ppt_h</p:attrName>
                                        </p:attrNameLst>
                                      </p:cBhvr>
                                      <p:tavLst>
                                        <p:tav tm="0">
                                          <p:val>
                                            <p:strVal val="#ppt_h"/>
                                          </p:val>
                                        </p:tav>
                                        <p:tav tm="100000">
                                          <p:val>
                                            <p:strVal val="#ppt_h"/>
                                          </p:val>
                                        </p:tav>
                                      </p:tavLst>
                                    </p:anim>
                                    <p:animEffect transition="in" filter="fade">
                                      <p:cBhvr>
                                        <p:cTn id="53" dur="1000"/>
                                        <p:tgtEl>
                                          <p:spTgt spid="23"/>
                                        </p:tgtEl>
                                      </p:cBhvr>
                                    </p:animEffect>
                                  </p:childTnLst>
                                </p:cTn>
                              </p:par>
                              <p:par>
                                <p:cTn id="54" presetID="55" presetClass="entr" presetSubtype="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1000" fill="hold"/>
                                        <p:tgtEl>
                                          <p:spTgt spid="22"/>
                                        </p:tgtEl>
                                        <p:attrNameLst>
                                          <p:attrName>ppt_w</p:attrName>
                                        </p:attrNameLst>
                                      </p:cBhvr>
                                      <p:tavLst>
                                        <p:tav tm="0">
                                          <p:val>
                                            <p:strVal val="#ppt_w*0.70"/>
                                          </p:val>
                                        </p:tav>
                                        <p:tav tm="100000">
                                          <p:val>
                                            <p:strVal val="#ppt_w"/>
                                          </p:val>
                                        </p:tav>
                                      </p:tavLst>
                                    </p:anim>
                                    <p:anim calcmode="lin" valueType="num">
                                      <p:cBhvr>
                                        <p:cTn id="57" dur="1000" fill="hold"/>
                                        <p:tgtEl>
                                          <p:spTgt spid="22"/>
                                        </p:tgtEl>
                                        <p:attrNameLst>
                                          <p:attrName>ppt_h</p:attrName>
                                        </p:attrNameLst>
                                      </p:cBhvr>
                                      <p:tavLst>
                                        <p:tav tm="0">
                                          <p:val>
                                            <p:strVal val="#ppt_h"/>
                                          </p:val>
                                        </p:tav>
                                        <p:tav tm="100000">
                                          <p:val>
                                            <p:strVal val="#ppt_h"/>
                                          </p:val>
                                        </p:tav>
                                      </p:tavLst>
                                    </p:anim>
                                    <p:animEffect transition="in" filter="fade">
                                      <p:cBhvr>
                                        <p:cTn id="58" dur="1000"/>
                                        <p:tgtEl>
                                          <p:spTgt spid="22"/>
                                        </p:tgtEl>
                                      </p:cBhvr>
                                    </p:animEffect>
                                  </p:childTnLst>
                                </p:cTn>
                              </p:par>
                              <p:par>
                                <p:cTn id="59" presetID="55" presetClass="entr" presetSubtype="0" fill="hold" nodeType="with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p:cTn id="61" dur="1000" fill="hold"/>
                                        <p:tgtEl>
                                          <p:spTgt spid="31"/>
                                        </p:tgtEl>
                                        <p:attrNameLst>
                                          <p:attrName>ppt_w</p:attrName>
                                        </p:attrNameLst>
                                      </p:cBhvr>
                                      <p:tavLst>
                                        <p:tav tm="0">
                                          <p:val>
                                            <p:strVal val="#ppt_w*0.70"/>
                                          </p:val>
                                        </p:tav>
                                        <p:tav tm="100000">
                                          <p:val>
                                            <p:strVal val="#ppt_w"/>
                                          </p:val>
                                        </p:tav>
                                      </p:tavLst>
                                    </p:anim>
                                    <p:anim calcmode="lin" valueType="num">
                                      <p:cBhvr>
                                        <p:cTn id="62" dur="1000" fill="hold"/>
                                        <p:tgtEl>
                                          <p:spTgt spid="31"/>
                                        </p:tgtEl>
                                        <p:attrNameLst>
                                          <p:attrName>ppt_h</p:attrName>
                                        </p:attrNameLst>
                                      </p:cBhvr>
                                      <p:tavLst>
                                        <p:tav tm="0">
                                          <p:val>
                                            <p:strVal val="#ppt_h"/>
                                          </p:val>
                                        </p:tav>
                                        <p:tav tm="100000">
                                          <p:val>
                                            <p:strVal val="#ppt_h"/>
                                          </p:val>
                                        </p:tav>
                                      </p:tavLst>
                                    </p:anim>
                                    <p:animEffect transition="in" filter="fade">
                                      <p:cBhvr>
                                        <p:cTn id="63" dur="1000"/>
                                        <p:tgtEl>
                                          <p:spTgt spid="31"/>
                                        </p:tgtEl>
                                      </p:cBhvr>
                                    </p:animEffect>
                                  </p:childTnLst>
                                </p:cTn>
                              </p:par>
                              <p:par>
                                <p:cTn id="64" presetID="1" presetClass="entr" presetSubtype="0"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childTnLst>
                                </p:cTn>
                              </p:par>
                              <p:par>
                                <p:cTn id="66" presetID="16" presetClass="entr" presetSubtype="21" fill="hold"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barn(inVertical)">
                                      <p:cBhvr>
                                        <p:cTn id="68" dur="500"/>
                                        <p:tgtEl>
                                          <p:spTgt spid="29"/>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barn(inVertical)">
                                      <p:cBhvr>
                                        <p:cTn id="7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build="p"/>
      <p:bldP spid="12" grpId="0"/>
      <p:bldP spid="12" grpId="1"/>
      <p:bldP spid="22" grpId="0" animBg="1"/>
      <p:bldP spid="23" grpId="0" animBg="1"/>
      <p:bldP spid="24" grpId="0"/>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E7C2DFF1-6A7E-5841-980E-96BA788216E4}" type="slidenum">
              <a:rPr lang="en-US"/>
              <a:pPr/>
              <a:t>54</a:t>
            </a:fld>
            <a:endParaRPr lang="en-US" dirty="0"/>
          </a:p>
        </p:txBody>
      </p:sp>
      <p:sp>
        <p:nvSpPr>
          <p:cNvPr id="5" name="Date Placeholder 4"/>
          <p:cNvSpPr>
            <a:spLocks noGrp="1"/>
          </p:cNvSpPr>
          <p:nvPr>
            <p:ph type="dt" sz="half" idx="10"/>
          </p:nvPr>
        </p:nvSpPr>
        <p:spPr/>
        <p:txBody>
          <a:bodyPr/>
          <a:lstStyle/>
          <a:p>
            <a:r>
              <a:rPr lang="en-US"/>
              <a:t>E.C. Aschenauer</a:t>
            </a:r>
          </a:p>
        </p:txBody>
      </p:sp>
      <p:pic>
        <p:nvPicPr>
          <p:cNvPr id="3" name="Bild 2"/>
          <p:cNvPicPr>
            <a:picLocks noChangeAspect="1"/>
          </p:cNvPicPr>
          <p:nvPr/>
        </p:nvPicPr>
        <p:blipFill>
          <a:blip r:embed="rId3"/>
          <a:stretch>
            <a:fillRect/>
          </a:stretch>
        </p:blipFill>
        <p:spPr>
          <a:xfrm>
            <a:off x="1" y="902134"/>
            <a:ext cx="4909212" cy="5919870"/>
          </a:xfrm>
          <a:prstGeom prst="rect">
            <a:avLst/>
          </a:prstGeom>
        </p:spPr>
      </p:pic>
      <p:sp>
        <p:nvSpPr>
          <p:cNvPr id="4" name="Titel 1"/>
          <p:cNvSpPr txBox="1">
            <a:spLocks/>
          </p:cNvSpPr>
          <p:nvPr/>
        </p:nvSpPr>
        <p:spPr>
          <a:xfrm>
            <a:off x="810453" y="0"/>
            <a:ext cx="7313613" cy="634852"/>
          </a:xfrm>
          <a:prstGeom prst="rect">
            <a:avLst/>
          </a:prstGeom>
          <a:scene3d>
            <a:camera prst="orthographicFront"/>
            <a:lightRig rig="chilly" dir="t"/>
          </a:scene3d>
          <a:sp3d extrusionH="12700">
            <a:extrusionClr>
              <a:schemeClr val="bg1"/>
            </a:extrusionClr>
          </a:sp3d>
        </p:spPr>
        <p:txBody>
          <a:bodyPr vert="horz" lIns="91440" tIns="45720" rIns="91440" bIns="45720" rtlCol="0" anchor="b">
            <a:noAutofit/>
            <a:sp3d extrusionH="12700">
              <a:extrusionClr>
                <a:schemeClr val="bg1"/>
              </a:extrusionClr>
            </a:sp3d>
          </a:bodyPr>
          <a:lstStyle/>
          <a:p>
            <a:pPr marL="0" marR="0" lvl="0" indent="0" algn="ctr" defTabSz="914400" rtl="0" eaLnBrk="1" fontAlgn="auto" latinLnBrk="0" hangingPunct="1">
              <a:lnSpc>
                <a:spcPts val="5600"/>
              </a:lnSpc>
              <a:spcBef>
                <a:spcPct val="0"/>
              </a:spcBef>
              <a:spcAft>
                <a:spcPts val="0"/>
              </a:spcAft>
              <a:buClrTx/>
              <a:buSzTx/>
              <a:buFontTx/>
              <a:buNone/>
              <a:tabLst/>
              <a:defRPr/>
            </a:pPr>
            <a:endParaRPr kumimoji="0" lang="en-US" sz="2600" b="1" i="0" u="none" strike="noStrike" kern="1200" cap="none" spc="0" normalizeH="0" baseline="0" noProof="0" dirty="0">
              <a:ln>
                <a:noFill/>
              </a:ln>
              <a:gradFill>
                <a:gsLst>
                  <a:gs pos="50000">
                    <a:schemeClr val="tx1">
                      <a:lumMod val="65000"/>
                      <a:lumOff val="35000"/>
                    </a:schemeClr>
                  </a:gs>
                  <a:gs pos="100000">
                    <a:schemeClr val="tx1">
                      <a:lumMod val="85000"/>
                      <a:lumOff val="15000"/>
                    </a:schemeClr>
                  </a:gs>
                </a:gsLst>
                <a:lin ang="5400000" scaled="0"/>
              </a:gradFill>
              <a:effectLst>
                <a:outerShdw blurRad="50800" dist="38100" dir="2700000" algn="br">
                  <a:srgbClr val="000000">
                    <a:alpha val="43000"/>
                  </a:srgbClr>
                </a:outerShdw>
              </a:effectLst>
              <a:uLnTx/>
              <a:uFillTx/>
              <a:latin typeface="Comic Sans MS"/>
              <a:ea typeface="+mj-ea"/>
              <a:cs typeface="Comic Sans MS"/>
            </a:endParaRPr>
          </a:p>
        </p:txBody>
      </p:sp>
      <p:pic>
        <p:nvPicPr>
          <p:cNvPr id="11" name="Picture 4"/>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961839" y="1812044"/>
            <a:ext cx="996950" cy="971550"/>
          </a:xfrm>
          <a:prstGeom prst="rect">
            <a:avLst/>
          </a:prstGeom>
          <a:noFill/>
          <a:ln w="9525">
            <a:noFill/>
            <a:miter lim="800000"/>
            <a:headEnd/>
            <a:tailEnd/>
          </a:ln>
        </p:spPr>
      </p:pic>
      <p:sp>
        <p:nvSpPr>
          <p:cNvPr id="2" name="Title 1"/>
          <p:cNvSpPr>
            <a:spLocks noGrp="1"/>
          </p:cNvSpPr>
          <p:nvPr>
            <p:ph type="title"/>
          </p:nvPr>
        </p:nvSpPr>
        <p:spPr/>
        <p:txBody>
          <a:bodyPr/>
          <a:lstStyle/>
          <a:p>
            <a:pPr lvl="0"/>
            <a:r>
              <a:rPr lang="en-US" cap="none" dirty="0">
                <a:solidFill>
                  <a:srgbClr val="FF29FE"/>
                </a:solidFill>
                <a:effectLst>
                  <a:outerShdw blurRad="50800" dist="38100" dir="2700000" algn="br">
                    <a:srgbClr val="000000">
                      <a:alpha val="43000"/>
                    </a:srgbClr>
                  </a:outerShdw>
                  <a:reflection stA="50000" endPos="50000" dist="12700" dir="5400000" sy="-100000" algn="bl" rotWithShape="0"/>
                </a:effectLst>
                <a:latin typeface="Comic Sans MS"/>
                <a:cs typeface="Comic Sans MS"/>
              </a:rPr>
              <a:t>g</a:t>
            </a:r>
            <a:r>
              <a:rPr lang="en-US" baseline="-25000" dirty="0">
                <a:solidFill>
                  <a:srgbClr val="FF29FE"/>
                </a:solidFill>
                <a:effectLst>
                  <a:outerShdw blurRad="50800" dist="38100" dir="2700000" algn="br">
                    <a:srgbClr val="000000">
                      <a:alpha val="43000"/>
                    </a:srgbClr>
                  </a:outerShdw>
                  <a:reflection stA="50000" endPos="50000" dist="12700" dir="5400000" sy="-100000" algn="bl" rotWithShape="0"/>
                </a:effectLst>
                <a:latin typeface="Comic Sans MS"/>
                <a:cs typeface="Comic Sans MS"/>
              </a:rPr>
              <a:t>1</a:t>
            </a:r>
            <a:r>
              <a:rPr lang="en-US" baseline="30000" dirty="0">
                <a:solidFill>
                  <a:srgbClr val="FF29FE"/>
                </a:solidFill>
                <a:effectLst>
                  <a:outerShdw blurRad="50800" dist="38100" dir="2700000" algn="br">
                    <a:srgbClr val="000000">
                      <a:alpha val="43000"/>
                    </a:srgbClr>
                  </a:outerShdw>
                  <a:reflection stA="50000" endPos="50000" dist="12700" dir="5400000" sy="-100000" algn="bl" rotWithShape="0"/>
                </a:effectLst>
                <a:latin typeface="Comic Sans MS"/>
                <a:cs typeface="Comic Sans MS"/>
              </a:rPr>
              <a:t>p </a:t>
            </a:r>
            <a:r>
              <a:rPr lang="en-US" dirty="0">
                <a:effectLst>
                  <a:outerShdw blurRad="50800" dist="38100" dir="2700000" algn="br">
                    <a:srgbClr val="000000">
                      <a:alpha val="43000"/>
                    </a:srgbClr>
                  </a:outerShdw>
                  <a:reflection stA="50000" endPos="50000" dist="12700" dir="5400000" sy="-100000" algn="bl" rotWithShape="0"/>
                </a:effectLst>
                <a:latin typeface="Comic Sans MS"/>
                <a:cs typeface="Comic Sans MS"/>
              </a:rPr>
              <a:t>the way to find the Spin</a:t>
            </a:r>
            <a:r>
              <a:rPr lang="en-US" baseline="30000" dirty="0">
                <a:effectLst>
                  <a:outerShdw blurRad="50800" dist="38100" dir="2700000" algn="br">
                    <a:srgbClr val="000000">
                      <a:alpha val="43000"/>
                    </a:srgbClr>
                  </a:outerShdw>
                  <a:reflection stA="50000" endPos="50000" dist="12700" dir="5400000" sy="-100000" algn="bl" rotWithShape="0"/>
                </a:effectLst>
                <a:latin typeface="Comic Sans MS"/>
                <a:cs typeface="Comic Sans MS"/>
              </a:rPr>
              <a:t> </a:t>
            </a:r>
            <a:endParaRPr lang="en-US" dirty="0">
              <a:effectLst>
                <a:outerShdw blurRad="50800" dist="38100" dir="2700000" algn="br">
                  <a:srgbClr val="000000">
                    <a:alpha val="43000"/>
                  </a:srgbClr>
                </a:outerShdw>
                <a:reflection stA="50000" endPos="50000" dist="12700" dir="5400000" sy="-100000" algn="bl" rotWithShape="0"/>
              </a:effectLst>
            </a:endParaRPr>
          </a:p>
        </p:txBody>
      </p:sp>
      <p:sp>
        <p:nvSpPr>
          <p:cNvPr id="12" name="Textfeld 10"/>
          <p:cNvSpPr txBox="1"/>
          <p:nvPr/>
        </p:nvSpPr>
        <p:spPr>
          <a:xfrm>
            <a:off x="2765728" y="3016393"/>
            <a:ext cx="1569660" cy="307777"/>
          </a:xfrm>
          <a:prstGeom prst="rect">
            <a:avLst/>
          </a:prstGeom>
          <a:noFill/>
        </p:spPr>
        <p:txBody>
          <a:bodyPr wrap="none" rtlCol="0">
            <a:spAutoFit/>
          </a:bodyPr>
          <a:lstStyle/>
          <a:p>
            <a:r>
              <a:rPr lang="en-US" sz="1400" b="1" dirty="0">
                <a:solidFill>
                  <a:srgbClr val="0000FF"/>
                </a:solidFill>
              </a:rPr>
              <a:t>5 </a:t>
            </a:r>
            <a:r>
              <a:rPr lang="en-US" sz="1400" b="1" dirty="0" err="1">
                <a:solidFill>
                  <a:srgbClr val="0000FF"/>
                </a:solidFill>
              </a:rPr>
              <a:t>x</a:t>
            </a:r>
            <a:r>
              <a:rPr lang="en-US" sz="1400" b="1" dirty="0">
                <a:solidFill>
                  <a:srgbClr val="0000FF"/>
                </a:solidFill>
              </a:rPr>
              <a:t> 250 starts here</a:t>
            </a:r>
          </a:p>
        </p:txBody>
      </p:sp>
      <p:sp>
        <p:nvSpPr>
          <p:cNvPr id="13" name="Textfeld 11"/>
          <p:cNvSpPr txBox="1"/>
          <p:nvPr/>
        </p:nvSpPr>
        <p:spPr>
          <a:xfrm>
            <a:off x="3043220" y="3562343"/>
            <a:ext cx="1961094" cy="307777"/>
          </a:xfrm>
          <a:prstGeom prst="rect">
            <a:avLst/>
          </a:prstGeom>
          <a:noFill/>
          <a:ln>
            <a:noFill/>
          </a:ln>
        </p:spPr>
        <p:txBody>
          <a:bodyPr wrap="none" rtlCol="0">
            <a:spAutoFit/>
          </a:bodyPr>
          <a:lstStyle/>
          <a:p>
            <a:r>
              <a:rPr lang="en-US" sz="1400" b="1" dirty="0">
                <a:solidFill>
                  <a:srgbClr val="00FF00"/>
                </a:solidFill>
              </a:rPr>
              <a:t>5 </a:t>
            </a:r>
            <a:r>
              <a:rPr lang="en-US" sz="1400" b="1" dirty="0" err="1">
                <a:solidFill>
                  <a:srgbClr val="00FF00"/>
                </a:solidFill>
              </a:rPr>
              <a:t>x</a:t>
            </a:r>
            <a:r>
              <a:rPr lang="en-US" sz="1400" b="1" dirty="0">
                <a:solidFill>
                  <a:srgbClr val="00FF00"/>
                </a:solidFill>
              </a:rPr>
              <a:t> 100 starts here</a:t>
            </a:r>
          </a:p>
        </p:txBody>
      </p:sp>
      <p:cxnSp>
        <p:nvCxnSpPr>
          <p:cNvPr id="14" name="Gerade Verbindung mit Pfeil 15"/>
          <p:cNvCxnSpPr/>
          <p:nvPr/>
        </p:nvCxnSpPr>
        <p:spPr>
          <a:xfrm rot="10800000">
            <a:off x="2865117" y="3839765"/>
            <a:ext cx="295476" cy="1589"/>
          </a:xfrm>
          <a:prstGeom prst="straightConnector1">
            <a:avLst/>
          </a:prstGeom>
          <a:ln w="38100">
            <a:solidFill>
              <a:srgbClr val="00FF00"/>
            </a:solidFill>
            <a:tailEnd type="arrow" w="med" len="sm"/>
          </a:ln>
        </p:spPr>
        <p:style>
          <a:lnRef idx="2">
            <a:schemeClr val="accent1"/>
          </a:lnRef>
          <a:fillRef idx="0">
            <a:schemeClr val="accent1"/>
          </a:fillRef>
          <a:effectRef idx="1">
            <a:schemeClr val="accent1"/>
          </a:effectRef>
          <a:fontRef idx="minor">
            <a:schemeClr val="tx1"/>
          </a:fontRef>
        </p:style>
      </p:cxnSp>
      <p:cxnSp>
        <p:nvCxnSpPr>
          <p:cNvPr id="15" name="Gerade Verbindung mit Pfeil 17"/>
          <p:cNvCxnSpPr/>
          <p:nvPr/>
        </p:nvCxnSpPr>
        <p:spPr>
          <a:xfrm rot="10800000">
            <a:off x="2315520" y="3193586"/>
            <a:ext cx="508468" cy="1589"/>
          </a:xfrm>
          <a:prstGeom prst="straightConnector1">
            <a:avLst/>
          </a:prstGeom>
          <a:ln w="38100">
            <a:solidFill>
              <a:srgbClr val="0000FF"/>
            </a:solidFill>
            <a:tailEnd type="arrow" w="med" len="sm"/>
          </a:ln>
        </p:spPr>
        <p:style>
          <a:lnRef idx="2">
            <a:schemeClr val="accent1"/>
          </a:lnRef>
          <a:fillRef idx="0">
            <a:schemeClr val="accent1"/>
          </a:fillRef>
          <a:effectRef idx="1">
            <a:schemeClr val="accent1"/>
          </a:effectRef>
          <a:fontRef idx="minor">
            <a:schemeClr val="tx1"/>
          </a:fontRef>
        </p:style>
      </p:cxnSp>
      <p:sp>
        <p:nvSpPr>
          <p:cNvPr id="16" name="Ring 20"/>
          <p:cNvSpPr/>
          <p:nvPr/>
        </p:nvSpPr>
        <p:spPr>
          <a:xfrm>
            <a:off x="635671" y="3097605"/>
            <a:ext cx="349563" cy="372828"/>
          </a:xfrm>
          <a:prstGeom prst="donut">
            <a:avLst>
              <a:gd name="adj" fmla="val 10524"/>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Ring 21"/>
          <p:cNvSpPr/>
          <p:nvPr/>
        </p:nvSpPr>
        <p:spPr>
          <a:xfrm>
            <a:off x="648245" y="3699955"/>
            <a:ext cx="349563" cy="372828"/>
          </a:xfrm>
          <a:prstGeom prst="donut">
            <a:avLst>
              <a:gd name="adj" fmla="val 10524"/>
            </a:avLst>
          </a:prstGeom>
          <a:solidFill>
            <a:srgbClr val="008000"/>
          </a:solid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9" name="Gerade Verbindung mit Pfeil 23"/>
          <p:cNvCxnSpPr/>
          <p:nvPr/>
        </p:nvCxnSpPr>
        <p:spPr>
          <a:xfrm flipH="1" flipV="1">
            <a:off x="1127369" y="6055829"/>
            <a:ext cx="5522813" cy="636295"/>
          </a:xfrm>
          <a:prstGeom prst="straightConnector1">
            <a:avLst/>
          </a:prstGeom>
          <a:ln w="38100">
            <a:solidFill>
              <a:srgbClr val="FF0000"/>
            </a:solidFill>
            <a:tailEnd type="arrow" w="med" len="sm"/>
          </a:ln>
        </p:spPr>
        <p:style>
          <a:lnRef idx="2">
            <a:schemeClr val="accent1"/>
          </a:lnRef>
          <a:fillRef idx="0">
            <a:schemeClr val="accent1"/>
          </a:fillRef>
          <a:effectRef idx="1">
            <a:schemeClr val="accent1"/>
          </a:effectRef>
          <a:fontRef idx="minor">
            <a:schemeClr val="tx1"/>
          </a:fontRef>
        </p:style>
      </p:cxnSp>
      <p:pic>
        <p:nvPicPr>
          <p:cNvPr id="20" name="Bild 26"/>
          <p:cNvPicPr>
            <a:picLocks noChangeAspect="1"/>
          </p:cNvPicPr>
          <p:nvPr/>
        </p:nvPicPr>
        <p:blipFill>
          <a:blip r:embed="rId5"/>
          <a:stretch>
            <a:fillRect/>
          </a:stretch>
        </p:blipFill>
        <p:spPr>
          <a:xfrm>
            <a:off x="6436974" y="4435565"/>
            <a:ext cx="2473248" cy="2422435"/>
          </a:xfrm>
          <a:prstGeom prst="rect">
            <a:avLst/>
          </a:prstGeom>
        </p:spPr>
      </p:pic>
      <p:sp>
        <p:nvSpPr>
          <p:cNvPr id="23" name="TextBox 22"/>
          <p:cNvSpPr txBox="1"/>
          <p:nvPr/>
        </p:nvSpPr>
        <p:spPr>
          <a:xfrm>
            <a:off x="455083" y="772580"/>
            <a:ext cx="1826354" cy="307777"/>
          </a:xfrm>
          <a:prstGeom prst="rect">
            <a:avLst/>
          </a:prstGeom>
          <a:noFill/>
        </p:spPr>
        <p:txBody>
          <a:bodyPr wrap="none" rtlCol="0">
            <a:spAutoFit/>
          </a:bodyPr>
          <a:lstStyle/>
          <a:p>
            <a:r>
              <a:rPr lang="en-US" sz="1400" dirty="0"/>
              <a:t>hep-ph:1206.6014</a:t>
            </a:r>
          </a:p>
        </p:txBody>
      </p:sp>
      <p:sp>
        <p:nvSpPr>
          <p:cNvPr id="24" name="Text Box 13"/>
          <p:cNvSpPr txBox="1">
            <a:spLocks noChangeArrowheads="1"/>
          </p:cNvSpPr>
          <p:nvPr/>
        </p:nvSpPr>
        <p:spPr bwMode="auto">
          <a:xfrm>
            <a:off x="5085815" y="954076"/>
            <a:ext cx="1736135" cy="369332"/>
          </a:xfrm>
          <a:prstGeom prst="rect">
            <a:avLst/>
          </a:prstGeom>
          <a:noFill/>
          <a:ln w="9525">
            <a:noFill/>
            <a:miter lim="800000"/>
            <a:headEnd/>
            <a:tailEnd/>
          </a:ln>
          <a:effectLst/>
        </p:spPr>
        <p:txBody>
          <a:bodyPr wrap="none">
            <a:prstTxWarp prst="textNoShape">
              <a:avLst/>
            </a:prstTxWarp>
            <a:spAutoFit/>
          </a:bodyPr>
          <a:lstStyle/>
          <a:p>
            <a:pPr>
              <a:defRPr/>
            </a:pPr>
            <a:r>
              <a:rPr lang="en-US" b="1" u="sng" dirty="0">
                <a:effectLst>
                  <a:outerShdw blurRad="38100" dist="38100" dir="2700000" algn="tl">
                    <a:srgbClr val="DDDDDD"/>
                  </a:outerShdw>
                </a:effectLst>
                <a:latin typeface="Comic Sans MS" charset="0"/>
              </a:rPr>
              <a:t>cross section:</a:t>
            </a:r>
            <a:endParaRPr lang="en-GB" b="1" u="sng" dirty="0">
              <a:effectLst>
                <a:outerShdw blurRad="38100" dist="38100" dir="2700000" algn="tl">
                  <a:srgbClr val="DDDDDD"/>
                </a:outerShdw>
              </a:effectLst>
              <a:latin typeface="Comic Sans MS" charset="0"/>
            </a:endParaRPr>
          </a:p>
        </p:txBody>
      </p:sp>
      <p:graphicFrame>
        <p:nvGraphicFramePr>
          <p:cNvPr id="25" name="Object 4"/>
          <p:cNvGraphicFramePr>
            <a:graphicFrameLocks noChangeAspect="1"/>
          </p:cNvGraphicFramePr>
          <p:nvPr>
            <p:extLst>
              <p:ext uri="{D42A27DB-BD31-4B8C-83A1-F6EECF244321}">
                <p14:modId xmlns:p14="http://schemas.microsoft.com/office/powerpoint/2010/main" xmlns="" val="4033810646"/>
              </p:ext>
            </p:extLst>
          </p:nvPr>
        </p:nvGraphicFramePr>
        <p:xfrm>
          <a:off x="6844242" y="753520"/>
          <a:ext cx="1961092" cy="698780"/>
        </p:xfrm>
        <a:graphic>
          <a:graphicData uri="http://schemas.openxmlformats.org/presentationml/2006/ole">
            <p:oleObj spid="_x0000_s167035" name="Equation" r:id="rId6" imgW="2194200" imgH="776880" progId="">
              <p:embed/>
            </p:oleObj>
          </a:graphicData>
        </a:graphic>
      </p:graphicFrame>
      <p:sp>
        <p:nvSpPr>
          <p:cNvPr id="27" name="Oval 26"/>
          <p:cNvSpPr/>
          <p:nvPr/>
        </p:nvSpPr>
        <p:spPr bwMode="auto">
          <a:xfrm>
            <a:off x="8614834" y="1725059"/>
            <a:ext cx="338666" cy="444500"/>
          </a:xfrm>
          <a:prstGeom prst="ellipse">
            <a:avLst/>
          </a:prstGeom>
          <a:noFill/>
          <a:ln w="28575" cap="flat" cmpd="sng" algn="ctr">
            <a:solidFill>
              <a:srgbClr val="FF29F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aphicFrame>
        <p:nvGraphicFramePr>
          <p:cNvPr id="28" name="Object 27"/>
          <p:cNvGraphicFramePr>
            <a:graphicFrameLocks noChangeAspect="1"/>
          </p:cNvGraphicFramePr>
          <p:nvPr>
            <p:extLst>
              <p:ext uri="{D42A27DB-BD31-4B8C-83A1-F6EECF244321}">
                <p14:modId xmlns:p14="http://schemas.microsoft.com/office/powerpoint/2010/main" xmlns="" val="1471095345"/>
              </p:ext>
            </p:extLst>
          </p:nvPr>
        </p:nvGraphicFramePr>
        <p:xfrm>
          <a:off x="4953000" y="3708400"/>
          <a:ext cx="114300" cy="165100"/>
        </p:xfrm>
        <a:graphic>
          <a:graphicData uri="http://schemas.openxmlformats.org/presentationml/2006/ole">
            <p:oleObj spid="_x0000_s167036" name="Equation" r:id="rId7" imgW="100440" imgH="155160" progId="">
              <p:embed/>
            </p:oleObj>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xmlns="" val="1950176935"/>
              </p:ext>
            </p:extLst>
          </p:nvPr>
        </p:nvGraphicFramePr>
        <p:xfrm>
          <a:off x="4953000" y="3708400"/>
          <a:ext cx="114300" cy="165100"/>
        </p:xfrm>
        <a:graphic>
          <a:graphicData uri="http://schemas.openxmlformats.org/presentationml/2006/ole">
            <p:oleObj spid="_x0000_s167037" name="Equation" r:id="rId8" imgW="100440" imgH="155160" progId="">
              <p:embed/>
            </p:oleObj>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xmlns="" val="1317650960"/>
              </p:ext>
            </p:extLst>
          </p:nvPr>
        </p:nvGraphicFramePr>
        <p:xfrm>
          <a:off x="4781551" y="1625601"/>
          <a:ext cx="4119032" cy="1061938"/>
        </p:xfrm>
        <a:graphic>
          <a:graphicData uri="http://schemas.openxmlformats.org/presentationml/2006/ole">
            <p:oleObj spid="_x0000_s167038" name="Equation" r:id="rId9" imgW="3236400" imgH="822600" progId="">
              <p:embed/>
            </p:oleObj>
          </a:graphicData>
        </a:graphic>
      </p:graphicFrame>
      <p:sp>
        <p:nvSpPr>
          <p:cNvPr id="31" name="AutoShape 49"/>
          <p:cNvSpPr>
            <a:spLocks noChangeArrowheads="1"/>
          </p:cNvSpPr>
          <p:nvPr/>
        </p:nvSpPr>
        <p:spPr bwMode="auto">
          <a:xfrm>
            <a:off x="4811376" y="2752360"/>
            <a:ext cx="850707" cy="253307"/>
          </a:xfrm>
          <a:prstGeom prst="curvedRightArrow">
            <a:avLst>
              <a:gd name="adj1" fmla="val 24848"/>
              <a:gd name="adj2" fmla="val 49697"/>
              <a:gd name="adj3" fmla="val 33333"/>
            </a:avLst>
          </a:prstGeom>
          <a:gradFill rotWithShape="1">
            <a:gsLst>
              <a:gs pos="0">
                <a:schemeClr val="bg1"/>
              </a:gs>
              <a:gs pos="50000">
                <a:srgbClr val="CC66FF"/>
              </a:gs>
              <a:gs pos="100000">
                <a:schemeClr val="bg1"/>
              </a:gs>
            </a:gsLst>
            <a:lin ang="2700000" scaled="1"/>
          </a:gradFill>
          <a:ln w="9525">
            <a:solidFill>
              <a:schemeClr val="tx1"/>
            </a:solidFill>
            <a:miter lim="800000"/>
            <a:headEnd/>
            <a:tailEnd/>
          </a:ln>
          <a:effectLst/>
        </p:spPr>
        <p:txBody>
          <a:bodyPr wrap="none" anchor="ctr">
            <a:prstTxWarp prst="textNoShape">
              <a:avLst/>
            </a:prstTxWarp>
            <a:normAutofit fontScale="70000" lnSpcReduction="20000"/>
            <a:scene3d>
              <a:camera prst="orthographicFront">
                <a:rot lat="0" lon="60000" rev="0"/>
              </a:camera>
              <a:lightRig rig="threePt" dir="t"/>
            </a:scene3d>
          </a:bodyPr>
          <a:lstStyle/>
          <a:p>
            <a:pPr>
              <a:defRPr/>
            </a:pPr>
            <a:endParaRPr lang="en-US" dirty="0">
              <a:effectLst>
                <a:outerShdw blurRad="38100" dist="38100" dir="2700000" algn="tl">
                  <a:srgbClr val="000000">
                    <a:alpha val="43137"/>
                  </a:srgbClr>
                </a:outerShdw>
              </a:effectLst>
              <a:latin typeface="Comic Sans MS" charset="0"/>
            </a:endParaRPr>
          </a:p>
        </p:txBody>
      </p:sp>
      <p:graphicFrame>
        <p:nvGraphicFramePr>
          <p:cNvPr id="32" name="Object 4"/>
          <p:cNvGraphicFramePr>
            <a:graphicFrameLocks noChangeAspect="1"/>
          </p:cNvGraphicFramePr>
          <p:nvPr>
            <p:extLst>
              <p:ext uri="{D42A27DB-BD31-4B8C-83A1-F6EECF244321}">
                <p14:modId xmlns:p14="http://schemas.microsoft.com/office/powerpoint/2010/main" xmlns="" val="233395942"/>
              </p:ext>
            </p:extLst>
          </p:nvPr>
        </p:nvGraphicFramePr>
        <p:xfrm>
          <a:off x="5923493" y="2962254"/>
          <a:ext cx="2056342" cy="591431"/>
        </p:xfrm>
        <a:graphic>
          <a:graphicData uri="http://schemas.openxmlformats.org/presentationml/2006/ole">
            <p:oleObj spid="_x0000_s167039" name="Equation" r:id="rId10" imgW="2943720" imgH="840960" progId="">
              <p:embed/>
            </p:oleObj>
          </a:graphicData>
        </a:graphic>
      </p:graphicFrame>
      <p:sp>
        <p:nvSpPr>
          <p:cNvPr id="33" name="Textfeld 31"/>
          <p:cNvSpPr txBox="1">
            <a:spLocks noChangeArrowheads="1"/>
          </p:cNvSpPr>
          <p:nvPr/>
        </p:nvSpPr>
        <p:spPr bwMode="auto">
          <a:xfrm>
            <a:off x="5744960" y="2674240"/>
            <a:ext cx="2404639" cy="338576"/>
          </a:xfrm>
          <a:prstGeom prst="rect">
            <a:avLst/>
          </a:prstGeom>
          <a:noFill/>
          <a:ln w="9525">
            <a:noFill/>
            <a:miter lim="800000"/>
            <a:headEnd/>
            <a:tailEnd/>
          </a:ln>
        </p:spPr>
        <p:txBody>
          <a:bodyPr wrap="none">
            <a:prstTxWarp prst="textNoShape">
              <a:avLst/>
            </a:prstTxWarp>
            <a:spAutoFit/>
          </a:bodyPr>
          <a:lstStyle/>
          <a:p>
            <a:r>
              <a:rPr lang="en-US" sz="1600" dirty="0" err="1">
                <a:latin typeface="Comic Sans MS" charset="0"/>
                <a:ea typeface="Comic Sans MS" charset="0"/>
                <a:cs typeface="Comic Sans MS" charset="0"/>
              </a:rPr>
              <a:t>pQCD</a:t>
            </a:r>
            <a:r>
              <a:rPr lang="en-US" sz="1600" dirty="0">
                <a:latin typeface="Comic Sans MS" charset="0"/>
                <a:ea typeface="Comic Sans MS" charset="0"/>
                <a:cs typeface="Comic Sans MS" charset="0"/>
              </a:rPr>
              <a:t> scaling violations</a:t>
            </a:r>
          </a:p>
        </p:txBody>
      </p:sp>
      <p:graphicFrame>
        <p:nvGraphicFramePr>
          <p:cNvPr id="34" name="Object 2"/>
          <p:cNvGraphicFramePr>
            <a:graphicFrameLocks noChangeAspect="1"/>
          </p:cNvGraphicFramePr>
          <p:nvPr>
            <p:extLst>
              <p:ext uri="{D42A27DB-BD31-4B8C-83A1-F6EECF244321}">
                <p14:modId xmlns:p14="http://schemas.microsoft.com/office/powerpoint/2010/main" xmlns="" val="1473403347"/>
              </p:ext>
            </p:extLst>
          </p:nvPr>
        </p:nvGraphicFramePr>
        <p:xfrm>
          <a:off x="5067300" y="3570265"/>
          <a:ext cx="3928533" cy="670494"/>
        </p:xfrm>
        <a:graphic>
          <a:graphicData uri="http://schemas.openxmlformats.org/presentationml/2006/ole">
            <p:oleObj spid="_x0000_s167040" name="Equation" r:id="rId11" imgW="5275080" imgH="886680" progId="">
              <p:embed/>
            </p:oleObj>
          </a:graphicData>
        </a:graphic>
      </p:graphicFrame>
      <p:sp>
        <p:nvSpPr>
          <p:cNvPr id="9" name="TextBox 8"/>
          <p:cNvSpPr txBox="1"/>
          <p:nvPr/>
        </p:nvSpPr>
        <p:spPr>
          <a:xfrm rot="360000">
            <a:off x="1369992" y="6078559"/>
            <a:ext cx="1374670" cy="369332"/>
          </a:xfrm>
          <a:prstGeom prst="rect">
            <a:avLst/>
          </a:prstGeom>
          <a:noFill/>
        </p:spPr>
        <p:txBody>
          <a:bodyPr wrap="none" rtlCol="0">
            <a:spAutoFit/>
          </a:bodyPr>
          <a:lstStyle/>
          <a:p>
            <a:r>
              <a:rPr lang="en-US" dirty="0">
                <a:solidFill>
                  <a:srgbClr val="FF0000"/>
                </a:solidFill>
              </a:rPr>
              <a:t>world data</a:t>
            </a:r>
          </a:p>
        </p:txBody>
      </p:sp>
    </p:spTree>
    <p:extLst>
      <p:ext uri="{BB962C8B-B14F-4D97-AF65-F5344CB8AC3E}">
        <p14:creationId xmlns:p14="http://schemas.microsoft.com/office/powerpoint/2010/main" xmlns="" val="3789322327"/>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arn(inVertical)">
                                      <p:cBhvr>
                                        <p:cTn id="39" dur="500"/>
                                        <p:tgtEl>
                                          <p:spTgt spid="33"/>
                                        </p:tgtEl>
                                      </p:cBhvr>
                                    </p:animEffect>
                                  </p:childTnLst>
                                </p:cTn>
                              </p:par>
                              <p:par>
                                <p:cTn id="40" presetID="16" presetClass="entr" presetSubtype="21"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par>
                                <p:cTn id="43" presetID="16" presetClass="entr" presetSubtype="21"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barn(inVertical)">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par>
                                <p:cTn id="51" presetID="16" presetClass="entr" presetSubtype="21"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arn(inVertical)">
                                      <p:cBhvr>
                                        <p:cTn id="53" dur="500"/>
                                        <p:tgtEl>
                                          <p:spTgt spid="19"/>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barn(inVertical)">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animBg="1"/>
      <p:bldP spid="17" grpId="0" animBg="1"/>
      <p:bldP spid="23" grpId="0"/>
      <p:bldP spid="31" grpId="0" animBg="1"/>
      <p:bldP spid="33" grpId="0"/>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0" y="608852"/>
            <a:ext cx="7522739" cy="369332"/>
          </a:xfrm>
          <a:prstGeom prst="rect">
            <a:avLst/>
          </a:prstGeom>
          <a:noFill/>
        </p:spPr>
        <p:txBody>
          <a:bodyPr wrap="square" rtlCol="0">
            <a:spAutoFit/>
          </a:bodyPr>
          <a:lstStyle/>
          <a:p>
            <a:r>
              <a:rPr lang="en-US" b="1" dirty="0"/>
              <a:t>DIS</a:t>
            </a:r>
            <a:r>
              <a:rPr lang="en-US" b="1" dirty="0"/>
              <a:t> scaling violations mainly determine </a:t>
            </a:r>
            <a:r>
              <a:rPr lang="en-US" b="1" dirty="0" err="1"/>
              <a:t>Δg</a:t>
            </a:r>
            <a:r>
              <a:rPr lang="en-US" b="1" dirty="0"/>
              <a:t> at small x  </a:t>
            </a:r>
            <a:r>
              <a:rPr lang="en-US" sz="1400" dirty="0"/>
              <a:t> </a:t>
            </a:r>
          </a:p>
        </p:txBody>
      </p:sp>
      <p:pic>
        <p:nvPicPr>
          <p:cNvPr id="15" name="Bild 14"/>
          <p:cNvPicPr>
            <a:picLocks noChangeAspect="1"/>
          </p:cNvPicPr>
          <p:nvPr/>
        </p:nvPicPr>
        <p:blipFill>
          <a:blip r:embed="rId2"/>
          <a:stretch>
            <a:fillRect/>
          </a:stretch>
        </p:blipFill>
        <p:spPr>
          <a:xfrm>
            <a:off x="40628" y="1472491"/>
            <a:ext cx="5538026" cy="5189009"/>
          </a:xfrm>
          <a:prstGeom prst="rect">
            <a:avLst/>
          </a:prstGeom>
        </p:spPr>
      </p:pic>
      <p:sp>
        <p:nvSpPr>
          <p:cNvPr id="17" name="Textfeld 16"/>
          <p:cNvSpPr txBox="1"/>
          <p:nvPr/>
        </p:nvSpPr>
        <p:spPr>
          <a:xfrm>
            <a:off x="12668" y="1050244"/>
            <a:ext cx="8496339" cy="369332"/>
          </a:xfrm>
          <a:prstGeom prst="rect">
            <a:avLst/>
          </a:prstGeom>
          <a:noFill/>
        </p:spPr>
        <p:txBody>
          <a:bodyPr wrap="square" rtlCol="0">
            <a:spAutoFit/>
          </a:bodyPr>
          <a:lstStyle/>
          <a:p>
            <a:r>
              <a:rPr lang="en-US" dirty="0"/>
              <a:t>in addition, </a:t>
            </a:r>
            <a:r>
              <a:rPr lang="en-US" b="1" dirty="0"/>
              <a:t>SIDIS data provide detailed </a:t>
            </a:r>
            <a:r>
              <a:rPr lang="en-US" b="1" dirty="0">
                <a:solidFill>
                  <a:srgbClr val="0000FF"/>
                </a:solidFill>
              </a:rPr>
              <a:t>flavor separation of quark sea</a:t>
            </a:r>
          </a:p>
        </p:txBody>
      </p:sp>
      <p:sp>
        <p:nvSpPr>
          <p:cNvPr id="7" name="Title 1"/>
          <p:cNvSpPr txBox="1">
            <a:spLocks/>
          </p:cNvSpPr>
          <p:nvPr/>
        </p:nvSpPr>
        <p:spPr>
          <a:xfrm>
            <a:off x="762000" y="0"/>
            <a:ext cx="8382000" cy="609600"/>
          </a:xfrm>
          <a:prstGeom prst="rect">
            <a:avLst/>
          </a:prstGeom>
        </p:spPr>
        <p:txBody>
          <a:bodyPr/>
          <a:lstStyle>
            <a:lvl1pPr algn="r" rtl="0" eaLnBrk="0" fontAlgn="base" hangingPunct="0">
              <a:lnSpc>
                <a:spcPct val="80000"/>
              </a:lnSpc>
              <a:spcBef>
                <a:spcPct val="0"/>
              </a:spcBef>
              <a:spcAft>
                <a:spcPct val="0"/>
              </a:spcAft>
              <a:defRPr sz="2800" b="1" i="1" cap="all" spc="0">
                <a:ln w="0"/>
                <a:solidFill>
                  <a:srgbClr val="0000FF"/>
                </a:solidFill>
                <a:effectLst>
                  <a:reflection blurRad="12700" stA="50000" endPos="50000" dist="5000" dir="5400000" sy="-100000" rotWithShape="0"/>
                </a:effectLst>
                <a:latin typeface="Comic Sans MS Bold"/>
                <a:ea typeface="+mj-ea"/>
                <a:cs typeface="Comic Sans MS Bold"/>
              </a:defRPr>
            </a:lvl1pPr>
            <a:lvl2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2pPr>
            <a:lvl3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3pPr>
            <a:lvl4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4pPr>
            <a:lvl5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5pPr>
            <a:lvl6pPr marL="4572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6pPr>
            <a:lvl7pPr marL="9144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7pPr>
            <a:lvl8pPr marL="13716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8pPr>
            <a:lvl9pPr marL="18288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9pPr>
          </a:lstStyle>
          <a:p>
            <a:r>
              <a:rPr lang="en-US" dirty="0">
                <a:effectLst>
                  <a:outerShdw blurRad="50800" dist="38100" dir="2700000" algn="br">
                    <a:srgbClr val="000000">
                      <a:alpha val="43000"/>
                    </a:srgbClr>
                  </a:outerShdw>
                  <a:reflection stA="50000" endPos="50000" dist="12700" dir="5400000" sy="-100000" algn="bl" rotWithShape="0"/>
                </a:effectLst>
                <a:latin typeface="Comic Sans MS"/>
                <a:cs typeface="Comic Sans MS"/>
              </a:rPr>
              <a:t>impact of </a:t>
            </a:r>
            <a:r>
              <a:rPr lang="en-US" cap="none" dirty="0" err="1">
                <a:effectLst>
                  <a:outerShdw blurRad="50800" dist="38100" dir="2700000" algn="br">
                    <a:srgbClr val="000000">
                      <a:alpha val="43000"/>
                    </a:srgbClr>
                  </a:outerShdw>
                  <a:reflection stA="50000" endPos="50000" dist="12700" dir="5400000" sy="-100000" algn="bl" rotWithShape="0"/>
                </a:effectLst>
                <a:latin typeface="Comic Sans MS"/>
                <a:cs typeface="Comic Sans MS"/>
              </a:rPr>
              <a:t>e</a:t>
            </a:r>
            <a:r>
              <a:rPr lang="en-US" dirty="0" err="1">
                <a:effectLst>
                  <a:outerShdw blurRad="50800" dist="38100" dir="2700000" algn="br">
                    <a:srgbClr val="000000">
                      <a:alpha val="43000"/>
                    </a:srgbClr>
                  </a:outerShdw>
                  <a:reflection stA="50000" endPos="50000" dist="12700" dir="5400000" sy="-100000" algn="bl" rotWithShape="0"/>
                </a:effectLst>
                <a:latin typeface="Comic Sans MS"/>
                <a:cs typeface="Comic Sans MS"/>
              </a:rPr>
              <a:t>RHIC</a:t>
            </a:r>
            <a:r>
              <a:rPr lang="en-US" dirty="0">
                <a:effectLst>
                  <a:outerShdw blurRad="50800" dist="38100" dir="2700000" algn="br">
                    <a:srgbClr val="000000">
                      <a:alpha val="43000"/>
                    </a:srgbClr>
                  </a:outerShdw>
                  <a:reflection stA="50000" endPos="50000" dist="12700" dir="5400000" sy="-100000" algn="bl" rotWithShape="0"/>
                </a:effectLst>
                <a:latin typeface="Comic Sans MS"/>
                <a:cs typeface="Comic Sans MS"/>
              </a:rPr>
              <a:t> data on </a:t>
            </a:r>
            <a:r>
              <a:rPr lang="en-US" dirty="0" err="1">
                <a:effectLst>
                  <a:outerShdw blurRad="50800" dist="38100" dir="2700000" algn="br">
                    <a:srgbClr val="000000">
                      <a:alpha val="43000"/>
                    </a:srgbClr>
                  </a:outerShdw>
                  <a:reflection stA="50000" endPos="50000" dist="12700" dir="5400000" sy="-100000" algn="bl" rotWithShape="0"/>
                </a:effectLst>
                <a:latin typeface="Comic Sans MS"/>
                <a:cs typeface="Comic Sans MS"/>
              </a:rPr>
              <a:t>helicity</a:t>
            </a:r>
            <a:r>
              <a:rPr lang="en-US" dirty="0">
                <a:effectLst>
                  <a:outerShdw blurRad="50800" dist="38100" dir="2700000" algn="br">
                    <a:srgbClr val="000000">
                      <a:alpha val="43000"/>
                    </a:srgbClr>
                  </a:outerShdw>
                  <a:reflection stA="50000" endPos="50000" dist="12700" dir="5400000" sy="-100000" algn="bl" rotWithShape="0"/>
                </a:effectLst>
                <a:latin typeface="Comic Sans MS"/>
                <a:cs typeface="Comic Sans MS"/>
              </a:rPr>
              <a:t> PDF</a:t>
            </a:r>
            <a:r>
              <a:rPr lang="en-US" cap="none" dirty="0">
                <a:effectLst>
                  <a:outerShdw blurRad="50800" dist="38100" dir="2700000" algn="br">
                    <a:srgbClr val="000000">
                      <a:alpha val="43000"/>
                    </a:srgbClr>
                  </a:outerShdw>
                  <a:reflection stA="50000" endPos="50000" dist="12700" dir="5400000" sy="-100000" algn="bl" rotWithShape="0"/>
                </a:effectLst>
                <a:latin typeface="Comic Sans MS"/>
                <a:cs typeface="Comic Sans MS"/>
              </a:rPr>
              <a:t>s</a:t>
            </a:r>
            <a:endParaRPr lang="en-US" cap="none" dirty="0">
              <a:effectLst>
                <a:outerShdw blurRad="50800" dist="38100" dir="2700000" algn="br">
                  <a:srgbClr val="000000">
                    <a:alpha val="43000"/>
                  </a:srgbClr>
                </a:outerShdw>
                <a:reflection stA="50000" endPos="50000" dist="12700" dir="5400000" sy="-100000" algn="bl" rotWithShape="0"/>
              </a:effectLst>
            </a:endParaRPr>
          </a:p>
        </p:txBody>
      </p:sp>
      <p:sp>
        <p:nvSpPr>
          <p:cNvPr id="8" name="Textfeld 7"/>
          <p:cNvSpPr txBox="1"/>
          <p:nvPr/>
        </p:nvSpPr>
        <p:spPr>
          <a:xfrm>
            <a:off x="5592785" y="2693790"/>
            <a:ext cx="3198311" cy="369332"/>
          </a:xfrm>
          <a:prstGeom prst="rect">
            <a:avLst/>
          </a:prstGeom>
          <a:noFill/>
        </p:spPr>
        <p:txBody>
          <a:bodyPr wrap="none" rtlCol="0">
            <a:spAutoFit/>
          </a:bodyPr>
          <a:lstStyle/>
          <a:p>
            <a:pPr>
              <a:buFont typeface="Arial"/>
              <a:buChar char="•"/>
            </a:pPr>
            <a:r>
              <a:rPr lang="en-US" dirty="0"/>
              <a:t> </a:t>
            </a:r>
            <a:r>
              <a:rPr lang="en-US" sz="1600" dirty="0"/>
              <a:t>includes only “stage-1 data”</a:t>
            </a:r>
          </a:p>
        </p:txBody>
      </p:sp>
      <p:sp>
        <p:nvSpPr>
          <p:cNvPr id="9" name="Textfeld 8"/>
          <p:cNvSpPr txBox="1"/>
          <p:nvPr/>
        </p:nvSpPr>
        <p:spPr>
          <a:xfrm>
            <a:off x="5592785" y="3228463"/>
            <a:ext cx="3339376" cy="615553"/>
          </a:xfrm>
          <a:prstGeom prst="rect">
            <a:avLst/>
          </a:prstGeom>
          <a:noFill/>
        </p:spPr>
        <p:txBody>
          <a:bodyPr wrap="none" rtlCol="0">
            <a:spAutoFit/>
          </a:bodyPr>
          <a:lstStyle/>
          <a:p>
            <a:pPr>
              <a:buFont typeface="Arial"/>
              <a:buChar char="•"/>
            </a:pPr>
            <a:r>
              <a:rPr lang="en-US" dirty="0"/>
              <a:t> </a:t>
            </a:r>
            <a:r>
              <a:rPr lang="en-US" sz="1600" dirty="0"/>
              <a:t>can be pushed to </a:t>
            </a:r>
            <a:r>
              <a:rPr lang="en-US" sz="1600" dirty="0" err="1"/>
              <a:t>x</a:t>
            </a:r>
            <a:r>
              <a:rPr lang="en-US" sz="1600" dirty="0"/>
              <a:t>=10</a:t>
            </a:r>
            <a:r>
              <a:rPr lang="en-US" sz="1600" baseline="30000" dirty="0"/>
              <a:t>-4  </a:t>
            </a:r>
            <a:r>
              <a:rPr lang="en-US" sz="1600" dirty="0"/>
              <a:t>with</a:t>
            </a:r>
          </a:p>
          <a:p>
            <a:r>
              <a:rPr lang="en-US" sz="1600" dirty="0"/>
              <a:t>   20 x 250 </a:t>
            </a:r>
            <a:r>
              <a:rPr lang="en-US" sz="1600" dirty="0" err="1"/>
              <a:t>GeV</a:t>
            </a:r>
            <a:r>
              <a:rPr lang="en-US" sz="1600" dirty="0"/>
              <a:t> data </a:t>
            </a:r>
            <a:endParaRPr lang="en-US" dirty="0"/>
          </a:p>
        </p:txBody>
      </p:sp>
      <p:sp>
        <p:nvSpPr>
          <p:cNvPr id="11" name="Textfeld 10"/>
          <p:cNvSpPr txBox="1"/>
          <p:nvPr/>
        </p:nvSpPr>
        <p:spPr>
          <a:xfrm>
            <a:off x="5610883" y="4333824"/>
            <a:ext cx="1135835" cy="369332"/>
          </a:xfrm>
          <a:prstGeom prst="rect">
            <a:avLst/>
          </a:prstGeom>
          <a:noFill/>
        </p:spPr>
        <p:txBody>
          <a:bodyPr wrap="none" rtlCol="0">
            <a:spAutoFit/>
          </a:bodyPr>
          <a:lstStyle/>
          <a:p>
            <a:r>
              <a:rPr lang="en-US" b="1" dirty="0">
                <a:solidFill>
                  <a:srgbClr val="0000FF"/>
                </a:solidFill>
              </a:rPr>
              <a:t>“issues”:</a:t>
            </a:r>
          </a:p>
        </p:txBody>
      </p:sp>
      <p:sp>
        <p:nvSpPr>
          <p:cNvPr id="12" name="Textfeld 11"/>
          <p:cNvSpPr txBox="1"/>
          <p:nvPr/>
        </p:nvSpPr>
        <p:spPr>
          <a:xfrm>
            <a:off x="5592785" y="4703156"/>
            <a:ext cx="3544134" cy="1261884"/>
          </a:xfrm>
          <a:prstGeom prst="rect">
            <a:avLst/>
          </a:prstGeom>
          <a:noFill/>
        </p:spPr>
        <p:txBody>
          <a:bodyPr wrap="none" rtlCol="0">
            <a:spAutoFit/>
          </a:bodyPr>
          <a:lstStyle/>
          <a:p>
            <a:pPr>
              <a:buFont typeface="Arial"/>
              <a:buChar char="•"/>
            </a:pPr>
            <a:r>
              <a:rPr lang="en-US" dirty="0"/>
              <a:t> </a:t>
            </a:r>
            <a:r>
              <a:rPr lang="en-US" sz="1600" dirty="0"/>
              <a:t>(SI)</a:t>
            </a:r>
            <a:r>
              <a:rPr lang="en-US" sz="1600" dirty="0"/>
              <a:t>DIS</a:t>
            </a:r>
            <a:r>
              <a:rPr lang="en-US" sz="1600" dirty="0"/>
              <a:t> @ </a:t>
            </a:r>
            <a:r>
              <a:rPr lang="en-US" sz="1600" dirty="0" err="1"/>
              <a:t>eRHIC</a:t>
            </a:r>
            <a:r>
              <a:rPr lang="en-US" sz="1600" dirty="0"/>
              <a:t> limited by</a:t>
            </a:r>
          </a:p>
          <a:p>
            <a:r>
              <a:rPr lang="en-US" sz="1600" dirty="0"/>
              <a:t>   </a:t>
            </a:r>
            <a:r>
              <a:rPr lang="en-US" sz="1600" b="1" dirty="0"/>
              <a:t>systematic uncertainties</a:t>
            </a:r>
          </a:p>
          <a:p>
            <a:r>
              <a:rPr lang="en-US" sz="1400" dirty="0"/>
              <a:t>   need to control rel. </a:t>
            </a:r>
            <a:r>
              <a:rPr lang="en-US" sz="1400" dirty="0" err="1"/>
              <a:t>lumi</a:t>
            </a:r>
            <a:r>
              <a:rPr lang="en-US" sz="1400" dirty="0"/>
              <a:t>, </a:t>
            </a:r>
          </a:p>
          <a:p>
            <a:r>
              <a:rPr lang="en-US" sz="1400" dirty="0"/>
              <a:t>   </a:t>
            </a:r>
            <a:r>
              <a:rPr lang="en-US" sz="1400" dirty="0" err="1"/>
              <a:t>polarimetry</a:t>
            </a:r>
            <a:r>
              <a:rPr lang="en-US" sz="1400" dirty="0"/>
              <a:t>, detector performance, </a:t>
            </a:r>
          </a:p>
          <a:p>
            <a:r>
              <a:rPr lang="en-US" sz="1400" dirty="0"/>
              <a:t>   … very well</a:t>
            </a:r>
          </a:p>
        </p:txBody>
      </p:sp>
      <p:sp>
        <p:nvSpPr>
          <p:cNvPr id="6" name="Slide Number Placeholder 5"/>
          <p:cNvSpPr>
            <a:spLocks noGrp="1"/>
          </p:cNvSpPr>
          <p:nvPr>
            <p:ph type="sldNum" sz="quarter" idx="12"/>
          </p:nvPr>
        </p:nvSpPr>
        <p:spPr/>
        <p:txBody>
          <a:bodyPr/>
          <a:lstStyle/>
          <a:p>
            <a:fld id="{D7F278B1-1B8B-1E49-8C17-9FA8E63349F3}" type="slidenum">
              <a:rPr lang="en-US"/>
              <a:pPr/>
              <a:t>55</a:t>
            </a:fld>
            <a:endParaRPr lang="en-US"/>
          </a:p>
        </p:txBody>
      </p:sp>
      <p:sp>
        <p:nvSpPr>
          <p:cNvPr id="2" name="Date Placeholder 1"/>
          <p:cNvSpPr>
            <a:spLocks noGrp="1"/>
          </p:cNvSpPr>
          <p:nvPr>
            <p:ph type="dt" sz="half" idx="10"/>
          </p:nvPr>
        </p:nvSpPr>
        <p:spPr/>
        <p:txBody>
          <a:bodyPr/>
          <a:lstStyle/>
          <a:p>
            <a:r>
              <a:rPr lang="en-US"/>
              <a:t>E.C. Aschenauer</a:t>
            </a:r>
          </a:p>
        </p:txBody>
      </p:sp>
      <p:sp>
        <p:nvSpPr>
          <p:cNvPr id="16" name="Rectangle 24"/>
          <p:cNvSpPr>
            <a:spLocks/>
          </p:cNvSpPr>
          <p:nvPr/>
        </p:nvSpPr>
        <p:spPr bwMode="auto">
          <a:xfrm>
            <a:off x="5597144" y="1473200"/>
            <a:ext cx="3321422" cy="1077218"/>
          </a:xfrm>
          <a:prstGeom prst="rect">
            <a:avLst/>
          </a:prstGeom>
          <a:solidFill>
            <a:srgbClr val="FFF7CB"/>
          </a:solidFill>
          <a:ln w="25400" cap="flat">
            <a:solidFill>
              <a:srgbClr val="FFFF00"/>
            </a:solidFill>
            <a:prstDash val="solid"/>
            <a:round/>
            <a:headEnd type="none" w="med" len="med"/>
            <a:tailEnd type="none" w="med" len="med"/>
          </a:ln>
        </p:spPr>
        <p:txBody>
          <a:bodyPr wrap="none" lIns="38100" tIns="38100" rIns="38100" bIns="38100">
            <a:spAutoFit/>
          </a:bodyPr>
          <a:lstStyle/>
          <a:p>
            <a:pPr algn="ctr">
              <a:spcBef>
                <a:spcPts val="200"/>
              </a:spcBef>
            </a:pPr>
            <a:r>
              <a:rPr lang="en-US" sz="1600" dirty="0">
                <a:solidFill>
                  <a:schemeClr val="tx1"/>
                </a:solidFill>
                <a:latin typeface="Comic Sans MS"/>
                <a:ea typeface="ＭＳ Ｐゴシック" charset="0"/>
                <a:cs typeface="Comic Sans MS"/>
                <a:sym typeface="Corbel Bold" charset="0"/>
              </a:rPr>
              <a:t>yet, small x behavior completely </a:t>
            </a:r>
          </a:p>
          <a:p>
            <a:pPr algn="ctr">
              <a:spcBef>
                <a:spcPts val="200"/>
              </a:spcBef>
            </a:pPr>
            <a:r>
              <a:rPr lang="en-US" sz="1600" dirty="0">
                <a:solidFill>
                  <a:schemeClr val="tx1"/>
                </a:solidFill>
                <a:latin typeface="Comic Sans MS"/>
                <a:ea typeface="ＭＳ Ｐゴシック" charset="0"/>
                <a:cs typeface="Comic Sans MS"/>
                <a:sym typeface="Corbel Bold" charset="0"/>
              </a:rPr>
              <a:t>unconstrained  </a:t>
            </a:r>
            <a:endParaRPr lang="en-US" sz="1800" dirty="0">
              <a:solidFill>
                <a:schemeClr val="tx1"/>
              </a:solidFill>
              <a:latin typeface="Comic Sans MS"/>
              <a:ea typeface="ＭＳ Ｐゴシック" charset="0"/>
              <a:cs typeface="Comic Sans MS"/>
              <a:sym typeface="Corbel" charset="0"/>
            </a:endParaRPr>
          </a:p>
          <a:p>
            <a:pPr algn="ctr">
              <a:spcBef>
                <a:spcPts val="200"/>
              </a:spcBef>
            </a:pPr>
            <a:r>
              <a:rPr lang="en-US" sz="1400" dirty="0">
                <a:solidFill>
                  <a:srgbClr val="343434"/>
                </a:solidFill>
                <a:latin typeface="Comic Sans MS"/>
                <a:ea typeface="ＭＳ Ｐゴシック" charset="0"/>
                <a:cs typeface="Comic Sans MS"/>
                <a:sym typeface="Wingdings"/>
              </a:rPr>
              <a:t> </a:t>
            </a:r>
            <a:r>
              <a:rPr lang="en-US" sz="1400" dirty="0">
                <a:solidFill>
                  <a:srgbClr val="343434"/>
                </a:solidFill>
                <a:latin typeface="Comic Sans MS"/>
                <a:ea typeface="ＭＳ Ｐゴシック" charset="0"/>
                <a:cs typeface="Comic Sans MS"/>
                <a:sym typeface="Corbel Bold" charset="0"/>
              </a:rPr>
              <a:t>determines x-integral,</a:t>
            </a:r>
          </a:p>
          <a:p>
            <a:pPr algn="ctr">
              <a:spcBef>
                <a:spcPts val="200"/>
              </a:spcBef>
            </a:pPr>
            <a:r>
              <a:rPr lang="en-US" sz="1400" dirty="0">
                <a:solidFill>
                  <a:srgbClr val="343434"/>
                </a:solidFill>
                <a:latin typeface="Comic Sans MS"/>
                <a:ea typeface="ＭＳ Ｐゴシック" charset="0"/>
                <a:cs typeface="Comic Sans MS"/>
                <a:sym typeface="Corbel Bold" charset="0"/>
              </a:rPr>
              <a:t>which enters proton spin sum</a:t>
            </a:r>
          </a:p>
        </p:txBody>
      </p:sp>
      <p:grpSp>
        <p:nvGrpSpPr>
          <p:cNvPr id="18" name="Gruppierung 20"/>
          <p:cNvGrpSpPr/>
          <p:nvPr/>
        </p:nvGrpSpPr>
        <p:grpSpPr>
          <a:xfrm>
            <a:off x="3323162" y="4193156"/>
            <a:ext cx="1834589" cy="1634311"/>
            <a:chOff x="3323162" y="4193156"/>
            <a:chExt cx="1834589" cy="1634311"/>
          </a:xfrm>
        </p:grpSpPr>
        <p:sp>
          <p:nvSpPr>
            <p:cNvPr id="19" name="Textfeld 9"/>
            <p:cNvSpPr txBox="1"/>
            <p:nvPr/>
          </p:nvSpPr>
          <p:spPr>
            <a:xfrm>
              <a:off x="3336394" y="4193156"/>
              <a:ext cx="1821357" cy="523220"/>
            </a:xfrm>
            <a:prstGeom prst="rect">
              <a:avLst/>
            </a:prstGeom>
            <a:noFill/>
          </p:spPr>
          <p:txBody>
            <a:bodyPr wrap="none" rtlCol="0">
              <a:spAutoFit/>
            </a:bodyPr>
            <a:lstStyle/>
            <a:p>
              <a:r>
                <a:rPr lang="en-US" sz="1400" b="1" dirty="0">
                  <a:solidFill>
                    <a:srgbClr val="0000FF"/>
                  </a:solidFill>
                </a:rPr>
                <a:t>dramatic reduction </a:t>
              </a:r>
            </a:p>
            <a:p>
              <a:r>
                <a:rPr lang="en-US" sz="1400" b="1" dirty="0">
                  <a:solidFill>
                    <a:srgbClr val="0000FF"/>
                  </a:solidFill>
                </a:rPr>
                <a:t>of uncertainties:</a:t>
              </a:r>
            </a:p>
          </p:txBody>
        </p:sp>
        <p:cxnSp>
          <p:nvCxnSpPr>
            <p:cNvPr id="22" name="Gerade Verbindung mit Pfeil 13"/>
            <p:cNvCxnSpPr/>
            <p:nvPr/>
          </p:nvCxnSpPr>
          <p:spPr>
            <a:xfrm>
              <a:off x="3323162" y="4413250"/>
              <a:ext cx="13228" cy="81911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3" name="Gerade Verbindung mit Pfeil 15"/>
            <p:cNvCxnSpPr/>
            <p:nvPr/>
          </p:nvCxnSpPr>
          <p:spPr>
            <a:xfrm rot="16200000" flipV="1">
              <a:off x="3091590" y="5582666"/>
              <a:ext cx="489600" cy="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 val="3039142029"/>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1000" fill="hold"/>
                                        <p:tgtEl>
                                          <p:spTgt spid="18"/>
                                        </p:tgtEl>
                                        <p:attrNameLst>
                                          <p:attrName>ppt_w</p:attrName>
                                        </p:attrNameLst>
                                      </p:cBhvr>
                                      <p:tavLst>
                                        <p:tav tm="0">
                                          <p:val>
                                            <p:strVal val="#ppt_w+.3"/>
                                          </p:val>
                                        </p:tav>
                                        <p:tav tm="100000">
                                          <p:val>
                                            <p:strVal val="#ppt_w"/>
                                          </p:val>
                                        </p:tav>
                                      </p:tavLst>
                                    </p:anim>
                                    <p:anim calcmode="lin" valueType="num">
                                      <p:cBhvr>
                                        <p:cTn id="12" dur="1000" fill="hold"/>
                                        <p:tgtEl>
                                          <p:spTgt spid="18"/>
                                        </p:tgtEl>
                                        <p:attrNameLst>
                                          <p:attrName>ppt_h</p:attrName>
                                        </p:attrNameLst>
                                      </p:cBhvr>
                                      <p:tavLst>
                                        <p:tav tm="0">
                                          <p:val>
                                            <p:strVal val="#ppt_h"/>
                                          </p:val>
                                        </p:tav>
                                        <p:tav tm="100000">
                                          <p:val>
                                            <p:strVal val="#ppt_h"/>
                                          </p:val>
                                        </p:tav>
                                      </p:tavLst>
                                    </p:anim>
                                    <p:animEffect transition="in" filter="fade">
                                      <p:cBhvr>
                                        <p:cTn id="13" dur="1000"/>
                                        <p:tgtEl>
                                          <p:spTgt spid="18"/>
                                        </p:tgtEl>
                                      </p:cBhvr>
                                    </p:animEffect>
                                  </p:childTnLst>
                                </p:cTn>
                              </p:par>
                            </p:childTnLst>
                          </p:cTn>
                        </p:par>
                        <p:par>
                          <p:cTn id="14" fill="hold">
                            <p:stCondLst>
                              <p:cond delay="1500"/>
                            </p:stCondLst>
                            <p:childTnLst>
                              <p:par>
                                <p:cTn id="15" presetID="3" presetClass="entr" presetSubtype="1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linds(horizont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2" y="8468"/>
            <a:ext cx="9664700" cy="609264"/>
          </a:xfrm>
        </p:spPr>
        <p:txBody>
          <a:bodyPr/>
          <a:lstStyle/>
          <a:p>
            <a:r>
              <a:rPr lang="en-US" sz="2000" dirty="0"/>
              <a:t>What will we learn about 2d+1 structure of the proton</a:t>
            </a:r>
          </a:p>
        </p:txBody>
      </p:sp>
      <p:sp>
        <p:nvSpPr>
          <p:cNvPr id="5" name="Slide Number Placeholder 4"/>
          <p:cNvSpPr>
            <a:spLocks noGrp="1"/>
          </p:cNvSpPr>
          <p:nvPr>
            <p:ph type="sldNum" sz="quarter" idx="12"/>
          </p:nvPr>
        </p:nvSpPr>
        <p:spPr/>
        <p:txBody>
          <a:bodyPr/>
          <a:lstStyle/>
          <a:p>
            <a:fld id="{5CB51F1B-CFB1-C34C-B14F-6886EAB095EE}" type="slidenum">
              <a:rPr lang="en-US"/>
              <a:pPr/>
              <a:t>56</a:t>
            </a:fld>
            <a:endParaRPr lang="en-US"/>
          </a:p>
        </p:txBody>
      </p:sp>
      <p:pic>
        <p:nvPicPr>
          <p:cNvPr id="8" name="Picture 7" descr="plotGPDHsea.eps"/>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657600" y="990600"/>
            <a:ext cx="3657600" cy="2438400"/>
          </a:xfrm>
          <a:prstGeom prst="rect">
            <a:avLst/>
          </a:prstGeom>
          <a:solidFill>
            <a:schemeClr val="bg1">
              <a:lumMod val="95000"/>
            </a:schemeClr>
          </a:solidFill>
        </p:spPr>
      </p:pic>
      <p:pic>
        <p:nvPicPr>
          <p:cNvPr id="9" name="Picture 8" descr="plotGPDHG.eps"/>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990600"/>
            <a:ext cx="3657600" cy="2438400"/>
          </a:xfrm>
          <a:prstGeom prst="rect">
            <a:avLst/>
          </a:prstGeom>
          <a:solidFill>
            <a:schemeClr val="bg1">
              <a:lumMod val="95000"/>
            </a:schemeClr>
          </a:solidFill>
        </p:spPr>
      </p:pic>
      <p:pic>
        <p:nvPicPr>
          <p:cNvPr id="10" name="Picture 9" descr="plotGPDEsea.eps"/>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448300" y="3492500"/>
            <a:ext cx="3657600" cy="2438400"/>
          </a:xfrm>
          <a:prstGeom prst="rect">
            <a:avLst/>
          </a:prstGeom>
          <a:solidFill>
            <a:schemeClr val="bg1">
              <a:lumMod val="95000"/>
            </a:schemeClr>
          </a:solidFill>
        </p:spPr>
      </p:pic>
      <p:sp>
        <p:nvSpPr>
          <p:cNvPr id="11" name="TextBox 10"/>
          <p:cNvSpPr txBox="1"/>
          <p:nvPr/>
        </p:nvSpPr>
        <p:spPr>
          <a:xfrm>
            <a:off x="38100" y="646668"/>
            <a:ext cx="4782943" cy="369332"/>
          </a:xfrm>
          <a:prstGeom prst="rect">
            <a:avLst/>
          </a:prstGeom>
          <a:noFill/>
        </p:spPr>
        <p:txBody>
          <a:bodyPr wrap="none" rtlCol="0">
            <a:spAutoFit/>
          </a:bodyPr>
          <a:lstStyle/>
          <a:p>
            <a:r>
              <a:rPr lang="en-US" b="1" dirty="0">
                <a:latin typeface="Comic Sans MS"/>
                <a:cs typeface="Comic Sans MS"/>
              </a:rPr>
              <a:t>GPD H and E as function of t, x and Q</a:t>
            </a:r>
            <a:r>
              <a:rPr lang="en-US" b="1" baseline="30000" dirty="0">
                <a:latin typeface="Comic Sans MS"/>
                <a:cs typeface="Comic Sans MS"/>
              </a:rPr>
              <a:t>2</a:t>
            </a:r>
          </a:p>
        </p:txBody>
      </p:sp>
      <p:sp>
        <p:nvSpPr>
          <p:cNvPr id="12" name="TextBox 11"/>
          <p:cNvSpPr txBox="1"/>
          <p:nvPr/>
        </p:nvSpPr>
        <p:spPr>
          <a:xfrm>
            <a:off x="38100" y="646668"/>
            <a:ext cx="2295858" cy="369332"/>
          </a:xfrm>
          <a:prstGeom prst="rect">
            <a:avLst/>
          </a:prstGeom>
          <a:noFill/>
        </p:spPr>
        <p:txBody>
          <a:bodyPr wrap="none" rtlCol="0">
            <a:spAutoFit/>
          </a:bodyPr>
          <a:lstStyle/>
          <a:p>
            <a:r>
              <a:rPr lang="en-US" b="1" dirty="0">
                <a:latin typeface="Comic Sans MS"/>
                <a:cs typeface="Comic Sans MS"/>
              </a:rPr>
              <a:t>GPD H and E 1d+1</a:t>
            </a:r>
          </a:p>
        </p:txBody>
      </p:sp>
      <p:sp>
        <p:nvSpPr>
          <p:cNvPr id="13" name="TextBox 12"/>
          <p:cNvSpPr txBox="1"/>
          <p:nvPr/>
        </p:nvSpPr>
        <p:spPr>
          <a:xfrm>
            <a:off x="0" y="5682223"/>
            <a:ext cx="6457266" cy="369332"/>
          </a:xfrm>
          <a:prstGeom prst="rect">
            <a:avLst/>
          </a:prstGeom>
          <a:noFill/>
        </p:spPr>
        <p:txBody>
          <a:bodyPr wrap="none" rtlCol="0">
            <a:spAutoFit/>
          </a:bodyPr>
          <a:lstStyle/>
          <a:p>
            <a:r>
              <a:rPr lang="en-US" b="1" dirty="0">
                <a:latin typeface="Comic Sans MS"/>
                <a:cs typeface="Comic Sans MS"/>
              </a:rPr>
              <a:t>GPD H and E 2d+1 structure for sea-quarks and gluons</a:t>
            </a:r>
          </a:p>
        </p:txBody>
      </p:sp>
      <p:sp>
        <p:nvSpPr>
          <p:cNvPr id="26" name="TextBox 25"/>
          <p:cNvSpPr txBox="1"/>
          <p:nvPr/>
        </p:nvSpPr>
        <p:spPr>
          <a:xfrm>
            <a:off x="89979" y="3859695"/>
            <a:ext cx="3857604" cy="2677656"/>
          </a:xfrm>
          <a:prstGeom prst="rect">
            <a:avLst/>
          </a:prstGeom>
          <a:noFill/>
        </p:spPr>
        <p:txBody>
          <a:bodyPr wrap="square" rtlCol="0">
            <a:spAutoFit/>
          </a:bodyPr>
          <a:lstStyle/>
          <a:p>
            <a:pPr marL="228600" indent="-228600">
              <a:buFont typeface="Wingdings" charset="2"/>
              <a:buChar char="Ø"/>
            </a:pPr>
            <a:r>
              <a:rPr lang="en-US" sz="1400" b="1" dirty="0"/>
              <a:t>A global fit over all </a:t>
            </a:r>
            <a:r>
              <a:rPr lang="en-US" sz="1400" dirty="0"/>
              <a:t>pseudo</a:t>
            </a:r>
            <a:r>
              <a:rPr lang="en-US" sz="1400" b="1" dirty="0"/>
              <a:t> data was done, based on the GPDs-based model:</a:t>
            </a:r>
          </a:p>
          <a:p>
            <a:pPr marL="228600" indent="-228600"/>
            <a:r>
              <a:rPr lang="en-US" sz="1400" b="1" dirty="0"/>
              <a:t>   </a:t>
            </a:r>
            <a:r>
              <a:rPr lang="en-US" sz="1400" b="1" dirty="0">
                <a:solidFill>
                  <a:srgbClr val="0000FF"/>
                </a:solidFill>
              </a:rPr>
              <a:t>[K. </a:t>
            </a:r>
            <a:r>
              <a:rPr lang="en-US" sz="1400" b="1" dirty="0" err="1">
                <a:solidFill>
                  <a:srgbClr val="0000FF"/>
                </a:solidFill>
              </a:rPr>
              <a:t>Kumerički</a:t>
            </a:r>
            <a:r>
              <a:rPr lang="en-US" sz="1400" b="1" dirty="0">
                <a:solidFill>
                  <a:srgbClr val="0000FF"/>
                </a:solidFill>
              </a:rPr>
              <a:t>, D </a:t>
            </a:r>
            <a:r>
              <a:rPr lang="en-US" sz="1400" b="1" dirty="0" err="1">
                <a:solidFill>
                  <a:srgbClr val="0000FF"/>
                </a:solidFill>
              </a:rPr>
              <a:t>Müller</a:t>
            </a:r>
            <a:r>
              <a:rPr lang="en-US" sz="1400" b="1" dirty="0">
                <a:solidFill>
                  <a:srgbClr val="0000FF"/>
                </a:solidFill>
              </a:rPr>
              <a:t>, K. </a:t>
            </a:r>
            <a:r>
              <a:rPr lang="en-US" sz="1400" b="1" dirty="0" err="1">
                <a:solidFill>
                  <a:srgbClr val="0000FF"/>
                </a:solidFill>
              </a:rPr>
              <a:t>Passek-Kumerički</a:t>
            </a:r>
            <a:r>
              <a:rPr lang="en-US" sz="1400" b="1" dirty="0">
                <a:solidFill>
                  <a:srgbClr val="0000FF"/>
                </a:solidFill>
              </a:rPr>
              <a:t> 2007]</a:t>
            </a:r>
          </a:p>
          <a:p>
            <a:pPr marL="228600" indent="-228600"/>
            <a:endParaRPr lang="en-US" sz="1400" b="1" dirty="0">
              <a:solidFill>
                <a:srgbClr val="0000FF"/>
              </a:solidFill>
            </a:endParaRPr>
          </a:p>
          <a:p>
            <a:pPr marL="228600" indent="-228600">
              <a:buFont typeface="Wingdings" charset="2"/>
              <a:buChar char="Ø"/>
            </a:pPr>
            <a:r>
              <a:rPr lang="en-US" sz="1400" b="1" dirty="0"/>
              <a:t>Known values </a:t>
            </a:r>
            <a:r>
              <a:rPr lang="en-US" sz="1400" b="1" i="1" dirty="0"/>
              <a:t>q(x)</a:t>
            </a:r>
            <a:r>
              <a:rPr lang="en-US" sz="1400" b="1" dirty="0"/>
              <a:t>, </a:t>
            </a:r>
            <a:r>
              <a:rPr lang="en-US" sz="1400" b="1" i="1" dirty="0"/>
              <a:t>g(x)</a:t>
            </a:r>
            <a:r>
              <a:rPr lang="en-US" sz="1400" b="1" dirty="0"/>
              <a:t> are assumed for </a:t>
            </a:r>
            <a:r>
              <a:rPr lang="en-US" sz="1400" b="1" i="1" dirty="0" err="1"/>
              <a:t>H</a:t>
            </a:r>
            <a:r>
              <a:rPr lang="en-US" sz="1400" b="1" i="1" baseline="30000" dirty="0" err="1"/>
              <a:t>q</a:t>
            </a:r>
            <a:r>
              <a:rPr lang="en-US" sz="1400" b="1" i="1" dirty="0"/>
              <a:t>, H</a:t>
            </a:r>
            <a:r>
              <a:rPr lang="en-US" sz="1400" b="1" i="1" baseline="30000" dirty="0"/>
              <a:t>g </a:t>
            </a:r>
            <a:r>
              <a:rPr lang="en-US" sz="1400" b="1" dirty="0"/>
              <a:t>(at </a:t>
            </a:r>
            <a:r>
              <a:rPr lang="en-US" sz="1400" b="1" dirty="0">
                <a:latin typeface="Symbol" charset="2"/>
                <a:cs typeface="Symbol" charset="2"/>
              </a:rPr>
              <a:t>x</a:t>
            </a:r>
            <a:r>
              <a:rPr lang="en-US" sz="1400" b="1" dirty="0"/>
              <a:t>=0, t=0 forward limits </a:t>
            </a:r>
            <a:r>
              <a:rPr lang="en-US" sz="1400" b="1" i="1" dirty="0" err="1"/>
              <a:t>E</a:t>
            </a:r>
            <a:r>
              <a:rPr lang="en-US" sz="1400" b="1" i="1" baseline="30000" dirty="0" err="1"/>
              <a:t>q</a:t>
            </a:r>
            <a:r>
              <a:rPr lang="en-US" sz="1400" b="1" i="1" dirty="0"/>
              <a:t>, </a:t>
            </a:r>
            <a:r>
              <a:rPr lang="en-US" sz="1400" b="1" i="1" dirty="0" err="1"/>
              <a:t>E</a:t>
            </a:r>
            <a:r>
              <a:rPr lang="en-US" sz="1400" b="1" i="1" baseline="30000" dirty="0" err="1"/>
              <a:t>g</a:t>
            </a:r>
            <a:r>
              <a:rPr lang="en-US" sz="1400" b="1" i="1" baseline="30000" dirty="0"/>
              <a:t> </a:t>
            </a:r>
            <a:r>
              <a:rPr lang="en-US" sz="1400" b="1" baseline="30000" dirty="0"/>
              <a:t> </a:t>
            </a:r>
            <a:r>
              <a:rPr lang="en-US" sz="1400" b="1" dirty="0"/>
              <a:t>are unknown)</a:t>
            </a:r>
          </a:p>
          <a:p>
            <a:pPr marL="228600" indent="-228600"/>
            <a:endParaRPr lang="en-US" sz="1400" b="1" dirty="0"/>
          </a:p>
          <a:p>
            <a:pPr marL="228600" indent="-228600">
              <a:buFont typeface="Wingdings" charset="2"/>
              <a:buChar char="Ø"/>
            </a:pPr>
            <a:r>
              <a:rPr lang="en-US" sz="1400" b="1" dirty="0"/>
              <a:t>Excellent reconstruction of </a:t>
            </a:r>
            <a:r>
              <a:rPr lang="en-US" sz="1400" b="1" i="1" dirty="0" err="1"/>
              <a:t>H</a:t>
            </a:r>
            <a:r>
              <a:rPr lang="en-US" sz="1400" b="1" i="1" baseline="30000" dirty="0" err="1"/>
              <a:t>sea</a:t>
            </a:r>
            <a:r>
              <a:rPr lang="en-US" sz="1400" b="1" i="1" dirty="0"/>
              <a:t>, </a:t>
            </a:r>
            <a:r>
              <a:rPr lang="en-US" sz="1400" b="1" i="1" dirty="0" err="1"/>
              <a:t>H</a:t>
            </a:r>
            <a:r>
              <a:rPr lang="en-US" sz="1400" b="1" i="1" baseline="30000" dirty="0" err="1"/>
              <a:t>sea</a:t>
            </a:r>
            <a:r>
              <a:rPr lang="en-US" sz="1400" b="1" i="1" baseline="30000" dirty="0"/>
              <a:t> </a:t>
            </a:r>
            <a:r>
              <a:rPr lang="en-US" sz="1400" b="1" baseline="30000" dirty="0"/>
              <a:t> </a:t>
            </a:r>
            <a:r>
              <a:rPr lang="en-US" sz="1400" b="1" dirty="0"/>
              <a:t>and good reconstruction of </a:t>
            </a:r>
            <a:r>
              <a:rPr lang="en-US" sz="1400" b="1" i="1" dirty="0"/>
              <a:t>H</a:t>
            </a:r>
            <a:r>
              <a:rPr lang="en-US" sz="1400" b="1" i="1" baseline="30000" dirty="0"/>
              <a:t>g</a:t>
            </a:r>
            <a:r>
              <a:rPr lang="en-US" sz="1400" b="1" i="1" dirty="0"/>
              <a:t> </a:t>
            </a:r>
            <a:r>
              <a:rPr lang="en-US" sz="1400" b="1" dirty="0"/>
              <a:t>(from </a:t>
            </a:r>
            <a:r>
              <a:rPr lang="en-US" sz="1400" b="1" i="1" dirty="0" err="1"/>
              <a:t>dσ/dt</a:t>
            </a:r>
            <a:r>
              <a:rPr lang="en-US" sz="1400" b="1" dirty="0"/>
              <a:t>)</a:t>
            </a:r>
          </a:p>
        </p:txBody>
      </p:sp>
      <p:sp>
        <p:nvSpPr>
          <p:cNvPr id="3" name="Date Placeholder 2"/>
          <p:cNvSpPr>
            <a:spLocks noGrp="1"/>
          </p:cNvSpPr>
          <p:nvPr>
            <p:ph type="dt" sz="half" idx="10"/>
          </p:nvPr>
        </p:nvSpPr>
        <p:spPr/>
        <p:txBody>
          <a:bodyPr/>
          <a:lstStyle/>
          <a:p>
            <a:r>
              <a:rPr lang="en-US"/>
              <a:t>E.C. Aschenauer</a:t>
            </a:r>
          </a:p>
        </p:txBody>
      </p:sp>
      <p:grpSp>
        <p:nvGrpSpPr>
          <p:cNvPr id="18" name="Group 17"/>
          <p:cNvGrpSpPr/>
          <p:nvPr/>
        </p:nvGrpSpPr>
        <p:grpSpPr>
          <a:xfrm>
            <a:off x="0" y="1092198"/>
            <a:ext cx="9144000" cy="4587489"/>
            <a:chOff x="0" y="1092198"/>
            <a:chExt cx="9144000" cy="4587489"/>
          </a:xfrm>
        </p:grpSpPr>
        <p:pic>
          <p:nvPicPr>
            <p:cNvPr id="7" name="Picture 6"/>
            <p:cNvPicPr>
              <a:picLocks noChangeAspect="1"/>
            </p:cNvPicPr>
            <p:nvPr/>
          </p:nvPicPr>
          <p:blipFill rotWithShape="1">
            <a:blip r:embed="rId5">
              <a:extLst>
                <a:ext uri="{28A0092B-C50C-407E-A947-70E740481C1C}">
                  <a14:useLocalDpi xmlns:a14="http://schemas.microsoft.com/office/drawing/2010/main" xmlns="" val="0"/>
                </a:ext>
              </a:extLst>
            </a:blip>
            <a:srcRect l="-1" r="3248"/>
            <a:stretch/>
          </p:blipFill>
          <p:spPr>
            <a:xfrm>
              <a:off x="0" y="1092198"/>
              <a:ext cx="9144000" cy="4587489"/>
            </a:xfrm>
            <a:prstGeom prst="rect">
              <a:avLst/>
            </a:prstGeom>
            <a:solidFill>
              <a:schemeClr val="bg1">
                <a:lumMod val="95000"/>
              </a:schemeClr>
            </a:solidFill>
          </p:spPr>
        </p:pic>
        <p:cxnSp>
          <p:nvCxnSpPr>
            <p:cNvPr id="6" name="Straight Connector 5"/>
            <p:cNvCxnSpPr/>
            <p:nvPr/>
          </p:nvCxnSpPr>
          <p:spPr bwMode="auto">
            <a:xfrm>
              <a:off x="402167" y="4074583"/>
              <a:ext cx="7323666" cy="21167"/>
            </a:xfrm>
            <a:prstGeom prst="line">
              <a:avLst/>
            </a:prstGeom>
            <a:solidFill>
              <a:schemeClr val="accent1"/>
            </a:solidFill>
            <a:ln w="19050" cap="flat" cmpd="sng" algn="ctr">
              <a:solidFill>
                <a:schemeClr val="tx1"/>
              </a:solidFill>
              <a:prstDash val="dash"/>
              <a:round/>
              <a:headEnd type="none" w="med" len="med"/>
              <a:tailEnd type="none" w="med" len="med"/>
            </a:ln>
            <a:effectLst/>
          </p:spPr>
        </p:cxnSp>
        <p:cxnSp>
          <p:nvCxnSpPr>
            <p:cNvPr id="15" name="Straight Connector 14"/>
            <p:cNvCxnSpPr/>
            <p:nvPr/>
          </p:nvCxnSpPr>
          <p:spPr bwMode="auto">
            <a:xfrm flipH="1">
              <a:off x="1608667" y="2857500"/>
              <a:ext cx="10584" cy="2476500"/>
            </a:xfrm>
            <a:prstGeom prst="line">
              <a:avLst/>
            </a:prstGeom>
            <a:solidFill>
              <a:schemeClr val="accent1"/>
            </a:solidFill>
            <a:ln w="19050" cap="flat" cmpd="sng" algn="ctr">
              <a:solidFill>
                <a:schemeClr val="tx1"/>
              </a:solidFill>
              <a:prstDash val="dash"/>
              <a:round/>
              <a:headEnd type="none" w="med" len="med"/>
              <a:tailEnd type="none" w="med" len="med"/>
            </a:ln>
            <a:effectLst/>
          </p:spPr>
        </p:cxnSp>
        <p:cxnSp>
          <p:nvCxnSpPr>
            <p:cNvPr id="19" name="Straight Connector 18"/>
            <p:cNvCxnSpPr/>
            <p:nvPr/>
          </p:nvCxnSpPr>
          <p:spPr bwMode="auto">
            <a:xfrm flipH="1">
              <a:off x="4057650" y="2840567"/>
              <a:ext cx="10584" cy="2476500"/>
            </a:xfrm>
            <a:prstGeom prst="line">
              <a:avLst/>
            </a:prstGeom>
            <a:solidFill>
              <a:schemeClr val="accent1"/>
            </a:solidFill>
            <a:ln w="19050" cap="flat" cmpd="sng" algn="ctr">
              <a:solidFill>
                <a:schemeClr val="tx1"/>
              </a:solidFill>
              <a:prstDash val="dash"/>
              <a:round/>
              <a:headEnd type="none" w="med" len="med"/>
              <a:tailEnd type="none" w="med" len="med"/>
            </a:ln>
            <a:effectLst/>
          </p:spPr>
        </p:cxnSp>
        <p:cxnSp>
          <p:nvCxnSpPr>
            <p:cNvPr id="20" name="Straight Connector 19"/>
            <p:cNvCxnSpPr/>
            <p:nvPr/>
          </p:nvCxnSpPr>
          <p:spPr bwMode="auto">
            <a:xfrm flipH="1">
              <a:off x="6485466" y="2887134"/>
              <a:ext cx="10584" cy="2476500"/>
            </a:xfrm>
            <a:prstGeom prst="line">
              <a:avLst/>
            </a:prstGeom>
            <a:solidFill>
              <a:schemeClr val="accent1"/>
            </a:solidFill>
            <a:ln w="19050" cap="flat" cmpd="sng" algn="ctr">
              <a:solidFill>
                <a:schemeClr val="tx1"/>
              </a:solidFill>
              <a:prstDash val="dash"/>
              <a:round/>
              <a:headEnd type="none" w="med" len="med"/>
              <a:tailEnd type="none" w="med" len="med"/>
            </a:ln>
            <a:effectLst/>
          </p:spPr>
        </p:cxnSp>
      </p:grpSp>
    </p:spTree>
    <p:extLst>
      <p:ext uri="{BB962C8B-B14F-4D97-AF65-F5344CB8AC3E}">
        <p14:creationId xmlns:p14="http://schemas.microsoft.com/office/powerpoint/2010/main" xmlns="" val="314618791"/>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hidden"/>
                                      </p:to>
                                    </p:set>
                                  </p:childTnLst>
                                </p:cTn>
                              </p:par>
                              <p:par>
                                <p:cTn id="15" presetID="9"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2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an Electron Ion Collider in the US</a:t>
            </a:r>
          </a:p>
        </p:txBody>
      </p:sp>
      <p:sp>
        <p:nvSpPr>
          <p:cNvPr id="6" name="Slide Number Placeholder 5"/>
          <p:cNvSpPr>
            <a:spLocks noGrp="1"/>
          </p:cNvSpPr>
          <p:nvPr>
            <p:ph type="sldNum" sz="quarter" idx="12"/>
          </p:nvPr>
        </p:nvSpPr>
        <p:spPr/>
        <p:txBody>
          <a:bodyPr/>
          <a:lstStyle/>
          <a:p>
            <a:fld id="{4AEEEB45-469B-C445-A2A6-597CC1D4FAC3}" type="slidenum">
              <a:rPr lang="en-US"/>
              <a:pPr/>
              <a:t>57</a:t>
            </a:fld>
            <a:endParaRPr lang="en-US"/>
          </a:p>
        </p:txBody>
      </p:sp>
      <p:sp>
        <p:nvSpPr>
          <p:cNvPr id="2" name="TextBox 1"/>
          <p:cNvSpPr txBox="1"/>
          <p:nvPr/>
        </p:nvSpPr>
        <p:spPr>
          <a:xfrm>
            <a:off x="289984" y="988483"/>
            <a:ext cx="7994496" cy="3293209"/>
          </a:xfrm>
          <a:prstGeom prst="rect">
            <a:avLst/>
          </a:prstGeom>
          <a:noFill/>
        </p:spPr>
        <p:txBody>
          <a:bodyPr wrap="none" rtlCol="0">
            <a:spAutoFit/>
          </a:bodyPr>
          <a:lstStyle/>
          <a:p>
            <a:pPr>
              <a:buClr>
                <a:srgbClr val="0000FF"/>
              </a:buClr>
            </a:pPr>
            <a:r>
              <a:rPr lang="en-US" sz="2400" u="sng" dirty="0">
                <a:solidFill>
                  <a:srgbClr val="0000FF"/>
                </a:solidFill>
              </a:rPr>
              <a:t>Requirements:</a:t>
            </a:r>
          </a:p>
          <a:p>
            <a:pPr>
              <a:buClr>
                <a:srgbClr val="0000FF"/>
              </a:buClr>
            </a:pPr>
            <a:endParaRPr lang="en-US" sz="2400" u="sng" dirty="0">
              <a:solidFill>
                <a:srgbClr val="0000FF"/>
              </a:solidFill>
            </a:endParaRPr>
          </a:p>
          <a:p>
            <a:pPr marL="285750" indent="-285750">
              <a:buClr>
                <a:srgbClr val="0000FF"/>
              </a:buClr>
              <a:buFont typeface="Wingdings" charset="2"/>
              <a:buChar char="q"/>
            </a:pPr>
            <a:r>
              <a:rPr lang="en-US" sz="2000" dirty="0"/>
              <a:t>High Luminosity &gt; 10</a:t>
            </a:r>
            <a:r>
              <a:rPr lang="en-US" sz="2000" baseline="30000" dirty="0"/>
              <a:t>33 </a:t>
            </a:r>
            <a:r>
              <a:rPr lang="en-US" sz="2000" dirty="0"/>
              <a:t>cm</a:t>
            </a:r>
            <a:r>
              <a:rPr lang="en-US" sz="2000" baseline="30000" dirty="0"/>
              <a:t>-2</a:t>
            </a:r>
            <a:r>
              <a:rPr lang="en-US" sz="2000" dirty="0"/>
              <a:t>s</a:t>
            </a:r>
            <a:r>
              <a:rPr lang="en-US" sz="2000" baseline="30000" dirty="0"/>
              <a:t>-1</a:t>
            </a:r>
          </a:p>
          <a:p>
            <a:pPr marL="285750" indent="-285750">
              <a:buClr>
                <a:srgbClr val="0000FF"/>
              </a:buClr>
              <a:buFont typeface="Wingdings" charset="2"/>
              <a:buChar char="q"/>
            </a:pPr>
            <a:r>
              <a:rPr lang="en-US" sz="2000" dirty="0"/>
              <a:t>Flexible center of mass energies</a:t>
            </a:r>
          </a:p>
          <a:p>
            <a:pPr marL="285750" indent="-285750">
              <a:buClr>
                <a:srgbClr val="0000FF"/>
              </a:buClr>
              <a:buFont typeface="Wingdings" charset="2"/>
              <a:buChar char="q"/>
            </a:pPr>
            <a:r>
              <a:rPr lang="en-US" sz="2000" dirty="0"/>
              <a:t>Electrons and protons/light nuclei </a:t>
            </a:r>
            <a:r>
              <a:rPr lang="en-US" sz="2000" dirty="0" err="1"/>
              <a:t>polarised</a:t>
            </a:r>
            <a:endParaRPr lang="en-US" sz="2000" dirty="0"/>
          </a:p>
          <a:p>
            <a:pPr marL="285750" indent="-285750">
              <a:buClr>
                <a:srgbClr val="0000FF"/>
              </a:buClr>
              <a:buFont typeface="Wingdings" charset="2"/>
              <a:buChar char="q"/>
            </a:pPr>
            <a:r>
              <a:rPr lang="en-US" sz="2000" dirty="0"/>
              <a:t>Wide range of nuclear beams</a:t>
            </a:r>
          </a:p>
          <a:p>
            <a:pPr marL="285750" indent="-285750">
              <a:buClr>
                <a:srgbClr val="0000FF"/>
              </a:buClr>
              <a:buFont typeface="Wingdings" charset="2"/>
              <a:buChar char="q"/>
            </a:pPr>
            <a:r>
              <a:rPr lang="en-US" sz="2000" dirty="0"/>
              <a:t>a wide acceptance detector with good PID (e/h and </a:t>
            </a:r>
            <a:r>
              <a:rPr lang="en-US" sz="2000" dirty="0">
                <a:latin typeface="Symbol" charset="2"/>
                <a:cs typeface="Symbol" charset="2"/>
              </a:rPr>
              <a:t>p</a:t>
            </a:r>
            <a:r>
              <a:rPr lang="en-US" sz="2000" dirty="0"/>
              <a:t>, K, p)</a:t>
            </a:r>
          </a:p>
          <a:p>
            <a:pPr marL="285750" indent="-285750">
              <a:buClr>
                <a:srgbClr val="0000FF"/>
              </a:buClr>
              <a:buFont typeface="Wingdings" charset="2"/>
              <a:buChar char="q"/>
            </a:pPr>
            <a:r>
              <a:rPr lang="en-US" sz="2000" dirty="0"/>
              <a:t>wide acceptance for protons from elastic reactions and</a:t>
            </a:r>
          </a:p>
          <a:p>
            <a:pPr>
              <a:buClr>
                <a:srgbClr val="0000FF"/>
              </a:buClr>
            </a:pPr>
            <a:r>
              <a:rPr lang="en-US" sz="2000" dirty="0"/>
              <a:t>   neutrons from nuclear breakup</a:t>
            </a:r>
          </a:p>
          <a:p>
            <a:pPr marL="285750" indent="-285750">
              <a:buClr>
                <a:srgbClr val="0000FF"/>
              </a:buClr>
              <a:buFont typeface="Wingdings" charset="2"/>
              <a:buChar char="q"/>
            </a:pPr>
            <a:endParaRPr lang="en-US" sz="2000" dirty="0"/>
          </a:p>
        </p:txBody>
      </p:sp>
      <p:sp>
        <p:nvSpPr>
          <p:cNvPr id="3" name="Date Placeholder 2"/>
          <p:cNvSpPr>
            <a:spLocks noGrp="1"/>
          </p:cNvSpPr>
          <p:nvPr>
            <p:ph type="dt" sz="half" idx="10"/>
          </p:nvPr>
        </p:nvSpPr>
        <p:spPr/>
        <p:txBody>
          <a:bodyPr/>
          <a:lstStyle/>
          <a:p>
            <a:r>
              <a:rPr lang="en-US"/>
              <a:t>E.C. Aschenauer</a:t>
            </a:r>
          </a:p>
        </p:txBody>
      </p:sp>
    </p:spTree>
    <p:extLst>
      <p:ext uri="{BB962C8B-B14F-4D97-AF65-F5344CB8AC3E}">
        <p14:creationId xmlns:p14="http://schemas.microsoft.com/office/powerpoint/2010/main" xmlns="" val="3038229073"/>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dirty="0"/>
              <a:t>What is </a:t>
            </a:r>
            <a:r>
              <a:rPr lang="en-US" cap="none" dirty="0" err="1"/>
              <a:t>e</a:t>
            </a:r>
            <a:r>
              <a:rPr lang="en-US" dirty="0" err="1"/>
              <a:t>RHIC</a:t>
            </a:r>
            <a:r>
              <a:rPr lang="en-US" dirty="0"/>
              <a:t> </a:t>
            </a:r>
          </a:p>
        </p:txBody>
      </p:sp>
      <p:sp>
        <p:nvSpPr>
          <p:cNvPr id="19459" name="Oval 4"/>
          <p:cNvSpPr>
            <a:spLocks noChangeAspect="1" noChangeArrowheads="1"/>
          </p:cNvSpPr>
          <p:nvPr/>
        </p:nvSpPr>
        <p:spPr bwMode="auto">
          <a:xfrm>
            <a:off x="2311400" y="2487751"/>
            <a:ext cx="304800" cy="304800"/>
          </a:xfrm>
          <a:prstGeom prst="ellipse">
            <a:avLst/>
          </a:prstGeom>
          <a:solidFill>
            <a:srgbClr val="84AC84"/>
          </a:solidFill>
          <a:ln w="9525">
            <a:solidFill>
              <a:schemeClr val="tx1"/>
            </a:solidFill>
            <a:round/>
            <a:headEnd/>
            <a:tailEnd/>
          </a:ln>
        </p:spPr>
        <p:txBody>
          <a:bodyPr wrap="none" anchor="ctr">
            <a:prstTxWarp prst="textNoShape">
              <a:avLst/>
            </a:prstTxWarp>
          </a:bodyPr>
          <a:lstStyle/>
          <a:p>
            <a:pPr algn="ctr" eaLnBrk="0" hangingPunct="0"/>
            <a:r>
              <a:rPr lang="en-US" sz="1800">
                <a:solidFill>
                  <a:schemeClr val="tx1"/>
                </a:solidFill>
                <a:latin typeface="Comic Sans MS"/>
                <a:cs typeface="Comic Sans MS"/>
              </a:rPr>
              <a:t>e</a:t>
            </a:r>
            <a:r>
              <a:rPr lang="en-US" sz="1800" baseline="30000">
                <a:solidFill>
                  <a:schemeClr val="tx1"/>
                </a:solidFill>
                <a:latin typeface="Comic Sans MS"/>
                <a:cs typeface="Comic Sans MS"/>
              </a:rPr>
              <a:t>-</a:t>
            </a:r>
          </a:p>
        </p:txBody>
      </p:sp>
      <p:sp>
        <p:nvSpPr>
          <p:cNvPr id="19460" name="Oval 5"/>
          <p:cNvSpPr>
            <a:spLocks noChangeAspect="1" noChangeArrowheads="1"/>
          </p:cNvSpPr>
          <p:nvPr/>
        </p:nvSpPr>
        <p:spPr bwMode="auto">
          <a:xfrm>
            <a:off x="2311400" y="3046551"/>
            <a:ext cx="304800" cy="304800"/>
          </a:xfrm>
          <a:prstGeom prst="ellipse">
            <a:avLst/>
          </a:prstGeom>
          <a:solidFill>
            <a:srgbClr val="62D15F"/>
          </a:solidFill>
          <a:ln w="9525">
            <a:solidFill>
              <a:schemeClr val="tx1"/>
            </a:solidFill>
            <a:round/>
            <a:headEnd/>
            <a:tailEnd/>
          </a:ln>
        </p:spPr>
        <p:txBody>
          <a:bodyPr wrap="none" anchor="ctr">
            <a:prstTxWarp prst="textNoShape">
              <a:avLst/>
            </a:prstTxWarp>
          </a:bodyPr>
          <a:lstStyle/>
          <a:p>
            <a:pPr algn="ctr" eaLnBrk="0" hangingPunct="0"/>
            <a:r>
              <a:rPr lang="en-US" sz="1800">
                <a:solidFill>
                  <a:schemeClr val="tx1"/>
                </a:solidFill>
                <a:latin typeface="Comic Sans MS"/>
                <a:cs typeface="Comic Sans MS"/>
              </a:rPr>
              <a:t>e</a:t>
            </a:r>
            <a:r>
              <a:rPr lang="en-US" sz="1800" baseline="30000">
                <a:solidFill>
                  <a:schemeClr val="tx1"/>
                </a:solidFill>
                <a:latin typeface="Comic Sans MS"/>
                <a:cs typeface="Comic Sans MS"/>
              </a:rPr>
              <a:t>+</a:t>
            </a:r>
          </a:p>
        </p:txBody>
      </p:sp>
      <p:grpSp>
        <p:nvGrpSpPr>
          <p:cNvPr id="2" name="Group 6"/>
          <p:cNvGrpSpPr>
            <a:grpSpLocks/>
          </p:cNvGrpSpPr>
          <p:nvPr/>
        </p:nvGrpSpPr>
        <p:grpSpPr bwMode="auto">
          <a:xfrm>
            <a:off x="5473700" y="1382851"/>
            <a:ext cx="990600" cy="2819400"/>
            <a:chOff x="3264" y="1536"/>
            <a:chExt cx="624" cy="1776"/>
          </a:xfrm>
        </p:grpSpPr>
        <p:sp>
          <p:nvSpPr>
            <p:cNvPr id="19481" name="Oval 7"/>
            <p:cNvSpPr>
              <a:spLocks noChangeAspect="1" noChangeArrowheads="1"/>
            </p:cNvSpPr>
            <p:nvPr/>
          </p:nvSpPr>
          <p:spPr bwMode="auto">
            <a:xfrm>
              <a:off x="3456" y="1536"/>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pPr algn="ctr" eaLnBrk="0" hangingPunct="0"/>
              <a:r>
                <a:rPr lang="en-US" sz="1800" dirty="0" err="1">
                  <a:solidFill>
                    <a:schemeClr val="bg1"/>
                  </a:solidFill>
                  <a:latin typeface="Comic Sans MS"/>
                  <a:cs typeface="Comic Sans MS"/>
                </a:rPr>
                <a:t>p</a:t>
              </a:r>
              <a:endParaRPr lang="en-US" sz="1800" dirty="0">
                <a:solidFill>
                  <a:schemeClr val="bg1"/>
                </a:solidFill>
                <a:latin typeface="Comic Sans MS"/>
                <a:cs typeface="Comic Sans MS"/>
              </a:endParaRPr>
            </a:p>
          </p:txBody>
        </p:sp>
        <p:grpSp>
          <p:nvGrpSpPr>
            <p:cNvPr id="3" name="Group 8"/>
            <p:cNvGrpSpPr>
              <a:grpSpLocks/>
            </p:cNvGrpSpPr>
            <p:nvPr/>
          </p:nvGrpSpPr>
          <p:grpSpPr bwMode="auto">
            <a:xfrm>
              <a:off x="3264" y="2064"/>
              <a:ext cx="624" cy="576"/>
              <a:chOff x="3264" y="2064"/>
              <a:chExt cx="624" cy="576"/>
            </a:xfrm>
          </p:grpSpPr>
          <p:sp>
            <p:nvSpPr>
              <p:cNvPr id="19487" name="Oval 9"/>
              <p:cNvSpPr>
                <a:spLocks noChangeAspect="1" noChangeArrowheads="1"/>
              </p:cNvSpPr>
              <p:nvPr/>
            </p:nvSpPr>
            <p:spPr bwMode="auto">
              <a:xfrm>
                <a:off x="3360" y="2064"/>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88" name="Oval 10"/>
              <p:cNvSpPr>
                <a:spLocks noChangeAspect="1" noChangeArrowheads="1"/>
              </p:cNvSpPr>
              <p:nvPr/>
            </p:nvSpPr>
            <p:spPr bwMode="auto">
              <a:xfrm>
                <a:off x="3648" y="2400"/>
                <a:ext cx="240" cy="240"/>
              </a:xfrm>
              <a:prstGeom prst="ellipse">
                <a:avLst/>
              </a:prstGeom>
              <a:solidFill>
                <a:srgbClr val="B60638"/>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89" name="Oval 11"/>
              <p:cNvSpPr>
                <a:spLocks noChangeAspect="1" noChangeArrowheads="1"/>
              </p:cNvSpPr>
              <p:nvPr/>
            </p:nvSpPr>
            <p:spPr bwMode="auto">
              <a:xfrm>
                <a:off x="3648" y="2112"/>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90" name="Oval 12"/>
              <p:cNvSpPr>
                <a:spLocks noChangeAspect="1" noChangeArrowheads="1"/>
              </p:cNvSpPr>
              <p:nvPr/>
            </p:nvSpPr>
            <p:spPr bwMode="auto">
              <a:xfrm>
                <a:off x="3504" y="2400"/>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91" name="Oval 13"/>
              <p:cNvSpPr>
                <a:spLocks noChangeAspect="1" noChangeArrowheads="1"/>
              </p:cNvSpPr>
              <p:nvPr/>
            </p:nvSpPr>
            <p:spPr bwMode="auto">
              <a:xfrm>
                <a:off x="3360" y="2400"/>
                <a:ext cx="240" cy="240"/>
              </a:xfrm>
              <a:prstGeom prst="ellipse">
                <a:avLst/>
              </a:prstGeom>
              <a:solidFill>
                <a:srgbClr val="B60638"/>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92" name="Oval 14"/>
              <p:cNvSpPr>
                <a:spLocks noChangeAspect="1" noChangeArrowheads="1"/>
              </p:cNvSpPr>
              <p:nvPr/>
            </p:nvSpPr>
            <p:spPr bwMode="auto">
              <a:xfrm>
                <a:off x="3264" y="2304"/>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93" name="Oval 15"/>
              <p:cNvSpPr>
                <a:spLocks noChangeAspect="1" noChangeArrowheads="1"/>
              </p:cNvSpPr>
              <p:nvPr/>
            </p:nvSpPr>
            <p:spPr bwMode="auto">
              <a:xfrm>
                <a:off x="3264" y="2160"/>
                <a:ext cx="240" cy="240"/>
              </a:xfrm>
              <a:prstGeom prst="ellipse">
                <a:avLst/>
              </a:prstGeom>
              <a:solidFill>
                <a:srgbClr val="B60638"/>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94" name="Oval 16"/>
              <p:cNvSpPr>
                <a:spLocks noChangeAspect="1" noChangeArrowheads="1"/>
              </p:cNvSpPr>
              <p:nvPr/>
            </p:nvSpPr>
            <p:spPr bwMode="auto">
              <a:xfrm>
                <a:off x="3552" y="2064"/>
                <a:ext cx="240" cy="240"/>
              </a:xfrm>
              <a:prstGeom prst="ellipse">
                <a:avLst/>
              </a:prstGeom>
              <a:solidFill>
                <a:srgbClr val="B60638"/>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95" name="Oval 17"/>
              <p:cNvSpPr>
                <a:spLocks noChangeAspect="1" noChangeArrowheads="1"/>
              </p:cNvSpPr>
              <p:nvPr/>
            </p:nvSpPr>
            <p:spPr bwMode="auto">
              <a:xfrm>
                <a:off x="3648" y="2256"/>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96" name="Oval 18"/>
              <p:cNvSpPr>
                <a:spLocks noChangeAspect="1" noChangeArrowheads="1"/>
              </p:cNvSpPr>
              <p:nvPr/>
            </p:nvSpPr>
            <p:spPr bwMode="auto">
              <a:xfrm>
                <a:off x="3456" y="2208"/>
                <a:ext cx="240" cy="240"/>
              </a:xfrm>
              <a:prstGeom prst="ellipse">
                <a:avLst/>
              </a:prstGeom>
              <a:solidFill>
                <a:srgbClr val="B60638"/>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grpSp>
        <p:grpSp>
          <p:nvGrpSpPr>
            <p:cNvPr id="4" name="Group 19"/>
            <p:cNvGrpSpPr>
              <a:grpSpLocks/>
            </p:cNvGrpSpPr>
            <p:nvPr/>
          </p:nvGrpSpPr>
          <p:grpSpPr bwMode="auto">
            <a:xfrm>
              <a:off x="3360" y="2880"/>
              <a:ext cx="384" cy="432"/>
              <a:chOff x="3504" y="2784"/>
              <a:chExt cx="384" cy="432"/>
            </a:xfrm>
          </p:grpSpPr>
          <p:sp>
            <p:nvSpPr>
              <p:cNvPr id="19484" name="Oval 20"/>
              <p:cNvSpPr>
                <a:spLocks noChangeAspect="1" noChangeArrowheads="1"/>
              </p:cNvSpPr>
              <p:nvPr/>
            </p:nvSpPr>
            <p:spPr bwMode="auto">
              <a:xfrm>
                <a:off x="3504" y="2928"/>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85" name="Oval 21"/>
              <p:cNvSpPr>
                <a:spLocks noChangeAspect="1" noChangeArrowheads="1"/>
              </p:cNvSpPr>
              <p:nvPr/>
            </p:nvSpPr>
            <p:spPr bwMode="auto">
              <a:xfrm>
                <a:off x="3648" y="2976"/>
                <a:ext cx="240" cy="240"/>
              </a:xfrm>
              <a:prstGeom prst="ellipse">
                <a:avLst/>
              </a:prstGeom>
              <a:solidFill>
                <a:srgbClr val="B60638"/>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86" name="Oval 22"/>
              <p:cNvSpPr>
                <a:spLocks noChangeAspect="1" noChangeArrowheads="1"/>
              </p:cNvSpPr>
              <p:nvPr/>
            </p:nvSpPr>
            <p:spPr bwMode="auto">
              <a:xfrm>
                <a:off x="3600" y="2784"/>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grpSp>
      </p:grpSp>
      <p:sp>
        <p:nvSpPr>
          <p:cNvPr id="19462" name="Text Box 23"/>
          <p:cNvSpPr txBox="1">
            <a:spLocks noChangeArrowheads="1"/>
          </p:cNvSpPr>
          <p:nvPr/>
        </p:nvSpPr>
        <p:spPr bwMode="auto">
          <a:xfrm>
            <a:off x="88900" y="2044839"/>
            <a:ext cx="2065338" cy="923925"/>
          </a:xfrm>
          <a:prstGeom prst="rect">
            <a:avLst/>
          </a:prstGeom>
          <a:noFill/>
          <a:ln w="9525">
            <a:noFill/>
            <a:miter lim="800000"/>
            <a:headEnd/>
            <a:tailEnd/>
          </a:ln>
        </p:spPr>
        <p:txBody>
          <a:bodyPr wrap="none">
            <a:prstTxWarp prst="textNoShape">
              <a:avLst/>
            </a:prstTxWarp>
            <a:spAutoFit/>
          </a:bodyPr>
          <a:lstStyle/>
          <a:p>
            <a:pPr eaLnBrk="0" hangingPunct="0"/>
            <a:r>
              <a:rPr lang="en-US" sz="1800" dirty="0" err="1">
                <a:solidFill>
                  <a:schemeClr val="tx1"/>
                </a:solidFill>
                <a:latin typeface="Comic Sans MS"/>
                <a:cs typeface="Comic Sans MS"/>
              </a:rPr>
              <a:t>Unpolarized</a:t>
            </a:r>
            <a:r>
              <a:rPr lang="en-US" sz="1800" dirty="0">
                <a:solidFill>
                  <a:schemeClr val="tx1"/>
                </a:solidFill>
                <a:latin typeface="Comic Sans MS"/>
                <a:cs typeface="Comic Sans MS"/>
              </a:rPr>
              <a:t> and</a:t>
            </a:r>
          </a:p>
          <a:p>
            <a:pPr eaLnBrk="0" hangingPunct="0"/>
            <a:r>
              <a:rPr lang="en-US" sz="1800" dirty="0">
                <a:solidFill>
                  <a:schemeClr val="tx1"/>
                </a:solidFill>
                <a:latin typeface="Comic Sans MS"/>
                <a:cs typeface="Comic Sans MS"/>
              </a:rPr>
              <a:t>polarized leptons</a:t>
            </a:r>
          </a:p>
          <a:p>
            <a:pPr eaLnBrk="0" hangingPunct="0"/>
            <a:r>
              <a:rPr lang="en-US" dirty="0">
                <a:latin typeface="Comic Sans MS"/>
                <a:cs typeface="Comic Sans MS"/>
              </a:rPr>
              <a:t>5</a:t>
            </a:r>
            <a:r>
              <a:rPr lang="en-US" sz="1800" dirty="0">
                <a:solidFill>
                  <a:schemeClr val="tx1"/>
                </a:solidFill>
                <a:latin typeface="Comic Sans MS"/>
                <a:cs typeface="Comic Sans MS"/>
              </a:rPr>
              <a:t>-20 (</a:t>
            </a:r>
            <a:r>
              <a:rPr lang="en-US" sz="1800" dirty="0">
                <a:latin typeface="Comic Sans MS"/>
                <a:cs typeface="Comic Sans MS"/>
              </a:rPr>
              <a:t>30)</a:t>
            </a:r>
            <a:r>
              <a:rPr lang="en-US" sz="1800" dirty="0">
                <a:solidFill>
                  <a:schemeClr val="tx1"/>
                </a:solidFill>
                <a:latin typeface="Comic Sans MS"/>
                <a:cs typeface="Comic Sans MS"/>
              </a:rPr>
              <a:t> </a:t>
            </a:r>
            <a:r>
              <a:rPr lang="en-US" sz="1800" dirty="0" err="1">
                <a:solidFill>
                  <a:schemeClr val="tx1"/>
                </a:solidFill>
                <a:latin typeface="Comic Sans MS"/>
                <a:cs typeface="Comic Sans MS"/>
              </a:rPr>
              <a:t>GeV</a:t>
            </a:r>
            <a:endParaRPr lang="en-US" sz="1800" dirty="0">
              <a:solidFill>
                <a:schemeClr val="tx1"/>
              </a:solidFill>
              <a:latin typeface="Comic Sans MS"/>
              <a:cs typeface="Comic Sans MS"/>
            </a:endParaRPr>
          </a:p>
        </p:txBody>
      </p:sp>
      <p:sp>
        <p:nvSpPr>
          <p:cNvPr id="19463" name="Text Box 24"/>
          <p:cNvSpPr txBox="1">
            <a:spLocks noChangeArrowheads="1"/>
          </p:cNvSpPr>
          <p:nvPr/>
        </p:nvSpPr>
        <p:spPr bwMode="auto">
          <a:xfrm>
            <a:off x="6548438" y="3484701"/>
            <a:ext cx="2327275" cy="646331"/>
          </a:xfrm>
          <a:prstGeom prst="rect">
            <a:avLst/>
          </a:prstGeom>
          <a:noFill/>
          <a:ln w="9525">
            <a:noFill/>
            <a:miter lim="800000"/>
            <a:headEnd/>
            <a:tailEnd/>
          </a:ln>
        </p:spPr>
        <p:txBody>
          <a:bodyPr>
            <a:prstTxWarp prst="textNoShape">
              <a:avLst/>
            </a:prstTxWarp>
            <a:spAutoFit/>
          </a:bodyPr>
          <a:lstStyle/>
          <a:p>
            <a:pPr eaLnBrk="0" hangingPunct="0"/>
            <a:r>
              <a:rPr lang="en-US" sz="1800" dirty="0">
                <a:solidFill>
                  <a:schemeClr val="tx1"/>
                </a:solidFill>
                <a:latin typeface="Comic Sans MS"/>
                <a:cs typeface="Comic Sans MS"/>
              </a:rPr>
              <a:t>Polarized light ions </a:t>
            </a:r>
            <a:r>
              <a:rPr lang="en-US" sz="1800">
                <a:solidFill>
                  <a:schemeClr val="tx1"/>
                </a:solidFill>
                <a:latin typeface="Comic Sans MS"/>
                <a:cs typeface="Comic Sans MS"/>
              </a:rPr>
              <a:t>He</a:t>
            </a:r>
            <a:r>
              <a:rPr lang="en-US" sz="1800" baseline="30000">
                <a:solidFill>
                  <a:schemeClr val="tx1"/>
                </a:solidFill>
                <a:latin typeface="Comic Sans MS"/>
                <a:cs typeface="Comic Sans MS"/>
              </a:rPr>
              <a:t>3</a:t>
            </a:r>
            <a:r>
              <a:rPr lang="en-US" sz="1800">
                <a:solidFill>
                  <a:schemeClr val="tx1"/>
                </a:solidFill>
                <a:latin typeface="Comic Sans MS"/>
                <a:cs typeface="Comic Sans MS"/>
              </a:rPr>
              <a:t> 166 </a:t>
            </a:r>
            <a:r>
              <a:rPr lang="en-US" sz="1800" dirty="0" err="1">
                <a:solidFill>
                  <a:schemeClr val="tx1"/>
                </a:solidFill>
                <a:latin typeface="Comic Sans MS"/>
                <a:cs typeface="Comic Sans MS"/>
              </a:rPr>
              <a:t>GeV</a:t>
            </a:r>
            <a:r>
              <a:rPr lang="en-US" sz="1800" dirty="0">
                <a:solidFill>
                  <a:schemeClr val="tx1"/>
                </a:solidFill>
                <a:latin typeface="Comic Sans MS"/>
                <a:cs typeface="Comic Sans MS"/>
              </a:rPr>
              <a:t>/u</a:t>
            </a:r>
          </a:p>
        </p:txBody>
      </p:sp>
      <p:sp>
        <p:nvSpPr>
          <p:cNvPr id="19464" name="Text Box 25"/>
          <p:cNvSpPr txBox="1">
            <a:spLocks noChangeArrowheads="1"/>
          </p:cNvSpPr>
          <p:nvPr/>
        </p:nvSpPr>
        <p:spPr bwMode="auto">
          <a:xfrm>
            <a:off x="6530975" y="2271851"/>
            <a:ext cx="2778125" cy="923330"/>
          </a:xfrm>
          <a:prstGeom prst="rect">
            <a:avLst/>
          </a:prstGeom>
          <a:noFill/>
          <a:ln w="9525">
            <a:noFill/>
            <a:miter lim="800000"/>
            <a:headEnd/>
            <a:tailEnd/>
          </a:ln>
        </p:spPr>
        <p:txBody>
          <a:bodyPr wrap="square">
            <a:prstTxWarp prst="textNoShape">
              <a:avLst/>
            </a:prstTxWarp>
            <a:spAutoFit/>
          </a:bodyPr>
          <a:lstStyle/>
          <a:p>
            <a:pPr eaLnBrk="0" hangingPunct="0"/>
            <a:r>
              <a:rPr lang="en-US" dirty="0">
                <a:latin typeface="Comic Sans MS"/>
                <a:cs typeface="Comic Sans MS"/>
              </a:rPr>
              <a:t>Light ions (</a:t>
            </a:r>
            <a:r>
              <a:rPr lang="en-US" dirty="0" err="1">
                <a:latin typeface="Comic Sans MS"/>
                <a:cs typeface="Comic Sans MS"/>
              </a:rPr>
              <a:t>d,Si,Cu</a:t>
            </a:r>
            <a:r>
              <a:rPr lang="en-US" dirty="0">
                <a:latin typeface="Comic Sans MS"/>
                <a:cs typeface="Comic Sans MS"/>
              </a:rPr>
              <a:t>)</a:t>
            </a:r>
          </a:p>
          <a:p>
            <a:pPr eaLnBrk="0" hangingPunct="0"/>
            <a:r>
              <a:rPr lang="en-US" sz="1800" dirty="0">
                <a:solidFill>
                  <a:schemeClr val="tx1"/>
                </a:solidFill>
                <a:latin typeface="Comic Sans MS"/>
                <a:cs typeface="Comic Sans MS"/>
              </a:rPr>
              <a:t>Heavy ions (</a:t>
            </a:r>
            <a:r>
              <a:rPr lang="en-US" sz="1800" dirty="0" err="1">
                <a:solidFill>
                  <a:schemeClr val="tx1"/>
                </a:solidFill>
                <a:latin typeface="Comic Sans MS"/>
                <a:cs typeface="Comic Sans MS"/>
              </a:rPr>
              <a:t>Au,U</a:t>
            </a:r>
            <a:r>
              <a:rPr lang="en-US" sz="1800" dirty="0">
                <a:solidFill>
                  <a:schemeClr val="tx1"/>
                </a:solidFill>
                <a:latin typeface="Comic Sans MS"/>
                <a:cs typeface="Comic Sans MS"/>
              </a:rPr>
              <a:t>)</a:t>
            </a:r>
          </a:p>
          <a:p>
            <a:pPr eaLnBrk="0" hangingPunct="0"/>
            <a:r>
              <a:rPr lang="en-US" sz="1800" dirty="0">
                <a:solidFill>
                  <a:schemeClr val="tx1"/>
                </a:solidFill>
                <a:latin typeface="Comic Sans MS"/>
                <a:cs typeface="Comic Sans MS"/>
              </a:rPr>
              <a:t>50-</a:t>
            </a:r>
            <a:r>
              <a:rPr lang="en-US" sz="1800" dirty="0">
                <a:latin typeface="Comic Sans MS"/>
                <a:cs typeface="Comic Sans MS"/>
              </a:rPr>
              <a:t>100</a:t>
            </a:r>
            <a:r>
              <a:rPr lang="en-US" sz="1800" dirty="0">
                <a:solidFill>
                  <a:schemeClr val="tx1"/>
                </a:solidFill>
                <a:latin typeface="Comic Sans MS"/>
                <a:cs typeface="Comic Sans MS"/>
              </a:rPr>
              <a:t> </a:t>
            </a:r>
            <a:r>
              <a:rPr lang="en-US" sz="1800" dirty="0" err="1">
                <a:solidFill>
                  <a:schemeClr val="tx1"/>
                </a:solidFill>
                <a:latin typeface="Comic Sans MS"/>
                <a:cs typeface="Comic Sans MS"/>
              </a:rPr>
              <a:t>GeV</a:t>
            </a:r>
            <a:r>
              <a:rPr lang="en-US" sz="1800" dirty="0">
                <a:solidFill>
                  <a:schemeClr val="tx1"/>
                </a:solidFill>
                <a:latin typeface="Comic Sans MS"/>
                <a:cs typeface="Comic Sans MS"/>
              </a:rPr>
              <a:t>/u</a:t>
            </a:r>
          </a:p>
        </p:txBody>
      </p:sp>
      <p:sp>
        <p:nvSpPr>
          <p:cNvPr id="19465" name="Text Box 26"/>
          <p:cNvSpPr txBox="1">
            <a:spLocks noChangeArrowheads="1"/>
          </p:cNvSpPr>
          <p:nvPr/>
        </p:nvSpPr>
        <p:spPr bwMode="auto">
          <a:xfrm>
            <a:off x="6427788" y="1303476"/>
            <a:ext cx="2104137" cy="646331"/>
          </a:xfrm>
          <a:prstGeom prst="rect">
            <a:avLst/>
          </a:prstGeom>
          <a:noFill/>
          <a:ln w="9525">
            <a:noFill/>
            <a:miter lim="800000"/>
            <a:headEnd/>
            <a:tailEnd/>
          </a:ln>
        </p:spPr>
        <p:txBody>
          <a:bodyPr wrap="none">
            <a:prstTxWarp prst="textNoShape">
              <a:avLst/>
            </a:prstTxWarp>
            <a:spAutoFit/>
          </a:bodyPr>
          <a:lstStyle/>
          <a:p>
            <a:pPr eaLnBrk="0" hangingPunct="0"/>
            <a:r>
              <a:rPr lang="en-US" sz="1800" dirty="0">
                <a:solidFill>
                  <a:schemeClr val="tx1"/>
                </a:solidFill>
                <a:latin typeface="Comic Sans MS"/>
                <a:cs typeface="Comic Sans MS"/>
              </a:rPr>
              <a:t>Polarized protons</a:t>
            </a:r>
          </a:p>
          <a:p>
            <a:pPr eaLnBrk="0" hangingPunct="0"/>
            <a:r>
              <a:rPr lang="en-US" sz="1800" dirty="0">
                <a:solidFill>
                  <a:schemeClr val="tx1"/>
                </a:solidFill>
                <a:latin typeface="Comic Sans MS"/>
                <a:cs typeface="Comic Sans MS"/>
              </a:rPr>
              <a:t>50-</a:t>
            </a:r>
            <a:r>
              <a:rPr lang="en-US" dirty="0">
                <a:latin typeface="Comic Sans MS"/>
                <a:cs typeface="Comic Sans MS"/>
              </a:rPr>
              <a:t>2</a:t>
            </a:r>
            <a:r>
              <a:rPr lang="en-US" sz="1800" dirty="0">
                <a:latin typeface="Comic Sans MS"/>
                <a:cs typeface="Comic Sans MS"/>
              </a:rPr>
              <a:t>50</a:t>
            </a:r>
            <a:r>
              <a:rPr lang="en-US" sz="1800" dirty="0">
                <a:solidFill>
                  <a:schemeClr val="tx1"/>
                </a:solidFill>
                <a:latin typeface="Comic Sans MS"/>
                <a:cs typeface="Comic Sans MS"/>
              </a:rPr>
              <a:t> </a:t>
            </a:r>
            <a:r>
              <a:rPr lang="en-US" sz="1800" dirty="0" err="1">
                <a:solidFill>
                  <a:schemeClr val="tx1"/>
                </a:solidFill>
                <a:latin typeface="Comic Sans MS"/>
                <a:cs typeface="Comic Sans MS"/>
              </a:rPr>
              <a:t>GeV</a:t>
            </a:r>
            <a:endParaRPr lang="en-US" sz="1800" dirty="0">
              <a:solidFill>
                <a:schemeClr val="tx1"/>
              </a:solidFill>
              <a:latin typeface="Comic Sans MS"/>
              <a:cs typeface="Comic Sans MS"/>
            </a:endParaRPr>
          </a:p>
        </p:txBody>
      </p:sp>
      <p:sp>
        <p:nvSpPr>
          <p:cNvPr id="19466" name="AutoShape 27"/>
          <p:cNvSpPr>
            <a:spLocks/>
          </p:cNvSpPr>
          <p:nvPr/>
        </p:nvSpPr>
        <p:spPr bwMode="auto">
          <a:xfrm>
            <a:off x="2806700" y="1916251"/>
            <a:ext cx="76200" cy="1447800"/>
          </a:xfrm>
          <a:prstGeom prst="rightBrace">
            <a:avLst>
              <a:gd name="adj1" fmla="val 158333"/>
              <a:gd name="adj2" fmla="val 50000"/>
            </a:avLst>
          </a:prstGeom>
          <a:noFill/>
          <a:ln w="28575">
            <a:solidFill>
              <a:schemeClr val="folHlink"/>
            </a:solidFill>
            <a:round/>
            <a:headEnd/>
            <a:tailEnd/>
          </a:ln>
        </p:spPr>
        <p:txBody>
          <a:bodyPr wrap="none" anchor="ctr">
            <a:prstTxWarp prst="textNoShape">
              <a:avLst/>
            </a:prstTxWarp>
          </a:bodyPr>
          <a:lstStyle/>
          <a:p>
            <a:pPr eaLnBrk="0" hangingPunct="0"/>
            <a:endParaRPr lang="en-US">
              <a:latin typeface="Comic Sans MS"/>
              <a:cs typeface="Comic Sans MS"/>
            </a:endParaRPr>
          </a:p>
        </p:txBody>
      </p:sp>
      <p:sp>
        <p:nvSpPr>
          <p:cNvPr id="19467" name="AutoShape 28"/>
          <p:cNvSpPr>
            <a:spLocks/>
          </p:cNvSpPr>
          <p:nvPr/>
        </p:nvSpPr>
        <p:spPr bwMode="auto">
          <a:xfrm>
            <a:off x="5321300" y="1154251"/>
            <a:ext cx="76200" cy="2971800"/>
          </a:xfrm>
          <a:prstGeom prst="leftBrace">
            <a:avLst>
              <a:gd name="adj1" fmla="val 325000"/>
              <a:gd name="adj2" fmla="val 50000"/>
            </a:avLst>
          </a:prstGeom>
          <a:noFill/>
          <a:ln w="28575">
            <a:solidFill>
              <a:schemeClr val="folHlink"/>
            </a:solidFill>
            <a:round/>
            <a:headEnd/>
            <a:tailEnd/>
          </a:ln>
        </p:spPr>
        <p:txBody>
          <a:bodyPr wrap="none" anchor="ctr">
            <a:prstTxWarp prst="textNoShape">
              <a:avLst/>
            </a:prstTxWarp>
          </a:bodyPr>
          <a:lstStyle/>
          <a:p>
            <a:pPr eaLnBrk="0" hangingPunct="0"/>
            <a:endParaRPr lang="en-US">
              <a:latin typeface="Comic Sans MS"/>
              <a:cs typeface="Comic Sans MS"/>
            </a:endParaRPr>
          </a:p>
        </p:txBody>
      </p:sp>
      <p:sp>
        <p:nvSpPr>
          <p:cNvPr id="19468" name="Line 29"/>
          <p:cNvSpPr>
            <a:spLocks noChangeShapeType="1"/>
          </p:cNvSpPr>
          <p:nvPr/>
        </p:nvSpPr>
        <p:spPr bwMode="auto">
          <a:xfrm>
            <a:off x="2959100" y="2678251"/>
            <a:ext cx="838200" cy="0"/>
          </a:xfrm>
          <a:prstGeom prst="line">
            <a:avLst/>
          </a:prstGeom>
          <a:noFill/>
          <a:ln w="38100">
            <a:solidFill>
              <a:schemeClr val="hlink"/>
            </a:solidFill>
            <a:round/>
            <a:headEnd/>
            <a:tailEnd type="triangle" w="med" len="med"/>
          </a:ln>
        </p:spPr>
        <p:txBody>
          <a:bodyPr wrap="none">
            <a:prstTxWarp prst="textNoShape">
              <a:avLst/>
            </a:prstTxWarp>
          </a:bodyPr>
          <a:lstStyle/>
          <a:p>
            <a:endParaRPr lang="en-US">
              <a:latin typeface="Comic Sans MS"/>
              <a:cs typeface="Comic Sans MS"/>
            </a:endParaRPr>
          </a:p>
        </p:txBody>
      </p:sp>
      <p:sp>
        <p:nvSpPr>
          <p:cNvPr id="19469" name="Line 30"/>
          <p:cNvSpPr>
            <a:spLocks noChangeShapeType="1"/>
          </p:cNvSpPr>
          <p:nvPr/>
        </p:nvSpPr>
        <p:spPr bwMode="auto">
          <a:xfrm flipH="1">
            <a:off x="4330700" y="2678251"/>
            <a:ext cx="838200" cy="0"/>
          </a:xfrm>
          <a:prstGeom prst="line">
            <a:avLst/>
          </a:prstGeom>
          <a:noFill/>
          <a:ln w="38100">
            <a:solidFill>
              <a:schemeClr val="hlink"/>
            </a:solidFill>
            <a:round/>
            <a:headEnd/>
            <a:tailEnd type="triangle" w="med" len="med"/>
          </a:ln>
        </p:spPr>
        <p:txBody>
          <a:bodyPr wrap="none">
            <a:prstTxWarp prst="textNoShape">
              <a:avLst/>
            </a:prstTxWarp>
          </a:bodyPr>
          <a:lstStyle/>
          <a:p>
            <a:endParaRPr lang="en-US">
              <a:latin typeface="Comic Sans MS"/>
              <a:cs typeface="Comic Sans MS"/>
            </a:endParaRPr>
          </a:p>
        </p:txBody>
      </p:sp>
      <p:sp>
        <p:nvSpPr>
          <p:cNvPr id="19470" name="Line 31"/>
          <p:cNvSpPr>
            <a:spLocks noChangeShapeType="1"/>
          </p:cNvSpPr>
          <p:nvPr/>
        </p:nvSpPr>
        <p:spPr bwMode="auto">
          <a:xfrm flipV="1">
            <a:off x="2159000" y="2525851"/>
            <a:ext cx="0" cy="304800"/>
          </a:xfrm>
          <a:prstGeom prst="line">
            <a:avLst/>
          </a:prstGeom>
          <a:noFill/>
          <a:ln w="28575">
            <a:solidFill>
              <a:srgbClr val="F7360F"/>
            </a:solidFill>
            <a:round/>
            <a:headEnd/>
            <a:tailEnd type="triangle" w="med" len="med"/>
          </a:ln>
        </p:spPr>
        <p:txBody>
          <a:bodyPr wrap="none">
            <a:prstTxWarp prst="textNoShape">
              <a:avLst/>
            </a:prstTxWarp>
          </a:bodyPr>
          <a:lstStyle/>
          <a:p>
            <a:endParaRPr lang="en-US">
              <a:latin typeface="Comic Sans MS"/>
              <a:cs typeface="Comic Sans MS"/>
            </a:endParaRPr>
          </a:p>
        </p:txBody>
      </p:sp>
      <p:sp>
        <p:nvSpPr>
          <p:cNvPr id="19471" name="Line 32"/>
          <p:cNvSpPr>
            <a:spLocks noChangeShapeType="1"/>
          </p:cNvSpPr>
          <p:nvPr/>
        </p:nvSpPr>
        <p:spPr bwMode="auto">
          <a:xfrm flipV="1">
            <a:off x="2146300" y="3046551"/>
            <a:ext cx="0" cy="304800"/>
          </a:xfrm>
          <a:prstGeom prst="line">
            <a:avLst/>
          </a:prstGeom>
          <a:noFill/>
          <a:ln w="28575">
            <a:solidFill>
              <a:schemeClr val="bg1">
                <a:lumMod val="75000"/>
              </a:schemeClr>
            </a:solidFill>
            <a:round/>
            <a:headEnd/>
            <a:tailEnd type="triangle" w="med" len="med"/>
          </a:ln>
        </p:spPr>
        <p:txBody>
          <a:bodyPr wrap="none">
            <a:prstTxWarp prst="textNoShape">
              <a:avLst/>
            </a:prstTxWarp>
          </a:bodyPr>
          <a:lstStyle/>
          <a:p>
            <a:endParaRPr lang="en-US">
              <a:latin typeface="Comic Sans MS"/>
              <a:cs typeface="Comic Sans MS"/>
            </a:endParaRPr>
          </a:p>
        </p:txBody>
      </p:sp>
      <p:sp>
        <p:nvSpPr>
          <p:cNvPr id="19472" name="Line 33"/>
          <p:cNvSpPr>
            <a:spLocks noChangeShapeType="1"/>
          </p:cNvSpPr>
          <p:nvPr/>
        </p:nvSpPr>
        <p:spPr bwMode="auto">
          <a:xfrm flipV="1">
            <a:off x="6235700" y="1382851"/>
            <a:ext cx="0" cy="304800"/>
          </a:xfrm>
          <a:prstGeom prst="line">
            <a:avLst/>
          </a:prstGeom>
          <a:noFill/>
          <a:ln w="28575">
            <a:solidFill>
              <a:srgbClr val="F7360F"/>
            </a:solidFill>
            <a:round/>
            <a:headEnd/>
            <a:tailEnd type="triangle" w="med" len="med"/>
          </a:ln>
        </p:spPr>
        <p:txBody>
          <a:bodyPr wrap="none">
            <a:prstTxWarp prst="textNoShape">
              <a:avLst/>
            </a:prstTxWarp>
          </a:bodyPr>
          <a:lstStyle/>
          <a:p>
            <a:endParaRPr lang="en-US">
              <a:latin typeface="Comic Sans MS"/>
              <a:cs typeface="Comic Sans MS"/>
            </a:endParaRPr>
          </a:p>
        </p:txBody>
      </p:sp>
      <p:sp>
        <p:nvSpPr>
          <p:cNvPr id="19473" name="Line 34"/>
          <p:cNvSpPr>
            <a:spLocks noChangeShapeType="1"/>
          </p:cNvSpPr>
          <p:nvPr/>
        </p:nvSpPr>
        <p:spPr bwMode="auto">
          <a:xfrm flipV="1">
            <a:off x="6311900" y="3668851"/>
            <a:ext cx="0" cy="304800"/>
          </a:xfrm>
          <a:prstGeom prst="line">
            <a:avLst/>
          </a:prstGeom>
          <a:noFill/>
          <a:ln w="28575">
            <a:solidFill>
              <a:srgbClr val="F7360F"/>
            </a:solidFill>
            <a:round/>
            <a:headEnd/>
            <a:tailEnd type="triangle" w="med" len="med"/>
          </a:ln>
        </p:spPr>
        <p:txBody>
          <a:bodyPr wrap="none">
            <a:prstTxWarp prst="textNoShape">
              <a:avLst/>
            </a:prstTxWarp>
          </a:bodyPr>
          <a:lstStyle/>
          <a:p>
            <a:endParaRPr lang="en-US">
              <a:latin typeface="Comic Sans MS"/>
              <a:cs typeface="Comic Sans MS"/>
            </a:endParaRPr>
          </a:p>
        </p:txBody>
      </p:sp>
      <p:sp>
        <p:nvSpPr>
          <p:cNvPr id="19474" name="Text Box 35"/>
          <p:cNvSpPr txBox="1">
            <a:spLocks noChangeArrowheads="1"/>
          </p:cNvSpPr>
          <p:nvPr/>
        </p:nvSpPr>
        <p:spPr bwMode="auto">
          <a:xfrm>
            <a:off x="230188" y="724039"/>
            <a:ext cx="3737521" cy="830997"/>
          </a:xfrm>
          <a:prstGeom prst="rect">
            <a:avLst/>
          </a:prstGeom>
          <a:noFill/>
          <a:ln w="9525">
            <a:noFill/>
            <a:miter lim="800000"/>
            <a:headEnd/>
            <a:tailEnd/>
          </a:ln>
        </p:spPr>
        <p:txBody>
          <a:bodyPr wrap="none">
            <a:prstTxWarp prst="textNoShape">
              <a:avLst/>
            </a:prstTxWarp>
            <a:spAutoFit/>
          </a:bodyPr>
          <a:lstStyle/>
          <a:p>
            <a:pPr eaLnBrk="0" hangingPunct="0"/>
            <a:r>
              <a:rPr lang="en-US" sz="2800" b="1" dirty="0">
                <a:solidFill>
                  <a:srgbClr val="FF00FF"/>
                </a:solidFill>
                <a:latin typeface="Comic Sans MS"/>
                <a:cs typeface="Comic Sans MS"/>
              </a:rPr>
              <a:t>Electron accelerator</a:t>
            </a:r>
          </a:p>
          <a:p>
            <a:pPr eaLnBrk="0" hangingPunct="0"/>
            <a:endParaRPr lang="en-US" sz="800" dirty="0">
              <a:solidFill>
                <a:srgbClr val="FF00FF"/>
              </a:solidFill>
              <a:latin typeface="Comic Sans MS"/>
              <a:cs typeface="Comic Sans MS"/>
            </a:endParaRPr>
          </a:p>
          <a:p>
            <a:pPr eaLnBrk="0" hangingPunct="0"/>
            <a:r>
              <a:rPr lang="en-US" sz="1200" dirty="0">
                <a:solidFill>
                  <a:srgbClr val="FF00FF"/>
                </a:solidFill>
                <a:latin typeface="Comic Sans MS"/>
                <a:cs typeface="Comic Sans MS"/>
              </a:rPr>
              <a:t>to be build</a:t>
            </a:r>
          </a:p>
        </p:txBody>
      </p:sp>
      <p:sp>
        <p:nvSpPr>
          <p:cNvPr id="19475" name="Text Box 36"/>
          <p:cNvSpPr txBox="1">
            <a:spLocks noChangeArrowheads="1"/>
          </p:cNvSpPr>
          <p:nvPr/>
        </p:nvSpPr>
        <p:spPr bwMode="auto">
          <a:xfrm>
            <a:off x="6692900" y="536714"/>
            <a:ext cx="1485900" cy="830997"/>
          </a:xfrm>
          <a:prstGeom prst="rect">
            <a:avLst/>
          </a:prstGeom>
          <a:noFill/>
          <a:ln w="9525">
            <a:noFill/>
            <a:miter lim="800000"/>
            <a:headEnd/>
            <a:tailEnd/>
          </a:ln>
        </p:spPr>
        <p:txBody>
          <a:bodyPr wrap="square">
            <a:prstTxWarp prst="textNoShape">
              <a:avLst/>
            </a:prstTxWarp>
            <a:spAutoFit/>
          </a:bodyPr>
          <a:lstStyle/>
          <a:p>
            <a:pPr eaLnBrk="0" hangingPunct="0"/>
            <a:r>
              <a:rPr lang="en-US" sz="2800" b="1" dirty="0">
                <a:solidFill>
                  <a:srgbClr val="FF00FF"/>
                </a:solidFill>
                <a:latin typeface="Comic Sans MS"/>
                <a:cs typeface="Comic Sans MS"/>
              </a:rPr>
              <a:t>RHIC</a:t>
            </a:r>
          </a:p>
          <a:p>
            <a:pPr eaLnBrk="0" hangingPunct="0"/>
            <a:endParaRPr lang="en-US" sz="800" b="1" dirty="0">
              <a:solidFill>
                <a:srgbClr val="FF00FF"/>
              </a:solidFill>
              <a:latin typeface="Comic Sans MS"/>
              <a:cs typeface="Comic Sans MS"/>
            </a:endParaRPr>
          </a:p>
          <a:p>
            <a:pPr eaLnBrk="0" hangingPunct="0"/>
            <a:r>
              <a:rPr lang="en-US" sz="1200" dirty="0">
                <a:solidFill>
                  <a:srgbClr val="FF00FF"/>
                </a:solidFill>
                <a:latin typeface="Comic Sans MS"/>
                <a:cs typeface="Comic Sans MS"/>
              </a:rPr>
              <a:t>Existing = $2B</a:t>
            </a:r>
            <a:endParaRPr lang="en-US" sz="1200" b="1" dirty="0">
              <a:solidFill>
                <a:srgbClr val="FF00FF"/>
              </a:solidFill>
              <a:latin typeface="Comic Sans MS"/>
              <a:cs typeface="Comic Sans MS"/>
            </a:endParaRPr>
          </a:p>
        </p:txBody>
      </p:sp>
      <p:sp>
        <p:nvSpPr>
          <p:cNvPr id="19476" name="AutoShape 37"/>
          <p:cNvSpPr>
            <a:spLocks noChangeArrowheads="1"/>
          </p:cNvSpPr>
          <p:nvPr/>
        </p:nvSpPr>
        <p:spPr bwMode="auto">
          <a:xfrm>
            <a:off x="3797300" y="2373451"/>
            <a:ext cx="533400" cy="609600"/>
          </a:xfrm>
          <a:prstGeom prst="irregularSeal1">
            <a:avLst/>
          </a:pr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latin typeface="Comic Sans MS"/>
              <a:cs typeface="Comic Sans MS"/>
            </a:endParaRPr>
          </a:p>
        </p:txBody>
      </p:sp>
      <p:sp>
        <p:nvSpPr>
          <p:cNvPr id="19477" name="Text Box 38"/>
          <p:cNvSpPr txBox="1">
            <a:spLocks noChangeArrowheads="1"/>
          </p:cNvSpPr>
          <p:nvPr/>
        </p:nvSpPr>
        <p:spPr bwMode="auto">
          <a:xfrm>
            <a:off x="63500" y="3516451"/>
            <a:ext cx="3657600" cy="669414"/>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1800" dirty="0">
                <a:solidFill>
                  <a:schemeClr val="tx1"/>
                </a:solidFill>
                <a:latin typeface="Comic Sans MS"/>
                <a:cs typeface="Comic Sans MS"/>
              </a:rPr>
              <a:t>70% </a:t>
            </a:r>
            <a:r>
              <a:rPr lang="en-US" sz="1800" dirty="0" err="1">
                <a:solidFill>
                  <a:schemeClr val="tx1"/>
                </a:solidFill>
                <a:latin typeface="Comic Sans MS"/>
                <a:cs typeface="Comic Sans MS"/>
              </a:rPr>
              <a:t>e</a:t>
            </a:r>
            <a:r>
              <a:rPr lang="en-US" sz="1800" baseline="30000" dirty="0">
                <a:solidFill>
                  <a:schemeClr val="tx1"/>
                </a:solidFill>
                <a:latin typeface="Comic Sans MS"/>
                <a:cs typeface="Comic Sans MS"/>
              </a:rPr>
              <a:t>-</a:t>
            </a:r>
            <a:r>
              <a:rPr lang="en-US" sz="1800" dirty="0">
                <a:solidFill>
                  <a:schemeClr val="tx1"/>
                </a:solidFill>
                <a:latin typeface="Comic Sans MS"/>
                <a:cs typeface="Comic Sans MS"/>
              </a:rPr>
              <a:t> beam polarization goal</a:t>
            </a:r>
          </a:p>
          <a:p>
            <a:pPr eaLnBrk="0" hangingPunct="0">
              <a:lnSpc>
                <a:spcPct val="50000"/>
              </a:lnSpc>
              <a:spcBef>
                <a:spcPct val="50000"/>
              </a:spcBef>
            </a:pPr>
            <a:r>
              <a:rPr lang="en-US" sz="1800" dirty="0">
                <a:solidFill>
                  <a:schemeClr val="tx1"/>
                </a:solidFill>
                <a:latin typeface="Comic Sans MS"/>
                <a:cs typeface="Comic Sans MS"/>
              </a:rPr>
              <a:t>polarized positrons?</a:t>
            </a:r>
          </a:p>
        </p:txBody>
      </p:sp>
      <p:sp>
        <p:nvSpPr>
          <p:cNvPr id="19478" name="Text Box 39"/>
          <p:cNvSpPr txBox="1">
            <a:spLocks noChangeArrowheads="1"/>
          </p:cNvSpPr>
          <p:nvPr/>
        </p:nvSpPr>
        <p:spPr bwMode="auto">
          <a:xfrm>
            <a:off x="406399" y="4438789"/>
            <a:ext cx="8331201" cy="707886"/>
          </a:xfrm>
          <a:prstGeom prst="rect">
            <a:avLst/>
          </a:prstGeom>
          <a:noFill/>
          <a:ln w="9525">
            <a:noFill/>
            <a:miter lim="800000"/>
            <a:headEnd/>
            <a:tailEnd/>
          </a:ln>
        </p:spPr>
        <p:txBody>
          <a:bodyPr wrap="square">
            <a:prstTxWarp prst="textNoShape">
              <a:avLst/>
            </a:prstTxWarp>
            <a:spAutoFit/>
          </a:bodyPr>
          <a:lstStyle/>
          <a:p>
            <a:pPr algn="ctr" eaLnBrk="0" hangingPunct="0"/>
            <a:r>
              <a:rPr lang="en-US" sz="2000" dirty="0">
                <a:solidFill>
                  <a:srgbClr val="0000FF"/>
                </a:solidFill>
                <a:latin typeface="Comic Sans MS"/>
                <a:cs typeface="Comic Sans MS"/>
              </a:rPr>
              <a:t>Center mass energy range: √</a:t>
            </a:r>
            <a:r>
              <a:rPr lang="en-US" sz="2000" dirty="0" err="1">
                <a:solidFill>
                  <a:srgbClr val="0000FF"/>
                </a:solidFill>
                <a:latin typeface="Comic Sans MS"/>
                <a:cs typeface="Comic Sans MS"/>
              </a:rPr>
              <a:t>s</a:t>
            </a:r>
            <a:r>
              <a:rPr lang="en-US" sz="2000" dirty="0">
                <a:solidFill>
                  <a:srgbClr val="0000FF"/>
                </a:solidFill>
                <a:latin typeface="Comic Sans MS"/>
                <a:cs typeface="Comic Sans MS"/>
              </a:rPr>
              <a:t>=30-200</a:t>
            </a:r>
            <a:r>
              <a:rPr lang="en-US" sz="2000" dirty="0">
                <a:solidFill>
                  <a:srgbClr val="0000FF"/>
                </a:solidFill>
                <a:latin typeface="Comic Sans MS"/>
                <a:cs typeface="Comic Sans MS"/>
                <a:sym typeface="Monotype Sorts" pitchFamily="-110" charset="2"/>
              </a:rPr>
              <a:t> </a:t>
            </a:r>
            <a:r>
              <a:rPr lang="en-US" sz="2000" dirty="0" err="1">
                <a:solidFill>
                  <a:srgbClr val="0000FF"/>
                </a:solidFill>
                <a:latin typeface="Comic Sans MS"/>
                <a:cs typeface="Comic Sans MS"/>
              </a:rPr>
              <a:t>GeV</a:t>
            </a:r>
            <a:r>
              <a:rPr lang="en-US" sz="2000" dirty="0">
                <a:solidFill>
                  <a:srgbClr val="0000FF"/>
                </a:solidFill>
                <a:latin typeface="Comic Sans MS"/>
                <a:cs typeface="Comic Sans MS"/>
              </a:rPr>
              <a:t>; L~100-1000xHera</a:t>
            </a:r>
          </a:p>
          <a:p>
            <a:pPr algn="ctr" eaLnBrk="0" hangingPunct="0"/>
            <a:r>
              <a:rPr lang="en-US" sz="2000" dirty="0">
                <a:solidFill>
                  <a:srgbClr val="0000FF"/>
                </a:solidFill>
                <a:latin typeface="Comic Sans MS"/>
                <a:cs typeface="Comic Sans MS"/>
              </a:rPr>
              <a:t>longitudinal and transverse polarization for p/He</a:t>
            </a:r>
            <a:r>
              <a:rPr lang="en-US" sz="2000" baseline="30000" dirty="0">
                <a:solidFill>
                  <a:srgbClr val="0000FF"/>
                </a:solidFill>
                <a:latin typeface="Comic Sans MS"/>
                <a:cs typeface="Comic Sans MS"/>
              </a:rPr>
              <a:t>3</a:t>
            </a:r>
            <a:r>
              <a:rPr lang="en-US" sz="2000" dirty="0">
                <a:solidFill>
                  <a:srgbClr val="0000FF"/>
                </a:solidFill>
                <a:latin typeface="Comic Sans MS"/>
                <a:cs typeface="Comic Sans MS"/>
              </a:rPr>
              <a:t> possible</a:t>
            </a:r>
          </a:p>
        </p:txBody>
      </p:sp>
      <p:sp>
        <p:nvSpPr>
          <p:cNvPr id="19479" name="Oval 40"/>
          <p:cNvSpPr>
            <a:spLocks noChangeAspect="1" noChangeArrowheads="1"/>
          </p:cNvSpPr>
          <p:nvPr/>
        </p:nvSpPr>
        <p:spPr bwMode="auto">
          <a:xfrm>
            <a:off x="2324100" y="1979751"/>
            <a:ext cx="304800" cy="304800"/>
          </a:xfrm>
          <a:prstGeom prst="ellipse">
            <a:avLst/>
          </a:prstGeom>
          <a:solidFill>
            <a:srgbClr val="84AC84"/>
          </a:solidFill>
          <a:ln w="9525">
            <a:solidFill>
              <a:schemeClr val="tx1"/>
            </a:solidFill>
            <a:round/>
            <a:headEnd/>
            <a:tailEnd/>
          </a:ln>
        </p:spPr>
        <p:txBody>
          <a:bodyPr wrap="none" anchor="ctr">
            <a:prstTxWarp prst="textNoShape">
              <a:avLst/>
            </a:prstTxWarp>
          </a:bodyPr>
          <a:lstStyle/>
          <a:p>
            <a:pPr algn="ctr" eaLnBrk="0" hangingPunct="0"/>
            <a:r>
              <a:rPr lang="en-US" sz="1800" dirty="0" err="1">
                <a:solidFill>
                  <a:schemeClr val="tx1"/>
                </a:solidFill>
                <a:latin typeface="Comic Sans MS"/>
                <a:cs typeface="Comic Sans MS"/>
              </a:rPr>
              <a:t>e</a:t>
            </a:r>
            <a:r>
              <a:rPr lang="en-US" sz="1800" baseline="30000" dirty="0">
                <a:solidFill>
                  <a:schemeClr val="tx1"/>
                </a:solidFill>
                <a:latin typeface="Comic Sans MS"/>
                <a:cs typeface="Comic Sans MS"/>
              </a:rPr>
              <a:t>-</a:t>
            </a:r>
          </a:p>
        </p:txBody>
      </p:sp>
      <p:pic>
        <p:nvPicPr>
          <p:cNvPr id="42" name="Picture 23"/>
          <p:cNvPicPr>
            <a:picLocks noChangeAspect="1" noChangeArrowheads="1"/>
          </p:cNvPicPr>
          <p:nvPr/>
        </p:nvPicPr>
        <p:blipFill>
          <a:blip r:embed="rId3"/>
          <a:srcRect/>
          <a:stretch>
            <a:fillRect/>
          </a:stretch>
        </p:blipFill>
        <p:spPr bwMode="auto">
          <a:xfrm>
            <a:off x="5451193" y="599835"/>
            <a:ext cx="1053166" cy="523575"/>
          </a:xfrm>
          <a:prstGeom prst="rect">
            <a:avLst/>
          </a:prstGeom>
          <a:noFill/>
          <a:ln w="9525">
            <a:noFill/>
            <a:miter lim="800000"/>
            <a:headEnd/>
            <a:tailEnd/>
          </a:ln>
        </p:spPr>
      </p:pic>
      <p:sp>
        <p:nvSpPr>
          <p:cNvPr id="45" name="Date Placeholder 44"/>
          <p:cNvSpPr>
            <a:spLocks noGrp="1"/>
          </p:cNvSpPr>
          <p:nvPr>
            <p:ph type="dt" sz="half" idx="10"/>
          </p:nvPr>
        </p:nvSpPr>
        <p:spPr/>
        <p:txBody>
          <a:bodyPr/>
          <a:lstStyle/>
          <a:p>
            <a:r>
              <a:rPr lang="en-US" altLang="ja-JP"/>
              <a:t>E.C. Aschenauer</a:t>
            </a:r>
          </a:p>
        </p:txBody>
      </p:sp>
      <p:sp>
        <p:nvSpPr>
          <p:cNvPr id="47" name="Slide Number Placeholder 46"/>
          <p:cNvSpPr>
            <a:spLocks noGrp="1"/>
          </p:cNvSpPr>
          <p:nvPr>
            <p:ph type="sldNum" sz="quarter" idx="12"/>
          </p:nvPr>
        </p:nvSpPr>
        <p:spPr/>
        <p:txBody>
          <a:bodyPr/>
          <a:lstStyle/>
          <a:p>
            <a:fld id="{1EC7F85B-340E-9941-AF39-030851572DD6}" type="slidenum">
              <a:rPr lang="en-US" altLang="ja-JP"/>
              <a:pPr/>
              <a:t>58</a:t>
            </a:fld>
            <a:endParaRPr lang="en-US" altLang="ja-JP"/>
          </a:p>
        </p:txBody>
      </p:sp>
      <p:grpSp>
        <p:nvGrpSpPr>
          <p:cNvPr id="49" name="Group 203"/>
          <p:cNvGrpSpPr>
            <a:grpSpLocks/>
          </p:cNvGrpSpPr>
          <p:nvPr/>
        </p:nvGrpSpPr>
        <p:grpSpPr bwMode="auto">
          <a:xfrm flipH="1">
            <a:off x="633413" y="5095875"/>
            <a:ext cx="7888287" cy="1182688"/>
            <a:chOff x="263385" y="1120049"/>
            <a:chExt cx="8760615" cy="1373200"/>
          </a:xfrm>
        </p:grpSpPr>
        <p:sp>
          <p:nvSpPr>
            <p:cNvPr id="50" name="Oval 49"/>
            <p:cNvSpPr/>
            <p:nvPr/>
          </p:nvSpPr>
          <p:spPr>
            <a:xfrm>
              <a:off x="263385" y="1671173"/>
              <a:ext cx="410791" cy="14561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51" name="Oval 50"/>
            <p:cNvSpPr/>
            <p:nvPr/>
          </p:nvSpPr>
          <p:spPr>
            <a:xfrm>
              <a:off x="787011" y="1667486"/>
              <a:ext cx="410792" cy="14561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52" name="Oval 51"/>
            <p:cNvSpPr/>
            <p:nvPr/>
          </p:nvSpPr>
          <p:spPr>
            <a:xfrm>
              <a:off x="1360005" y="1673015"/>
              <a:ext cx="409029" cy="14561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53" name="Oval 52"/>
            <p:cNvSpPr/>
            <p:nvPr/>
          </p:nvSpPr>
          <p:spPr>
            <a:xfrm>
              <a:off x="1892447" y="1680388"/>
              <a:ext cx="410791" cy="14561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cxnSp>
          <p:nvCxnSpPr>
            <p:cNvPr id="54" name="Straight Arrow Connector 53"/>
            <p:cNvCxnSpPr/>
            <p:nvPr/>
          </p:nvCxnSpPr>
          <p:spPr>
            <a:xfrm>
              <a:off x="302172" y="1591913"/>
              <a:ext cx="322638" cy="18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1432289" y="1588227"/>
              <a:ext cx="322639" cy="18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H="1">
              <a:off x="816984" y="1588227"/>
              <a:ext cx="320876" cy="18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H="1">
              <a:off x="1925944" y="1575325"/>
              <a:ext cx="322639" cy="184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8" name="Oval 57"/>
            <p:cNvSpPr/>
            <p:nvPr/>
          </p:nvSpPr>
          <p:spPr>
            <a:xfrm>
              <a:off x="4857904" y="1907105"/>
              <a:ext cx="410791" cy="145614"/>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59" name="Oval 58"/>
            <p:cNvSpPr/>
            <p:nvPr/>
          </p:nvSpPr>
          <p:spPr>
            <a:xfrm>
              <a:off x="5381530" y="1903418"/>
              <a:ext cx="410792" cy="145614"/>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60" name="Oval 59"/>
            <p:cNvSpPr/>
            <p:nvPr/>
          </p:nvSpPr>
          <p:spPr>
            <a:xfrm>
              <a:off x="7008830" y="1899732"/>
              <a:ext cx="410791" cy="145614"/>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61" name="Oval 60"/>
            <p:cNvSpPr/>
            <p:nvPr/>
          </p:nvSpPr>
          <p:spPr>
            <a:xfrm>
              <a:off x="7543035" y="1905261"/>
              <a:ext cx="410792" cy="147458"/>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cxnSp>
          <p:nvCxnSpPr>
            <p:cNvPr id="62" name="Straight Arrow Connector 61"/>
            <p:cNvCxnSpPr/>
            <p:nvPr/>
          </p:nvCxnSpPr>
          <p:spPr>
            <a:xfrm>
              <a:off x="7613557" y="1818630"/>
              <a:ext cx="322639" cy="1843"/>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7081114" y="1814944"/>
              <a:ext cx="322639" cy="1843"/>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H="1">
              <a:off x="4845562" y="1814944"/>
              <a:ext cx="320876" cy="1843"/>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H="1">
              <a:off x="5416791" y="1820473"/>
              <a:ext cx="322639" cy="1844"/>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sp>
          <p:nvSpPr>
            <p:cNvPr id="66" name="Oval 65"/>
            <p:cNvSpPr/>
            <p:nvPr/>
          </p:nvSpPr>
          <p:spPr>
            <a:xfrm>
              <a:off x="5949234" y="1921851"/>
              <a:ext cx="409029" cy="147458"/>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67" name="Oval 66"/>
            <p:cNvSpPr/>
            <p:nvPr/>
          </p:nvSpPr>
          <p:spPr>
            <a:xfrm>
              <a:off x="6472861" y="1918164"/>
              <a:ext cx="409029" cy="147458"/>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cxnSp>
          <p:nvCxnSpPr>
            <p:cNvPr id="68" name="Straight Arrow Connector 67"/>
            <p:cNvCxnSpPr/>
            <p:nvPr/>
          </p:nvCxnSpPr>
          <p:spPr>
            <a:xfrm flipH="1">
              <a:off x="5935129" y="1831532"/>
              <a:ext cx="322639" cy="0"/>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H="1">
              <a:off x="6508122" y="1837062"/>
              <a:ext cx="320876" cy="1843"/>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sp>
          <p:nvSpPr>
            <p:cNvPr id="70" name="Oval 69"/>
            <p:cNvSpPr/>
            <p:nvPr/>
          </p:nvSpPr>
          <p:spPr>
            <a:xfrm>
              <a:off x="8080767" y="1914478"/>
              <a:ext cx="409029" cy="147458"/>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71" name="Oval 70"/>
            <p:cNvSpPr/>
            <p:nvPr/>
          </p:nvSpPr>
          <p:spPr>
            <a:xfrm>
              <a:off x="8613209" y="1921851"/>
              <a:ext cx="410791" cy="145614"/>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cxnSp>
          <p:nvCxnSpPr>
            <p:cNvPr id="72" name="Straight Arrow Connector 71"/>
            <p:cNvCxnSpPr/>
            <p:nvPr/>
          </p:nvCxnSpPr>
          <p:spPr>
            <a:xfrm>
              <a:off x="8683731" y="1835219"/>
              <a:ext cx="322638" cy="1844"/>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a:off x="8153051" y="1831532"/>
              <a:ext cx="322639" cy="0"/>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sp>
          <p:nvSpPr>
            <p:cNvPr id="74" name="Oval 73"/>
            <p:cNvSpPr/>
            <p:nvPr/>
          </p:nvSpPr>
          <p:spPr>
            <a:xfrm>
              <a:off x="2391391" y="1663800"/>
              <a:ext cx="410792" cy="14561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75" name="Oval 74"/>
            <p:cNvSpPr/>
            <p:nvPr/>
          </p:nvSpPr>
          <p:spPr>
            <a:xfrm>
              <a:off x="2915018" y="1660113"/>
              <a:ext cx="410791" cy="14561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76" name="Oval 75"/>
            <p:cNvSpPr/>
            <p:nvPr/>
          </p:nvSpPr>
          <p:spPr>
            <a:xfrm>
              <a:off x="3488010" y="1665642"/>
              <a:ext cx="410792" cy="14561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77" name="Oval 76"/>
            <p:cNvSpPr/>
            <p:nvPr/>
          </p:nvSpPr>
          <p:spPr>
            <a:xfrm>
              <a:off x="4020453" y="1671173"/>
              <a:ext cx="410792" cy="147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cxnSp>
          <p:nvCxnSpPr>
            <p:cNvPr id="78" name="Straight Arrow Connector 77"/>
            <p:cNvCxnSpPr/>
            <p:nvPr/>
          </p:nvCxnSpPr>
          <p:spPr>
            <a:xfrm>
              <a:off x="2430178" y="1584541"/>
              <a:ext cx="322639" cy="18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a:off x="3560296" y="1580854"/>
              <a:ext cx="322638" cy="18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a:off x="2944990" y="1580854"/>
              <a:ext cx="322639" cy="18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flipH="1">
              <a:off x="4053951" y="1567952"/>
              <a:ext cx="322638" cy="184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2" name="TextBox 236"/>
            <p:cNvSpPr txBox="1">
              <a:spLocks noChangeArrowheads="1"/>
            </p:cNvSpPr>
            <p:nvPr/>
          </p:nvSpPr>
          <p:spPr bwMode="auto">
            <a:xfrm>
              <a:off x="1520044" y="1120049"/>
              <a:ext cx="1447570" cy="42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0000"/>
                  </a:solidFill>
                  <a:latin typeface="Comic Sans MS" charset="0"/>
                  <a:cs typeface="Comic Sans MS" charset="0"/>
                </a:rPr>
                <a:t>protons</a:t>
              </a:r>
            </a:p>
          </p:txBody>
        </p:sp>
        <p:sp>
          <p:nvSpPr>
            <p:cNvPr id="83" name="TextBox 237"/>
            <p:cNvSpPr txBox="1">
              <a:spLocks noChangeArrowheads="1"/>
            </p:cNvSpPr>
            <p:nvPr/>
          </p:nvSpPr>
          <p:spPr bwMode="auto">
            <a:xfrm>
              <a:off x="5792557" y="1312459"/>
              <a:ext cx="1750441" cy="42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3366FF"/>
                  </a:solidFill>
                  <a:latin typeface="Comic Sans MS" charset="0"/>
                  <a:cs typeface="Comic Sans MS" charset="0"/>
                </a:rPr>
                <a:t>electrons</a:t>
              </a:r>
            </a:p>
          </p:txBody>
        </p:sp>
        <p:sp>
          <p:nvSpPr>
            <p:cNvPr id="84" name="Oval 83"/>
            <p:cNvSpPr/>
            <p:nvPr/>
          </p:nvSpPr>
          <p:spPr>
            <a:xfrm>
              <a:off x="316277" y="2084054"/>
              <a:ext cx="409029" cy="14561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85" name="Oval 84"/>
            <p:cNvSpPr/>
            <p:nvPr/>
          </p:nvSpPr>
          <p:spPr>
            <a:xfrm>
              <a:off x="839903" y="2078524"/>
              <a:ext cx="409029" cy="147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86" name="Oval 85"/>
            <p:cNvSpPr/>
            <p:nvPr/>
          </p:nvSpPr>
          <p:spPr>
            <a:xfrm>
              <a:off x="1411133" y="2085897"/>
              <a:ext cx="410792" cy="14561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87" name="Oval 86"/>
            <p:cNvSpPr/>
            <p:nvPr/>
          </p:nvSpPr>
          <p:spPr>
            <a:xfrm>
              <a:off x="1945339" y="2091427"/>
              <a:ext cx="410791" cy="147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cxnSp>
          <p:nvCxnSpPr>
            <p:cNvPr id="88" name="Straight Arrow Connector 87"/>
            <p:cNvCxnSpPr/>
            <p:nvPr/>
          </p:nvCxnSpPr>
          <p:spPr>
            <a:xfrm rot="16200000">
              <a:off x="355101" y="2004835"/>
              <a:ext cx="322563" cy="17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rot="16200000" flipH="1">
              <a:off x="889306" y="2331086"/>
              <a:ext cx="322564" cy="176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0" name="Oval 89"/>
            <p:cNvSpPr/>
            <p:nvPr/>
          </p:nvSpPr>
          <p:spPr>
            <a:xfrm>
              <a:off x="2444282" y="2074837"/>
              <a:ext cx="410792" cy="147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91" name="Oval 90"/>
            <p:cNvSpPr/>
            <p:nvPr/>
          </p:nvSpPr>
          <p:spPr>
            <a:xfrm>
              <a:off x="2967910" y="2071151"/>
              <a:ext cx="410791" cy="147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92" name="Oval 91"/>
            <p:cNvSpPr/>
            <p:nvPr/>
          </p:nvSpPr>
          <p:spPr>
            <a:xfrm>
              <a:off x="3540902" y="2078524"/>
              <a:ext cx="409029" cy="14561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93" name="Oval 92"/>
            <p:cNvSpPr/>
            <p:nvPr/>
          </p:nvSpPr>
          <p:spPr>
            <a:xfrm>
              <a:off x="4073344" y="2084054"/>
              <a:ext cx="410792" cy="147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cxnSp>
          <p:nvCxnSpPr>
            <p:cNvPr id="94" name="Straight Arrow Connector 93"/>
            <p:cNvCxnSpPr/>
            <p:nvPr/>
          </p:nvCxnSpPr>
          <p:spPr>
            <a:xfrm rot="16200000">
              <a:off x="1446431" y="1977187"/>
              <a:ext cx="322564" cy="176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rot="16200000">
              <a:off x="2469003" y="1999306"/>
              <a:ext cx="322564" cy="176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rot="16200000">
              <a:off x="3560334" y="2010365"/>
              <a:ext cx="322564" cy="17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rot="16200000" flipH="1">
              <a:off x="2002716" y="2313575"/>
              <a:ext cx="320720" cy="17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rot="16200000" flipH="1">
              <a:off x="3011143" y="2274827"/>
              <a:ext cx="322563"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rot="16200000" flipH="1">
              <a:off x="4110407" y="2283162"/>
              <a:ext cx="322564" cy="17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 val="2702000565"/>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extBox 7"/>
          <p:cNvSpPr txBox="1">
            <a:spLocks noChangeArrowheads="1"/>
          </p:cNvSpPr>
          <p:nvPr/>
        </p:nvSpPr>
        <p:spPr bwMode="auto">
          <a:xfrm>
            <a:off x="1490663" y="4508500"/>
            <a:ext cx="18415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a:latin typeface="Calibri" charset="0"/>
            </a:endParaRPr>
          </a:p>
        </p:txBody>
      </p:sp>
      <p:sp>
        <p:nvSpPr>
          <p:cNvPr id="145410" name="Title 10"/>
          <p:cNvSpPr>
            <a:spLocks noGrp="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600" b="1" cap="none" dirty="0" err="1">
                <a:solidFill>
                  <a:srgbClr val="0000FF"/>
                </a:solidFill>
              </a:rPr>
              <a:t>eRHIC</a:t>
            </a:r>
            <a:r>
              <a:rPr lang="en-US" sz="3600" b="1" cap="none" dirty="0">
                <a:solidFill>
                  <a:srgbClr val="0000FF"/>
                </a:solidFill>
              </a:rPr>
              <a:t>: design luminosity</a:t>
            </a:r>
            <a:endParaRPr lang="en-US" sz="2400" b="1" cap="none" dirty="0">
              <a:solidFill>
                <a:srgbClr val="0000FF"/>
              </a:solidFill>
            </a:endParaRPr>
          </a:p>
        </p:txBody>
      </p:sp>
      <p:sp>
        <p:nvSpPr>
          <p:cNvPr id="145411" name="TextBox 8"/>
          <p:cNvSpPr txBox="1">
            <a:spLocks noChangeArrowheads="1"/>
          </p:cNvSpPr>
          <p:nvPr/>
        </p:nvSpPr>
        <p:spPr bwMode="auto">
          <a:xfrm>
            <a:off x="67552" y="5261856"/>
            <a:ext cx="8970898"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solidFill>
                  <a:srgbClr val="0000FF"/>
                </a:solidFill>
                <a:latin typeface="Comic Sans MS"/>
                <a:cs typeface="Comic Sans MS"/>
              </a:rPr>
              <a:t>Hourglass the pinch effects are included. Space charge effects are compensated.</a:t>
            </a:r>
          </a:p>
          <a:p>
            <a:pPr eaLnBrk="1" hangingPunct="1"/>
            <a:r>
              <a:rPr lang="en-US" sz="1600" dirty="0">
                <a:latin typeface="Comic Sans MS"/>
                <a:cs typeface="Comic Sans MS"/>
              </a:rPr>
              <a:t>Energy of electrons can be selected at any desirable value at or below 30 GeV</a:t>
            </a:r>
          </a:p>
          <a:p>
            <a:pPr eaLnBrk="1" hangingPunct="1"/>
            <a:r>
              <a:rPr lang="en-US" sz="1600" dirty="0">
                <a:latin typeface="Comic Sans MS"/>
                <a:cs typeface="Comic Sans MS"/>
              </a:rPr>
              <a:t>The luminosity does not depend on the electron beam energy below or at 20 GeV</a:t>
            </a:r>
          </a:p>
          <a:p>
            <a:pPr eaLnBrk="1" hangingPunct="1"/>
            <a:r>
              <a:rPr lang="en-US" sz="1600" dirty="0">
                <a:latin typeface="Comic Sans MS"/>
                <a:cs typeface="Comic Sans MS"/>
              </a:rPr>
              <a:t>The luminosity falls as E</a:t>
            </a:r>
            <a:r>
              <a:rPr lang="en-US" sz="1600" baseline="-25000" dirty="0">
                <a:latin typeface="Comic Sans MS"/>
                <a:cs typeface="Comic Sans MS"/>
              </a:rPr>
              <a:t>e</a:t>
            </a:r>
            <a:r>
              <a:rPr lang="en-US" sz="1600" baseline="30000" dirty="0">
                <a:latin typeface="Comic Sans MS"/>
                <a:cs typeface="Comic Sans MS"/>
              </a:rPr>
              <a:t>-4</a:t>
            </a:r>
            <a:r>
              <a:rPr lang="en-US" sz="1600" dirty="0">
                <a:latin typeface="Comic Sans MS"/>
                <a:cs typeface="Comic Sans MS"/>
              </a:rPr>
              <a:t> at energies above 20 GeV</a:t>
            </a:r>
          </a:p>
          <a:p>
            <a:pPr eaLnBrk="1" hangingPunct="1"/>
            <a:r>
              <a:rPr lang="en-US" sz="1600" dirty="0">
                <a:latin typeface="Comic Sans MS"/>
                <a:cs typeface="Comic Sans MS"/>
              </a:rPr>
              <a:t>The luminosity is proportional to the hadron beam energy: L ~ E</a:t>
            </a:r>
            <a:r>
              <a:rPr lang="en-US" sz="1600" baseline="-25000" dirty="0">
                <a:latin typeface="Comic Sans MS"/>
                <a:cs typeface="Comic Sans MS"/>
              </a:rPr>
              <a:t>h</a:t>
            </a:r>
            <a:r>
              <a:rPr lang="en-US" sz="1600" dirty="0">
                <a:latin typeface="Comic Sans MS"/>
                <a:cs typeface="Comic Sans MS"/>
              </a:rPr>
              <a:t>/</a:t>
            </a:r>
            <a:r>
              <a:rPr lang="en-US" sz="1600" dirty="0" err="1">
                <a:latin typeface="Comic Sans MS"/>
                <a:cs typeface="Comic Sans MS"/>
              </a:rPr>
              <a:t>E</a:t>
            </a:r>
            <a:r>
              <a:rPr lang="en-US" sz="1600" baseline="-25000" dirty="0" err="1">
                <a:latin typeface="Comic Sans MS"/>
                <a:cs typeface="Comic Sans MS"/>
              </a:rPr>
              <a:t>top</a:t>
            </a:r>
            <a:endParaRPr lang="en-US" sz="1600" baseline="-25000" dirty="0">
              <a:latin typeface="Comic Sans MS"/>
              <a:cs typeface="Comic Sans MS"/>
            </a:endParaRPr>
          </a:p>
        </p:txBody>
      </p:sp>
      <p:graphicFrame>
        <p:nvGraphicFramePr>
          <p:cNvPr id="13" name="Table 12"/>
          <p:cNvGraphicFramePr>
            <a:graphicFrameLocks noGrp="1"/>
          </p:cNvGraphicFramePr>
          <p:nvPr>
            <p:extLst>
              <p:ext uri="{D42A27DB-BD31-4B8C-83A1-F6EECF244321}">
                <p14:modId xmlns:p14="http://schemas.microsoft.com/office/powerpoint/2010/main" xmlns="" val="3597770722"/>
              </p:ext>
            </p:extLst>
          </p:nvPr>
        </p:nvGraphicFramePr>
        <p:xfrm>
          <a:off x="211138" y="728663"/>
          <a:ext cx="8721724" cy="4484689"/>
        </p:xfrm>
        <a:graphic>
          <a:graphicData uri="http://schemas.openxmlformats.org/drawingml/2006/table">
            <a:tbl>
              <a:tblPr/>
              <a:tblGrid>
                <a:gridCol w="3862018"/>
                <a:gridCol w="879892"/>
                <a:gridCol w="793649"/>
                <a:gridCol w="976232"/>
                <a:gridCol w="1233701"/>
                <a:gridCol w="976232"/>
              </a:tblGrid>
              <a:tr h="426465">
                <a:tc>
                  <a:txBody>
                    <a:bodyPr/>
                    <a:lstStyle/>
                    <a:p>
                      <a:pPr algn="ctr" fontAlgn="b"/>
                      <a:r>
                        <a:rPr lang="en-US" sz="1600" b="0" i="0" u="none" strike="noStrike" dirty="0">
                          <a:latin typeface="Comic Sans MS"/>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90"/>
                          </a:solidFill>
                          <a:latin typeface="Comic Sans MS"/>
                        </a:rPr>
                        <a:t>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000090"/>
                          </a:solidFill>
                          <a:latin typeface="Comic Sans MS"/>
                        </a:rPr>
                        <a:t>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baseline="30000" dirty="0">
                          <a:solidFill>
                            <a:srgbClr val="000090"/>
                          </a:solidFill>
                          <a:latin typeface="Comic Sans MS"/>
                        </a:rPr>
                        <a:t>2</a:t>
                      </a:r>
                      <a:r>
                        <a:rPr lang="en-US" sz="1600" b="1" i="0" u="none" strike="noStrike" dirty="0">
                          <a:solidFill>
                            <a:srgbClr val="000090"/>
                          </a:solidFill>
                          <a:latin typeface="Comic Sans MS"/>
                        </a:rPr>
                        <a:t>He</a:t>
                      </a:r>
                      <a:r>
                        <a:rPr lang="en-US" sz="1600" b="1" i="0" u="none" strike="noStrike" baseline="30000" dirty="0">
                          <a:solidFill>
                            <a:srgbClr val="000090"/>
                          </a:solidFill>
                          <a:latin typeface="Comic Sans MS"/>
                        </a:rPr>
                        <a:t>3</a:t>
                      </a:r>
                      <a:endParaRPr lang="en-US" sz="16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baseline="30000">
                          <a:solidFill>
                            <a:srgbClr val="000090"/>
                          </a:solidFill>
                          <a:latin typeface="Comic Sans MS"/>
                        </a:rPr>
                        <a:t>79</a:t>
                      </a:r>
                      <a:r>
                        <a:rPr lang="en-US" sz="1600" b="1" i="0" u="none" strike="noStrike">
                          <a:solidFill>
                            <a:srgbClr val="000090"/>
                          </a:solidFill>
                          <a:latin typeface="Comic Sans MS"/>
                        </a:rPr>
                        <a:t>Au</a:t>
                      </a:r>
                      <a:r>
                        <a:rPr lang="en-US" sz="1600" b="1" i="0" u="none" strike="noStrike" baseline="30000">
                          <a:solidFill>
                            <a:srgbClr val="000090"/>
                          </a:solidFill>
                          <a:latin typeface="Comic Sans MS"/>
                        </a:rPr>
                        <a:t>197</a:t>
                      </a:r>
                      <a:endParaRPr lang="en-US" sz="1600" b="1" i="0" u="none" strike="noStrike">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baseline="30000" dirty="0">
                          <a:solidFill>
                            <a:srgbClr val="000090"/>
                          </a:solidFill>
                          <a:latin typeface="Comic Sans MS"/>
                        </a:rPr>
                        <a:t>92</a:t>
                      </a:r>
                      <a:r>
                        <a:rPr lang="en-US" sz="1600" b="1" i="0" u="none" strike="noStrike" dirty="0">
                          <a:solidFill>
                            <a:srgbClr val="000090"/>
                          </a:solidFill>
                          <a:latin typeface="Comic Sans MS"/>
                        </a:rPr>
                        <a:t>U</a:t>
                      </a:r>
                      <a:r>
                        <a:rPr lang="en-US" sz="1600" b="1" i="0" u="none" strike="noStrike" baseline="30000" dirty="0">
                          <a:solidFill>
                            <a:srgbClr val="000090"/>
                          </a:solidFill>
                          <a:latin typeface="Comic Sans MS"/>
                        </a:rPr>
                        <a:t>238</a:t>
                      </a:r>
                      <a:endParaRPr lang="en-US" sz="16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276">
                <a:tc>
                  <a:txBody>
                    <a:bodyPr/>
                    <a:lstStyle/>
                    <a:p>
                      <a:pPr algn="ctr" fontAlgn="ctr"/>
                      <a:r>
                        <a:rPr lang="en-US" sz="1400" b="1" i="0" u="none" strike="noStrike" dirty="0">
                          <a:solidFill>
                            <a:srgbClr val="4600A5"/>
                          </a:solidFill>
                          <a:latin typeface="Comic Sans MS"/>
                        </a:rPr>
                        <a:t>Energy, GeV </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DD0806"/>
                          </a:solidFill>
                          <a:latin typeface="Comic Sans MS"/>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90"/>
                          </a:solidFill>
                          <a:latin typeface="Comic Sans MS"/>
                        </a:rPr>
                        <a:t>250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90"/>
                          </a:solidFill>
                          <a:latin typeface="Comic Sans MS"/>
                        </a:rPr>
                        <a:t>167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90"/>
                          </a:solidFill>
                          <a:latin typeface="Comic Sans MS"/>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90"/>
                          </a:solidFill>
                          <a:latin typeface="Comic Sans MS"/>
                        </a:rPr>
                        <a:t>100</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276">
                <a:tc>
                  <a:txBody>
                    <a:bodyPr/>
                    <a:lstStyle/>
                    <a:p>
                      <a:pPr algn="ctr" fontAlgn="ctr"/>
                      <a:r>
                        <a:rPr lang="en-US" sz="1600" b="1" i="0" u="none" strike="noStrike" dirty="0">
                          <a:solidFill>
                            <a:srgbClr val="4600A5"/>
                          </a:solidFill>
                          <a:latin typeface="Comic Sans MS"/>
                        </a:rPr>
                        <a:t>CM energy, GeV</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90"/>
                          </a:solidFill>
                          <a:latin typeface="Comic Sans MS"/>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DD0806"/>
                          </a:solidFill>
                          <a:latin typeface="Comic Sans MS"/>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DD0806"/>
                          </a:solidFill>
                          <a:latin typeface="Comic Sans MS"/>
                        </a:rPr>
                        <a:t>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DD0806"/>
                          </a:solidFill>
                          <a:latin typeface="Comic Sans MS"/>
                        </a:rPr>
                        <a:t>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DD0806"/>
                          </a:solidFill>
                          <a:latin typeface="Comic Sans MS"/>
                        </a:rPr>
                        <a:t>63</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276">
                <a:tc>
                  <a:txBody>
                    <a:bodyPr/>
                    <a:lstStyle/>
                    <a:p>
                      <a:pPr algn="ctr" fontAlgn="ctr"/>
                      <a:r>
                        <a:rPr lang="en-US" sz="1200" b="1" i="0" u="none" strike="noStrike" dirty="0">
                          <a:solidFill>
                            <a:srgbClr val="4600A5"/>
                          </a:solidFill>
                          <a:latin typeface="Comic Sans MS"/>
                        </a:rPr>
                        <a:t>Number of bunches/distance between bunches</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107 </a:t>
                      </a:r>
                      <a:r>
                        <a:rPr lang="en-US" sz="1200" b="1" i="0" u="none" strike="noStrike" dirty="0" err="1">
                          <a:solidFill>
                            <a:srgbClr val="000090"/>
                          </a:solidFill>
                          <a:latin typeface="Comic Sans MS"/>
                        </a:rPr>
                        <a:t>nsec</a:t>
                      </a:r>
                      <a:r>
                        <a:rPr lang="en-US" sz="1200" b="1" i="0" u="none" strike="noStrike" dirty="0">
                          <a:solidFill>
                            <a:srgbClr val="000090"/>
                          </a:solidFill>
                          <a:latin typeface="Comic Sans MS"/>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111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111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111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111</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6369">
                <a:tc>
                  <a:txBody>
                    <a:bodyPr/>
                    <a:lstStyle/>
                    <a:p>
                      <a:pPr algn="ctr" fontAlgn="ctr"/>
                      <a:r>
                        <a:rPr lang="en-US" sz="1200" b="1" i="0" u="none" strike="noStrike" dirty="0">
                          <a:solidFill>
                            <a:srgbClr val="4600A5"/>
                          </a:solidFill>
                          <a:latin typeface="Comic Sans MS"/>
                        </a:rPr>
                        <a:t>Bunch intensity (nucleons) ,10</a:t>
                      </a:r>
                      <a:r>
                        <a:rPr lang="en-US" sz="1200" b="1" i="0" u="none" strike="noStrike" baseline="30000" dirty="0">
                          <a:solidFill>
                            <a:srgbClr val="4600A5"/>
                          </a:solidFill>
                          <a:latin typeface="Comic Sans MS"/>
                        </a:rPr>
                        <a:t>11</a:t>
                      </a:r>
                      <a:r>
                        <a:rPr lang="en-US" sz="1200" b="1" i="0" u="none" strike="noStrike" dirty="0">
                          <a:solidFill>
                            <a:srgbClr val="4600A5"/>
                          </a:solidFill>
                          <a:latin typeface="Comic Sans MS"/>
                        </a:rPr>
                        <a:t> </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0.36</a:t>
                      </a:r>
                      <a:endParaRPr lang="en-US" sz="1200" b="1" i="0" u="none" strike="noStrike" dirty="0">
                        <a:solidFill>
                          <a:srgbClr val="00800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6</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276">
                <a:tc>
                  <a:txBody>
                    <a:bodyPr/>
                    <a:lstStyle/>
                    <a:p>
                      <a:pPr algn="ctr" fontAlgn="ctr"/>
                      <a:r>
                        <a:rPr lang="en-US" sz="1200" b="1" i="0" u="none" strike="noStrike" dirty="0">
                          <a:solidFill>
                            <a:srgbClr val="4600A5"/>
                          </a:solidFill>
                          <a:latin typeface="Comic Sans MS"/>
                        </a:rPr>
                        <a:t>Bunch charge, nC</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5.8</a:t>
                      </a:r>
                      <a:endParaRPr lang="en-US" sz="1200" b="1" i="0" u="none" strike="noStrike" dirty="0">
                        <a:solidFill>
                          <a:srgbClr val="00800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40</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276">
                <a:tc>
                  <a:txBody>
                    <a:bodyPr/>
                    <a:lstStyle/>
                    <a:p>
                      <a:pPr algn="ctr" fontAlgn="ctr"/>
                      <a:r>
                        <a:rPr lang="en-US" sz="1200" b="1" i="0" u="none" strike="noStrike">
                          <a:solidFill>
                            <a:srgbClr val="4600A5"/>
                          </a:solidFill>
                          <a:latin typeface="Comic Sans MS"/>
                        </a:rPr>
                        <a:t>Beam current, mA</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DD0806"/>
                          </a:solidFill>
                          <a:latin typeface="Comic Sans MS"/>
                        </a:rPr>
                        <a:t>50 </a:t>
                      </a:r>
                      <a:endParaRPr lang="en-US" sz="1200" b="1" i="0" u="none" strike="noStrike" dirty="0">
                        <a:solidFill>
                          <a:srgbClr val="00800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556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556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335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338</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276">
                <a:tc>
                  <a:txBody>
                    <a:bodyPr/>
                    <a:lstStyle/>
                    <a:p>
                      <a:pPr algn="ctr" fontAlgn="ctr"/>
                      <a:r>
                        <a:rPr lang="en-US" sz="1200" b="1" i="0" u="none" strike="noStrike" dirty="0">
                          <a:solidFill>
                            <a:srgbClr val="4600A5"/>
                          </a:solidFill>
                          <a:latin typeface="Comic Sans MS"/>
                        </a:rPr>
                        <a:t>Normalized emittance of hadrons , 95% , mm mrad</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DD0806"/>
                          </a:solidFill>
                          <a:latin typeface="Comic Sans MS"/>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1.2</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276">
                <a:tc>
                  <a:txBody>
                    <a:bodyPr/>
                    <a:lstStyle/>
                    <a:p>
                      <a:pPr algn="ctr" fontAlgn="ctr"/>
                      <a:r>
                        <a:rPr lang="en-US" sz="1200" b="1" i="0" u="none" strike="noStrike" dirty="0">
                          <a:solidFill>
                            <a:srgbClr val="000090"/>
                          </a:solidFill>
                          <a:latin typeface="Comic Sans MS"/>
                        </a:rPr>
                        <a:t>Normalized emittance of electrons, rms, mm mrad</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40</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276">
                <a:tc>
                  <a:txBody>
                    <a:bodyPr/>
                    <a:lstStyle/>
                    <a:p>
                      <a:pPr algn="ctr" fontAlgn="ctr"/>
                      <a:r>
                        <a:rPr lang="en-US" sz="1200" b="1" i="0" u="none" strike="noStrike" dirty="0">
                          <a:solidFill>
                            <a:srgbClr val="4600A5"/>
                          </a:solidFill>
                          <a:latin typeface="Comic Sans MS"/>
                        </a:rPr>
                        <a:t>Polarization, %</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90"/>
                          </a:solidFill>
                          <a:latin typeface="Comic Sans MS"/>
                        </a:rPr>
                        <a:t>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90"/>
                          </a:solidFill>
                          <a:latin typeface="Comic Sans MS"/>
                        </a:rPr>
                        <a:t>none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none</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276">
                <a:tc>
                  <a:txBody>
                    <a:bodyPr/>
                    <a:lstStyle/>
                    <a:p>
                      <a:pPr algn="ctr" fontAlgn="ctr"/>
                      <a:r>
                        <a:rPr lang="en-US" sz="1200" b="1" i="0" u="none" strike="noStrike" dirty="0">
                          <a:solidFill>
                            <a:srgbClr val="4600A5"/>
                          </a:solidFill>
                          <a:latin typeface="Comic Sans MS"/>
                        </a:rPr>
                        <a:t>rms bunch length, cm</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5</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276">
                <a:tc>
                  <a:txBody>
                    <a:bodyPr/>
                    <a:lstStyle/>
                    <a:p>
                      <a:pPr algn="ctr" fontAlgn="ctr"/>
                      <a:r>
                        <a:rPr lang="en-US" sz="1400" b="1" i="0" u="none" strike="noStrike" dirty="0" err="1">
                          <a:solidFill>
                            <a:srgbClr val="4600A5"/>
                          </a:solidFill>
                          <a:latin typeface="Comic Sans MS"/>
                        </a:rPr>
                        <a:t>β</a:t>
                      </a:r>
                      <a:r>
                        <a:rPr lang="en-US" sz="1400" b="1" i="0" u="none" strike="noStrike" dirty="0">
                          <a:solidFill>
                            <a:srgbClr val="4600A5"/>
                          </a:solidFill>
                          <a:latin typeface="Comic Sans MS"/>
                        </a:rPr>
                        <a:t>*, cm</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fontAlgn="ctr"/>
                      <a:r>
                        <a:rPr lang="en-US" sz="1400" b="1" i="0" u="none" strike="noStrike" dirty="0">
                          <a:solidFill>
                            <a:srgbClr val="000090"/>
                          </a:solidFill>
                          <a:latin typeface="Comic Sans MS"/>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fontAlgn="ctr"/>
                      <a:r>
                        <a:rPr lang="en-US" sz="1400" b="1" i="0" u="none" strike="noStrike" dirty="0">
                          <a:solidFill>
                            <a:srgbClr val="000090"/>
                          </a:solidFill>
                          <a:latin typeface="Comic Sans MS"/>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fontAlgn="ctr"/>
                      <a:r>
                        <a:rPr lang="en-US" sz="1400" b="1" i="0" u="none" strike="noStrike" dirty="0">
                          <a:solidFill>
                            <a:srgbClr val="000090"/>
                          </a:solidFill>
                          <a:latin typeface="Comic Sans MS"/>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fontAlgn="ctr"/>
                      <a:r>
                        <a:rPr lang="en-US" sz="1400" b="1" i="0" u="none" strike="noStrike" dirty="0">
                          <a:solidFill>
                            <a:srgbClr val="000090"/>
                          </a:solidFill>
                          <a:latin typeface="Comic Sans MS"/>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fontAlgn="ctr"/>
                      <a:r>
                        <a:rPr lang="en-US" sz="1400" b="1" i="0" u="none" strike="noStrike" dirty="0">
                          <a:solidFill>
                            <a:srgbClr val="000090"/>
                          </a:solidFill>
                          <a:latin typeface="Comic Sans MS"/>
                        </a:rPr>
                        <a:t>5</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r>
              <a:tr h="409095">
                <a:tc>
                  <a:txBody>
                    <a:bodyPr/>
                    <a:lstStyle/>
                    <a:p>
                      <a:pPr algn="ctr" fontAlgn="b"/>
                      <a:r>
                        <a:rPr lang="en-US" sz="1600" b="1" i="0" u="none" strike="noStrike" dirty="0">
                          <a:solidFill>
                            <a:srgbClr val="000090"/>
                          </a:solidFill>
                          <a:latin typeface="Comic Sans MS"/>
                        </a:rPr>
                        <a:t>Luminosity per nucleon, </a:t>
                      </a:r>
                      <a:r>
                        <a:rPr lang="en-US" sz="1600" b="1" i="0" u="none" strike="noStrike" dirty="0">
                          <a:solidFill>
                            <a:srgbClr val="DD0806"/>
                          </a:solidFill>
                          <a:latin typeface="Comic Sans MS"/>
                        </a:rPr>
                        <a:t>x 10</a:t>
                      </a:r>
                      <a:r>
                        <a:rPr lang="en-US" sz="1600" b="1" i="0" u="none" strike="noStrike" baseline="30000" dirty="0">
                          <a:solidFill>
                            <a:srgbClr val="DD0806"/>
                          </a:solidFill>
                          <a:latin typeface="Comic Sans MS"/>
                        </a:rPr>
                        <a:t>34</a:t>
                      </a:r>
                      <a:r>
                        <a:rPr lang="en-US" sz="1600" b="1" i="0" u="none" strike="noStrike" dirty="0">
                          <a:solidFill>
                            <a:srgbClr val="DD0806"/>
                          </a:solidFill>
                          <a:latin typeface="Comic Sans MS"/>
                        </a:rPr>
                        <a:t> </a:t>
                      </a:r>
                      <a:r>
                        <a:rPr lang="en-US" sz="1600" b="1" i="0" u="none" strike="noStrike" dirty="0">
                          <a:solidFill>
                            <a:srgbClr val="000090"/>
                          </a:solidFill>
                          <a:latin typeface="Comic Sans MS"/>
                        </a:rPr>
                        <a:t>cm</a:t>
                      </a:r>
                      <a:r>
                        <a:rPr lang="en-US" sz="1600" b="1" i="0" u="none" strike="noStrike" baseline="30000" dirty="0">
                          <a:solidFill>
                            <a:srgbClr val="000090"/>
                          </a:solidFill>
                          <a:latin typeface="Comic Sans MS"/>
                        </a:rPr>
                        <a:t>-2</a:t>
                      </a:r>
                      <a:r>
                        <a:rPr lang="en-US" sz="1600" b="1" i="0" u="none" strike="noStrike" dirty="0">
                          <a:solidFill>
                            <a:srgbClr val="000090"/>
                          </a:solidFill>
                          <a:latin typeface="Comic Sans MS"/>
                        </a:rPr>
                        <a:t>s</a:t>
                      </a:r>
                      <a:r>
                        <a:rPr lang="en-US" sz="1600" b="1" i="0" u="none" strike="noStrike" baseline="30000" dirty="0">
                          <a:solidFill>
                            <a:srgbClr val="000090"/>
                          </a:solidFill>
                          <a:latin typeface="Comic Sans MS"/>
                        </a:rPr>
                        <a:t>-1</a:t>
                      </a:r>
                      <a:r>
                        <a:rPr lang="en-US" sz="1600" b="1" i="0" u="none" strike="noStrike" dirty="0">
                          <a:solidFill>
                            <a:srgbClr val="000090"/>
                          </a:solidFill>
                          <a:latin typeface="Comic Sans MS"/>
                        </a:rPr>
                        <a:t> </a:t>
                      </a:r>
                    </a:p>
                  </a:txBody>
                  <a:tcPr marL="0" marR="0" marT="0" marB="0" anchor="ct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fontAlgn="ctr"/>
                      <a:r>
                        <a:rPr lang="en-US" sz="1400" b="1" i="0" u="none" strike="noStrike" dirty="0">
                          <a:solidFill>
                            <a:srgbClr val="000090"/>
                          </a:solidFill>
                          <a:latin typeface="Comic Sans MS"/>
                        </a:rPr>
                        <a:t> </a:t>
                      </a:r>
                    </a:p>
                  </a:txBody>
                  <a:tcPr marL="0" marR="0" marT="0" marB="0" anchor="ct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fontAlgn="ctr"/>
                      <a:r>
                        <a:rPr lang="en-US" sz="1600" b="1" i="0" u="none" strike="noStrike" dirty="0">
                          <a:solidFill>
                            <a:srgbClr val="FF0000"/>
                          </a:solidFill>
                          <a:latin typeface="Comic Sans MS"/>
                        </a:rPr>
                        <a:t>2.7</a:t>
                      </a:r>
                    </a:p>
                  </a:txBody>
                  <a:tcPr marL="0" marR="0" marT="0" marB="0" anchor="ct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fontAlgn="ctr"/>
                      <a:r>
                        <a:rPr lang="en-US" sz="1600" b="1" i="0" u="none" strike="noStrike" dirty="0">
                          <a:solidFill>
                            <a:srgbClr val="FF0000"/>
                          </a:solidFill>
                          <a:latin typeface="Comic Sans MS"/>
                        </a:rPr>
                        <a:t>2.7</a:t>
                      </a:r>
                    </a:p>
                  </a:txBody>
                  <a:tcPr marL="0" marR="0" marT="0" marB="0" anchor="ct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fontAlgn="ctr"/>
                      <a:r>
                        <a:rPr lang="en-US" sz="1600" b="1" i="0" u="none" strike="noStrike" dirty="0">
                          <a:solidFill>
                            <a:srgbClr val="FF0000"/>
                          </a:solidFill>
                          <a:latin typeface="Comic Sans MS"/>
                        </a:rPr>
                        <a:t>1.6</a:t>
                      </a:r>
                    </a:p>
                  </a:txBody>
                  <a:tcPr marL="0" marR="0" marT="0" marB="0" anchor="ct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fontAlgn="ctr"/>
                      <a:r>
                        <a:rPr lang="en-US" sz="1600" b="1" i="0" u="none" strike="noStrike" dirty="0">
                          <a:solidFill>
                            <a:srgbClr val="FF0000"/>
                          </a:solidFill>
                          <a:latin typeface="Comic Sans MS"/>
                        </a:rPr>
                        <a:t>1.7</a:t>
                      </a:r>
                    </a:p>
                  </a:txBody>
                  <a:tcPr marL="0" marR="0" marT="0" marB="0" anchor="ct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r>
            </a:tbl>
          </a:graphicData>
        </a:graphic>
      </p:graphicFrame>
      <p:sp>
        <p:nvSpPr>
          <p:cNvPr id="2" name="Date Placeholder 1"/>
          <p:cNvSpPr>
            <a:spLocks noGrp="1"/>
          </p:cNvSpPr>
          <p:nvPr>
            <p:ph type="dt" sz="half" idx="10"/>
          </p:nvPr>
        </p:nvSpPr>
        <p:spPr/>
        <p:txBody>
          <a:bodyPr/>
          <a:lstStyle/>
          <a:p>
            <a:r>
              <a:rPr lang="en-US" altLang="ja-JP"/>
              <a:t>E.C. Aschenauer</a:t>
            </a:r>
          </a:p>
        </p:txBody>
      </p:sp>
      <p:sp>
        <p:nvSpPr>
          <p:cNvPr id="3" name="Slide Number Placeholder 2"/>
          <p:cNvSpPr>
            <a:spLocks noGrp="1"/>
          </p:cNvSpPr>
          <p:nvPr>
            <p:ph type="sldNum" sz="quarter" idx="12"/>
          </p:nvPr>
        </p:nvSpPr>
        <p:spPr/>
        <p:txBody>
          <a:bodyPr/>
          <a:lstStyle/>
          <a:p>
            <a:fld id="{1EC7F85B-340E-9941-AF39-030851572DD6}" type="slidenum">
              <a:rPr lang="en-US" altLang="ja-JP"/>
              <a:pPr/>
              <a:t>59</a:t>
            </a:fld>
            <a:endParaRPr lang="en-US" altLang="ja-JP"/>
          </a:p>
        </p:txBody>
      </p:sp>
    </p:spTree>
    <p:extLst>
      <p:ext uri="{BB962C8B-B14F-4D97-AF65-F5344CB8AC3E}">
        <p14:creationId xmlns:p14="http://schemas.microsoft.com/office/powerpoint/2010/main" xmlns="" val="823205739"/>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title"/>
          </p:nvPr>
        </p:nvSpPr>
        <p:spPr>
          <a:ln/>
        </p:spPr>
        <p:txBody>
          <a:bodyPr rIns="133350"/>
          <a:lstStyle/>
          <a:p>
            <a:r>
              <a:rPr lang="en-US" sz="2400" dirty="0"/>
              <a:t>Ratio of Diffractive to Total Cross-Section </a:t>
            </a:r>
          </a:p>
        </p:txBody>
      </p:sp>
      <p:sp>
        <p:nvSpPr>
          <p:cNvPr id="2" name="Date Placeholder 1"/>
          <p:cNvSpPr>
            <a:spLocks noGrp="1"/>
          </p:cNvSpPr>
          <p:nvPr>
            <p:ph type="dt" sz="half" idx="10"/>
          </p:nvPr>
        </p:nvSpPr>
        <p:spPr/>
        <p:txBody>
          <a:bodyPr/>
          <a:lstStyle/>
          <a:p>
            <a:r>
              <a:rPr lang="en-US"/>
              <a:t>E.C. Aschenauer</a:t>
            </a:r>
          </a:p>
        </p:txBody>
      </p:sp>
      <p:sp>
        <p:nvSpPr>
          <p:cNvPr id="11" name="Slide Number Placeholder 3"/>
          <p:cNvSpPr>
            <a:spLocks noGrp="1"/>
          </p:cNvSpPr>
          <p:nvPr>
            <p:ph type="sldNum" sz="quarter" idx="12"/>
          </p:nvPr>
        </p:nvSpPr>
        <p:spPr/>
        <p:txBody>
          <a:bodyPr/>
          <a:lstStyle/>
          <a:p>
            <a:fld id="{A517883A-C21B-BB46-9446-FDC6F1777702}" type="slidenum">
              <a:rPr lang="en-US"/>
              <a:pPr/>
              <a:t>6</a:t>
            </a:fld>
            <a:endParaRPr lang="en-US"/>
          </a:p>
        </p:txBody>
      </p:sp>
      <p:pic>
        <p:nvPicPr>
          <p:cNvPr id="39937" name="Picture 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7650" y="2373317"/>
            <a:ext cx="8407400" cy="3408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sp>
        <p:nvSpPr>
          <p:cNvPr id="39940" name="Rectangle 4"/>
          <p:cNvSpPr>
            <a:spLocks/>
          </p:cNvSpPr>
          <p:nvPr/>
        </p:nvSpPr>
        <p:spPr bwMode="auto">
          <a:xfrm>
            <a:off x="152400" y="774700"/>
            <a:ext cx="8737600" cy="111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82588" indent="-342900">
              <a:buClr>
                <a:srgbClr val="0000FF"/>
              </a:buClr>
              <a:buSzPct val="100000"/>
              <a:buFont typeface="Wingdings" charset="2"/>
              <a:buChar char="q"/>
            </a:pPr>
            <a:r>
              <a:rPr lang="en-US" sz="2000" dirty="0">
                <a:solidFill>
                  <a:schemeClr val="tx1"/>
                </a:solidFill>
                <a:latin typeface="Comic Sans MS"/>
                <a:ea typeface="ＭＳ Ｐゴシック" charset="0"/>
                <a:cs typeface="Comic Sans MS"/>
                <a:sym typeface="Arial" charset="0"/>
              </a:rPr>
              <a:t>Black disc limit characterized by </a:t>
            </a:r>
            <a:r>
              <a:rPr lang="en-US" sz="2000" dirty="0" err="1">
                <a:solidFill>
                  <a:schemeClr val="tx1"/>
                </a:solidFill>
                <a:latin typeface="Comic Sans MS"/>
                <a:ea typeface="ＭＳ Ｐゴシック" charset="0"/>
                <a:cs typeface="Comic Sans MS"/>
                <a:sym typeface="Symbol" charset="0"/>
              </a:rPr>
              <a:t>σ</a:t>
            </a:r>
            <a:r>
              <a:rPr lang="en-US" sz="2000" baseline="-6000" dirty="0" err="1">
                <a:solidFill>
                  <a:schemeClr val="tx1"/>
                </a:solidFill>
                <a:latin typeface="Comic Sans MS"/>
                <a:ea typeface="ＭＳ Ｐゴシック" charset="0"/>
                <a:cs typeface="Comic Sans MS"/>
                <a:sym typeface="Arial" charset="0"/>
              </a:rPr>
              <a:t>diff</a:t>
            </a:r>
            <a:r>
              <a:rPr lang="en-US" sz="2000" dirty="0">
                <a:solidFill>
                  <a:schemeClr val="tx1"/>
                </a:solidFill>
                <a:latin typeface="Comic Sans MS"/>
                <a:ea typeface="ＭＳ Ｐゴシック" charset="0"/>
                <a:cs typeface="Comic Sans MS"/>
                <a:sym typeface="Arial" charset="0"/>
              </a:rPr>
              <a:t>/</a:t>
            </a:r>
            <a:r>
              <a:rPr lang="en-US" sz="2000" dirty="0" err="1">
                <a:solidFill>
                  <a:schemeClr val="tx1"/>
                </a:solidFill>
                <a:latin typeface="Comic Sans MS"/>
                <a:ea typeface="ＭＳ Ｐゴシック" charset="0"/>
                <a:cs typeface="Comic Sans MS"/>
                <a:sym typeface="Symbol" charset="0"/>
              </a:rPr>
              <a:t>σ</a:t>
            </a:r>
            <a:r>
              <a:rPr lang="en-US" sz="2000" baseline="-6000" dirty="0" err="1">
                <a:solidFill>
                  <a:schemeClr val="tx1"/>
                </a:solidFill>
                <a:latin typeface="Comic Sans MS"/>
                <a:ea typeface="ＭＳ Ｐゴシック" charset="0"/>
                <a:cs typeface="Comic Sans MS"/>
                <a:sym typeface="Arial" charset="0"/>
              </a:rPr>
              <a:t>tot</a:t>
            </a:r>
            <a:r>
              <a:rPr lang="en-US" sz="2000" baseline="-6000" dirty="0">
                <a:solidFill>
                  <a:schemeClr val="tx1"/>
                </a:solidFill>
                <a:latin typeface="Comic Sans MS"/>
                <a:ea typeface="ＭＳ Ｐゴシック" charset="0"/>
                <a:cs typeface="Comic Sans MS"/>
                <a:sym typeface="Arial" charset="0"/>
              </a:rPr>
              <a:t> </a:t>
            </a:r>
            <a:r>
              <a:rPr lang="en-US" sz="2000" dirty="0">
                <a:solidFill>
                  <a:schemeClr val="tx1"/>
                </a:solidFill>
                <a:latin typeface="Comic Sans MS"/>
                <a:ea typeface="ＭＳ Ｐゴシック" charset="0"/>
                <a:cs typeface="Comic Sans MS"/>
                <a:sym typeface="Arial" charset="0"/>
              </a:rPr>
              <a:t>= 1/2  (Hera sees 1/7)</a:t>
            </a:r>
            <a:r>
              <a:rPr lang="en-US" sz="2000" baseline="-6000" dirty="0">
                <a:solidFill>
                  <a:schemeClr val="tx1"/>
                </a:solidFill>
                <a:latin typeface="Comic Sans MS"/>
                <a:ea typeface="ＭＳ Ｐゴシック" charset="0"/>
                <a:cs typeface="Comic Sans MS"/>
                <a:sym typeface="Arial" charset="0"/>
              </a:rPr>
              <a:t> </a:t>
            </a:r>
          </a:p>
          <a:p>
            <a:pPr marL="382588" indent="-342900">
              <a:buClr>
                <a:srgbClr val="0000FF"/>
              </a:buClr>
              <a:buSzPct val="100000"/>
              <a:buFont typeface="Wingdings" charset="2"/>
              <a:buChar char="q"/>
            </a:pPr>
            <a:r>
              <a:rPr lang="en-US" sz="2000" dirty="0">
                <a:solidFill>
                  <a:schemeClr val="tx1"/>
                </a:solidFill>
                <a:latin typeface="Comic Sans MS"/>
                <a:ea typeface="ＭＳ Ｐゴシック" charset="0"/>
                <a:cs typeface="Comic Sans MS"/>
                <a:sym typeface="Arial" charset="0"/>
              </a:rPr>
              <a:t>Large fraction of diffractive event is </a:t>
            </a:r>
            <a:r>
              <a:rPr lang="en-US" sz="2000" dirty="0">
                <a:solidFill>
                  <a:srgbClr val="0000FF"/>
                </a:solidFill>
                <a:latin typeface="Comic Sans MS"/>
                <a:ea typeface="ＭＳ Ｐゴシック" charset="0"/>
                <a:cs typeface="Comic Sans MS"/>
                <a:sym typeface="Arial" charset="0"/>
              </a:rPr>
              <a:t>unambiguous</a:t>
            </a:r>
            <a:r>
              <a:rPr lang="en-US" sz="2000" dirty="0">
                <a:solidFill>
                  <a:schemeClr val="tx1"/>
                </a:solidFill>
                <a:latin typeface="Comic Sans MS"/>
                <a:ea typeface="ＭＳ Ｐゴシック" charset="0"/>
                <a:cs typeface="Comic Sans MS"/>
                <a:sym typeface="Arial" charset="0"/>
              </a:rPr>
              <a:t> signature for reaching the </a:t>
            </a:r>
            <a:r>
              <a:rPr lang="en-US" sz="2000" dirty="0">
                <a:solidFill>
                  <a:srgbClr val="0000FF"/>
                </a:solidFill>
                <a:latin typeface="Comic Sans MS"/>
                <a:ea typeface="ＭＳ Ｐゴシック" charset="0"/>
                <a:cs typeface="Comic Sans MS"/>
                <a:sym typeface="Arial" charset="0"/>
              </a:rPr>
              <a:t>saturated limit</a:t>
            </a:r>
          </a:p>
        </p:txBody>
      </p:sp>
      <p:sp>
        <p:nvSpPr>
          <p:cNvPr id="39941" name="Rectangle 5"/>
          <p:cNvSpPr>
            <a:spLocks/>
          </p:cNvSpPr>
          <p:nvPr/>
        </p:nvSpPr>
        <p:spPr bwMode="auto">
          <a:xfrm>
            <a:off x="139700" y="5602823"/>
            <a:ext cx="575879"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38100" tIns="38100" rIns="38100" bIns="38100">
            <a:spAutoFit/>
          </a:bodyPr>
          <a:lstStyle/>
          <a:p>
            <a:r>
              <a:rPr lang="en-US" sz="1600" dirty="0">
                <a:solidFill>
                  <a:srgbClr val="0000FF"/>
                </a:solidFill>
                <a:latin typeface="Comic Sans MS"/>
                <a:ea typeface="ＭＳ Ｐゴシック" charset="0"/>
                <a:cs typeface="Comic Sans MS"/>
                <a:sym typeface="Arial Bold" charset="0"/>
              </a:rPr>
              <a:t>Find:</a:t>
            </a:r>
          </a:p>
        </p:txBody>
      </p:sp>
      <p:sp>
        <p:nvSpPr>
          <p:cNvPr id="39942" name="Rectangle 6"/>
          <p:cNvSpPr>
            <a:spLocks/>
          </p:cNvSpPr>
          <p:nvPr/>
        </p:nvSpPr>
        <p:spPr bwMode="auto">
          <a:xfrm>
            <a:off x="135470" y="1875370"/>
            <a:ext cx="8902700"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38100" tIns="38100" rIns="38100" bIns="38100"/>
          <a:lstStyle/>
          <a:p>
            <a:pPr algn="ctr"/>
            <a:r>
              <a:rPr lang="en-US" sz="2000" dirty="0">
                <a:solidFill>
                  <a:srgbClr val="0000FF"/>
                </a:solidFill>
                <a:latin typeface="Comic Sans MS"/>
                <a:ea typeface="ＭＳ Ｐゴシック" charset="0"/>
                <a:cs typeface="Comic Sans MS"/>
                <a:sym typeface="Arial" charset="0"/>
              </a:rPr>
              <a:t>Fraction of low-mass coherent diffraction in </a:t>
            </a:r>
            <a:r>
              <a:rPr lang="en-US" sz="2000" dirty="0" err="1">
                <a:solidFill>
                  <a:srgbClr val="0000FF"/>
                </a:solidFill>
                <a:latin typeface="Comic Sans MS"/>
                <a:ea typeface="ＭＳ Ｐゴシック" charset="0"/>
                <a:cs typeface="Comic Sans MS"/>
                <a:sym typeface="Arial" charset="0"/>
              </a:rPr>
              <a:t>ep</a:t>
            </a:r>
            <a:r>
              <a:rPr lang="en-US" sz="2000" dirty="0">
                <a:solidFill>
                  <a:srgbClr val="0000FF"/>
                </a:solidFill>
                <a:latin typeface="Comic Sans MS"/>
                <a:ea typeface="ＭＳ Ｐゴシック" charset="0"/>
                <a:cs typeface="Comic Sans MS"/>
                <a:sym typeface="Arial" charset="0"/>
              </a:rPr>
              <a:t> and </a:t>
            </a:r>
            <a:r>
              <a:rPr lang="en-US" sz="2000" dirty="0" err="1">
                <a:solidFill>
                  <a:srgbClr val="0000FF"/>
                </a:solidFill>
                <a:latin typeface="Comic Sans MS"/>
                <a:ea typeface="ＭＳ Ｐゴシック" charset="0"/>
                <a:cs typeface="Comic Sans MS"/>
                <a:sym typeface="Arial" charset="0"/>
              </a:rPr>
              <a:t>eA</a:t>
            </a:r>
            <a:r>
              <a:rPr lang="en-US" sz="2000" dirty="0">
                <a:solidFill>
                  <a:srgbClr val="0000FF"/>
                </a:solidFill>
                <a:latin typeface="Comic Sans MS"/>
                <a:ea typeface="ＭＳ Ｐゴシック" charset="0"/>
                <a:cs typeface="Comic Sans MS"/>
                <a:sym typeface="Arial" charset="0"/>
              </a:rPr>
              <a:t> at </a:t>
            </a:r>
            <a:r>
              <a:rPr lang="en-US" sz="2000" dirty="0" err="1">
                <a:solidFill>
                  <a:srgbClr val="0000FF"/>
                </a:solidFill>
                <a:latin typeface="Comic Sans MS"/>
                <a:ea typeface="ＭＳ Ｐゴシック" charset="0"/>
                <a:cs typeface="Comic Sans MS"/>
                <a:sym typeface="Arial" charset="0"/>
              </a:rPr>
              <a:t>eRHIC</a:t>
            </a:r>
            <a:r>
              <a:rPr lang="en-US" sz="2000" dirty="0">
                <a:solidFill>
                  <a:srgbClr val="0000FF"/>
                </a:solidFill>
                <a:latin typeface="Comic Sans MS"/>
                <a:ea typeface="ＭＳ Ｐゴシック" charset="0"/>
                <a:cs typeface="Comic Sans MS"/>
                <a:sym typeface="Arial" charset="0"/>
              </a:rPr>
              <a:t>:</a:t>
            </a:r>
          </a:p>
        </p:txBody>
      </p:sp>
      <p:sp>
        <p:nvSpPr>
          <p:cNvPr id="39943" name="Rectangle 7"/>
          <p:cNvSpPr>
            <a:spLocks/>
          </p:cNvSpPr>
          <p:nvPr/>
        </p:nvSpPr>
        <p:spPr bwMode="auto">
          <a:xfrm>
            <a:off x="114300" y="5894923"/>
            <a:ext cx="6283771" cy="353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38100" tIns="38100" rIns="38100" bIns="38100">
            <a:spAutoFit/>
          </a:bodyPr>
          <a:lstStyle/>
          <a:p>
            <a:pPr>
              <a:buClr>
                <a:srgbClr val="000000"/>
              </a:buClr>
              <a:buSzPct val="125000"/>
              <a:buFont typeface="Arial" charset="0"/>
              <a:buChar char="•"/>
            </a:pPr>
            <a:r>
              <a:rPr lang="en-US" dirty="0">
                <a:solidFill>
                  <a:schemeClr val="tx1"/>
                </a:solidFill>
                <a:latin typeface="Comic Sans MS"/>
                <a:ea typeface="ＭＳ Ｐゴシック" charset="0"/>
                <a:cs typeface="Comic Sans MS"/>
                <a:sym typeface="Arial" charset="0"/>
              </a:rPr>
              <a:t> w/o non-linear effects </a:t>
            </a:r>
            <a:r>
              <a:rPr lang="en-US" dirty="0" err="1">
                <a:solidFill>
                  <a:schemeClr val="tx1"/>
                </a:solidFill>
                <a:latin typeface="Comic Sans MS"/>
                <a:ea typeface="ＭＳ Ｐゴシック" charset="0"/>
                <a:cs typeface="Comic Sans MS"/>
                <a:sym typeface="Arial" charset="0"/>
              </a:rPr>
              <a:t>eA</a:t>
            </a:r>
            <a:r>
              <a:rPr lang="en-US" dirty="0">
                <a:solidFill>
                  <a:schemeClr val="tx1"/>
                </a:solidFill>
                <a:latin typeface="Comic Sans MS"/>
                <a:ea typeface="ＭＳ Ｐゴシック" charset="0"/>
                <a:cs typeface="Comic Sans MS"/>
                <a:sym typeface="Arial" charset="0"/>
              </a:rPr>
              <a:t>/</a:t>
            </a:r>
            <a:r>
              <a:rPr lang="en-US" dirty="0" err="1">
                <a:solidFill>
                  <a:schemeClr val="tx1"/>
                </a:solidFill>
                <a:latin typeface="Comic Sans MS"/>
                <a:ea typeface="ＭＳ Ｐゴシック" charset="0"/>
                <a:cs typeface="Comic Sans MS"/>
                <a:sym typeface="Arial" charset="0"/>
              </a:rPr>
              <a:t>ep</a:t>
            </a:r>
            <a:r>
              <a:rPr lang="en-US" dirty="0">
                <a:solidFill>
                  <a:schemeClr val="tx1"/>
                </a:solidFill>
                <a:latin typeface="Comic Sans MS"/>
                <a:ea typeface="ＭＳ Ｐゴシック" charset="0"/>
                <a:cs typeface="Comic Sans MS"/>
                <a:sym typeface="Arial" charset="0"/>
              </a:rPr>
              <a:t> ratio stays roughly one</a:t>
            </a:r>
          </a:p>
        </p:txBody>
      </p:sp>
      <p:sp>
        <p:nvSpPr>
          <p:cNvPr id="39944" name="Rectangle 8"/>
          <p:cNvSpPr>
            <a:spLocks/>
          </p:cNvSpPr>
          <p:nvPr/>
        </p:nvSpPr>
        <p:spPr bwMode="auto">
          <a:xfrm>
            <a:off x="114300" y="6225123"/>
            <a:ext cx="5770811" cy="353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38100" tIns="38100" rIns="38100" bIns="38100">
            <a:spAutoFit/>
          </a:bodyPr>
          <a:lstStyle/>
          <a:p>
            <a:pPr>
              <a:buClr>
                <a:srgbClr val="000000"/>
              </a:buClr>
              <a:buSzPct val="125000"/>
              <a:buFont typeface="Arial" charset="0"/>
              <a:buChar char="•"/>
            </a:pPr>
            <a:r>
              <a:rPr lang="en-US" dirty="0">
                <a:solidFill>
                  <a:schemeClr val="tx1"/>
                </a:solidFill>
                <a:latin typeface="Comic Sans MS"/>
                <a:ea typeface="ＭＳ Ｐゴシック" charset="0"/>
                <a:cs typeface="Comic Sans MS"/>
                <a:sym typeface="Arial" charset="0"/>
              </a:rPr>
              <a:t> non-linear effects enhance </a:t>
            </a:r>
            <a:r>
              <a:rPr lang="en-US" dirty="0" err="1">
                <a:solidFill>
                  <a:schemeClr val="tx1"/>
                </a:solidFill>
                <a:latin typeface="Comic Sans MS"/>
                <a:ea typeface="ＭＳ Ｐゴシック" charset="0"/>
                <a:cs typeface="Comic Sans MS"/>
                <a:sym typeface="Arial" charset="0"/>
              </a:rPr>
              <a:t>σ</a:t>
            </a:r>
            <a:r>
              <a:rPr lang="en-US" baseline="-6000" dirty="0" err="1">
                <a:solidFill>
                  <a:schemeClr val="tx1"/>
                </a:solidFill>
                <a:latin typeface="Comic Sans MS"/>
                <a:ea typeface="ＭＳ Ｐゴシック" charset="0"/>
                <a:cs typeface="Comic Sans MS"/>
                <a:sym typeface="Arial" charset="0"/>
              </a:rPr>
              <a:t>diff</a:t>
            </a:r>
            <a:r>
              <a:rPr lang="en-US" baseline="-6000" dirty="0">
                <a:solidFill>
                  <a:schemeClr val="tx1"/>
                </a:solidFill>
                <a:latin typeface="Comic Sans MS"/>
                <a:ea typeface="ＭＳ Ｐゴシック" charset="0"/>
                <a:cs typeface="Comic Sans MS"/>
                <a:sym typeface="Arial" charset="0"/>
              </a:rPr>
              <a:t>  </a:t>
            </a:r>
            <a:r>
              <a:rPr lang="en-US" dirty="0">
                <a:solidFill>
                  <a:schemeClr val="tx1"/>
                </a:solidFill>
                <a:latin typeface="Comic Sans MS"/>
                <a:ea typeface="ＭＳ Ｐゴシック" charset="0"/>
                <a:cs typeface="Comic Sans MS"/>
                <a:sym typeface="Arial" charset="0"/>
              </a:rPr>
              <a:t>in </a:t>
            </a:r>
            <a:r>
              <a:rPr lang="en-US" dirty="0" err="1">
                <a:solidFill>
                  <a:schemeClr val="tx1"/>
                </a:solidFill>
                <a:latin typeface="Comic Sans MS"/>
                <a:ea typeface="ＭＳ Ｐゴシック" charset="0"/>
                <a:cs typeface="Comic Sans MS"/>
                <a:sym typeface="Arial" charset="0"/>
              </a:rPr>
              <a:t>eA</a:t>
            </a:r>
            <a:r>
              <a:rPr lang="en-US" dirty="0">
                <a:solidFill>
                  <a:schemeClr val="tx1"/>
                </a:solidFill>
                <a:latin typeface="Comic Sans MS"/>
                <a:ea typeface="ＭＳ Ｐゴシック" charset="0"/>
                <a:cs typeface="Comic Sans MS"/>
                <a:sym typeface="Arial" charset="0"/>
              </a:rPr>
              <a:t> scattering</a:t>
            </a:r>
          </a:p>
        </p:txBody>
      </p:sp>
      <p:sp>
        <p:nvSpPr>
          <p:cNvPr id="39945" name="Rectangle 9"/>
          <p:cNvSpPr>
            <a:spLocks/>
          </p:cNvSpPr>
          <p:nvPr/>
        </p:nvSpPr>
        <p:spPr bwMode="auto">
          <a:xfrm>
            <a:off x="6737350" y="5818717"/>
            <a:ext cx="2197100" cy="615950"/>
          </a:xfrm>
          <a:prstGeom prst="rect">
            <a:avLst/>
          </a:prstGeom>
          <a:gradFill flip="none" rotWithShape="1">
            <a:gsLst>
              <a:gs pos="0">
                <a:srgbClr val="3366FF"/>
              </a:gs>
              <a:gs pos="100000">
                <a:srgbClr val="FFFFFF"/>
              </a:gs>
            </a:gsLst>
            <a:path path="shape">
              <a:fillToRect l="50000" t="50000" r="50000" b="50000"/>
            </a:path>
            <a:tileRect/>
          </a:gradFill>
          <a:ln w="12700" cap="flat">
            <a:solidFill>
              <a:srgbClr val="0000FF"/>
            </a:solidFill>
            <a:prstDash val="solid"/>
            <a:miter lim="800000"/>
            <a:headEnd type="none" w="med" len="med"/>
            <a:tailEnd type="none" w="med" len="med"/>
          </a:ln>
        </p:spPr>
        <p:txBody>
          <a:bodyPr lIns="0" tIns="0" rIns="40639" bIns="0"/>
          <a:lstStyle/>
          <a:p>
            <a:pPr marL="39688" algn="ctr"/>
            <a:r>
              <a:rPr lang="en-US" dirty="0">
                <a:solidFill>
                  <a:schemeClr val="tx1"/>
                </a:solidFill>
                <a:latin typeface="Comic Sans MS"/>
                <a:ea typeface="ＭＳ Ｐゴシック" charset="0"/>
                <a:cs typeface="Comic Sans MS"/>
                <a:sym typeface="Arial" charset="0"/>
              </a:rPr>
              <a:t>Day-1 signature for Saturation</a:t>
            </a:r>
          </a:p>
        </p:txBody>
      </p:sp>
    </p:spTree>
    <p:extLst>
      <p:ext uri="{BB962C8B-B14F-4D97-AF65-F5344CB8AC3E}">
        <p14:creationId xmlns:p14="http://schemas.microsoft.com/office/powerpoint/2010/main" xmlns="" val="1660468153"/>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BNL</a:t>
            </a:r>
            <a:r>
              <a:rPr lang="en-US" dirty="0"/>
              <a:t>: 1</a:t>
            </a:r>
            <a:r>
              <a:rPr lang="en-US" baseline="30000" dirty="0"/>
              <a:t>st</a:t>
            </a:r>
            <a:r>
              <a:rPr lang="en-US" dirty="0"/>
              <a:t> Detector Design Concept</a:t>
            </a:r>
          </a:p>
        </p:txBody>
      </p:sp>
      <p:sp>
        <p:nvSpPr>
          <p:cNvPr id="6" name="Slide Number Placeholder 5"/>
          <p:cNvSpPr>
            <a:spLocks noGrp="1"/>
          </p:cNvSpPr>
          <p:nvPr>
            <p:ph type="sldNum" sz="quarter" idx="12"/>
          </p:nvPr>
        </p:nvSpPr>
        <p:spPr/>
        <p:txBody>
          <a:bodyPr/>
          <a:lstStyle/>
          <a:p>
            <a:fld id="{5C1AF64A-CB62-3D4B-9CBC-C26B9FF18E2B}" type="slidenum">
              <a:rPr lang="en-US" altLang="ja-JP"/>
              <a:pPr/>
              <a:t>60</a:t>
            </a:fld>
            <a:endParaRPr lang="en-US" altLang="ja-JP" dirty="0"/>
          </a:p>
        </p:txBody>
      </p:sp>
      <p:pic>
        <p:nvPicPr>
          <p:cNvPr id="7" name="Picture 6" descr="eic-det-v8.eps"/>
          <p:cNvPicPr>
            <a:picLocks noChangeAspect="1"/>
          </p:cNvPicPr>
          <p:nvPr/>
        </p:nvPicPr>
        <p:blipFill rotWithShape="1">
          <a:blip r:embed="rId2">
            <a:extLst>
              <a:ext uri="{28A0092B-C50C-407E-A947-70E740481C1C}">
                <a14:useLocalDpi xmlns:a14="http://schemas.microsoft.com/office/drawing/2010/main" xmlns="" val="0"/>
              </a:ext>
            </a:extLst>
          </a:blip>
          <a:srcRect b="22079"/>
          <a:stretch/>
        </p:blipFill>
        <p:spPr>
          <a:xfrm>
            <a:off x="673101" y="876300"/>
            <a:ext cx="6829425" cy="3458633"/>
          </a:xfrm>
          <a:prstGeom prst="rect">
            <a:avLst/>
          </a:prstGeom>
        </p:spPr>
      </p:pic>
      <p:cxnSp>
        <p:nvCxnSpPr>
          <p:cNvPr id="9" name="Straight Arrow Connector 8"/>
          <p:cNvCxnSpPr/>
          <p:nvPr/>
        </p:nvCxnSpPr>
        <p:spPr bwMode="auto">
          <a:xfrm>
            <a:off x="7476067" y="2226733"/>
            <a:ext cx="524933"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0" name="TextBox 9"/>
          <p:cNvSpPr txBox="1"/>
          <p:nvPr/>
        </p:nvSpPr>
        <p:spPr>
          <a:xfrm>
            <a:off x="7696180" y="1913467"/>
            <a:ext cx="1447820" cy="646331"/>
          </a:xfrm>
          <a:prstGeom prst="rect">
            <a:avLst/>
          </a:prstGeom>
          <a:noFill/>
        </p:spPr>
        <p:txBody>
          <a:bodyPr wrap="none" rtlCol="0">
            <a:spAutoFit/>
          </a:bodyPr>
          <a:lstStyle/>
          <a:p>
            <a:pPr algn="ctr"/>
            <a:r>
              <a:rPr lang="en-US" dirty="0"/>
              <a:t>To</a:t>
            </a:r>
          </a:p>
          <a:p>
            <a:pPr algn="ctr"/>
            <a:r>
              <a:rPr lang="en-US" dirty="0"/>
              <a:t>Roman Pots</a:t>
            </a:r>
          </a:p>
        </p:txBody>
      </p:sp>
      <p:sp>
        <p:nvSpPr>
          <p:cNvPr id="11" name="TextBox 10"/>
          <p:cNvSpPr txBox="1"/>
          <p:nvPr/>
        </p:nvSpPr>
        <p:spPr>
          <a:xfrm>
            <a:off x="388699" y="1295400"/>
            <a:ext cx="892792" cy="646331"/>
          </a:xfrm>
          <a:prstGeom prst="rect">
            <a:avLst/>
          </a:prstGeom>
          <a:noFill/>
        </p:spPr>
        <p:txBody>
          <a:bodyPr wrap="none" rtlCol="0">
            <a:spAutoFit/>
          </a:bodyPr>
          <a:lstStyle/>
          <a:p>
            <a:pPr algn="ctr"/>
            <a:r>
              <a:rPr lang="en-US" sz="1200" dirty="0"/>
              <a:t>Upstream</a:t>
            </a:r>
          </a:p>
          <a:p>
            <a:pPr algn="ctr"/>
            <a:r>
              <a:rPr lang="en-US" sz="1200" dirty="0"/>
              <a:t>low Q</a:t>
            </a:r>
            <a:r>
              <a:rPr lang="en-US" sz="1200" baseline="30000" dirty="0"/>
              <a:t>2</a:t>
            </a:r>
          </a:p>
          <a:p>
            <a:pPr algn="ctr"/>
            <a:r>
              <a:rPr lang="en-US" sz="1200" dirty="0"/>
              <a:t>tagger</a:t>
            </a:r>
          </a:p>
        </p:txBody>
      </p:sp>
      <p:sp>
        <p:nvSpPr>
          <p:cNvPr id="12" name="TextBox 11"/>
          <p:cNvSpPr txBox="1"/>
          <p:nvPr/>
        </p:nvSpPr>
        <p:spPr>
          <a:xfrm>
            <a:off x="1634066" y="2336799"/>
            <a:ext cx="461665" cy="897654"/>
          </a:xfrm>
          <a:prstGeom prst="rect">
            <a:avLst/>
          </a:prstGeom>
          <a:noFill/>
        </p:spPr>
        <p:txBody>
          <a:bodyPr vert="wordArtVert" wrap="none" rtlCol="0">
            <a:spAutoFit/>
          </a:bodyPr>
          <a:lstStyle/>
          <a:p>
            <a:r>
              <a:rPr lang="en-US" dirty="0"/>
              <a:t>HCAL</a:t>
            </a:r>
          </a:p>
        </p:txBody>
      </p:sp>
      <p:sp>
        <p:nvSpPr>
          <p:cNvPr id="13" name="TextBox 12"/>
          <p:cNvSpPr txBox="1"/>
          <p:nvPr/>
        </p:nvSpPr>
        <p:spPr>
          <a:xfrm>
            <a:off x="6646333" y="2302932"/>
            <a:ext cx="461665" cy="897654"/>
          </a:xfrm>
          <a:prstGeom prst="rect">
            <a:avLst/>
          </a:prstGeom>
          <a:noFill/>
        </p:spPr>
        <p:txBody>
          <a:bodyPr vert="wordArtVert" wrap="none" rtlCol="0">
            <a:spAutoFit/>
          </a:bodyPr>
          <a:lstStyle/>
          <a:p>
            <a:r>
              <a:rPr lang="en-US" dirty="0"/>
              <a:t>HCAL</a:t>
            </a:r>
          </a:p>
        </p:txBody>
      </p:sp>
      <p:sp>
        <p:nvSpPr>
          <p:cNvPr id="14" name="TextBox 13"/>
          <p:cNvSpPr txBox="1"/>
          <p:nvPr/>
        </p:nvSpPr>
        <p:spPr>
          <a:xfrm>
            <a:off x="2031999" y="1286932"/>
            <a:ext cx="461665" cy="1669688"/>
          </a:xfrm>
          <a:prstGeom prst="rect">
            <a:avLst/>
          </a:prstGeom>
          <a:noFill/>
        </p:spPr>
        <p:txBody>
          <a:bodyPr vert="wordArtVert" wrap="none" rtlCol="0">
            <a:spAutoFit/>
          </a:bodyPr>
          <a:lstStyle/>
          <a:p>
            <a:r>
              <a:rPr lang="en-US" dirty="0"/>
              <a:t>ECAL PWO</a:t>
            </a:r>
          </a:p>
        </p:txBody>
      </p:sp>
      <p:sp>
        <p:nvSpPr>
          <p:cNvPr id="15" name="TextBox 14"/>
          <p:cNvSpPr txBox="1"/>
          <p:nvPr/>
        </p:nvSpPr>
        <p:spPr>
          <a:xfrm>
            <a:off x="6256865" y="1278459"/>
            <a:ext cx="461665" cy="1951391"/>
          </a:xfrm>
          <a:prstGeom prst="rect">
            <a:avLst/>
          </a:prstGeom>
          <a:noFill/>
        </p:spPr>
        <p:txBody>
          <a:bodyPr vert="wordArtVert" wrap="none" rtlCol="0">
            <a:spAutoFit/>
          </a:bodyPr>
          <a:lstStyle/>
          <a:p>
            <a:r>
              <a:rPr lang="en-US" dirty="0"/>
              <a:t>ECAL </a:t>
            </a:r>
            <a:r>
              <a:rPr lang="en-US" dirty="0" err="1"/>
              <a:t>WScin</a:t>
            </a:r>
            <a:endParaRPr lang="en-US" dirty="0"/>
          </a:p>
        </p:txBody>
      </p:sp>
      <p:sp>
        <p:nvSpPr>
          <p:cNvPr id="16" name="TextBox 15"/>
          <p:cNvSpPr txBox="1"/>
          <p:nvPr/>
        </p:nvSpPr>
        <p:spPr>
          <a:xfrm>
            <a:off x="3124198" y="1066792"/>
            <a:ext cx="2481945" cy="369332"/>
          </a:xfrm>
          <a:prstGeom prst="rect">
            <a:avLst/>
          </a:prstGeom>
          <a:noFill/>
        </p:spPr>
        <p:txBody>
          <a:bodyPr vert="horz" wrap="none" rtlCol="0">
            <a:spAutoFit/>
          </a:bodyPr>
          <a:lstStyle/>
          <a:p>
            <a:r>
              <a:rPr lang="en-US" dirty="0"/>
              <a:t>ECAL W-Scintillator</a:t>
            </a:r>
          </a:p>
        </p:txBody>
      </p:sp>
      <p:sp>
        <p:nvSpPr>
          <p:cNvPr id="17" name="TextBox 16"/>
          <p:cNvSpPr txBox="1"/>
          <p:nvPr/>
        </p:nvSpPr>
        <p:spPr>
          <a:xfrm>
            <a:off x="5833534" y="2396065"/>
            <a:ext cx="461665" cy="893484"/>
          </a:xfrm>
          <a:prstGeom prst="rect">
            <a:avLst/>
          </a:prstGeom>
          <a:noFill/>
        </p:spPr>
        <p:txBody>
          <a:bodyPr vert="wordArtVert" wrap="none" rtlCol="0">
            <a:spAutoFit/>
          </a:bodyPr>
          <a:lstStyle/>
          <a:p>
            <a:r>
              <a:rPr lang="en-US" dirty="0"/>
              <a:t>RICH</a:t>
            </a:r>
          </a:p>
        </p:txBody>
      </p:sp>
      <p:sp>
        <p:nvSpPr>
          <p:cNvPr id="18" name="TextBox 17"/>
          <p:cNvSpPr txBox="1"/>
          <p:nvPr/>
        </p:nvSpPr>
        <p:spPr>
          <a:xfrm>
            <a:off x="2404534" y="2396065"/>
            <a:ext cx="461665" cy="893484"/>
          </a:xfrm>
          <a:prstGeom prst="rect">
            <a:avLst/>
          </a:prstGeom>
          <a:noFill/>
        </p:spPr>
        <p:txBody>
          <a:bodyPr vert="wordArtVert" wrap="none" rtlCol="0">
            <a:spAutoFit/>
          </a:bodyPr>
          <a:lstStyle/>
          <a:p>
            <a:r>
              <a:rPr lang="en-US" dirty="0"/>
              <a:t>RICH</a:t>
            </a:r>
          </a:p>
        </p:txBody>
      </p:sp>
      <p:sp>
        <p:nvSpPr>
          <p:cNvPr id="3" name="TextBox 2"/>
          <p:cNvSpPr txBox="1"/>
          <p:nvPr/>
        </p:nvSpPr>
        <p:spPr>
          <a:xfrm>
            <a:off x="227990" y="4373299"/>
            <a:ext cx="8497226" cy="2308324"/>
          </a:xfrm>
          <a:prstGeom prst="rect">
            <a:avLst/>
          </a:prstGeom>
          <a:noFill/>
        </p:spPr>
        <p:txBody>
          <a:bodyPr wrap="none" rtlCol="0">
            <a:spAutoFit/>
          </a:bodyPr>
          <a:lstStyle/>
          <a:p>
            <a:r>
              <a:rPr lang="en-US" dirty="0">
                <a:solidFill>
                  <a:srgbClr val="0000FF"/>
                </a:solidFill>
              </a:rPr>
              <a:t>PID:</a:t>
            </a:r>
          </a:p>
          <a:p>
            <a:r>
              <a:rPr lang="en-US" dirty="0"/>
              <a:t>-1&lt;</a:t>
            </a:r>
            <a:r>
              <a:rPr lang="en-US" dirty="0">
                <a:latin typeface="Symbol" charset="2"/>
                <a:cs typeface="Symbol" charset="2"/>
              </a:rPr>
              <a:t>h</a:t>
            </a:r>
            <a:r>
              <a:rPr lang="en-US" dirty="0"/>
              <a:t>&lt;1: DIRC or proximity focusing Aerogel-RICH</a:t>
            </a:r>
          </a:p>
          <a:p>
            <a:r>
              <a:rPr lang="en-US" dirty="0"/>
              <a:t>1&lt;|</a:t>
            </a:r>
            <a:r>
              <a:rPr lang="en-US" dirty="0">
                <a:latin typeface="Symbol" charset="2"/>
                <a:cs typeface="Symbol" charset="2"/>
              </a:rPr>
              <a:t>h</a:t>
            </a:r>
            <a:r>
              <a:rPr lang="en-US" dirty="0"/>
              <a:t>|&lt;3: RICH </a:t>
            </a:r>
          </a:p>
          <a:p>
            <a:r>
              <a:rPr lang="en-US" dirty="0">
                <a:solidFill>
                  <a:srgbClr val="0000FF"/>
                </a:solidFill>
              </a:rPr>
              <a:t>Lepton-ID: </a:t>
            </a:r>
          </a:p>
          <a:p>
            <a:r>
              <a:rPr lang="en-US" dirty="0"/>
              <a:t>-3 &lt;</a:t>
            </a:r>
            <a:r>
              <a:rPr lang="en-US" dirty="0">
                <a:latin typeface="Symbol" charset="2"/>
                <a:cs typeface="Symbol" charset="2"/>
              </a:rPr>
              <a:t>h</a:t>
            </a:r>
            <a:r>
              <a:rPr lang="en-US" dirty="0"/>
              <a:t>&lt; 3: e/p  </a:t>
            </a:r>
          </a:p>
          <a:p>
            <a:r>
              <a:rPr lang="en-US" dirty="0"/>
              <a:t>            1&lt;|</a:t>
            </a:r>
            <a:r>
              <a:rPr lang="en-US" dirty="0">
                <a:latin typeface="Symbol" charset="2"/>
                <a:cs typeface="Symbol" charset="2"/>
              </a:rPr>
              <a:t>h</a:t>
            </a:r>
            <a:r>
              <a:rPr lang="en-US" dirty="0"/>
              <a:t>|&lt;3: in addition </a:t>
            </a:r>
            <a:r>
              <a:rPr lang="en-US" dirty="0" err="1"/>
              <a:t>Hcal</a:t>
            </a:r>
            <a:r>
              <a:rPr lang="en-US" dirty="0"/>
              <a:t> response &amp; </a:t>
            </a:r>
            <a:r>
              <a:rPr lang="en-US" dirty="0">
                <a:latin typeface="Symbol" charset="2"/>
                <a:cs typeface="Symbol" charset="2"/>
              </a:rPr>
              <a:t>g</a:t>
            </a:r>
            <a:r>
              <a:rPr lang="en-US" dirty="0"/>
              <a:t> suppression via tracking</a:t>
            </a:r>
          </a:p>
          <a:p>
            <a:r>
              <a:rPr lang="en-US" dirty="0"/>
              <a:t>|</a:t>
            </a:r>
            <a:r>
              <a:rPr lang="en-US" dirty="0">
                <a:latin typeface="Symbol" charset="2"/>
                <a:cs typeface="Symbol" charset="2"/>
              </a:rPr>
              <a:t>h</a:t>
            </a:r>
            <a:r>
              <a:rPr lang="en-US" dirty="0"/>
              <a:t>|&gt;3:     </a:t>
            </a:r>
            <a:r>
              <a:rPr lang="en-US" dirty="0" err="1"/>
              <a:t>ECal+Hcal</a:t>
            </a:r>
            <a:r>
              <a:rPr lang="en-US" dirty="0"/>
              <a:t> response &amp; </a:t>
            </a:r>
            <a:r>
              <a:rPr lang="en-US" dirty="0">
                <a:latin typeface="Symbol" charset="2"/>
                <a:cs typeface="Symbol" charset="2"/>
              </a:rPr>
              <a:t>g</a:t>
            </a:r>
            <a:r>
              <a:rPr lang="en-US" dirty="0"/>
              <a:t> suppression via tracking</a:t>
            </a:r>
          </a:p>
          <a:p>
            <a:r>
              <a:rPr lang="en-US" dirty="0"/>
              <a:t>-5&lt;</a:t>
            </a:r>
            <a:r>
              <a:rPr lang="en-US" dirty="0">
                <a:latin typeface="Symbol" charset="2"/>
                <a:cs typeface="Symbol" charset="2"/>
              </a:rPr>
              <a:t>h</a:t>
            </a:r>
            <a:r>
              <a:rPr lang="en-US" dirty="0"/>
              <a:t>&lt;5: Tracking (</a:t>
            </a:r>
            <a:r>
              <a:rPr lang="en-US" dirty="0"/>
              <a:t>TPC</a:t>
            </a:r>
            <a:r>
              <a:rPr lang="en-US" dirty="0"/>
              <a:t>+GEM+</a:t>
            </a:r>
            <a:r>
              <a:rPr lang="en-US" dirty="0"/>
              <a:t>MAPS</a:t>
            </a:r>
            <a:r>
              <a:rPr lang="en-US" dirty="0"/>
              <a:t>) </a:t>
            </a:r>
          </a:p>
        </p:txBody>
      </p:sp>
      <p:sp>
        <p:nvSpPr>
          <p:cNvPr id="8" name="TextBox 7"/>
          <p:cNvSpPr txBox="1"/>
          <p:nvPr/>
        </p:nvSpPr>
        <p:spPr>
          <a:xfrm>
            <a:off x="3379483" y="2833994"/>
            <a:ext cx="2076635" cy="307777"/>
          </a:xfrm>
          <a:prstGeom prst="rect">
            <a:avLst/>
          </a:prstGeom>
          <a:noFill/>
        </p:spPr>
        <p:txBody>
          <a:bodyPr wrap="none" rtlCol="0">
            <a:spAutoFit/>
          </a:bodyPr>
          <a:lstStyle/>
          <a:p>
            <a:r>
              <a:rPr lang="en-US" sz="1400" dirty="0">
                <a:solidFill>
                  <a:schemeClr val="bg1"/>
                </a:solidFill>
              </a:rPr>
              <a:t>DIRC/proximity RICH</a:t>
            </a:r>
          </a:p>
        </p:txBody>
      </p:sp>
      <p:sp>
        <p:nvSpPr>
          <p:cNvPr id="20" name="TextBox 19"/>
          <p:cNvSpPr txBox="1"/>
          <p:nvPr/>
        </p:nvSpPr>
        <p:spPr>
          <a:xfrm>
            <a:off x="7471834" y="3820583"/>
            <a:ext cx="370264" cy="461665"/>
          </a:xfrm>
          <a:prstGeom prst="rect">
            <a:avLst/>
          </a:prstGeom>
          <a:noFill/>
        </p:spPr>
        <p:txBody>
          <a:bodyPr wrap="none" rtlCol="0">
            <a:spAutoFit/>
          </a:bodyPr>
          <a:lstStyle/>
          <a:p>
            <a:r>
              <a:rPr lang="en-US" sz="2400" dirty="0">
                <a:solidFill>
                  <a:srgbClr val="0000FF"/>
                </a:solidFill>
                <a:latin typeface="Symbol" charset="2"/>
                <a:cs typeface="Symbol" charset="2"/>
              </a:rPr>
              <a:t>h</a:t>
            </a:r>
            <a:endParaRPr lang="en-US" sz="2400" dirty="0">
              <a:solidFill>
                <a:srgbClr val="0000FF"/>
              </a:solidFill>
            </a:endParaRPr>
          </a:p>
        </p:txBody>
      </p:sp>
      <p:sp>
        <p:nvSpPr>
          <p:cNvPr id="21" name="TextBox 20"/>
          <p:cNvSpPr txBox="1"/>
          <p:nvPr/>
        </p:nvSpPr>
        <p:spPr>
          <a:xfrm>
            <a:off x="1083736" y="3845983"/>
            <a:ext cx="524152" cy="461665"/>
          </a:xfrm>
          <a:prstGeom prst="rect">
            <a:avLst/>
          </a:prstGeom>
          <a:noFill/>
        </p:spPr>
        <p:txBody>
          <a:bodyPr wrap="none" rtlCol="0">
            <a:spAutoFit/>
          </a:bodyPr>
          <a:lstStyle/>
          <a:p>
            <a:r>
              <a:rPr lang="en-US" sz="2400" dirty="0">
                <a:solidFill>
                  <a:srgbClr val="0000FF"/>
                </a:solidFill>
                <a:latin typeface="Symbol" charset="2"/>
                <a:cs typeface="Symbol" charset="2"/>
              </a:rPr>
              <a:t>-h</a:t>
            </a:r>
            <a:endParaRPr lang="en-US" sz="2400" dirty="0">
              <a:solidFill>
                <a:srgbClr val="0000FF"/>
              </a:solidFill>
            </a:endParaRPr>
          </a:p>
        </p:txBody>
      </p:sp>
      <p:sp>
        <p:nvSpPr>
          <p:cNvPr id="4" name="Date Placeholder 3"/>
          <p:cNvSpPr>
            <a:spLocks noGrp="1"/>
          </p:cNvSpPr>
          <p:nvPr>
            <p:ph type="dt" sz="half" idx="10"/>
          </p:nvPr>
        </p:nvSpPr>
        <p:spPr/>
        <p:txBody>
          <a:bodyPr/>
          <a:lstStyle/>
          <a:p>
            <a:r>
              <a:rPr lang="en-US" altLang="ja-JP"/>
              <a:t>E.C. Aschenauer</a:t>
            </a:r>
          </a:p>
        </p:txBody>
      </p:sp>
    </p:spTree>
    <p:extLst>
      <p:ext uri="{BB962C8B-B14F-4D97-AF65-F5344CB8AC3E}">
        <p14:creationId xmlns:p14="http://schemas.microsoft.com/office/powerpoint/2010/main" xmlns="" val="1350278277"/>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83" y="0"/>
            <a:ext cx="9281583" cy="609600"/>
          </a:xfrm>
        </p:spPr>
        <p:txBody>
          <a:bodyPr/>
          <a:lstStyle/>
          <a:p>
            <a:r>
              <a:rPr lang="en-US" dirty="0"/>
              <a:t>Vibrant Detector R&amp;D Program</a:t>
            </a:r>
          </a:p>
        </p:txBody>
      </p:sp>
      <p:sp>
        <p:nvSpPr>
          <p:cNvPr id="5" name="Slide Number Placeholder 4"/>
          <p:cNvSpPr>
            <a:spLocks noGrp="1"/>
          </p:cNvSpPr>
          <p:nvPr>
            <p:ph type="sldNum" sz="quarter" idx="12"/>
          </p:nvPr>
        </p:nvSpPr>
        <p:spPr/>
        <p:txBody>
          <a:bodyPr/>
          <a:lstStyle/>
          <a:p>
            <a:fld id="{E7C2DFF1-6A7E-5841-980E-96BA788216E4}" type="slidenum">
              <a:rPr lang="en-US"/>
              <a:pPr/>
              <a:t>61</a:t>
            </a:fld>
            <a:endParaRPr lang="en-US"/>
          </a:p>
        </p:txBody>
      </p:sp>
      <p:sp>
        <p:nvSpPr>
          <p:cNvPr id="6" name="TextBox 5"/>
          <p:cNvSpPr txBox="1"/>
          <p:nvPr/>
        </p:nvSpPr>
        <p:spPr>
          <a:xfrm>
            <a:off x="10588" y="603255"/>
            <a:ext cx="5084370" cy="1384995"/>
          </a:xfrm>
          <a:prstGeom prst="rect">
            <a:avLst/>
          </a:prstGeom>
          <a:noFill/>
        </p:spPr>
        <p:txBody>
          <a:bodyPr wrap="none" rtlCol="0">
            <a:spAutoFit/>
          </a:bodyPr>
          <a:lstStyle/>
          <a:p>
            <a:pPr marL="285750" indent="-285750">
              <a:buClr>
                <a:srgbClr val="0000FF"/>
              </a:buClr>
              <a:buFont typeface="Wingdings" charset="2"/>
              <a:buChar char="q"/>
            </a:pPr>
            <a:r>
              <a:rPr lang="en-US" dirty="0" err="1"/>
              <a:t>Calorimetry</a:t>
            </a:r>
            <a:endParaRPr lang="en-US" dirty="0"/>
          </a:p>
          <a:p>
            <a:pPr marL="742950" lvl="1" indent="-285750">
              <a:buClr>
                <a:srgbClr val="0000FF"/>
              </a:buClr>
              <a:buFont typeface="Wingdings" charset="2"/>
              <a:buChar char="Ø"/>
            </a:pPr>
            <a:r>
              <a:rPr lang="en-US" dirty="0"/>
              <a:t>W-Scintillator &amp; W-Si</a:t>
            </a:r>
          </a:p>
          <a:p>
            <a:pPr marL="1200150" lvl="2" indent="-285750">
              <a:buClr>
                <a:srgbClr val="0000FF"/>
              </a:buClr>
              <a:buFont typeface="Wingdings" charset="2"/>
              <a:buChar char="Ø"/>
            </a:pPr>
            <a:r>
              <a:rPr lang="en-US" dirty="0"/>
              <a:t>compact and high resolution</a:t>
            </a:r>
          </a:p>
          <a:p>
            <a:pPr marL="742950" lvl="1" indent="-285750">
              <a:buClr>
                <a:srgbClr val="0000FF"/>
              </a:buClr>
              <a:buFont typeface="Wingdings" charset="2"/>
              <a:buChar char="Ø"/>
            </a:pPr>
            <a:r>
              <a:rPr lang="en-US" dirty="0"/>
              <a:t>Crystal calorimeters </a:t>
            </a:r>
            <a:r>
              <a:rPr lang="en-US" dirty="0" err="1"/>
              <a:t>PbW</a:t>
            </a:r>
            <a:r>
              <a:rPr lang="en-US" baseline="-25000" dirty="0"/>
              <a:t> </a:t>
            </a:r>
            <a:r>
              <a:rPr lang="en-US" dirty="0"/>
              <a:t>&amp; </a:t>
            </a:r>
            <a:r>
              <a:rPr lang="en-US" dirty="0"/>
              <a:t>BGO</a:t>
            </a:r>
            <a:endParaRPr lang="en-US" dirty="0"/>
          </a:p>
          <a:p>
            <a:pPr>
              <a:buClr>
                <a:srgbClr val="0000FF"/>
              </a:buClr>
            </a:pPr>
            <a:r>
              <a:rPr lang="en-US" sz="1200" dirty="0"/>
              <a:t>BNL</a:t>
            </a:r>
            <a:r>
              <a:rPr lang="en-US" sz="1200" dirty="0"/>
              <a:t>, Indiana University, Penn State Univ., UCLA, USTC, TAMU  </a:t>
            </a:r>
          </a:p>
        </p:txBody>
      </p:sp>
      <p:pic>
        <p:nvPicPr>
          <p:cNvPr id="8" name="Picture 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20312" y="651431"/>
            <a:ext cx="1688688" cy="13033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97415" y="667811"/>
            <a:ext cx="1725228" cy="14806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p:cNvSpPr txBox="1"/>
          <p:nvPr/>
        </p:nvSpPr>
        <p:spPr>
          <a:xfrm>
            <a:off x="0" y="1909214"/>
            <a:ext cx="4159199" cy="1415772"/>
          </a:xfrm>
          <a:prstGeom prst="rect">
            <a:avLst/>
          </a:prstGeom>
          <a:noFill/>
        </p:spPr>
        <p:txBody>
          <a:bodyPr wrap="none" rtlCol="0">
            <a:spAutoFit/>
          </a:bodyPr>
          <a:lstStyle/>
          <a:p>
            <a:pPr marL="285750" indent="-285750">
              <a:buClr>
                <a:srgbClr val="0000FF"/>
              </a:buClr>
              <a:buFont typeface="Wingdings" charset="2"/>
              <a:buChar char="q"/>
            </a:pPr>
            <a:r>
              <a:rPr lang="en-US" dirty="0"/>
              <a:t>Pre-Shower</a:t>
            </a:r>
          </a:p>
          <a:p>
            <a:pPr marL="742950" lvl="1" indent="-285750">
              <a:buClr>
                <a:srgbClr val="0000FF"/>
              </a:buClr>
              <a:buFont typeface="Wingdings" charset="2"/>
              <a:buChar char="Ø"/>
            </a:pPr>
            <a:r>
              <a:rPr lang="en-US" dirty="0"/>
              <a:t>W-Si</a:t>
            </a:r>
          </a:p>
          <a:p>
            <a:pPr marL="742950" lvl="1" indent="-285750">
              <a:buClr>
                <a:srgbClr val="0000FF"/>
              </a:buClr>
              <a:buFont typeface="Wingdings" charset="2"/>
              <a:buChar char="Ø"/>
            </a:pPr>
            <a:r>
              <a:rPr lang="en-US" dirty="0"/>
              <a:t>LYSO pixel array with</a:t>
            </a:r>
          </a:p>
          <a:p>
            <a:pPr lvl="1">
              <a:buClr>
                <a:srgbClr val="0000FF"/>
              </a:buClr>
            </a:pPr>
            <a:r>
              <a:rPr lang="en-US" dirty="0"/>
              <a:t>   readout via X-Y </a:t>
            </a:r>
            <a:r>
              <a:rPr lang="en-US" dirty="0"/>
              <a:t>WLS</a:t>
            </a:r>
            <a:r>
              <a:rPr lang="en-US" dirty="0"/>
              <a:t> fibers</a:t>
            </a:r>
          </a:p>
          <a:p>
            <a:pPr>
              <a:buClr>
                <a:srgbClr val="0000FF"/>
              </a:buClr>
            </a:pPr>
            <a:r>
              <a:rPr lang="en-US" sz="1400" dirty="0"/>
              <a:t>Univ. </a:t>
            </a:r>
            <a:r>
              <a:rPr lang="en-US" sz="1400" dirty="0" err="1"/>
              <a:t>Tecnica</a:t>
            </a:r>
            <a:r>
              <a:rPr lang="en-US" sz="1400" dirty="0"/>
              <a:t> Valparaiso</a:t>
            </a:r>
          </a:p>
        </p:txBody>
      </p:sp>
      <p:pic>
        <p:nvPicPr>
          <p:cNvPr id="12" name="Picture 6"/>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1046" t="23622" r="1046" b="-1372"/>
          <a:stretch/>
        </p:blipFill>
        <p:spPr bwMode="auto">
          <a:xfrm>
            <a:off x="6327148" y="1980805"/>
            <a:ext cx="2816852" cy="9037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7"/>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415177" y="2854876"/>
            <a:ext cx="1323975" cy="219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Picture 8"/>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7839075" y="2840588"/>
            <a:ext cx="1304925" cy="247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15" name="Group 14"/>
          <p:cNvGrpSpPr/>
          <p:nvPr/>
        </p:nvGrpSpPr>
        <p:grpSpPr>
          <a:xfrm>
            <a:off x="3783621" y="2139671"/>
            <a:ext cx="2524045" cy="1053970"/>
            <a:chOff x="4568564" y="4965405"/>
            <a:chExt cx="3851092" cy="1987590"/>
          </a:xfrm>
        </p:grpSpPr>
        <p:pic>
          <p:nvPicPr>
            <p:cNvPr id="16" name="Picture 4"/>
            <p:cNvPicPr>
              <a:picLocks noChangeAspect="1" noChangeArrowheads="1"/>
            </p:cNvPicPr>
            <p:nvPr/>
          </p:nvPicPr>
          <p:blipFill rotWithShape="1">
            <a:blip r:embed="rId7">
              <a:extLst>
                <a:ext uri="{28A0092B-C50C-407E-A947-70E740481C1C}">
                  <a14:useLocalDpi xmlns:a14="http://schemas.microsoft.com/office/drawing/2010/main" xmlns="" val="0"/>
                </a:ext>
              </a:extLst>
            </a:blip>
            <a:srcRect t="25376" b="3909"/>
            <a:stretch/>
          </p:blipFill>
          <p:spPr bwMode="auto">
            <a:xfrm>
              <a:off x="4568564" y="4965405"/>
              <a:ext cx="3851092" cy="18925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7" name="TextBox 16"/>
            <p:cNvSpPr txBox="1"/>
            <p:nvPr/>
          </p:nvSpPr>
          <p:spPr>
            <a:xfrm>
              <a:off x="5389802" y="6488668"/>
              <a:ext cx="2419349" cy="464327"/>
            </a:xfrm>
            <a:prstGeom prst="rect">
              <a:avLst/>
            </a:prstGeom>
            <a:solidFill>
              <a:schemeClr val="bg1">
                <a:lumMod val="85000"/>
              </a:schemeClr>
            </a:solidFill>
          </p:spPr>
          <p:txBody>
            <a:bodyPr wrap="none" rtlCol="0">
              <a:spAutoFit/>
            </a:bodyPr>
            <a:lstStyle/>
            <a:p>
              <a:r>
                <a:rPr lang="en-US" sz="1000" dirty="0"/>
                <a:t>“Cartesian </a:t>
              </a:r>
              <a:r>
                <a:rPr lang="en-US" sz="1000" dirty="0" err="1"/>
                <a:t>PreShower</a:t>
              </a:r>
              <a:r>
                <a:rPr lang="en-US" sz="1000" dirty="0"/>
                <a:t>”</a:t>
              </a:r>
            </a:p>
          </p:txBody>
        </p:sp>
      </p:grpSp>
      <p:sp>
        <p:nvSpPr>
          <p:cNvPr id="18" name="TextBox 17"/>
          <p:cNvSpPr txBox="1"/>
          <p:nvPr/>
        </p:nvSpPr>
        <p:spPr>
          <a:xfrm>
            <a:off x="0" y="3232157"/>
            <a:ext cx="6903189" cy="1692771"/>
          </a:xfrm>
          <a:prstGeom prst="rect">
            <a:avLst/>
          </a:prstGeom>
          <a:noFill/>
        </p:spPr>
        <p:txBody>
          <a:bodyPr wrap="none" rtlCol="0">
            <a:spAutoFit/>
          </a:bodyPr>
          <a:lstStyle/>
          <a:p>
            <a:pPr marL="285750" indent="-285750">
              <a:buClr>
                <a:srgbClr val="0000FF"/>
              </a:buClr>
              <a:buFont typeface="Wingdings" charset="2"/>
              <a:buChar char="q"/>
            </a:pPr>
            <a:r>
              <a:rPr lang="en-US" dirty="0"/>
              <a:t>PID via Cerenkov </a:t>
            </a:r>
          </a:p>
          <a:p>
            <a:pPr marL="742950" lvl="1" indent="-285750">
              <a:buClr>
                <a:srgbClr val="0000FF"/>
              </a:buClr>
              <a:buFont typeface="Wingdings" charset="2"/>
              <a:buChar char="Ø"/>
            </a:pPr>
            <a:r>
              <a:rPr lang="en-US" dirty="0"/>
              <a:t>DIRC and timing info</a:t>
            </a:r>
          </a:p>
          <a:p>
            <a:pPr lvl="1">
              <a:buClr>
                <a:srgbClr val="0000FF"/>
              </a:buClr>
            </a:pPr>
            <a:r>
              <a:rPr lang="en-US" sz="1400" dirty="0"/>
              <a:t>   Catholic Univ. of America, Old Dominion, South Carolina, </a:t>
            </a:r>
            <a:r>
              <a:rPr lang="en-US" sz="1400" dirty="0" err="1"/>
              <a:t>JLab</a:t>
            </a:r>
            <a:r>
              <a:rPr lang="en-US" sz="1400" dirty="0"/>
              <a:t>, GSI </a:t>
            </a:r>
          </a:p>
          <a:p>
            <a:pPr marL="742950" lvl="1" indent="-285750">
              <a:buClr>
                <a:srgbClr val="0000FF"/>
              </a:buClr>
              <a:buFont typeface="Wingdings" charset="2"/>
              <a:buChar char="Ø"/>
            </a:pPr>
            <a:r>
              <a:rPr lang="en-US" dirty="0"/>
              <a:t>RICH based on GEM readout</a:t>
            </a:r>
          </a:p>
          <a:p>
            <a:pPr marL="742950" lvl="1" indent="-285750">
              <a:buClr>
                <a:srgbClr val="0000FF"/>
              </a:buClr>
              <a:buFont typeface="Wingdings" charset="2"/>
              <a:buChar char="Ø"/>
            </a:pPr>
            <a:r>
              <a:rPr lang="en-US" dirty="0"/>
              <a:t>e-PID: GEM based TRD </a:t>
            </a:r>
            <a:r>
              <a:rPr lang="en-US" dirty="0">
                <a:sym typeface="Wingdings"/>
              </a:rPr>
              <a:t> </a:t>
            </a:r>
            <a:r>
              <a:rPr lang="en-US" dirty="0" err="1">
                <a:sym typeface="Wingdings"/>
              </a:rPr>
              <a:t>eSTAR</a:t>
            </a:r>
            <a:r>
              <a:rPr lang="en-US" dirty="0"/>
              <a:t>  </a:t>
            </a:r>
          </a:p>
          <a:p>
            <a:pPr>
              <a:buClr>
                <a:srgbClr val="0000FF"/>
              </a:buClr>
            </a:pPr>
            <a:r>
              <a:rPr lang="en-US" sz="1400" dirty="0"/>
              <a:t>          </a:t>
            </a:r>
            <a:r>
              <a:rPr lang="en-US" sz="1400" dirty="0"/>
              <a:t>BNL</a:t>
            </a:r>
            <a:r>
              <a:rPr lang="en-US" sz="1400" dirty="0"/>
              <a:t>, Indiana Univ., USTC, VECC, </a:t>
            </a:r>
            <a:r>
              <a:rPr lang="en-US" sz="1400" dirty="0"/>
              <a:t>ANL</a:t>
            </a:r>
            <a:endParaRPr lang="en-US" sz="1400" dirty="0"/>
          </a:p>
        </p:txBody>
      </p:sp>
      <p:pic>
        <p:nvPicPr>
          <p:cNvPr id="19" name="Picture 7"/>
          <p:cNvPicPr>
            <a:picLocks noChangeAspect="1" noChangeArrowheads="1"/>
          </p:cNvPicPr>
          <p:nvPr/>
        </p:nvPicPr>
        <p:blipFill rotWithShape="1">
          <a:blip r:embed="rId8">
            <a:extLst>
              <a:ext uri="{28A0092B-C50C-407E-A947-70E740481C1C}">
                <a14:useLocalDpi xmlns:a14="http://schemas.microsoft.com/office/drawing/2010/main" xmlns="" val="0"/>
              </a:ext>
            </a:extLst>
          </a:blip>
          <a:srcRect t="41018"/>
          <a:stretch/>
        </p:blipFill>
        <p:spPr bwMode="auto">
          <a:xfrm>
            <a:off x="6316584" y="4023570"/>
            <a:ext cx="2848582" cy="925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 name="TextBox 19"/>
          <p:cNvSpPr txBox="1"/>
          <p:nvPr/>
        </p:nvSpPr>
        <p:spPr>
          <a:xfrm>
            <a:off x="0" y="4773760"/>
            <a:ext cx="9487067" cy="1969770"/>
          </a:xfrm>
          <a:prstGeom prst="rect">
            <a:avLst/>
          </a:prstGeom>
          <a:noFill/>
        </p:spPr>
        <p:txBody>
          <a:bodyPr wrap="none" rtlCol="0">
            <a:spAutoFit/>
          </a:bodyPr>
          <a:lstStyle/>
          <a:p>
            <a:pPr marL="285750" indent="-285750">
              <a:buClr>
                <a:srgbClr val="0000FF"/>
              </a:buClr>
              <a:buFont typeface="Wingdings" charset="2"/>
              <a:buChar char="q"/>
            </a:pPr>
            <a:r>
              <a:rPr lang="en-US" dirty="0"/>
              <a:t>Tracking</a:t>
            </a:r>
          </a:p>
          <a:p>
            <a:pPr>
              <a:buClr>
                <a:srgbClr val="0000FF"/>
              </a:buClr>
            </a:pPr>
            <a:r>
              <a:rPr lang="en-US" sz="1400" dirty="0"/>
              <a:t>BNL</a:t>
            </a:r>
            <a:r>
              <a:rPr lang="en-US" sz="1400" dirty="0"/>
              <a:t>, Florida Inst. Of Technology, Iowa State, LBNL, MIT, Stony Brook, Temple, </a:t>
            </a:r>
            <a:r>
              <a:rPr lang="en-US" sz="1400" dirty="0" err="1"/>
              <a:t>Jlab</a:t>
            </a:r>
            <a:r>
              <a:rPr lang="en-US" sz="1400" dirty="0"/>
              <a:t>, Virginia, Yale</a:t>
            </a:r>
          </a:p>
          <a:p>
            <a:pPr marL="742950" lvl="1" indent="-285750">
              <a:buClr>
                <a:srgbClr val="0000FF"/>
              </a:buClr>
              <a:buFont typeface="Wingdings" charset="2"/>
              <a:buChar char="Ø"/>
            </a:pPr>
            <a:r>
              <a:rPr lang="en-US" dirty="0">
                <a:solidFill>
                  <a:srgbClr val="FF00FF"/>
                </a:solidFill>
                <a:latin typeface="Symbol" charset="2"/>
                <a:cs typeface="Symbol" charset="2"/>
              </a:rPr>
              <a:t>m</a:t>
            </a:r>
            <a:r>
              <a:rPr lang="en-US" dirty="0">
                <a:solidFill>
                  <a:srgbClr val="FF00FF"/>
                </a:solidFill>
              </a:rPr>
              <a:t>-Vertex: </a:t>
            </a:r>
            <a:r>
              <a:rPr lang="en-US" dirty="0"/>
              <a:t>central and forward based on </a:t>
            </a:r>
            <a:r>
              <a:rPr lang="en-US" dirty="0"/>
              <a:t>MAPS</a:t>
            </a:r>
            <a:endParaRPr lang="en-US" dirty="0"/>
          </a:p>
          <a:p>
            <a:pPr marL="742950" lvl="1" indent="-285750">
              <a:buClr>
                <a:srgbClr val="0000FF"/>
              </a:buClr>
              <a:buFont typeface="Wingdings" charset="2"/>
              <a:buChar char="Ø"/>
            </a:pPr>
            <a:r>
              <a:rPr lang="en-US" dirty="0">
                <a:solidFill>
                  <a:srgbClr val="0000FF"/>
                </a:solidFill>
              </a:rPr>
              <a:t>Central: </a:t>
            </a:r>
            <a:r>
              <a:rPr lang="en-US" dirty="0">
                <a:solidFill>
                  <a:srgbClr val="FF0000"/>
                </a:solidFill>
              </a:rPr>
              <a:t>TPC</a:t>
            </a:r>
            <a:r>
              <a:rPr lang="en-US" dirty="0">
                <a:solidFill>
                  <a:srgbClr val="FF0000"/>
                </a:solidFill>
              </a:rPr>
              <a:t>/HBD </a:t>
            </a:r>
            <a:r>
              <a:rPr lang="en-US" dirty="0"/>
              <a:t>provides low mass, </a:t>
            </a:r>
          </a:p>
          <a:p>
            <a:pPr lvl="1">
              <a:buClr>
                <a:srgbClr val="0000FF"/>
              </a:buClr>
            </a:pPr>
            <a:r>
              <a:rPr lang="en-US" dirty="0"/>
              <a:t>             good momentum, </a:t>
            </a:r>
            <a:r>
              <a:rPr lang="en-US" dirty="0" err="1"/>
              <a:t>dE</a:t>
            </a:r>
            <a:r>
              <a:rPr lang="en-US" dirty="0"/>
              <a:t>/dx, </a:t>
            </a:r>
            <a:r>
              <a:rPr lang="en-US" dirty="0" err="1"/>
              <a:t>eID</a:t>
            </a:r>
            <a:endParaRPr lang="en-US" dirty="0"/>
          </a:p>
          <a:p>
            <a:pPr lvl="1">
              <a:buClr>
                <a:srgbClr val="0000FF"/>
              </a:buClr>
            </a:pPr>
            <a:r>
              <a:rPr lang="en-US" dirty="0"/>
              <a:t>             Fast Layer: </a:t>
            </a:r>
            <a:r>
              <a:rPr lang="en-US" dirty="0">
                <a:latin typeface="Symbol" charset="2"/>
                <a:cs typeface="Symbol" charset="2"/>
              </a:rPr>
              <a:t>m</a:t>
            </a:r>
            <a:r>
              <a:rPr lang="en-US" dirty="0"/>
              <a:t>-</a:t>
            </a:r>
            <a:r>
              <a:rPr lang="en-US" dirty="0" err="1"/>
              <a:t>Megas</a:t>
            </a:r>
            <a:r>
              <a:rPr lang="en-US" dirty="0"/>
              <a:t> or </a:t>
            </a:r>
            <a:r>
              <a:rPr lang="en-US" dirty="0" err="1"/>
              <a:t>PImMS</a:t>
            </a:r>
            <a:r>
              <a:rPr lang="en-US" dirty="0"/>
              <a:t> </a:t>
            </a:r>
          </a:p>
          <a:p>
            <a:pPr marL="742950" lvl="1" indent="-285750">
              <a:buClr>
                <a:srgbClr val="0000FF"/>
              </a:buClr>
              <a:buFont typeface="Wingdings" charset="2"/>
              <a:buChar char="Ø"/>
            </a:pPr>
            <a:r>
              <a:rPr lang="en-US" dirty="0">
                <a:solidFill>
                  <a:srgbClr val="00FF00"/>
                </a:solidFill>
              </a:rPr>
              <a:t>Forward: </a:t>
            </a:r>
            <a:r>
              <a:rPr lang="en-US" dirty="0"/>
              <a:t>Planar GEM detectors</a:t>
            </a:r>
          </a:p>
        </p:txBody>
      </p:sp>
      <p:pic>
        <p:nvPicPr>
          <p:cNvPr id="21" name="Picture 4"/>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6265333" y="5285916"/>
            <a:ext cx="2878666" cy="1601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Date Placeholder 2"/>
          <p:cNvSpPr>
            <a:spLocks noGrp="1"/>
          </p:cNvSpPr>
          <p:nvPr>
            <p:ph type="dt" sz="half" idx="10"/>
          </p:nvPr>
        </p:nvSpPr>
        <p:spPr/>
        <p:txBody>
          <a:bodyPr/>
          <a:lstStyle/>
          <a:p>
            <a:r>
              <a:rPr lang="en-US" altLang="ja-JP"/>
              <a:t>E.C. Aschenauer</a:t>
            </a:r>
          </a:p>
        </p:txBody>
      </p:sp>
      <p:sp>
        <p:nvSpPr>
          <p:cNvPr id="22" name="Content Placeholder 5"/>
          <p:cNvSpPr txBox="1">
            <a:spLocks/>
          </p:cNvSpPr>
          <p:nvPr/>
        </p:nvSpPr>
        <p:spPr>
          <a:xfrm rot="20520000">
            <a:off x="394971" y="2563808"/>
            <a:ext cx="8531225" cy="1111643"/>
          </a:xfrm>
          <a:prstGeom prst="rect">
            <a:avLst/>
          </a:prstGeom>
          <a:solidFill>
            <a:schemeClr val="bg1">
              <a:lumMod val="95000"/>
            </a:schemeClr>
          </a:solidFill>
          <a:ln w="15875">
            <a:solidFill>
              <a:schemeClr val="bg1">
                <a:lumMod val="65000"/>
              </a:schemeClr>
            </a:solidFill>
          </a:ln>
          <a:effectLst>
            <a:glow rad="101600">
              <a:schemeClr val="bg1">
                <a:lumMod val="85000"/>
                <a:alpha val="75000"/>
              </a:schemeClr>
            </a:glow>
          </a:effectLst>
          <a:scene3d>
            <a:camera prst="orthographicFront"/>
            <a:lightRig rig="threePt" dir="t"/>
          </a:scene3d>
          <a:sp3d>
            <a:bevelT w="114300" prst="artDeco"/>
            <a:bevelB w="114300" prst="artDeco"/>
          </a:sp3d>
        </p:spPr>
        <p:txBody>
          <a:bodyPr/>
          <a:lstStyle>
            <a:lvl1pPr marL="342900" indent="-342900" algn="l" rtl="0" fontAlgn="base">
              <a:spcBef>
                <a:spcPct val="20000"/>
              </a:spcBef>
              <a:spcAft>
                <a:spcPct val="0"/>
              </a:spcAft>
              <a:buClr>
                <a:srgbClr val="0000FF"/>
              </a:buClr>
              <a:buFont typeface="Wingdings" charset="2"/>
              <a:buChar char="q"/>
              <a:defRPr kumimoji="1" sz="2200" b="1">
                <a:solidFill>
                  <a:schemeClr val="tx1"/>
                </a:solidFill>
                <a:effectLst>
                  <a:outerShdw blurRad="38100" dist="38100" dir="2700000" algn="tl">
                    <a:srgbClr val="DDDDDD"/>
                  </a:outerShdw>
                </a:effectLst>
                <a:latin typeface="+mn-lt"/>
                <a:ea typeface="+mn-ea"/>
                <a:cs typeface="+mn-cs"/>
              </a:defRPr>
            </a:lvl1pPr>
            <a:lvl2pPr marL="742950" indent="-285750" algn="l" rtl="0" fontAlgn="base">
              <a:spcBef>
                <a:spcPct val="20000"/>
              </a:spcBef>
              <a:spcAft>
                <a:spcPct val="0"/>
              </a:spcAft>
              <a:buClr>
                <a:srgbClr val="0000FF"/>
              </a:buClr>
              <a:buFont typeface="Wingdings" charset="2"/>
              <a:buChar char="Ø"/>
              <a:defRPr kumimoji="1" sz="2000" b="1">
                <a:solidFill>
                  <a:schemeClr val="tx1"/>
                </a:solidFill>
                <a:effectLst>
                  <a:outerShdw blurRad="38100" dist="38100" dir="2700000" algn="tl">
                    <a:srgbClr val="DDDDDD"/>
                  </a:outerShdw>
                </a:effectLst>
                <a:latin typeface="+mn-lt"/>
                <a:ea typeface="+mn-ea"/>
              </a:defRPr>
            </a:lvl2pPr>
            <a:lvl3pPr marL="1143000" indent="-228600" algn="l" rtl="0" fontAlgn="base">
              <a:spcBef>
                <a:spcPct val="20000"/>
              </a:spcBef>
              <a:spcAft>
                <a:spcPct val="0"/>
              </a:spcAft>
              <a:buBlip>
                <a:blip r:embed="rId10"/>
              </a:buBlip>
              <a:defRPr kumimoji="1" sz="1800" b="1">
                <a:solidFill>
                  <a:schemeClr val="tx1"/>
                </a:solidFill>
                <a:effectLst>
                  <a:outerShdw blurRad="38100" dist="38100" dir="2700000" algn="tl">
                    <a:srgbClr val="DDDDDD"/>
                  </a:outerShdw>
                </a:effectLst>
                <a:latin typeface="+mn-lt"/>
                <a:ea typeface="+mn-ea"/>
              </a:defRPr>
            </a:lvl3pPr>
            <a:lvl4pPr marL="1600200" indent="-228600" algn="l" rtl="0" fontAlgn="base">
              <a:spcBef>
                <a:spcPct val="20000"/>
              </a:spcBef>
              <a:spcAft>
                <a:spcPct val="0"/>
              </a:spcAft>
              <a:buBlip>
                <a:blip r:embed="rId11"/>
              </a:buBlip>
              <a:defRPr kumimoji="1" sz="1600" b="1">
                <a:solidFill>
                  <a:schemeClr val="tx1"/>
                </a:solidFill>
                <a:effectLst>
                  <a:outerShdw blurRad="38100" dist="38100" dir="2700000" algn="tl">
                    <a:srgbClr val="DDDDDD"/>
                  </a:outerShdw>
                </a:effectLst>
                <a:latin typeface="+mn-lt"/>
                <a:ea typeface="+mn-ea"/>
              </a:defRPr>
            </a:lvl4pPr>
            <a:lvl5pPr marL="2057400" indent="-228600" algn="l" rtl="0" fontAlgn="base">
              <a:spcBef>
                <a:spcPct val="20000"/>
              </a:spcBef>
              <a:spcAft>
                <a:spcPct val="0"/>
              </a:spcAft>
              <a:buSzPct val="120000"/>
              <a:buFontTx/>
              <a:buBlip>
                <a:blip r:embed="rId12"/>
              </a:buBlip>
              <a:defRPr kumimoji="1" sz="1400" b="1">
                <a:solidFill>
                  <a:schemeClr val="tx1"/>
                </a:solidFill>
                <a:effectLst>
                  <a:outerShdw blurRad="38100" dist="38100" dir="2700000" algn="tl">
                    <a:srgbClr val="DDDDDD"/>
                  </a:outerShdw>
                </a:effectLst>
                <a:latin typeface="+mn-lt"/>
                <a:ea typeface="+mn-ea"/>
              </a:defRPr>
            </a:lvl5pPr>
            <a:lvl6pPr marL="2514600" indent="-228600" algn="l" rtl="0" fontAlgn="base">
              <a:spcBef>
                <a:spcPct val="20000"/>
              </a:spcBef>
              <a:spcAft>
                <a:spcPct val="0"/>
              </a:spcAft>
              <a:buBlip>
                <a:blip r:embed="rId13"/>
              </a:buBlip>
              <a:defRPr kumimoji="1" b="1">
                <a:solidFill>
                  <a:schemeClr val="tx1"/>
                </a:solidFill>
                <a:effectLst>
                  <a:outerShdw blurRad="38100" dist="38100" dir="2700000" algn="tl">
                    <a:srgbClr val="DDDDDD"/>
                  </a:outerShdw>
                </a:effectLst>
                <a:latin typeface="+mn-lt"/>
                <a:ea typeface="+mn-ea"/>
              </a:defRPr>
            </a:lvl6pPr>
            <a:lvl7pPr marL="2971800" indent="-228600" algn="l" rtl="0" fontAlgn="base">
              <a:spcBef>
                <a:spcPct val="20000"/>
              </a:spcBef>
              <a:spcAft>
                <a:spcPct val="0"/>
              </a:spcAft>
              <a:buBlip>
                <a:blip r:embed="rId13"/>
              </a:buBlip>
              <a:defRPr kumimoji="1" b="1">
                <a:solidFill>
                  <a:schemeClr val="tx1"/>
                </a:solidFill>
                <a:effectLst>
                  <a:outerShdw blurRad="38100" dist="38100" dir="2700000" algn="tl">
                    <a:srgbClr val="DDDDDD"/>
                  </a:outerShdw>
                </a:effectLst>
                <a:latin typeface="+mn-lt"/>
                <a:ea typeface="+mn-ea"/>
              </a:defRPr>
            </a:lvl7pPr>
            <a:lvl8pPr marL="3429000" indent="-228600" algn="l" rtl="0" fontAlgn="base">
              <a:spcBef>
                <a:spcPct val="20000"/>
              </a:spcBef>
              <a:spcAft>
                <a:spcPct val="0"/>
              </a:spcAft>
              <a:buBlip>
                <a:blip r:embed="rId13"/>
              </a:buBlip>
              <a:defRPr kumimoji="1" b="1">
                <a:solidFill>
                  <a:schemeClr val="tx1"/>
                </a:solidFill>
                <a:effectLst>
                  <a:outerShdw blurRad="38100" dist="38100" dir="2700000" algn="tl">
                    <a:srgbClr val="DDDDDD"/>
                  </a:outerShdw>
                </a:effectLst>
                <a:latin typeface="+mn-lt"/>
                <a:ea typeface="+mn-ea"/>
              </a:defRPr>
            </a:lvl8pPr>
            <a:lvl9pPr marL="3886200" indent="-228600" algn="l" rtl="0" fontAlgn="base">
              <a:spcBef>
                <a:spcPct val="20000"/>
              </a:spcBef>
              <a:spcAft>
                <a:spcPct val="0"/>
              </a:spcAft>
              <a:buBlip>
                <a:blip r:embed="rId13"/>
              </a:buBlip>
              <a:defRPr kumimoji="1" b="1">
                <a:solidFill>
                  <a:schemeClr val="tx1"/>
                </a:solidFill>
                <a:effectLst>
                  <a:outerShdw blurRad="38100" dist="38100" dir="2700000" algn="tl">
                    <a:srgbClr val="DDDDDD"/>
                  </a:outerShdw>
                </a:effectLst>
                <a:latin typeface="+mn-lt"/>
                <a:ea typeface="+mn-ea"/>
              </a:defRPr>
            </a:lvl9pPr>
          </a:lstStyle>
          <a:p>
            <a:pPr marL="0" indent="0">
              <a:buFont typeface="Wingdings" charset="2"/>
              <a:buNone/>
            </a:pPr>
            <a:r>
              <a:rPr lang="en-US" sz="2800" u="sng" dirty="0">
                <a:solidFill>
                  <a:srgbClr val="3366FF"/>
                </a:solidFill>
              </a:rPr>
              <a:t>More Info on EIC-Detector R&amp;D:</a:t>
            </a:r>
          </a:p>
          <a:p>
            <a:pPr marL="0" indent="0">
              <a:buNone/>
            </a:pPr>
            <a:r>
              <a:rPr lang="en-US" sz="2400" dirty="0"/>
              <a:t>https://</a:t>
            </a:r>
            <a:r>
              <a:rPr lang="en-US" sz="2400" dirty="0" err="1"/>
              <a:t>wiki.bnl.gov</a:t>
            </a:r>
            <a:r>
              <a:rPr lang="en-US" sz="2400" dirty="0"/>
              <a:t>/conferences/</a:t>
            </a:r>
            <a:r>
              <a:rPr lang="en-US" sz="2400" dirty="0" err="1"/>
              <a:t>index.php</a:t>
            </a:r>
            <a:r>
              <a:rPr lang="en-US" sz="2400" dirty="0"/>
              <a:t>/EIC_R%25D</a:t>
            </a:r>
          </a:p>
        </p:txBody>
      </p:sp>
    </p:spTree>
    <p:extLst>
      <p:ext uri="{BB962C8B-B14F-4D97-AF65-F5344CB8AC3E}">
        <p14:creationId xmlns:p14="http://schemas.microsoft.com/office/powerpoint/2010/main" xmlns="" val="1227780434"/>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par>
                                <p:cTn id="11" presetID="3"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par>
                                <p:cTn id="14" presetID="3"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linds(horizontal)">
                                      <p:cBhvr>
                                        <p:cTn id="16" dur="500"/>
                                        <p:tgtEl>
                                          <p:spTgt spid="13"/>
                                        </p:tgtEl>
                                      </p:cBhvr>
                                    </p:animEffect>
                                  </p:childTnLst>
                                </p:cTn>
                              </p:par>
                              <p:par>
                                <p:cTn id="17" presetID="3"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linds(horizont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par>
                                <p:cTn id="25" presetID="16" presetClass="entr" presetSubtype="21"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par>
                                <p:cTn id="33" presetID="16" presetClass="entr" presetSubtype="21"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1000" fill="hold"/>
                                        <p:tgtEl>
                                          <p:spTgt spid="22"/>
                                        </p:tgtEl>
                                        <p:attrNameLst>
                                          <p:attrName>ppt_w</p:attrName>
                                        </p:attrNameLst>
                                      </p:cBhvr>
                                      <p:tavLst>
                                        <p:tav tm="0">
                                          <p:val>
                                            <p:strVal val="#ppt_w*0.70"/>
                                          </p:val>
                                        </p:tav>
                                        <p:tav tm="100000">
                                          <p:val>
                                            <p:strVal val="#ppt_w"/>
                                          </p:val>
                                        </p:tav>
                                      </p:tavLst>
                                    </p:anim>
                                    <p:anim calcmode="lin" valueType="num">
                                      <p:cBhvr>
                                        <p:cTn id="41" dur="1000" fill="hold"/>
                                        <p:tgtEl>
                                          <p:spTgt spid="22"/>
                                        </p:tgtEl>
                                        <p:attrNameLst>
                                          <p:attrName>ppt_h</p:attrName>
                                        </p:attrNameLst>
                                      </p:cBhvr>
                                      <p:tavLst>
                                        <p:tav tm="0">
                                          <p:val>
                                            <p:strVal val="#ppt_h"/>
                                          </p:val>
                                        </p:tav>
                                        <p:tav tm="100000">
                                          <p:val>
                                            <p:strVal val="#ppt_h"/>
                                          </p:val>
                                        </p:tav>
                                      </p:tavLst>
                                    </p:anim>
                                    <p:animEffect transition="in" filter="fade">
                                      <p:cBhvr>
                                        <p:cTn id="4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20" grpId="0"/>
      <p:bldP spid="2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the Detector in </a:t>
            </a:r>
            <a:r>
              <a:rPr lang="en-US" dirty="0" err="1"/>
              <a:t>Geant</a:t>
            </a:r>
            <a:endParaRPr lang="en-US" dirty="0"/>
          </a:p>
        </p:txBody>
      </p:sp>
      <p:sp>
        <p:nvSpPr>
          <p:cNvPr id="3" name="Slide Number Placeholder 2"/>
          <p:cNvSpPr>
            <a:spLocks noGrp="1"/>
          </p:cNvSpPr>
          <p:nvPr>
            <p:ph type="sldNum" sz="quarter" idx="12"/>
          </p:nvPr>
        </p:nvSpPr>
        <p:spPr/>
        <p:txBody>
          <a:bodyPr/>
          <a:lstStyle/>
          <a:p>
            <a:fld id="{1EC7F85B-340E-9941-AF39-030851572DD6}" type="slidenum">
              <a:rPr lang="en-US" altLang="ja-JP"/>
              <a:pPr/>
              <a:t>62</a:t>
            </a:fld>
            <a:endParaRPr lang="en-US" altLang="ja-JP"/>
          </a:p>
        </p:txBody>
      </p:sp>
      <p:sp>
        <p:nvSpPr>
          <p:cNvPr id="10" name="Rectangle 3"/>
          <p:cNvSpPr txBox="1">
            <a:spLocks noChangeArrowheads="1"/>
          </p:cNvSpPr>
          <p:nvPr/>
        </p:nvSpPr>
        <p:spPr bwMode="auto">
          <a:xfrm>
            <a:off x="25400" y="749300"/>
            <a:ext cx="8839200" cy="1447800"/>
          </a:xfrm>
          <a:prstGeom prst="rect">
            <a:avLst/>
          </a:prstGeom>
          <a:noFill/>
          <a:ln w="9525">
            <a:noFill/>
            <a:miter lim="800000"/>
            <a:headEnd/>
            <a:tailEnd/>
          </a:ln>
        </p:spPr>
        <p:txBody>
          <a:bodyPr/>
          <a:lstStyle>
            <a:lvl1pPr marL="342900" indent="-342900"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marL="0" indent="0" eaLnBrk="1" hangingPunct="1">
              <a:spcBef>
                <a:spcPct val="20000"/>
              </a:spcBef>
              <a:buClr>
                <a:schemeClr val="folHlink"/>
              </a:buClr>
              <a:buSzPct val="60000"/>
            </a:pPr>
            <a:r>
              <a:rPr lang="en-US" sz="2000" dirty="0">
                <a:solidFill>
                  <a:srgbClr val="0000FF"/>
                </a:solidFill>
                <a:latin typeface="Symbol" charset="2"/>
                <a:cs typeface="Symbol" charset="2"/>
              </a:rPr>
              <a:t>m</a:t>
            </a:r>
            <a:r>
              <a:rPr lang="en-US" sz="2000" dirty="0">
                <a:solidFill>
                  <a:srgbClr val="0000FF"/>
                </a:solidFill>
                <a:latin typeface="+mn-lt"/>
              </a:rPr>
              <a:t>-vertex detector:</a:t>
            </a:r>
          </a:p>
          <a:p>
            <a:pPr eaLnBrk="1" hangingPunct="1">
              <a:spcBef>
                <a:spcPct val="20000"/>
              </a:spcBef>
              <a:buClr>
                <a:schemeClr val="folHlink"/>
              </a:buClr>
              <a:buSzPct val="100000"/>
              <a:buFont typeface="Wingdings" charset="2"/>
              <a:buChar char="q"/>
            </a:pPr>
            <a:r>
              <a:rPr lang="en-US" sz="1600" dirty="0">
                <a:solidFill>
                  <a:schemeClr val="tx1"/>
                </a:solidFill>
                <a:latin typeface="+mn-lt"/>
              </a:rPr>
              <a:t>6 layers with [30..160] mm radius</a:t>
            </a:r>
          </a:p>
          <a:p>
            <a:pPr eaLnBrk="1" hangingPunct="1">
              <a:spcBef>
                <a:spcPct val="20000"/>
              </a:spcBef>
              <a:buClr>
                <a:schemeClr val="folHlink"/>
              </a:buClr>
              <a:buSzPct val="100000"/>
              <a:buFont typeface="Wingdings" charset="2"/>
              <a:buChar char="q"/>
            </a:pPr>
            <a:r>
              <a:rPr lang="en-US" sz="1600" dirty="0">
                <a:solidFill>
                  <a:schemeClr val="tx1"/>
                </a:solidFill>
                <a:latin typeface="+mn-lt"/>
              </a:rPr>
              <a:t>0.37% X</a:t>
            </a:r>
            <a:r>
              <a:rPr lang="en-US" sz="1600" baseline="-25000" dirty="0">
                <a:solidFill>
                  <a:schemeClr val="tx1"/>
                </a:solidFill>
                <a:latin typeface="+mn-lt"/>
              </a:rPr>
              <a:t>0</a:t>
            </a:r>
            <a:r>
              <a:rPr lang="en-US" sz="1600" dirty="0">
                <a:solidFill>
                  <a:schemeClr val="tx1"/>
                </a:solidFill>
                <a:latin typeface="+mn-lt"/>
              </a:rPr>
              <a:t> in acceptance per layer simulated precisely;</a:t>
            </a:r>
          </a:p>
          <a:p>
            <a:pPr eaLnBrk="1" hangingPunct="1">
              <a:spcBef>
                <a:spcPct val="20000"/>
              </a:spcBef>
              <a:buClr>
                <a:schemeClr val="folHlink"/>
              </a:buClr>
              <a:buSzPct val="100000"/>
              <a:buFont typeface="Wingdings" charset="2"/>
              <a:buChar char="q"/>
            </a:pPr>
            <a:r>
              <a:rPr lang="en-US" sz="1600" dirty="0">
                <a:solidFill>
                  <a:schemeClr val="tx1"/>
                </a:solidFill>
                <a:latin typeface="+mn-lt"/>
              </a:rPr>
              <a:t>digitization: single discrete pixels, one-to-one from MC points</a:t>
            </a:r>
          </a:p>
        </p:txBody>
      </p:sp>
      <p:pic>
        <p:nvPicPr>
          <p:cNvPr id="37894" name="Picture 8" descr="sit-1.png"/>
          <p:cNvPicPr>
            <a:picLocks noChangeAspect="1"/>
          </p:cNvPicPr>
          <p:nvPr/>
        </p:nvPicPr>
        <p:blipFill>
          <a:blip r:embed="rId2">
            <a:extLst>
              <a:ext uri="{28A0092B-C50C-407E-A947-70E740481C1C}">
                <a14:useLocalDpi xmlns:a14="http://schemas.microsoft.com/office/drawing/2010/main" xmlns="" val="0"/>
              </a:ext>
            </a:extLst>
          </a:blip>
          <a:srcRect l="26250" t="13333" r="11250" b="14000"/>
          <a:stretch>
            <a:fillRect/>
          </a:stretch>
        </p:blipFill>
        <p:spPr bwMode="auto">
          <a:xfrm>
            <a:off x="0" y="2057401"/>
            <a:ext cx="4214518" cy="275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5" name="Picture 10" descr="sit-2.png"/>
          <p:cNvPicPr>
            <a:picLocks noChangeAspect="1"/>
          </p:cNvPicPr>
          <p:nvPr/>
        </p:nvPicPr>
        <p:blipFill>
          <a:blip r:embed="rId3">
            <a:extLst>
              <a:ext uri="{28A0092B-C50C-407E-A947-70E740481C1C}">
                <a14:useLocalDpi xmlns:a14="http://schemas.microsoft.com/office/drawing/2010/main" xmlns="" val="0"/>
              </a:ext>
            </a:extLst>
          </a:blip>
          <a:srcRect l="37500" t="26666" r="9375" b="26666"/>
          <a:stretch>
            <a:fillRect/>
          </a:stretch>
        </p:blipFill>
        <p:spPr bwMode="auto">
          <a:xfrm>
            <a:off x="3973513" y="2082800"/>
            <a:ext cx="2771775" cy="1370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3"/>
          <p:cNvSpPr txBox="1">
            <a:spLocks noChangeArrowheads="1"/>
          </p:cNvSpPr>
          <p:nvPr/>
        </p:nvSpPr>
        <p:spPr bwMode="auto">
          <a:xfrm>
            <a:off x="0" y="2070100"/>
            <a:ext cx="8839200" cy="1447800"/>
          </a:xfrm>
          <a:prstGeom prst="rect">
            <a:avLst/>
          </a:prstGeom>
          <a:noFill/>
          <a:ln w="9525">
            <a:noFill/>
            <a:miter lim="800000"/>
            <a:headEnd/>
            <a:tailEnd/>
          </a:ln>
        </p:spPr>
        <p:txBody>
          <a:bodyPr/>
          <a:lstStyle>
            <a:lvl1pPr marL="342900" indent="-342900"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marL="0" indent="0" eaLnBrk="1" hangingPunct="1">
              <a:spcBef>
                <a:spcPct val="20000"/>
              </a:spcBef>
              <a:buClr>
                <a:schemeClr val="folHlink"/>
              </a:buClr>
              <a:buSzPct val="60000"/>
            </a:pPr>
            <a:r>
              <a:rPr lang="en-US" sz="2000" dirty="0">
                <a:solidFill>
                  <a:srgbClr val="0000FF"/>
                </a:solidFill>
                <a:latin typeface="+mn-lt"/>
                <a:cs typeface="Symbol" charset="2"/>
              </a:rPr>
              <a:t>Forward/backward </a:t>
            </a:r>
            <a:r>
              <a:rPr lang="en-US" sz="2000" dirty="0">
                <a:solidFill>
                  <a:srgbClr val="0000FF"/>
                </a:solidFill>
                <a:latin typeface="Symbol" charset="2"/>
                <a:cs typeface="Symbol" charset="2"/>
              </a:rPr>
              <a:t>m</a:t>
            </a:r>
            <a:r>
              <a:rPr lang="en-US" sz="2000" dirty="0">
                <a:solidFill>
                  <a:srgbClr val="0000FF"/>
                </a:solidFill>
                <a:latin typeface="+mn-lt"/>
              </a:rPr>
              <a:t>-vertex detector:</a:t>
            </a:r>
          </a:p>
          <a:p>
            <a:pPr>
              <a:spcBef>
                <a:spcPct val="20000"/>
              </a:spcBef>
              <a:buClr>
                <a:schemeClr val="folHlink"/>
              </a:buClr>
              <a:buSzPct val="100000"/>
              <a:buFont typeface="Wingdings" charset="2"/>
              <a:buChar char="q"/>
              <a:defRPr/>
            </a:pPr>
            <a:r>
              <a:rPr lang="en-US" sz="1600" kern="0" dirty="0">
                <a:solidFill>
                  <a:srgbClr val="000000"/>
                </a:solidFill>
                <a:latin typeface="+mn-lt"/>
                <a:ea typeface="ＭＳ Ｐゴシック" pitchFamily="-1" charset="-128"/>
                <a:cs typeface="ＭＳ Ｐゴシック" pitchFamily="-1" charset="-128"/>
              </a:rPr>
              <a:t>3+5+3 silicon disks with up to 280 mm radius</a:t>
            </a:r>
          </a:p>
          <a:p>
            <a:pPr>
              <a:spcBef>
                <a:spcPct val="20000"/>
              </a:spcBef>
              <a:buClr>
                <a:schemeClr val="folHlink"/>
              </a:buClr>
              <a:buSzPct val="100000"/>
              <a:buFont typeface="Wingdings" charset="2"/>
              <a:buChar char="q"/>
              <a:defRPr/>
            </a:pPr>
            <a:r>
              <a:rPr lang="en-US" sz="1600" kern="0" dirty="0">
                <a:solidFill>
                  <a:srgbClr val="000000"/>
                </a:solidFill>
                <a:latin typeface="+mn-lt"/>
                <a:ea typeface="ＭＳ Ｐゴシック" pitchFamily="-1" charset="-128"/>
                <a:cs typeface="ＭＳ Ｐゴシック" pitchFamily="-1" charset="-128"/>
              </a:rPr>
              <a:t>N sectors per disk; 200</a:t>
            </a:r>
            <a:r>
              <a:rPr lang="ru-RU" sz="1600" kern="0" dirty="0">
                <a:solidFill>
                  <a:srgbClr val="000000"/>
                </a:solidFill>
                <a:latin typeface="+mn-lt"/>
                <a:ea typeface="ＭＳ Ｐゴシック" pitchFamily="-1" charset="-128"/>
                <a:cs typeface="ＭＳ Ｐゴシック" pitchFamily="-1" charset="-128"/>
              </a:rPr>
              <a:t> </a:t>
            </a:r>
            <a:r>
              <a:rPr lang="en-US" sz="1600" kern="0" dirty="0">
                <a:solidFill>
                  <a:srgbClr val="000000"/>
                </a:solidFill>
                <a:latin typeface="Symbol" charset="2"/>
                <a:ea typeface="ＭＳ Ｐゴシック" pitchFamily="-1" charset="-128"/>
                <a:cs typeface="Symbol" charset="2"/>
              </a:rPr>
              <a:t>m</a:t>
            </a:r>
            <a:r>
              <a:rPr lang="en-US" sz="1600" kern="0" dirty="0">
                <a:solidFill>
                  <a:srgbClr val="000000"/>
                </a:solidFill>
                <a:latin typeface="+mn-lt"/>
                <a:ea typeface="ＭＳ Ｐゴシック" pitchFamily="-1" charset="-128"/>
                <a:cs typeface="ＭＳ Ｐゴシック" pitchFamily="-1" charset="-128"/>
              </a:rPr>
              <a:t>m silicon-equivalent thickness</a:t>
            </a:r>
          </a:p>
          <a:p>
            <a:pPr>
              <a:spcBef>
                <a:spcPct val="20000"/>
              </a:spcBef>
              <a:buClr>
                <a:schemeClr val="folHlink"/>
              </a:buClr>
              <a:buSzPct val="100000"/>
              <a:buFont typeface="Wingdings" charset="2"/>
              <a:buChar char="q"/>
              <a:defRPr/>
            </a:pPr>
            <a:r>
              <a:rPr lang="en-US" sz="1600" kern="0" dirty="0">
                <a:solidFill>
                  <a:srgbClr val="000000"/>
                </a:solidFill>
                <a:latin typeface="+mn-lt"/>
                <a:ea typeface="ＭＳ Ｐゴシック" pitchFamily="-1" charset="-128"/>
                <a:cs typeface="ＭＳ Ｐゴシック" pitchFamily="-1" charset="-128"/>
              </a:rPr>
              <a:t>digitization: discrete ~20x20</a:t>
            </a:r>
            <a:r>
              <a:rPr lang="ru-RU" sz="1600" kern="0" dirty="0">
                <a:solidFill>
                  <a:srgbClr val="000000"/>
                </a:solidFill>
                <a:latin typeface="+mn-lt"/>
                <a:ea typeface="ＭＳ Ｐゴシック" pitchFamily="-1" charset="-128"/>
                <a:cs typeface="ＭＳ Ｐゴシック" pitchFamily="-1" charset="-128"/>
              </a:rPr>
              <a:t> </a:t>
            </a:r>
            <a:r>
              <a:rPr lang="en-US" sz="1600" kern="0" dirty="0">
                <a:solidFill>
                  <a:srgbClr val="000000"/>
                </a:solidFill>
                <a:latin typeface="Symbol" charset="2"/>
                <a:ea typeface="ＭＳ Ｐゴシック" pitchFamily="-1" charset="-128"/>
                <a:cs typeface="Symbol" charset="2"/>
              </a:rPr>
              <a:t>m</a:t>
            </a:r>
            <a:r>
              <a:rPr lang="en-US" sz="1600" kern="0" dirty="0">
                <a:solidFill>
                  <a:srgbClr val="000000"/>
                </a:solidFill>
                <a:latin typeface="+mn-lt"/>
                <a:ea typeface="ＭＳ Ｐゴシック" pitchFamily="-1" charset="-128"/>
                <a:cs typeface="ＭＳ Ｐゴシック" pitchFamily="-1" charset="-128"/>
              </a:rPr>
              <a:t>m</a:t>
            </a:r>
            <a:r>
              <a:rPr lang="en-US" sz="1600" kern="0" baseline="30000" dirty="0">
                <a:solidFill>
                  <a:srgbClr val="000000"/>
                </a:solidFill>
                <a:latin typeface="+mn-lt"/>
                <a:ea typeface="ＭＳ Ｐゴシック" pitchFamily="-1" charset="-128"/>
                <a:cs typeface="ＭＳ Ｐゴシック" pitchFamily="-1" charset="-128"/>
              </a:rPr>
              <a:t>2</a:t>
            </a:r>
            <a:r>
              <a:rPr lang="en-US" sz="1600" kern="0" dirty="0">
                <a:solidFill>
                  <a:srgbClr val="000000"/>
                </a:solidFill>
                <a:latin typeface="+mn-lt"/>
                <a:ea typeface="ＭＳ Ｐゴシック" pitchFamily="-1" charset="-128"/>
                <a:cs typeface="ＭＳ Ｐゴシック" pitchFamily="-1" charset="-128"/>
              </a:rPr>
              <a:t> pixels</a:t>
            </a:r>
          </a:p>
        </p:txBody>
      </p:sp>
      <p:pic>
        <p:nvPicPr>
          <p:cNvPr id="11" name="Picture 13" descr="trs-1.png"/>
          <p:cNvPicPr>
            <a:picLocks noChangeAspect="1"/>
          </p:cNvPicPr>
          <p:nvPr/>
        </p:nvPicPr>
        <p:blipFill>
          <a:blip r:embed="rId4">
            <a:extLst>
              <a:ext uri="{28A0092B-C50C-407E-A947-70E740481C1C}">
                <a14:useLocalDpi xmlns:a14="http://schemas.microsoft.com/office/drawing/2010/main" xmlns="" val="0"/>
              </a:ext>
            </a:extLst>
          </a:blip>
          <a:srcRect l="14999" t="13333" r="2625" b="14667"/>
          <a:stretch>
            <a:fillRect/>
          </a:stretch>
        </p:blipFill>
        <p:spPr bwMode="auto">
          <a:xfrm>
            <a:off x="2336800" y="3425825"/>
            <a:ext cx="6465888" cy="3178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3"/>
          <p:cNvSpPr txBox="1">
            <a:spLocks noChangeArrowheads="1"/>
          </p:cNvSpPr>
          <p:nvPr/>
        </p:nvSpPr>
        <p:spPr bwMode="auto">
          <a:xfrm>
            <a:off x="88900" y="5168900"/>
            <a:ext cx="8534400" cy="1066800"/>
          </a:xfrm>
          <a:prstGeom prst="rect">
            <a:avLst/>
          </a:prstGeom>
          <a:noFill/>
          <a:ln w="9525">
            <a:noFill/>
            <a:miter lim="800000"/>
            <a:headEnd/>
            <a:tailEnd/>
          </a:ln>
        </p:spPr>
        <p:txBody>
          <a:bodyPr/>
          <a:lstStyle/>
          <a:p>
            <a:pPr>
              <a:spcBef>
                <a:spcPct val="20000"/>
              </a:spcBef>
              <a:buClr>
                <a:schemeClr val="folHlink"/>
              </a:buClr>
              <a:buSzPct val="100000"/>
              <a:defRPr/>
            </a:pPr>
            <a:r>
              <a:rPr lang="en-US" sz="2000" kern="0" dirty="0">
                <a:solidFill>
                  <a:srgbClr val="0000FF"/>
                </a:solidFill>
                <a:latin typeface="+mn-lt"/>
                <a:ea typeface="ＭＳ Ｐゴシック" pitchFamily="-1" charset="-128"/>
                <a:cs typeface="ＭＳ Ｐゴシック" pitchFamily="-1" charset="-128"/>
              </a:rPr>
              <a:t>Forward tracking:</a:t>
            </a:r>
          </a:p>
          <a:p>
            <a:pPr marL="342900" indent="-342900">
              <a:spcBef>
                <a:spcPct val="20000"/>
              </a:spcBef>
              <a:buClr>
                <a:schemeClr val="folHlink"/>
              </a:buClr>
              <a:buSzPct val="100000"/>
              <a:buFont typeface="Wingdings" charset="2"/>
              <a:buChar char="q"/>
              <a:defRPr/>
            </a:pPr>
            <a:r>
              <a:rPr lang="en-US" kern="0" dirty="0">
                <a:latin typeface="+mn-lt"/>
                <a:ea typeface="ＭＳ Ｐゴシック" pitchFamily="-1" charset="-128"/>
                <a:cs typeface="ＭＳ Ｐゴシック" pitchFamily="-1" charset="-128"/>
              </a:rPr>
              <a:t>3 disks behind the </a:t>
            </a:r>
            <a:r>
              <a:rPr lang="en-US" kern="0" dirty="0">
                <a:latin typeface="+mn-lt"/>
                <a:ea typeface="ＭＳ Ｐゴシック" pitchFamily="-1" charset="-128"/>
                <a:cs typeface="ＭＳ Ｐゴシック" pitchFamily="-1" charset="-128"/>
              </a:rPr>
              <a:t>TPC</a:t>
            </a:r>
            <a:r>
              <a:rPr lang="en-US" kern="0" dirty="0">
                <a:latin typeface="+mn-lt"/>
                <a:ea typeface="ＭＳ Ｐゴシック" pitchFamily="-1" charset="-128"/>
                <a:cs typeface="ＭＳ Ｐゴシック" pitchFamily="-1" charset="-128"/>
              </a:rPr>
              <a:t> endcap</a:t>
            </a:r>
          </a:p>
          <a:p>
            <a:pPr marL="342900" indent="-342900">
              <a:spcBef>
                <a:spcPct val="20000"/>
              </a:spcBef>
              <a:buClr>
                <a:schemeClr val="folHlink"/>
              </a:buClr>
              <a:buSzPct val="100000"/>
              <a:buFont typeface="Wingdings" charset="2"/>
              <a:buChar char="q"/>
              <a:defRPr/>
            </a:pPr>
            <a:r>
              <a:rPr lang="en-US" kern="0" dirty="0">
                <a:latin typeface="+mn-lt"/>
                <a:ea typeface="ＭＳ Ｐゴシック" pitchFamily="-1" charset="-128"/>
                <a:cs typeface="ＭＳ Ｐゴシック" pitchFamily="-1" charset="-128"/>
              </a:rPr>
              <a:t>rather precise START FGT design implemented</a:t>
            </a:r>
          </a:p>
          <a:p>
            <a:pPr marL="342900" indent="-342900">
              <a:spcBef>
                <a:spcPct val="20000"/>
              </a:spcBef>
              <a:buClr>
                <a:schemeClr val="folHlink"/>
              </a:buClr>
              <a:buSzPct val="100000"/>
              <a:buFont typeface="Wingdings" charset="2"/>
              <a:buChar char="q"/>
              <a:defRPr/>
            </a:pPr>
            <a:r>
              <a:rPr lang="en-US" kern="0" dirty="0">
                <a:latin typeface="+mn-lt"/>
                <a:ea typeface="ＭＳ Ｐゴシック" pitchFamily="-1" charset="-128"/>
                <a:cs typeface="ＭＳ Ｐゴシック" pitchFamily="-1" charset="-128"/>
              </a:rPr>
              <a:t>digitization: 100</a:t>
            </a:r>
            <a:r>
              <a:rPr lang="ru-RU" kern="0" dirty="0">
                <a:latin typeface="+mn-lt"/>
                <a:ea typeface="ＭＳ Ｐゴシック" pitchFamily="-1" charset="-128"/>
                <a:cs typeface="ＭＳ Ｐゴシック" pitchFamily="-1" charset="-128"/>
              </a:rPr>
              <a:t> </a:t>
            </a:r>
            <a:r>
              <a:rPr lang="en-US" kern="0" dirty="0">
                <a:latin typeface="Symbol" charset="2"/>
                <a:ea typeface="ＭＳ Ｐゴシック" pitchFamily="-1" charset="-128"/>
                <a:cs typeface="Symbol" charset="2"/>
              </a:rPr>
              <a:t>m</a:t>
            </a:r>
            <a:r>
              <a:rPr lang="en-US" kern="0" dirty="0">
                <a:latin typeface="+mn-lt"/>
                <a:ea typeface="ＭＳ Ｐゴシック" pitchFamily="-1" charset="-128"/>
                <a:cs typeface="ＭＳ Ｐゴシック" pitchFamily="-1" charset="-128"/>
              </a:rPr>
              <a:t>m resolution in X&amp;Y; gaussian smearing</a:t>
            </a:r>
          </a:p>
        </p:txBody>
      </p:sp>
      <p:pic>
        <p:nvPicPr>
          <p:cNvPr id="14" name="Picture 5" descr="tpc-1.png"/>
          <p:cNvPicPr>
            <a:picLocks noChangeAspect="1"/>
          </p:cNvPicPr>
          <p:nvPr/>
        </p:nvPicPr>
        <p:blipFill rotWithShape="1">
          <a:blip r:embed="rId5">
            <a:extLst>
              <a:ext uri="{28A0092B-C50C-407E-A947-70E740481C1C}">
                <a14:useLocalDpi xmlns:a14="http://schemas.microsoft.com/office/drawing/2010/main" xmlns="" val="0"/>
              </a:ext>
            </a:extLst>
          </a:blip>
          <a:srcRect l="31315" t="14000" r="18972" b="14000"/>
          <a:stretch/>
        </p:blipFill>
        <p:spPr bwMode="auto">
          <a:xfrm>
            <a:off x="5507395" y="3895344"/>
            <a:ext cx="3636605" cy="2962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3"/>
          <p:cNvSpPr txBox="1">
            <a:spLocks noChangeArrowheads="1"/>
          </p:cNvSpPr>
          <p:nvPr/>
        </p:nvSpPr>
        <p:spPr bwMode="auto">
          <a:xfrm>
            <a:off x="101600" y="3473450"/>
            <a:ext cx="8686800" cy="1739900"/>
          </a:xfrm>
          <a:prstGeom prst="rect">
            <a:avLst/>
          </a:prstGeom>
          <a:noFill/>
          <a:ln w="9525">
            <a:noFill/>
            <a:miter lim="800000"/>
            <a:headEnd/>
            <a:tailEnd/>
          </a:ln>
        </p:spPr>
        <p:txBody>
          <a:bodyPr/>
          <a:lstStyle>
            <a:lvl1pPr marL="342900" indent="-342900"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marL="0" indent="0" eaLnBrk="1" hangingPunct="1">
              <a:spcBef>
                <a:spcPct val="20000"/>
              </a:spcBef>
              <a:buClr>
                <a:schemeClr val="folHlink"/>
              </a:buClr>
              <a:buSzPct val="100000"/>
            </a:pPr>
            <a:r>
              <a:rPr lang="en-US" sz="2000" dirty="0">
                <a:solidFill>
                  <a:srgbClr val="0000FF"/>
                </a:solidFill>
                <a:latin typeface="+mn-lt"/>
              </a:rPr>
              <a:t>TPC</a:t>
            </a:r>
            <a:endParaRPr lang="en-US" sz="2000" dirty="0">
              <a:solidFill>
                <a:srgbClr val="0000FF"/>
              </a:solidFill>
              <a:latin typeface="+mn-lt"/>
            </a:endParaRPr>
          </a:p>
          <a:p>
            <a:pPr eaLnBrk="1" hangingPunct="1">
              <a:spcBef>
                <a:spcPct val="20000"/>
              </a:spcBef>
              <a:buClr>
                <a:schemeClr val="folHlink"/>
              </a:buClr>
              <a:buSzPct val="100000"/>
              <a:buFont typeface="Wingdings" charset="2"/>
              <a:buChar char="q"/>
            </a:pPr>
            <a:r>
              <a:rPr lang="en-US" sz="1800" dirty="0">
                <a:solidFill>
                  <a:schemeClr val="tx1"/>
                </a:solidFill>
                <a:latin typeface="+mn-lt"/>
              </a:rPr>
              <a:t>~2m long; gas volume radius [300..800] mm</a:t>
            </a:r>
          </a:p>
          <a:p>
            <a:pPr eaLnBrk="1" hangingPunct="1">
              <a:spcBef>
                <a:spcPct val="20000"/>
              </a:spcBef>
              <a:buClr>
                <a:schemeClr val="folHlink"/>
              </a:buClr>
              <a:buSzPct val="100000"/>
              <a:buFont typeface="Wingdings" charset="2"/>
              <a:buChar char="q"/>
            </a:pPr>
            <a:r>
              <a:rPr lang="en-US" sz="1800" dirty="0">
                <a:solidFill>
                  <a:schemeClr val="tx1"/>
                </a:solidFill>
                <a:latin typeface="+mn-lt"/>
              </a:rPr>
              <a:t>1.2% X</a:t>
            </a:r>
            <a:r>
              <a:rPr lang="en-US" sz="1800" baseline="-25000" dirty="0">
                <a:solidFill>
                  <a:schemeClr val="tx1"/>
                </a:solidFill>
                <a:latin typeface="+mn-lt"/>
              </a:rPr>
              <a:t>0</a:t>
            </a:r>
            <a:r>
              <a:rPr lang="en-US" sz="1800" dirty="0">
                <a:solidFill>
                  <a:schemeClr val="tx1"/>
                </a:solidFill>
                <a:latin typeface="+mn-lt"/>
              </a:rPr>
              <a:t> </a:t>
            </a:r>
            <a:r>
              <a:rPr lang="en-US" sz="1800" dirty="0">
                <a:solidFill>
                  <a:schemeClr val="tx1"/>
                </a:solidFill>
                <a:latin typeface="+mn-lt"/>
              </a:rPr>
              <a:t>IFC</a:t>
            </a:r>
            <a:r>
              <a:rPr lang="en-US" sz="1800" dirty="0">
                <a:solidFill>
                  <a:schemeClr val="tx1"/>
                </a:solidFill>
                <a:latin typeface="+mn-lt"/>
              </a:rPr>
              <a:t>, 4.0% X</a:t>
            </a:r>
            <a:r>
              <a:rPr lang="en-US" sz="1800" baseline="-25000" dirty="0">
                <a:solidFill>
                  <a:schemeClr val="tx1"/>
                </a:solidFill>
                <a:latin typeface="+mn-lt"/>
              </a:rPr>
              <a:t>0</a:t>
            </a:r>
            <a:r>
              <a:rPr lang="en-US" sz="1800" dirty="0">
                <a:solidFill>
                  <a:schemeClr val="tx1"/>
                </a:solidFill>
                <a:latin typeface="+mn-lt"/>
              </a:rPr>
              <a:t> </a:t>
            </a:r>
            <a:r>
              <a:rPr lang="en-US" sz="1800" dirty="0">
                <a:solidFill>
                  <a:schemeClr val="tx1"/>
                </a:solidFill>
                <a:latin typeface="+mn-lt"/>
              </a:rPr>
              <a:t>OFC</a:t>
            </a:r>
            <a:r>
              <a:rPr lang="en-US" sz="1800" dirty="0">
                <a:solidFill>
                  <a:schemeClr val="tx1"/>
                </a:solidFill>
                <a:latin typeface="+mn-lt"/>
              </a:rPr>
              <a:t>; 15.0% X</a:t>
            </a:r>
            <a:r>
              <a:rPr lang="en-US" sz="1800" baseline="-25000" dirty="0">
                <a:solidFill>
                  <a:schemeClr val="tx1"/>
                </a:solidFill>
                <a:latin typeface="+mn-lt"/>
              </a:rPr>
              <a:t>0 </a:t>
            </a:r>
            <a:r>
              <a:rPr lang="en-US" sz="1800" dirty="0">
                <a:solidFill>
                  <a:schemeClr val="tx1"/>
                </a:solidFill>
                <a:latin typeface="+mn-lt"/>
              </a:rPr>
              <a:t> aluminum </a:t>
            </a:r>
            <a:r>
              <a:rPr lang="en-US" sz="1800" dirty="0" err="1">
                <a:solidFill>
                  <a:schemeClr val="tx1"/>
                </a:solidFill>
                <a:latin typeface="+mn-lt"/>
              </a:rPr>
              <a:t>endcap</a:t>
            </a:r>
            <a:endParaRPr lang="en-US" sz="1800" dirty="0">
              <a:solidFill>
                <a:schemeClr val="tx1"/>
              </a:solidFill>
              <a:latin typeface="+mn-lt"/>
            </a:endParaRPr>
          </a:p>
          <a:p>
            <a:pPr eaLnBrk="1" hangingPunct="1">
              <a:spcBef>
                <a:spcPct val="20000"/>
              </a:spcBef>
              <a:buClr>
                <a:schemeClr val="folHlink"/>
              </a:buClr>
              <a:buSzPct val="100000"/>
              <a:buFont typeface="Wingdings" charset="2"/>
              <a:buChar char="q"/>
            </a:pPr>
            <a:r>
              <a:rPr lang="en-US" sz="1800" dirty="0">
                <a:solidFill>
                  <a:schemeClr val="tx1"/>
                </a:solidFill>
                <a:latin typeface="+mn-lt"/>
              </a:rPr>
              <a:t>digitization: assume known (</a:t>
            </a:r>
            <a:r>
              <a:rPr lang="en-US" sz="1800" dirty="0" err="1">
                <a:solidFill>
                  <a:schemeClr val="tx1"/>
                </a:solidFill>
                <a:latin typeface="+mn-lt"/>
              </a:rPr>
              <a:t>gaussian</a:t>
            </a:r>
            <a:r>
              <a:rPr lang="en-US" sz="1800" dirty="0">
                <a:solidFill>
                  <a:schemeClr val="tx1"/>
                </a:solidFill>
                <a:latin typeface="+mn-lt"/>
              </a:rPr>
              <a:t>) resolutions in </a:t>
            </a:r>
            <a:r>
              <a:rPr lang="ja-JP" altLang="en-US" sz="1800" dirty="0">
                <a:solidFill>
                  <a:schemeClr val="tx1"/>
                </a:solidFill>
                <a:latin typeface="+mn-lt"/>
              </a:rPr>
              <a:t>“</a:t>
            </a:r>
            <a:r>
              <a:rPr lang="en-US" sz="1800" dirty="0" err="1">
                <a:solidFill>
                  <a:schemeClr val="tx1"/>
                </a:solidFill>
                <a:latin typeface="+mn-lt"/>
              </a:rPr>
              <a:t>r</a:t>
            </a:r>
            <a:r>
              <a:rPr lang="en-US" sz="1800" dirty="0" err="1">
                <a:solidFill>
                  <a:schemeClr val="tx1"/>
                </a:solidFill>
                <a:latin typeface="Symbol" charset="2"/>
                <a:cs typeface="Symbol" charset="2"/>
              </a:rPr>
              <a:t>f</a:t>
            </a:r>
            <a:r>
              <a:rPr lang="ja-JP" altLang="en-US" sz="1800" dirty="0">
                <a:solidFill>
                  <a:schemeClr val="tx1"/>
                </a:solidFill>
                <a:latin typeface="+mn-lt"/>
              </a:rPr>
              <a:t>”</a:t>
            </a:r>
            <a:r>
              <a:rPr lang="en-US" sz="1800" dirty="0">
                <a:solidFill>
                  <a:schemeClr val="tx1"/>
                </a:solidFill>
                <a:latin typeface="+mn-lt"/>
              </a:rPr>
              <a:t> and </a:t>
            </a:r>
            <a:r>
              <a:rPr lang="ja-JP" altLang="en-US" sz="1800" dirty="0">
                <a:solidFill>
                  <a:schemeClr val="tx1"/>
                </a:solidFill>
                <a:latin typeface="+mn-lt"/>
              </a:rPr>
              <a:t>“</a:t>
            </a:r>
            <a:r>
              <a:rPr lang="en-US" sz="1800" dirty="0">
                <a:solidFill>
                  <a:schemeClr val="tx1"/>
                </a:solidFill>
                <a:latin typeface="+mn-lt"/>
              </a:rPr>
              <a:t>Z</a:t>
            </a:r>
            <a:r>
              <a:rPr lang="ja-JP" altLang="en-US" sz="1800" dirty="0">
                <a:solidFill>
                  <a:schemeClr val="tx1"/>
                </a:solidFill>
                <a:latin typeface="+mn-lt"/>
              </a:rPr>
              <a:t>”</a:t>
            </a:r>
            <a:r>
              <a:rPr lang="en-US" sz="1800" dirty="0">
                <a:solidFill>
                  <a:schemeClr val="tx1"/>
                </a:solidFill>
                <a:latin typeface="+mn-lt"/>
              </a:rPr>
              <a:t> and 1x5 mm GEM pads (up to 100 points per track) </a:t>
            </a:r>
          </a:p>
        </p:txBody>
      </p:sp>
      <p:pic>
        <p:nvPicPr>
          <p:cNvPr id="15" name="Picture 5" descr="fgt-1.png"/>
          <p:cNvPicPr>
            <a:picLocks noChangeAspect="1"/>
          </p:cNvPicPr>
          <p:nvPr/>
        </p:nvPicPr>
        <p:blipFill>
          <a:blip r:embed="rId6">
            <a:extLst>
              <a:ext uri="{28A0092B-C50C-407E-A947-70E740481C1C}">
                <a14:useLocalDpi xmlns:a14="http://schemas.microsoft.com/office/drawing/2010/main" xmlns="" val="0"/>
              </a:ext>
            </a:extLst>
          </a:blip>
          <a:srcRect l="20625" t="14000" r="7500" b="14000"/>
          <a:stretch>
            <a:fillRect/>
          </a:stretch>
        </p:blipFill>
        <p:spPr bwMode="auto">
          <a:xfrm>
            <a:off x="1314450" y="1905000"/>
            <a:ext cx="6572250" cy="3703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r>
              <a:rPr lang="en-US"/>
              <a:t>E.C. Aschenauer</a:t>
            </a:r>
          </a:p>
        </p:txBody>
      </p:sp>
    </p:spTree>
    <p:extLst>
      <p:ext uri="{BB962C8B-B14F-4D97-AF65-F5344CB8AC3E}">
        <p14:creationId xmlns:p14="http://schemas.microsoft.com/office/powerpoint/2010/main" xmlns="" val="4181808191"/>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789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7895"/>
                                        </p:tgtEl>
                                        <p:attrNameLst>
                                          <p:attrName>style.visibility</p:attrName>
                                        </p:attrNameLst>
                                      </p:cBhvr>
                                      <p:to>
                                        <p:strVal val="hidden"/>
                                      </p:to>
                                    </p:set>
                                  </p:childTnLst>
                                </p:cTn>
                              </p:par>
                              <p:par>
                                <p:cTn id="9" presetID="16" presetClass="entr" presetSubtype="2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par>
                                <p:cTn id="12" presetID="9"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dissolv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6" presetClass="entr" presetSubtype="2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Kinematics of Breakup Neutrons</a:t>
            </a:r>
          </a:p>
        </p:txBody>
      </p:sp>
      <p:sp>
        <p:nvSpPr>
          <p:cNvPr id="3" name="Date Placeholder 2"/>
          <p:cNvSpPr>
            <a:spLocks noGrp="1"/>
          </p:cNvSpPr>
          <p:nvPr>
            <p:ph type="dt" sz="half" idx="10"/>
          </p:nvPr>
        </p:nvSpPr>
        <p:spPr/>
        <p:txBody>
          <a:bodyPr/>
          <a:lstStyle/>
          <a:p>
            <a:r>
              <a:rPr lang="en-US" altLang="ja-JP"/>
              <a:t>E.C. Aschenauer</a:t>
            </a:r>
          </a:p>
        </p:txBody>
      </p:sp>
      <p:sp>
        <p:nvSpPr>
          <p:cNvPr id="5" name="Slide Number Placeholder 4"/>
          <p:cNvSpPr>
            <a:spLocks noGrp="1"/>
          </p:cNvSpPr>
          <p:nvPr>
            <p:ph type="sldNum" sz="quarter" idx="12"/>
          </p:nvPr>
        </p:nvSpPr>
        <p:spPr/>
        <p:txBody>
          <a:bodyPr/>
          <a:lstStyle/>
          <a:p>
            <a:fld id="{1EC7F85B-340E-9941-AF39-030851572DD6}" type="slidenum">
              <a:rPr lang="en-US" altLang="ja-JP"/>
              <a:pPr/>
              <a:t>63</a:t>
            </a:fld>
            <a:endParaRPr lang="en-US" altLang="ja-JP"/>
          </a:p>
        </p:txBody>
      </p:sp>
      <p:sp>
        <p:nvSpPr>
          <p:cNvPr id="6" name="TextBox 5"/>
          <p:cNvSpPr txBox="1"/>
          <p:nvPr/>
        </p:nvSpPr>
        <p:spPr>
          <a:xfrm>
            <a:off x="190500" y="749300"/>
            <a:ext cx="4696267" cy="369332"/>
          </a:xfrm>
          <a:prstGeom prst="rect">
            <a:avLst/>
          </a:prstGeom>
          <a:noFill/>
        </p:spPr>
        <p:txBody>
          <a:bodyPr wrap="none" rtlCol="0">
            <a:spAutoFit/>
          </a:bodyPr>
          <a:lstStyle/>
          <a:p>
            <a:r>
              <a:rPr lang="en-US" dirty="0">
                <a:solidFill>
                  <a:srgbClr val="FF00FF"/>
                </a:solidFill>
              </a:rPr>
              <a:t>Results from GEMINI++</a:t>
            </a:r>
            <a:r>
              <a:rPr lang="en-US" dirty="0">
                <a:solidFill>
                  <a:srgbClr val="000000"/>
                </a:solidFill>
              </a:rPr>
              <a:t> for </a:t>
            </a:r>
            <a:r>
              <a:rPr lang="en-US" dirty="0"/>
              <a:t>50 </a:t>
            </a:r>
            <a:r>
              <a:rPr lang="en-US" dirty="0" err="1"/>
              <a:t>GeV</a:t>
            </a:r>
            <a:r>
              <a:rPr lang="en-US" dirty="0"/>
              <a:t> Au</a:t>
            </a:r>
          </a:p>
        </p:txBody>
      </p:sp>
      <p:pic>
        <p:nvPicPr>
          <p:cNvPr id="7" name="Picture 6"/>
          <p:cNvPicPr>
            <a:picLocks noChangeAspect="1"/>
          </p:cNvPicPr>
          <p:nvPr/>
        </p:nvPicPr>
        <p:blipFill>
          <a:blip r:embed="rId2"/>
          <a:stretch>
            <a:fillRect/>
          </a:stretch>
        </p:blipFill>
        <p:spPr>
          <a:xfrm>
            <a:off x="222250" y="1117600"/>
            <a:ext cx="5448300" cy="4038600"/>
          </a:xfrm>
          <a:prstGeom prst="rect">
            <a:avLst/>
          </a:prstGeom>
        </p:spPr>
      </p:pic>
      <p:pic>
        <p:nvPicPr>
          <p:cNvPr id="8" name="Picture 7"/>
          <p:cNvPicPr>
            <a:picLocks noChangeAspect="1"/>
          </p:cNvPicPr>
          <p:nvPr/>
        </p:nvPicPr>
        <p:blipFill>
          <a:blip r:embed="rId3"/>
          <a:stretch>
            <a:fillRect/>
          </a:stretch>
        </p:blipFill>
        <p:spPr>
          <a:xfrm>
            <a:off x="1676400" y="1555750"/>
            <a:ext cx="5791200" cy="4102100"/>
          </a:xfrm>
          <a:prstGeom prst="rect">
            <a:avLst/>
          </a:prstGeom>
        </p:spPr>
      </p:pic>
      <p:pic>
        <p:nvPicPr>
          <p:cNvPr id="10" name="Picture 9"/>
          <p:cNvPicPr>
            <a:picLocks noChangeAspect="1"/>
          </p:cNvPicPr>
          <p:nvPr/>
        </p:nvPicPr>
        <p:blipFill>
          <a:blip r:embed="rId4"/>
          <a:stretch>
            <a:fillRect/>
          </a:stretch>
        </p:blipFill>
        <p:spPr>
          <a:xfrm>
            <a:off x="3340100" y="2019300"/>
            <a:ext cx="5549900" cy="4038600"/>
          </a:xfrm>
          <a:prstGeom prst="rect">
            <a:avLst/>
          </a:prstGeom>
        </p:spPr>
      </p:pic>
      <p:sp>
        <p:nvSpPr>
          <p:cNvPr id="11" name="TextBox 10"/>
          <p:cNvSpPr txBox="1"/>
          <p:nvPr/>
        </p:nvSpPr>
        <p:spPr>
          <a:xfrm>
            <a:off x="215900" y="5727700"/>
            <a:ext cx="2208733" cy="369332"/>
          </a:xfrm>
          <a:prstGeom prst="rect">
            <a:avLst/>
          </a:prstGeom>
          <a:noFill/>
        </p:spPr>
        <p:txBody>
          <a:bodyPr wrap="none" rtlCol="0">
            <a:spAutoFit/>
          </a:bodyPr>
          <a:lstStyle/>
          <a:p>
            <a:r>
              <a:rPr lang="en-US" dirty="0"/>
              <a:t>by Thomas </a:t>
            </a:r>
            <a:r>
              <a:rPr lang="en-US" dirty="0" err="1"/>
              <a:t>Ullrich</a:t>
            </a:r>
            <a:endParaRPr lang="en-US" dirty="0"/>
          </a:p>
        </p:txBody>
      </p:sp>
      <p:sp>
        <p:nvSpPr>
          <p:cNvPr id="12" name="Curved Right Arrow 11"/>
          <p:cNvSpPr/>
          <p:nvPr/>
        </p:nvSpPr>
        <p:spPr bwMode="auto">
          <a:xfrm>
            <a:off x="3022600" y="5981700"/>
            <a:ext cx="723900" cy="241300"/>
          </a:xfrm>
          <a:prstGeom prst="curvedRightArrow">
            <a:avLst/>
          </a:prstGeom>
          <a:gradFill flip="none" rotWithShape="1">
            <a:gsLst>
              <a:gs pos="0">
                <a:schemeClr val="bg1"/>
              </a:gs>
              <a:gs pos="100000">
                <a:srgbClr val="FFFFFF"/>
              </a:gs>
              <a:gs pos="50000">
                <a:srgbClr val="FF66FF"/>
              </a:gs>
            </a:gsLst>
            <a:path path="circle">
              <a:fillToRect l="100000" t="100000"/>
            </a:path>
            <a:tileRect r="-100000" b="-100000"/>
          </a:gradFill>
          <a:ln w="9525" cap="flat" cmpd="sng" algn="ctr">
            <a:solidFill>
              <a:srgbClr val="FF00FF"/>
            </a:solidFill>
            <a:prstDash val="solid"/>
            <a:round/>
            <a:headEnd type="none" w="med" len="med"/>
            <a:tailEnd type="none" w="med" len="med"/>
          </a:ln>
          <a:effectLst>
            <a:glow rad="25400">
              <a:srgbClr val="FF00FF">
                <a:alpha val="75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endParaRPr>
          </a:p>
        </p:txBody>
      </p:sp>
      <p:sp>
        <p:nvSpPr>
          <p:cNvPr id="13" name="TextBox 12"/>
          <p:cNvSpPr txBox="1"/>
          <p:nvPr/>
        </p:nvSpPr>
        <p:spPr>
          <a:xfrm>
            <a:off x="3822700" y="5943600"/>
            <a:ext cx="4539035" cy="369332"/>
          </a:xfrm>
          <a:prstGeom prst="rect">
            <a:avLst/>
          </a:prstGeom>
          <a:noFill/>
        </p:spPr>
        <p:txBody>
          <a:bodyPr wrap="none" rtlCol="0">
            <a:spAutoFit/>
          </a:bodyPr>
          <a:lstStyle/>
          <a:p>
            <a:r>
              <a:rPr lang="en-US" dirty="0"/>
              <a:t>+/-5mrad acceptance seems sufficient</a:t>
            </a:r>
          </a:p>
        </p:txBody>
      </p:sp>
      <p:sp>
        <p:nvSpPr>
          <p:cNvPr id="14" name="TextBox 13"/>
          <p:cNvSpPr txBox="1"/>
          <p:nvPr/>
        </p:nvSpPr>
        <p:spPr>
          <a:xfrm>
            <a:off x="533400" y="1905000"/>
            <a:ext cx="7734300" cy="2308324"/>
          </a:xfrm>
          <a:prstGeom prst="rect">
            <a:avLst/>
          </a:prstGeom>
          <a:solidFill>
            <a:schemeClr val="bg1">
              <a:lumMod val="85000"/>
            </a:schemeClr>
          </a:solidFill>
          <a:ln>
            <a:solidFill>
              <a:schemeClr val="bg1">
                <a:lumMod val="50000"/>
              </a:schemeClr>
            </a:solidFill>
          </a:ln>
          <a:effectLst>
            <a:glow rad="101600">
              <a:schemeClr val="bg1">
                <a:lumMod val="85000"/>
                <a:alpha val="75000"/>
              </a:schemeClr>
            </a:glow>
          </a:effectLst>
          <a:scene3d>
            <a:camera prst="orthographicFront"/>
            <a:lightRig rig="threePt" dir="t"/>
          </a:scene3d>
          <a:sp3d>
            <a:bevelT w="114300" prst="artDeco"/>
            <a:bevelB w="114300" prst="artDeco"/>
          </a:sp3d>
        </p:spPr>
        <p:txBody>
          <a:bodyPr wrap="square" rtlCol="0">
            <a:spAutoFit/>
          </a:bodyPr>
          <a:lstStyle/>
          <a:p>
            <a:r>
              <a:rPr lang="en-US" u="sng" dirty="0">
                <a:solidFill>
                  <a:srgbClr val="FF00FF"/>
                </a:solidFill>
              </a:rPr>
              <a:t>Results:</a:t>
            </a:r>
          </a:p>
          <a:p>
            <a:r>
              <a:rPr lang="en-US" dirty="0"/>
              <a:t>With an aperture of ±3 </a:t>
            </a:r>
            <a:r>
              <a:rPr lang="en-US" dirty="0" err="1"/>
              <a:t>mrad</a:t>
            </a:r>
            <a:r>
              <a:rPr lang="en-US" dirty="0"/>
              <a:t> we are in relative good shape</a:t>
            </a:r>
          </a:p>
          <a:p>
            <a:r>
              <a:rPr lang="en-US" dirty="0"/>
              <a:t>• enough “detection” power for </a:t>
            </a:r>
            <a:r>
              <a:rPr lang="en-US" dirty="0" err="1"/>
              <a:t>t</a:t>
            </a:r>
            <a:r>
              <a:rPr lang="en-US" dirty="0"/>
              <a:t> &gt; 0.025 GeV</a:t>
            </a:r>
            <a:r>
              <a:rPr lang="en-US" baseline="30000" dirty="0"/>
              <a:t>2</a:t>
            </a:r>
          </a:p>
          <a:p>
            <a:r>
              <a:rPr lang="en-US" dirty="0"/>
              <a:t>• below </a:t>
            </a:r>
            <a:r>
              <a:rPr lang="en-US" dirty="0" err="1"/>
              <a:t>t</a:t>
            </a:r>
            <a:r>
              <a:rPr lang="en-US" dirty="0"/>
              <a:t> ~ 0.02 GeV</a:t>
            </a:r>
            <a:r>
              <a:rPr lang="en-US" baseline="30000" dirty="0"/>
              <a:t>2</a:t>
            </a:r>
            <a:r>
              <a:rPr lang="en-US" dirty="0"/>
              <a:t> we have to look into photon detection</a:t>
            </a:r>
          </a:p>
          <a:p>
            <a:r>
              <a:rPr lang="en-US" dirty="0"/>
              <a:t>‣ Is it needed?</a:t>
            </a:r>
          </a:p>
          <a:p>
            <a:r>
              <a:rPr lang="en-US" u="sng" dirty="0">
                <a:solidFill>
                  <a:srgbClr val="FF00FF"/>
                </a:solidFill>
              </a:rPr>
              <a:t>Question:</a:t>
            </a:r>
          </a:p>
          <a:p>
            <a:pPr>
              <a:buFont typeface="Arial"/>
              <a:buChar char="•"/>
            </a:pPr>
            <a:r>
              <a:rPr lang="en-US" dirty="0"/>
              <a:t> For some physics rejection power for incoherent is needed ~10</a:t>
            </a:r>
            <a:r>
              <a:rPr lang="en-US" baseline="30000" dirty="0"/>
              <a:t>4</a:t>
            </a:r>
          </a:p>
          <a:p>
            <a:r>
              <a:rPr lang="en-US" dirty="0" err="1">
                <a:solidFill>
                  <a:srgbClr val="FF00FF"/>
                </a:solidFill>
                <a:sym typeface="Wingdings"/>
              </a:rPr>
              <a:t></a:t>
            </a:r>
            <a:r>
              <a:rPr lang="en-US" dirty="0">
                <a:sym typeface="Wingdings"/>
              </a:rPr>
              <a:t> </a:t>
            </a:r>
            <a:r>
              <a:rPr lang="en-US" dirty="0"/>
              <a:t>How efficient can the </a:t>
            </a:r>
            <a:r>
              <a:rPr lang="en-US" dirty="0" err="1"/>
              <a:t>ZDCs</a:t>
            </a:r>
            <a:r>
              <a:rPr lang="en-US" dirty="0"/>
              <a:t> be made?</a:t>
            </a:r>
          </a:p>
        </p:txBody>
      </p:sp>
    </p:spTree>
    <p:extLst>
      <p:ext uri="{BB962C8B-B14F-4D97-AF65-F5344CB8AC3E}">
        <p14:creationId xmlns:p14="http://schemas.microsoft.com/office/powerpoint/2010/main" xmlns="" val="1478383679"/>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0.70"/>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strVal val="#ppt_w*0.70"/>
                                          </p:val>
                                        </p:tav>
                                        <p:tav tm="100000">
                                          <p:val>
                                            <p:strVal val="#ppt_w"/>
                                          </p:val>
                                        </p:tav>
                                      </p:tavLst>
                                    </p:anim>
                                    <p:anim calcmode="lin" valueType="num">
                                      <p:cBhvr>
                                        <p:cTn id="20" dur="1000" fill="hold"/>
                                        <p:tgtEl>
                                          <p:spTgt spid="13"/>
                                        </p:tgtEl>
                                        <p:attrNameLst>
                                          <p:attrName>ppt_h</p:attrName>
                                        </p:attrNameLst>
                                      </p:cBhvr>
                                      <p:tavLst>
                                        <p:tav tm="0">
                                          <p:val>
                                            <p:strVal val="#ppt_h"/>
                                          </p:val>
                                        </p:tav>
                                        <p:tav tm="100000">
                                          <p:val>
                                            <p:strVal val="#ppt_h"/>
                                          </p:val>
                                        </p:tav>
                                      </p:tavLst>
                                    </p:anim>
                                    <p:animEffect transition="in" filter="fade">
                                      <p:cBhvr>
                                        <p:cTn id="21" dur="1000"/>
                                        <p:tgtEl>
                                          <p:spTgt spid="13"/>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strVal val="#ppt_w*0.70"/>
                                          </p:val>
                                        </p:tav>
                                        <p:tav tm="100000">
                                          <p:val>
                                            <p:strVal val="#ppt_w"/>
                                          </p:val>
                                        </p:tav>
                                      </p:tavLst>
                                    </p:anim>
                                    <p:anim calcmode="lin" valueType="num">
                                      <p:cBhvr>
                                        <p:cTn id="25" dur="1000" fill="hold"/>
                                        <p:tgtEl>
                                          <p:spTgt spid="12"/>
                                        </p:tgtEl>
                                        <p:attrNameLst>
                                          <p:attrName>ppt_h</p:attrName>
                                        </p:attrNameLst>
                                      </p:cBhvr>
                                      <p:tavLst>
                                        <p:tav tm="0">
                                          <p:val>
                                            <p:strVal val="#ppt_h"/>
                                          </p:val>
                                        </p:tav>
                                        <p:tav tm="100000">
                                          <p:val>
                                            <p:strVal val="#ppt_h"/>
                                          </p:val>
                                        </p:tav>
                                      </p:tavLst>
                                    </p:anim>
                                    <p:animEffect transition="in" filter="fade">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strVal val="#ppt_w*0.70"/>
                                          </p:val>
                                        </p:tav>
                                        <p:tav tm="100000">
                                          <p:val>
                                            <p:strVal val="#ppt_w"/>
                                          </p:val>
                                        </p:tav>
                                      </p:tavLst>
                                    </p:anim>
                                    <p:anim calcmode="lin" valueType="num">
                                      <p:cBhvr>
                                        <p:cTn id="32" dur="1000" fill="hold"/>
                                        <p:tgtEl>
                                          <p:spTgt spid="14"/>
                                        </p:tgtEl>
                                        <p:attrNameLst>
                                          <p:attrName>ppt_h</p:attrName>
                                        </p:attrNameLst>
                                      </p:cBhvr>
                                      <p:tavLst>
                                        <p:tav tm="0">
                                          <p:val>
                                            <p:strVal val="#ppt_h"/>
                                          </p:val>
                                        </p:tav>
                                        <p:tav tm="100000">
                                          <p:val>
                                            <p:strVal val="#ppt_h"/>
                                          </p:val>
                                        </p:tav>
                                      </p:tavLst>
                                    </p:anim>
                                    <p:animEffect transition="in" filter="fade">
                                      <p:cBhvr>
                                        <p:cTn id="3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p:txBody>
          <a:bodyPr/>
          <a:lstStyle/>
          <a:p>
            <a:r>
              <a:rPr lang="en-US" dirty="0"/>
              <a:t>Diffractive Physics: </a:t>
            </a:r>
            <a:r>
              <a:rPr lang="en-US" dirty="0" err="1"/>
              <a:t>p</a:t>
            </a:r>
            <a:r>
              <a:rPr lang="en-US" dirty="0"/>
              <a:t>’ kinematics</a:t>
            </a:r>
          </a:p>
        </p:txBody>
      </p:sp>
      <p:pic>
        <p:nvPicPr>
          <p:cNvPr id="24579" name="Picture 3"/>
          <p:cNvPicPr>
            <a:picLocks noChangeAspect="1" noChangeArrowheads="1"/>
          </p:cNvPicPr>
          <p:nvPr/>
        </p:nvPicPr>
        <p:blipFill>
          <a:blip r:embed="rId2"/>
          <a:srcRect t="7673"/>
          <a:stretch>
            <a:fillRect/>
          </a:stretch>
        </p:blipFill>
        <p:spPr bwMode="auto">
          <a:xfrm>
            <a:off x="2402086" y="1861536"/>
            <a:ext cx="6741914" cy="4641658"/>
          </a:xfrm>
          <a:prstGeom prst="rect">
            <a:avLst/>
          </a:prstGeom>
          <a:noFill/>
          <a:ln w="12700" cap="flat">
            <a:noFill/>
            <a:miter lim="800000"/>
            <a:headEnd/>
            <a:tailEnd/>
          </a:ln>
        </p:spPr>
      </p:pic>
      <p:sp>
        <p:nvSpPr>
          <p:cNvPr id="24580" name="Rectangle 4"/>
          <p:cNvSpPr>
            <a:spLocks/>
          </p:cNvSpPr>
          <p:nvPr/>
        </p:nvSpPr>
        <p:spPr bwMode="auto">
          <a:xfrm>
            <a:off x="5621238" y="4791184"/>
            <a:ext cx="699823"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dirty="0">
                <a:solidFill>
                  <a:srgbClr val="FF00FF"/>
                </a:solidFill>
                <a:ea typeface="Gill Sans" charset="0"/>
                <a:cs typeface="Gill Sans" charset="0"/>
              </a:rPr>
              <a:t>5x250</a:t>
            </a:r>
          </a:p>
        </p:txBody>
      </p:sp>
      <p:sp>
        <p:nvSpPr>
          <p:cNvPr id="24581" name="Rectangle 5"/>
          <p:cNvSpPr>
            <a:spLocks/>
          </p:cNvSpPr>
          <p:nvPr/>
        </p:nvSpPr>
        <p:spPr bwMode="auto">
          <a:xfrm>
            <a:off x="4254996" y="3463835"/>
            <a:ext cx="699823"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dirty="0">
                <a:solidFill>
                  <a:srgbClr val="FF00FF"/>
                </a:solidFill>
                <a:ea typeface="Gill Sans" charset="0"/>
                <a:cs typeface="Gill Sans" charset="0"/>
              </a:rPr>
              <a:t>5x100</a:t>
            </a:r>
          </a:p>
        </p:txBody>
      </p:sp>
      <p:sp>
        <p:nvSpPr>
          <p:cNvPr id="24582" name="Rectangle 6"/>
          <p:cNvSpPr>
            <a:spLocks/>
          </p:cNvSpPr>
          <p:nvPr/>
        </p:nvSpPr>
        <p:spPr bwMode="auto">
          <a:xfrm>
            <a:off x="3268266" y="2186890"/>
            <a:ext cx="558935"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solidFill>
                  <a:srgbClr val="FF00FF"/>
                </a:solidFill>
                <a:ea typeface="Gill Sans" charset="0"/>
                <a:cs typeface="Gill Sans" charset="0"/>
              </a:rPr>
              <a:t>5x50</a:t>
            </a:r>
          </a:p>
        </p:txBody>
      </p:sp>
      <p:sp>
        <p:nvSpPr>
          <p:cNvPr id="11" name="Date Placeholder 10"/>
          <p:cNvSpPr>
            <a:spLocks noGrp="1"/>
          </p:cNvSpPr>
          <p:nvPr>
            <p:ph type="dt" sz="half" idx="10"/>
          </p:nvPr>
        </p:nvSpPr>
        <p:spPr/>
        <p:txBody>
          <a:bodyPr/>
          <a:lstStyle/>
          <a:p>
            <a:r>
              <a:rPr lang="en-US" altLang="ja-JP"/>
              <a:t>E.C. Aschenauer</a:t>
            </a:r>
          </a:p>
        </p:txBody>
      </p:sp>
      <p:sp>
        <p:nvSpPr>
          <p:cNvPr id="12" name="Slide Number Placeholder 11"/>
          <p:cNvSpPr>
            <a:spLocks noGrp="1"/>
          </p:cNvSpPr>
          <p:nvPr>
            <p:ph type="sldNum" sz="quarter" idx="12"/>
          </p:nvPr>
        </p:nvSpPr>
        <p:spPr/>
        <p:txBody>
          <a:bodyPr/>
          <a:lstStyle/>
          <a:p>
            <a:fld id="{1EC7F85B-340E-9941-AF39-030851572DD6}" type="slidenum">
              <a:rPr lang="en-US" altLang="ja-JP"/>
              <a:pPr/>
              <a:t>64</a:t>
            </a:fld>
            <a:endParaRPr lang="en-US" altLang="ja-JP"/>
          </a:p>
        </p:txBody>
      </p:sp>
      <p:sp>
        <p:nvSpPr>
          <p:cNvPr id="10" name="TextBox 9"/>
          <p:cNvSpPr txBox="1"/>
          <p:nvPr/>
        </p:nvSpPr>
        <p:spPr>
          <a:xfrm>
            <a:off x="2928250" y="960817"/>
            <a:ext cx="6114149" cy="923330"/>
          </a:xfrm>
          <a:prstGeom prst="rect">
            <a:avLst/>
          </a:prstGeom>
          <a:noFill/>
        </p:spPr>
        <p:txBody>
          <a:bodyPr wrap="square" rtlCol="0">
            <a:spAutoFit/>
          </a:bodyPr>
          <a:lstStyle/>
          <a:p>
            <a:r>
              <a:rPr lang="en-US" sz="2000" b="1" dirty="0" err="1">
                <a:solidFill>
                  <a:srgbClr val="000000"/>
                </a:solidFill>
                <a:latin typeface="Comic Sans MS"/>
                <a:cs typeface="Comic Sans MS"/>
              </a:rPr>
              <a:t>t</a:t>
            </a:r>
            <a:r>
              <a:rPr lang="en-US" sz="2000" b="1" dirty="0">
                <a:solidFill>
                  <a:srgbClr val="000000"/>
                </a:solidFill>
                <a:latin typeface="Comic Sans MS"/>
                <a:cs typeface="Comic Sans MS"/>
              </a:rPr>
              <a:t>=(p</a:t>
            </a:r>
            <a:r>
              <a:rPr lang="en-US" sz="2000" b="1" baseline="-6000" dirty="0">
                <a:solidFill>
                  <a:srgbClr val="000000"/>
                </a:solidFill>
                <a:latin typeface="Comic Sans MS"/>
                <a:cs typeface="Comic Sans MS"/>
              </a:rPr>
              <a:t>4</a:t>
            </a:r>
            <a:r>
              <a:rPr lang="en-US" sz="2000" b="1" dirty="0">
                <a:solidFill>
                  <a:srgbClr val="000000"/>
                </a:solidFill>
                <a:latin typeface="Comic Sans MS"/>
                <a:cs typeface="Comic Sans MS"/>
              </a:rPr>
              <a:t>-p</a:t>
            </a:r>
            <a:r>
              <a:rPr lang="en-US" sz="2000" b="1" baseline="-6000" dirty="0">
                <a:solidFill>
                  <a:srgbClr val="000000"/>
                </a:solidFill>
                <a:latin typeface="Comic Sans MS"/>
                <a:cs typeface="Comic Sans MS"/>
              </a:rPr>
              <a:t>2</a:t>
            </a:r>
            <a:r>
              <a:rPr lang="en-US" sz="2000" b="1" dirty="0">
                <a:solidFill>
                  <a:srgbClr val="000000"/>
                </a:solidFill>
                <a:latin typeface="Comic Sans MS"/>
                <a:cs typeface="Comic Sans MS"/>
              </a:rPr>
              <a:t>)</a:t>
            </a:r>
            <a:r>
              <a:rPr lang="en-US" sz="2000" b="1" baseline="32000" dirty="0">
                <a:solidFill>
                  <a:srgbClr val="000000"/>
                </a:solidFill>
                <a:latin typeface="Comic Sans MS"/>
                <a:cs typeface="Comic Sans MS"/>
              </a:rPr>
              <a:t>2</a:t>
            </a:r>
            <a:r>
              <a:rPr lang="en-US" sz="2000" b="1" dirty="0">
                <a:solidFill>
                  <a:srgbClr val="000000"/>
                </a:solidFill>
                <a:latin typeface="Comic Sans MS"/>
                <a:cs typeface="Comic Sans MS"/>
              </a:rPr>
              <a:t> = 2[(m</a:t>
            </a:r>
            <a:r>
              <a:rPr lang="en-US" sz="2000" b="1" baseline="-6000" dirty="0">
                <a:solidFill>
                  <a:srgbClr val="000000"/>
                </a:solidFill>
                <a:latin typeface="Comic Sans MS"/>
                <a:cs typeface="Comic Sans MS"/>
              </a:rPr>
              <a:t>p</a:t>
            </a:r>
            <a:r>
              <a:rPr lang="en-US" sz="2000" b="1" baseline="32000" dirty="0">
                <a:solidFill>
                  <a:srgbClr val="000000"/>
                </a:solidFill>
                <a:latin typeface="Comic Sans MS"/>
                <a:cs typeface="Comic Sans MS"/>
              </a:rPr>
              <a:t>in</a:t>
            </a:r>
            <a:r>
              <a:rPr lang="en-US" sz="2000" b="1" dirty="0">
                <a:solidFill>
                  <a:srgbClr val="000000"/>
                </a:solidFill>
                <a:latin typeface="Comic Sans MS"/>
                <a:cs typeface="Comic Sans MS"/>
              </a:rPr>
              <a:t>.m</a:t>
            </a:r>
            <a:r>
              <a:rPr lang="en-US" sz="2000" b="1" baseline="-6000" dirty="0">
                <a:solidFill>
                  <a:srgbClr val="000000"/>
                </a:solidFill>
                <a:latin typeface="Comic Sans MS"/>
                <a:cs typeface="Comic Sans MS"/>
              </a:rPr>
              <a:t>p</a:t>
            </a:r>
            <a:r>
              <a:rPr lang="en-US" sz="2000" b="1" baseline="32000" dirty="0">
                <a:solidFill>
                  <a:srgbClr val="000000"/>
                </a:solidFill>
                <a:latin typeface="Comic Sans MS"/>
                <a:cs typeface="Comic Sans MS"/>
              </a:rPr>
              <a:t>out</a:t>
            </a:r>
            <a:r>
              <a:rPr lang="en-US" sz="2000" b="1" dirty="0">
                <a:solidFill>
                  <a:srgbClr val="000000"/>
                </a:solidFill>
                <a:latin typeface="Comic Sans MS"/>
                <a:cs typeface="Comic Sans MS"/>
              </a:rPr>
              <a:t>)-(E</a:t>
            </a:r>
            <a:r>
              <a:rPr lang="en-US" sz="2000" b="1" baseline="32000" dirty="0">
                <a:solidFill>
                  <a:srgbClr val="000000"/>
                </a:solidFill>
                <a:latin typeface="Comic Sans MS"/>
                <a:cs typeface="Comic Sans MS"/>
              </a:rPr>
              <a:t>in</a:t>
            </a:r>
            <a:r>
              <a:rPr lang="en-US" sz="2000" b="1" dirty="0">
                <a:solidFill>
                  <a:srgbClr val="000000"/>
                </a:solidFill>
                <a:latin typeface="Comic Sans MS"/>
                <a:cs typeface="Comic Sans MS"/>
              </a:rPr>
              <a:t>E</a:t>
            </a:r>
            <a:r>
              <a:rPr lang="en-US" sz="2000" b="1" baseline="32000" dirty="0">
                <a:solidFill>
                  <a:srgbClr val="000000"/>
                </a:solidFill>
                <a:latin typeface="Comic Sans MS"/>
                <a:cs typeface="Comic Sans MS"/>
              </a:rPr>
              <a:t>out</a:t>
            </a:r>
            <a:r>
              <a:rPr lang="en-US" sz="2000" b="1" dirty="0">
                <a:solidFill>
                  <a:srgbClr val="000000"/>
                </a:solidFill>
                <a:latin typeface="Comic Sans MS"/>
                <a:cs typeface="Comic Sans MS"/>
              </a:rPr>
              <a:t> - </a:t>
            </a:r>
            <a:r>
              <a:rPr lang="en-US" sz="2000" b="1" dirty="0" err="1">
                <a:solidFill>
                  <a:srgbClr val="000000"/>
                </a:solidFill>
                <a:latin typeface="Comic Sans MS"/>
                <a:cs typeface="Comic Sans MS"/>
              </a:rPr>
              <a:t>p</a:t>
            </a:r>
            <a:r>
              <a:rPr lang="en-US" sz="2000" b="1" baseline="-6000" dirty="0" err="1">
                <a:solidFill>
                  <a:srgbClr val="000000"/>
                </a:solidFill>
                <a:latin typeface="Comic Sans MS"/>
                <a:cs typeface="Comic Sans MS"/>
              </a:rPr>
              <a:t>z</a:t>
            </a:r>
            <a:r>
              <a:rPr lang="en-US" sz="2000" b="1" baseline="32000" dirty="0" err="1">
                <a:solidFill>
                  <a:srgbClr val="000000"/>
                </a:solidFill>
                <a:latin typeface="Comic Sans MS"/>
                <a:cs typeface="Comic Sans MS"/>
              </a:rPr>
              <a:t>in</a:t>
            </a:r>
            <a:r>
              <a:rPr lang="en-US" sz="2000" b="1" dirty="0" err="1">
                <a:solidFill>
                  <a:srgbClr val="000000"/>
                </a:solidFill>
                <a:latin typeface="Comic Sans MS"/>
                <a:cs typeface="Comic Sans MS"/>
              </a:rPr>
              <a:t>p</a:t>
            </a:r>
            <a:r>
              <a:rPr lang="en-US" sz="2000" b="1" baseline="-6000" dirty="0" err="1">
                <a:solidFill>
                  <a:srgbClr val="000000"/>
                </a:solidFill>
                <a:latin typeface="Comic Sans MS"/>
                <a:cs typeface="Comic Sans MS"/>
              </a:rPr>
              <a:t>z</a:t>
            </a:r>
            <a:r>
              <a:rPr lang="en-US" sz="2000" b="1" baseline="32000" dirty="0" err="1">
                <a:solidFill>
                  <a:srgbClr val="000000"/>
                </a:solidFill>
                <a:latin typeface="Comic Sans MS"/>
                <a:cs typeface="Comic Sans MS"/>
              </a:rPr>
              <a:t>out</a:t>
            </a:r>
            <a:r>
              <a:rPr lang="en-US" sz="2000" b="1" dirty="0">
                <a:solidFill>
                  <a:srgbClr val="000000"/>
                </a:solidFill>
                <a:latin typeface="Comic Sans MS"/>
                <a:cs typeface="Comic Sans MS"/>
              </a:rPr>
              <a:t>)]</a:t>
            </a:r>
          </a:p>
          <a:p>
            <a:endParaRPr lang="en-US" sz="1400" dirty="0">
              <a:solidFill>
                <a:srgbClr val="000000"/>
              </a:solidFill>
              <a:latin typeface="Comic Sans MS"/>
              <a:cs typeface="Comic Sans MS"/>
            </a:endParaRPr>
          </a:p>
          <a:p>
            <a:r>
              <a:rPr lang="en-US" sz="2000" b="1" dirty="0" err="1">
                <a:solidFill>
                  <a:srgbClr val="FF00FF"/>
                </a:solidFill>
                <a:latin typeface="Comic Sans MS"/>
                <a:cs typeface="Comic Sans MS"/>
                <a:sym typeface="Wingdings"/>
              </a:rPr>
              <a:t></a:t>
            </a:r>
            <a:r>
              <a:rPr lang="en-US" sz="2000" dirty="0">
                <a:solidFill>
                  <a:srgbClr val="FF00FF"/>
                </a:solidFill>
                <a:latin typeface="Comic Sans MS"/>
                <a:cs typeface="Comic Sans MS"/>
                <a:sym typeface="Wingdings"/>
              </a:rPr>
              <a:t> </a:t>
            </a:r>
            <a:r>
              <a:rPr lang="en-US" sz="2000" dirty="0">
                <a:solidFill>
                  <a:srgbClr val="000000"/>
                </a:solidFill>
                <a:latin typeface="Comic Sans MS"/>
                <a:cs typeface="Comic Sans MS"/>
                <a:sym typeface="Wingdings"/>
              </a:rPr>
              <a:t>“ Roman Pots”</a:t>
            </a:r>
            <a:r>
              <a:rPr lang="en-US" sz="2000" b="1" dirty="0">
                <a:solidFill>
                  <a:srgbClr val="000000"/>
                </a:solidFill>
                <a:latin typeface="Comic Sans MS"/>
                <a:cs typeface="Comic Sans MS"/>
              </a:rPr>
              <a:t> acceptance studies see later</a:t>
            </a:r>
          </a:p>
        </p:txBody>
      </p:sp>
      <p:grpSp>
        <p:nvGrpSpPr>
          <p:cNvPr id="14" name="Group 30"/>
          <p:cNvGrpSpPr/>
          <p:nvPr/>
        </p:nvGrpSpPr>
        <p:grpSpPr>
          <a:xfrm>
            <a:off x="0" y="732084"/>
            <a:ext cx="2473524" cy="2035970"/>
            <a:chOff x="251498" y="1341684"/>
            <a:chExt cx="2473524" cy="2035970"/>
          </a:xfrm>
        </p:grpSpPr>
        <p:pic>
          <p:nvPicPr>
            <p:cNvPr id="15" name="Picture 19"/>
            <p:cNvPicPr>
              <a:picLocks noChangeArrowheads="1"/>
            </p:cNvPicPr>
            <p:nvPr/>
          </p:nvPicPr>
          <p:blipFill>
            <a:blip r:embed="rId3"/>
            <a:srcRect/>
            <a:stretch>
              <a:fillRect/>
            </a:stretch>
          </p:blipFill>
          <p:spPr bwMode="auto">
            <a:xfrm>
              <a:off x="251498" y="1341684"/>
              <a:ext cx="2473524" cy="2035970"/>
            </a:xfrm>
            <a:prstGeom prst="rect">
              <a:avLst/>
            </a:prstGeom>
            <a:solidFill>
              <a:schemeClr val="bg1">
                <a:lumMod val="75000"/>
              </a:schemeClr>
            </a:solidFill>
            <a:ln w="12700" cap="flat">
              <a:solidFill>
                <a:schemeClr val="bg1">
                  <a:lumMod val="50000"/>
                </a:schemeClr>
              </a:solidFill>
              <a:miter lim="800000"/>
              <a:headEnd/>
              <a:tailEnd/>
            </a:ln>
            <a:scene3d>
              <a:camera prst="orthographicFront"/>
              <a:lightRig rig="threePt" dir="t"/>
            </a:scene3d>
            <a:sp3d>
              <a:bevelT w="114300" prst="artDeco"/>
              <a:bevelB w="114300" prst="artDeco"/>
            </a:sp3d>
          </p:spPr>
        </p:pic>
        <p:sp>
          <p:nvSpPr>
            <p:cNvPr id="16" name="Rectangle 20"/>
            <p:cNvSpPr>
              <a:spLocks/>
            </p:cNvSpPr>
            <p:nvPr/>
          </p:nvSpPr>
          <p:spPr bwMode="auto">
            <a:xfrm>
              <a:off x="1446811" y="2538263"/>
              <a:ext cx="207615" cy="495598"/>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dirty="0">
                  <a:solidFill>
                    <a:srgbClr val="000000"/>
                  </a:solidFill>
                  <a:ea typeface="Gill Sans" charset="0"/>
                  <a:cs typeface="Gill Sans" charset="0"/>
                </a:rPr>
                <a:t>?</a:t>
              </a:r>
            </a:p>
          </p:txBody>
        </p:sp>
        <p:sp>
          <p:nvSpPr>
            <p:cNvPr id="17" name="TextBox 16"/>
            <p:cNvSpPr txBox="1"/>
            <p:nvPr/>
          </p:nvSpPr>
          <p:spPr>
            <a:xfrm>
              <a:off x="260736" y="1348170"/>
              <a:ext cx="1375296" cy="338554"/>
            </a:xfrm>
            <a:prstGeom prst="rect">
              <a:avLst/>
            </a:prstGeom>
            <a:solidFill>
              <a:schemeClr val="bg1">
                <a:lumMod val="75000"/>
              </a:schemeClr>
            </a:solidFill>
            <a:ln>
              <a:solidFill>
                <a:schemeClr val="bg1">
                  <a:lumMod val="50000"/>
                </a:schemeClr>
              </a:solidFill>
            </a:ln>
            <a:scene3d>
              <a:camera prst="orthographicFront"/>
              <a:lightRig rig="threePt" dir="t"/>
            </a:scene3d>
            <a:sp3d>
              <a:bevelT w="114300" prst="artDeco"/>
              <a:bevelB w="114300" prst="artDeco"/>
            </a:sp3d>
          </p:spPr>
          <p:txBody>
            <a:bodyPr wrap="none" rtlCol="0">
              <a:spAutoFit/>
            </a:bodyPr>
            <a:lstStyle/>
            <a:p>
              <a:r>
                <a:rPr lang="en-US" sz="1600" b="1" dirty="0">
                  <a:solidFill>
                    <a:srgbClr val="000000"/>
                  </a:solidFill>
                  <a:latin typeface="Comic Sans MS"/>
                  <a:cs typeface="Comic Sans MS"/>
                </a:rPr>
                <a:t>Diffraction:</a:t>
              </a:r>
            </a:p>
          </p:txBody>
        </p:sp>
        <p:sp>
          <p:nvSpPr>
            <p:cNvPr id="18" name="TextBox 17"/>
            <p:cNvSpPr txBox="1"/>
            <p:nvPr/>
          </p:nvSpPr>
          <p:spPr>
            <a:xfrm>
              <a:off x="2286000" y="2984500"/>
              <a:ext cx="340758" cy="338554"/>
            </a:xfrm>
            <a:prstGeom prst="rect">
              <a:avLst/>
            </a:prstGeom>
            <a:noFill/>
          </p:spPr>
          <p:txBody>
            <a:bodyPr wrap="square" rtlCol="0">
              <a:spAutoFit/>
            </a:bodyPr>
            <a:lstStyle/>
            <a:p>
              <a:r>
                <a:rPr lang="en-US" sz="1600" dirty="0" err="1"/>
                <a:t>p</a:t>
              </a:r>
              <a:r>
                <a:rPr lang="en-US" sz="1600" dirty="0"/>
                <a:t>’</a:t>
              </a:r>
            </a:p>
          </p:txBody>
        </p:sp>
      </p:grpSp>
      <p:sp>
        <p:nvSpPr>
          <p:cNvPr id="2" name="TextBox 1"/>
          <p:cNvSpPr txBox="1"/>
          <p:nvPr/>
        </p:nvSpPr>
        <p:spPr>
          <a:xfrm>
            <a:off x="0" y="5092700"/>
            <a:ext cx="2809258" cy="369332"/>
          </a:xfrm>
          <a:prstGeom prst="rect">
            <a:avLst/>
          </a:prstGeom>
          <a:noFill/>
        </p:spPr>
        <p:txBody>
          <a:bodyPr wrap="none" rtlCol="0">
            <a:spAutoFit/>
          </a:bodyPr>
          <a:lstStyle/>
          <a:p>
            <a:r>
              <a:rPr lang="en-US" dirty="0"/>
              <a:t>Simulations by J.H Lee</a:t>
            </a:r>
          </a:p>
        </p:txBody>
      </p:sp>
    </p:spTree>
    <p:extLst>
      <p:ext uri="{BB962C8B-B14F-4D97-AF65-F5344CB8AC3E}">
        <p14:creationId xmlns:p14="http://schemas.microsoft.com/office/powerpoint/2010/main" xmlns="" val="404914366"/>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xfrm>
            <a:off x="0" y="0"/>
            <a:ext cx="9144000" cy="609600"/>
          </a:xfrm>
        </p:spPr>
        <p:txBody>
          <a:bodyPr/>
          <a:lstStyle/>
          <a:p>
            <a:r>
              <a:rPr lang="en-US" dirty="0"/>
              <a:t/>
            </a:r>
            <a:br>
              <a:rPr lang="en-US" dirty="0"/>
            </a:br>
            <a:r>
              <a:rPr lang="en-US" dirty="0"/>
              <a:t>proton distribution in </a:t>
            </a:r>
            <a:r>
              <a:rPr lang="en-US" dirty="0" err="1"/>
              <a:t>y</a:t>
            </a:r>
            <a:r>
              <a:rPr lang="en-US" dirty="0"/>
              <a:t> </a:t>
            </a:r>
            <a:r>
              <a:rPr lang="en-US" dirty="0" err="1"/>
              <a:t>vs</a:t>
            </a:r>
            <a:r>
              <a:rPr lang="en-US" dirty="0"/>
              <a:t> </a:t>
            </a:r>
            <a:r>
              <a:rPr lang="en-US" dirty="0" err="1"/>
              <a:t>x</a:t>
            </a:r>
            <a:r>
              <a:rPr lang="en-US" dirty="0"/>
              <a:t> at </a:t>
            </a:r>
            <a:r>
              <a:rPr lang="en-US" dirty="0" err="1"/>
              <a:t>s</a:t>
            </a:r>
            <a:r>
              <a:rPr lang="en-US" dirty="0"/>
              <a:t>=20 </a:t>
            </a:r>
            <a:r>
              <a:rPr lang="en-US" dirty="0" err="1"/>
              <a:t>m</a:t>
            </a:r>
            <a:endParaRPr lang="en-US" dirty="0"/>
          </a:p>
        </p:txBody>
      </p:sp>
      <p:pic>
        <p:nvPicPr>
          <p:cNvPr id="25603" name="Picture 3"/>
          <p:cNvPicPr>
            <a:picLocks noChangeAspect="1" noChangeArrowheads="1"/>
          </p:cNvPicPr>
          <p:nvPr/>
        </p:nvPicPr>
        <p:blipFill>
          <a:blip r:embed="rId2"/>
          <a:srcRect t="7332"/>
          <a:stretch>
            <a:fillRect/>
          </a:stretch>
        </p:blipFill>
        <p:spPr bwMode="auto">
          <a:xfrm>
            <a:off x="189706" y="921464"/>
            <a:ext cx="3600450" cy="2889249"/>
          </a:xfrm>
          <a:prstGeom prst="rect">
            <a:avLst/>
          </a:prstGeom>
          <a:noFill/>
          <a:ln w="12700" cap="flat">
            <a:noFill/>
            <a:miter lim="800000"/>
            <a:headEnd/>
            <a:tailEnd/>
          </a:ln>
        </p:spPr>
      </p:pic>
      <p:pic>
        <p:nvPicPr>
          <p:cNvPr id="25604" name="Picture 4"/>
          <p:cNvPicPr>
            <a:picLocks noChangeAspect="1" noChangeArrowheads="1"/>
          </p:cNvPicPr>
          <p:nvPr/>
        </p:nvPicPr>
        <p:blipFill>
          <a:blip r:embed="rId3"/>
          <a:srcRect t="7332"/>
          <a:stretch>
            <a:fillRect/>
          </a:stretch>
        </p:blipFill>
        <p:spPr bwMode="auto">
          <a:xfrm>
            <a:off x="4502745" y="924731"/>
            <a:ext cx="3600450" cy="2889249"/>
          </a:xfrm>
          <a:prstGeom prst="rect">
            <a:avLst/>
          </a:prstGeom>
          <a:noFill/>
          <a:ln w="12700" cap="flat">
            <a:noFill/>
            <a:miter lim="800000"/>
            <a:headEnd/>
            <a:tailEnd/>
          </a:ln>
        </p:spPr>
      </p:pic>
      <p:sp>
        <p:nvSpPr>
          <p:cNvPr id="25605" name="Rectangle 5"/>
          <p:cNvSpPr>
            <a:spLocks/>
          </p:cNvSpPr>
          <p:nvPr/>
        </p:nvSpPr>
        <p:spPr bwMode="auto">
          <a:xfrm>
            <a:off x="787995" y="1186170"/>
            <a:ext cx="840712"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dirty="0">
                <a:solidFill>
                  <a:srgbClr val="FF00FF"/>
                </a:solidFill>
                <a:ea typeface="Gill Sans" charset="0"/>
                <a:cs typeface="Gill Sans" charset="0"/>
              </a:rPr>
              <a:t>20x250</a:t>
            </a:r>
          </a:p>
        </p:txBody>
      </p:sp>
      <p:sp>
        <p:nvSpPr>
          <p:cNvPr id="25606" name="Rectangle 6"/>
          <p:cNvSpPr>
            <a:spLocks/>
          </p:cNvSpPr>
          <p:nvPr/>
        </p:nvSpPr>
        <p:spPr bwMode="auto">
          <a:xfrm>
            <a:off x="5056386" y="1186170"/>
            <a:ext cx="558935"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solidFill>
                  <a:srgbClr val="FF00FF"/>
                </a:solidFill>
                <a:ea typeface="Gill Sans" charset="0"/>
                <a:cs typeface="Gill Sans" charset="0"/>
              </a:rPr>
              <a:t>5x50</a:t>
            </a:r>
          </a:p>
        </p:txBody>
      </p:sp>
      <p:sp>
        <p:nvSpPr>
          <p:cNvPr id="11" name="Date Placeholder 10"/>
          <p:cNvSpPr>
            <a:spLocks noGrp="1"/>
          </p:cNvSpPr>
          <p:nvPr>
            <p:ph type="dt" sz="half" idx="10"/>
          </p:nvPr>
        </p:nvSpPr>
        <p:spPr/>
        <p:txBody>
          <a:bodyPr/>
          <a:lstStyle/>
          <a:p>
            <a:r>
              <a:rPr lang="en-US" altLang="ja-JP"/>
              <a:t>E.C. Aschenauer</a:t>
            </a:r>
          </a:p>
        </p:txBody>
      </p:sp>
      <p:sp>
        <p:nvSpPr>
          <p:cNvPr id="12" name="Slide Number Placeholder 11"/>
          <p:cNvSpPr>
            <a:spLocks noGrp="1"/>
          </p:cNvSpPr>
          <p:nvPr>
            <p:ph type="sldNum" sz="quarter" idx="12"/>
          </p:nvPr>
        </p:nvSpPr>
        <p:spPr/>
        <p:txBody>
          <a:bodyPr/>
          <a:lstStyle/>
          <a:p>
            <a:fld id="{1EC7F85B-340E-9941-AF39-030851572DD6}" type="slidenum">
              <a:rPr lang="en-US" altLang="ja-JP"/>
              <a:pPr/>
              <a:t>65</a:t>
            </a:fld>
            <a:endParaRPr lang="en-US" altLang="ja-JP"/>
          </a:p>
        </p:txBody>
      </p:sp>
      <p:sp>
        <p:nvSpPr>
          <p:cNvPr id="14" name="TextBox 13"/>
          <p:cNvSpPr txBox="1"/>
          <p:nvPr/>
        </p:nvSpPr>
        <p:spPr>
          <a:xfrm>
            <a:off x="546100" y="635000"/>
            <a:ext cx="3912925" cy="369332"/>
          </a:xfrm>
          <a:prstGeom prst="rect">
            <a:avLst/>
          </a:prstGeom>
          <a:noFill/>
        </p:spPr>
        <p:txBody>
          <a:bodyPr wrap="none" rtlCol="0">
            <a:spAutoFit/>
          </a:bodyPr>
          <a:lstStyle/>
          <a:p>
            <a:r>
              <a:rPr lang="en-US" dirty="0"/>
              <a:t>without </a:t>
            </a:r>
            <a:r>
              <a:rPr lang="en-US" dirty="0" err="1"/>
              <a:t>quadrupole</a:t>
            </a:r>
            <a:r>
              <a:rPr lang="en-US" dirty="0"/>
              <a:t> aperture limit</a:t>
            </a:r>
          </a:p>
        </p:txBody>
      </p:sp>
      <p:pic>
        <p:nvPicPr>
          <p:cNvPr id="15" name="Picture 2"/>
          <p:cNvPicPr>
            <a:picLocks noChangeAspect="1" noChangeArrowheads="1"/>
          </p:cNvPicPr>
          <p:nvPr/>
        </p:nvPicPr>
        <p:blipFill>
          <a:blip r:embed="rId4"/>
          <a:srcRect t="7332"/>
          <a:stretch>
            <a:fillRect/>
          </a:stretch>
        </p:blipFill>
        <p:spPr bwMode="auto">
          <a:xfrm>
            <a:off x="230981" y="3880839"/>
            <a:ext cx="3600450" cy="2889253"/>
          </a:xfrm>
          <a:prstGeom prst="rect">
            <a:avLst/>
          </a:prstGeom>
          <a:noFill/>
          <a:ln w="12700" cap="flat">
            <a:noFill/>
            <a:miter lim="800000"/>
            <a:headEnd/>
            <a:tailEnd/>
          </a:ln>
        </p:spPr>
      </p:pic>
      <p:pic>
        <p:nvPicPr>
          <p:cNvPr id="16" name="Picture 5"/>
          <p:cNvPicPr>
            <a:picLocks noChangeAspect="1" noChangeArrowheads="1"/>
          </p:cNvPicPr>
          <p:nvPr/>
        </p:nvPicPr>
        <p:blipFill>
          <a:blip r:embed="rId5"/>
          <a:srcRect t="7332"/>
          <a:stretch>
            <a:fillRect/>
          </a:stretch>
        </p:blipFill>
        <p:spPr bwMode="auto">
          <a:xfrm>
            <a:off x="4656533" y="3879847"/>
            <a:ext cx="3600450" cy="2889253"/>
          </a:xfrm>
          <a:prstGeom prst="rect">
            <a:avLst/>
          </a:prstGeom>
          <a:noFill/>
          <a:ln w="12700" cap="flat">
            <a:noFill/>
            <a:miter lim="800000"/>
            <a:headEnd/>
            <a:tailEnd/>
          </a:ln>
        </p:spPr>
      </p:pic>
      <p:sp>
        <p:nvSpPr>
          <p:cNvPr id="17" name="Rectangle 6"/>
          <p:cNvSpPr>
            <a:spLocks/>
          </p:cNvSpPr>
          <p:nvPr/>
        </p:nvSpPr>
        <p:spPr bwMode="auto">
          <a:xfrm>
            <a:off x="720328" y="4089707"/>
            <a:ext cx="840712"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dirty="0">
                <a:solidFill>
                  <a:srgbClr val="FF00FF"/>
                </a:solidFill>
                <a:ea typeface="Gill Sans" charset="0"/>
                <a:cs typeface="Gill Sans" charset="0"/>
              </a:rPr>
              <a:t>20x250</a:t>
            </a:r>
          </a:p>
        </p:txBody>
      </p:sp>
      <p:sp>
        <p:nvSpPr>
          <p:cNvPr id="18" name="Rectangle 9"/>
          <p:cNvSpPr>
            <a:spLocks/>
          </p:cNvSpPr>
          <p:nvPr/>
        </p:nvSpPr>
        <p:spPr bwMode="auto">
          <a:xfrm>
            <a:off x="5219105" y="4070856"/>
            <a:ext cx="558935"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dirty="0">
                <a:solidFill>
                  <a:srgbClr val="FF00FF"/>
                </a:solidFill>
                <a:ea typeface="Gill Sans" charset="0"/>
                <a:cs typeface="Gill Sans" charset="0"/>
              </a:rPr>
              <a:t>5x50</a:t>
            </a:r>
          </a:p>
        </p:txBody>
      </p:sp>
      <p:sp>
        <p:nvSpPr>
          <p:cNvPr id="19" name="TextBox 18"/>
          <p:cNvSpPr txBox="1"/>
          <p:nvPr/>
        </p:nvSpPr>
        <p:spPr>
          <a:xfrm>
            <a:off x="2374900" y="3632200"/>
            <a:ext cx="3562732" cy="369332"/>
          </a:xfrm>
          <a:prstGeom prst="rect">
            <a:avLst/>
          </a:prstGeom>
          <a:noFill/>
        </p:spPr>
        <p:txBody>
          <a:bodyPr wrap="none" rtlCol="0">
            <a:spAutoFit/>
          </a:bodyPr>
          <a:lstStyle/>
          <a:p>
            <a:r>
              <a:rPr lang="en-US" dirty="0"/>
              <a:t>with </a:t>
            </a:r>
            <a:r>
              <a:rPr lang="en-US" dirty="0" err="1"/>
              <a:t>quadrupole</a:t>
            </a:r>
            <a:r>
              <a:rPr lang="en-US" dirty="0"/>
              <a:t> aperture limit</a:t>
            </a:r>
          </a:p>
        </p:txBody>
      </p:sp>
    </p:spTree>
    <p:extLst>
      <p:ext uri="{BB962C8B-B14F-4D97-AF65-F5344CB8AC3E}">
        <p14:creationId xmlns:p14="http://schemas.microsoft.com/office/powerpoint/2010/main" xmlns="" val="2556727731"/>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p:txBody>
          <a:bodyPr/>
          <a:lstStyle/>
          <a:p>
            <a:r>
              <a:rPr lang="en-US" dirty="0"/>
              <a:t>Accepted </a:t>
            </a:r>
            <a:r>
              <a:rPr lang="en-US" dirty="0" err="1"/>
              <a:t>in“Roman</a:t>
            </a:r>
            <a:r>
              <a:rPr lang="en-US" dirty="0"/>
              <a:t> </a:t>
            </a:r>
            <a:r>
              <a:rPr lang="en-US" dirty="0" err="1"/>
              <a:t>Pot”(example</a:t>
            </a:r>
            <a:r>
              <a:rPr lang="en-US" dirty="0"/>
              <a:t>) at </a:t>
            </a:r>
            <a:r>
              <a:rPr lang="en-US" dirty="0" err="1"/>
              <a:t>s</a:t>
            </a:r>
            <a:r>
              <a:rPr lang="en-US" dirty="0"/>
              <a:t>=20m </a:t>
            </a:r>
          </a:p>
        </p:txBody>
      </p:sp>
      <p:pic>
        <p:nvPicPr>
          <p:cNvPr id="27651" name="Picture 3"/>
          <p:cNvPicPr>
            <a:picLocks noChangeAspect="1" noChangeArrowheads="1"/>
          </p:cNvPicPr>
          <p:nvPr/>
        </p:nvPicPr>
        <p:blipFill>
          <a:blip r:embed="rId2"/>
          <a:srcRect t="7332"/>
          <a:stretch>
            <a:fillRect/>
          </a:stretch>
        </p:blipFill>
        <p:spPr bwMode="auto">
          <a:xfrm>
            <a:off x="4330700" y="598571"/>
            <a:ext cx="4259467" cy="3418598"/>
          </a:xfrm>
          <a:prstGeom prst="rect">
            <a:avLst/>
          </a:prstGeom>
          <a:noFill/>
          <a:ln w="12700" cap="flat">
            <a:noFill/>
            <a:miter lim="800000"/>
            <a:headEnd/>
            <a:tailEnd/>
          </a:ln>
        </p:spPr>
      </p:pic>
      <p:pic>
        <p:nvPicPr>
          <p:cNvPr id="27652" name="Picture 4"/>
          <p:cNvPicPr>
            <a:picLocks noChangeAspect="1" noChangeArrowheads="1"/>
          </p:cNvPicPr>
          <p:nvPr/>
        </p:nvPicPr>
        <p:blipFill>
          <a:blip r:embed="rId3"/>
          <a:srcRect t="8798" r="7619" b="1466"/>
          <a:stretch>
            <a:fillRect/>
          </a:stretch>
        </p:blipFill>
        <p:spPr bwMode="auto">
          <a:xfrm>
            <a:off x="160500" y="653682"/>
            <a:ext cx="3934982" cy="3309408"/>
          </a:xfrm>
          <a:prstGeom prst="rect">
            <a:avLst/>
          </a:prstGeom>
          <a:noFill/>
          <a:ln w="12700" cap="flat">
            <a:noFill/>
            <a:miter lim="800000"/>
            <a:headEnd/>
            <a:tailEnd/>
          </a:ln>
        </p:spPr>
      </p:pic>
      <p:sp>
        <p:nvSpPr>
          <p:cNvPr id="27653" name="Rectangle 5"/>
          <p:cNvSpPr>
            <a:spLocks/>
          </p:cNvSpPr>
          <p:nvPr/>
        </p:nvSpPr>
        <p:spPr bwMode="auto">
          <a:xfrm>
            <a:off x="1321395" y="882759"/>
            <a:ext cx="840712"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solidFill>
                  <a:srgbClr val="FF00FF"/>
                </a:solidFill>
                <a:ea typeface="Gill Sans" charset="0"/>
                <a:cs typeface="Gill Sans" charset="0"/>
              </a:rPr>
              <a:t>25x250</a:t>
            </a:r>
          </a:p>
        </p:txBody>
      </p:sp>
      <p:sp>
        <p:nvSpPr>
          <p:cNvPr id="27654" name="Rectangle 6"/>
          <p:cNvSpPr>
            <a:spLocks/>
          </p:cNvSpPr>
          <p:nvPr/>
        </p:nvSpPr>
        <p:spPr bwMode="auto">
          <a:xfrm>
            <a:off x="5446911" y="882759"/>
            <a:ext cx="558935"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solidFill>
                  <a:srgbClr val="FF00FF"/>
                </a:solidFill>
                <a:ea typeface="Gill Sans" charset="0"/>
                <a:cs typeface="Gill Sans" charset="0"/>
              </a:rPr>
              <a:t>5x50</a:t>
            </a:r>
          </a:p>
        </p:txBody>
      </p:sp>
      <p:sp>
        <p:nvSpPr>
          <p:cNvPr id="11" name="Date Placeholder 10"/>
          <p:cNvSpPr>
            <a:spLocks noGrp="1"/>
          </p:cNvSpPr>
          <p:nvPr>
            <p:ph type="dt" sz="half" idx="10"/>
          </p:nvPr>
        </p:nvSpPr>
        <p:spPr/>
        <p:txBody>
          <a:bodyPr/>
          <a:lstStyle/>
          <a:p>
            <a:r>
              <a:rPr lang="en-US" altLang="ja-JP"/>
              <a:t>E.C. Aschenauer</a:t>
            </a:r>
          </a:p>
        </p:txBody>
      </p:sp>
      <p:sp>
        <p:nvSpPr>
          <p:cNvPr id="12" name="Slide Number Placeholder 11"/>
          <p:cNvSpPr>
            <a:spLocks noGrp="1"/>
          </p:cNvSpPr>
          <p:nvPr>
            <p:ph type="sldNum" sz="quarter" idx="12"/>
          </p:nvPr>
        </p:nvSpPr>
        <p:spPr/>
        <p:txBody>
          <a:bodyPr/>
          <a:lstStyle/>
          <a:p>
            <a:fld id="{1EC7F85B-340E-9941-AF39-030851572DD6}" type="slidenum">
              <a:rPr lang="en-US" altLang="ja-JP"/>
              <a:pPr/>
              <a:t>66</a:t>
            </a:fld>
            <a:endParaRPr lang="en-US" altLang="ja-JP"/>
          </a:p>
        </p:txBody>
      </p:sp>
      <p:pic>
        <p:nvPicPr>
          <p:cNvPr id="14" name="Picture 3"/>
          <p:cNvPicPr>
            <a:picLocks noChangeAspect="1" noChangeArrowheads="1"/>
          </p:cNvPicPr>
          <p:nvPr/>
        </p:nvPicPr>
        <p:blipFill>
          <a:blip r:embed="rId4"/>
          <a:srcRect l="5172" t="7627" r="7241"/>
          <a:stretch>
            <a:fillRect/>
          </a:stretch>
        </p:blipFill>
        <p:spPr bwMode="auto">
          <a:xfrm>
            <a:off x="4795641" y="3960017"/>
            <a:ext cx="4001431" cy="2862264"/>
          </a:xfrm>
          <a:prstGeom prst="rect">
            <a:avLst/>
          </a:prstGeom>
          <a:noFill/>
          <a:ln w="12700" cap="flat">
            <a:noFill/>
            <a:miter lim="800000"/>
            <a:headEnd/>
            <a:tailEnd/>
          </a:ln>
        </p:spPr>
      </p:pic>
      <p:pic>
        <p:nvPicPr>
          <p:cNvPr id="15" name="Picture 4"/>
          <p:cNvPicPr>
            <a:picLocks noChangeAspect="1" noChangeArrowheads="1"/>
          </p:cNvPicPr>
          <p:nvPr/>
        </p:nvPicPr>
        <p:blipFill>
          <a:blip r:embed="rId5"/>
          <a:srcRect l="5172" t="7627" r="7241"/>
          <a:stretch>
            <a:fillRect/>
          </a:stretch>
        </p:blipFill>
        <p:spPr bwMode="auto">
          <a:xfrm>
            <a:off x="315883" y="3959648"/>
            <a:ext cx="4051288" cy="2898352"/>
          </a:xfrm>
          <a:prstGeom prst="rect">
            <a:avLst/>
          </a:prstGeom>
          <a:noFill/>
          <a:ln w="12700" cap="flat">
            <a:noFill/>
            <a:miter lim="800000"/>
            <a:headEnd/>
            <a:tailEnd/>
          </a:ln>
        </p:spPr>
      </p:pic>
      <p:sp>
        <p:nvSpPr>
          <p:cNvPr id="16" name="Rectangle 5"/>
          <p:cNvSpPr>
            <a:spLocks/>
          </p:cNvSpPr>
          <p:nvPr/>
        </p:nvSpPr>
        <p:spPr bwMode="auto">
          <a:xfrm>
            <a:off x="2987675" y="4205793"/>
            <a:ext cx="840712"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solidFill>
                  <a:srgbClr val="FF00FF"/>
                </a:solidFill>
                <a:ea typeface="Gill Sans" charset="0"/>
                <a:cs typeface="Gill Sans" charset="0"/>
              </a:rPr>
              <a:t>25x250</a:t>
            </a:r>
          </a:p>
        </p:txBody>
      </p:sp>
      <p:sp>
        <p:nvSpPr>
          <p:cNvPr id="17" name="Rectangle 6"/>
          <p:cNvSpPr>
            <a:spLocks/>
          </p:cNvSpPr>
          <p:nvPr/>
        </p:nvSpPr>
        <p:spPr bwMode="auto">
          <a:xfrm>
            <a:off x="7747198" y="4205793"/>
            <a:ext cx="558935"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solidFill>
                  <a:srgbClr val="FF00FF"/>
                </a:solidFill>
                <a:ea typeface="Gill Sans" charset="0"/>
                <a:cs typeface="Gill Sans" charset="0"/>
              </a:rPr>
              <a:t>5x50</a:t>
            </a:r>
          </a:p>
        </p:txBody>
      </p:sp>
      <p:sp>
        <p:nvSpPr>
          <p:cNvPr id="18" name="Rectangle 7"/>
          <p:cNvSpPr>
            <a:spLocks/>
          </p:cNvSpPr>
          <p:nvPr/>
        </p:nvSpPr>
        <p:spPr bwMode="auto">
          <a:xfrm>
            <a:off x="1175817" y="5721568"/>
            <a:ext cx="1020812" cy="246221"/>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600" dirty="0">
                <a:solidFill>
                  <a:schemeClr val="tx1"/>
                </a:solidFill>
                <a:ea typeface="Gill Sans" charset="0"/>
                <a:cs typeface="Gill Sans" charset="0"/>
              </a:rPr>
              <a:t>Generated</a:t>
            </a:r>
          </a:p>
        </p:txBody>
      </p:sp>
      <p:sp>
        <p:nvSpPr>
          <p:cNvPr id="19" name="Rectangle 8"/>
          <p:cNvSpPr>
            <a:spLocks/>
          </p:cNvSpPr>
          <p:nvPr/>
        </p:nvSpPr>
        <p:spPr bwMode="auto">
          <a:xfrm>
            <a:off x="1209303" y="6001960"/>
            <a:ext cx="2215250" cy="246221"/>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600" dirty="0">
                <a:solidFill>
                  <a:srgbClr val="0000FF"/>
                </a:solidFill>
                <a:ea typeface="Gill Sans" charset="0"/>
                <a:cs typeface="Gill Sans" charset="0"/>
              </a:rPr>
              <a:t>Quad aperture limited</a:t>
            </a:r>
          </a:p>
        </p:txBody>
      </p:sp>
      <p:sp>
        <p:nvSpPr>
          <p:cNvPr id="20" name="Rectangle 9"/>
          <p:cNvSpPr>
            <a:spLocks/>
          </p:cNvSpPr>
          <p:nvPr/>
        </p:nvSpPr>
        <p:spPr bwMode="auto">
          <a:xfrm>
            <a:off x="1188518" y="6234330"/>
            <a:ext cx="2159546" cy="246221"/>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600" dirty="0">
                <a:solidFill>
                  <a:srgbClr val="FF0000"/>
                </a:solidFill>
                <a:ea typeface="Gill Sans" charset="0"/>
                <a:cs typeface="Gill Sans" charset="0"/>
              </a:rPr>
              <a:t>RP (at 20m) accepted </a:t>
            </a:r>
          </a:p>
        </p:txBody>
      </p:sp>
      <p:sp>
        <p:nvSpPr>
          <p:cNvPr id="21" name="Line 10"/>
          <p:cNvSpPr>
            <a:spLocks noChangeShapeType="1"/>
          </p:cNvSpPr>
          <p:nvPr/>
        </p:nvSpPr>
        <p:spPr bwMode="auto">
          <a:xfrm>
            <a:off x="715244" y="6364139"/>
            <a:ext cx="429741" cy="0"/>
          </a:xfrm>
          <a:prstGeom prst="line">
            <a:avLst/>
          </a:prstGeom>
          <a:noFill/>
          <a:ln w="38100" cap="flat">
            <a:solidFill>
              <a:srgbClr val="FF0000"/>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22" name="Line 11"/>
          <p:cNvSpPr>
            <a:spLocks noChangeShapeType="1"/>
          </p:cNvSpPr>
          <p:nvPr/>
        </p:nvSpPr>
        <p:spPr bwMode="auto">
          <a:xfrm>
            <a:off x="703659" y="6141815"/>
            <a:ext cx="428625" cy="0"/>
          </a:xfrm>
          <a:prstGeom prst="line">
            <a:avLst/>
          </a:prstGeom>
          <a:noFill/>
          <a:ln w="38100" cap="flat">
            <a:solidFill>
              <a:srgbClr val="0000FF"/>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23" name="Line 12"/>
          <p:cNvSpPr>
            <a:spLocks noChangeShapeType="1"/>
          </p:cNvSpPr>
          <p:nvPr/>
        </p:nvSpPr>
        <p:spPr bwMode="auto">
          <a:xfrm>
            <a:off x="703659" y="5861422"/>
            <a:ext cx="428625" cy="0"/>
          </a:xfrm>
          <a:prstGeom prst="line">
            <a:avLst/>
          </a:prstGeom>
          <a:noFill/>
          <a:ln w="381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Tree>
    <p:extLst>
      <p:ext uri="{BB962C8B-B14F-4D97-AF65-F5344CB8AC3E}">
        <p14:creationId xmlns:p14="http://schemas.microsoft.com/office/powerpoint/2010/main" xmlns="" val="2228121104"/>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9144000" cy="609600"/>
          </a:xfrm>
        </p:spPr>
        <p:txBody>
          <a:bodyPr/>
          <a:lstStyle/>
          <a:p>
            <a:r>
              <a:rPr lang="en-US" sz="2600" dirty="0"/>
              <a:t>The Pillars of the </a:t>
            </a:r>
            <a:r>
              <a:rPr lang="en-US" sz="2600" cap="none" dirty="0" err="1"/>
              <a:t>e</a:t>
            </a:r>
            <a:r>
              <a:rPr lang="en-US" sz="2600" dirty="0" err="1"/>
              <a:t>RHIC</a:t>
            </a:r>
            <a:r>
              <a:rPr lang="en-US" sz="2600" dirty="0"/>
              <a:t> Physics program</a:t>
            </a:r>
          </a:p>
        </p:txBody>
      </p:sp>
      <p:sp>
        <p:nvSpPr>
          <p:cNvPr id="4" name="Date Placeholder 3"/>
          <p:cNvSpPr>
            <a:spLocks noGrp="1"/>
          </p:cNvSpPr>
          <p:nvPr>
            <p:ph type="dt" sz="half" idx="10"/>
          </p:nvPr>
        </p:nvSpPr>
        <p:spPr/>
        <p:txBody>
          <a:bodyPr/>
          <a:lstStyle/>
          <a:p>
            <a:r>
              <a:rPr lang="en-US" altLang="ja-JP"/>
              <a:t>E.C. Aschenauer</a:t>
            </a:r>
          </a:p>
        </p:txBody>
      </p:sp>
      <p:sp>
        <p:nvSpPr>
          <p:cNvPr id="6" name="Slide Number Placeholder 5"/>
          <p:cNvSpPr>
            <a:spLocks noGrp="1"/>
          </p:cNvSpPr>
          <p:nvPr>
            <p:ph type="sldNum" sz="quarter" idx="12"/>
          </p:nvPr>
        </p:nvSpPr>
        <p:spPr/>
        <p:txBody>
          <a:bodyPr/>
          <a:lstStyle/>
          <a:p>
            <a:fld id="{A7B1A700-7212-524C-82CA-F704C367C37F}" type="slidenum">
              <a:rPr lang="en-US" altLang="ja-JP"/>
              <a:pPr/>
              <a:t>67</a:t>
            </a:fld>
            <a:endParaRPr lang="en-US" altLang="ja-JP"/>
          </a:p>
        </p:txBody>
      </p:sp>
      <p:pic>
        <p:nvPicPr>
          <p:cNvPr id="8" name="Picture 7" descr="roman-temple.jpg"/>
          <p:cNvPicPr>
            <a:picLocks noChangeAspect="1"/>
          </p:cNvPicPr>
          <p:nvPr/>
        </p:nvPicPr>
        <p:blipFill>
          <a:blip r:embed="rId2"/>
          <a:stretch>
            <a:fillRect/>
          </a:stretch>
        </p:blipFill>
        <p:spPr>
          <a:xfrm>
            <a:off x="1327150" y="800100"/>
            <a:ext cx="6229350" cy="4762500"/>
          </a:xfrm>
          <a:prstGeom prst="rect">
            <a:avLst/>
          </a:prstGeom>
        </p:spPr>
      </p:pic>
      <p:sp>
        <p:nvSpPr>
          <p:cNvPr id="11" name="TextBox 10"/>
          <p:cNvSpPr txBox="1"/>
          <p:nvPr/>
        </p:nvSpPr>
        <p:spPr>
          <a:xfrm>
            <a:off x="6860139" y="2391509"/>
            <a:ext cx="492443" cy="2525892"/>
          </a:xfrm>
          <a:prstGeom prst="rect">
            <a:avLst/>
          </a:prstGeom>
          <a:solidFill>
            <a:schemeClr val="tx1">
              <a:lumMod val="85000"/>
            </a:schemeClr>
          </a:solidFill>
          <a:ln>
            <a:solidFill>
              <a:schemeClr val="tx1">
                <a:lumMod val="50000"/>
              </a:schemeClr>
            </a:solidFill>
          </a:ln>
          <a:effectLst>
            <a:glow rad="101600">
              <a:srgbClr val="80FF00">
                <a:alpha val="75000"/>
              </a:srgbClr>
            </a:glow>
          </a:effectLst>
          <a:scene3d>
            <a:camera prst="orthographicFront"/>
            <a:lightRig rig="threePt" dir="t"/>
          </a:scene3d>
          <a:sp3d>
            <a:bevelT w="152400" h="50800" prst="softRound"/>
            <a:bevelB w="152400" h="50800" prst="softRound"/>
          </a:sp3d>
        </p:spPr>
        <p:txBody>
          <a:bodyPr vert="wordArtVert" wrap="none" rtlCol="0" anchor="t" anchorCtr="0">
            <a:spAutoFit/>
          </a:bodyPr>
          <a:lstStyle/>
          <a:p>
            <a:r>
              <a:rPr lang="en-US" sz="2000" b="1" dirty="0" err="1">
                <a:solidFill>
                  <a:srgbClr val="00FF00"/>
                </a:solidFill>
                <a:latin typeface="Comic Sans MS"/>
                <a:cs typeface="Comic Sans MS"/>
              </a:rPr>
              <a:t>Hadronisation</a:t>
            </a:r>
            <a:endParaRPr lang="en-US" sz="2000" b="1" dirty="0">
              <a:solidFill>
                <a:srgbClr val="00FF00"/>
              </a:solidFill>
              <a:latin typeface="Comic Sans MS"/>
              <a:cs typeface="Comic Sans MS"/>
            </a:endParaRPr>
          </a:p>
        </p:txBody>
      </p:sp>
      <p:sp>
        <p:nvSpPr>
          <p:cNvPr id="12" name="TextBox 11"/>
          <p:cNvSpPr txBox="1"/>
          <p:nvPr/>
        </p:nvSpPr>
        <p:spPr>
          <a:xfrm>
            <a:off x="4345539" y="2239109"/>
            <a:ext cx="492443" cy="2454007"/>
          </a:xfrm>
          <a:prstGeom prst="rect">
            <a:avLst/>
          </a:prstGeom>
          <a:solidFill>
            <a:schemeClr val="tx1">
              <a:lumMod val="85000"/>
            </a:schemeClr>
          </a:solidFill>
          <a:ln>
            <a:solidFill>
              <a:schemeClr val="tx1">
                <a:lumMod val="50000"/>
              </a:schemeClr>
            </a:solidFill>
          </a:ln>
          <a:effectLst>
            <a:glow rad="101600">
              <a:srgbClr val="FF00FF">
                <a:alpha val="75000"/>
              </a:srgbClr>
            </a:glow>
          </a:effectLst>
          <a:scene3d>
            <a:camera prst="orthographicFront"/>
            <a:lightRig rig="threePt" dir="t"/>
          </a:scene3d>
          <a:sp3d>
            <a:bevelT w="152400" h="50800" prst="softRound"/>
            <a:bevelB w="152400" h="50800" prst="softRound"/>
          </a:sp3d>
        </p:spPr>
        <p:txBody>
          <a:bodyPr vert="wordArtVert" wrap="none" rtlCol="0" anchor="t" anchorCtr="0">
            <a:spAutoFit/>
          </a:bodyPr>
          <a:lstStyle/>
          <a:p>
            <a:r>
              <a:rPr lang="en-US" sz="2000" b="1" dirty="0">
                <a:solidFill>
                  <a:srgbClr val="FF00FF"/>
                </a:solidFill>
                <a:latin typeface="Comic Sans MS"/>
                <a:cs typeface="Comic Sans MS"/>
              </a:rPr>
              <a:t>spin Physics</a:t>
            </a:r>
          </a:p>
        </p:txBody>
      </p:sp>
      <p:sp>
        <p:nvSpPr>
          <p:cNvPr id="13" name="TextBox 12"/>
          <p:cNvSpPr txBox="1"/>
          <p:nvPr/>
        </p:nvSpPr>
        <p:spPr>
          <a:xfrm>
            <a:off x="5628239" y="2292032"/>
            <a:ext cx="492443" cy="2454132"/>
          </a:xfrm>
          <a:prstGeom prst="rect">
            <a:avLst/>
          </a:prstGeom>
          <a:solidFill>
            <a:schemeClr val="tx1">
              <a:lumMod val="85000"/>
            </a:schemeClr>
          </a:solidFill>
          <a:ln>
            <a:solidFill>
              <a:schemeClr val="tx1">
                <a:lumMod val="50000"/>
              </a:schemeClr>
            </a:solidFill>
          </a:ln>
          <a:effectLst>
            <a:glow rad="101600">
              <a:srgbClr val="0000FF">
                <a:alpha val="75000"/>
              </a:srgbClr>
            </a:glow>
          </a:effectLst>
          <a:scene3d>
            <a:camera prst="orthographicFront"/>
            <a:lightRig rig="threePt" dir="t"/>
          </a:scene3d>
          <a:sp3d>
            <a:bevelT w="152400" h="50800" prst="softRound"/>
            <a:bevelB w="152400" h="50800" prst="softRound"/>
          </a:sp3d>
        </p:spPr>
        <p:txBody>
          <a:bodyPr vert="wordArtVert" wrap="none" rtlCol="0" anchor="t" anchorCtr="0">
            <a:spAutoFit/>
          </a:bodyPr>
          <a:lstStyle/>
          <a:p>
            <a:r>
              <a:rPr lang="en-US" sz="2000" dirty="0">
                <a:solidFill>
                  <a:srgbClr val="0000FF"/>
                </a:solidFill>
                <a:latin typeface="Comic Sans MS"/>
                <a:cs typeface="Comic Sans MS"/>
              </a:rPr>
              <a:t>2</a:t>
            </a:r>
            <a:r>
              <a:rPr lang="en-US" sz="2000" b="1" dirty="0">
                <a:solidFill>
                  <a:srgbClr val="0000FF"/>
                </a:solidFill>
                <a:latin typeface="Comic Sans MS"/>
                <a:cs typeface="Comic Sans MS"/>
              </a:rPr>
              <a:t>D+1 </a:t>
            </a:r>
            <a:r>
              <a:rPr lang="en-US" sz="2000" b="1" dirty="0" err="1">
                <a:solidFill>
                  <a:srgbClr val="0000FF"/>
                </a:solidFill>
                <a:latin typeface="Comic Sans MS"/>
                <a:cs typeface="Comic Sans MS"/>
              </a:rPr>
              <a:t>Imiging</a:t>
            </a:r>
            <a:endParaRPr lang="en-US" sz="2000" b="1" dirty="0">
              <a:solidFill>
                <a:srgbClr val="0000FF"/>
              </a:solidFill>
              <a:latin typeface="Comic Sans MS"/>
              <a:cs typeface="Comic Sans MS"/>
            </a:endParaRPr>
          </a:p>
        </p:txBody>
      </p:sp>
      <p:sp>
        <p:nvSpPr>
          <p:cNvPr id="14" name="TextBox 13"/>
          <p:cNvSpPr txBox="1"/>
          <p:nvPr/>
        </p:nvSpPr>
        <p:spPr>
          <a:xfrm>
            <a:off x="2554839" y="2313032"/>
            <a:ext cx="1107996" cy="2248497"/>
          </a:xfrm>
          <a:prstGeom prst="rect">
            <a:avLst/>
          </a:prstGeom>
          <a:solidFill>
            <a:schemeClr val="tx1">
              <a:lumMod val="85000"/>
            </a:schemeClr>
          </a:solidFill>
          <a:ln>
            <a:solidFill>
              <a:schemeClr val="tx1">
                <a:lumMod val="50000"/>
              </a:schemeClr>
            </a:solidFill>
          </a:ln>
          <a:effectLst>
            <a:glow rad="101600">
              <a:srgbClr val="FF8000">
                <a:alpha val="75000"/>
              </a:srgbClr>
            </a:glow>
          </a:effectLst>
          <a:scene3d>
            <a:camera prst="orthographicFront"/>
            <a:lightRig rig="threePt" dir="t"/>
          </a:scene3d>
          <a:sp3d>
            <a:bevelT w="152400" h="50800" prst="softRound"/>
            <a:bevelB w="152400" h="50800" prst="softRound"/>
          </a:sp3d>
        </p:spPr>
        <p:txBody>
          <a:bodyPr vert="wordArtVert" wrap="none" rtlCol="0" anchor="t" anchorCtr="0">
            <a:spAutoFit/>
          </a:bodyPr>
          <a:lstStyle/>
          <a:p>
            <a:pPr algn="ctr"/>
            <a:r>
              <a:rPr lang="en-US" sz="2000" b="1" dirty="0">
                <a:solidFill>
                  <a:srgbClr val="FF8000"/>
                </a:solidFill>
                <a:latin typeface="Comic Sans MS"/>
                <a:cs typeface="Comic Sans MS"/>
              </a:rPr>
              <a:t>physics of </a:t>
            </a:r>
          </a:p>
          <a:p>
            <a:pPr algn="ctr"/>
            <a:r>
              <a:rPr lang="en-US" sz="2000" b="1" dirty="0">
                <a:solidFill>
                  <a:srgbClr val="FF8000"/>
                </a:solidFill>
                <a:latin typeface="Comic Sans MS"/>
                <a:cs typeface="Comic Sans MS"/>
              </a:rPr>
              <a:t>strong color </a:t>
            </a:r>
          </a:p>
          <a:p>
            <a:pPr algn="ctr"/>
            <a:r>
              <a:rPr lang="en-US" sz="2000" b="1" dirty="0">
                <a:solidFill>
                  <a:srgbClr val="FF8000"/>
                </a:solidFill>
                <a:latin typeface="Comic Sans MS"/>
                <a:cs typeface="Comic Sans MS"/>
              </a:rPr>
              <a:t>fields</a:t>
            </a:r>
          </a:p>
        </p:txBody>
      </p:sp>
      <p:sp>
        <p:nvSpPr>
          <p:cNvPr id="15" name="TextBox 14"/>
          <p:cNvSpPr txBox="1"/>
          <p:nvPr/>
        </p:nvSpPr>
        <p:spPr>
          <a:xfrm>
            <a:off x="1500739" y="2315309"/>
            <a:ext cx="492443" cy="2327270"/>
          </a:xfrm>
          <a:prstGeom prst="rect">
            <a:avLst/>
          </a:prstGeom>
          <a:solidFill>
            <a:schemeClr val="tx1">
              <a:lumMod val="85000"/>
            </a:schemeClr>
          </a:solidFill>
          <a:ln>
            <a:solidFill>
              <a:schemeClr val="tx1">
                <a:lumMod val="50000"/>
              </a:schemeClr>
            </a:solidFill>
          </a:ln>
          <a:effectLst>
            <a:glow rad="101600">
              <a:schemeClr val="bg1">
                <a:alpha val="75000"/>
              </a:schemeClr>
            </a:glow>
          </a:effectLst>
          <a:scene3d>
            <a:camera prst="orthographicFront"/>
            <a:lightRig rig="threePt" dir="t"/>
          </a:scene3d>
          <a:sp3d>
            <a:bevelT w="152400" h="50800" prst="softRound"/>
            <a:bevelB w="152400" h="50800" prst="softRound"/>
          </a:sp3d>
        </p:spPr>
        <p:txBody>
          <a:bodyPr vert="wordArtVert" wrap="none" rtlCol="0" anchor="t" anchorCtr="0">
            <a:spAutoFit/>
          </a:bodyPr>
          <a:lstStyle/>
          <a:p>
            <a:r>
              <a:rPr lang="en-US" sz="2000" b="1" dirty="0">
                <a:solidFill>
                  <a:schemeClr val="bg1"/>
                </a:solidFill>
                <a:latin typeface="Comic Sans MS"/>
                <a:cs typeface="Comic Sans MS"/>
              </a:rPr>
              <a:t>Electro Weak</a:t>
            </a:r>
          </a:p>
        </p:txBody>
      </p:sp>
      <p:sp>
        <p:nvSpPr>
          <p:cNvPr id="16" name="Curved Right Arrow 15"/>
          <p:cNvSpPr/>
          <p:nvPr/>
        </p:nvSpPr>
        <p:spPr bwMode="auto">
          <a:xfrm>
            <a:off x="393700" y="5397500"/>
            <a:ext cx="749300" cy="431800"/>
          </a:xfrm>
          <a:prstGeom prst="curvedRightArrow">
            <a:avLst/>
          </a:prstGeom>
          <a:gradFill flip="none" rotWithShape="1">
            <a:gsLst>
              <a:gs pos="0">
                <a:schemeClr val="bg1"/>
              </a:gs>
              <a:gs pos="100000">
                <a:srgbClr val="FFFFFF"/>
              </a:gs>
              <a:gs pos="50000">
                <a:srgbClr val="FF66FF"/>
              </a:gs>
            </a:gsLst>
            <a:path path="circle">
              <a:fillToRect l="100000" t="100000"/>
            </a:path>
            <a:tileRect r="-100000" b="-100000"/>
          </a:gradFill>
          <a:ln w="9525" cap="flat" cmpd="sng" algn="ctr">
            <a:solidFill>
              <a:srgbClr val="FF00FF"/>
            </a:solidFill>
            <a:prstDash val="solid"/>
            <a:round/>
            <a:headEnd type="none" w="med" len="med"/>
            <a:tailEnd type="none" w="med" len="med"/>
          </a:ln>
          <a:effectLst>
            <a:glow rad="25400">
              <a:srgbClr val="FF00FF">
                <a:alpha val="75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endParaRPr>
          </a:p>
        </p:txBody>
      </p:sp>
      <p:sp>
        <p:nvSpPr>
          <p:cNvPr id="17" name="TextBox 16"/>
          <p:cNvSpPr txBox="1"/>
          <p:nvPr/>
        </p:nvSpPr>
        <p:spPr>
          <a:xfrm>
            <a:off x="177800" y="5892800"/>
            <a:ext cx="9123862" cy="353943"/>
          </a:xfrm>
          <a:prstGeom prst="rect">
            <a:avLst/>
          </a:prstGeom>
          <a:noFill/>
        </p:spPr>
        <p:txBody>
          <a:bodyPr wrap="none" rtlCol="0">
            <a:spAutoFit/>
          </a:bodyPr>
          <a:lstStyle/>
          <a:p>
            <a:r>
              <a:rPr lang="en-US" sz="1700" b="1" dirty="0">
                <a:latin typeface="Comic Sans MS"/>
                <a:cs typeface="Comic Sans MS"/>
              </a:rPr>
              <a:t>Wide physics program with </a:t>
            </a:r>
            <a:r>
              <a:rPr lang="en-US" sz="1700" b="1" dirty="0">
                <a:solidFill>
                  <a:srgbClr val="FF00FF"/>
                </a:solidFill>
                <a:latin typeface="Comic Sans MS"/>
                <a:cs typeface="Comic Sans MS"/>
              </a:rPr>
              <a:t>high requirements </a:t>
            </a:r>
            <a:r>
              <a:rPr lang="en-US" sz="1700" b="1" dirty="0">
                <a:latin typeface="Comic Sans MS"/>
                <a:cs typeface="Comic Sans MS"/>
              </a:rPr>
              <a:t>on detector and machine performance</a:t>
            </a:r>
          </a:p>
        </p:txBody>
      </p:sp>
    </p:spTree>
    <p:extLst>
      <p:ext uri="{BB962C8B-B14F-4D97-AF65-F5344CB8AC3E}">
        <p14:creationId xmlns:p14="http://schemas.microsoft.com/office/powerpoint/2010/main" xmlns="" val="1066509801"/>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iterate type="lt">
                                    <p:tmPct val="0"/>
                                  </p:iterate>
                                  <p:childTnLst>
                                    <p:set>
                                      <p:cBhvr>
                                        <p:cTn id="6" dur="1" fill="hold">
                                          <p:stCondLst>
                                            <p:cond delay="0"/>
                                          </p:stCondLst>
                                        </p:cTn>
                                        <p:tgtEl>
                                          <p:spTgt spid="15"/>
                                        </p:tgtEl>
                                        <p:attrNameLst>
                                          <p:attrName>style.visibility</p:attrName>
                                        </p:attrNameLst>
                                      </p:cBhvr>
                                      <p:to>
                                        <p:strVal val="visible"/>
                                      </p:to>
                                    </p:set>
                                    <p:animEffect transition="in" filter="circle(in)">
                                      <p:cBhvr>
                                        <p:cTn id="7" dur="1000"/>
                                        <p:tgtEl>
                                          <p:spTgt spid="15"/>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ircle(in)">
                                      <p:cBhvr>
                                        <p:cTn id="11" dur="1000"/>
                                        <p:tgtEl>
                                          <p:spTgt spid="14"/>
                                        </p:tgtEl>
                                      </p:cBhvr>
                                    </p:animEffect>
                                  </p:childTnLst>
                                </p:cTn>
                              </p:par>
                            </p:childTnLst>
                          </p:cTn>
                        </p:par>
                        <p:par>
                          <p:cTn id="12" fill="hold">
                            <p:stCondLst>
                              <p:cond delay="2000"/>
                            </p:stCondLst>
                            <p:childTnLst>
                              <p:par>
                                <p:cTn id="13" presetID="6" presetClass="entr" presetSubtype="16"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1000"/>
                                        <p:tgtEl>
                                          <p:spTgt spid="12"/>
                                        </p:tgtEl>
                                      </p:cBhvr>
                                    </p:animEffect>
                                  </p:childTnLst>
                                </p:cTn>
                              </p:par>
                            </p:childTnLst>
                          </p:cTn>
                        </p:par>
                        <p:par>
                          <p:cTn id="16" fill="hold">
                            <p:stCondLst>
                              <p:cond delay="3000"/>
                            </p:stCondLst>
                            <p:childTnLst>
                              <p:par>
                                <p:cTn id="17" presetID="6" presetClass="entr" presetSubtype="16"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1000"/>
                                        <p:tgtEl>
                                          <p:spTgt spid="13"/>
                                        </p:tgtEl>
                                      </p:cBhvr>
                                    </p:animEffect>
                                  </p:childTnLst>
                                </p:cTn>
                              </p:par>
                            </p:childTnLst>
                          </p:cTn>
                        </p:par>
                        <p:par>
                          <p:cTn id="20" fill="hold">
                            <p:stCondLst>
                              <p:cond delay="4000"/>
                            </p:stCondLst>
                            <p:childTnLst>
                              <p:par>
                                <p:cTn id="21" presetID="6" presetClass="entr" presetSubtype="16" fill="hold" grpId="0" nodeType="afterEffect">
                                  <p:stCondLst>
                                    <p:cond delay="0"/>
                                  </p:stCondLst>
                                  <p:iterate type="lt">
                                    <p:tmPct val="0"/>
                                  </p:iterate>
                                  <p:childTnLst>
                                    <p:set>
                                      <p:cBhvr>
                                        <p:cTn id="22" dur="1" fill="hold">
                                          <p:stCondLst>
                                            <p:cond delay="0"/>
                                          </p:stCondLst>
                                        </p:cTn>
                                        <p:tgtEl>
                                          <p:spTgt spid="11"/>
                                        </p:tgtEl>
                                        <p:attrNameLst>
                                          <p:attrName>style.visibility</p:attrName>
                                        </p:attrNameLst>
                                      </p:cBhvr>
                                      <p:to>
                                        <p:strVal val="visible"/>
                                      </p:to>
                                    </p:set>
                                    <p:animEffect transition="in" filter="circle(in)">
                                      <p:cBhvr>
                                        <p:cTn id="23" dur="1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000" fill="hold"/>
                                        <p:tgtEl>
                                          <p:spTgt spid="16"/>
                                        </p:tgtEl>
                                        <p:attrNameLst>
                                          <p:attrName>ppt_x</p:attrName>
                                        </p:attrNameLst>
                                      </p:cBhvr>
                                      <p:tavLst>
                                        <p:tav tm="0">
                                          <p:val>
                                            <p:strVal val="#ppt_x-.2"/>
                                          </p:val>
                                        </p:tav>
                                        <p:tav tm="100000">
                                          <p:val>
                                            <p:strVal val="#ppt_x"/>
                                          </p:val>
                                        </p:tav>
                                      </p:tavLst>
                                    </p:anim>
                                    <p:anim calcmode="lin" valueType="num">
                                      <p:cBhvr>
                                        <p:cTn id="29"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6"/>
                                        </p:tgtEl>
                                      </p:cBhvr>
                                    </p:animEffect>
                                  </p:childTnLst>
                                </p:cTn>
                              </p:par>
                              <p:par>
                                <p:cTn id="31" presetID="29"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1000" fill="hold"/>
                                        <p:tgtEl>
                                          <p:spTgt spid="17"/>
                                        </p:tgtEl>
                                        <p:attrNameLst>
                                          <p:attrName>ppt_x</p:attrName>
                                        </p:attrNameLst>
                                      </p:cBhvr>
                                      <p:tavLst>
                                        <p:tav tm="0">
                                          <p:val>
                                            <p:strVal val="#ppt_x-.2"/>
                                          </p:val>
                                        </p:tav>
                                        <p:tav tm="100000">
                                          <p:val>
                                            <p:strVal val="#ppt_x"/>
                                          </p:val>
                                        </p:tav>
                                      </p:tavLst>
                                    </p:anim>
                                    <p:anim calcmode="lin" valueType="num">
                                      <p:cBhvr>
                                        <p:cTn id="34"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35"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 name="Group 34"/>
          <p:cNvGrpSpPr>
            <a:grpSpLocks/>
          </p:cNvGrpSpPr>
          <p:nvPr/>
        </p:nvGrpSpPr>
        <p:grpSpPr bwMode="auto">
          <a:xfrm>
            <a:off x="192615" y="3863446"/>
            <a:ext cx="8775700" cy="2008188"/>
            <a:chOff x="0" y="-49"/>
            <a:chExt cx="5528" cy="1265"/>
          </a:xfrm>
        </p:grpSpPr>
        <p:sp>
          <p:nvSpPr>
            <p:cNvPr id="136" name="Rectangle 27"/>
            <p:cNvSpPr>
              <a:spLocks/>
            </p:cNvSpPr>
            <p:nvPr/>
          </p:nvSpPr>
          <p:spPr bwMode="auto">
            <a:xfrm>
              <a:off x="0" y="0"/>
              <a:ext cx="5528" cy="1216"/>
            </a:xfrm>
            <a:prstGeom prst="rect">
              <a:avLst/>
            </a:prstGeom>
            <a:solidFill>
              <a:schemeClr val="accent1">
                <a:alpha val="39999"/>
              </a:schemeClr>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pic>
          <p:nvPicPr>
            <p:cNvPr id="137" name="Picture 28"/>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0" y="312"/>
              <a:ext cx="552" cy="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138" name="Rectangle 29"/>
            <p:cNvSpPr>
              <a:spLocks/>
            </p:cNvSpPr>
            <p:nvPr/>
          </p:nvSpPr>
          <p:spPr bwMode="auto">
            <a:xfrm>
              <a:off x="464" y="480"/>
              <a:ext cx="1001" cy="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a:solidFill>
                    <a:schemeClr val="tx1"/>
                  </a:solidFill>
                  <a:latin typeface="Corbel Bold" charset="0"/>
                  <a:ea typeface="ＭＳ Ｐゴシック" charset="0"/>
                  <a:cs typeface="Corbel Bold" charset="0"/>
                  <a:sym typeface="Corbel Bold" charset="0"/>
                </a:rPr>
                <a:t>transv. mom. dep. PDF</a:t>
              </a:r>
            </a:p>
          </p:txBody>
        </p:sp>
        <p:sp>
          <p:nvSpPr>
            <p:cNvPr id="139" name="Rectangle 30"/>
            <p:cNvSpPr>
              <a:spLocks/>
            </p:cNvSpPr>
            <p:nvPr/>
          </p:nvSpPr>
          <p:spPr bwMode="auto">
            <a:xfrm>
              <a:off x="16" y="504"/>
              <a:ext cx="329"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lgn="l"/>
              <a:r>
                <a:rPr lang="en-US" sz="1600" dirty="0">
                  <a:latin typeface="Corbel Bold" charset="0"/>
                  <a:ea typeface="ＭＳ Ｐゴシック" charset="0"/>
                  <a:cs typeface="Corbel Bold" charset="0"/>
                  <a:sym typeface="Corbel Bold" charset="0"/>
                </a:rPr>
                <a:t>2+1</a:t>
              </a:r>
              <a:r>
                <a:rPr lang="en-US" sz="1600" dirty="0">
                  <a:solidFill>
                    <a:schemeClr val="tx1"/>
                  </a:solidFill>
                  <a:latin typeface="Corbel Bold" charset="0"/>
                  <a:ea typeface="ＭＳ Ｐゴシック" charset="0"/>
                  <a:cs typeface="Corbel Bold" charset="0"/>
                  <a:sym typeface="Corbel Bold" charset="0"/>
                </a:rPr>
                <a:t>-D</a:t>
              </a:r>
            </a:p>
          </p:txBody>
        </p:sp>
        <p:sp>
          <p:nvSpPr>
            <p:cNvPr id="140" name="Line 31"/>
            <p:cNvSpPr>
              <a:spLocks noChangeShapeType="1"/>
            </p:cNvSpPr>
            <p:nvPr/>
          </p:nvSpPr>
          <p:spPr bwMode="auto">
            <a:xfrm rot="10800000" flipV="1">
              <a:off x="1308" y="-49"/>
              <a:ext cx="172" cy="353"/>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pic>
          <p:nvPicPr>
            <p:cNvPr id="141" name="Picture 3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73" y="11"/>
              <a:ext cx="352" cy="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142" name="Rectangle 33"/>
            <p:cNvSpPr>
              <a:spLocks/>
            </p:cNvSpPr>
            <p:nvPr/>
          </p:nvSpPr>
          <p:spPr bwMode="auto">
            <a:xfrm>
              <a:off x="544" y="616"/>
              <a:ext cx="760"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dirty="0">
                  <a:solidFill>
                    <a:srgbClr val="FF29FE"/>
                  </a:solidFill>
                  <a:latin typeface="Corbel Bold Italic" charset="0"/>
                  <a:ea typeface="ＭＳ Ｐゴシック" charset="0"/>
                  <a:cs typeface="Corbel Bold Italic" charset="0"/>
                  <a:sym typeface="Corbel Bold Italic" charset="0"/>
                </a:rPr>
                <a:t>semi-inclusive DIS</a:t>
              </a:r>
            </a:p>
          </p:txBody>
        </p:sp>
      </p:grpSp>
      <p:sp>
        <p:nvSpPr>
          <p:cNvPr id="2" name="Date Placeholder 1"/>
          <p:cNvSpPr>
            <a:spLocks noGrp="1"/>
          </p:cNvSpPr>
          <p:nvPr>
            <p:ph type="dt" sz="half" idx="10"/>
          </p:nvPr>
        </p:nvSpPr>
        <p:spPr/>
        <p:txBody>
          <a:bodyPr/>
          <a:lstStyle/>
          <a:p>
            <a:r>
              <a:rPr lang="en-US"/>
              <a:t>E.C. Aschenauer</a:t>
            </a:r>
          </a:p>
        </p:txBody>
      </p:sp>
      <p:sp>
        <p:nvSpPr>
          <p:cNvPr id="4" name="Slide Number Placeholder 3"/>
          <p:cNvSpPr>
            <a:spLocks noGrp="1"/>
          </p:cNvSpPr>
          <p:nvPr>
            <p:ph type="sldNum" sz="quarter" idx="12"/>
          </p:nvPr>
        </p:nvSpPr>
        <p:spPr/>
        <p:txBody>
          <a:bodyPr/>
          <a:lstStyle/>
          <a:p>
            <a:fld id="{4AEEEB45-469B-C445-A2A6-597CC1D4FAC3}" type="slidenum">
              <a:rPr lang="en-US"/>
              <a:pPr/>
              <a:t>68</a:t>
            </a:fld>
            <a:endParaRPr lang="en-US" dirty="0"/>
          </a:p>
        </p:txBody>
      </p:sp>
      <p:sp>
        <p:nvSpPr>
          <p:cNvPr id="27649" name="Rectangle 1"/>
          <p:cNvSpPr>
            <a:spLocks/>
          </p:cNvSpPr>
          <p:nvPr/>
        </p:nvSpPr>
        <p:spPr bwMode="auto">
          <a:xfrm>
            <a:off x="1057275" y="-222250"/>
            <a:ext cx="7327900" cy="747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type="none" w="med" len="med"/>
                <a:tailEnd type="none" w="med" len="med"/>
              </a14:hiddenLine>
            </a:ext>
          </a:extLst>
        </p:spPr>
        <p:txBody>
          <a:bodyPr lIns="38100" tIns="38100" rIns="38100" bIns="38100" anchor="b"/>
          <a:lstStyle/>
          <a:p>
            <a:pPr>
              <a:lnSpc>
                <a:spcPts val="5600"/>
              </a:lnSpc>
            </a:pPr>
            <a:endParaRPr lang="en-US" sz="2600" b="1" dirty="0">
              <a:solidFill>
                <a:srgbClr val="3F3F3F"/>
              </a:solidFill>
              <a:effectLst>
                <a:outerShdw blurRad="38100" dist="38100" dir="2700000" algn="tl">
                  <a:srgbClr val="DDDDDD"/>
                </a:outerShdw>
              </a:effectLst>
              <a:latin typeface="Comic Sans MS" charset="0"/>
              <a:ea typeface="ＭＳ Ｐゴシック" charset="0"/>
              <a:cs typeface="Comic Sans MS" charset="0"/>
              <a:sym typeface="Comic Sans MS" charset="0"/>
            </a:endParaRPr>
          </a:p>
        </p:txBody>
      </p:sp>
      <p:sp>
        <p:nvSpPr>
          <p:cNvPr id="27650" name="Rectangle 2"/>
          <p:cNvSpPr>
            <a:spLocks/>
          </p:cNvSpPr>
          <p:nvPr/>
        </p:nvSpPr>
        <p:spPr bwMode="auto">
          <a:xfrm>
            <a:off x="82550" y="556687"/>
            <a:ext cx="67183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285750" indent="-285750" algn="l">
              <a:buClr>
                <a:srgbClr val="0000FF"/>
              </a:buClr>
              <a:buSzPct val="100000"/>
              <a:buFont typeface="Wingdings" charset="2"/>
              <a:buChar char="q"/>
            </a:pPr>
            <a:r>
              <a:rPr lang="en-US" sz="1400" dirty="0">
                <a:solidFill>
                  <a:schemeClr val="tx1"/>
                </a:solidFill>
                <a:latin typeface="Comic Sans MS"/>
                <a:ea typeface="ＭＳ Ｐゴシック" charset="0"/>
                <a:cs typeface="Comic Sans MS"/>
                <a:sym typeface="Corbel" charset="0"/>
              </a:rPr>
              <a:t>PDFs do not resolve transverse momenta or positions in the nucleon</a:t>
            </a:r>
          </a:p>
        </p:txBody>
      </p:sp>
      <p:sp>
        <p:nvSpPr>
          <p:cNvPr id="27651" name="Rectangle 3"/>
          <p:cNvSpPr>
            <a:spLocks/>
          </p:cNvSpPr>
          <p:nvPr/>
        </p:nvSpPr>
        <p:spPr bwMode="auto">
          <a:xfrm>
            <a:off x="82550" y="840323"/>
            <a:ext cx="73406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285750" indent="-285750" algn="l">
              <a:buClr>
                <a:srgbClr val="0000FF"/>
              </a:buClr>
              <a:buSzPct val="100000"/>
              <a:buFont typeface="Wingdings" charset="2"/>
              <a:buChar char="q"/>
            </a:pPr>
            <a:r>
              <a:rPr lang="en-US" sz="1400" dirty="0">
                <a:solidFill>
                  <a:schemeClr val="tx1"/>
                </a:solidFill>
                <a:latin typeface="Comic Sans MS"/>
                <a:ea typeface="ＭＳ Ｐゴシック" charset="0"/>
                <a:cs typeface="Comic Sans MS"/>
                <a:sym typeface="Corbel" charset="0"/>
              </a:rPr>
              <a:t>fast moving nucleon turns into a `pizza</a:t>
            </a:r>
            <a:r>
              <a:rPr lang="ja-JP" altLang="en-US" sz="1400" dirty="0">
                <a:solidFill>
                  <a:schemeClr val="tx1"/>
                </a:solidFill>
                <a:latin typeface="Comic Sans MS"/>
                <a:ea typeface="ＭＳ Ｐゴシック" charset="0"/>
                <a:cs typeface="Comic Sans MS"/>
                <a:sym typeface="Corbel" charset="0"/>
              </a:rPr>
              <a:t>’</a:t>
            </a:r>
            <a:r>
              <a:rPr lang="en-US" sz="1400" dirty="0">
                <a:solidFill>
                  <a:schemeClr val="tx1"/>
                </a:solidFill>
                <a:latin typeface="Comic Sans MS"/>
                <a:ea typeface="ＭＳ Ｐゴシック" charset="0"/>
                <a:cs typeface="Comic Sans MS"/>
                <a:sym typeface="Corbel" charset="0"/>
              </a:rPr>
              <a:t> but transverse size remains about 1 </a:t>
            </a:r>
            <a:r>
              <a:rPr lang="en-US" sz="1400" dirty="0" err="1">
                <a:solidFill>
                  <a:schemeClr val="tx1"/>
                </a:solidFill>
                <a:latin typeface="Comic Sans MS"/>
                <a:ea typeface="ＭＳ Ｐゴシック" charset="0"/>
                <a:cs typeface="Comic Sans MS"/>
                <a:sym typeface="Corbel" charset="0"/>
              </a:rPr>
              <a:t>fm</a:t>
            </a:r>
            <a:endParaRPr lang="en-US" sz="1400" dirty="0">
              <a:solidFill>
                <a:schemeClr val="tx1"/>
              </a:solidFill>
              <a:latin typeface="Comic Sans MS"/>
              <a:ea typeface="ＭＳ Ｐゴシック" charset="0"/>
              <a:cs typeface="Comic Sans MS"/>
              <a:sym typeface="Corbel" charset="0"/>
            </a:endParaRPr>
          </a:p>
        </p:txBody>
      </p:sp>
      <p:grpSp>
        <p:nvGrpSpPr>
          <p:cNvPr id="27666" name="Group 18"/>
          <p:cNvGrpSpPr>
            <a:grpSpLocks/>
          </p:cNvGrpSpPr>
          <p:nvPr/>
        </p:nvGrpSpPr>
        <p:grpSpPr bwMode="auto">
          <a:xfrm>
            <a:off x="7394044" y="407454"/>
            <a:ext cx="1730375" cy="1958975"/>
            <a:chOff x="0" y="0"/>
            <a:chExt cx="1090" cy="1233"/>
          </a:xfrm>
        </p:grpSpPr>
        <p:grpSp>
          <p:nvGrpSpPr>
            <p:cNvPr id="27664" name="Group 16"/>
            <p:cNvGrpSpPr>
              <a:grpSpLocks/>
            </p:cNvGrpSpPr>
            <p:nvPr/>
          </p:nvGrpSpPr>
          <p:grpSpPr bwMode="auto">
            <a:xfrm>
              <a:off x="0" y="0"/>
              <a:ext cx="1090" cy="1233"/>
              <a:chOff x="0" y="0"/>
              <a:chExt cx="1090" cy="1233"/>
            </a:xfrm>
          </p:grpSpPr>
          <p:grpSp>
            <p:nvGrpSpPr>
              <p:cNvPr id="27660" name="Group 12"/>
              <p:cNvGrpSpPr>
                <a:grpSpLocks/>
              </p:cNvGrpSpPr>
              <p:nvPr/>
            </p:nvGrpSpPr>
            <p:grpSpPr bwMode="auto">
              <a:xfrm>
                <a:off x="0" y="225"/>
                <a:ext cx="1090" cy="1008"/>
                <a:chOff x="0" y="0"/>
                <a:chExt cx="1090" cy="1008"/>
              </a:xfrm>
            </p:grpSpPr>
            <p:pic>
              <p:nvPicPr>
                <p:cNvPr id="27658" name="Picture 10"/>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rot="5400000">
                  <a:off x="-215" y="215"/>
                  <a:ext cx="1007" cy="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27659" name="Picture 11"/>
                <p:cNvPicPr>
                  <a:picLocks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11" y="407"/>
                  <a:ext cx="800" cy="136"/>
                </a:xfrm>
                <a:prstGeom prst="rect">
                  <a:avLst/>
                </a:prstGeom>
                <a:noFill/>
                <a:ln>
                  <a:noFill/>
                </a:ln>
                <a:effectLst>
                  <a:outerShdw blurRad="38100" dist="19999" dir="5400000" algn="ctr" rotWithShape="0">
                    <a:schemeClr val="bg2">
                      <a:alpha val="37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grpSp>
          <p:pic>
            <p:nvPicPr>
              <p:cNvPr id="27661" name="Picture 13"/>
              <p:cNvPicPr>
                <a:picLocks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332" y="385"/>
                <a:ext cx="416" cy="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27662" name="Rectangle 14"/>
              <p:cNvSpPr>
                <a:spLocks/>
              </p:cNvSpPr>
              <p:nvPr/>
            </p:nvSpPr>
            <p:spPr bwMode="auto">
              <a:xfrm rot="2819999">
                <a:off x="314" y="126"/>
                <a:ext cx="460" cy="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cap="flat">
                    <a:solidFill>
                      <a:schemeClr val="tx1"/>
                    </a:solidFill>
                    <a:miter lim="800000"/>
                    <a:headEnd type="none" w="med" len="med"/>
                    <a:tailEnd type="none" w="med" len="med"/>
                  </a14:hiddenLine>
                </a:ext>
              </a:extLst>
            </p:spPr>
            <p:txBody>
              <a:bodyPr wrap="none" lIns="0" tIns="0" rIns="0" bIns="0">
                <a:spAutoFit/>
              </a:bodyPr>
              <a:lstStyle/>
              <a:p>
                <a:pPr>
                  <a:lnSpc>
                    <a:spcPct val="90000"/>
                  </a:lnSpc>
                </a:pPr>
                <a:r>
                  <a:rPr lang="en-US" sz="1200">
                    <a:solidFill>
                      <a:srgbClr val="0044FE"/>
                    </a:solidFill>
                    <a:latin typeface="Corbel" charset="0"/>
                    <a:ea typeface="ＭＳ Ｐゴシック" charset="0"/>
                    <a:cs typeface="Corbel" charset="0"/>
                    <a:sym typeface="Corbel" charset="0"/>
                  </a:rPr>
                  <a:t>transverse</a:t>
                </a:r>
              </a:p>
              <a:p>
                <a:pPr>
                  <a:lnSpc>
                    <a:spcPct val="90000"/>
                  </a:lnSpc>
                </a:pPr>
                <a:r>
                  <a:rPr lang="en-US" sz="1200">
                    <a:solidFill>
                      <a:srgbClr val="0044FE"/>
                    </a:solidFill>
                    <a:latin typeface="Corbel" charset="0"/>
                    <a:ea typeface="ＭＳ Ｐゴシック" charset="0"/>
                    <a:cs typeface="Corbel" charset="0"/>
                    <a:sym typeface="Corbel" charset="0"/>
                  </a:rPr>
                  <a:t>plane</a:t>
                </a:r>
              </a:p>
            </p:txBody>
          </p:sp>
          <p:sp>
            <p:nvSpPr>
              <p:cNvPr id="27663" name="AutoShape 15"/>
              <p:cNvSpPr>
                <a:spLocks/>
              </p:cNvSpPr>
              <p:nvPr/>
            </p:nvSpPr>
            <p:spPr bwMode="auto">
              <a:xfrm rot="-7949950">
                <a:off x="155" y="287"/>
                <a:ext cx="384" cy="368"/>
              </a:xfrm>
              <a:prstGeom prst="rtTriangle">
                <a:avLst/>
              </a:prstGeom>
              <a:solidFill>
                <a:srgbClr val="2E6FFD">
                  <a:alpha val="50000"/>
                </a:srgbClr>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grpSp>
        <p:pic>
          <p:nvPicPr>
            <p:cNvPr id="27665" name="Picture 17"/>
            <p:cNvPicPr>
              <a:picLocks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rot="266373">
              <a:off x="302" y="139"/>
              <a:ext cx="72" cy="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grpSp>
      <p:grpSp>
        <p:nvGrpSpPr>
          <p:cNvPr id="6" name="Group 5"/>
          <p:cNvGrpSpPr/>
          <p:nvPr/>
        </p:nvGrpSpPr>
        <p:grpSpPr>
          <a:xfrm>
            <a:off x="190494" y="3426884"/>
            <a:ext cx="8775700" cy="508000"/>
            <a:chOff x="0" y="3426884"/>
            <a:chExt cx="8775700" cy="508000"/>
          </a:xfrm>
        </p:grpSpPr>
        <p:sp>
          <p:nvSpPr>
            <p:cNvPr id="27667" name="Rectangle 19"/>
            <p:cNvSpPr>
              <a:spLocks/>
            </p:cNvSpPr>
            <p:nvPr/>
          </p:nvSpPr>
          <p:spPr bwMode="auto">
            <a:xfrm>
              <a:off x="0" y="3426884"/>
              <a:ext cx="8775700" cy="508000"/>
            </a:xfrm>
            <a:prstGeom prst="rect">
              <a:avLst/>
            </a:prstGeom>
            <a:solidFill>
              <a:srgbClr val="FFFA83">
                <a:alpha val="39999"/>
              </a:srgbClr>
            </a:solidFill>
            <a:ln w="25400" cap="flat">
              <a:solidFill>
                <a:schemeClr val="tx1">
                  <a:alpha val="0"/>
                </a:schemeClr>
              </a:solidFill>
              <a:prstDash val="solid"/>
              <a:miter lim="800000"/>
              <a:headEnd type="none" w="med" len="med"/>
              <a:tailEnd type="none" w="med" len="med"/>
            </a:ln>
          </p:spPr>
          <p:txBody>
            <a:bodyPr lIns="0" tIns="0" rIns="0" bIns="0"/>
            <a:lstStyle/>
            <a:p>
              <a:endParaRPr lang="en-US" sz="1600">
                <a:latin typeface="Comic Sans MS"/>
                <a:cs typeface="Comic Sans MS"/>
              </a:endParaRPr>
            </a:p>
          </p:txBody>
        </p:sp>
        <p:grpSp>
          <p:nvGrpSpPr>
            <p:cNvPr id="27673" name="Group 25"/>
            <p:cNvGrpSpPr>
              <a:grpSpLocks/>
            </p:cNvGrpSpPr>
            <p:nvPr/>
          </p:nvGrpSpPr>
          <p:grpSpPr bwMode="auto">
            <a:xfrm>
              <a:off x="25400" y="3464984"/>
              <a:ext cx="3379788" cy="385763"/>
              <a:chOff x="0" y="0"/>
              <a:chExt cx="2129" cy="243"/>
            </a:xfrm>
          </p:grpSpPr>
          <p:pic>
            <p:nvPicPr>
              <p:cNvPr id="27670" name="Picture 22"/>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1688" y="0"/>
                <a:ext cx="280" cy="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27671" name="Rectangle 23"/>
              <p:cNvSpPr>
                <a:spLocks/>
              </p:cNvSpPr>
              <p:nvPr/>
            </p:nvSpPr>
            <p:spPr bwMode="auto">
              <a:xfrm>
                <a:off x="1440" y="136"/>
                <a:ext cx="689" cy="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lgn="l"/>
                <a:r>
                  <a:rPr lang="en-US" sz="1100">
                    <a:solidFill>
                      <a:schemeClr val="tx1"/>
                    </a:solidFill>
                    <a:latin typeface="Comic Sans MS"/>
                    <a:ea typeface="ＭＳ Ｐゴシック" charset="0"/>
                    <a:cs typeface="Comic Sans MS"/>
                    <a:sym typeface="Corbel Bold" charset="0"/>
                  </a:rPr>
                  <a:t>parton densities</a:t>
                </a:r>
              </a:p>
            </p:txBody>
          </p:sp>
          <p:sp>
            <p:nvSpPr>
              <p:cNvPr id="27672" name="Rectangle 24"/>
              <p:cNvSpPr>
                <a:spLocks/>
              </p:cNvSpPr>
              <p:nvPr/>
            </p:nvSpPr>
            <p:spPr bwMode="auto">
              <a:xfrm>
                <a:off x="0" y="40"/>
                <a:ext cx="220"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lgn="l"/>
                <a:r>
                  <a:rPr lang="en-US" sz="1400" dirty="0">
                    <a:solidFill>
                      <a:schemeClr val="tx1"/>
                    </a:solidFill>
                    <a:latin typeface="Comic Sans MS"/>
                    <a:ea typeface="ＭＳ Ｐゴシック" charset="0"/>
                    <a:cs typeface="Comic Sans MS"/>
                    <a:sym typeface="Corbel Bold" charset="0"/>
                  </a:rPr>
                  <a:t>1-D</a:t>
                </a:r>
              </a:p>
            </p:txBody>
          </p:sp>
        </p:grpSp>
      </p:grpSp>
      <p:sp>
        <p:nvSpPr>
          <p:cNvPr id="36" name="Title 1"/>
          <p:cNvSpPr>
            <a:spLocks noGrp="1"/>
          </p:cNvSpPr>
          <p:nvPr>
            <p:ph type="title"/>
          </p:nvPr>
        </p:nvSpPr>
        <p:spPr>
          <a:xfrm>
            <a:off x="0" y="0"/>
            <a:ext cx="9144000" cy="582083"/>
          </a:xfrm>
        </p:spPr>
        <p:txBody>
          <a:bodyPr anchor="ctr" anchorCtr="0">
            <a:noAutofit/>
          </a:bodyPr>
          <a:lstStyle/>
          <a:p>
            <a:r>
              <a:rPr lang="en-US" sz="2600" dirty="0">
                <a:effectLst>
                  <a:reflection stA="50000" endPos="50000" dist="5080" dir="5400000" sy="-100000" algn="bl" rotWithShape="0"/>
                </a:effectLst>
                <a:latin typeface="Comic Sans MS" charset="0"/>
                <a:ea typeface="ＭＳ Ｐゴシック" charset="0"/>
                <a:cs typeface="Comic Sans MS" charset="0"/>
                <a:sym typeface="Comic Sans MS" charset="0"/>
              </a:rPr>
              <a:t>the path to imaging quarks and gluons</a:t>
            </a:r>
          </a:p>
        </p:txBody>
      </p:sp>
      <p:grpSp>
        <p:nvGrpSpPr>
          <p:cNvPr id="90" name="Group 71"/>
          <p:cNvGrpSpPr>
            <a:grpSpLocks/>
          </p:cNvGrpSpPr>
          <p:nvPr/>
        </p:nvGrpSpPr>
        <p:grpSpPr bwMode="auto">
          <a:xfrm>
            <a:off x="192613" y="5132380"/>
            <a:ext cx="8775700" cy="1463675"/>
            <a:chOff x="0" y="-450"/>
            <a:chExt cx="5528" cy="922"/>
          </a:xfrm>
        </p:grpSpPr>
        <p:sp>
          <p:nvSpPr>
            <p:cNvPr id="91" name="Rectangle 59"/>
            <p:cNvSpPr>
              <a:spLocks/>
            </p:cNvSpPr>
            <p:nvPr/>
          </p:nvSpPr>
          <p:spPr bwMode="auto">
            <a:xfrm>
              <a:off x="0" y="16"/>
              <a:ext cx="5528" cy="456"/>
            </a:xfrm>
            <a:prstGeom prst="rect">
              <a:avLst/>
            </a:prstGeom>
            <a:solidFill>
              <a:srgbClr val="FF6FCF">
                <a:alpha val="25000"/>
              </a:srgbClr>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pic>
          <p:nvPicPr>
            <p:cNvPr id="92" name="Picture 60"/>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1312" y="168"/>
              <a:ext cx="952" cy="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93" name="Line 61"/>
            <p:cNvSpPr>
              <a:spLocks noChangeShapeType="1"/>
            </p:cNvSpPr>
            <p:nvPr/>
          </p:nvSpPr>
          <p:spPr bwMode="auto">
            <a:xfrm rot="10800000">
              <a:off x="1305" y="-450"/>
              <a:ext cx="181" cy="447"/>
            </a:xfrm>
            <a:prstGeom prst="line">
              <a:avLst/>
            </a:prstGeom>
            <a:noFill/>
            <a:ln w="38100" cap="flat">
              <a:solidFill>
                <a:schemeClr val="tx1"/>
              </a:solidFill>
              <a:prstDash val="solid"/>
              <a:miter lim="800000"/>
              <a:headEnd type="none" w="med" len="med"/>
              <a:tailEnd type="stealth"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94" name="Line 62"/>
            <p:cNvSpPr>
              <a:spLocks noChangeShapeType="1"/>
            </p:cNvSpPr>
            <p:nvPr/>
          </p:nvSpPr>
          <p:spPr bwMode="auto">
            <a:xfrm rot="10800000" flipH="1">
              <a:off x="2102" y="-436"/>
              <a:ext cx="183" cy="421"/>
            </a:xfrm>
            <a:prstGeom prst="line">
              <a:avLst/>
            </a:prstGeom>
            <a:noFill/>
            <a:ln w="38100" cap="flat">
              <a:solidFill>
                <a:schemeClr val="tx1"/>
              </a:solidFill>
              <a:prstDash val="solid"/>
              <a:miter lim="800000"/>
              <a:headEnd type="none" w="med" len="med"/>
              <a:tailEnd type="stealth"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pic>
          <p:nvPicPr>
            <p:cNvPr id="95" name="Picture 6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253" y="-412"/>
              <a:ext cx="352" cy="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96" name="Picture 64"/>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944" y="-397"/>
              <a:ext cx="360" cy="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grpSp>
          <p:nvGrpSpPr>
            <p:cNvPr id="97" name="Group 70"/>
            <p:cNvGrpSpPr>
              <a:grpSpLocks/>
            </p:cNvGrpSpPr>
            <p:nvPr/>
          </p:nvGrpSpPr>
          <p:grpSpPr bwMode="auto">
            <a:xfrm>
              <a:off x="16" y="0"/>
              <a:ext cx="4414" cy="448"/>
              <a:chOff x="0" y="0"/>
              <a:chExt cx="4414" cy="448"/>
            </a:xfrm>
          </p:grpSpPr>
          <p:sp>
            <p:nvSpPr>
              <p:cNvPr id="98" name="Rectangle 65"/>
              <p:cNvSpPr>
                <a:spLocks/>
              </p:cNvSpPr>
              <p:nvPr/>
            </p:nvSpPr>
            <p:spPr bwMode="auto">
              <a:xfrm>
                <a:off x="0" y="128"/>
                <a:ext cx="332"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lgn="l"/>
                <a:r>
                  <a:rPr lang="en-US" sz="1600" dirty="0">
                    <a:latin typeface="Corbel Bold" charset="0"/>
                    <a:ea typeface="ＭＳ Ｐゴシック" charset="0"/>
                    <a:cs typeface="Corbel Bold" charset="0"/>
                    <a:sym typeface="Corbel Bold" charset="0"/>
                  </a:rPr>
                  <a:t>4+1</a:t>
                </a:r>
                <a:r>
                  <a:rPr lang="en-US" sz="1600" dirty="0">
                    <a:solidFill>
                      <a:schemeClr val="tx1"/>
                    </a:solidFill>
                    <a:latin typeface="Corbel Bold" charset="0"/>
                    <a:ea typeface="ＭＳ Ｐゴシック" charset="0"/>
                    <a:cs typeface="Corbel Bold" charset="0"/>
                    <a:sym typeface="Corbel Bold" charset="0"/>
                  </a:rPr>
                  <a:t>-D</a:t>
                </a:r>
              </a:p>
            </p:txBody>
          </p:sp>
          <p:sp>
            <p:nvSpPr>
              <p:cNvPr id="99" name="Rectangle 66"/>
              <p:cNvSpPr>
                <a:spLocks/>
              </p:cNvSpPr>
              <p:nvPr/>
            </p:nvSpPr>
            <p:spPr bwMode="auto">
              <a:xfrm>
                <a:off x="1440" y="0"/>
                <a:ext cx="721" cy="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a:solidFill>
                      <a:schemeClr val="tx1"/>
                    </a:solidFill>
                    <a:latin typeface="Corbel Bold" charset="0"/>
                    <a:ea typeface="ＭＳ Ｐゴシック" charset="0"/>
                    <a:cs typeface="Corbel Bold" charset="0"/>
                    <a:sym typeface="Corbel Bold" charset="0"/>
                  </a:rPr>
                  <a:t>Wigner function</a:t>
                </a:r>
              </a:p>
            </p:txBody>
          </p:sp>
          <p:sp>
            <p:nvSpPr>
              <p:cNvPr id="100" name="Rectangle 67"/>
              <p:cNvSpPr>
                <a:spLocks/>
              </p:cNvSpPr>
              <p:nvPr/>
            </p:nvSpPr>
            <p:spPr bwMode="auto">
              <a:xfrm>
                <a:off x="2767" y="288"/>
                <a:ext cx="1647" cy="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a:solidFill>
                      <a:schemeClr val="tx1"/>
                    </a:solidFill>
                    <a:latin typeface="Corbel Bold" charset="0"/>
                    <a:ea typeface="ＭＳ Ｐゴシック" charset="0"/>
                    <a:cs typeface="Corbel Bold" charset="0"/>
                    <a:sym typeface="Corbel Bold" charset="0"/>
                  </a:rPr>
                  <a:t>important in other branches of Physics</a:t>
                </a:r>
              </a:p>
            </p:txBody>
          </p:sp>
          <p:sp>
            <p:nvSpPr>
              <p:cNvPr id="101" name="Rectangle 68"/>
              <p:cNvSpPr>
                <a:spLocks/>
              </p:cNvSpPr>
              <p:nvPr/>
            </p:nvSpPr>
            <p:spPr bwMode="auto">
              <a:xfrm>
                <a:off x="2935" y="0"/>
                <a:ext cx="1242" cy="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lgn="l"/>
                <a:r>
                  <a:rPr lang="en-US" sz="1600" dirty="0">
                    <a:solidFill>
                      <a:schemeClr val="tx1"/>
                    </a:solidFill>
                    <a:latin typeface="Corbel Bold" charset="0"/>
                    <a:ea typeface="ＭＳ Ｐゴシック" charset="0"/>
                    <a:cs typeface="Corbel Bold" charset="0"/>
                    <a:sym typeface="Corbel Bold" charset="0"/>
                  </a:rPr>
                  <a:t>high-level connection</a:t>
                </a:r>
              </a:p>
            </p:txBody>
          </p:sp>
          <p:sp>
            <p:nvSpPr>
              <p:cNvPr id="102" name="Rectangle 69"/>
              <p:cNvSpPr>
                <a:spLocks/>
              </p:cNvSpPr>
              <p:nvPr/>
            </p:nvSpPr>
            <p:spPr bwMode="auto">
              <a:xfrm>
                <a:off x="3231" y="160"/>
                <a:ext cx="552"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dirty="0">
                    <a:solidFill>
                      <a:srgbClr val="FF29FE"/>
                    </a:solidFill>
                    <a:latin typeface="Corbel Bold Italic" charset="0"/>
                    <a:ea typeface="ＭＳ Ｐゴシック" charset="0"/>
                    <a:cs typeface="Corbel Bold Italic" charset="0"/>
                    <a:sym typeface="Corbel Bold Italic" charset="0"/>
                  </a:rPr>
                  <a:t>measurable ?</a:t>
                </a:r>
              </a:p>
            </p:txBody>
          </p:sp>
        </p:grpSp>
      </p:grpSp>
      <p:grpSp>
        <p:nvGrpSpPr>
          <p:cNvPr id="111" name="Group 42"/>
          <p:cNvGrpSpPr>
            <a:grpSpLocks/>
          </p:cNvGrpSpPr>
          <p:nvPr/>
        </p:nvGrpSpPr>
        <p:grpSpPr bwMode="auto">
          <a:xfrm>
            <a:off x="2385483" y="3863458"/>
            <a:ext cx="2638425" cy="1093788"/>
            <a:chOff x="0" y="-289"/>
            <a:chExt cx="1661" cy="689"/>
          </a:xfrm>
        </p:grpSpPr>
        <p:pic>
          <p:nvPicPr>
            <p:cNvPr id="112" name="Picture 35"/>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927" y="72"/>
              <a:ext cx="560" cy="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113" name="Rectangle 36"/>
            <p:cNvSpPr>
              <a:spLocks/>
            </p:cNvSpPr>
            <p:nvPr/>
          </p:nvSpPr>
          <p:spPr bwMode="auto">
            <a:xfrm>
              <a:off x="743" y="240"/>
              <a:ext cx="918" cy="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dirty="0">
                  <a:solidFill>
                    <a:schemeClr val="tx1"/>
                  </a:solidFill>
                  <a:latin typeface="Corbel Bold" charset="0"/>
                  <a:ea typeface="ＭＳ Ｐゴシック" charset="0"/>
                  <a:cs typeface="Corbel Bold" charset="0"/>
                  <a:sym typeface="Corbel Bold" charset="0"/>
                </a:rPr>
                <a:t>impact par. dep. PDF</a:t>
              </a:r>
            </a:p>
          </p:txBody>
        </p:sp>
        <p:grpSp>
          <p:nvGrpSpPr>
            <p:cNvPr id="114" name="Group 41"/>
            <p:cNvGrpSpPr>
              <a:grpSpLocks/>
            </p:cNvGrpSpPr>
            <p:nvPr/>
          </p:nvGrpSpPr>
          <p:grpSpPr bwMode="auto">
            <a:xfrm>
              <a:off x="0" y="-289"/>
              <a:ext cx="1321" cy="569"/>
              <a:chOff x="0" y="-289"/>
              <a:chExt cx="1321" cy="569"/>
            </a:xfrm>
          </p:grpSpPr>
          <p:pic>
            <p:nvPicPr>
              <p:cNvPr id="115" name="Picture 37"/>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961" y="-256"/>
                <a:ext cx="360" cy="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116" name="Line 38"/>
              <p:cNvSpPr>
                <a:spLocks noChangeShapeType="1"/>
              </p:cNvSpPr>
              <p:nvPr/>
            </p:nvSpPr>
            <p:spPr bwMode="auto">
              <a:xfrm rot="10800000" flipH="1" flipV="1">
                <a:off x="729" y="-289"/>
                <a:ext cx="159" cy="333"/>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17" name="Line 39"/>
              <p:cNvSpPr>
                <a:spLocks noChangeShapeType="1"/>
              </p:cNvSpPr>
              <p:nvPr/>
            </p:nvSpPr>
            <p:spPr bwMode="auto">
              <a:xfrm>
                <a:off x="0" y="154"/>
                <a:ext cx="759" cy="5"/>
              </a:xfrm>
              <a:prstGeom prst="line">
                <a:avLst/>
              </a:prstGeom>
              <a:noFill/>
              <a:ln w="25400" cap="flat">
                <a:solidFill>
                  <a:srgbClr val="FF29FE"/>
                </a:solidFill>
                <a:prstDash val="solid"/>
                <a:miter lim="800000"/>
                <a:headEnd type="stealth" w="med" len="med"/>
                <a:tailEnd type="stealth"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18" name="Rectangle 40"/>
              <p:cNvSpPr>
                <a:spLocks/>
              </p:cNvSpPr>
              <p:nvPr/>
            </p:nvSpPr>
            <p:spPr bwMode="auto">
              <a:xfrm>
                <a:off x="73" y="7"/>
                <a:ext cx="590"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spcBef>
                    <a:spcPts val="200"/>
                  </a:spcBef>
                </a:pPr>
                <a:r>
                  <a:rPr lang="en-US" sz="1200" dirty="0">
                    <a:solidFill>
                      <a:srgbClr val="FF29FE"/>
                    </a:solidFill>
                    <a:latin typeface="Corbel Bold" charset="0"/>
                    <a:ea typeface="ＭＳ Ｐゴシック" charset="0"/>
                    <a:cs typeface="Corbel Bold" charset="0"/>
                    <a:sym typeface="Corbel Bold" charset="0"/>
                  </a:rPr>
                  <a:t>not</a:t>
                </a:r>
                <a:r>
                  <a:rPr lang="en-US" sz="1200" dirty="0">
                    <a:solidFill>
                      <a:schemeClr val="tx1"/>
                    </a:solidFill>
                    <a:latin typeface="Corbel Bold" charset="0"/>
                    <a:ea typeface="ＭＳ Ｐゴシック" charset="0"/>
                    <a:cs typeface="Corbel Bold" charset="0"/>
                    <a:sym typeface="Corbel Bold" charset="0"/>
                  </a:rPr>
                  <a:t> related by</a:t>
                </a:r>
              </a:p>
              <a:p>
                <a:pPr>
                  <a:spcBef>
                    <a:spcPts val="500"/>
                  </a:spcBef>
                </a:pPr>
                <a:r>
                  <a:rPr lang="en-US" sz="1200" dirty="0">
                    <a:solidFill>
                      <a:schemeClr val="tx1"/>
                    </a:solidFill>
                    <a:latin typeface="Corbel Bold" charset="0"/>
                    <a:ea typeface="ＭＳ Ｐゴシック" charset="0"/>
                    <a:cs typeface="Corbel Bold" charset="0"/>
                    <a:sym typeface="Corbel Bold" charset="0"/>
                  </a:rPr>
                  <a:t>Fourier transf.</a:t>
                </a:r>
              </a:p>
            </p:txBody>
          </p:sp>
        </p:grpSp>
      </p:grpSp>
      <p:grpSp>
        <p:nvGrpSpPr>
          <p:cNvPr id="119" name="Group 52"/>
          <p:cNvGrpSpPr>
            <a:grpSpLocks/>
          </p:cNvGrpSpPr>
          <p:nvPr/>
        </p:nvGrpSpPr>
        <p:grpSpPr bwMode="auto">
          <a:xfrm>
            <a:off x="4967812" y="3466052"/>
            <a:ext cx="1695450" cy="1216026"/>
            <a:chOff x="0" y="-526"/>
            <a:chExt cx="1067" cy="766"/>
          </a:xfrm>
        </p:grpSpPr>
        <p:grpSp>
          <p:nvGrpSpPr>
            <p:cNvPr id="120" name="Group 49"/>
            <p:cNvGrpSpPr>
              <a:grpSpLocks/>
            </p:cNvGrpSpPr>
            <p:nvPr/>
          </p:nvGrpSpPr>
          <p:grpSpPr bwMode="auto">
            <a:xfrm>
              <a:off x="483" y="-526"/>
              <a:ext cx="584" cy="766"/>
              <a:chOff x="0" y="-614"/>
              <a:chExt cx="584" cy="766"/>
            </a:xfrm>
          </p:grpSpPr>
          <p:pic>
            <p:nvPicPr>
              <p:cNvPr id="123" name="Picture 43"/>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113" y="-614"/>
                <a:ext cx="272"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124" name="Rectangle 44"/>
              <p:cNvSpPr>
                <a:spLocks/>
              </p:cNvSpPr>
              <p:nvPr/>
            </p:nvSpPr>
            <p:spPr bwMode="auto">
              <a:xfrm>
                <a:off x="43" y="-505"/>
                <a:ext cx="522" cy="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dirty="0">
                    <a:solidFill>
                      <a:schemeClr val="tx1"/>
                    </a:solidFill>
                    <a:latin typeface="Corbel Bold" charset="0"/>
                    <a:ea typeface="ＭＳ Ｐゴシック" charset="0"/>
                    <a:cs typeface="Corbel Bold" charset="0"/>
                    <a:sym typeface="Corbel Bold" charset="0"/>
                  </a:rPr>
                  <a:t>form factor</a:t>
                </a:r>
              </a:p>
            </p:txBody>
          </p:sp>
          <p:grpSp>
            <p:nvGrpSpPr>
              <p:cNvPr id="125" name="Group 48"/>
              <p:cNvGrpSpPr>
                <a:grpSpLocks/>
              </p:cNvGrpSpPr>
              <p:nvPr/>
            </p:nvGrpSpPr>
            <p:grpSpPr bwMode="auto">
              <a:xfrm>
                <a:off x="0" y="-384"/>
                <a:ext cx="584" cy="536"/>
                <a:chOff x="0" y="-384"/>
                <a:chExt cx="584" cy="536"/>
              </a:xfrm>
            </p:grpSpPr>
            <p:pic>
              <p:nvPicPr>
                <p:cNvPr id="126" name="Picture 45"/>
                <p:cNvPicPr>
                  <a:picLocks noChangeAspect="1" noChangeArrowheads="1"/>
                </p:cNvPicPr>
                <p:nvPr/>
              </p:nvPicPr>
              <p:blipFill>
                <a:blip r:embed="rId13">
                  <a:extLst>
                    <a:ext uri="{28A0092B-C50C-407E-A947-70E740481C1C}">
                      <a14:useLocalDpi xmlns:a14="http://schemas.microsoft.com/office/drawing/2010/main" xmlns="" val="0"/>
                    </a:ext>
                  </a:extLst>
                </a:blip>
                <a:srcRect/>
                <a:stretch>
                  <a:fillRect/>
                </a:stretch>
              </p:blipFill>
              <p:spPr bwMode="auto">
                <a:xfrm>
                  <a:off x="0" y="0"/>
                  <a:ext cx="58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127" name="Picture 46"/>
                <p:cNvPicPr>
                  <a:picLocks noChangeAspect="1" noChangeArrowheads="1"/>
                </p:cNvPicPr>
                <p:nvPr/>
              </p:nvPicPr>
              <p:blipFill>
                <a:blip r:embed="rId14">
                  <a:extLst>
                    <a:ext uri="{28A0092B-C50C-407E-A947-70E740481C1C}">
                      <a14:useLocalDpi xmlns:a14="http://schemas.microsoft.com/office/drawing/2010/main" xmlns="" val="0"/>
                    </a:ext>
                  </a:extLst>
                </a:blip>
                <a:srcRect/>
                <a:stretch>
                  <a:fillRect/>
                </a:stretch>
              </p:blipFill>
              <p:spPr bwMode="auto">
                <a:xfrm>
                  <a:off x="327" y="-301"/>
                  <a:ext cx="239" cy="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128" name="Line 47"/>
                <p:cNvSpPr>
                  <a:spLocks noChangeShapeType="1"/>
                </p:cNvSpPr>
                <p:nvPr/>
              </p:nvSpPr>
              <p:spPr bwMode="auto">
                <a:xfrm rot="10800000" flipH="1">
                  <a:off x="274" y="-384"/>
                  <a:ext cx="2" cy="373"/>
                </a:xfrm>
                <a:prstGeom prst="line">
                  <a:avLst/>
                </a:prstGeom>
                <a:noFill/>
                <a:ln w="38100" cap="flat">
                  <a:solidFill>
                    <a:schemeClr val="tx1"/>
                  </a:solidFill>
                  <a:prstDash val="solid"/>
                  <a:miter lim="800000"/>
                  <a:headEnd type="none" w="med" len="med"/>
                  <a:tailEnd type="stealth"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grpSp>
        <p:sp>
          <p:nvSpPr>
            <p:cNvPr id="121" name="Line 50"/>
            <p:cNvSpPr>
              <a:spLocks noChangeShapeType="1"/>
            </p:cNvSpPr>
            <p:nvPr/>
          </p:nvSpPr>
          <p:spPr bwMode="auto">
            <a:xfrm flipH="1">
              <a:off x="0" y="166"/>
              <a:ext cx="425" cy="0"/>
            </a:xfrm>
            <a:prstGeom prst="line">
              <a:avLst/>
            </a:prstGeom>
            <a:noFill/>
            <a:ln w="25400" cap="flat">
              <a:solidFill>
                <a:srgbClr val="FF29FE"/>
              </a:solidFill>
              <a:prstDash val="solid"/>
              <a:miter lim="800000"/>
              <a:headEnd type="stealth" w="med" len="med"/>
              <a:tailEnd type="stealth"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pic>
          <p:nvPicPr>
            <p:cNvPr id="122" name="Picture 51"/>
            <p:cNvPicPr>
              <a:picLocks noChangeAspect="1" noChangeArrowheads="1"/>
            </p:cNvPicPr>
            <p:nvPr/>
          </p:nvPicPr>
          <p:blipFill>
            <a:blip r:embed="rId15">
              <a:extLst>
                <a:ext uri="{28A0092B-C50C-407E-A947-70E740481C1C}">
                  <a14:useLocalDpi xmlns:a14="http://schemas.microsoft.com/office/drawing/2010/main" xmlns="" val="0"/>
                </a:ext>
              </a:extLst>
            </a:blip>
            <a:srcRect/>
            <a:stretch>
              <a:fillRect/>
            </a:stretch>
          </p:blipFill>
          <p:spPr bwMode="auto">
            <a:xfrm>
              <a:off x="51" y="0"/>
              <a:ext cx="328"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grpSp>
      <p:grpSp>
        <p:nvGrpSpPr>
          <p:cNvPr id="129" name="Group 58"/>
          <p:cNvGrpSpPr>
            <a:grpSpLocks/>
          </p:cNvGrpSpPr>
          <p:nvPr/>
        </p:nvGrpSpPr>
        <p:grpSpPr bwMode="auto">
          <a:xfrm>
            <a:off x="6780207" y="4303197"/>
            <a:ext cx="1879574" cy="806450"/>
            <a:chOff x="0" y="0"/>
            <a:chExt cx="1183" cy="508"/>
          </a:xfrm>
        </p:grpSpPr>
        <p:pic>
          <p:nvPicPr>
            <p:cNvPr id="130" name="Picture 53"/>
            <p:cNvPicPr>
              <a:picLocks noChangeAspect="1" noChangeArrowheads="1"/>
            </p:cNvPicPr>
            <p:nvPr/>
          </p:nvPicPr>
          <p:blipFill>
            <a:blip r:embed="rId16">
              <a:extLst>
                <a:ext uri="{28A0092B-C50C-407E-A947-70E740481C1C}">
                  <a14:useLocalDpi xmlns:a14="http://schemas.microsoft.com/office/drawing/2010/main" xmlns="" val="0"/>
                </a:ext>
              </a:extLst>
            </a:blip>
            <a:srcRect/>
            <a:stretch>
              <a:fillRect/>
            </a:stretch>
          </p:blipFill>
          <p:spPr bwMode="auto">
            <a:xfrm>
              <a:off x="496" y="80"/>
              <a:ext cx="576"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131" name="Rectangle 54"/>
            <p:cNvSpPr>
              <a:spLocks/>
            </p:cNvSpPr>
            <p:nvPr/>
          </p:nvSpPr>
          <p:spPr bwMode="auto">
            <a:xfrm>
              <a:off x="416" y="248"/>
              <a:ext cx="732" cy="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dirty="0">
                  <a:solidFill>
                    <a:schemeClr val="tx1"/>
                  </a:solidFill>
                  <a:latin typeface="Corbel Bold" charset="0"/>
                  <a:ea typeface="ＭＳ Ｐゴシック" charset="0"/>
                  <a:cs typeface="Corbel Bold" charset="0"/>
                  <a:sym typeface="Corbel Bold" charset="0"/>
                </a:rPr>
                <a:t>generalized PDF</a:t>
              </a:r>
            </a:p>
          </p:txBody>
        </p:sp>
        <p:sp>
          <p:nvSpPr>
            <p:cNvPr id="132" name="Rectangle 55"/>
            <p:cNvSpPr>
              <a:spLocks/>
            </p:cNvSpPr>
            <p:nvPr/>
          </p:nvSpPr>
          <p:spPr bwMode="auto">
            <a:xfrm>
              <a:off x="368" y="392"/>
              <a:ext cx="815"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dirty="0">
                  <a:solidFill>
                    <a:srgbClr val="FF29FE"/>
                  </a:solidFill>
                  <a:latin typeface="Corbel Bold Italic" charset="0"/>
                  <a:ea typeface="ＭＳ Ｐゴシック" charset="0"/>
                  <a:cs typeface="Corbel Bold Italic" charset="0"/>
                  <a:sym typeface="Corbel Bold Italic" charset="0"/>
                </a:rPr>
                <a:t>exclusive processes</a:t>
              </a:r>
            </a:p>
          </p:txBody>
        </p:sp>
        <p:sp>
          <p:nvSpPr>
            <p:cNvPr id="133" name="Line 56"/>
            <p:cNvSpPr>
              <a:spLocks noChangeShapeType="1"/>
            </p:cNvSpPr>
            <p:nvPr/>
          </p:nvSpPr>
          <p:spPr bwMode="auto">
            <a:xfrm rot="10800000" flipH="1">
              <a:off x="0" y="165"/>
              <a:ext cx="438" cy="0"/>
            </a:xfrm>
            <a:prstGeom prst="line">
              <a:avLst/>
            </a:prstGeom>
            <a:noFill/>
            <a:ln w="25400" cap="flat">
              <a:solidFill>
                <a:srgbClr val="FF29FE"/>
              </a:solidFill>
              <a:prstDash val="solid"/>
              <a:miter lim="800000"/>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pic>
          <p:nvPicPr>
            <p:cNvPr id="134" name="Picture 57"/>
            <p:cNvPicPr>
              <a:picLocks noChangeAspect="1" noChangeArrowheads="1"/>
            </p:cNvPicPr>
            <p:nvPr/>
          </p:nvPicPr>
          <p:blipFill>
            <a:blip r:embed="rId17">
              <a:extLst>
                <a:ext uri="{28A0092B-C50C-407E-A947-70E740481C1C}">
                  <a14:useLocalDpi xmlns:a14="http://schemas.microsoft.com/office/drawing/2010/main" xmlns="" val="0"/>
                </a:ext>
              </a:extLst>
            </a:blip>
            <a:srcRect/>
            <a:stretch>
              <a:fillRect/>
            </a:stretch>
          </p:blipFill>
          <p:spPr bwMode="auto">
            <a:xfrm>
              <a:off x="64" y="0"/>
              <a:ext cx="328" cy="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grpSp>
      <p:pic>
        <p:nvPicPr>
          <p:cNvPr id="77" name="Picture 7" descr="fig02-1"/>
          <p:cNvPicPr>
            <a:picLocks noChangeAspect="1" noChangeArrowheads="1"/>
          </p:cNvPicPr>
          <p:nvPr/>
        </p:nvPicPr>
        <p:blipFill>
          <a:blip r:embed="rId18"/>
          <a:srcRect/>
          <a:stretch>
            <a:fillRect/>
          </a:stretch>
        </p:blipFill>
        <p:spPr bwMode="auto">
          <a:xfrm>
            <a:off x="6572255" y="2793088"/>
            <a:ext cx="742950" cy="1152525"/>
          </a:xfrm>
          <a:prstGeom prst="rect">
            <a:avLst/>
          </a:prstGeom>
          <a:noFill/>
          <a:ln w="9525">
            <a:noFill/>
            <a:miter lim="800000"/>
            <a:headEnd/>
            <a:tailEnd/>
          </a:ln>
        </p:spPr>
      </p:pic>
      <p:pic>
        <p:nvPicPr>
          <p:cNvPr id="7" name="Picture 6"/>
          <p:cNvPicPr>
            <a:picLocks noChangeAspect="1"/>
          </p:cNvPicPr>
          <p:nvPr/>
        </p:nvPicPr>
        <p:blipFill>
          <a:blip r:embed="rId19"/>
          <a:stretch>
            <a:fillRect/>
          </a:stretch>
        </p:blipFill>
        <p:spPr>
          <a:xfrm>
            <a:off x="1375821" y="2967556"/>
            <a:ext cx="1097280" cy="925830"/>
          </a:xfrm>
          <a:prstGeom prst="rect">
            <a:avLst/>
          </a:prstGeom>
        </p:spPr>
      </p:pic>
      <p:pic>
        <p:nvPicPr>
          <p:cNvPr id="79" name="Picture 78" descr="plot-gpdHGb.eps"/>
          <p:cNvPicPr>
            <a:picLocks noChangeAspect="1"/>
          </p:cNvPicPr>
          <p:nvPr/>
        </p:nvPicPr>
        <p:blipFill>
          <a:blip r:embed="rId20">
            <a:extLst>
              <a:ext uri="{28A0092B-C50C-407E-A947-70E740481C1C}">
                <a14:useLocalDpi xmlns:a14="http://schemas.microsoft.com/office/drawing/2010/main" xmlns="" val="0"/>
              </a:ext>
            </a:extLst>
          </a:blip>
          <a:stretch>
            <a:fillRect/>
          </a:stretch>
        </p:blipFill>
        <p:spPr>
          <a:xfrm>
            <a:off x="4351400" y="4920722"/>
            <a:ext cx="1047750" cy="688975"/>
          </a:xfrm>
          <a:prstGeom prst="rect">
            <a:avLst/>
          </a:prstGeom>
        </p:spPr>
      </p:pic>
      <p:pic>
        <p:nvPicPr>
          <p:cNvPr id="80" name="Picture 16" descr="spddt_fig"/>
          <p:cNvPicPr>
            <a:picLocks noChangeAspect="1" noChangeArrowheads="1"/>
          </p:cNvPicPr>
          <p:nvPr/>
        </p:nvPicPr>
        <p:blipFill>
          <a:blip r:embed="rId21"/>
          <a:srcRect t="5919" b="5919"/>
          <a:stretch>
            <a:fillRect/>
          </a:stretch>
        </p:blipFill>
        <p:spPr bwMode="auto">
          <a:xfrm>
            <a:off x="7192959" y="5123245"/>
            <a:ext cx="1570036" cy="1002334"/>
          </a:xfrm>
          <a:prstGeom prst="rect">
            <a:avLst/>
          </a:prstGeom>
          <a:noFill/>
        </p:spPr>
      </p:pic>
      <p:pic>
        <p:nvPicPr>
          <p:cNvPr id="8" name="Picture 7" descr="tmd_profile_final.eps"/>
          <p:cNvPicPr>
            <a:picLocks noChangeAspect="1"/>
          </p:cNvPicPr>
          <p:nvPr/>
        </p:nvPicPr>
        <p:blipFill>
          <a:blip r:embed="rId22">
            <a:extLst>
              <a:ext uri="{28A0092B-C50C-407E-A947-70E740481C1C}">
                <a14:useLocalDpi xmlns:a14="http://schemas.microsoft.com/office/drawing/2010/main" xmlns="" val="0"/>
              </a:ext>
            </a:extLst>
          </a:blip>
          <a:stretch>
            <a:fillRect/>
          </a:stretch>
        </p:blipFill>
        <p:spPr>
          <a:xfrm>
            <a:off x="319617" y="4933950"/>
            <a:ext cx="1422400" cy="977900"/>
          </a:xfrm>
          <a:prstGeom prst="rect">
            <a:avLst/>
          </a:prstGeom>
        </p:spPr>
      </p:pic>
      <p:grpSp>
        <p:nvGrpSpPr>
          <p:cNvPr id="10" name="Group 9"/>
          <p:cNvGrpSpPr/>
          <p:nvPr/>
        </p:nvGrpSpPr>
        <p:grpSpPr>
          <a:xfrm>
            <a:off x="1159940" y="1181110"/>
            <a:ext cx="6848475" cy="1665288"/>
            <a:chOff x="1159940" y="1096446"/>
            <a:chExt cx="6848475" cy="1665288"/>
          </a:xfrm>
        </p:grpSpPr>
        <p:grpSp>
          <p:nvGrpSpPr>
            <p:cNvPr id="27657" name="Group 9"/>
            <p:cNvGrpSpPr>
              <a:grpSpLocks/>
            </p:cNvGrpSpPr>
            <p:nvPr/>
          </p:nvGrpSpPr>
          <p:grpSpPr bwMode="auto">
            <a:xfrm>
              <a:off x="1159940" y="1096446"/>
              <a:ext cx="6848475" cy="1665288"/>
              <a:chOff x="0" y="0"/>
              <a:chExt cx="4314" cy="1049"/>
            </a:xfrm>
          </p:grpSpPr>
          <p:sp>
            <p:nvSpPr>
              <p:cNvPr id="27652" name="AutoShape 4"/>
              <p:cNvSpPr>
                <a:spLocks/>
              </p:cNvSpPr>
              <p:nvPr/>
            </p:nvSpPr>
            <p:spPr bwMode="auto">
              <a:xfrm>
                <a:off x="0" y="0"/>
                <a:ext cx="3749" cy="1049"/>
              </a:xfrm>
              <a:prstGeom prst="roundRect">
                <a:avLst>
                  <a:gd name="adj" fmla="val 12500"/>
                </a:avLst>
              </a:prstGeom>
              <a:solidFill>
                <a:srgbClr val="CDCDCD"/>
              </a:solidFill>
              <a:ln w="31750" cap="flat">
                <a:solidFill>
                  <a:srgbClr val="FF29FE"/>
                </a:solidFill>
                <a:prstDash val="solid"/>
                <a:miter lim="800000"/>
                <a:headEnd type="none" w="med" len="med"/>
                <a:tailEnd type="none" w="med" len="med"/>
              </a:ln>
              <a:scene3d>
                <a:camera prst="orthographicFront"/>
                <a:lightRig rig="threePt" dir="t"/>
              </a:scene3d>
              <a:sp3d>
                <a:bevelT w="114300" prst="artDeco"/>
                <a:bevelB w="114300" prst="artDeco"/>
              </a:sp3d>
            </p:spPr>
            <p:txBody>
              <a:bodyPr lIns="0" tIns="0" rIns="0" bIns="0"/>
              <a:lstStyle/>
              <a:p>
                <a:pPr marL="285750" indent="-285750">
                  <a:buFont typeface="Wingdings" charset="2"/>
                  <a:buChar char="q"/>
                </a:pPr>
                <a:endParaRPr lang="en-US" sz="1600">
                  <a:latin typeface="Comic Sans MS"/>
                  <a:cs typeface="Comic Sans MS"/>
                </a:endParaRPr>
              </a:p>
            </p:txBody>
          </p:sp>
          <p:sp>
            <p:nvSpPr>
              <p:cNvPr id="27653" name="Rectangle 5"/>
              <p:cNvSpPr>
                <a:spLocks/>
              </p:cNvSpPr>
              <p:nvPr/>
            </p:nvSpPr>
            <p:spPr bwMode="auto">
              <a:xfrm>
                <a:off x="80" y="16"/>
                <a:ext cx="1244"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lgn="l"/>
                <a:r>
                  <a:rPr lang="en-US" sz="1600" dirty="0">
                    <a:solidFill>
                      <a:srgbClr val="3366FF"/>
                    </a:solidFill>
                    <a:latin typeface="Comic Sans MS"/>
                    <a:ea typeface="ＭＳ Ｐゴシック" charset="0"/>
                    <a:cs typeface="Comic Sans MS"/>
                    <a:sym typeface="Corbel Bold" charset="0"/>
                  </a:rPr>
                  <a:t>compelling questions</a:t>
                </a:r>
              </a:p>
            </p:txBody>
          </p:sp>
          <p:sp>
            <p:nvSpPr>
              <p:cNvPr id="27654" name="Rectangle 6"/>
              <p:cNvSpPr>
                <a:spLocks/>
              </p:cNvSpPr>
              <p:nvPr/>
            </p:nvSpPr>
            <p:spPr bwMode="auto">
              <a:xfrm>
                <a:off x="77" y="208"/>
                <a:ext cx="4237" cy="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285750" indent="-285750" algn="l">
                  <a:buClr>
                    <a:srgbClr val="FF29FE"/>
                  </a:buClr>
                  <a:buSzPct val="100000"/>
                  <a:buFont typeface="Wingdings" charset="2"/>
                  <a:buChar char="q"/>
                </a:pPr>
                <a:r>
                  <a:rPr lang="en-US" sz="1400" dirty="0">
                    <a:solidFill>
                      <a:schemeClr val="tx1"/>
                    </a:solidFill>
                    <a:latin typeface="Comic Sans MS"/>
                    <a:ea typeface="ＭＳ Ｐゴシック" charset="0"/>
                    <a:cs typeface="Comic Sans MS"/>
                    <a:sym typeface="Corbel" charset="0"/>
                  </a:rPr>
                  <a:t>how are quarks and gluons spatially distributed  </a:t>
                </a:r>
              </a:p>
            </p:txBody>
          </p:sp>
          <p:sp>
            <p:nvSpPr>
              <p:cNvPr id="27655" name="Rectangle 7"/>
              <p:cNvSpPr>
                <a:spLocks/>
              </p:cNvSpPr>
              <p:nvPr/>
            </p:nvSpPr>
            <p:spPr bwMode="auto">
              <a:xfrm>
                <a:off x="80" y="432"/>
                <a:ext cx="4232" cy="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285750" indent="-285750" algn="l">
                  <a:buClr>
                    <a:srgbClr val="FF29FE"/>
                  </a:buClr>
                  <a:buSzPct val="100000"/>
                  <a:buFont typeface="Wingdings" charset="2"/>
                  <a:buChar char="q"/>
                </a:pPr>
                <a:r>
                  <a:rPr lang="en-US" sz="1400" dirty="0">
                    <a:solidFill>
                      <a:schemeClr val="tx1"/>
                    </a:solidFill>
                    <a:latin typeface="Comic Sans MS"/>
                    <a:ea typeface="ＭＳ Ｐゴシック" charset="0"/>
                    <a:cs typeface="Comic Sans MS"/>
                    <a:sym typeface="Corbel" charset="0"/>
                  </a:rPr>
                  <a:t>how do they move in the transverse plane  </a:t>
                </a:r>
              </a:p>
            </p:txBody>
          </p:sp>
          <p:sp>
            <p:nvSpPr>
              <p:cNvPr id="27656" name="Rectangle 8"/>
              <p:cNvSpPr>
                <a:spLocks/>
              </p:cNvSpPr>
              <p:nvPr/>
            </p:nvSpPr>
            <p:spPr bwMode="auto">
              <a:xfrm>
                <a:off x="80" y="648"/>
                <a:ext cx="4232" cy="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285750" indent="-285750" algn="l">
                  <a:buClr>
                    <a:srgbClr val="FF29FE"/>
                  </a:buClr>
                  <a:buSzPct val="100000"/>
                  <a:buFont typeface="Wingdings" charset="2"/>
                  <a:buChar char="q"/>
                </a:pPr>
                <a:r>
                  <a:rPr lang="en-US" sz="1400" dirty="0">
                    <a:solidFill>
                      <a:schemeClr val="tx1"/>
                    </a:solidFill>
                    <a:latin typeface="Comic Sans MS"/>
                    <a:ea typeface="ＭＳ Ｐゴシック" charset="0"/>
                    <a:cs typeface="Comic Sans MS"/>
                    <a:sym typeface="Corbel" charset="0"/>
                  </a:rPr>
                  <a:t>do they orbit and do we have access to spin-orbit correlations </a:t>
                </a:r>
              </a:p>
            </p:txBody>
          </p:sp>
        </p:grpSp>
        <p:sp>
          <p:nvSpPr>
            <p:cNvPr id="82" name="Rectangle 8"/>
            <p:cNvSpPr>
              <a:spLocks/>
            </p:cNvSpPr>
            <p:nvPr/>
          </p:nvSpPr>
          <p:spPr bwMode="auto">
            <a:xfrm>
              <a:off x="1291178" y="2398195"/>
              <a:ext cx="5175239" cy="355600"/>
            </a:xfrm>
            <a:prstGeom prst="rect">
              <a:avLst/>
            </a:prstGeom>
            <a:noFill/>
            <a:ln w="12700" cap="flat">
              <a:noFill/>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r>
                <a:rPr lang="en-US" sz="1400" dirty="0">
                  <a:solidFill>
                    <a:srgbClr val="FF00FF"/>
                  </a:solidFill>
                  <a:latin typeface="Comic Sans MS"/>
                  <a:ea typeface="ＭＳ Ｐゴシック" charset="0"/>
                  <a:cs typeface="Comic Sans MS"/>
                  <a:sym typeface="Wingdings"/>
                </a:rPr>
                <a:t></a:t>
              </a:r>
              <a:r>
                <a:rPr lang="en-US" sz="1400" dirty="0">
                  <a:latin typeface="Comic Sans MS"/>
                  <a:ea typeface="ＭＳ Ｐゴシック" charset="0"/>
                  <a:cs typeface="Comic Sans MS"/>
                  <a:sym typeface="Wingdings"/>
                </a:rPr>
                <a:t> </a:t>
              </a:r>
              <a:r>
                <a:rPr lang="en-US" sz="1400" dirty="0">
                  <a:latin typeface="Comic Sans MS"/>
                  <a:ea typeface="ＭＳ Ｐゴシック" charset="0"/>
                  <a:cs typeface="Comic Sans MS"/>
                  <a:sym typeface="Corbel Bold" charset="0"/>
                </a:rPr>
                <a:t>required set of measurements &amp; theoretical concepts</a:t>
              </a:r>
              <a:r>
                <a:rPr lang="en-US" sz="1400" dirty="0">
                  <a:latin typeface="Comic Sans MS"/>
                  <a:ea typeface="ＭＳ Ｐゴシック" charset="0"/>
                  <a:cs typeface="Comic Sans MS"/>
                  <a:sym typeface="Corbel" charset="0"/>
                </a:rPr>
                <a:t> </a:t>
              </a:r>
            </a:p>
          </p:txBody>
        </p:sp>
      </p:grpSp>
    </p:spTree>
    <p:extLst>
      <p:ext uri="{BB962C8B-B14F-4D97-AF65-F5344CB8AC3E}">
        <p14:creationId xmlns:p14="http://schemas.microsoft.com/office/powerpoint/2010/main" xmlns="" val="3742787515"/>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35"/>
                                        </p:tgtEl>
                                        <p:attrNameLst>
                                          <p:attrName>style.visibility</p:attrName>
                                        </p:attrNameLst>
                                      </p:cBhvr>
                                      <p:to>
                                        <p:strVal val="visible"/>
                                      </p:to>
                                    </p:set>
                                    <p:anim calcmode="lin" valueType="num">
                                      <p:cBhvr additive="base">
                                        <p:cTn id="21" dur="500" fill="hold"/>
                                        <p:tgtEl>
                                          <p:spTgt spid="135"/>
                                        </p:tgtEl>
                                        <p:attrNameLst>
                                          <p:attrName>ppt_x</p:attrName>
                                        </p:attrNameLst>
                                      </p:cBhvr>
                                      <p:tavLst>
                                        <p:tav tm="0">
                                          <p:val>
                                            <p:strVal val="0-#ppt_w/2"/>
                                          </p:val>
                                        </p:tav>
                                        <p:tav tm="100000">
                                          <p:val>
                                            <p:strVal val="#ppt_x"/>
                                          </p:val>
                                        </p:tav>
                                      </p:tavLst>
                                    </p:anim>
                                    <p:anim calcmode="lin" valueType="num">
                                      <p:cBhvr additive="base">
                                        <p:cTn id="22" dur="500" fill="hold"/>
                                        <p:tgtEl>
                                          <p:spTgt spid="135"/>
                                        </p:tgtEl>
                                        <p:attrNameLst>
                                          <p:attrName>ppt_y</p:attrName>
                                        </p:attrNameLst>
                                      </p:cBhvr>
                                      <p:tavLst>
                                        <p:tav tm="0">
                                          <p:val>
                                            <p:strVal val="#ppt_y"/>
                                          </p:val>
                                        </p:tav>
                                        <p:tav tm="100000">
                                          <p:val>
                                            <p:strVal val="#ppt_y"/>
                                          </p:val>
                                        </p:tav>
                                      </p:tavLst>
                                    </p:anim>
                                  </p:childTnLst>
                                </p:cTn>
                              </p:par>
                              <p:par>
                                <p:cTn id="23" presetID="16" presetClass="entr" presetSubtype="21"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11"/>
                                        </p:tgtEl>
                                        <p:attrNameLst>
                                          <p:attrName>style.visibility</p:attrName>
                                        </p:attrNameLst>
                                      </p:cBhvr>
                                      <p:to>
                                        <p:strVal val="visible"/>
                                      </p:to>
                                    </p:set>
                                  </p:childTnLst>
                                </p:cTn>
                              </p:par>
                              <p:par>
                                <p:cTn id="30" presetID="16" presetClass="entr" presetSubtype="21" fill="hold" nodeType="with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barn(inVertical)">
                                      <p:cBhvr>
                                        <p:cTn id="32" dur="500"/>
                                        <p:tgtEl>
                                          <p:spTgt spid="7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9"/>
                                        </p:tgtEl>
                                        <p:attrNameLst>
                                          <p:attrName>style.visibility</p:attrName>
                                        </p:attrNameLst>
                                      </p:cBhvr>
                                      <p:to>
                                        <p:strVal val="visible"/>
                                      </p:to>
                                    </p:set>
                                  </p:childTnLst>
                                </p:cTn>
                              </p:par>
                              <p:par>
                                <p:cTn id="37" presetID="16" presetClass="entr" presetSubtype="21" fill="hold" nodeType="withEffect">
                                  <p:stCondLst>
                                    <p:cond delay="0"/>
                                  </p:stCondLst>
                                  <p:childTnLst>
                                    <p:set>
                                      <p:cBhvr>
                                        <p:cTn id="38" dur="1" fill="hold">
                                          <p:stCondLst>
                                            <p:cond delay="0"/>
                                          </p:stCondLst>
                                        </p:cTn>
                                        <p:tgtEl>
                                          <p:spTgt spid="77"/>
                                        </p:tgtEl>
                                        <p:attrNameLst>
                                          <p:attrName>style.visibility</p:attrName>
                                        </p:attrNameLst>
                                      </p:cBhvr>
                                      <p:to>
                                        <p:strVal val="visible"/>
                                      </p:to>
                                    </p:set>
                                    <p:animEffect transition="in" filter="barn(inVertical)">
                                      <p:cBhvr>
                                        <p:cTn id="39" dur="500"/>
                                        <p:tgtEl>
                                          <p:spTgt spid="77"/>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29"/>
                                        </p:tgtEl>
                                        <p:attrNameLst>
                                          <p:attrName>style.visibility</p:attrName>
                                        </p:attrNameLst>
                                      </p:cBhvr>
                                      <p:to>
                                        <p:strVal val="visible"/>
                                      </p:to>
                                    </p:set>
                                  </p:childTnLst>
                                </p:cTn>
                              </p:par>
                              <p:par>
                                <p:cTn id="44" presetID="16" presetClass="entr" presetSubtype="21" fill="hold" nodeType="withEffect">
                                  <p:stCondLst>
                                    <p:cond delay="0"/>
                                  </p:stCondLst>
                                  <p:childTnLst>
                                    <p:set>
                                      <p:cBhvr>
                                        <p:cTn id="45" dur="1" fill="hold">
                                          <p:stCondLst>
                                            <p:cond delay="0"/>
                                          </p:stCondLst>
                                        </p:cTn>
                                        <p:tgtEl>
                                          <p:spTgt spid="80"/>
                                        </p:tgtEl>
                                        <p:attrNameLst>
                                          <p:attrName>style.visibility</p:attrName>
                                        </p:attrNameLst>
                                      </p:cBhvr>
                                      <p:to>
                                        <p:strVal val="visible"/>
                                      </p:to>
                                    </p:set>
                                    <p:animEffect transition="in" filter="barn(inVertical)">
                                      <p:cBhvr>
                                        <p:cTn id="46" dur="500"/>
                                        <p:tgtEl>
                                          <p:spTgt spid="80"/>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90"/>
                                        </p:tgtEl>
                                        <p:attrNameLst>
                                          <p:attrName>style.visibility</p:attrName>
                                        </p:attrNameLst>
                                      </p:cBhvr>
                                      <p:to>
                                        <p:strVal val="visible"/>
                                      </p:to>
                                    </p:set>
                                    <p:anim calcmode="lin" valueType="num">
                                      <p:cBhvr additive="base">
                                        <p:cTn id="51" dur="500" fill="hold"/>
                                        <p:tgtEl>
                                          <p:spTgt spid="90"/>
                                        </p:tgtEl>
                                        <p:attrNameLst>
                                          <p:attrName>ppt_x</p:attrName>
                                        </p:attrNameLst>
                                      </p:cBhvr>
                                      <p:tavLst>
                                        <p:tav tm="0">
                                          <p:val>
                                            <p:strVal val="0-#ppt_w/2"/>
                                          </p:val>
                                        </p:tav>
                                        <p:tav tm="100000">
                                          <p:val>
                                            <p:strVal val="#ppt_x"/>
                                          </p:val>
                                        </p:tav>
                                      </p:tavLst>
                                    </p:anim>
                                    <p:anim calcmode="lin" valueType="num">
                                      <p:cBhvr additive="base">
                                        <p:cTn id="52" dur="500" fill="hold"/>
                                        <p:tgtEl>
                                          <p:spTgt spid="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dirty="0" err="1"/>
              <a:t>Hadronic</a:t>
            </a:r>
            <a:r>
              <a:rPr lang="en-US" dirty="0"/>
              <a:t> Mass Puzzle</a:t>
            </a:r>
            <a:endParaRPr lang="en-US" i="1" dirty="0">
              <a:latin typeface="Trebuchet MS" pitchFamily="34" charset="0"/>
            </a:endParaRPr>
          </a:p>
        </p:txBody>
      </p:sp>
      <p:sp>
        <p:nvSpPr>
          <p:cNvPr id="5" name="Slide Number Placeholder 4"/>
          <p:cNvSpPr>
            <a:spLocks noGrp="1"/>
          </p:cNvSpPr>
          <p:nvPr>
            <p:ph type="sldNum" sz="quarter" idx="12"/>
          </p:nvPr>
        </p:nvSpPr>
        <p:spPr/>
        <p:txBody>
          <a:bodyPr/>
          <a:lstStyle/>
          <a:p>
            <a:fld id="{F8FC1C35-9060-4508-99D4-470906349AF2}" type="slidenum">
              <a:rPr lang="en-US">
                <a:solidFill>
                  <a:srgbClr val="404040"/>
                </a:solidFill>
              </a:rPr>
              <a:pPr/>
              <a:t>69</a:t>
            </a:fld>
            <a:endParaRPr lang="en-US">
              <a:solidFill>
                <a:srgbClr val="404040"/>
              </a:solidFill>
            </a:endParaRPr>
          </a:p>
        </p:txBody>
      </p:sp>
      <p:grpSp>
        <p:nvGrpSpPr>
          <p:cNvPr id="6" name="Group 5"/>
          <p:cNvGrpSpPr/>
          <p:nvPr/>
        </p:nvGrpSpPr>
        <p:grpSpPr>
          <a:xfrm>
            <a:off x="5694556" y="1216680"/>
            <a:ext cx="3449444" cy="2956746"/>
            <a:chOff x="5694556" y="1216680"/>
            <a:chExt cx="3449444" cy="2956746"/>
          </a:xfrm>
        </p:grpSpPr>
        <p:pic>
          <p:nvPicPr>
            <p:cNvPr id="9" name="Picture 8" descr="InHadronLF.jpg"/>
            <p:cNvPicPr>
              <a:picLocks noChangeAspect="1"/>
            </p:cNvPicPr>
            <p:nvPr/>
          </p:nvPicPr>
          <p:blipFill>
            <a:blip r:embed="rId2" cstate="print"/>
            <a:stretch>
              <a:fillRect/>
            </a:stretch>
          </p:blipFill>
          <p:spPr>
            <a:xfrm>
              <a:off x="5758428" y="1546485"/>
              <a:ext cx="3385572" cy="2626941"/>
            </a:xfrm>
            <a:prstGeom prst="rect">
              <a:avLst/>
            </a:prstGeom>
          </p:spPr>
        </p:pic>
        <p:cxnSp>
          <p:nvCxnSpPr>
            <p:cNvPr id="14" name="Curved Connector 13"/>
            <p:cNvCxnSpPr/>
            <p:nvPr/>
          </p:nvCxnSpPr>
          <p:spPr bwMode="auto">
            <a:xfrm rot="5400000">
              <a:off x="6682317" y="2156884"/>
              <a:ext cx="1162050" cy="1128183"/>
            </a:xfrm>
            <a:prstGeom prst="curvedConnector3">
              <a:avLst>
                <a:gd name="adj1" fmla="val 50000"/>
              </a:avLst>
            </a:prstGeom>
            <a:noFill/>
            <a:ln w="28575" cap="flat" cmpd="sng" algn="ctr">
              <a:solidFill>
                <a:srgbClr val="FF0000"/>
              </a:solidFill>
              <a:prstDash val="dash"/>
              <a:round/>
              <a:headEnd type="arrow"/>
              <a:tailEnd type="arrow"/>
            </a:ln>
            <a:effectLst/>
          </p:spPr>
        </p:cxnSp>
        <p:sp>
          <p:nvSpPr>
            <p:cNvPr id="16" name="TextBox 15"/>
            <p:cNvSpPr txBox="1"/>
            <p:nvPr/>
          </p:nvSpPr>
          <p:spPr>
            <a:xfrm>
              <a:off x="7239287" y="1877482"/>
              <a:ext cx="1904713" cy="307777"/>
            </a:xfrm>
            <a:prstGeom prst="rect">
              <a:avLst/>
            </a:prstGeom>
            <a:noFill/>
          </p:spPr>
          <p:txBody>
            <a:bodyPr wrap="none" rtlCol="0">
              <a:spAutoFit/>
            </a:bodyPr>
            <a:lstStyle/>
            <a:p>
              <a:r>
                <a:rPr lang="en-US" sz="1400" b="1" i="1" dirty="0">
                  <a:solidFill>
                    <a:srgbClr val="FF0000"/>
                  </a:solidFill>
                </a:rPr>
                <a:t>Mass from nothing!</a:t>
              </a:r>
            </a:p>
          </p:txBody>
        </p:sp>
        <p:sp>
          <p:nvSpPr>
            <p:cNvPr id="17" name="TextBox 16"/>
            <p:cNvSpPr txBox="1"/>
            <p:nvPr/>
          </p:nvSpPr>
          <p:spPr>
            <a:xfrm>
              <a:off x="5694556" y="1216680"/>
              <a:ext cx="3449444" cy="338554"/>
            </a:xfrm>
            <a:prstGeom prst="rect">
              <a:avLst/>
            </a:prstGeom>
            <a:noFill/>
          </p:spPr>
          <p:txBody>
            <a:bodyPr wrap="none" rtlCol="0">
              <a:spAutoFit/>
            </a:bodyPr>
            <a:lstStyle/>
            <a:p>
              <a:r>
                <a:rPr lang="en-US" sz="800" i="1" dirty="0">
                  <a:solidFill>
                    <a:srgbClr val="322F31"/>
                  </a:solidFill>
                </a:rPr>
                <a:t>C.D. Roberts, </a:t>
              </a:r>
              <a:r>
                <a:rPr lang="en-US" sz="800" i="1" dirty="0" err="1">
                  <a:solidFill>
                    <a:srgbClr val="322F31"/>
                  </a:solidFill>
                  <a:hlinkClick r:id="rId3"/>
                </a:rPr>
                <a:t>Prog</a:t>
              </a:r>
              <a:r>
                <a:rPr lang="en-US" sz="800" i="1" dirty="0">
                  <a:solidFill>
                    <a:srgbClr val="322F31"/>
                  </a:solidFill>
                  <a:hlinkClick r:id="rId3"/>
                </a:rPr>
                <a:t>. Part. </a:t>
              </a:r>
              <a:r>
                <a:rPr lang="en-US" sz="800" i="1" dirty="0" err="1">
                  <a:solidFill>
                    <a:srgbClr val="322F31"/>
                  </a:solidFill>
                  <a:hlinkClick r:id="rId3"/>
                </a:rPr>
                <a:t>Nucl</a:t>
              </a:r>
              <a:r>
                <a:rPr lang="en-US" sz="800" i="1" dirty="0">
                  <a:solidFill>
                    <a:srgbClr val="322F31"/>
                  </a:solidFill>
                  <a:hlinkClick r:id="rId3"/>
                </a:rPr>
                <a:t>. Phys. 61 (2008) 50</a:t>
              </a:r>
              <a:endParaRPr lang="en-US" sz="800" i="1" dirty="0">
                <a:solidFill>
                  <a:srgbClr val="322F31"/>
                </a:solidFill>
              </a:endParaRPr>
            </a:p>
            <a:p>
              <a:r>
                <a:rPr lang="en-US" sz="800" i="1" dirty="0">
                  <a:solidFill>
                    <a:srgbClr val="322F31"/>
                  </a:solidFill>
                </a:rPr>
                <a:t>M. </a:t>
              </a:r>
              <a:r>
                <a:rPr lang="en-US" sz="800" i="1" dirty="0" err="1">
                  <a:solidFill>
                    <a:srgbClr val="322F31"/>
                  </a:solidFill>
                </a:rPr>
                <a:t>Bhagwat</a:t>
              </a:r>
              <a:r>
                <a:rPr lang="en-US" sz="800" i="1" dirty="0">
                  <a:solidFill>
                    <a:srgbClr val="322F31"/>
                  </a:solidFill>
                </a:rPr>
                <a:t> &amp; P.C. Tandy, </a:t>
              </a:r>
              <a:r>
                <a:rPr lang="it-IT" sz="800" i="1" dirty="0">
                  <a:solidFill>
                    <a:srgbClr val="322F31"/>
                  </a:solidFill>
                  <a:hlinkClick r:id="rId4"/>
                </a:rPr>
                <a:t>AIP Conf.Proc. 842 (2006) 225-227</a:t>
              </a:r>
              <a:endParaRPr lang="en-US" sz="800" i="1" dirty="0">
                <a:solidFill>
                  <a:srgbClr val="322F31"/>
                </a:solidFill>
              </a:endParaRPr>
            </a:p>
          </p:txBody>
        </p:sp>
      </p:grpSp>
      <p:sp>
        <p:nvSpPr>
          <p:cNvPr id="18" name="Content Placeholder 2"/>
          <p:cNvSpPr txBox="1">
            <a:spLocks/>
          </p:cNvSpPr>
          <p:nvPr/>
        </p:nvSpPr>
        <p:spPr bwMode="auto">
          <a:xfrm>
            <a:off x="0" y="1610784"/>
            <a:ext cx="5662084" cy="505671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00FF"/>
              </a:buClr>
              <a:buSzTx/>
              <a:buFont typeface="Wingdings" charset="2"/>
              <a:buChar char="q"/>
              <a:tabLst/>
              <a:defRPr/>
            </a:pPr>
            <a:r>
              <a:rPr lang="en-US" b="0" kern="0" dirty="0">
                <a:solidFill>
                  <a:schemeClr val="tx2">
                    <a:lumMod val="75000"/>
                  </a:schemeClr>
                </a:solidFill>
                <a:latin typeface="Comic Sans MS"/>
                <a:cs typeface="Comic Sans MS"/>
              </a:rPr>
              <a:t>In </a:t>
            </a:r>
            <a:r>
              <a:rPr lang="en-US" b="0" kern="0" dirty="0">
                <a:solidFill>
                  <a:srgbClr val="FF0000"/>
                </a:solidFill>
                <a:latin typeface="Comic Sans MS"/>
                <a:cs typeface="Comic Sans MS"/>
              </a:rPr>
              <a:t>Q</a:t>
            </a:r>
            <a:r>
              <a:rPr lang="en-US" b="0" kern="0" dirty="0">
                <a:solidFill>
                  <a:srgbClr val="008000"/>
                </a:solidFill>
                <a:latin typeface="Comic Sans MS"/>
                <a:cs typeface="Comic Sans MS"/>
              </a:rPr>
              <a:t>C</a:t>
            </a:r>
            <a:r>
              <a:rPr lang="en-US" b="0" kern="0" dirty="0">
                <a:solidFill>
                  <a:srgbClr val="0000FF"/>
                </a:solidFill>
                <a:latin typeface="Comic Sans MS"/>
                <a:cs typeface="Comic Sans MS"/>
              </a:rPr>
              <a:t>D</a:t>
            </a:r>
            <a:r>
              <a:rPr lang="en-US" b="0" kern="0" dirty="0">
                <a:solidFill>
                  <a:schemeClr val="tx2">
                    <a:lumMod val="75000"/>
                  </a:schemeClr>
                </a:solidFill>
                <a:latin typeface="Comic Sans MS"/>
                <a:cs typeface="Comic Sans MS"/>
              </a:rPr>
              <a:t>, all “constants” of quantum mechanics are actually </a:t>
            </a:r>
            <a:r>
              <a:rPr lang="en-US" b="0" kern="0" dirty="0">
                <a:solidFill>
                  <a:srgbClr val="0000FF"/>
                </a:solidFill>
                <a:latin typeface="Comic Sans MS"/>
                <a:cs typeface="Comic Sans MS"/>
              </a:rPr>
              <a:t>strongly </a:t>
            </a:r>
            <a:r>
              <a:rPr lang="en-US" b="0" kern="0" dirty="0">
                <a:solidFill>
                  <a:schemeClr val="tx2">
                    <a:lumMod val="75000"/>
                  </a:schemeClr>
                </a:solidFill>
                <a:latin typeface="Comic Sans MS"/>
                <a:cs typeface="Comic Sans MS"/>
              </a:rPr>
              <a:t>momentum dependent: couplings, number density, mass, etc.</a:t>
            </a:r>
          </a:p>
          <a:p>
            <a:pPr marL="342900" marR="0" lvl="0" indent="-342900" algn="l" defTabSz="914400" rtl="0" eaLnBrk="1" fontAlgn="base" latinLnBrk="0" hangingPunct="1">
              <a:lnSpc>
                <a:spcPct val="100000"/>
              </a:lnSpc>
              <a:spcBef>
                <a:spcPct val="20000"/>
              </a:spcBef>
              <a:spcAft>
                <a:spcPct val="0"/>
              </a:spcAft>
              <a:buClr>
                <a:srgbClr val="0000FF"/>
              </a:buClr>
              <a:buSzTx/>
              <a:buFont typeface="Wingdings" charset="2"/>
              <a:buChar char="q"/>
              <a:tabLst/>
              <a:defRPr/>
            </a:pPr>
            <a:r>
              <a:rPr lang="en-US" b="0" kern="0" dirty="0">
                <a:solidFill>
                  <a:schemeClr val="tx2">
                    <a:lumMod val="75000"/>
                  </a:schemeClr>
                </a:solidFill>
                <a:latin typeface="Comic Sans MS"/>
                <a:cs typeface="Comic Sans MS"/>
              </a:rPr>
              <a:t>So, a quark’s mass depends on its momentum.</a:t>
            </a:r>
            <a:endParaRPr kumimoji="0" lang="en-US" b="0" u="none" strike="noStrike" kern="0" cap="none" spc="0" normalizeH="0" baseline="0" noProof="0" dirty="0">
              <a:ln>
                <a:noFill/>
              </a:ln>
              <a:effectLst/>
              <a:uLnTx/>
              <a:uFillTx/>
              <a:latin typeface="Comic Sans MS Bold"/>
              <a:ea typeface="+mn-ea"/>
              <a:cs typeface="Comic Sans MS Bold"/>
            </a:endParaRPr>
          </a:p>
          <a:p>
            <a:pPr marL="342900" marR="0" lvl="0" indent="-342900" algn="l" defTabSz="914400" rtl="0" eaLnBrk="1" fontAlgn="base" latinLnBrk="0" hangingPunct="1">
              <a:lnSpc>
                <a:spcPct val="100000"/>
              </a:lnSpc>
              <a:spcBef>
                <a:spcPct val="20000"/>
              </a:spcBef>
              <a:spcAft>
                <a:spcPct val="0"/>
              </a:spcAft>
              <a:buClr>
                <a:srgbClr val="0000FF"/>
              </a:buClr>
              <a:buSzTx/>
              <a:buFont typeface="Wingdings" charset="2"/>
              <a:buChar char="q"/>
              <a:tabLst/>
              <a:defRPr/>
            </a:pPr>
            <a:r>
              <a:rPr kumimoji="0" lang="en-US" b="0" u="none" strike="noStrike" kern="0" cap="none" spc="0" normalizeH="0" baseline="0" noProof="0" dirty="0">
                <a:ln>
                  <a:noFill/>
                </a:ln>
                <a:effectLst/>
                <a:uLnTx/>
                <a:uFillTx/>
                <a:latin typeface="Comic Sans MS Bold"/>
                <a:ea typeface="+mn-ea"/>
                <a:cs typeface="Comic Sans MS Bold"/>
              </a:rPr>
              <a:t>Mass function can calculated and is depicted here</a:t>
            </a:r>
            <a:r>
              <a:rPr kumimoji="0" lang="en-US" b="0" u="none" strike="noStrike" kern="0" cap="none" spc="0" normalizeH="0" baseline="0" noProof="0" dirty="0">
                <a:ln>
                  <a:noFill/>
                </a:ln>
                <a:solidFill>
                  <a:schemeClr val="tx2">
                    <a:lumMod val="75000"/>
                  </a:schemeClr>
                </a:solidFill>
                <a:effectLst/>
                <a:uLnTx/>
                <a:uFillTx/>
                <a:latin typeface="Comic Sans MS Bold"/>
                <a:ea typeface="+mn-ea"/>
                <a:cs typeface="Comic Sans MS Bold"/>
              </a:rPr>
              <a:t>.</a:t>
            </a:r>
          </a:p>
          <a:p>
            <a:pPr>
              <a:spcBef>
                <a:spcPct val="20000"/>
              </a:spcBef>
              <a:buClr>
                <a:srgbClr val="0000FF"/>
              </a:buClr>
              <a:defRPr/>
            </a:pPr>
            <a:r>
              <a:rPr lang="en-US" b="0" kern="0" dirty="0">
                <a:solidFill>
                  <a:srgbClr val="0000FF"/>
                </a:solidFill>
                <a:latin typeface="Comic Sans MS"/>
                <a:cs typeface="Comic Sans MS"/>
              </a:rPr>
              <a:t>in agreement: </a:t>
            </a:r>
            <a:r>
              <a:rPr lang="en-US" b="0" kern="0" dirty="0">
                <a:solidFill>
                  <a:schemeClr val="tx2">
                    <a:lumMod val="75000"/>
                  </a:schemeClr>
                </a:solidFill>
                <a:latin typeface="Comic Sans MS"/>
                <a:cs typeface="Comic Sans MS"/>
              </a:rPr>
              <a:t>the vast bulk of the light-quark mass comes from a cloud of gluons, dragged along by the quark as it propagates.</a:t>
            </a:r>
            <a:endParaRPr kumimoji="0" lang="en-US" b="0" u="none" strike="noStrike" kern="0" cap="none" spc="0" normalizeH="0" baseline="0" noProof="0" dirty="0">
              <a:ln>
                <a:noFill/>
              </a:ln>
              <a:solidFill>
                <a:schemeClr val="tx2">
                  <a:lumMod val="75000"/>
                </a:schemeClr>
              </a:solidFill>
              <a:effectLst/>
              <a:uLnTx/>
              <a:uFillTx/>
              <a:latin typeface="Comic Sans MS"/>
              <a:ea typeface="+mn-ea"/>
              <a:cs typeface="Comic Sans MS"/>
            </a:endParaRPr>
          </a:p>
          <a:p>
            <a:pPr marL="342900" lvl="0" indent="-342900" fontAlgn="base">
              <a:spcBef>
                <a:spcPct val="20000"/>
              </a:spcBef>
              <a:spcAft>
                <a:spcPct val="0"/>
              </a:spcAft>
              <a:buClr>
                <a:srgbClr val="0000FF"/>
              </a:buClr>
              <a:buFont typeface="Wingdings" charset="2"/>
              <a:buChar char="q"/>
              <a:defRPr/>
            </a:pPr>
            <a:r>
              <a:rPr lang="en-US" b="0" kern="0" dirty="0">
                <a:solidFill>
                  <a:schemeClr val="tx2">
                    <a:lumMod val="75000"/>
                  </a:schemeClr>
                </a:solidFill>
                <a:latin typeface="Comic Sans MS"/>
                <a:cs typeface="Comic Sans MS"/>
              </a:rPr>
              <a:t>Continuum- and Lattice-</a:t>
            </a:r>
            <a:r>
              <a:rPr lang="en-US" b="0" kern="0" dirty="0">
                <a:solidFill>
                  <a:srgbClr val="FF0000"/>
                </a:solidFill>
                <a:latin typeface="Comic Sans MS"/>
                <a:cs typeface="Comic Sans MS"/>
              </a:rPr>
              <a:t>Q</a:t>
            </a:r>
            <a:r>
              <a:rPr lang="en-US" b="0" kern="0" dirty="0">
                <a:solidFill>
                  <a:srgbClr val="008000"/>
                </a:solidFill>
                <a:latin typeface="Comic Sans MS"/>
                <a:cs typeface="Comic Sans MS"/>
              </a:rPr>
              <a:t>C</a:t>
            </a:r>
            <a:r>
              <a:rPr lang="en-US" b="0" kern="0" dirty="0">
                <a:solidFill>
                  <a:srgbClr val="0000FF"/>
                </a:solidFill>
                <a:latin typeface="Comic Sans MS"/>
                <a:cs typeface="Comic Sans MS"/>
              </a:rPr>
              <a:t>D</a:t>
            </a:r>
          </a:p>
          <a:p>
            <a:pPr marL="342900" lvl="0" indent="-342900">
              <a:spcBef>
                <a:spcPct val="20000"/>
              </a:spcBef>
              <a:buClr>
                <a:srgbClr val="0000FF"/>
              </a:buClr>
              <a:buFont typeface="Wingdings" charset="2"/>
              <a:buChar char="q"/>
              <a:defRPr/>
            </a:pPr>
            <a:r>
              <a:rPr lang="en-US" b="0" kern="0" dirty="0">
                <a:solidFill>
                  <a:schemeClr val="tx2">
                    <a:lumMod val="75000"/>
                  </a:schemeClr>
                </a:solidFill>
              </a:rPr>
              <a:t>Running gluon mass</a:t>
            </a:r>
          </a:p>
          <a:p>
            <a:pPr marL="742950" lvl="1" indent="-285750">
              <a:spcBef>
                <a:spcPct val="20000"/>
              </a:spcBef>
              <a:buClr>
                <a:srgbClr val="0000FF"/>
              </a:buClr>
              <a:buFont typeface="Wingdings" charset="2"/>
              <a:buChar char="q"/>
              <a:defRPr/>
            </a:pPr>
            <a:r>
              <a:rPr lang="en-US" sz="1600" b="0" kern="0" dirty="0">
                <a:solidFill>
                  <a:schemeClr val="tx2">
                    <a:lumMod val="75000"/>
                  </a:schemeClr>
                </a:solidFill>
              </a:rPr>
              <a:t>Gluon is massless in UV, in agreement with </a:t>
            </a:r>
            <a:r>
              <a:rPr lang="en-US" sz="1600" b="0" kern="0" dirty="0" err="1">
                <a:solidFill>
                  <a:schemeClr val="tx2">
                    <a:lumMod val="75000"/>
                  </a:schemeClr>
                </a:solidFill>
              </a:rPr>
              <a:t>p</a:t>
            </a:r>
            <a:r>
              <a:rPr lang="en-US" sz="1600" b="0" kern="0" dirty="0" err="1">
                <a:solidFill>
                  <a:srgbClr val="FF0000"/>
                </a:solidFill>
              </a:rPr>
              <a:t>Q</a:t>
            </a:r>
            <a:r>
              <a:rPr lang="en-US" sz="1600" b="0" kern="0" dirty="0" err="1">
                <a:solidFill>
                  <a:srgbClr val="00B050"/>
                </a:solidFill>
              </a:rPr>
              <a:t>C</a:t>
            </a:r>
            <a:r>
              <a:rPr lang="en-US" sz="1600" b="0" kern="0" dirty="0" err="1">
                <a:solidFill>
                  <a:srgbClr val="0000FF"/>
                </a:solidFill>
              </a:rPr>
              <a:t>D</a:t>
            </a:r>
            <a:endParaRPr lang="en-US" sz="1600" b="0" kern="0" dirty="0">
              <a:solidFill>
                <a:schemeClr val="tx2">
                  <a:lumMod val="75000"/>
                </a:schemeClr>
              </a:solidFill>
            </a:endParaRPr>
          </a:p>
          <a:p>
            <a:pPr marL="742950" lvl="1" indent="-285750">
              <a:spcBef>
                <a:spcPct val="20000"/>
              </a:spcBef>
              <a:buClr>
                <a:srgbClr val="0000FF"/>
              </a:buClr>
              <a:buFont typeface="Wingdings" charset="2"/>
              <a:buChar char="q"/>
              <a:defRPr/>
            </a:pPr>
            <a:r>
              <a:rPr lang="en-US" sz="1600" b="0" kern="0" dirty="0">
                <a:solidFill>
                  <a:schemeClr val="tx2">
                    <a:lumMod val="75000"/>
                  </a:schemeClr>
                </a:solidFill>
              </a:rPr>
              <a:t>Massive in infrared</a:t>
            </a:r>
          </a:p>
          <a:p>
            <a:pPr marL="1200150" lvl="2" indent="-285750">
              <a:spcBef>
                <a:spcPct val="20000"/>
              </a:spcBef>
              <a:buClr>
                <a:srgbClr val="0000FF"/>
              </a:buClr>
              <a:buFont typeface="Wingdings" charset="2"/>
              <a:buChar char="q"/>
              <a:defRPr/>
            </a:pPr>
            <a:r>
              <a:rPr lang="en-US" sz="1400" b="0" kern="0" dirty="0" err="1">
                <a:solidFill>
                  <a:schemeClr val="tx2">
                    <a:lumMod val="75000"/>
                  </a:schemeClr>
                </a:solidFill>
              </a:rPr>
              <a:t>m</a:t>
            </a:r>
            <a:r>
              <a:rPr lang="en-US" sz="1400" b="0" kern="0" baseline="-25000" dirty="0" err="1">
                <a:solidFill>
                  <a:schemeClr val="tx2">
                    <a:lumMod val="75000"/>
                  </a:schemeClr>
                </a:solidFill>
              </a:rPr>
              <a:t>G</a:t>
            </a:r>
            <a:r>
              <a:rPr lang="en-US" sz="1400" b="0" kern="0" dirty="0">
                <a:solidFill>
                  <a:schemeClr val="tx2">
                    <a:lumMod val="75000"/>
                  </a:schemeClr>
                </a:solidFill>
              </a:rPr>
              <a:t>(0) = 0.67-0.81 </a:t>
            </a:r>
            <a:r>
              <a:rPr lang="en-US" sz="1400" b="0" kern="0" dirty="0" err="1">
                <a:solidFill>
                  <a:schemeClr val="tx2">
                    <a:lumMod val="75000"/>
                  </a:schemeClr>
                </a:solidFill>
              </a:rPr>
              <a:t>GeV</a:t>
            </a:r>
            <a:endParaRPr lang="en-US" sz="1400" b="0" kern="0" dirty="0">
              <a:solidFill>
                <a:schemeClr val="tx2">
                  <a:lumMod val="75000"/>
                </a:schemeClr>
              </a:solidFill>
            </a:endParaRPr>
          </a:p>
          <a:p>
            <a:pPr marL="1200150" lvl="2" indent="-285750">
              <a:spcBef>
                <a:spcPct val="20000"/>
              </a:spcBef>
              <a:buClr>
                <a:srgbClr val="0000FF"/>
              </a:buClr>
              <a:buFont typeface="Wingdings" charset="2"/>
              <a:buChar char="q"/>
              <a:defRPr/>
            </a:pPr>
            <a:r>
              <a:rPr lang="en-US" sz="1400" b="0" kern="0" dirty="0" err="1">
                <a:solidFill>
                  <a:schemeClr val="tx2">
                    <a:lumMod val="75000"/>
                  </a:schemeClr>
                </a:solidFill>
              </a:rPr>
              <a:t>m</a:t>
            </a:r>
            <a:r>
              <a:rPr lang="en-US" sz="1400" b="0" kern="0" baseline="-25000" dirty="0" err="1">
                <a:solidFill>
                  <a:schemeClr val="tx2">
                    <a:lumMod val="75000"/>
                  </a:schemeClr>
                </a:solidFill>
              </a:rPr>
              <a:t>G</a:t>
            </a:r>
            <a:r>
              <a:rPr lang="en-US" sz="1400" b="0" kern="0" dirty="0">
                <a:solidFill>
                  <a:schemeClr val="tx2">
                    <a:lumMod val="75000"/>
                  </a:schemeClr>
                </a:solidFill>
              </a:rPr>
              <a:t>(m</a:t>
            </a:r>
            <a:r>
              <a:rPr lang="en-US" sz="1400" b="0" kern="0" baseline="-25000" dirty="0">
                <a:solidFill>
                  <a:schemeClr val="tx2">
                    <a:lumMod val="75000"/>
                  </a:schemeClr>
                </a:solidFill>
              </a:rPr>
              <a:t>G</a:t>
            </a:r>
            <a:r>
              <a:rPr lang="en-US" sz="1400" b="0" kern="0" baseline="30000" dirty="0">
                <a:solidFill>
                  <a:schemeClr val="tx2">
                    <a:lumMod val="75000"/>
                  </a:schemeClr>
                </a:solidFill>
              </a:rPr>
              <a:t>2</a:t>
            </a:r>
            <a:r>
              <a:rPr lang="en-US" sz="1400" b="0" kern="0" dirty="0">
                <a:solidFill>
                  <a:schemeClr val="tx2">
                    <a:lumMod val="75000"/>
                  </a:schemeClr>
                </a:solidFill>
              </a:rPr>
              <a:t>) = 0.53-0.64 </a:t>
            </a:r>
            <a:r>
              <a:rPr lang="en-US" sz="1400" b="0" kern="0" dirty="0" err="1">
                <a:solidFill>
                  <a:schemeClr val="tx2">
                    <a:lumMod val="75000"/>
                  </a:schemeClr>
                </a:solidFill>
              </a:rPr>
              <a:t>GeV</a:t>
            </a:r>
            <a:endParaRPr lang="en-US" sz="1400" b="0" kern="0" dirty="0">
              <a:solidFill>
                <a:schemeClr val="tx2">
                  <a:lumMod val="75000"/>
                </a:schemeClr>
              </a:solidFill>
            </a:endParaRPr>
          </a:p>
          <a:p>
            <a:pPr marL="285750" indent="-285750">
              <a:spcBef>
                <a:spcPct val="20000"/>
              </a:spcBef>
              <a:buClr>
                <a:srgbClr val="0000FF"/>
              </a:buClr>
              <a:buFont typeface="Wingdings" charset="2"/>
              <a:buChar char="q"/>
              <a:defRPr/>
            </a:pPr>
            <a:r>
              <a:rPr lang="en-US" b="0" kern="0" dirty="0">
                <a:solidFill>
                  <a:schemeClr val="tx2">
                    <a:lumMod val="75000"/>
                  </a:schemeClr>
                </a:solidFill>
              </a:rPr>
              <a:t>DSE prediction confirmed by numerical simulations of lattice-</a:t>
            </a:r>
            <a:r>
              <a:rPr lang="en-US" b="0" kern="0" dirty="0" err="1">
                <a:solidFill>
                  <a:schemeClr val="tx2">
                    <a:lumMod val="75000"/>
                  </a:schemeClr>
                </a:solidFill>
              </a:rPr>
              <a:t>regularised</a:t>
            </a:r>
            <a:r>
              <a:rPr lang="en-US" b="0" kern="0" dirty="0">
                <a:solidFill>
                  <a:schemeClr val="tx2">
                    <a:lumMod val="75000"/>
                  </a:schemeClr>
                </a:solidFill>
              </a:rPr>
              <a:t> </a:t>
            </a:r>
            <a:r>
              <a:rPr lang="en-US" b="0" kern="0" dirty="0">
                <a:solidFill>
                  <a:srgbClr val="FF0000"/>
                </a:solidFill>
              </a:rPr>
              <a:t>Q</a:t>
            </a:r>
            <a:r>
              <a:rPr lang="en-US" b="0" kern="0" dirty="0">
                <a:solidFill>
                  <a:srgbClr val="00B050"/>
                </a:solidFill>
              </a:rPr>
              <a:t>C</a:t>
            </a:r>
            <a:r>
              <a:rPr lang="en-US" b="0" kern="0" dirty="0">
                <a:solidFill>
                  <a:srgbClr val="0000FF"/>
                </a:solidFill>
              </a:rPr>
              <a:t>D</a:t>
            </a:r>
            <a:r>
              <a:rPr lang="en-US" b="0" kern="0" dirty="0">
                <a:solidFill>
                  <a:schemeClr val="tx2">
                    <a:lumMod val="75000"/>
                  </a:schemeClr>
                </a:solidFill>
                <a:latin typeface="Comic Sans MS"/>
                <a:cs typeface="Comic Sans MS"/>
              </a:rPr>
              <a:t> </a:t>
            </a:r>
            <a:endParaRPr kumimoji="0" lang="en-US" b="0" u="none" strike="noStrike" kern="0" cap="none" spc="0" normalizeH="0" baseline="0" noProof="0" dirty="0">
              <a:ln>
                <a:noFill/>
              </a:ln>
              <a:solidFill>
                <a:schemeClr val="tx2">
                  <a:lumMod val="75000"/>
                </a:schemeClr>
              </a:solidFill>
              <a:effectLst/>
              <a:uLnTx/>
              <a:uFillTx/>
              <a:latin typeface="Comic Sans MS"/>
              <a:ea typeface="+mn-ea"/>
              <a:cs typeface="Comic Sans MS"/>
            </a:endParaRPr>
          </a:p>
        </p:txBody>
      </p:sp>
      <p:sp>
        <p:nvSpPr>
          <p:cNvPr id="19" name="Content Placeholder 2"/>
          <p:cNvSpPr txBox="1">
            <a:spLocks/>
          </p:cNvSpPr>
          <p:nvPr/>
        </p:nvSpPr>
        <p:spPr bwMode="auto">
          <a:xfrm>
            <a:off x="1058334" y="162984"/>
            <a:ext cx="91440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1F497D"/>
              </a:buClr>
              <a:buSzTx/>
              <a:tabLst/>
              <a:defRPr/>
            </a:pPr>
            <a:r>
              <a:rPr lang="en-US" sz="2000" kern="0" dirty="0">
                <a:solidFill>
                  <a:schemeClr val="tx2">
                    <a:lumMod val="75000"/>
                  </a:schemeClr>
                </a:solidFill>
              </a:rPr>
              <a:t>	are</a:t>
            </a:r>
            <a:endParaRPr kumimoji="0" lang="en-US" sz="2000" b="0" i="0" u="none" strike="noStrike" kern="0" cap="none" spc="0" normalizeH="0" baseline="0" noProof="0" dirty="0">
              <a:ln>
                <a:noFill/>
              </a:ln>
              <a:solidFill>
                <a:schemeClr val="tx2">
                  <a:lumMod val="75000"/>
                </a:schemeClr>
              </a:solidFill>
              <a:effectLst/>
              <a:uLnTx/>
              <a:uFillTx/>
              <a:latin typeface="+mn-lt"/>
            </a:endParaRPr>
          </a:p>
        </p:txBody>
      </p:sp>
      <p:pic>
        <p:nvPicPr>
          <p:cNvPr id="13" name="Picture 4"/>
          <p:cNvPicPr>
            <a:picLocks noChangeArrowheads="1"/>
          </p:cNvPicPr>
          <p:nvPr/>
        </p:nvPicPr>
        <p:blipFill>
          <a:blip r:embed="rId5">
            <a:extLst>
              <a:ext uri="{28A0092B-C50C-407E-A947-70E740481C1C}">
                <a14:useLocalDpi xmlns:a14="http://schemas.microsoft.com/office/drawing/2010/main" xmlns="" val="0"/>
              </a:ext>
            </a:extLst>
          </a:blip>
          <a:srcRect t="9360" r="7866" b="31360"/>
          <a:stretch>
            <a:fillRect/>
          </a:stretch>
        </p:blipFill>
        <p:spPr bwMode="auto">
          <a:xfrm>
            <a:off x="0" y="-8463"/>
            <a:ext cx="1955800" cy="161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miter lim="800000"/>
                <a:headEnd/>
                <a:tailEnd/>
              </a14:hiddenLine>
            </a:ext>
          </a:extLst>
        </p:spPr>
      </p:pic>
      <p:grpSp>
        <p:nvGrpSpPr>
          <p:cNvPr id="8" name="Group 7"/>
          <p:cNvGrpSpPr/>
          <p:nvPr/>
        </p:nvGrpSpPr>
        <p:grpSpPr>
          <a:xfrm>
            <a:off x="5820831" y="4231215"/>
            <a:ext cx="3481902" cy="2439205"/>
            <a:chOff x="5820831" y="4231215"/>
            <a:chExt cx="3481902" cy="2439205"/>
          </a:xfrm>
        </p:grpSpPr>
        <p:pic>
          <p:nvPicPr>
            <p:cNvPr id="20" name="Picture 19" descr="gluonmassfunction.jpg"/>
            <p:cNvPicPr>
              <a:picLocks noChangeAspect="1"/>
            </p:cNvPicPr>
            <p:nvPr/>
          </p:nvPicPr>
          <p:blipFill>
            <a:blip r:embed="rId6" cstate="print"/>
            <a:stretch>
              <a:fillRect/>
            </a:stretch>
          </p:blipFill>
          <p:spPr>
            <a:xfrm>
              <a:off x="5820831" y="4231215"/>
              <a:ext cx="3331632" cy="2230343"/>
            </a:xfrm>
            <a:prstGeom prst="rect">
              <a:avLst/>
            </a:prstGeom>
          </p:spPr>
        </p:pic>
        <p:sp>
          <p:nvSpPr>
            <p:cNvPr id="21" name="Rectangle 20"/>
            <p:cNvSpPr/>
            <p:nvPr/>
          </p:nvSpPr>
          <p:spPr bwMode="auto">
            <a:xfrm>
              <a:off x="6944782" y="4328583"/>
              <a:ext cx="2093385" cy="35983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1600" i="1" dirty="0">
                  <a:solidFill>
                    <a:srgbClr val="0000FF"/>
                  </a:solidFill>
                  <a:latin typeface="Calibri" pitchFamily="34" charset="0"/>
                </a:rPr>
                <a:t>m</a:t>
              </a:r>
              <a:r>
                <a:rPr kumimoji="0" lang="en-US" sz="1600" b="0" i="1" u="none" strike="noStrike" cap="none" normalizeH="0" baseline="-25000" dirty="0">
                  <a:ln>
                    <a:noFill/>
                  </a:ln>
                  <a:solidFill>
                    <a:srgbClr val="0000FF"/>
                  </a:solidFill>
                  <a:effectLst/>
                  <a:latin typeface="Calibri" pitchFamily="34" charset="0"/>
                </a:rPr>
                <a:t>G</a:t>
              </a:r>
              <a:r>
                <a:rPr kumimoji="0" lang="en-US" sz="1600" b="0" i="1" u="none" strike="noStrike" cap="none" normalizeH="0" baseline="30000" dirty="0">
                  <a:ln>
                    <a:noFill/>
                  </a:ln>
                  <a:solidFill>
                    <a:srgbClr val="0000FF"/>
                  </a:solidFill>
                  <a:effectLst/>
                  <a:latin typeface="Calibri" pitchFamily="34" charset="0"/>
                </a:rPr>
                <a:t>2</a:t>
              </a:r>
              <a:r>
                <a:rPr kumimoji="0" lang="en-US" sz="1600" b="0" i="1" u="none" strike="noStrike" cap="none" normalizeH="0" baseline="0" dirty="0">
                  <a:ln>
                    <a:noFill/>
                  </a:ln>
                  <a:solidFill>
                    <a:srgbClr val="0000FF"/>
                  </a:solidFill>
                  <a:effectLst/>
                  <a:latin typeface="Calibri" pitchFamily="34" charset="0"/>
                </a:rPr>
                <a:t>(k</a:t>
              </a:r>
              <a:r>
                <a:rPr kumimoji="0" lang="en-US" sz="1600" b="0" i="1" u="none" strike="noStrike" cap="none" normalizeH="0" baseline="30000" dirty="0">
                  <a:ln>
                    <a:noFill/>
                  </a:ln>
                  <a:solidFill>
                    <a:srgbClr val="0000FF"/>
                  </a:solidFill>
                  <a:effectLst/>
                  <a:latin typeface="Calibri" pitchFamily="34" charset="0"/>
                </a:rPr>
                <a:t>2</a:t>
              </a:r>
              <a:r>
                <a:rPr kumimoji="0" lang="en-US" sz="1600" b="0" i="1" u="none" strike="noStrike" cap="none" normalizeH="0" baseline="0" dirty="0">
                  <a:ln>
                    <a:noFill/>
                  </a:ln>
                  <a:solidFill>
                    <a:srgbClr val="0000FF"/>
                  </a:solidFill>
                  <a:effectLst/>
                  <a:latin typeface="Calibri" pitchFamily="34" charset="0"/>
                </a:rPr>
                <a:t>) ≈ m</a:t>
              </a:r>
              <a:r>
                <a:rPr kumimoji="0" lang="en-US" sz="1600" b="0" i="1" u="none" strike="noStrike" cap="none" normalizeH="0" baseline="-25000" dirty="0">
                  <a:ln>
                    <a:noFill/>
                  </a:ln>
                  <a:solidFill>
                    <a:srgbClr val="0000FF"/>
                  </a:solidFill>
                  <a:effectLst/>
                  <a:latin typeface="Calibri" pitchFamily="34" charset="0"/>
                </a:rPr>
                <a:t>G</a:t>
              </a:r>
              <a:r>
                <a:rPr kumimoji="0" lang="en-US" sz="1600" b="0" i="1" u="none" strike="noStrike" cap="none" normalizeH="0" baseline="30000" dirty="0">
                  <a:ln>
                    <a:noFill/>
                  </a:ln>
                  <a:solidFill>
                    <a:srgbClr val="0000FF"/>
                  </a:solidFill>
                  <a:effectLst/>
                  <a:latin typeface="Calibri" pitchFamily="34" charset="0"/>
                </a:rPr>
                <a:t>4</a:t>
              </a:r>
              <a:r>
                <a:rPr kumimoji="0" lang="en-US" sz="1600" b="0" i="1" u="none" strike="noStrike" cap="none" normalizeH="0" baseline="0" dirty="0">
                  <a:ln>
                    <a:noFill/>
                  </a:ln>
                  <a:solidFill>
                    <a:srgbClr val="0000FF"/>
                  </a:solidFill>
                  <a:effectLst/>
                  <a:latin typeface="Calibri" pitchFamily="34" charset="0"/>
                </a:rPr>
                <a:t>/(k</a:t>
              </a:r>
              <a:r>
                <a:rPr kumimoji="0" lang="en-US" sz="1600" b="0" i="1" u="none" strike="noStrike" cap="none" normalizeH="0" baseline="30000" dirty="0">
                  <a:ln>
                    <a:noFill/>
                  </a:ln>
                  <a:solidFill>
                    <a:srgbClr val="0000FF"/>
                  </a:solidFill>
                  <a:effectLst/>
                  <a:latin typeface="Calibri" pitchFamily="34" charset="0"/>
                </a:rPr>
                <a:t>2</a:t>
              </a:r>
              <a:r>
                <a:rPr kumimoji="0" lang="en-US" sz="1600" b="0" i="1" u="none" strike="noStrike" cap="none" normalizeH="0" baseline="0" dirty="0">
                  <a:ln>
                    <a:noFill/>
                  </a:ln>
                  <a:solidFill>
                    <a:srgbClr val="0000FF"/>
                  </a:solidFill>
                  <a:effectLst/>
                  <a:latin typeface="Calibri" pitchFamily="34" charset="0"/>
                </a:rPr>
                <a:t>+m</a:t>
              </a:r>
              <a:r>
                <a:rPr kumimoji="0" lang="en-US" sz="1600" b="0" i="1" u="none" strike="noStrike" cap="none" normalizeH="0" baseline="-25000" dirty="0">
                  <a:ln>
                    <a:noFill/>
                  </a:ln>
                  <a:solidFill>
                    <a:srgbClr val="0000FF"/>
                  </a:solidFill>
                  <a:effectLst/>
                  <a:latin typeface="Calibri" pitchFamily="34" charset="0"/>
                </a:rPr>
                <a:t>G</a:t>
              </a:r>
              <a:r>
                <a:rPr kumimoji="0" lang="en-US" sz="1600" b="0" i="1" u="none" strike="noStrike" cap="none" normalizeH="0" baseline="30000" dirty="0">
                  <a:ln>
                    <a:noFill/>
                  </a:ln>
                  <a:solidFill>
                    <a:srgbClr val="0000FF"/>
                  </a:solidFill>
                  <a:effectLst/>
                  <a:latin typeface="Calibri" pitchFamily="34" charset="0"/>
                </a:rPr>
                <a:t>2</a:t>
              </a:r>
              <a:r>
                <a:rPr kumimoji="0" lang="en-US" sz="1600" b="0" i="1" u="none" strike="noStrike" cap="none" normalizeH="0" baseline="0" dirty="0">
                  <a:ln>
                    <a:noFill/>
                  </a:ln>
                  <a:solidFill>
                    <a:srgbClr val="0000FF"/>
                  </a:solidFill>
                  <a:effectLst/>
                  <a:latin typeface="Calibri" pitchFamily="34" charset="0"/>
                </a:rPr>
                <a:t>)</a:t>
              </a:r>
            </a:p>
          </p:txBody>
        </p:sp>
        <p:sp>
          <p:nvSpPr>
            <p:cNvPr id="22" name="TextBox 21"/>
            <p:cNvSpPr txBox="1"/>
            <p:nvPr/>
          </p:nvSpPr>
          <p:spPr>
            <a:xfrm>
              <a:off x="5826304" y="6424199"/>
              <a:ext cx="3476429" cy="246221"/>
            </a:xfrm>
            <a:prstGeom prst="rect">
              <a:avLst/>
            </a:prstGeom>
            <a:solidFill>
              <a:schemeClr val="bg1"/>
            </a:solidFill>
          </p:spPr>
          <p:txBody>
            <a:bodyPr wrap="square" rtlCol="0">
              <a:spAutoFit/>
            </a:bodyPr>
            <a:lstStyle/>
            <a:p>
              <a:r>
                <a:rPr lang="en-US" sz="1000" i="1" dirty="0">
                  <a:solidFill>
                    <a:srgbClr val="322F31"/>
                  </a:solidFill>
                </a:rPr>
                <a:t>Qin </a:t>
              </a:r>
              <a:r>
                <a:rPr lang="en-US" sz="1000" dirty="0">
                  <a:solidFill>
                    <a:srgbClr val="322F31"/>
                  </a:solidFill>
                </a:rPr>
                <a:t>et al</a:t>
              </a:r>
              <a:r>
                <a:rPr lang="en-US" sz="1000" i="1" dirty="0">
                  <a:solidFill>
                    <a:srgbClr val="322F31"/>
                  </a:solidFill>
                </a:rPr>
                <a:t>., </a:t>
              </a:r>
              <a:r>
                <a:rPr lang="pt-BR" sz="1000" i="1" dirty="0">
                  <a:solidFill>
                    <a:srgbClr val="322F31"/>
                  </a:solidFill>
                </a:rPr>
                <a:t>Phys. Rev. C 84 042202 (Rapid Comm.)</a:t>
              </a:r>
            </a:p>
          </p:txBody>
        </p:sp>
      </p:grpSp>
      <p:sp>
        <p:nvSpPr>
          <p:cNvPr id="3" name="Date Placeholder 2"/>
          <p:cNvSpPr>
            <a:spLocks noGrp="1"/>
          </p:cNvSpPr>
          <p:nvPr>
            <p:ph type="dt" sz="half" idx="10"/>
          </p:nvPr>
        </p:nvSpPr>
        <p:spPr/>
        <p:txBody>
          <a:bodyPr/>
          <a:lstStyle/>
          <a:p>
            <a:r>
              <a:rPr lang="en-US"/>
              <a:t>E.C. Aschenauer</a:t>
            </a:r>
          </a:p>
        </p:txBody>
      </p:sp>
    </p:spTree>
    <p:extLst>
      <p:ext uri="{BB962C8B-B14F-4D97-AF65-F5344CB8AC3E}">
        <p14:creationId xmlns:p14="http://schemas.microsoft.com/office/powerpoint/2010/main" xmlns="" val="2897423966"/>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inVertical)">
                                      <p:cBhvr>
                                        <p:cTn id="7" dur="500"/>
                                        <p:tgtEl>
                                          <p:spTgt spid="1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8">
                                            <p:txEl>
                                              <p:pRg st="1" end="1"/>
                                            </p:txEl>
                                          </p:spTgt>
                                        </p:tgtEl>
                                        <p:attrNameLst>
                                          <p:attrName>style.visibility</p:attrName>
                                        </p:attrNameLst>
                                      </p:cBhvr>
                                      <p:to>
                                        <p:strVal val="visible"/>
                                      </p:to>
                                    </p:set>
                                    <p:animEffect transition="in" filter="barn(inVertical)">
                                      <p:cBhvr>
                                        <p:cTn id="10" dur="500"/>
                                        <p:tgtEl>
                                          <p:spTgt spid="18">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animEffect transition="in" filter="barn(inVertical)">
                                      <p:cBhvr>
                                        <p:cTn id="13" dur="500"/>
                                        <p:tgtEl>
                                          <p:spTgt spid="18">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8">
                                            <p:txEl>
                                              <p:pRg st="3" end="3"/>
                                            </p:txEl>
                                          </p:spTgt>
                                        </p:tgtEl>
                                        <p:attrNameLst>
                                          <p:attrName>style.visibility</p:attrName>
                                        </p:attrNameLst>
                                      </p:cBhvr>
                                      <p:to>
                                        <p:strVal val="visible"/>
                                      </p:to>
                                    </p:set>
                                    <p:animEffect transition="in" filter="barn(inVertical)">
                                      <p:cBhvr>
                                        <p:cTn id="16" dur="500"/>
                                        <p:tgtEl>
                                          <p:spTgt spid="18">
                                            <p:txEl>
                                              <p:pRg st="3" end="3"/>
                                            </p:txEl>
                                          </p:spTgt>
                                        </p:tgtEl>
                                      </p:cBhvr>
                                    </p:animEffect>
                                  </p:childTnLst>
                                </p:cTn>
                              </p:par>
                              <p:par>
                                <p:cTn id="17" presetID="2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edge">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xEl>
                                              <p:pRg st="4" end="4"/>
                                            </p:txEl>
                                          </p:spTgt>
                                        </p:tgtEl>
                                        <p:attrNameLst>
                                          <p:attrName>style.visibility</p:attrName>
                                        </p:attrNameLst>
                                      </p:cBhvr>
                                      <p:to>
                                        <p:strVal val="visible"/>
                                      </p:to>
                                    </p:set>
                                    <p:animEffect transition="in" filter="barn(inVertical)">
                                      <p:cBhvr>
                                        <p:cTn id="24" dur="500"/>
                                        <p:tgtEl>
                                          <p:spTgt spid="18">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18">
                                            <p:txEl>
                                              <p:pRg st="5" end="5"/>
                                            </p:txEl>
                                          </p:spTgt>
                                        </p:tgtEl>
                                        <p:attrNameLst>
                                          <p:attrName>style.visibility</p:attrName>
                                        </p:attrNameLst>
                                      </p:cBhvr>
                                      <p:to>
                                        <p:strVal val="visible"/>
                                      </p:to>
                                    </p:set>
                                    <p:animEffect transition="in" filter="barn(inVertical)">
                                      <p:cBhvr>
                                        <p:cTn id="27" dur="500"/>
                                        <p:tgtEl>
                                          <p:spTgt spid="18">
                                            <p:txEl>
                                              <p:pRg st="5" end="5"/>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18">
                                            <p:txEl>
                                              <p:pRg st="6" end="6"/>
                                            </p:txEl>
                                          </p:spTgt>
                                        </p:tgtEl>
                                        <p:attrNameLst>
                                          <p:attrName>style.visibility</p:attrName>
                                        </p:attrNameLst>
                                      </p:cBhvr>
                                      <p:to>
                                        <p:strVal val="visible"/>
                                      </p:to>
                                    </p:set>
                                    <p:animEffect transition="in" filter="barn(inVertical)">
                                      <p:cBhvr>
                                        <p:cTn id="30" dur="500"/>
                                        <p:tgtEl>
                                          <p:spTgt spid="18">
                                            <p:txEl>
                                              <p:pRg st="6" end="6"/>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18">
                                            <p:txEl>
                                              <p:pRg st="7" end="7"/>
                                            </p:txEl>
                                          </p:spTgt>
                                        </p:tgtEl>
                                        <p:attrNameLst>
                                          <p:attrName>style.visibility</p:attrName>
                                        </p:attrNameLst>
                                      </p:cBhvr>
                                      <p:to>
                                        <p:strVal val="visible"/>
                                      </p:to>
                                    </p:set>
                                    <p:animEffect transition="in" filter="barn(inVertical)">
                                      <p:cBhvr>
                                        <p:cTn id="33" dur="500"/>
                                        <p:tgtEl>
                                          <p:spTgt spid="18">
                                            <p:txEl>
                                              <p:pRg st="7" end="7"/>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18">
                                            <p:txEl>
                                              <p:pRg st="8" end="8"/>
                                            </p:txEl>
                                          </p:spTgt>
                                        </p:tgtEl>
                                        <p:attrNameLst>
                                          <p:attrName>style.visibility</p:attrName>
                                        </p:attrNameLst>
                                      </p:cBhvr>
                                      <p:to>
                                        <p:strVal val="visible"/>
                                      </p:to>
                                    </p:set>
                                    <p:animEffect transition="in" filter="barn(inVertical)">
                                      <p:cBhvr>
                                        <p:cTn id="36" dur="500"/>
                                        <p:tgtEl>
                                          <p:spTgt spid="18">
                                            <p:txEl>
                                              <p:pRg st="8" end="8"/>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18">
                                            <p:txEl>
                                              <p:pRg st="9" end="9"/>
                                            </p:txEl>
                                          </p:spTgt>
                                        </p:tgtEl>
                                        <p:attrNameLst>
                                          <p:attrName>style.visibility</p:attrName>
                                        </p:attrNameLst>
                                      </p:cBhvr>
                                      <p:to>
                                        <p:strVal val="visible"/>
                                      </p:to>
                                    </p:set>
                                    <p:animEffect transition="in" filter="barn(inVertical)">
                                      <p:cBhvr>
                                        <p:cTn id="39" dur="500"/>
                                        <p:tgtEl>
                                          <p:spTgt spid="18">
                                            <p:txEl>
                                              <p:pRg st="9" end="9"/>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18">
                                            <p:txEl>
                                              <p:pRg st="10" end="10"/>
                                            </p:txEl>
                                          </p:spTgt>
                                        </p:tgtEl>
                                        <p:attrNameLst>
                                          <p:attrName>style.visibility</p:attrName>
                                        </p:attrNameLst>
                                      </p:cBhvr>
                                      <p:to>
                                        <p:strVal val="visible"/>
                                      </p:to>
                                    </p:set>
                                    <p:animEffect transition="in" filter="barn(inVertical)">
                                      <p:cBhvr>
                                        <p:cTn id="42" dur="500"/>
                                        <p:tgtEl>
                                          <p:spTgt spid="18">
                                            <p:txEl>
                                              <p:pRg st="10" end="10"/>
                                            </p:txEl>
                                          </p:spTgt>
                                        </p:tgtEl>
                                      </p:cBhvr>
                                    </p:animEffect>
                                  </p:childTnLst>
                                </p:cTn>
                              </p:par>
                              <p:par>
                                <p:cTn id="43" presetID="20"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edge">
                                      <p:cBhvr>
                                        <p:cTn id="4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ln/>
        </p:spPr>
        <p:txBody>
          <a:bodyPr rIns="133350"/>
          <a:lstStyle/>
          <a:p>
            <a:r>
              <a:rPr lang="en-US"/>
              <a:t>Exclusive Vector Meson Production</a:t>
            </a:r>
          </a:p>
        </p:txBody>
      </p:sp>
      <p:sp>
        <p:nvSpPr>
          <p:cNvPr id="4" name="Date Placeholder 3"/>
          <p:cNvSpPr>
            <a:spLocks noGrp="1"/>
          </p:cNvSpPr>
          <p:nvPr>
            <p:ph type="dt" sz="half" idx="10"/>
          </p:nvPr>
        </p:nvSpPr>
        <p:spPr/>
        <p:txBody>
          <a:bodyPr/>
          <a:lstStyle/>
          <a:p>
            <a:r>
              <a:rPr lang="en-US"/>
              <a:t>E.C. Aschenauer</a:t>
            </a:r>
          </a:p>
        </p:txBody>
      </p:sp>
      <p:sp>
        <p:nvSpPr>
          <p:cNvPr id="17" name="Slide Number Placeholder 3"/>
          <p:cNvSpPr>
            <a:spLocks noGrp="1"/>
          </p:cNvSpPr>
          <p:nvPr>
            <p:ph type="sldNum" sz="quarter" idx="12"/>
          </p:nvPr>
        </p:nvSpPr>
        <p:spPr/>
        <p:txBody>
          <a:bodyPr/>
          <a:lstStyle/>
          <a:p>
            <a:fld id="{341BD2BE-07F8-3C45-9798-BCCC9AB16A2C}" type="slidenum">
              <a:rPr lang="en-US"/>
              <a:pPr/>
              <a:t>7</a:t>
            </a:fld>
            <a:endParaRPr lang="en-US"/>
          </a:p>
        </p:txBody>
      </p:sp>
      <p:sp>
        <p:nvSpPr>
          <p:cNvPr id="40963" name="Rectangle 3"/>
          <p:cNvSpPr>
            <a:spLocks noGrp="1" noChangeArrowheads="1"/>
          </p:cNvSpPr>
          <p:nvPr>
            <p:ph type="body" idx="4294967295"/>
          </p:nvPr>
        </p:nvSpPr>
        <p:spPr>
          <a:xfrm>
            <a:off x="42863" y="674688"/>
            <a:ext cx="9101137" cy="1114425"/>
          </a:xfrm>
          <a:ln/>
        </p:spPr>
        <p:txBody>
          <a:bodyPr rIns="133350"/>
          <a:lstStyle/>
          <a:p>
            <a:pPr marL="508000" lvl="1"/>
            <a:r>
              <a:rPr lang="en-US" dirty="0"/>
              <a:t>Unique probe - allows to measure momentum transfer t in </a:t>
            </a:r>
            <a:r>
              <a:rPr lang="en-US" dirty="0" err="1"/>
              <a:t>eA</a:t>
            </a:r>
            <a:r>
              <a:rPr lang="en-US" dirty="0"/>
              <a:t> diffraction</a:t>
            </a:r>
          </a:p>
          <a:p>
            <a:pPr marL="555625" lvl="1" indent="0">
              <a:buNone/>
            </a:pPr>
            <a:r>
              <a:rPr lang="en-US" sz="1800" dirty="0">
                <a:solidFill>
                  <a:srgbClr val="0000FF"/>
                </a:solidFill>
                <a:sym typeface="Wingdings"/>
              </a:rPr>
              <a:t> </a:t>
            </a:r>
            <a:r>
              <a:rPr lang="en-US" sz="1800" dirty="0"/>
              <a:t>in general, one cannot detect the outgoing nucleus and its momentum</a:t>
            </a:r>
          </a:p>
        </p:txBody>
      </p:sp>
      <p:grpSp>
        <p:nvGrpSpPr>
          <p:cNvPr id="40970" name="Group 10"/>
          <p:cNvGrpSpPr>
            <a:grpSpLocks/>
          </p:cNvGrpSpPr>
          <p:nvPr/>
        </p:nvGrpSpPr>
        <p:grpSpPr bwMode="auto">
          <a:xfrm>
            <a:off x="5314950" y="2048419"/>
            <a:ext cx="3668713" cy="4183062"/>
            <a:chOff x="0" y="0"/>
            <a:chExt cx="2310" cy="2634"/>
          </a:xfrm>
        </p:grpSpPr>
        <p:pic>
          <p:nvPicPr>
            <p:cNvPr id="40964"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290"/>
              <a:ext cx="2180" cy="19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sp>
          <p:nvSpPr>
            <p:cNvPr id="40965" name="Rectangle 5"/>
            <p:cNvSpPr>
              <a:spLocks/>
            </p:cNvSpPr>
            <p:nvPr/>
          </p:nvSpPr>
          <p:spPr bwMode="auto">
            <a:xfrm>
              <a:off x="221" y="0"/>
              <a:ext cx="2089" cy="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r>
                <a:rPr lang="en-US" sz="1900" dirty="0">
                  <a:solidFill>
                    <a:srgbClr val="0000FF"/>
                  </a:solidFill>
                  <a:latin typeface="Comic Sans MS"/>
                  <a:ea typeface="ＭＳ Ｐゴシック" charset="0"/>
                  <a:cs typeface="Comic Sans MS"/>
                  <a:sym typeface="Arial" charset="0"/>
                </a:rPr>
                <a:t>Dipole Cross-Section:</a:t>
              </a:r>
            </a:p>
          </p:txBody>
        </p:sp>
        <p:sp>
          <p:nvSpPr>
            <p:cNvPr id="40966" name="Line 6"/>
            <p:cNvSpPr>
              <a:spLocks noChangeShapeType="1"/>
            </p:cNvSpPr>
            <p:nvPr/>
          </p:nvSpPr>
          <p:spPr bwMode="auto">
            <a:xfrm rot="10800000" flipH="1">
              <a:off x="320" y="2334"/>
              <a:ext cx="611" cy="0"/>
            </a:xfrm>
            <a:prstGeom prst="line">
              <a:avLst/>
            </a:prstGeom>
            <a:noFill/>
            <a:ln w="12700" cap="flat">
              <a:solidFill>
                <a:schemeClr val="tx1"/>
              </a:solidFill>
              <a:prstDash val="solid"/>
              <a:round/>
              <a:headEnd type="stealth" w="med" len="med"/>
              <a:tailEnd type="stealth"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0967" name="Line 7"/>
            <p:cNvSpPr>
              <a:spLocks noChangeShapeType="1"/>
            </p:cNvSpPr>
            <p:nvPr/>
          </p:nvSpPr>
          <p:spPr bwMode="auto">
            <a:xfrm rot="10800000" flipH="1">
              <a:off x="311" y="2624"/>
              <a:ext cx="1183" cy="0"/>
            </a:xfrm>
            <a:prstGeom prst="line">
              <a:avLst/>
            </a:prstGeom>
            <a:noFill/>
            <a:ln w="12700" cap="flat">
              <a:solidFill>
                <a:schemeClr val="tx1"/>
              </a:solidFill>
              <a:prstDash val="solid"/>
              <a:round/>
              <a:headEnd type="stealth" w="med" len="med"/>
              <a:tailEnd type="stealth"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0968" name="Rectangle 8"/>
            <p:cNvSpPr>
              <a:spLocks/>
            </p:cNvSpPr>
            <p:nvPr/>
          </p:nvSpPr>
          <p:spPr bwMode="auto">
            <a:xfrm>
              <a:off x="414" y="2104"/>
              <a:ext cx="355" cy="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r>
                <a:rPr lang="en-US" sz="2000">
                  <a:solidFill>
                    <a:schemeClr val="tx1"/>
                  </a:solidFill>
                  <a:latin typeface="Arial" charset="0"/>
                  <a:ea typeface="ＭＳ Ｐゴシック" charset="0"/>
                  <a:cs typeface="Arial" charset="0"/>
                  <a:sym typeface="Arial" charset="0"/>
                </a:rPr>
                <a:t>J/</a:t>
              </a:r>
              <a:r>
                <a:rPr lang="en-US" sz="2000">
                  <a:solidFill>
                    <a:schemeClr val="tx1"/>
                  </a:solidFill>
                  <a:latin typeface="Symbol" charset="0"/>
                  <a:ea typeface="ＭＳ Ｐゴシック" charset="0"/>
                  <a:cs typeface="Symbol" charset="0"/>
                  <a:sym typeface="Symbol" charset="0"/>
                </a:rPr>
                <a:t>ψ</a:t>
              </a:r>
            </a:p>
          </p:txBody>
        </p:sp>
        <p:sp>
          <p:nvSpPr>
            <p:cNvPr id="40969" name="Rectangle 9"/>
            <p:cNvSpPr>
              <a:spLocks/>
            </p:cNvSpPr>
            <p:nvPr/>
          </p:nvSpPr>
          <p:spPr bwMode="auto">
            <a:xfrm>
              <a:off x="739" y="2361"/>
              <a:ext cx="2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r>
                <a:rPr lang="en-US">
                  <a:solidFill>
                    <a:schemeClr val="tx1"/>
                  </a:solidFill>
                  <a:latin typeface="Symbol" charset="0"/>
                  <a:ea typeface="ＭＳ Ｐゴシック" charset="0"/>
                  <a:cs typeface="Symbol" charset="0"/>
                  <a:sym typeface="Symbol" charset="0"/>
                </a:rPr>
                <a:t>ϕ</a:t>
              </a:r>
            </a:p>
          </p:txBody>
        </p:sp>
      </p:grpSp>
      <p:grpSp>
        <p:nvGrpSpPr>
          <p:cNvPr id="3" name="Group 2"/>
          <p:cNvGrpSpPr/>
          <p:nvPr/>
        </p:nvGrpSpPr>
        <p:grpSpPr>
          <a:xfrm>
            <a:off x="93664" y="1898661"/>
            <a:ext cx="5562600" cy="4125383"/>
            <a:chOff x="93664" y="2237317"/>
            <a:chExt cx="5562600" cy="4125383"/>
          </a:xfrm>
        </p:grpSpPr>
        <p:sp>
          <p:nvSpPr>
            <p:cNvPr id="40973" name="Rectangle 13"/>
            <p:cNvSpPr>
              <a:spLocks/>
            </p:cNvSpPr>
            <p:nvPr/>
          </p:nvSpPr>
          <p:spPr bwMode="auto">
            <a:xfrm>
              <a:off x="93664" y="5499100"/>
              <a:ext cx="5562600"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38100" tIns="38100" rIns="38100" bIns="38100"/>
            <a:lstStyle/>
            <a:p>
              <a:pPr marL="285750" indent="-285750">
                <a:buClr>
                  <a:srgbClr val="0000FF"/>
                </a:buClr>
                <a:buSzPct val="100000"/>
                <a:buFont typeface="Wingdings" charset="2"/>
                <a:buChar char="q"/>
              </a:pPr>
              <a:r>
                <a:rPr lang="en-US" sz="1800" dirty="0">
                  <a:solidFill>
                    <a:schemeClr val="tx1"/>
                  </a:solidFill>
                  <a:latin typeface="Comic Sans MS"/>
                  <a:ea typeface="ＭＳ Ｐゴシック" charset="0"/>
                  <a:cs typeface="Comic Sans MS"/>
                  <a:sym typeface="Arial Bold" charset="0"/>
                </a:rPr>
                <a:t>small size (J/</a:t>
              </a:r>
              <a:r>
                <a:rPr lang="en-US" sz="1800" dirty="0" err="1">
                  <a:solidFill>
                    <a:schemeClr val="tx1"/>
                  </a:solidFill>
                  <a:latin typeface="Comic Sans MS"/>
                  <a:ea typeface="ＭＳ Ｐゴシック" charset="0"/>
                  <a:cs typeface="Comic Sans MS"/>
                  <a:sym typeface="Arial Bold" charset="0"/>
                </a:rPr>
                <a:t>Ψ</a:t>
              </a:r>
              <a:r>
                <a:rPr lang="en-US" sz="1800" dirty="0">
                  <a:solidFill>
                    <a:schemeClr val="tx1"/>
                  </a:solidFill>
                  <a:latin typeface="Comic Sans MS"/>
                  <a:ea typeface="ＭＳ Ｐゴシック" charset="0"/>
                  <a:cs typeface="Comic Sans MS"/>
                  <a:sym typeface="Arial Bold" charset="0"/>
                </a:rPr>
                <a:t>)</a:t>
              </a:r>
              <a:r>
                <a:rPr lang="en-US" sz="1800" dirty="0">
                  <a:solidFill>
                    <a:schemeClr val="tx1"/>
                  </a:solidFill>
                  <a:latin typeface="Comic Sans MS"/>
                  <a:ea typeface="ＭＳ Ｐゴシック" charset="0"/>
                  <a:cs typeface="Comic Sans MS"/>
                  <a:sym typeface="Arial" charset="0"/>
                </a:rPr>
                <a:t>: cuts off saturation region</a:t>
              </a:r>
            </a:p>
            <a:p>
              <a:pPr marL="285750" indent="-285750">
                <a:buClr>
                  <a:srgbClr val="0000FF"/>
                </a:buClr>
                <a:buSzPct val="100000"/>
                <a:buFont typeface="Wingdings" charset="2"/>
                <a:buChar char="q"/>
              </a:pPr>
              <a:r>
                <a:rPr lang="en-US" sz="1800" dirty="0">
                  <a:solidFill>
                    <a:schemeClr val="tx1"/>
                  </a:solidFill>
                  <a:latin typeface="Comic Sans MS"/>
                  <a:ea typeface="ＭＳ Ｐゴシック" charset="0"/>
                  <a:cs typeface="Comic Sans MS"/>
                  <a:sym typeface="Arial Bold" charset="0"/>
                </a:rPr>
                <a:t>large size (</a:t>
              </a:r>
              <a:r>
                <a:rPr lang="en-US" sz="1800" dirty="0" err="1">
                  <a:solidFill>
                    <a:schemeClr val="tx1"/>
                  </a:solidFill>
                  <a:latin typeface="Comic Sans MS"/>
                  <a:ea typeface="ＭＳ Ｐゴシック" charset="0"/>
                  <a:cs typeface="Comic Sans MS"/>
                  <a:sym typeface="Arial Bold" charset="0"/>
                </a:rPr>
                <a:t>φ,ρ</a:t>
              </a:r>
              <a:r>
                <a:rPr lang="en-US" sz="1800" dirty="0">
                  <a:solidFill>
                    <a:schemeClr val="tx1"/>
                  </a:solidFill>
                  <a:latin typeface="Comic Sans MS"/>
                  <a:ea typeface="ＭＳ Ｐゴシック" charset="0"/>
                  <a:cs typeface="Comic Sans MS"/>
                  <a:sym typeface="Arial Bold" charset="0"/>
                </a:rPr>
                <a:t>, ...)</a:t>
              </a:r>
              <a:r>
                <a:rPr lang="en-US" sz="1800" dirty="0">
                  <a:solidFill>
                    <a:schemeClr val="tx1"/>
                  </a:solidFill>
                  <a:latin typeface="Comic Sans MS"/>
                  <a:ea typeface="ＭＳ Ｐゴシック" charset="0"/>
                  <a:cs typeface="Comic Sans MS"/>
                  <a:sym typeface="Arial" charset="0"/>
                </a:rPr>
                <a:t>: </a:t>
              </a:r>
              <a:r>
                <a:rPr lang="ja-JP" altLang="en-US" sz="1800" dirty="0">
                  <a:solidFill>
                    <a:schemeClr val="tx1"/>
                  </a:solidFill>
                  <a:latin typeface="Comic Sans MS"/>
                  <a:ea typeface="ＭＳ Ｐゴシック" charset="0"/>
                  <a:cs typeface="Comic Sans MS"/>
                  <a:sym typeface="Arial" charset="0"/>
                </a:rPr>
                <a:t>“</a:t>
              </a:r>
              <a:r>
                <a:rPr lang="en-US" sz="1800" dirty="0">
                  <a:solidFill>
                    <a:schemeClr val="tx1"/>
                  </a:solidFill>
                  <a:latin typeface="Comic Sans MS"/>
                  <a:ea typeface="ＭＳ Ｐゴシック" charset="0"/>
                  <a:cs typeface="Comic Sans MS"/>
                  <a:sym typeface="Arial" charset="0"/>
                </a:rPr>
                <a:t>sees more of dipole amplitude</a:t>
              </a:r>
              <a:r>
                <a:rPr lang="ja-JP" altLang="en-US" sz="1800" dirty="0">
                  <a:solidFill>
                    <a:schemeClr val="tx1"/>
                  </a:solidFill>
                  <a:latin typeface="Comic Sans MS"/>
                  <a:ea typeface="ＭＳ Ｐゴシック" charset="0"/>
                  <a:cs typeface="Comic Sans MS"/>
                  <a:sym typeface="Arial" charset="0"/>
                </a:rPr>
                <a:t>”</a:t>
              </a:r>
              <a:r>
                <a:rPr lang="en-US" sz="1800" dirty="0">
                  <a:solidFill>
                    <a:schemeClr val="tx1"/>
                  </a:solidFill>
                  <a:latin typeface="Comic Sans MS"/>
                  <a:ea typeface="ＭＳ Ｐゴシック" charset="0"/>
                  <a:cs typeface="Comic Sans MS"/>
                  <a:sym typeface="Arial" charset="0"/>
                </a:rPr>
                <a:t> → more sensitive to saturation</a:t>
              </a:r>
            </a:p>
          </p:txBody>
        </p:sp>
        <p:pic>
          <p:nvPicPr>
            <p:cNvPr id="18" name="Picture 17"/>
            <p:cNvPicPr>
              <a:picLocks noChangeAspect="1"/>
            </p:cNvPicPr>
            <p:nvPr/>
          </p:nvPicPr>
          <p:blipFill>
            <a:blip r:embed="rId4"/>
            <a:stretch>
              <a:fillRect/>
            </a:stretch>
          </p:blipFill>
          <p:spPr>
            <a:xfrm>
              <a:off x="281515" y="2861733"/>
              <a:ext cx="4809067" cy="2516462"/>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xmlns="" val="1933626163"/>
                </p:ext>
              </p:extLst>
            </p:nvPr>
          </p:nvGraphicFramePr>
          <p:xfrm>
            <a:off x="1043518" y="2237317"/>
            <a:ext cx="2641600" cy="419100"/>
          </p:xfrm>
          <a:graphic>
            <a:graphicData uri="http://schemas.openxmlformats.org/presentationml/2006/ole">
              <p:oleObj spid="_x0000_s98409" name="Equation" r:id="rId5" imgW="2633040" imgH="411120" progId="">
                <p:embed/>
              </p:oleObj>
            </a:graphicData>
          </a:graphic>
        </p:graphicFrame>
      </p:grpSp>
      <p:pic>
        <p:nvPicPr>
          <p:cNvPr id="40975" name="Picture 15"/>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227013" y="1807634"/>
            <a:ext cx="4620154" cy="4898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spTree>
    <p:extLst>
      <p:ext uri="{BB962C8B-B14F-4D97-AF65-F5344CB8AC3E}">
        <p14:creationId xmlns:p14="http://schemas.microsoft.com/office/powerpoint/2010/main" xmlns="" val="2634280271"/>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499"/>
                                          </p:stCondLst>
                                        </p:cTn>
                                        <p:tgtEl>
                                          <p:spTgt spid="409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Title 187"/>
          <p:cNvSpPr>
            <a:spLocks noGrp="1"/>
          </p:cNvSpPr>
          <p:nvPr>
            <p:ph type="title"/>
          </p:nvPr>
        </p:nvSpPr>
        <p:spPr>
          <a:xfrm>
            <a:off x="-211667" y="0"/>
            <a:ext cx="9355667" cy="609600"/>
          </a:xfrm>
        </p:spPr>
        <p:txBody>
          <a:bodyPr/>
          <a:lstStyle/>
          <a:p>
            <a:r>
              <a:rPr lang="en-US" sz="2500" dirty="0"/>
              <a:t>How many gluons have space in A proton?</a:t>
            </a:r>
          </a:p>
        </p:txBody>
      </p:sp>
      <p:sp>
        <p:nvSpPr>
          <p:cNvPr id="208" name="Slide Number Placeholder 207"/>
          <p:cNvSpPr>
            <a:spLocks noGrp="1"/>
          </p:cNvSpPr>
          <p:nvPr>
            <p:ph type="sldNum" sz="quarter" idx="12"/>
          </p:nvPr>
        </p:nvSpPr>
        <p:spPr/>
        <p:txBody>
          <a:bodyPr/>
          <a:lstStyle/>
          <a:p>
            <a:fld id="{1EC7F85B-340E-9941-AF39-030851572DD6}" type="slidenum">
              <a:rPr lang="en-US" altLang="ja-JP"/>
              <a:pPr/>
              <a:t>70</a:t>
            </a:fld>
            <a:endParaRPr lang="en-US" altLang="ja-JP"/>
          </a:p>
        </p:txBody>
      </p:sp>
      <p:sp>
        <p:nvSpPr>
          <p:cNvPr id="18436" name="Oval 17"/>
          <p:cNvSpPr>
            <a:spLocks noChangeArrowheads="1"/>
          </p:cNvSpPr>
          <p:nvPr/>
        </p:nvSpPr>
        <p:spPr bwMode="auto">
          <a:xfrm>
            <a:off x="4516438" y="1489598"/>
            <a:ext cx="754062" cy="3154362"/>
          </a:xfrm>
          <a:prstGeom prst="ellipse">
            <a:avLst/>
          </a:prstGeom>
          <a:solidFill>
            <a:srgbClr val="FFFEE7"/>
          </a:solidFill>
          <a:ln w="31750">
            <a:solidFill>
              <a:srgbClr val="FFFF66"/>
            </a:solidFill>
            <a:round/>
            <a:headEnd/>
            <a:tailEnd/>
          </a:ln>
          <a:effectLst>
            <a:glow rad="101600">
              <a:schemeClr val="bg1">
                <a:lumMod val="75000"/>
                <a:alpha val="75000"/>
              </a:schemeClr>
            </a:glow>
          </a:effectLst>
          <a:scene3d>
            <a:camera prst="orthographicFront"/>
            <a:lightRig rig="threePt" dir="t"/>
          </a:scene3d>
          <a:sp3d>
            <a:bevelT w="114300" prst="artDeco"/>
            <a:bevelB w="114300" prst="artDeco"/>
          </a:sp3d>
        </p:spPr>
        <p:txBody>
          <a:bodyPr/>
          <a:lstStyle/>
          <a:p>
            <a:endParaRPr lang="en-US"/>
          </a:p>
        </p:txBody>
      </p:sp>
      <p:cxnSp>
        <p:nvCxnSpPr>
          <p:cNvPr id="18437" name="Straight Connector 22"/>
          <p:cNvCxnSpPr>
            <a:cxnSpLocks noChangeShapeType="1"/>
          </p:cNvCxnSpPr>
          <p:nvPr/>
        </p:nvCxnSpPr>
        <p:spPr bwMode="auto">
          <a:xfrm>
            <a:off x="4800600" y="3754960"/>
            <a:ext cx="3314700" cy="50800"/>
          </a:xfrm>
          <a:prstGeom prst="line">
            <a:avLst/>
          </a:prstGeom>
          <a:noFill/>
          <a:ln w="9525">
            <a:solidFill>
              <a:schemeClr val="tx1"/>
            </a:solidFill>
            <a:round/>
            <a:headEnd/>
            <a:tailEnd/>
          </a:ln>
        </p:spPr>
      </p:cxnSp>
      <p:cxnSp>
        <p:nvCxnSpPr>
          <p:cNvPr id="18438" name="Straight Connector 84"/>
          <p:cNvCxnSpPr>
            <a:cxnSpLocks noChangeShapeType="1"/>
          </p:cNvCxnSpPr>
          <p:nvPr/>
        </p:nvCxnSpPr>
        <p:spPr bwMode="auto">
          <a:xfrm flipV="1">
            <a:off x="6650038" y="4364560"/>
            <a:ext cx="779462" cy="134938"/>
          </a:xfrm>
          <a:prstGeom prst="line">
            <a:avLst/>
          </a:prstGeom>
          <a:noFill/>
          <a:ln w="9525">
            <a:solidFill>
              <a:schemeClr val="tx1"/>
            </a:solidFill>
            <a:round/>
            <a:headEnd/>
            <a:tailEnd/>
          </a:ln>
        </p:spPr>
      </p:cxnSp>
      <p:cxnSp>
        <p:nvCxnSpPr>
          <p:cNvPr id="18439" name="Straight Connector 86"/>
          <p:cNvCxnSpPr>
            <a:cxnSpLocks noChangeShapeType="1"/>
          </p:cNvCxnSpPr>
          <p:nvPr/>
        </p:nvCxnSpPr>
        <p:spPr bwMode="auto">
          <a:xfrm rot="16200000" flipH="1">
            <a:off x="6927850" y="4231211"/>
            <a:ext cx="185737" cy="741362"/>
          </a:xfrm>
          <a:prstGeom prst="line">
            <a:avLst/>
          </a:prstGeom>
          <a:noFill/>
          <a:ln w="9525">
            <a:solidFill>
              <a:schemeClr val="tx1"/>
            </a:solidFill>
            <a:round/>
            <a:headEnd/>
            <a:tailEnd/>
          </a:ln>
        </p:spPr>
      </p:cxnSp>
      <p:grpSp>
        <p:nvGrpSpPr>
          <p:cNvPr id="2" name="Group 206"/>
          <p:cNvGrpSpPr>
            <a:grpSpLocks/>
          </p:cNvGrpSpPr>
          <p:nvPr/>
        </p:nvGrpSpPr>
        <p:grpSpPr bwMode="auto">
          <a:xfrm rot="171537">
            <a:off x="6826250" y="1875360"/>
            <a:ext cx="1225550" cy="139700"/>
            <a:chOff x="-674511" y="1463036"/>
            <a:chExt cx="10366912" cy="1478290"/>
          </a:xfrm>
        </p:grpSpPr>
        <p:sp>
          <p:nvSpPr>
            <p:cNvPr id="5" name="Arc 4"/>
            <p:cNvSpPr/>
            <p:nvPr/>
          </p:nvSpPr>
          <p:spPr bwMode="auto">
            <a:xfrm>
              <a:off x="4441862" y="1061664"/>
              <a:ext cx="2215730" cy="154548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6" name="Arc 5"/>
            <p:cNvSpPr/>
            <p:nvPr/>
          </p:nvSpPr>
          <p:spPr bwMode="auto">
            <a:xfrm>
              <a:off x="5865727" y="1099957"/>
              <a:ext cx="832576" cy="1444693"/>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7" name="Arc 6"/>
            <p:cNvSpPr/>
            <p:nvPr/>
          </p:nvSpPr>
          <p:spPr bwMode="auto">
            <a:xfrm>
              <a:off x="5906437" y="1037027"/>
              <a:ext cx="2229155" cy="154548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8" name="Arc 7"/>
            <p:cNvSpPr/>
            <p:nvPr/>
          </p:nvSpPr>
          <p:spPr bwMode="auto">
            <a:xfrm>
              <a:off x="7303152" y="1060621"/>
              <a:ext cx="832576" cy="1461497"/>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9" name="Arc 8"/>
            <p:cNvSpPr/>
            <p:nvPr/>
          </p:nvSpPr>
          <p:spPr bwMode="auto">
            <a:xfrm>
              <a:off x="7210404" y="1056452"/>
              <a:ext cx="2229155" cy="1495094"/>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10" name="Arc 9"/>
            <p:cNvSpPr/>
            <p:nvPr/>
          </p:nvSpPr>
          <p:spPr bwMode="auto">
            <a:xfrm>
              <a:off x="3015493" y="1032201"/>
              <a:ext cx="2242588" cy="154548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11" name="Arc 10"/>
            <p:cNvSpPr/>
            <p:nvPr/>
          </p:nvSpPr>
          <p:spPr bwMode="auto">
            <a:xfrm>
              <a:off x="4471196" y="1085036"/>
              <a:ext cx="872866" cy="1663071"/>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12" name="Arc 11"/>
            <p:cNvSpPr/>
            <p:nvPr/>
          </p:nvSpPr>
          <p:spPr bwMode="auto">
            <a:xfrm>
              <a:off x="1710186" y="979221"/>
              <a:ext cx="2242579" cy="159587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13" name="Arc 12"/>
            <p:cNvSpPr/>
            <p:nvPr/>
          </p:nvSpPr>
          <p:spPr bwMode="auto">
            <a:xfrm>
              <a:off x="3085762" y="1104687"/>
              <a:ext cx="859433" cy="159587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14" name="Arc 13"/>
            <p:cNvSpPr/>
            <p:nvPr/>
          </p:nvSpPr>
          <p:spPr bwMode="auto">
            <a:xfrm>
              <a:off x="338837" y="981628"/>
              <a:ext cx="2215722" cy="159588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15" name="Arc 14"/>
            <p:cNvSpPr/>
            <p:nvPr/>
          </p:nvSpPr>
          <p:spPr bwMode="auto">
            <a:xfrm>
              <a:off x="1752300" y="1104654"/>
              <a:ext cx="832576" cy="1478290"/>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16" name="Arc 15"/>
            <p:cNvSpPr/>
            <p:nvPr/>
          </p:nvSpPr>
          <p:spPr bwMode="auto">
            <a:xfrm>
              <a:off x="-1031214" y="1015507"/>
              <a:ext cx="2256012" cy="159587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17" name="Arc 16"/>
            <p:cNvSpPr/>
            <p:nvPr/>
          </p:nvSpPr>
          <p:spPr bwMode="auto">
            <a:xfrm>
              <a:off x="367192" y="1090277"/>
              <a:ext cx="832576" cy="1495094"/>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sp>
        <p:nvSpPr>
          <p:cNvPr id="18441" name="Text Box 20"/>
          <p:cNvSpPr txBox="1">
            <a:spLocks noChangeArrowheads="1"/>
          </p:cNvSpPr>
          <p:nvPr/>
        </p:nvSpPr>
        <p:spPr bwMode="auto">
          <a:xfrm>
            <a:off x="4572000" y="4694760"/>
            <a:ext cx="2417490" cy="707886"/>
          </a:xfrm>
          <a:prstGeom prst="rect">
            <a:avLst/>
          </a:prstGeom>
          <a:noFill/>
          <a:ln w="9525">
            <a:noFill/>
            <a:miter lim="800000"/>
            <a:headEnd/>
            <a:tailEnd/>
          </a:ln>
        </p:spPr>
        <p:txBody>
          <a:bodyPr wrap="none">
            <a:spAutoFit/>
          </a:bodyPr>
          <a:lstStyle/>
          <a:p>
            <a:r>
              <a:rPr lang="en-US" sz="2000" dirty="0" err="1">
                <a:solidFill>
                  <a:srgbClr val="0000FF"/>
                </a:solidFill>
                <a:latin typeface="Comic Sans MS"/>
                <a:cs typeface="Comic Sans MS"/>
              </a:rPr>
              <a:t>Bremsstrahlung</a:t>
            </a:r>
            <a:endParaRPr lang="en-US" sz="2000" dirty="0">
              <a:solidFill>
                <a:srgbClr val="0000FF"/>
              </a:solidFill>
              <a:latin typeface="Comic Sans MS"/>
              <a:cs typeface="Comic Sans MS"/>
            </a:endParaRPr>
          </a:p>
          <a:p>
            <a:r>
              <a:rPr lang="en-US" sz="2000" dirty="0">
                <a:solidFill>
                  <a:srgbClr val="0000FF"/>
                </a:solidFill>
                <a:latin typeface="+mn-lt"/>
              </a:rPr>
              <a:t>	~ </a:t>
            </a:r>
            <a:r>
              <a:rPr lang="en-US" sz="2000" dirty="0">
                <a:solidFill>
                  <a:srgbClr val="0000FF"/>
                </a:solidFill>
                <a:latin typeface="Symbol" charset="2"/>
                <a:cs typeface="Symbol" charset="2"/>
              </a:rPr>
              <a:t>a</a:t>
            </a:r>
            <a:r>
              <a:rPr lang="en-US" sz="2000" baseline="-25000" dirty="0">
                <a:solidFill>
                  <a:srgbClr val="0000FF"/>
                </a:solidFill>
                <a:latin typeface="+mn-lt"/>
              </a:rPr>
              <a:t>s</a:t>
            </a:r>
            <a:r>
              <a:rPr lang="en-US" sz="2000" dirty="0">
                <a:solidFill>
                  <a:srgbClr val="0000FF"/>
                </a:solidFill>
                <a:latin typeface="Comic Sans MS"/>
                <a:cs typeface="Comic Sans MS"/>
              </a:rPr>
              <a:t>ln(1/x)</a:t>
            </a:r>
          </a:p>
        </p:txBody>
      </p:sp>
      <p:sp>
        <p:nvSpPr>
          <p:cNvPr id="18442" name="Oval 266"/>
          <p:cNvSpPr>
            <a:spLocks noChangeArrowheads="1"/>
          </p:cNvSpPr>
          <p:nvPr/>
        </p:nvSpPr>
        <p:spPr bwMode="auto">
          <a:xfrm>
            <a:off x="6370638" y="1591198"/>
            <a:ext cx="690562" cy="665162"/>
          </a:xfrm>
          <a:prstGeom prst="ellipse">
            <a:avLst/>
          </a:prstGeom>
          <a:noFill/>
          <a:ln w="57150">
            <a:solidFill>
              <a:srgbClr val="0000FF"/>
            </a:solidFill>
            <a:round/>
            <a:headEnd/>
            <a:tailEnd/>
          </a:ln>
        </p:spPr>
        <p:txBody>
          <a:bodyPr/>
          <a:lstStyle/>
          <a:p>
            <a:endParaRPr lang="en-US"/>
          </a:p>
        </p:txBody>
      </p:sp>
      <p:cxnSp>
        <p:nvCxnSpPr>
          <p:cNvPr id="18443" name="Straight Connector 18"/>
          <p:cNvCxnSpPr>
            <a:cxnSpLocks noChangeShapeType="1"/>
          </p:cNvCxnSpPr>
          <p:nvPr/>
        </p:nvCxnSpPr>
        <p:spPr bwMode="auto">
          <a:xfrm>
            <a:off x="4749800" y="2319860"/>
            <a:ext cx="2781300" cy="50800"/>
          </a:xfrm>
          <a:prstGeom prst="line">
            <a:avLst/>
          </a:prstGeom>
          <a:noFill/>
          <a:ln w="9525">
            <a:solidFill>
              <a:schemeClr val="tx1"/>
            </a:solidFill>
            <a:round/>
            <a:headEnd/>
            <a:tailEnd/>
          </a:ln>
        </p:spPr>
      </p:cxnSp>
      <p:cxnSp>
        <p:nvCxnSpPr>
          <p:cNvPr id="18444" name="Straight Connector 21"/>
          <p:cNvCxnSpPr>
            <a:cxnSpLocks noChangeShapeType="1"/>
          </p:cNvCxnSpPr>
          <p:nvPr/>
        </p:nvCxnSpPr>
        <p:spPr bwMode="auto">
          <a:xfrm>
            <a:off x="4711700" y="3005660"/>
            <a:ext cx="2755900" cy="50800"/>
          </a:xfrm>
          <a:prstGeom prst="line">
            <a:avLst/>
          </a:prstGeom>
          <a:noFill/>
          <a:ln w="9525">
            <a:solidFill>
              <a:schemeClr val="tx1"/>
            </a:solidFill>
            <a:round/>
            <a:headEnd/>
            <a:tailEnd/>
          </a:ln>
        </p:spPr>
      </p:cxnSp>
      <p:grpSp>
        <p:nvGrpSpPr>
          <p:cNvPr id="3" name="Group 195"/>
          <p:cNvGrpSpPr>
            <a:grpSpLocks/>
          </p:cNvGrpSpPr>
          <p:nvPr/>
        </p:nvGrpSpPr>
        <p:grpSpPr bwMode="auto">
          <a:xfrm>
            <a:off x="4635500" y="770460"/>
            <a:ext cx="4667816" cy="734540"/>
            <a:chOff x="4635500" y="558800"/>
            <a:chExt cx="4667816" cy="734540"/>
          </a:xfrm>
        </p:grpSpPr>
        <p:cxnSp>
          <p:nvCxnSpPr>
            <p:cNvPr id="18602" name="Straight Arrow Connector 199"/>
            <p:cNvCxnSpPr>
              <a:cxnSpLocks noChangeShapeType="1"/>
              <a:stCxn id="18604" idx="3"/>
            </p:cNvCxnSpPr>
            <p:nvPr/>
          </p:nvCxnSpPr>
          <p:spPr bwMode="auto">
            <a:xfrm>
              <a:off x="6871716" y="1093285"/>
              <a:ext cx="2069084" cy="3145"/>
            </a:xfrm>
            <a:prstGeom prst="straightConnector1">
              <a:avLst/>
            </a:prstGeom>
            <a:noFill/>
            <a:ln w="44450">
              <a:solidFill>
                <a:srgbClr val="FF00FF"/>
              </a:solidFill>
              <a:round/>
              <a:headEnd/>
              <a:tailEnd type="arrow" w="med" len="med"/>
            </a:ln>
          </p:spPr>
        </p:cxnSp>
        <p:grpSp>
          <p:nvGrpSpPr>
            <p:cNvPr id="4" name="Group 194"/>
            <p:cNvGrpSpPr>
              <a:grpSpLocks/>
            </p:cNvGrpSpPr>
            <p:nvPr/>
          </p:nvGrpSpPr>
          <p:grpSpPr bwMode="auto">
            <a:xfrm>
              <a:off x="4635500" y="558800"/>
              <a:ext cx="4667816" cy="734540"/>
              <a:chOff x="4635500" y="558800"/>
              <a:chExt cx="4667816" cy="734540"/>
            </a:xfrm>
          </p:grpSpPr>
          <p:sp>
            <p:nvSpPr>
              <p:cNvPr id="18604" name="Text Box 20"/>
              <p:cNvSpPr txBox="1">
                <a:spLocks noChangeArrowheads="1"/>
              </p:cNvSpPr>
              <p:nvPr/>
            </p:nvSpPr>
            <p:spPr bwMode="auto">
              <a:xfrm>
                <a:off x="4635500" y="893230"/>
                <a:ext cx="2236216" cy="400110"/>
              </a:xfrm>
              <a:prstGeom prst="rect">
                <a:avLst/>
              </a:prstGeom>
              <a:noFill/>
              <a:ln w="9525">
                <a:noFill/>
                <a:miter lim="800000"/>
                <a:headEnd/>
                <a:tailEnd/>
              </a:ln>
            </p:spPr>
            <p:txBody>
              <a:bodyPr wrap="none">
                <a:spAutoFit/>
              </a:bodyPr>
              <a:lstStyle/>
              <a:p>
                <a:r>
                  <a:rPr lang="en-US" sz="2000" dirty="0" err="1">
                    <a:solidFill>
                      <a:srgbClr val="0000FF"/>
                    </a:solidFill>
                  </a:rPr>
                  <a:t>x</a:t>
                </a:r>
                <a:r>
                  <a:rPr lang="en-US" sz="2000" dirty="0">
                    <a:solidFill>
                      <a:srgbClr val="0000FF"/>
                    </a:solidFill>
                  </a:rPr>
                  <a:t> = </a:t>
                </a:r>
                <a:r>
                  <a:rPr lang="en-US" sz="2000" dirty="0" err="1">
                    <a:solidFill>
                      <a:srgbClr val="0000FF"/>
                    </a:solidFill>
                  </a:rPr>
                  <a:t>P</a:t>
                </a:r>
                <a:r>
                  <a:rPr lang="en-US" sz="2000" baseline="-25000" dirty="0" err="1">
                    <a:solidFill>
                      <a:srgbClr val="0000FF"/>
                    </a:solidFill>
                  </a:rPr>
                  <a:t>parton</a:t>
                </a:r>
                <a:r>
                  <a:rPr lang="en-US" sz="2000" dirty="0" err="1">
                    <a:solidFill>
                      <a:srgbClr val="0000FF"/>
                    </a:solidFill>
                  </a:rPr>
                  <a:t>/P</a:t>
                </a:r>
                <a:r>
                  <a:rPr lang="en-US" sz="2000" baseline="-25000" dirty="0" err="1">
                    <a:solidFill>
                      <a:srgbClr val="0000FF"/>
                    </a:solidFill>
                  </a:rPr>
                  <a:t>nucleon</a:t>
                </a:r>
                <a:endParaRPr lang="en-US" sz="2000" baseline="-25000" dirty="0">
                  <a:solidFill>
                    <a:srgbClr val="0000FF"/>
                  </a:solidFill>
                </a:endParaRPr>
              </a:p>
            </p:txBody>
          </p:sp>
          <p:sp>
            <p:nvSpPr>
              <p:cNvPr id="18605" name="Text Box 20"/>
              <p:cNvSpPr txBox="1">
                <a:spLocks noChangeArrowheads="1"/>
              </p:cNvSpPr>
              <p:nvPr/>
            </p:nvSpPr>
            <p:spPr bwMode="auto">
              <a:xfrm>
                <a:off x="6013450" y="558800"/>
                <a:ext cx="3289866" cy="400110"/>
              </a:xfrm>
              <a:prstGeom prst="rect">
                <a:avLst/>
              </a:prstGeom>
              <a:noFill/>
              <a:ln w="9525">
                <a:noFill/>
                <a:miter lim="800000"/>
                <a:headEnd/>
                <a:tailEnd/>
              </a:ln>
            </p:spPr>
            <p:txBody>
              <a:bodyPr wrap="none">
                <a:spAutoFit/>
              </a:bodyPr>
              <a:lstStyle/>
              <a:p>
                <a:r>
                  <a:rPr lang="en-US" sz="2000" b="1" dirty="0">
                    <a:solidFill>
                      <a:srgbClr val="FF00FF"/>
                    </a:solidFill>
                    <a:latin typeface="Comic Sans MS"/>
                    <a:cs typeface="Comic Sans MS"/>
                  </a:rPr>
                  <a:t> small </a:t>
                </a:r>
                <a:r>
                  <a:rPr lang="en-US" sz="2000" b="1" dirty="0" err="1">
                    <a:solidFill>
                      <a:srgbClr val="FF00FF"/>
                    </a:solidFill>
                    <a:latin typeface="Comic Sans MS"/>
                    <a:cs typeface="Comic Sans MS"/>
                  </a:rPr>
                  <a:t>x</a:t>
                </a:r>
                <a:r>
                  <a:rPr lang="en-US" sz="2000" b="1" dirty="0">
                    <a:solidFill>
                      <a:srgbClr val="FF00FF"/>
                    </a:solidFill>
                    <a:latin typeface="Comic Sans MS"/>
                    <a:cs typeface="Comic Sans MS"/>
                  </a:rPr>
                  <a:t> / higher energy</a:t>
                </a:r>
                <a:endParaRPr lang="en-US" sz="2000" b="1" baseline="-25000" dirty="0">
                  <a:solidFill>
                    <a:srgbClr val="FF00FF"/>
                  </a:solidFill>
                  <a:latin typeface="Comic Sans MS"/>
                  <a:cs typeface="Comic Sans MS"/>
                </a:endParaRPr>
              </a:p>
            </p:txBody>
          </p:sp>
        </p:grpSp>
      </p:grpSp>
      <p:grpSp>
        <p:nvGrpSpPr>
          <p:cNvPr id="18" name="Group 291"/>
          <p:cNvGrpSpPr>
            <a:grpSpLocks/>
          </p:cNvGrpSpPr>
          <p:nvPr/>
        </p:nvGrpSpPr>
        <p:grpSpPr bwMode="auto">
          <a:xfrm rot="4099353">
            <a:off x="6122194" y="4066904"/>
            <a:ext cx="779463" cy="200025"/>
            <a:chOff x="215936" y="644546"/>
            <a:chExt cx="6576508" cy="4079854"/>
          </a:xfrm>
        </p:grpSpPr>
        <p:sp>
          <p:nvSpPr>
            <p:cNvPr id="197" name="Arc 196"/>
            <p:cNvSpPr/>
            <p:nvPr/>
          </p:nvSpPr>
          <p:spPr bwMode="auto">
            <a:xfrm rot="10800000">
              <a:off x="2138622" y="847130"/>
              <a:ext cx="1500139"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198" name="Arc 197"/>
            <p:cNvSpPr/>
            <p:nvPr/>
          </p:nvSpPr>
          <p:spPr bwMode="auto">
            <a:xfrm rot="10800000">
              <a:off x="2129773" y="908552"/>
              <a:ext cx="495586" cy="375605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199" name="Arc 198"/>
            <p:cNvSpPr/>
            <p:nvPr/>
          </p:nvSpPr>
          <p:spPr bwMode="auto">
            <a:xfrm rot="10800000">
              <a:off x="1045846" y="957303"/>
              <a:ext cx="1526928" cy="382081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00" name="Arc 199"/>
            <p:cNvSpPr/>
            <p:nvPr/>
          </p:nvSpPr>
          <p:spPr bwMode="auto">
            <a:xfrm rot="10800000">
              <a:off x="1097679" y="849752"/>
              <a:ext cx="629519"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01" name="Arc 200"/>
            <p:cNvSpPr/>
            <p:nvPr/>
          </p:nvSpPr>
          <p:spPr bwMode="auto">
            <a:xfrm rot="10800000">
              <a:off x="167925" y="1020864"/>
              <a:ext cx="1526928" cy="385320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02" name="Arc 201"/>
            <p:cNvSpPr/>
            <p:nvPr/>
          </p:nvSpPr>
          <p:spPr bwMode="auto">
            <a:xfrm rot="10800000">
              <a:off x="3129698" y="1143197"/>
              <a:ext cx="1540326" cy="3529408"/>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03" name="Arc 202"/>
            <p:cNvSpPr/>
            <p:nvPr/>
          </p:nvSpPr>
          <p:spPr bwMode="auto">
            <a:xfrm rot="10800000">
              <a:off x="3108138" y="663426"/>
              <a:ext cx="468789" cy="4079854"/>
            </a:xfrm>
            <a:prstGeom prst="arc">
              <a:avLst>
                <a:gd name="adj1" fmla="val 10799995"/>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04" name="Arc 203"/>
            <p:cNvSpPr/>
            <p:nvPr/>
          </p:nvSpPr>
          <p:spPr bwMode="auto">
            <a:xfrm rot="10800000">
              <a:off x="4287741" y="997071"/>
              <a:ext cx="1500139" cy="391796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05" name="Arc 204"/>
            <p:cNvSpPr/>
            <p:nvPr/>
          </p:nvSpPr>
          <p:spPr bwMode="auto">
            <a:xfrm rot="10800000">
              <a:off x="4260334" y="1091256"/>
              <a:ext cx="388433" cy="3723666"/>
            </a:xfrm>
            <a:prstGeom prst="arc">
              <a:avLst>
                <a:gd name="adj1" fmla="val 9615647"/>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06" name="Arc 205"/>
            <p:cNvSpPr/>
            <p:nvPr/>
          </p:nvSpPr>
          <p:spPr bwMode="auto">
            <a:xfrm rot="10800000">
              <a:off x="5260728" y="852183"/>
              <a:ext cx="575951"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07" name="Arc 206"/>
            <p:cNvSpPr/>
            <p:nvPr/>
          </p:nvSpPr>
          <p:spPr bwMode="auto">
            <a:xfrm rot="10800000">
              <a:off x="5199505" y="909224"/>
              <a:ext cx="1526928"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19" name="Group 291"/>
          <p:cNvGrpSpPr>
            <a:grpSpLocks/>
          </p:cNvGrpSpPr>
          <p:nvPr/>
        </p:nvGrpSpPr>
        <p:grpSpPr bwMode="auto">
          <a:xfrm rot="9018591">
            <a:off x="6045200" y="1997598"/>
            <a:ext cx="779463" cy="200025"/>
            <a:chOff x="215936" y="644546"/>
            <a:chExt cx="6576508" cy="4079854"/>
          </a:xfrm>
        </p:grpSpPr>
        <p:sp>
          <p:nvSpPr>
            <p:cNvPr id="209" name="Arc 208"/>
            <p:cNvSpPr/>
            <p:nvPr/>
          </p:nvSpPr>
          <p:spPr bwMode="auto">
            <a:xfrm rot="10800000">
              <a:off x="2133657" y="855584"/>
              <a:ext cx="1500139"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23" name="Arc 222"/>
            <p:cNvSpPr/>
            <p:nvPr/>
          </p:nvSpPr>
          <p:spPr bwMode="auto">
            <a:xfrm rot="10800000">
              <a:off x="2131724" y="933545"/>
              <a:ext cx="495586" cy="375605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24" name="Arc 223"/>
            <p:cNvSpPr/>
            <p:nvPr/>
          </p:nvSpPr>
          <p:spPr bwMode="auto">
            <a:xfrm rot="10800000">
              <a:off x="1057029" y="950657"/>
              <a:ext cx="1526928" cy="382081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25" name="Arc 224"/>
            <p:cNvSpPr/>
            <p:nvPr/>
          </p:nvSpPr>
          <p:spPr bwMode="auto">
            <a:xfrm rot="10800000">
              <a:off x="1101145" y="867744"/>
              <a:ext cx="629519"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26" name="Arc 225"/>
            <p:cNvSpPr/>
            <p:nvPr/>
          </p:nvSpPr>
          <p:spPr bwMode="auto">
            <a:xfrm rot="10800000">
              <a:off x="158286" y="1018871"/>
              <a:ext cx="1526928" cy="385320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27" name="Arc 226"/>
            <p:cNvSpPr/>
            <p:nvPr/>
          </p:nvSpPr>
          <p:spPr bwMode="auto">
            <a:xfrm rot="10800000">
              <a:off x="3139487" y="1161819"/>
              <a:ext cx="1540326" cy="3529408"/>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28" name="Arc 227"/>
            <p:cNvSpPr/>
            <p:nvPr/>
          </p:nvSpPr>
          <p:spPr bwMode="auto">
            <a:xfrm rot="10800000">
              <a:off x="3125269" y="668977"/>
              <a:ext cx="468789" cy="4079854"/>
            </a:xfrm>
            <a:prstGeom prst="arc">
              <a:avLst>
                <a:gd name="adj1" fmla="val 10799995"/>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29" name="Arc 228"/>
            <p:cNvSpPr/>
            <p:nvPr/>
          </p:nvSpPr>
          <p:spPr bwMode="auto">
            <a:xfrm rot="10800000">
              <a:off x="4286808" y="993063"/>
              <a:ext cx="1500139" cy="391794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30" name="Arc 229"/>
            <p:cNvSpPr/>
            <p:nvPr/>
          </p:nvSpPr>
          <p:spPr bwMode="auto">
            <a:xfrm rot="10800000">
              <a:off x="4272004" y="1123637"/>
              <a:ext cx="388433" cy="3723686"/>
            </a:xfrm>
            <a:prstGeom prst="arc">
              <a:avLst>
                <a:gd name="adj1" fmla="val 9615647"/>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31" name="Arc 230"/>
            <p:cNvSpPr/>
            <p:nvPr/>
          </p:nvSpPr>
          <p:spPr bwMode="auto">
            <a:xfrm rot="10800000">
              <a:off x="5261329" y="862224"/>
              <a:ext cx="575942"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32" name="Arc 231"/>
            <p:cNvSpPr/>
            <p:nvPr/>
          </p:nvSpPr>
          <p:spPr bwMode="auto">
            <a:xfrm rot="10800000">
              <a:off x="5202067" y="928791"/>
              <a:ext cx="1526928"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20" name="Group 291"/>
          <p:cNvGrpSpPr>
            <a:grpSpLocks/>
          </p:cNvGrpSpPr>
          <p:nvPr/>
        </p:nvGrpSpPr>
        <p:grpSpPr bwMode="auto">
          <a:xfrm rot="8310677">
            <a:off x="6654800" y="1489598"/>
            <a:ext cx="779463" cy="200025"/>
            <a:chOff x="215936" y="644546"/>
            <a:chExt cx="6576508" cy="4079854"/>
          </a:xfrm>
        </p:grpSpPr>
        <p:sp>
          <p:nvSpPr>
            <p:cNvPr id="246" name="Arc 245"/>
            <p:cNvSpPr/>
            <p:nvPr/>
          </p:nvSpPr>
          <p:spPr bwMode="auto">
            <a:xfrm rot="10800000">
              <a:off x="2135222" y="844964"/>
              <a:ext cx="1500139"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47" name="Arc 246"/>
            <p:cNvSpPr/>
            <p:nvPr/>
          </p:nvSpPr>
          <p:spPr bwMode="auto">
            <a:xfrm rot="10800000">
              <a:off x="2139751" y="926214"/>
              <a:ext cx="495578" cy="375605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48" name="Arc 247"/>
            <p:cNvSpPr/>
            <p:nvPr/>
          </p:nvSpPr>
          <p:spPr bwMode="auto">
            <a:xfrm rot="10800000">
              <a:off x="1041834" y="945790"/>
              <a:ext cx="1526928" cy="382081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49" name="Arc 248"/>
            <p:cNvSpPr/>
            <p:nvPr/>
          </p:nvSpPr>
          <p:spPr bwMode="auto">
            <a:xfrm rot="10800000">
              <a:off x="1102744" y="873087"/>
              <a:ext cx="629527"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50" name="Arc 249"/>
            <p:cNvSpPr/>
            <p:nvPr/>
          </p:nvSpPr>
          <p:spPr bwMode="auto">
            <a:xfrm rot="10800000">
              <a:off x="156501" y="1003588"/>
              <a:ext cx="1526928" cy="385318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51" name="Arc 250"/>
            <p:cNvSpPr/>
            <p:nvPr/>
          </p:nvSpPr>
          <p:spPr bwMode="auto">
            <a:xfrm rot="10800000">
              <a:off x="3133592" y="1147241"/>
              <a:ext cx="1540317" cy="3529408"/>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52" name="Arc 251"/>
            <p:cNvSpPr/>
            <p:nvPr/>
          </p:nvSpPr>
          <p:spPr bwMode="auto">
            <a:xfrm rot="10800000">
              <a:off x="3118539" y="666982"/>
              <a:ext cx="468798" cy="4079854"/>
            </a:xfrm>
            <a:prstGeom prst="arc">
              <a:avLst>
                <a:gd name="adj1" fmla="val 10799995"/>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53" name="Arc 252"/>
            <p:cNvSpPr/>
            <p:nvPr/>
          </p:nvSpPr>
          <p:spPr bwMode="auto">
            <a:xfrm rot="10800000">
              <a:off x="4288860" y="1002509"/>
              <a:ext cx="1500139" cy="391794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54" name="Arc 253"/>
            <p:cNvSpPr/>
            <p:nvPr/>
          </p:nvSpPr>
          <p:spPr bwMode="auto">
            <a:xfrm rot="10800000">
              <a:off x="4271342" y="1127349"/>
              <a:ext cx="388425" cy="3723666"/>
            </a:xfrm>
            <a:prstGeom prst="arc">
              <a:avLst>
                <a:gd name="adj1" fmla="val 9615647"/>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55" name="Arc 254"/>
            <p:cNvSpPr/>
            <p:nvPr/>
          </p:nvSpPr>
          <p:spPr bwMode="auto">
            <a:xfrm rot="10800000">
              <a:off x="5266245" y="855885"/>
              <a:ext cx="575942"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56" name="Arc 255"/>
            <p:cNvSpPr/>
            <p:nvPr/>
          </p:nvSpPr>
          <p:spPr bwMode="auto">
            <a:xfrm rot="10800000">
              <a:off x="5207479" y="914847"/>
              <a:ext cx="1526928"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21" name="Group 206"/>
          <p:cNvGrpSpPr>
            <a:grpSpLocks/>
          </p:cNvGrpSpPr>
          <p:nvPr/>
        </p:nvGrpSpPr>
        <p:grpSpPr bwMode="auto">
          <a:xfrm>
            <a:off x="7029450" y="2624660"/>
            <a:ext cx="1352550" cy="152400"/>
            <a:chOff x="-674511" y="1463036"/>
            <a:chExt cx="10366912" cy="1478290"/>
          </a:xfrm>
        </p:grpSpPr>
        <p:sp>
          <p:nvSpPr>
            <p:cNvPr id="270" name="Arc 269"/>
            <p:cNvSpPr/>
            <p:nvPr/>
          </p:nvSpPr>
          <p:spPr bwMode="auto">
            <a:xfrm>
              <a:off x="4448110" y="1062666"/>
              <a:ext cx="2226692" cy="1555289"/>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71" name="Arc 270"/>
            <p:cNvSpPr/>
            <p:nvPr/>
          </p:nvSpPr>
          <p:spPr bwMode="auto">
            <a:xfrm>
              <a:off x="5871732" y="1108867"/>
              <a:ext cx="839578" cy="1447492"/>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72" name="Arc 271"/>
            <p:cNvSpPr/>
            <p:nvPr/>
          </p:nvSpPr>
          <p:spPr bwMode="auto">
            <a:xfrm>
              <a:off x="5920403" y="1047272"/>
              <a:ext cx="2226700" cy="153988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73" name="Arc 272"/>
            <p:cNvSpPr/>
            <p:nvPr/>
          </p:nvSpPr>
          <p:spPr bwMode="auto">
            <a:xfrm>
              <a:off x="7319696" y="1078069"/>
              <a:ext cx="827406" cy="146288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74" name="Arc 273"/>
            <p:cNvSpPr/>
            <p:nvPr/>
          </p:nvSpPr>
          <p:spPr bwMode="auto">
            <a:xfrm>
              <a:off x="7222354" y="1062666"/>
              <a:ext cx="2226692" cy="1493694"/>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75" name="Arc 274"/>
            <p:cNvSpPr/>
            <p:nvPr/>
          </p:nvSpPr>
          <p:spPr bwMode="auto">
            <a:xfrm>
              <a:off x="3012317" y="1047272"/>
              <a:ext cx="2238864" cy="153988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76" name="Arc 275"/>
            <p:cNvSpPr/>
            <p:nvPr/>
          </p:nvSpPr>
          <p:spPr bwMode="auto">
            <a:xfrm>
              <a:off x="4484610" y="1093463"/>
              <a:ext cx="876077" cy="166307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77" name="Arc 276"/>
            <p:cNvSpPr/>
            <p:nvPr/>
          </p:nvSpPr>
          <p:spPr bwMode="auto">
            <a:xfrm>
              <a:off x="1722537" y="985676"/>
              <a:ext cx="2238864" cy="1601481"/>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78" name="Arc 277"/>
            <p:cNvSpPr/>
            <p:nvPr/>
          </p:nvSpPr>
          <p:spPr bwMode="auto">
            <a:xfrm>
              <a:off x="3097487" y="1108867"/>
              <a:ext cx="863913" cy="1601481"/>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79" name="Arc 278"/>
            <p:cNvSpPr/>
            <p:nvPr/>
          </p:nvSpPr>
          <p:spPr bwMode="auto">
            <a:xfrm>
              <a:off x="347579" y="985676"/>
              <a:ext cx="2214528" cy="1601481"/>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80" name="Arc 279"/>
            <p:cNvSpPr/>
            <p:nvPr/>
          </p:nvSpPr>
          <p:spPr bwMode="auto">
            <a:xfrm>
              <a:off x="1759036" y="1108867"/>
              <a:ext cx="839578" cy="1478290"/>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81" name="Arc 280"/>
            <p:cNvSpPr/>
            <p:nvPr/>
          </p:nvSpPr>
          <p:spPr bwMode="auto">
            <a:xfrm>
              <a:off x="-1027372" y="1016474"/>
              <a:ext cx="2263199" cy="1601481"/>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82" name="Arc 281"/>
            <p:cNvSpPr/>
            <p:nvPr/>
          </p:nvSpPr>
          <p:spPr bwMode="auto">
            <a:xfrm>
              <a:off x="371914" y="1093463"/>
              <a:ext cx="839578" cy="1493694"/>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22" name="Group 291"/>
          <p:cNvGrpSpPr>
            <a:grpSpLocks/>
          </p:cNvGrpSpPr>
          <p:nvPr/>
        </p:nvGrpSpPr>
        <p:grpSpPr bwMode="auto">
          <a:xfrm rot="9657783">
            <a:off x="5876925" y="2784998"/>
            <a:ext cx="1074738" cy="109537"/>
            <a:chOff x="215936" y="644546"/>
            <a:chExt cx="6576508" cy="4079854"/>
          </a:xfrm>
        </p:grpSpPr>
        <p:sp>
          <p:nvSpPr>
            <p:cNvPr id="284" name="Arc 283"/>
            <p:cNvSpPr/>
            <p:nvPr/>
          </p:nvSpPr>
          <p:spPr bwMode="auto">
            <a:xfrm rot="10800000">
              <a:off x="2132510" y="768132"/>
              <a:ext cx="1495985" cy="390248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85" name="Arc 284"/>
            <p:cNvSpPr/>
            <p:nvPr/>
          </p:nvSpPr>
          <p:spPr bwMode="auto">
            <a:xfrm rot="10800000">
              <a:off x="2133551" y="842076"/>
              <a:ext cx="495427" cy="3784230"/>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86" name="Arc 285"/>
            <p:cNvSpPr/>
            <p:nvPr/>
          </p:nvSpPr>
          <p:spPr bwMode="auto">
            <a:xfrm rot="10800000">
              <a:off x="1063881" y="992086"/>
              <a:ext cx="1525130" cy="3843340"/>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87" name="Arc 286"/>
            <p:cNvSpPr/>
            <p:nvPr/>
          </p:nvSpPr>
          <p:spPr bwMode="auto">
            <a:xfrm rot="10800000">
              <a:off x="1099384" y="875313"/>
              <a:ext cx="631419" cy="3725082"/>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88" name="Arc 287"/>
            <p:cNvSpPr/>
            <p:nvPr/>
          </p:nvSpPr>
          <p:spPr bwMode="auto">
            <a:xfrm rot="10800000">
              <a:off x="183847" y="896888"/>
              <a:ext cx="1525130" cy="390248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89" name="Arc 288"/>
            <p:cNvSpPr/>
            <p:nvPr/>
          </p:nvSpPr>
          <p:spPr bwMode="auto">
            <a:xfrm rot="10800000">
              <a:off x="3144848" y="1058561"/>
              <a:ext cx="1544559" cy="354771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90" name="Arc 289"/>
            <p:cNvSpPr/>
            <p:nvPr/>
          </p:nvSpPr>
          <p:spPr bwMode="auto">
            <a:xfrm rot="10800000">
              <a:off x="3122053" y="644345"/>
              <a:ext cx="466281" cy="4079891"/>
            </a:xfrm>
            <a:prstGeom prst="arc">
              <a:avLst>
                <a:gd name="adj1" fmla="val 10799995"/>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91" name="Arc 290"/>
            <p:cNvSpPr/>
            <p:nvPr/>
          </p:nvSpPr>
          <p:spPr bwMode="auto">
            <a:xfrm rot="10800000">
              <a:off x="4301084" y="944223"/>
              <a:ext cx="1495985" cy="390248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92" name="Arc 291"/>
            <p:cNvSpPr/>
            <p:nvPr/>
          </p:nvSpPr>
          <p:spPr bwMode="auto">
            <a:xfrm rot="10800000">
              <a:off x="4266412" y="1079431"/>
              <a:ext cx="388568" cy="3725120"/>
            </a:xfrm>
            <a:prstGeom prst="arc">
              <a:avLst>
                <a:gd name="adj1" fmla="val 9615647"/>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93" name="Arc 292"/>
            <p:cNvSpPr/>
            <p:nvPr/>
          </p:nvSpPr>
          <p:spPr bwMode="auto">
            <a:xfrm rot="10800000">
              <a:off x="5252618" y="851048"/>
              <a:ext cx="582851" cy="3665973"/>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94" name="Arc 293"/>
            <p:cNvSpPr/>
            <p:nvPr/>
          </p:nvSpPr>
          <p:spPr bwMode="auto">
            <a:xfrm rot="10800000">
              <a:off x="5222124" y="845134"/>
              <a:ext cx="1525130" cy="390248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23" name="Group 291"/>
          <p:cNvGrpSpPr>
            <a:grpSpLocks/>
          </p:cNvGrpSpPr>
          <p:nvPr/>
        </p:nvGrpSpPr>
        <p:grpSpPr bwMode="auto">
          <a:xfrm rot="8310677">
            <a:off x="6832600" y="2264298"/>
            <a:ext cx="779463" cy="200025"/>
            <a:chOff x="215936" y="644546"/>
            <a:chExt cx="6576508" cy="4079854"/>
          </a:xfrm>
        </p:grpSpPr>
        <p:sp>
          <p:nvSpPr>
            <p:cNvPr id="296" name="Arc 295"/>
            <p:cNvSpPr/>
            <p:nvPr/>
          </p:nvSpPr>
          <p:spPr bwMode="auto">
            <a:xfrm rot="10800000">
              <a:off x="2135222" y="844964"/>
              <a:ext cx="1500139"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97" name="Arc 296"/>
            <p:cNvSpPr/>
            <p:nvPr/>
          </p:nvSpPr>
          <p:spPr bwMode="auto">
            <a:xfrm rot="10800000">
              <a:off x="2139751" y="926214"/>
              <a:ext cx="495578" cy="375605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98" name="Arc 297"/>
            <p:cNvSpPr/>
            <p:nvPr/>
          </p:nvSpPr>
          <p:spPr bwMode="auto">
            <a:xfrm rot="10800000">
              <a:off x="1041834" y="945790"/>
              <a:ext cx="1526928" cy="382081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99" name="Arc 298"/>
            <p:cNvSpPr/>
            <p:nvPr/>
          </p:nvSpPr>
          <p:spPr bwMode="auto">
            <a:xfrm rot="10800000">
              <a:off x="1102744" y="873087"/>
              <a:ext cx="629527"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00" name="Arc 299"/>
            <p:cNvSpPr/>
            <p:nvPr/>
          </p:nvSpPr>
          <p:spPr bwMode="auto">
            <a:xfrm rot="10800000">
              <a:off x="156501" y="1003588"/>
              <a:ext cx="1526928" cy="385318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01" name="Arc 300"/>
            <p:cNvSpPr/>
            <p:nvPr/>
          </p:nvSpPr>
          <p:spPr bwMode="auto">
            <a:xfrm rot="10800000">
              <a:off x="3133592" y="1147241"/>
              <a:ext cx="1540317" cy="3529408"/>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02" name="Arc 301"/>
            <p:cNvSpPr/>
            <p:nvPr/>
          </p:nvSpPr>
          <p:spPr bwMode="auto">
            <a:xfrm rot="10800000">
              <a:off x="3118539" y="666982"/>
              <a:ext cx="468798" cy="4079854"/>
            </a:xfrm>
            <a:prstGeom prst="arc">
              <a:avLst>
                <a:gd name="adj1" fmla="val 10799995"/>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03" name="Arc 302"/>
            <p:cNvSpPr/>
            <p:nvPr/>
          </p:nvSpPr>
          <p:spPr bwMode="auto">
            <a:xfrm rot="10800000">
              <a:off x="4288860" y="1002509"/>
              <a:ext cx="1500139" cy="391794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04" name="Arc 303"/>
            <p:cNvSpPr/>
            <p:nvPr/>
          </p:nvSpPr>
          <p:spPr bwMode="auto">
            <a:xfrm rot="10800000">
              <a:off x="4271342" y="1127349"/>
              <a:ext cx="388425" cy="3723666"/>
            </a:xfrm>
            <a:prstGeom prst="arc">
              <a:avLst>
                <a:gd name="adj1" fmla="val 9615647"/>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05" name="Arc 304"/>
            <p:cNvSpPr/>
            <p:nvPr/>
          </p:nvSpPr>
          <p:spPr bwMode="auto">
            <a:xfrm rot="10800000">
              <a:off x="5266245" y="855885"/>
              <a:ext cx="575942"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06" name="Arc 305"/>
            <p:cNvSpPr/>
            <p:nvPr/>
          </p:nvSpPr>
          <p:spPr bwMode="auto">
            <a:xfrm rot="10800000">
              <a:off x="5207479" y="914847"/>
              <a:ext cx="1526928"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24" name="Group 291"/>
          <p:cNvGrpSpPr>
            <a:grpSpLocks/>
          </p:cNvGrpSpPr>
          <p:nvPr/>
        </p:nvGrpSpPr>
        <p:grpSpPr bwMode="auto">
          <a:xfrm rot="3233430">
            <a:off x="6490494" y="3266804"/>
            <a:ext cx="779463" cy="200025"/>
            <a:chOff x="215936" y="644546"/>
            <a:chExt cx="6576508" cy="4079854"/>
          </a:xfrm>
        </p:grpSpPr>
        <p:sp>
          <p:nvSpPr>
            <p:cNvPr id="308" name="Arc 307"/>
            <p:cNvSpPr/>
            <p:nvPr/>
          </p:nvSpPr>
          <p:spPr bwMode="auto">
            <a:xfrm rot="10800000">
              <a:off x="2133164" y="849047"/>
              <a:ext cx="1500139"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09" name="Arc 308"/>
            <p:cNvSpPr/>
            <p:nvPr/>
          </p:nvSpPr>
          <p:spPr bwMode="auto">
            <a:xfrm rot="10800000">
              <a:off x="2120924" y="888221"/>
              <a:ext cx="495586" cy="375605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10" name="Arc 309"/>
            <p:cNvSpPr/>
            <p:nvPr/>
          </p:nvSpPr>
          <p:spPr bwMode="auto">
            <a:xfrm rot="10800000">
              <a:off x="1051264" y="961046"/>
              <a:ext cx="1526928" cy="382081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11" name="Arc 310"/>
            <p:cNvSpPr/>
            <p:nvPr/>
          </p:nvSpPr>
          <p:spPr bwMode="auto">
            <a:xfrm rot="10800000">
              <a:off x="1088957" y="822010"/>
              <a:ext cx="629519"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12" name="Arc 311"/>
            <p:cNvSpPr/>
            <p:nvPr/>
          </p:nvSpPr>
          <p:spPr bwMode="auto">
            <a:xfrm rot="10800000">
              <a:off x="168886" y="1012042"/>
              <a:ext cx="1526928" cy="385318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13" name="Arc 312"/>
            <p:cNvSpPr/>
            <p:nvPr/>
          </p:nvSpPr>
          <p:spPr bwMode="auto">
            <a:xfrm rot="10800000">
              <a:off x="3116972" y="1134161"/>
              <a:ext cx="1540317" cy="352938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14" name="Arc 313"/>
            <p:cNvSpPr/>
            <p:nvPr/>
          </p:nvSpPr>
          <p:spPr bwMode="auto">
            <a:xfrm rot="10800000">
              <a:off x="3117148" y="655914"/>
              <a:ext cx="468789" cy="4079854"/>
            </a:xfrm>
            <a:prstGeom prst="arc">
              <a:avLst>
                <a:gd name="adj1" fmla="val 10799995"/>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15" name="Arc 314"/>
            <p:cNvSpPr/>
            <p:nvPr/>
          </p:nvSpPr>
          <p:spPr bwMode="auto">
            <a:xfrm rot="10800000">
              <a:off x="4286727" y="1003388"/>
              <a:ext cx="1500139" cy="391796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16" name="Arc 315"/>
            <p:cNvSpPr/>
            <p:nvPr/>
          </p:nvSpPr>
          <p:spPr bwMode="auto">
            <a:xfrm rot="10800000">
              <a:off x="4253206" y="1103268"/>
              <a:ext cx="388425" cy="3723666"/>
            </a:xfrm>
            <a:prstGeom prst="arc">
              <a:avLst>
                <a:gd name="adj1" fmla="val 9615647"/>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17" name="Arc 316"/>
            <p:cNvSpPr/>
            <p:nvPr/>
          </p:nvSpPr>
          <p:spPr bwMode="auto">
            <a:xfrm rot="10800000">
              <a:off x="5257619" y="831601"/>
              <a:ext cx="575942"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18" name="Arc 317"/>
            <p:cNvSpPr/>
            <p:nvPr/>
          </p:nvSpPr>
          <p:spPr bwMode="auto">
            <a:xfrm rot="10800000">
              <a:off x="5201032" y="912112"/>
              <a:ext cx="1526928"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25" name="Group 383"/>
          <p:cNvGrpSpPr>
            <a:grpSpLocks/>
          </p:cNvGrpSpPr>
          <p:nvPr/>
        </p:nvGrpSpPr>
        <p:grpSpPr bwMode="auto">
          <a:xfrm>
            <a:off x="7018502" y="1591198"/>
            <a:ext cx="2582698" cy="3822573"/>
            <a:chOff x="7018502" y="1378744"/>
            <a:chExt cx="2582699" cy="3823344"/>
          </a:xfrm>
        </p:grpSpPr>
        <p:sp>
          <p:nvSpPr>
            <p:cNvPr id="18457" name="Rectangle 257"/>
            <p:cNvSpPr>
              <a:spLocks noChangeArrowheads="1"/>
            </p:cNvSpPr>
            <p:nvPr/>
          </p:nvSpPr>
          <p:spPr bwMode="auto">
            <a:xfrm>
              <a:off x="7018502" y="4494059"/>
              <a:ext cx="1920794" cy="708029"/>
            </a:xfrm>
            <a:prstGeom prst="rect">
              <a:avLst/>
            </a:prstGeom>
            <a:noFill/>
            <a:ln w="9525">
              <a:noFill/>
              <a:miter lim="800000"/>
              <a:headEnd/>
              <a:tailEnd/>
            </a:ln>
          </p:spPr>
          <p:txBody>
            <a:bodyPr wrap="none">
              <a:spAutoFit/>
            </a:bodyPr>
            <a:lstStyle/>
            <a:p>
              <a:r>
                <a:rPr lang="en-US" sz="2000" dirty="0">
                  <a:solidFill>
                    <a:srgbClr val="FF00FF"/>
                  </a:solidFill>
                  <a:latin typeface="Comic Sans MS"/>
                  <a:cs typeface="Comic Sans MS"/>
                </a:rPr>
                <a:t>Recombination</a:t>
              </a:r>
            </a:p>
            <a:p>
              <a:r>
                <a:rPr lang="en-US" sz="2000" dirty="0">
                  <a:solidFill>
                    <a:srgbClr val="FF00FF"/>
                  </a:solidFill>
                  <a:latin typeface="+mn-lt"/>
                </a:rPr>
                <a:t>	~ </a:t>
              </a:r>
              <a:r>
                <a:rPr lang="en-US" sz="2000" dirty="0" err="1">
                  <a:solidFill>
                    <a:srgbClr val="FF00FF"/>
                  </a:solidFill>
                  <a:latin typeface="Symbol" charset="2"/>
                  <a:cs typeface="Symbol" charset="2"/>
                </a:rPr>
                <a:t>a</a:t>
              </a:r>
              <a:r>
                <a:rPr lang="en-US" sz="2000" baseline="-25000" dirty="0" err="1">
                  <a:solidFill>
                    <a:srgbClr val="FF00FF"/>
                  </a:solidFill>
                  <a:latin typeface="+mn-lt"/>
                </a:rPr>
                <a:t>s</a:t>
              </a:r>
              <a:r>
                <a:rPr lang="en-US" sz="2000" dirty="0" err="1">
                  <a:solidFill>
                    <a:srgbClr val="FF00FF"/>
                  </a:solidFill>
                  <a:latin typeface="Symbol" charset="2"/>
                  <a:cs typeface="Symbol" charset="2"/>
                </a:rPr>
                <a:t>r</a:t>
              </a:r>
              <a:endParaRPr lang="en-US" sz="2000" dirty="0">
                <a:solidFill>
                  <a:srgbClr val="FF00FF"/>
                </a:solidFill>
                <a:latin typeface="Symbol" charset="2"/>
                <a:cs typeface="Symbol" charset="2"/>
              </a:endParaRPr>
            </a:p>
          </p:txBody>
        </p:sp>
        <p:sp>
          <p:nvSpPr>
            <p:cNvPr id="18458" name="Oval 259"/>
            <p:cNvSpPr>
              <a:spLocks noChangeArrowheads="1"/>
            </p:cNvSpPr>
            <p:nvPr/>
          </p:nvSpPr>
          <p:spPr bwMode="auto">
            <a:xfrm>
              <a:off x="8033585" y="2191671"/>
              <a:ext cx="691066" cy="665734"/>
            </a:xfrm>
            <a:prstGeom prst="ellipse">
              <a:avLst/>
            </a:prstGeom>
            <a:noFill/>
            <a:ln w="57150">
              <a:solidFill>
                <a:srgbClr val="FF00FF"/>
              </a:solidFill>
              <a:round/>
              <a:headEnd/>
              <a:tailEnd/>
            </a:ln>
          </p:spPr>
          <p:txBody>
            <a:bodyPr/>
            <a:lstStyle/>
            <a:p>
              <a:endParaRPr lang="en-US"/>
            </a:p>
          </p:txBody>
        </p:sp>
        <p:grpSp>
          <p:nvGrpSpPr>
            <p:cNvPr id="26" name="Group 206"/>
            <p:cNvGrpSpPr>
              <a:grpSpLocks/>
            </p:cNvGrpSpPr>
            <p:nvPr/>
          </p:nvGrpSpPr>
          <p:grpSpPr bwMode="auto">
            <a:xfrm rot="-606596">
              <a:off x="7157146" y="3264659"/>
              <a:ext cx="1224854" cy="139236"/>
              <a:chOff x="-674511" y="1463036"/>
              <a:chExt cx="10366912" cy="1478290"/>
            </a:xfrm>
          </p:grpSpPr>
          <p:sp>
            <p:nvSpPr>
              <p:cNvPr id="320" name="Arc 319"/>
              <p:cNvSpPr/>
              <p:nvPr/>
            </p:nvSpPr>
            <p:spPr bwMode="auto">
              <a:xfrm>
                <a:off x="4452536" y="1069726"/>
                <a:ext cx="2216981" cy="1534094"/>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21" name="Arc 320"/>
              <p:cNvSpPr/>
              <p:nvPr/>
            </p:nvSpPr>
            <p:spPr bwMode="auto">
              <a:xfrm>
                <a:off x="5878124" y="1096059"/>
                <a:ext cx="833049" cy="143294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22" name="Arc 321"/>
              <p:cNvSpPr/>
              <p:nvPr/>
            </p:nvSpPr>
            <p:spPr bwMode="auto">
              <a:xfrm>
                <a:off x="5916136" y="1039194"/>
                <a:ext cx="2230421" cy="155094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23" name="Arc 322"/>
              <p:cNvSpPr/>
              <p:nvPr/>
            </p:nvSpPr>
            <p:spPr bwMode="auto">
              <a:xfrm>
                <a:off x="7311843" y="1091453"/>
                <a:ext cx="833049" cy="1432935"/>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24" name="Arc 323"/>
              <p:cNvSpPr/>
              <p:nvPr/>
            </p:nvSpPr>
            <p:spPr bwMode="auto">
              <a:xfrm>
                <a:off x="7214042" y="1055172"/>
                <a:ext cx="2230421" cy="1500368"/>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25" name="Arc 324"/>
              <p:cNvSpPr/>
              <p:nvPr/>
            </p:nvSpPr>
            <p:spPr bwMode="auto">
              <a:xfrm>
                <a:off x="3010102" y="1041150"/>
                <a:ext cx="2243853" cy="1534084"/>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26" name="Arc 325"/>
              <p:cNvSpPr/>
              <p:nvPr/>
            </p:nvSpPr>
            <p:spPr bwMode="auto">
              <a:xfrm>
                <a:off x="4473164" y="1079098"/>
                <a:ext cx="873362" cy="16520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27" name="Arc 326"/>
              <p:cNvSpPr/>
              <p:nvPr/>
            </p:nvSpPr>
            <p:spPr bwMode="auto">
              <a:xfrm>
                <a:off x="1703690" y="989020"/>
                <a:ext cx="2243853" cy="1584663"/>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28" name="Arc 327"/>
              <p:cNvSpPr/>
              <p:nvPr/>
            </p:nvSpPr>
            <p:spPr bwMode="auto">
              <a:xfrm>
                <a:off x="3093647" y="1111057"/>
                <a:ext cx="859921" cy="160151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29" name="Arc 328"/>
              <p:cNvSpPr/>
              <p:nvPr/>
            </p:nvSpPr>
            <p:spPr bwMode="auto">
              <a:xfrm>
                <a:off x="338680" y="988873"/>
                <a:ext cx="2216981" cy="1584663"/>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30" name="Arc 329"/>
              <p:cNvSpPr/>
              <p:nvPr/>
            </p:nvSpPr>
            <p:spPr bwMode="auto">
              <a:xfrm>
                <a:off x="1752475" y="1098182"/>
                <a:ext cx="833049" cy="1483515"/>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31" name="Arc 330"/>
              <p:cNvSpPr/>
              <p:nvPr/>
            </p:nvSpPr>
            <p:spPr bwMode="auto">
              <a:xfrm>
                <a:off x="-1029210" y="1012714"/>
                <a:ext cx="2257294" cy="1584663"/>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32" name="Arc 331"/>
              <p:cNvSpPr/>
              <p:nvPr/>
            </p:nvSpPr>
            <p:spPr bwMode="auto">
              <a:xfrm>
                <a:off x="363158" y="1078484"/>
                <a:ext cx="833049" cy="1483515"/>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27" name="Group 291"/>
            <p:cNvGrpSpPr>
              <a:grpSpLocks/>
            </p:cNvGrpSpPr>
            <p:nvPr/>
          </p:nvGrpSpPr>
          <p:grpSpPr bwMode="auto">
            <a:xfrm rot="3233430">
              <a:off x="7011192" y="3715545"/>
              <a:ext cx="779463" cy="200025"/>
              <a:chOff x="215936" y="644546"/>
              <a:chExt cx="6576508" cy="4079854"/>
            </a:xfrm>
          </p:grpSpPr>
          <p:sp>
            <p:nvSpPr>
              <p:cNvPr id="334" name="Arc 333"/>
              <p:cNvSpPr/>
              <p:nvPr/>
            </p:nvSpPr>
            <p:spPr bwMode="auto">
              <a:xfrm rot="10800000">
                <a:off x="2130828" y="845352"/>
                <a:ext cx="1500442"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35" name="Arc 334"/>
              <p:cNvSpPr/>
              <p:nvPr/>
            </p:nvSpPr>
            <p:spPr bwMode="auto">
              <a:xfrm rot="10800000">
                <a:off x="2118585" y="884525"/>
                <a:ext cx="495686" cy="375605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36" name="Arc 335"/>
              <p:cNvSpPr/>
              <p:nvPr/>
            </p:nvSpPr>
            <p:spPr bwMode="auto">
              <a:xfrm rot="10800000">
                <a:off x="1048710" y="957350"/>
                <a:ext cx="1527235" cy="382081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37" name="Arc 336"/>
              <p:cNvSpPr/>
              <p:nvPr/>
            </p:nvSpPr>
            <p:spPr bwMode="auto">
              <a:xfrm rot="10800000">
                <a:off x="1086411" y="818314"/>
                <a:ext cx="629645"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38" name="Arc 337"/>
              <p:cNvSpPr/>
              <p:nvPr/>
            </p:nvSpPr>
            <p:spPr bwMode="auto">
              <a:xfrm rot="10800000">
                <a:off x="166154" y="1008346"/>
                <a:ext cx="1527235" cy="385318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39" name="Arc 338"/>
              <p:cNvSpPr/>
              <p:nvPr/>
            </p:nvSpPr>
            <p:spPr bwMode="auto">
              <a:xfrm rot="10800000">
                <a:off x="3114833" y="1130466"/>
                <a:ext cx="1540628" cy="352938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40" name="Arc 339"/>
              <p:cNvSpPr/>
              <p:nvPr/>
            </p:nvSpPr>
            <p:spPr bwMode="auto">
              <a:xfrm rot="10800000">
                <a:off x="3115010" y="652219"/>
                <a:ext cx="468884" cy="4079854"/>
              </a:xfrm>
              <a:prstGeom prst="arc">
                <a:avLst>
                  <a:gd name="adj1" fmla="val 10799995"/>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41" name="Arc 340"/>
              <p:cNvSpPr/>
              <p:nvPr/>
            </p:nvSpPr>
            <p:spPr bwMode="auto">
              <a:xfrm rot="10800000">
                <a:off x="4284825" y="999693"/>
                <a:ext cx="1500442" cy="391796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42" name="Arc 341"/>
              <p:cNvSpPr/>
              <p:nvPr/>
            </p:nvSpPr>
            <p:spPr bwMode="auto">
              <a:xfrm rot="10800000">
                <a:off x="4251297" y="1099573"/>
                <a:ext cx="388503" cy="3723666"/>
              </a:xfrm>
              <a:prstGeom prst="arc">
                <a:avLst>
                  <a:gd name="adj1" fmla="val 9615647"/>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43" name="Arc 342"/>
              <p:cNvSpPr/>
              <p:nvPr/>
            </p:nvSpPr>
            <p:spPr bwMode="auto">
              <a:xfrm rot="10800000">
                <a:off x="5255912" y="827905"/>
                <a:ext cx="576058"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44" name="Arc 343"/>
              <p:cNvSpPr/>
              <p:nvPr/>
            </p:nvSpPr>
            <p:spPr bwMode="auto">
              <a:xfrm rot="10800000">
                <a:off x="5199314" y="908416"/>
                <a:ext cx="1527235"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28" name="Group 291"/>
            <p:cNvGrpSpPr>
              <a:grpSpLocks/>
            </p:cNvGrpSpPr>
            <p:nvPr/>
          </p:nvGrpSpPr>
          <p:grpSpPr bwMode="auto">
            <a:xfrm rot="3785808">
              <a:off x="7773192" y="2026444"/>
              <a:ext cx="779463" cy="200025"/>
              <a:chOff x="215936" y="644546"/>
              <a:chExt cx="6576508" cy="4079854"/>
            </a:xfrm>
          </p:grpSpPr>
          <p:sp>
            <p:nvSpPr>
              <p:cNvPr id="347" name="Arc 346"/>
              <p:cNvSpPr/>
              <p:nvPr/>
            </p:nvSpPr>
            <p:spPr bwMode="auto">
              <a:xfrm rot="10800000">
                <a:off x="2131749" y="849993"/>
                <a:ext cx="1500442"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48" name="Arc 347"/>
              <p:cNvSpPr/>
              <p:nvPr/>
            </p:nvSpPr>
            <p:spPr bwMode="auto">
              <a:xfrm rot="10800000">
                <a:off x="2118918" y="900170"/>
                <a:ext cx="495677" cy="375605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49" name="Arc 348"/>
              <p:cNvSpPr/>
              <p:nvPr/>
            </p:nvSpPr>
            <p:spPr bwMode="auto">
              <a:xfrm rot="10800000">
                <a:off x="1039775" y="939383"/>
                <a:ext cx="1527235" cy="382081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50" name="Arc 349"/>
              <p:cNvSpPr/>
              <p:nvPr/>
            </p:nvSpPr>
            <p:spPr bwMode="auto">
              <a:xfrm rot="10800000">
                <a:off x="1081576" y="831818"/>
                <a:ext cx="629654"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51" name="Arc 350"/>
              <p:cNvSpPr/>
              <p:nvPr/>
            </p:nvSpPr>
            <p:spPr bwMode="auto">
              <a:xfrm rot="10800000">
                <a:off x="149844" y="1011865"/>
                <a:ext cx="1527235" cy="385320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52" name="Arc 351"/>
              <p:cNvSpPr/>
              <p:nvPr/>
            </p:nvSpPr>
            <p:spPr bwMode="auto">
              <a:xfrm rot="10800000">
                <a:off x="3120968" y="1122114"/>
                <a:ext cx="1540628" cy="352938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53" name="Arc 352"/>
              <p:cNvSpPr/>
              <p:nvPr/>
            </p:nvSpPr>
            <p:spPr bwMode="auto">
              <a:xfrm rot="10800000">
                <a:off x="3115134" y="636439"/>
                <a:ext cx="468892" cy="4079854"/>
              </a:xfrm>
              <a:prstGeom prst="arc">
                <a:avLst>
                  <a:gd name="adj1" fmla="val 10799995"/>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54" name="Arc 353"/>
              <p:cNvSpPr/>
              <p:nvPr/>
            </p:nvSpPr>
            <p:spPr bwMode="auto">
              <a:xfrm rot="10800000">
                <a:off x="4285170" y="1023799"/>
                <a:ext cx="1500442" cy="391794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55" name="Arc 354"/>
              <p:cNvSpPr/>
              <p:nvPr/>
            </p:nvSpPr>
            <p:spPr bwMode="auto">
              <a:xfrm rot="10800000">
                <a:off x="4254061" y="1090858"/>
                <a:ext cx="388511" cy="3723666"/>
              </a:xfrm>
              <a:prstGeom prst="arc">
                <a:avLst>
                  <a:gd name="adj1" fmla="val 9615647"/>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56" name="Arc 355"/>
              <p:cNvSpPr/>
              <p:nvPr/>
            </p:nvSpPr>
            <p:spPr bwMode="auto">
              <a:xfrm rot="10800000">
                <a:off x="5254370" y="833036"/>
                <a:ext cx="576067"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57" name="Arc 356"/>
              <p:cNvSpPr/>
              <p:nvPr/>
            </p:nvSpPr>
            <p:spPr bwMode="auto">
              <a:xfrm rot="10800000">
                <a:off x="5197727" y="922900"/>
                <a:ext cx="1527235"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29" name="Group 291"/>
            <p:cNvGrpSpPr>
              <a:grpSpLocks/>
            </p:cNvGrpSpPr>
            <p:nvPr/>
          </p:nvGrpSpPr>
          <p:grpSpPr bwMode="auto">
            <a:xfrm rot="8310677">
              <a:off x="7925592" y="1378744"/>
              <a:ext cx="779463" cy="200025"/>
              <a:chOff x="215936" y="644546"/>
              <a:chExt cx="6576508" cy="4079854"/>
            </a:xfrm>
          </p:grpSpPr>
          <p:sp>
            <p:nvSpPr>
              <p:cNvPr id="359" name="Arc 358"/>
              <p:cNvSpPr/>
              <p:nvPr/>
            </p:nvSpPr>
            <p:spPr bwMode="auto">
              <a:xfrm rot="10800000">
                <a:off x="2140339" y="854994"/>
                <a:ext cx="1500139" cy="3886352"/>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60" name="Arc 359"/>
              <p:cNvSpPr/>
              <p:nvPr/>
            </p:nvSpPr>
            <p:spPr bwMode="auto">
              <a:xfrm rot="10800000">
                <a:off x="2144869" y="936261"/>
                <a:ext cx="495578" cy="3756807"/>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61" name="Arc 360"/>
              <p:cNvSpPr/>
              <p:nvPr/>
            </p:nvSpPr>
            <p:spPr bwMode="auto">
              <a:xfrm rot="10800000">
                <a:off x="1046951" y="955840"/>
                <a:ext cx="1526928" cy="3821580"/>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62" name="Arc 361"/>
              <p:cNvSpPr/>
              <p:nvPr/>
            </p:nvSpPr>
            <p:spPr bwMode="auto">
              <a:xfrm rot="10800000">
                <a:off x="1107862" y="883123"/>
                <a:ext cx="629527" cy="3692035"/>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63" name="Arc 362"/>
              <p:cNvSpPr/>
              <p:nvPr/>
            </p:nvSpPr>
            <p:spPr bwMode="auto">
              <a:xfrm rot="10800000">
                <a:off x="161618" y="1013650"/>
                <a:ext cx="1526928" cy="385395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64" name="Arc 363"/>
              <p:cNvSpPr/>
              <p:nvPr/>
            </p:nvSpPr>
            <p:spPr bwMode="auto">
              <a:xfrm rot="10800000">
                <a:off x="3138709" y="1157332"/>
                <a:ext cx="1540317" cy="3530114"/>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65" name="Arc 364"/>
              <p:cNvSpPr/>
              <p:nvPr/>
            </p:nvSpPr>
            <p:spPr bwMode="auto">
              <a:xfrm rot="10800000">
                <a:off x="3123656" y="676977"/>
                <a:ext cx="468798" cy="4080670"/>
              </a:xfrm>
              <a:prstGeom prst="arc">
                <a:avLst>
                  <a:gd name="adj1" fmla="val 10799995"/>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66" name="Arc 365"/>
              <p:cNvSpPr/>
              <p:nvPr/>
            </p:nvSpPr>
            <p:spPr bwMode="auto">
              <a:xfrm rot="10800000">
                <a:off x="4293977" y="1012571"/>
                <a:ext cx="1500139" cy="3918728"/>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67" name="Arc 366"/>
              <p:cNvSpPr/>
              <p:nvPr/>
            </p:nvSpPr>
            <p:spPr bwMode="auto">
              <a:xfrm rot="10800000">
                <a:off x="4276459" y="1137436"/>
                <a:ext cx="388425" cy="3724411"/>
              </a:xfrm>
              <a:prstGeom prst="arc">
                <a:avLst>
                  <a:gd name="adj1" fmla="val 9615647"/>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68" name="Arc 367"/>
              <p:cNvSpPr/>
              <p:nvPr/>
            </p:nvSpPr>
            <p:spPr bwMode="auto">
              <a:xfrm rot="10800000">
                <a:off x="5271363" y="865917"/>
                <a:ext cx="575942" cy="3692035"/>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69" name="Arc 368"/>
              <p:cNvSpPr/>
              <p:nvPr/>
            </p:nvSpPr>
            <p:spPr bwMode="auto">
              <a:xfrm rot="10800000">
                <a:off x="5212597" y="924891"/>
                <a:ext cx="1526928" cy="3886352"/>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30" name="Group 206"/>
            <p:cNvGrpSpPr>
              <a:grpSpLocks/>
            </p:cNvGrpSpPr>
            <p:nvPr/>
          </p:nvGrpSpPr>
          <p:grpSpPr bwMode="auto">
            <a:xfrm rot="171537">
              <a:off x="8376347" y="2451859"/>
              <a:ext cx="1224854" cy="139236"/>
              <a:chOff x="-674511" y="1463036"/>
              <a:chExt cx="10366912" cy="1478290"/>
            </a:xfrm>
          </p:grpSpPr>
          <p:sp>
            <p:nvSpPr>
              <p:cNvPr id="371" name="Arc 370"/>
              <p:cNvSpPr/>
              <p:nvPr/>
            </p:nvSpPr>
            <p:spPr bwMode="auto">
              <a:xfrm>
                <a:off x="4439092" y="1063088"/>
                <a:ext cx="2216989" cy="155094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72" name="Arc 371"/>
              <p:cNvSpPr/>
              <p:nvPr/>
            </p:nvSpPr>
            <p:spPr bwMode="auto">
              <a:xfrm>
                <a:off x="5863766" y="1101506"/>
                <a:ext cx="833049" cy="1449798"/>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73" name="Arc 372"/>
              <p:cNvSpPr/>
              <p:nvPr/>
            </p:nvSpPr>
            <p:spPr bwMode="auto">
              <a:xfrm>
                <a:off x="5904500" y="1038365"/>
                <a:ext cx="2230421" cy="155094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74" name="Arc 373"/>
              <p:cNvSpPr/>
              <p:nvPr/>
            </p:nvSpPr>
            <p:spPr bwMode="auto">
              <a:xfrm>
                <a:off x="7302008" y="1062042"/>
                <a:ext cx="833049" cy="1466651"/>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75" name="Arc 374"/>
              <p:cNvSpPr/>
              <p:nvPr/>
            </p:nvSpPr>
            <p:spPr bwMode="auto">
              <a:xfrm>
                <a:off x="7209207" y="1057858"/>
                <a:ext cx="2230421" cy="1500368"/>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76" name="Arc 375"/>
              <p:cNvSpPr/>
              <p:nvPr/>
            </p:nvSpPr>
            <p:spPr bwMode="auto">
              <a:xfrm>
                <a:off x="3011912" y="1033511"/>
                <a:ext cx="2243862" cy="155094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77" name="Arc 376"/>
              <p:cNvSpPr/>
              <p:nvPr/>
            </p:nvSpPr>
            <p:spPr bwMode="auto">
              <a:xfrm>
                <a:off x="4468443" y="1086533"/>
                <a:ext cx="873362" cy="1668959"/>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78" name="Arc 377"/>
              <p:cNvSpPr/>
              <p:nvPr/>
            </p:nvSpPr>
            <p:spPr bwMode="auto">
              <a:xfrm>
                <a:off x="1705864" y="980344"/>
                <a:ext cx="2243853" cy="160152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79" name="Arc 378"/>
              <p:cNvSpPr/>
              <p:nvPr/>
            </p:nvSpPr>
            <p:spPr bwMode="auto">
              <a:xfrm>
                <a:off x="3082221" y="1106253"/>
                <a:ext cx="859921" cy="1601527"/>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80" name="Arc 379"/>
              <p:cNvSpPr/>
              <p:nvPr/>
            </p:nvSpPr>
            <p:spPr bwMode="auto">
              <a:xfrm>
                <a:off x="333736" y="982770"/>
                <a:ext cx="2216981" cy="160151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81" name="Arc 380"/>
              <p:cNvSpPr/>
              <p:nvPr/>
            </p:nvSpPr>
            <p:spPr bwMode="auto">
              <a:xfrm>
                <a:off x="1748002" y="1106230"/>
                <a:ext cx="833049" cy="1483515"/>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82" name="Arc 381"/>
              <p:cNvSpPr/>
              <p:nvPr/>
            </p:nvSpPr>
            <p:spPr bwMode="auto">
              <a:xfrm>
                <a:off x="-1037094" y="1016758"/>
                <a:ext cx="2257294" cy="160152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83" name="Arc 382"/>
              <p:cNvSpPr/>
              <p:nvPr/>
            </p:nvSpPr>
            <p:spPr bwMode="auto">
              <a:xfrm>
                <a:off x="362106" y="1091803"/>
                <a:ext cx="833049" cy="1500368"/>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grpSp>
        <p:nvGrpSpPr>
          <p:cNvPr id="190" name="Group 189"/>
          <p:cNvGrpSpPr/>
          <p:nvPr/>
        </p:nvGrpSpPr>
        <p:grpSpPr>
          <a:xfrm>
            <a:off x="335590" y="3422629"/>
            <a:ext cx="3420291" cy="2960370"/>
            <a:chOff x="5191223" y="825500"/>
            <a:chExt cx="3420291" cy="2960370"/>
          </a:xfrm>
          <a:solidFill>
            <a:schemeClr val="bg1"/>
          </a:solidFill>
        </p:grpSpPr>
        <p:pic>
          <p:nvPicPr>
            <p:cNvPr id="191" name="Picture 190"/>
            <p:cNvPicPr>
              <a:picLocks noChangeAspect="1"/>
            </p:cNvPicPr>
            <p:nvPr/>
          </p:nvPicPr>
          <p:blipFill>
            <a:blip r:embed="rId2"/>
            <a:srcRect l="3317" r="3317"/>
            <a:stretch>
              <a:fillRect/>
            </a:stretch>
          </p:blipFill>
          <p:spPr>
            <a:xfrm>
              <a:off x="5191223" y="825500"/>
              <a:ext cx="3420291" cy="2960370"/>
            </a:xfrm>
            <a:prstGeom prst="rect">
              <a:avLst/>
            </a:prstGeom>
            <a:grpFill/>
          </p:spPr>
        </p:pic>
        <p:grpSp>
          <p:nvGrpSpPr>
            <p:cNvPr id="192" name="Group 19"/>
            <p:cNvGrpSpPr/>
            <p:nvPr/>
          </p:nvGrpSpPr>
          <p:grpSpPr>
            <a:xfrm>
              <a:off x="6159500" y="3505200"/>
              <a:ext cx="1882496" cy="276999"/>
              <a:chOff x="5626100" y="3949700"/>
              <a:chExt cx="1882496" cy="276999"/>
            </a:xfrm>
            <a:grpFill/>
          </p:grpSpPr>
          <p:sp>
            <p:nvSpPr>
              <p:cNvPr id="193" name="TextBox 192"/>
              <p:cNvSpPr txBox="1"/>
              <p:nvPr/>
            </p:nvSpPr>
            <p:spPr>
              <a:xfrm>
                <a:off x="5626100" y="3949700"/>
                <a:ext cx="1882496" cy="276999"/>
              </a:xfrm>
              <a:prstGeom prst="rect">
                <a:avLst/>
              </a:prstGeom>
              <a:solidFill>
                <a:schemeClr val="bg1"/>
              </a:solidFill>
            </p:spPr>
            <p:txBody>
              <a:bodyPr wrap="none" rtlCol="0">
                <a:spAutoFit/>
              </a:bodyPr>
              <a:lstStyle/>
              <a:p>
                <a:r>
                  <a:rPr lang="en-US" sz="1200" dirty="0">
                    <a:latin typeface="Symbol" charset="2"/>
                    <a:cs typeface="Symbol" charset="2"/>
                  </a:rPr>
                  <a:t>a</a:t>
                </a:r>
                <a:r>
                  <a:rPr lang="en-US" sz="1200" baseline="-25000" dirty="0"/>
                  <a:t>s</a:t>
                </a:r>
                <a:r>
                  <a:rPr lang="en-US" sz="1200" dirty="0"/>
                  <a:t>~1            </a:t>
                </a:r>
                <a:r>
                  <a:rPr lang="en-US" sz="1200" dirty="0">
                    <a:latin typeface="Symbol" charset="2"/>
                    <a:cs typeface="Symbol" charset="2"/>
                  </a:rPr>
                  <a:t>a</a:t>
                </a:r>
                <a:r>
                  <a:rPr lang="en-US" sz="1200" baseline="-25000" dirty="0"/>
                  <a:t>s</a:t>
                </a:r>
                <a:r>
                  <a:rPr lang="en-US" sz="1200" dirty="0"/>
                  <a:t> &lt;&lt; 1 </a:t>
                </a:r>
              </a:p>
            </p:txBody>
          </p:sp>
          <p:cxnSp>
            <p:nvCxnSpPr>
              <p:cNvPr id="194" name="Straight Arrow Connector 193"/>
              <p:cNvCxnSpPr/>
              <p:nvPr/>
            </p:nvCxnSpPr>
            <p:spPr bwMode="auto">
              <a:xfrm>
                <a:off x="6070600" y="4114800"/>
                <a:ext cx="787400" cy="12700"/>
              </a:xfrm>
              <a:prstGeom prst="straightConnector1">
                <a:avLst/>
              </a:prstGeom>
              <a:grpFill/>
              <a:ln w="9525" cap="flat" cmpd="sng" algn="ctr">
                <a:solidFill>
                  <a:schemeClr val="tx1"/>
                </a:solidFill>
                <a:prstDash val="solid"/>
                <a:round/>
                <a:headEnd type="none" w="med" len="med"/>
                <a:tailEnd type="arrow"/>
              </a:ln>
              <a:effectLst/>
            </p:spPr>
          </p:cxnSp>
        </p:grpSp>
      </p:grpSp>
      <p:sp>
        <p:nvSpPr>
          <p:cNvPr id="18446" name="Text Box 10"/>
          <p:cNvSpPr txBox="1">
            <a:spLocks noChangeArrowheads="1"/>
          </p:cNvSpPr>
          <p:nvPr/>
        </p:nvSpPr>
        <p:spPr bwMode="auto">
          <a:xfrm>
            <a:off x="5143500" y="5426133"/>
            <a:ext cx="3517900" cy="687881"/>
          </a:xfrm>
          <a:prstGeom prst="rect">
            <a:avLst/>
          </a:prstGeom>
          <a:solidFill>
            <a:schemeClr val="bg1">
              <a:lumMod val="85000"/>
            </a:schemeClr>
          </a:solidFill>
          <a:ln w="9525">
            <a:solidFill>
              <a:schemeClr val="tx1">
                <a:lumMod val="50000"/>
              </a:schemeClr>
            </a:solidFill>
            <a:miter lim="800000"/>
            <a:headEnd/>
            <a:tailEnd/>
          </a:ln>
          <a:scene3d>
            <a:camera prst="orthographicFront"/>
            <a:lightRig rig="threePt" dir="t"/>
          </a:scene3d>
          <a:sp3d>
            <a:bevelT w="152400" h="50800" prst="softRound"/>
            <a:bevelB w="152400" h="50800" prst="softRound"/>
          </a:sp3d>
        </p:spPr>
        <p:txBody>
          <a:bodyPr wrap="square">
            <a:spAutoFit/>
          </a:bodyPr>
          <a:lstStyle/>
          <a:p>
            <a:pPr algn="ctr" eaLnBrk="0" hangingPunct="0">
              <a:spcBef>
                <a:spcPct val="15000"/>
              </a:spcBef>
            </a:pPr>
            <a:r>
              <a:rPr lang="en-US" b="1" dirty="0">
                <a:solidFill>
                  <a:srgbClr val="0000FF"/>
                </a:solidFill>
                <a:latin typeface="Comic Sans MS"/>
                <a:cs typeface="Comic Sans MS"/>
              </a:rPr>
              <a:t>Saturation must set in at </a:t>
            </a:r>
          </a:p>
          <a:p>
            <a:pPr algn="ctr" eaLnBrk="0" hangingPunct="0">
              <a:spcBef>
                <a:spcPct val="15000"/>
              </a:spcBef>
            </a:pPr>
            <a:r>
              <a:rPr lang="en-US" b="1" dirty="0">
                <a:solidFill>
                  <a:srgbClr val="0000FF"/>
                </a:solidFill>
                <a:latin typeface="Comic Sans MS"/>
                <a:cs typeface="Comic Sans MS"/>
              </a:rPr>
              <a:t>low x </a:t>
            </a:r>
            <a:r>
              <a:rPr lang="en-US" b="1" dirty="0">
                <a:solidFill>
                  <a:srgbClr val="FF00FF"/>
                </a:solidFill>
                <a:latin typeface="Comic Sans MS"/>
                <a:cs typeface="Comic Sans MS"/>
                <a:sym typeface="Wingdings"/>
              </a:rPr>
              <a:t> high occupancy </a:t>
            </a:r>
            <a:endParaRPr lang="en-US" b="1" dirty="0">
              <a:solidFill>
                <a:srgbClr val="FF00FF"/>
              </a:solidFill>
              <a:latin typeface="Comic Sans MS"/>
              <a:cs typeface="Comic Sans MS"/>
            </a:endParaRPr>
          </a:p>
        </p:txBody>
      </p:sp>
      <p:grpSp>
        <p:nvGrpSpPr>
          <p:cNvPr id="233" name="Group 232"/>
          <p:cNvGrpSpPr/>
          <p:nvPr/>
        </p:nvGrpSpPr>
        <p:grpSpPr>
          <a:xfrm>
            <a:off x="516467" y="3651229"/>
            <a:ext cx="2247900" cy="1435100"/>
            <a:chOff x="516467" y="3651229"/>
            <a:chExt cx="2247900" cy="1435100"/>
          </a:xfrm>
        </p:grpSpPr>
        <p:sp>
          <p:nvSpPr>
            <p:cNvPr id="213" name="Right Triangle 212"/>
            <p:cNvSpPr/>
            <p:nvPr/>
          </p:nvSpPr>
          <p:spPr bwMode="auto">
            <a:xfrm flipV="1">
              <a:off x="630767" y="3651229"/>
              <a:ext cx="2133600" cy="1435100"/>
            </a:xfrm>
            <a:prstGeom prst="rtTriangle">
              <a:avLst/>
            </a:prstGeom>
            <a:solidFill>
              <a:srgbClr val="3366FF">
                <a:alpha val="7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14" name="TextBox 213"/>
            <p:cNvSpPr txBox="1"/>
            <p:nvPr/>
          </p:nvSpPr>
          <p:spPr>
            <a:xfrm rot="19680000">
              <a:off x="516467" y="3968729"/>
              <a:ext cx="1956485" cy="369332"/>
            </a:xfrm>
            <a:prstGeom prst="rect">
              <a:avLst/>
            </a:prstGeom>
            <a:noFill/>
          </p:spPr>
          <p:txBody>
            <a:bodyPr wrap="none" rtlCol="0">
              <a:spAutoFit/>
            </a:bodyPr>
            <a:lstStyle/>
            <a:p>
              <a:r>
                <a:rPr lang="en-US" dirty="0">
                  <a:solidFill>
                    <a:srgbClr val="FF0000"/>
                  </a:solidFill>
                </a:rPr>
                <a:t>Terra Incognita</a:t>
              </a:r>
            </a:p>
          </p:txBody>
        </p:sp>
      </p:grpSp>
      <p:sp>
        <p:nvSpPr>
          <p:cNvPr id="215" name="Rectangle 3"/>
          <p:cNvSpPr txBox="1">
            <a:spLocks noChangeArrowheads="1"/>
          </p:cNvSpPr>
          <p:nvPr/>
        </p:nvSpPr>
        <p:spPr bwMode="auto">
          <a:xfrm>
            <a:off x="0" y="687916"/>
            <a:ext cx="6096000" cy="2019300"/>
          </a:xfrm>
          <a:prstGeom prst="rect">
            <a:avLst/>
          </a:prstGeom>
          <a:noFill/>
          <a:ln w="9525">
            <a:noFill/>
            <a:miter lim="800000"/>
            <a:headEnd/>
            <a:tailEnd/>
          </a:ln>
          <a:effectLst/>
        </p:spPr>
        <p:txBody>
          <a:bodyPr vert="horz" wrap="square" lIns="91440" tIns="45720" rIns="133350" bIns="45720" numCol="1" anchor="t" anchorCtr="0" compatLnSpc="1">
            <a:prstTxWarp prst="textNoShape">
              <a:avLst/>
            </a:prstTxWarp>
          </a:bodyPr>
          <a:lstStyle/>
          <a:p>
            <a:pPr marL="266700" lvl="0" indent="-227013">
              <a:buClr>
                <a:srgbClr val="0000FF"/>
              </a:buClr>
              <a:buFont typeface="Wingdings" charset="2"/>
              <a:buChar char="q"/>
              <a:defRPr/>
            </a:pPr>
            <a:r>
              <a:rPr lang="en-US" kern="0" dirty="0">
                <a:effectLst>
                  <a:outerShdw blurRad="38100" dist="38100" dir="2700000" algn="tl">
                    <a:srgbClr val="DDDDDD"/>
                  </a:outerShdw>
                </a:effectLst>
                <a:latin typeface="Comic Sans MS"/>
                <a:cs typeface="Comic Sans MS"/>
              </a:rPr>
              <a:t> at small x linear evolution gives strongly </a:t>
            </a:r>
          </a:p>
          <a:p>
            <a:pPr marL="39687" lvl="0">
              <a:buClr>
                <a:srgbClr val="0000FF"/>
              </a:buClr>
              <a:defRPr/>
            </a:pPr>
            <a:r>
              <a:rPr lang="en-US" kern="0" dirty="0">
                <a:effectLst>
                  <a:outerShdw blurRad="38100" dist="38100" dir="2700000" algn="tl">
                    <a:srgbClr val="DDDDDD"/>
                  </a:outerShdw>
                </a:effectLst>
                <a:latin typeface="Comic Sans MS"/>
                <a:cs typeface="Comic Sans MS"/>
              </a:rPr>
              <a:t>   rising g(x)</a:t>
            </a:r>
          </a:p>
          <a:p>
            <a:pPr marL="782637" lvl="1" indent="-285750">
              <a:buClr>
                <a:srgbClr val="0000FF"/>
              </a:buClr>
              <a:buFont typeface="Wingdings" charset="2"/>
              <a:buChar char="Ø"/>
              <a:defRPr/>
            </a:pPr>
            <a:r>
              <a:rPr lang="en-US" kern="0" dirty="0">
                <a:effectLst>
                  <a:outerShdw blurRad="38100" dist="38100" dir="2700000" algn="tl">
                    <a:srgbClr val="DDDDDD"/>
                  </a:outerShdw>
                </a:effectLst>
                <a:latin typeface="Comic Sans MS"/>
                <a:cs typeface="Comic Sans MS"/>
              </a:rPr>
              <a:t>cannot go on forever</a:t>
            </a:r>
            <a:r>
              <a:rPr lang="en-US" dirty="0">
                <a:effectLst/>
              </a:rPr>
              <a:t> </a:t>
            </a:r>
          </a:p>
          <a:p>
            <a:pPr marL="266700" lvl="0" indent="-227013">
              <a:lnSpc>
                <a:spcPct val="150000"/>
              </a:lnSpc>
              <a:buClr>
                <a:srgbClr val="0000FF"/>
              </a:buClr>
              <a:buFont typeface="Wingdings" charset="2"/>
              <a:buChar char="q"/>
              <a:defRPr/>
            </a:pPr>
            <a:r>
              <a:rPr lang="en-US" kern="0" dirty="0">
                <a:effectLst>
                  <a:outerShdw blurRad="38100" dist="38100" dir="2700000" algn="tl">
                    <a:srgbClr val="DDDDDD"/>
                  </a:outerShdw>
                </a:effectLst>
                <a:latin typeface="Comic Sans MS"/>
                <a:cs typeface="Comic Sans MS"/>
              </a:rPr>
              <a:t>BK/JIMWLK </a:t>
            </a:r>
            <a:r>
              <a:rPr lang="en-US" kern="0" dirty="0">
                <a:solidFill>
                  <a:srgbClr val="FF00FF"/>
                </a:solidFill>
                <a:effectLst>
                  <a:outerShdw blurRad="38100" dist="38100" dir="2700000" algn="tl">
                    <a:srgbClr val="DDDDDD"/>
                  </a:outerShdw>
                </a:effectLst>
                <a:latin typeface="Comic Sans MS"/>
                <a:cs typeface="Comic Sans MS"/>
              </a:rPr>
              <a:t>non-linear </a:t>
            </a:r>
            <a:r>
              <a:rPr lang="en-US" kern="0" dirty="0">
                <a:effectLst>
                  <a:outerShdw blurRad="38100" dist="38100" dir="2700000" algn="tl">
                    <a:srgbClr val="DDDDDD"/>
                  </a:outerShdw>
                </a:effectLst>
                <a:latin typeface="Comic Sans MS"/>
                <a:cs typeface="Comic Sans MS"/>
              </a:rPr>
              <a:t>evolution includes </a:t>
            </a:r>
          </a:p>
          <a:p>
            <a:pPr marL="266700" lvl="0" indent="-227013">
              <a:buClr>
                <a:srgbClr val="0000FF"/>
              </a:buClr>
              <a:defRPr/>
            </a:pPr>
            <a:r>
              <a:rPr lang="en-US" kern="0" dirty="0">
                <a:solidFill>
                  <a:srgbClr val="FF66FF"/>
                </a:solidFill>
                <a:effectLst>
                  <a:outerShdw blurRad="38100" dist="38100" dir="2700000" algn="tl">
                    <a:srgbClr val="DDDDDD"/>
                  </a:outerShdw>
                </a:effectLst>
                <a:latin typeface="Comic Sans MS"/>
                <a:cs typeface="Comic Sans MS"/>
              </a:rPr>
              <a:t>   </a:t>
            </a:r>
            <a:r>
              <a:rPr lang="en-US" kern="0" dirty="0">
                <a:solidFill>
                  <a:srgbClr val="FF00FF"/>
                </a:solidFill>
                <a:effectLst>
                  <a:outerShdw blurRad="38100" dist="38100" dir="2700000" algn="tl">
                    <a:srgbClr val="DDDDDD"/>
                  </a:outerShdw>
                </a:effectLst>
                <a:latin typeface="Comic Sans MS"/>
                <a:cs typeface="Comic Sans MS"/>
              </a:rPr>
              <a:t>recombination</a:t>
            </a:r>
            <a:r>
              <a:rPr lang="en-US" kern="0" dirty="0">
                <a:effectLst>
                  <a:outerShdw blurRad="38100" dist="38100" dir="2700000" algn="tl">
                    <a:srgbClr val="DDDDDD"/>
                  </a:outerShdw>
                </a:effectLst>
                <a:latin typeface="Comic Sans MS"/>
                <a:cs typeface="Comic Sans MS"/>
              </a:rPr>
              <a:t> effects </a:t>
            </a:r>
            <a:r>
              <a:rPr lang="en-US" kern="0" dirty="0">
                <a:effectLst>
                  <a:outerShdw blurRad="38100" dist="38100" dir="2700000" algn="tl">
                    <a:srgbClr val="DDDDDD"/>
                  </a:outerShdw>
                </a:effectLst>
                <a:latin typeface="Comic Sans MS"/>
                <a:cs typeface="Comic Sans MS"/>
                <a:sym typeface="Wingdings"/>
              </a:rPr>
              <a:t> </a:t>
            </a:r>
            <a:r>
              <a:rPr lang="en-US" kern="0" dirty="0">
                <a:solidFill>
                  <a:srgbClr val="FF00FF"/>
                </a:solidFill>
                <a:effectLst>
                  <a:outerShdw blurRad="38100" dist="38100" dir="2700000" algn="tl">
                    <a:srgbClr val="DDDDDD"/>
                  </a:outerShdw>
                </a:effectLst>
                <a:latin typeface="Comic Sans MS"/>
                <a:cs typeface="Comic Sans MS"/>
              </a:rPr>
              <a:t>saturation</a:t>
            </a:r>
          </a:p>
          <a:p>
            <a:pPr marL="666750" marR="0" lvl="1" indent="-227013" algn="l" defTabSz="914400" rtl="0" eaLnBrk="1" fontAlgn="base" latinLnBrk="0" hangingPunct="1">
              <a:lnSpc>
                <a:spcPct val="100000"/>
              </a:lnSpc>
              <a:spcBef>
                <a:spcPct val="20000"/>
              </a:spcBef>
              <a:spcAft>
                <a:spcPct val="0"/>
              </a:spcAft>
              <a:buClr>
                <a:srgbClr val="0000FF"/>
              </a:buClr>
              <a:buSzPct val="100000"/>
              <a:buFont typeface="Wingdings" charset="2"/>
              <a:buChar char="Ø"/>
              <a:tabLst/>
              <a:defRPr/>
            </a:pPr>
            <a:r>
              <a:rPr kumimoji="1" lang="en-US" sz="1600" b="1" i="0" u="none" strike="noStrike" kern="0" cap="none" spc="0" normalizeH="0" baseline="0" noProof="0" dirty="0">
                <a:ln>
                  <a:noFill/>
                </a:ln>
                <a:solidFill>
                  <a:schemeClr val="tx1"/>
                </a:solidFill>
                <a:effectLst>
                  <a:outerShdw blurRad="38100" dist="38100" dir="2700000" algn="tl">
                    <a:srgbClr val="DDDDDD"/>
                  </a:outerShdw>
                </a:effectLst>
                <a:uLnTx/>
                <a:uFillTx/>
                <a:latin typeface="Comic Sans MS"/>
                <a:ea typeface="+mn-ea"/>
                <a:cs typeface="Comic Sans MS"/>
              </a:rPr>
              <a:t>Dynamically generated scale</a:t>
            </a:r>
          </a:p>
          <a:p>
            <a:pPr marL="666750" marR="0" lvl="1" indent="-227013" algn="l" defTabSz="914400" rtl="0" eaLnBrk="1" fontAlgn="base" latinLnBrk="0" hangingPunct="1">
              <a:lnSpc>
                <a:spcPct val="100000"/>
              </a:lnSpc>
              <a:spcBef>
                <a:spcPct val="20000"/>
              </a:spcBef>
              <a:spcAft>
                <a:spcPct val="0"/>
              </a:spcAft>
              <a:buClr>
                <a:srgbClr val="0000FF"/>
              </a:buClr>
              <a:buSzPct val="100000"/>
              <a:buFont typeface="Wingdings" charset="2"/>
              <a:buNone/>
              <a:tabLst/>
              <a:defRPr/>
            </a:pPr>
            <a:r>
              <a:rPr kumimoji="1" lang="en-US" sz="1600" b="1" i="0" u="none" strike="noStrike" kern="0" cap="none" spc="0" normalizeH="0" baseline="0" noProof="0" dirty="0">
                <a:ln>
                  <a:noFill/>
                </a:ln>
                <a:solidFill>
                  <a:schemeClr val="tx1"/>
                </a:solidFill>
                <a:effectLst>
                  <a:outerShdw blurRad="38100" dist="38100" dir="2700000" algn="tl">
                    <a:srgbClr val="DDDDDD"/>
                  </a:outerShdw>
                </a:effectLst>
                <a:uLnTx/>
                <a:uFillTx/>
                <a:latin typeface="Comic Sans MS"/>
                <a:ea typeface="+mn-ea"/>
                <a:cs typeface="Comic Sans MS"/>
              </a:rPr>
              <a:t>   </a:t>
            </a:r>
            <a:r>
              <a:rPr kumimoji="1" lang="en-US" sz="1600" b="1" i="0" u="none" strike="noStrike" kern="0" cap="none" spc="0" normalizeH="0" baseline="0" noProof="0" dirty="0">
                <a:ln>
                  <a:noFill/>
                </a:ln>
                <a:solidFill>
                  <a:srgbClr val="FF00FF"/>
                </a:solidFill>
                <a:effectLst>
                  <a:outerShdw blurRad="38100" dist="38100" dir="2700000" algn="tl">
                    <a:srgbClr val="DDDDDD"/>
                  </a:outerShdw>
                </a:effectLst>
                <a:uLnTx/>
                <a:uFillTx/>
                <a:latin typeface="Comic Sans MS"/>
                <a:ea typeface="+mn-ea"/>
                <a:cs typeface="Comic Sans MS"/>
              </a:rPr>
              <a:t>Saturation Scale: Q</a:t>
            </a:r>
            <a:r>
              <a:rPr kumimoji="1" lang="en-US" sz="1600" b="1" i="0" u="none" strike="noStrike" kern="0" cap="none" spc="0" normalizeH="0" baseline="30000" noProof="0" dirty="0">
                <a:ln>
                  <a:noFill/>
                </a:ln>
                <a:solidFill>
                  <a:srgbClr val="FF00FF"/>
                </a:solidFill>
                <a:effectLst>
                  <a:outerShdw blurRad="38100" dist="38100" dir="2700000" algn="tl">
                    <a:srgbClr val="DDDDDD"/>
                  </a:outerShdw>
                </a:effectLst>
                <a:uLnTx/>
                <a:uFillTx/>
                <a:latin typeface="Comic Sans MS"/>
                <a:ea typeface="+mn-ea"/>
                <a:cs typeface="Comic Sans MS"/>
              </a:rPr>
              <a:t>2</a:t>
            </a:r>
            <a:r>
              <a:rPr kumimoji="1" lang="en-US" sz="1600" b="1" i="0" u="none" strike="noStrike" kern="0" cap="none" spc="0" normalizeH="0" baseline="-25000" noProof="0" dirty="0">
                <a:ln>
                  <a:noFill/>
                </a:ln>
                <a:solidFill>
                  <a:srgbClr val="FF00FF"/>
                </a:solidFill>
                <a:effectLst>
                  <a:outerShdw blurRad="38100" dist="38100" dir="2700000" algn="tl">
                    <a:srgbClr val="DDDDDD"/>
                  </a:outerShdw>
                </a:effectLst>
                <a:uLnTx/>
                <a:uFillTx/>
                <a:latin typeface="Comic Sans MS"/>
                <a:ea typeface="+mn-ea"/>
                <a:cs typeface="Comic Sans MS"/>
              </a:rPr>
              <a:t>s</a:t>
            </a:r>
            <a:r>
              <a:rPr kumimoji="1" lang="en-US" sz="1600" b="1" i="0" u="none" strike="noStrike" kern="0" cap="none" spc="0" normalizeH="0" baseline="0" noProof="0" dirty="0">
                <a:ln>
                  <a:noFill/>
                </a:ln>
                <a:solidFill>
                  <a:srgbClr val="FF00FF"/>
                </a:solidFill>
                <a:effectLst>
                  <a:outerShdw blurRad="38100" dist="38100" dir="2700000" algn="tl">
                    <a:srgbClr val="DDDDDD"/>
                  </a:outerShdw>
                </a:effectLst>
                <a:uLnTx/>
                <a:uFillTx/>
                <a:latin typeface="Comic Sans MS"/>
                <a:ea typeface="+mn-ea"/>
                <a:cs typeface="Comic Sans MS"/>
              </a:rPr>
              <a:t>(x</a:t>
            </a:r>
            <a:r>
              <a:rPr lang="en-US" sz="1600" kern="0" dirty="0">
                <a:solidFill>
                  <a:srgbClr val="FF00FF"/>
                </a:solidFill>
                <a:effectLst>
                  <a:outerShdw blurRad="38100" dist="38100" dir="2700000" algn="tl">
                    <a:srgbClr val="DDDDDD"/>
                  </a:outerShdw>
                </a:effectLst>
                <a:latin typeface="Comic Sans MS"/>
                <a:ea typeface="+mn-ea"/>
                <a:cs typeface="Comic Sans MS"/>
              </a:rPr>
              <a:t>)</a:t>
            </a:r>
          </a:p>
          <a:p>
            <a:pPr marL="1066800" lvl="2" indent="-227013">
              <a:spcBef>
                <a:spcPct val="20000"/>
              </a:spcBef>
              <a:buClr>
                <a:srgbClr val="0000FF"/>
              </a:buClr>
              <a:buSzPct val="100000"/>
              <a:buFont typeface="Wingdings" charset="2"/>
              <a:buChar char="§"/>
              <a:defRPr/>
            </a:pPr>
            <a:r>
              <a:rPr lang="en-US" sz="1400" kern="0" dirty="0">
                <a:effectLst>
                  <a:outerShdw blurRad="38100" dist="38100" dir="2700000" algn="tl">
                    <a:srgbClr val="DDDDDD"/>
                  </a:outerShdw>
                </a:effectLst>
                <a:latin typeface="Comic Sans MS"/>
                <a:cs typeface="Comic Sans MS"/>
              </a:rPr>
              <a:t>Increases with energy or decreasing x</a:t>
            </a:r>
          </a:p>
          <a:p>
            <a:pPr marL="666750" lvl="1" indent="-227013">
              <a:spcBef>
                <a:spcPct val="20000"/>
              </a:spcBef>
              <a:buClr>
                <a:srgbClr val="0000FF"/>
              </a:buClr>
              <a:buSzPct val="100000"/>
              <a:buFont typeface="Wingdings" charset="2"/>
              <a:buChar char="Ø"/>
              <a:defRPr/>
            </a:pPr>
            <a:r>
              <a:rPr lang="en-US" sz="1600" kern="0" dirty="0">
                <a:effectLst>
                  <a:outerShdw blurRad="38100" dist="38100" dir="2700000" algn="tl">
                    <a:srgbClr val="DDDDDD"/>
                  </a:outerShdw>
                </a:effectLst>
                <a:latin typeface="Comic Sans MS"/>
                <a:cs typeface="Comic Sans MS"/>
              </a:rPr>
              <a:t>Scale with </a:t>
            </a:r>
            <a:r>
              <a:rPr lang="en-US" sz="1600" kern="0" dirty="0">
                <a:effectLst>
                  <a:outerShdw blurRad="38100" dist="38100" dir="2700000" algn="tl">
                    <a:srgbClr val="DDDDDD"/>
                  </a:outerShdw>
                </a:effectLst>
                <a:latin typeface="Comic Sans MS"/>
                <a:ea typeface="Times New Roman" charset="0"/>
                <a:cs typeface="Comic Sans MS"/>
                <a:sym typeface="Times New Roman" charset="0"/>
              </a:rPr>
              <a:t>Q</a:t>
            </a:r>
            <a:r>
              <a:rPr lang="en-US" sz="1600" kern="0" baseline="30000" dirty="0">
                <a:effectLst>
                  <a:outerShdw blurRad="38100" dist="38100" dir="2700000" algn="tl">
                    <a:srgbClr val="DDDDDD"/>
                  </a:outerShdw>
                </a:effectLst>
                <a:latin typeface="Comic Sans MS"/>
                <a:ea typeface="Times New Roman" charset="0"/>
                <a:cs typeface="Comic Sans MS"/>
                <a:sym typeface="Times New Roman" charset="0"/>
              </a:rPr>
              <a:t>2</a:t>
            </a:r>
            <a:r>
              <a:rPr lang="en-US" sz="1600" kern="0" dirty="0">
                <a:effectLst>
                  <a:outerShdw blurRad="38100" dist="38100" dir="2700000" algn="tl">
                    <a:srgbClr val="DDDDDD"/>
                  </a:outerShdw>
                </a:effectLst>
                <a:latin typeface="Comic Sans MS"/>
                <a:ea typeface="Times New Roman" charset="0"/>
                <a:cs typeface="Comic Sans MS"/>
                <a:sym typeface="Times New Roman" charset="0"/>
              </a:rPr>
              <a:t>/Q</a:t>
            </a:r>
            <a:r>
              <a:rPr lang="en-US" sz="1600" kern="0" baseline="30000" dirty="0">
                <a:effectLst>
                  <a:outerShdw blurRad="38100" dist="38100" dir="2700000" algn="tl">
                    <a:srgbClr val="DDDDDD"/>
                  </a:outerShdw>
                </a:effectLst>
                <a:latin typeface="Comic Sans MS"/>
                <a:ea typeface="Times New Roman" charset="0"/>
                <a:cs typeface="Comic Sans MS"/>
                <a:sym typeface="Times New Roman" charset="0"/>
              </a:rPr>
              <a:t>2</a:t>
            </a:r>
            <a:r>
              <a:rPr lang="en-US" sz="1600" kern="0" baseline="-25000" dirty="0">
                <a:effectLst>
                  <a:outerShdw blurRad="38100" dist="38100" dir="2700000" algn="tl">
                    <a:srgbClr val="DDDDDD"/>
                  </a:outerShdw>
                </a:effectLst>
                <a:latin typeface="Comic Sans MS"/>
                <a:ea typeface="Times New Roman" charset="0"/>
                <a:cs typeface="Comic Sans MS"/>
                <a:sym typeface="Times New Roman" charset="0"/>
              </a:rPr>
              <a:t>s</a:t>
            </a:r>
            <a:r>
              <a:rPr lang="en-US" sz="1600" kern="0" dirty="0">
                <a:effectLst>
                  <a:outerShdw blurRad="38100" dist="38100" dir="2700000" algn="tl">
                    <a:srgbClr val="DDDDDD"/>
                  </a:outerShdw>
                </a:effectLst>
                <a:latin typeface="Comic Sans MS"/>
                <a:ea typeface="Times New Roman" charset="0"/>
                <a:cs typeface="Comic Sans MS"/>
                <a:sym typeface="Times New Roman" charset="0"/>
              </a:rPr>
              <a:t>(x)</a:t>
            </a:r>
            <a:r>
              <a:rPr lang="en-US" sz="1600" kern="0" dirty="0">
                <a:effectLst>
                  <a:outerShdw blurRad="38100" dist="38100" dir="2700000" algn="tl">
                    <a:srgbClr val="DDDDDD"/>
                  </a:outerShdw>
                </a:effectLst>
                <a:latin typeface="Comic Sans MS"/>
                <a:cs typeface="Comic Sans MS"/>
              </a:rPr>
              <a:t> instead of </a:t>
            </a:r>
            <a:r>
              <a:rPr lang="en-US" sz="1600" kern="0" dirty="0">
                <a:effectLst>
                  <a:outerShdw blurRad="38100" dist="38100" dir="2700000" algn="tl">
                    <a:srgbClr val="DDDDDD"/>
                  </a:outerShdw>
                </a:effectLst>
                <a:latin typeface="Comic Sans MS"/>
                <a:ea typeface="Times New Roman" charset="0"/>
                <a:cs typeface="Comic Sans MS"/>
                <a:sym typeface="Times New Roman" charset="0"/>
              </a:rPr>
              <a:t>x</a:t>
            </a:r>
            <a:r>
              <a:rPr lang="en-US" sz="1600" kern="0" dirty="0">
                <a:effectLst>
                  <a:outerShdw blurRad="38100" dist="38100" dir="2700000" algn="tl">
                    <a:srgbClr val="DDDDDD"/>
                  </a:outerShdw>
                </a:effectLst>
                <a:latin typeface="Comic Sans MS"/>
                <a:cs typeface="Comic Sans MS"/>
              </a:rPr>
              <a:t> and </a:t>
            </a:r>
            <a:r>
              <a:rPr lang="en-US" sz="1600" kern="0" dirty="0">
                <a:effectLst>
                  <a:outerShdw blurRad="38100" dist="38100" dir="2700000" algn="tl">
                    <a:srgbClr val="DDDDDD"/>
                  </a:outerShdw>
                </a:effectLst>
                <a:latin typeface="Comic Sans MS"/>
                <a:ea typeface="Times New Roman" charset="0"/>
                <a:cs typeface="Comic Sans MS"/>
                <a:sym typeface="Times New Roman" charset="0"/>
              </a:rPr>
              <a:t>Q</a:t>
            </a:r>
            <a:r>
              <a:rPr lang="en-US" sz="1600" kern="0" baseline="30000" dirty="0">
                <a:effectLst>
                  <a:outerShdw blurRad="38100" dist="38100" dir="2700000" algn="tl">
                    <a:srgbClr val="DDDDDD"/>
                  </a:outerShdw>
                </a:effectLst>
                <a:latin typeface="Comic Sans MS"/>
                <a:ea typeface="Times New Roman" charset="0"/>
                <a:cs typeface="Comic Sans MS"/>
                <a:sym typeface="Times New Roman" charset="0"/>
              </a:rPr>
              <a:t>2</a:t>
            </a:r>
            <a:r>
              <a:rPr lang="en-US" sz="1600" kern="0" dirty="0">
                <a:effectLst>
                  <a:outerShdw blurRad="38100" dist="38100" dir="2700000" algn="tl">
                    <a:srgbClr val="DDDDDD"/>
                  </a:outerShdw>
                </a:effectLst>
                <a:latin typeface="Comic Sans MS"/>
                <a:cs typeface="Comic Sans MS"/>
              </a:rPr>
              <a:t> </a:t>
            </a:r>
          </a:p>
          <a:p>
            <a:pPr marL="666750" marR="0" lvl="1" indent="-227013" algn="l" defTabSz="914400" rtl="0" eaLnBrk="1" fontAlgn="base" latinLnBrk="0" hangingPunct="1">
              <a:lnSpc>
                <a:spcPct val="100000"/>
              </a:lnSpc>
              <a:spcBef>
                <a:spcPct val="20000"/>
              </a:spcBef>
              <a:spcAft>
                <a:spcPct val="0"/>
              </a:spcAft>
              <a:buClr>
                <a:srgbClr val="0000FF"/>
              </a:buClr>
              <a:buSzPct val="100000"/>
              <a:buFont typeface="Wingdings" charset="2"/>
              <a:buNone/>
              <a:tabLst/>
              <a:defRPr/>
            </a:pPr>
            <a:endParaRPr kumimoji="1" lang="en-US" sz="1600" b="1" i="0" u="none" strike="noStrike" kern="0" cap="none" spc="0" normalizeH="0" baseline="0" noProof="0" dirty="0">
              <a:ln>
                <a:noFill/>
              </a:ln>
              <a:solidFill>
                <a:srgbClr val="FF00FF"/>
              </a:solidFill>
              <a:effectLst>
                <a:outerShdw blurRad="38100" dist="38100" dir="2700000" algn="tl">
                  <a:srgbClr val="DDDDDD"/>
                </a:outerShdw>
              </a:effectLst>
              <a:uLnTx/>
              <a:uFillTx/>
              <a:latin typeface="Comic Sans MS"/>
              <a:ea typeface="+mn-ea"/>
              <a:cs typeface="Comic Sans MS"/>
            </a:endParaRPr>
          </a:p>
        </p:txBody>
      </p:sp>
      <p:sp>
        <p:nvSpPr>
          <p:cNvPr id="31" name="Date Placeholder 30"/>
          <p:cNvSpPr>
            <a:spLocks noGrp="1"/>
          </p:cNvSpPr>
          <p:nvPr>
            <p:ph type="dt" sz="half" idx="10"/>
          </p:nvPr>
        </p:nvSpPr>
        <p:spPr/>
        <p:txBody>
          <a:bodyPr/>
          <a:lstStyle/>
          <a:p>
            <a:r>
              <a:rPr lang="en-US"/>
              <a:t>E.C. Aschenauer</a:t>
            </a:r>
          </a:p>
        </p:txBody>
      </p:sp>
    </p:spTree>
    <p:extLst>
      <p:ext uri="{BB962C8B-B14F-4D97-AF65-F5344CB8AC3E}">
        <p14:creationId xmlns:p14="http://schemas.microsoft.com/office/powerpoint/2010/main" xmlns="" val="3136301551"/>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blinds(horizontal)">
                                      <p:cBhvr>
                                        <p:cTn id="7" dur="500"/>
                                        <p:tgtEl>
                                          <p:spTgt spid="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ln/>
        </p:spPr>
        <p:txBody>
          <a:bodyPr rIns="133350"/>
          <a:lstStyle/>
          <a:p>
            <a:r>
              <a:rPr lang="en-US" dirty="0" err="1"/>
              <a:t>Dihadron</a:t>
            </a:r>
            <a:r>
              <a:rPr lang="en-US" dirty="0"/>
              <a:t> Correlations in </a:t>
            </a:r>
            <a:r>
              <a:rPr lang="en-US" cap="none" dirty="0" err="1"/>
              <a:t>e</a:t>
            </a:r>
            <a:r>
              <a:rPr lang="en-US" dirty="0" err="1"/>
              <a:t>A</a:t>
            </a:r>
            <a:r>
              <a:rPr lang="en-US" dirty="0"/>
              <a:t> at EIC</a:t>
            </a:r>
          </a:p>
        </p:txBody>
      </p:sp>
      <p:sp>
        <p:nvSpPr>
          <p:cNvPr id="8" name="Slide Number Placeholder 3"/>
          <p:cNvSpPr>
            <a:spLocks noGrp="1"/>
          </p:cNvSpPr>
          <p:nvPr>
            <p:ph type="sldNum" sz="quarter" idx="12"/>
          </p:nvPr>
        </p:nvSpPr>
        <p:spPr/>
        <p:txBody>
          <a:bodyPr/>
          <a:lstStyle/>
          <a:p>
            <a:fld id="{D310E22F-AD9E-5547-911E-6D537BAF6A0B}" type="slidenum">
              <a:rPr lang="en-US"/>
              <a:pPr/>
              <a:t>71</a:t>
            </a:fld>
            <a:endParaRPr lang="en-US"/>
          </a:p>
        </p:txBody>
      </p:sp>
      <p:sp>
        <p:nvSpPr>
          <p:cNvPr id="50182" name="Rectangle 6"/>
          <p:cNvSpPr>
            <a:spLocks noGrp="1" noChangeArrowheads="1"/>
          </p:cNvSpPr>
          <p:nvPr>
            <p:ph type="body" idx="4294967295"/>
          </p:nvPr>
        </p:nvSpPr>
        <p:spPr>
          <a:xfrm>
            <a:off x="-1" y="787400"/>
            <a:ext cx="5132917" cy="6019800"/>
          </a:xfrm>
          <a:ln/>
        </p:spPr>
        <p:txBody>
          <a:bodyPr rIns="133350"/>
          <a:lstStyle/>
          <a:p>
            <a:pPr marL="0" indent="0">
              <a:spcBef>
                <a:spcPct val="0"/>
              </a:spcBef>
              <a:buNone/>
            </a:pPr>
            <a:r>
              <a:rPr lang="en-US" sz="2400" dirty="0">
                <a:solidFill>
                  <a:srgbClr val="0000FF"/>
                </a:solidFill>
              </a:rPr>
              <a:t>EIC:</a:t>
            </a:r>
            <a:r>
              <a:rPr lang="en-US" sz="2400" dirty="0">
                <a:solidFill>
                  <a:srgbClr val="000099"/>
                </a:solidFill>
              </a:rPr>
              <a:t> </a:t>
            </a:r>
          </a:p>
          <a:p>
            <a:pPr marL="254000" lvl="1">
              <a:spcBef>
                <a:spcPts val="1600"/>
              </a:spcBef>
            </a:pPr>
            <a:r>
              <a:rPr lang="en-US" sz="2200" dirty="0"/>
              <a:t>Extract the spatial multi-gluon correlations and study their non-linear evolution</a:t>
            </a:r>
          </a:p>
          <a:p>
            <a:pPr marL="460375" lvl="2">
              <a:spcBef>
                <a:spcPts val="1600"/>
              </a:spcBef>
            </a:pPr>
            <a:r>
              <a:rPr lang="en-US" sz="2000" dirty="0"/>
              <a:t>essential for understanding the transition from a </a:t>
            </a:r>
            <a:r>
              <a:rPr lang="en-US" sz="2000" dirty="0" err="1"/>
              <a:t>deconfined</a:t>
            </a:r>
            <a:r>
              <a:rPr lang="en-US" sz="2000" dirty="0"/>
              <a:t> into a confined state.</a:t>
            </a:r>
          </a:p>
          <a:p>
            <a:pPr marL="0" indent="0">
              <a:spcBef>
                <a:spcPts val="1600"/>
              </a:spcBef>
              <a:buNone/>
            </a:pPr>
            <a:r>
              <a:rPr lang="en-US" sz="2400" dirty="0">
                <a:solidFill>
                  <a:srgbClr val="0000FF"/>
                </a:solidFill>
              </a:rPr>
              <a:t>Advantage over p(d)A:</a:t>
            </a:r>
          </a:p>
          <a:p>
            <a:pPr marL="254000" lvl="1">
              <a:spcBef>
                <a:spcPts val="1600"/>
              </a:spcBef>
            </a:pPr>
            <a:r>
              <a:rPr lang="en-US" sz="2200" dirty="0" err="1"/>
              <a:t>eA</a:t>
            </a:r>
            <a:r>
              <a:rPr lang="en-US" sz="2200" dirty="0"/>
              <a:t> experimentally much cleaner</a:t>
            </a:r>
          </a:p>
          <a:p>
            <a:pPr marL="460375" lvl="2">
              <a:spcBef>
                <a:spcPts val="1600"/>
              </a:spcBef>
            </a:pPr>
            <a:r>
              <a:rPr lang="en-US" sz="2000" dirty="0"/>
              <a:t>no </a:t>
            </a:r>
            <a:r>
              <a:rPr lang="ja-JP" altLang="en-US" sz="2000" dirty="0">
                <a:latin typeface="Arial"/>
              </a:rPr>
              <a:t>“</a:t>
            </a:r>
            <a:r>
              <a:rPr lang="en-US" sz="2000" dirty="0"/>
              <a:t>spectator</a:t>
            </a:r>
            <a:r>
              <a:rPr lang="ja-JP" altLang="en-US" sz="2000" dirty="0">
                <a:latin typeface="Arial"/>
              </a:rPr>
              <a:t>”</a:t>
            </a:r>
            <a:r>
              <a:rPr lang="en-US" sz="2000" dirty="0"/>
              <a:t> background to subtract </a:t>
            </a:r>
          </a:p>
          <a:p>
            <a:pPr marL="460375" lvl="2">
              <a:spcBef>
                <a:spcPts val="1600"/>
              </a:spcBef>
            </a:pPr>
            <a:r>
              <a:rPr lang="en-US" sz="2000" dirty="0"/>
              <a:t>Access to the exact kinematics of the DIS process (x, Q</a:t>
            </a:r>
            <a:r>
              <a:rPr lang="en-US" sz="2000" baseline="32000" dirty="0"/>
              <a:t>2</a:t>
            </a:r>
            <a:r>
              <a:rPr lang="en-US" sz="2000" dirty="0"/>
              <a:t>)</a:t>
            </a:r>
          </a:p>
        </p:txBody>
      </p:sp>
      <p:pic>
        <p:nvPicPr>
          <p:cNvPr id="5017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84800" y="1384300"/>
            <a:ext cx="3022600" cy="247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sp>
        <p:nvSpPr>
          <p:cNvPr id="50180" name="Rectangle 4"/>
          <p:cNvSpPr>
            <a:spLocks/>
          </p:cNvSpPr>
          <p:nvPr/>
        </p:nvSpPr>
        <p:spPr bwMode="auto">
          <a:xfrm>
            <a:off x="5101163" y="4068238"/>
            <a:ext cx="3869267" cy="651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r>
              <a:rPr lang="en-US" sz="1900" dirty="0">
                <a:solidFill>
                  <a:srgbClr val="0000FF"/>
                </a:solidFill>
                <a:latin typeface="Comic Sans MS"/>
                <a:ea typeface="ＭＳ Ｐゴシック" charset="0"/>
                <a:cs typeface="Comic Sans MS"/>
                <a:sym typeface="Arial" charset="0"/>
              </a:rPr>
              <a:t>Either jets or use leading hadrons from jets (</a:t>
            </a:r>
            <a:r>
              <a:rPr lang="en-US" sz="1900" dirty="0" err="1">
                <a:solidFill>
                  <a:srgbClr val="0000FF"/>
                </a:solidFill>
                <a:latin typeface="Comic Sans MS"/>
                <a:ea typeface="ＭＳ Ｐゴシック" charset="0"/>
                <a:cs typeface="Comic Sans MS"/>
                <a:sym typeface="Arial" charset="0"/>
              </a:rPr>
              <a:t>dihadrons</a:t>
            </a:r>
            <a:r>
              <a:rPr lang="en-US" sz="1900" dirty="0">
                <a:solidFill>
                  <a:srgbClr val="0000FF"/>
                </a:solidFill>
                <a:latin typeface="Comic Sans MS"/>
                <a:ea typeface="ＭＳ Ｐゴシック" charset="0"/>
                <a:cs typeface="Comic Sans MS"/>
                <a:sym typeface="Arial" charset="0"/>
              </a:rPr>
              <a:t>)</a:t>
            </a:r>
          </a:p>
        </p:txBody>
      </p:sp>
      <p:sp>
        <p:nvSpPr>
          <p:cNvPr id="50181" name="Rectangle 5"/>
          <p:cNvSpPr>
            <a:spLocks/>
          </p:cNvSpPr>
          <p:nvPr/>
        </p:nvSpPr>
        <p:spPr bwMode="auto">
          <a:xfrm>
            <a:off x="4951413" y="863600"/>
            <a:ext cx="331969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a:solidFill>
                  <a:schemeClr val="tx1"/>
                </a:solidFill>
                <a:latin typeface="Comic Sans MS"/>
                <a:ea typeface="ＭＳ Ｐゴシック" charset="0"/>
                <a:cs typeface="Comic Sans MS"/>
                <a:sym typeface="Arial" charset="0"/>
              </a:rPr>
              <a:t>Perfect saturation signature:</a:t>
            </a:r>
          </a:p>
        </p:txBody>
      </p:sp>
      <p:sp>
        <p:nvSpPr>
          <p:cNvPr id="2" name="Date Placeholder 1"/>
          <p:cNvSpPr>
            <a:spLocks noGrp="1"/>
          </p:cNvSpPr>
          <p:nvPr>
            <p:ph type="dt" sz="half" idx="10"/>
          </p:nvPr>
        </p:nvSpPr>
        <p:spPr/>
        <p:txBody>
          <a:bodyPr/>
          <a:lstStyle/>
          <a:p>
            <a:r>
              <a:rPr lang="en-US"/>
              <a:t>E.C. Aschenauer</a:t>
            </a:r>
          </a:p>
        </p:txBody>
      </p:sp>
    </p:spTree>
    <p:extLst>
      <p:ext uri="{BB962C8B-B14F-4D97-AF65-F5344CB8AC3E}">
        <p14:creationId xmlns:p14="http://schemas.microsoft.com/office/powerpoint/2010/main" xmlns="" val="2506744007"/>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a:t>Deep Inelastic Scattering</a:t>
            </a:r>
          </a:p>
        </p:txBody>
      </p:sp>
      <p:sp>
        <p:nvSpPr>
          <p:cNvPr id="14" name="Slide Number Placeholder 3"/>
          <p:cNvSpPr>
            <a:spLocks noGrp="1"/>
          </p:cNvSpPr>
          <p:nvPr>
            <p:ph type="sldNum" sz="quarter" idx="12"/>
          </p:nvPr>
        </p:nvSpPr>
        <p:spPr/>
        <p:txBody>
          <a:bodyPr/>
          <a:lstStyle/>
          <a:p>
            <a:fld id="{B9C6A96A-431D-C54E-8415-31F30655DEA0}" type="slidenum">
              <a:rPr lang="en-US"/>
              <a:pPr/>
              <a:t>72</a:t>
            </a:fld>
            <a:endParaRPr lang="en-US"/>
          </a:p>
        </p:txBody>
      </p:sp>
      <p:pic>
        <p:nvPicPr>
          <p:cNvPr id="113667" name="Picture 3"/>
          <p:cNvPicPr>
            <a:picLocks noChangeAspect="1" noChangeArrowheads="1"/>
          </p:cNvPicPr>
          <p:nvPr/>
        </p:nvPicPr>
        <p:blipFill>
          <a:blip r:embed="rId4"/>
          <a:srcRect l="3337" t="5580" r="1112" b="697"/>
          <a:stretch>
            <a:fillRect/>
          </a:stretch>
        </p:blipFill>
        <p:spPr bwMode="auto">
          <a:xfrm>
            <a:off x="63501" y="999768"/>
            <a:ext cx="3401191" cy="2660519"/>
          </a:xfrm>
          <a:prstGeom prst="rect">
            <a:avLst/>
          </a:prstGeom>
          <a:noFill/>
          <a:ln w="9525">
            <a:noFill/>
            <a:miter lim="800000"/>
            <a:headEnd/>
            <a:tailEnd/>
          </a:ln>
        </p:spPr>
      </p:pic>
      <p:graphicFrame>
        <p:nvGraphicFramePr>
          <p:cNvPr id="113668" name="Object 4"/>
          <p:cNvGraphicFramePr>
            <a:graphicFrameLocks noChangeAspect="1"/>
          </p:cNvGraphicFramePr>
          <p:nvPr>
            <p:extLst>
              <p:ext uri="{D42A27DB-BD31-4B8C-83A1-F6EECF244321}">
                <p14:modId xmlns:p14="http://schemas.microsoft.com/office/powerpoint/2010/main" xmlns="" val="1897086458"/>
              </p:ext>
            </p:extLst>
          </p:nvPr>
        </p:nvGraphicFramePr>
        <p:xfrm>
          <a:off x="4192588" y="976313"/>
          <a:ext cx="2984500" cy="2581275"/>
        </p:xfrm>
        <a:graphic>
          <a:graphicData uri="http://schemas.openxmlformats.org/presentationml/2006/ole">
            <p:oleObj spid="_x0000_s143489" name="Equation" r:id="rId5" imgW="1691280" imgH="1462680" progId="">
              <p:embed/>
            </p:oleObj>
          </a:graphicData>
        </a:graphic>
      </p:graphicFrame>
      <p:sp>
        <p:nvSpPr>
          <p:cNvPr id="113669" name="Rectangle 5"/>
          <p:cNvSpPr>
            <a:spLocks/>
          </p:cNvSpPr>
          <p:nvPr/>
        </p:nvSpPr>
        <p:spPr bwMode="auto">
          <a:xfrm>
            <a:off x="7349066" y="999070"/>
            <a:ext cx="1231900" cy="778930"/>
          </a:xfrm>
          <a:prstGeom prst="rect">
            <a:avLst/>
          </a:prstGeom>
          <a:gradFill rotWithShape="0">
            <a:gsLst>
              <a:gs pos="0">
                <a:srgbClr val="FFFFFF"/>
              </a:gs>
              <a:gs pos="100000">
                <a:srgbClr val="FBFF00"/>
              </a:gs>
            </a:gsLst>
            <a:lin ang="0" scaled="1"/>
          </a:gradFill>
          <a:ln w="9525">
            <a:noFill/>
            <a:miter lim="800000"/>
            <a:headEnd/>
            <a:tailEnd/>
          </a:ln>
        </p:spPr>
        <p:txBody>
          <a:bodyPr lIns="0" tIns="0" rIns="40639" bIns="0">
            <a:prstTxWarp prst="textNoShape">
              <a:avLst/>
            </a:prstTxWarp>
          </a:bodyPr>
          <a:lstStyle/>
          <a:p>
            <a:pPr marL="39688" eaLnBrk="1" hangingPunct="1">
              <a:spcBef>
                <a:spcPts val="1150"/>
              </a:spcBef>
            </a:pPr>
            <a:r>
              <a:rPr lang="en-US" sz="1600" dirty="0">
                <a:solidFill>
                  <a:srgbClr val="000000"/>
                </a:solidFill>
                <a:latin typeface="Comic Sans MS" charset="0"/>
                <a:sym typeface="Comic Sans MS" charset="0"/>
              </a:rPr>
              <a:t>Measure of resolution power</a:t>
            </a:r>
          </a:p>
        </p:txBody>
      </p:sp>
      <p:sp>
        <p:nvSpPr>
          <p:cNvPr id="113670" name="Rectangle 6"/>
          <p:cNvSpPr>
            <a:spLocks/>
          </p:cNvSpPr>
          <p:nvPr/>
        </p:nvSpPr>
        <p:spPr bwMode="auto">
          <a:xfrm>
            <a:off x="7344838" y="2044703"/>
            <a:ext cx="1231900" cy="546097"/>
          </a:xfrm>
          <a:prstGeom prst="rect">
            <a:avLst/>
          </a:prstGeom>
          <a:gradFill rotWithShape="0">
            <a:gsLst>
              <a:gs pos="0">
                <a:srgbClr val="FFFFFF"/>
              </a:gs>
              <a:gs pos="100000">
                <a:srgbClr val="FBFF00"/>
              </a:gs>
            </a:gsLst>
            <a:lin ang="0" scaled="1"/>
          </a:gradFill>
          <a:ln w="9525">
            <a:noFill/>
            <a:miter lim="800000"/>
            <a:headEnd/>
            <a:tailEnd/>
          </a:ln>
        </p:spPr>
        <p:txBody>
          <a:bodyPr lIns="0" tIns="0" rIns="40639" bIns="0">
            <a:prstTxWarp prst="textNoShape">
              <a:avLst/>
            </a:prstTxWarp>
          </a:bodyPr>
          <a:lstStyle/>
          <a:p>
            <a:pPr marL="39688" eaLnBrk="1" hangingPunct="1">
              <a:spcBef>
                <a:spcPts val="1150"/>
              </a:spcBef>
            </a:pPr>
            <a:r>
              <a:rPr lang="en-US" sz="1600" dirty="0">
                <a:solidFill>
                  <a:srgbClr val="000000"/>
                </a:solidFill>
                <a:latin typeface="Comic Sans MS" charset="0"/>
                <a:sym typeface="Comic Sans MS" charset="0"/>
              </a:rPr>
              <a:t>Measure of inelasticity</a:t>
            </a:r>
          </a:p>
        </p:txBody>
      </p:sp>
      <p:sp>
        <p:nvSpPr>
          <p:cNvPr id="113671" name="Rectangle 7"/>
          <p:cNvSpPr>
            <a:spLocks/>
          </p:cNvSpPr>
          <p:nvPr/>
        </p:nvSpPr>
        <p:spPr bwMode="auto">
          <a:xfrm>
            <a:off x="7192432" y="2861735"/>
            <a:ext cx="1380068" cy="1032930"/>
          </a:xfrm>
          <a:prstGeom prst="rect">
            <a:avLst/>
          </a:prstGeom>
          <a:gradFill rotWithShape="0">
            <a:gsLst>
              <a:gs pos="0">
                <a:srgbClr val="FFFFFF"/>
              </a:gs>
              <a:gs pos="100000">
                <a:srgbClr val="FBFF00"/>
              </a:gs>
            </a:gsLst>
            <a:lin ang="0" scaled="1"/>
          </a:gradFill>
          <a:ln w="9525">
            <a:noFill/>
            <a:miter lim="800000"/>
            <a:headEnd/>
            <a:tailEnd/>
          </a:ln>
        </p:spPr>
        <p:txBody>
          <a:bodyPr lIns="0" tIns="0" rIns="40639" bIns="0">
            <a:prstTxWarp prst="textNoShape">
              <a:avLst/>
            </a:prstTxWarp>
          </a:bodyPr>
          <a:lstStyle/>
          <a:p>
            <a:pPr marL="39688" eaLnBrk="1" hangingPunct="1">
              <a:spcBef>
                <a:spcPts val="1150"/>
              </a:spcBef>
            </a:pPr>
            <a:r>
              <a:rPr lang="en-US" sz="1600" dirty="0">
                <a:solidFill>
                  <a:srgbClr val="000000"/>
                </a:solidFill>
                <a:latin typeface="Comic Sans MS" charset="0"/>
                <a:sym typeface="Comic Sans MS" charset="0"/>
              </a:rPr>
              <a:t>Measure of momentum fraction of struck quark</a:t>
            </a:r>
          </a:p>
        </p:txBody>
      </p:sp>
      <p:sp>
        <p:nvSpPr>
          <p:cNvPr id="16" name="Date Placeholder 15"/>
          <p:cNvSpPr>
            <a:spLocks noGrp="1"/>
          </p:cNvSpPr>
          <p:nvPr>
            <p:ph type="dt" sz="half" idx="10"/>
          </p:nvPr>
        </p:nvSpPr>
        <p:spPr/>
        <p:txBody>
          <a:bodyPr/>
          <a:lstStyle/>
          <a:p>
            <a:r>
              <a:rPr lang="en-US" altLang="ja-JP"/>
              <a:t>E.C. Aschenauer</a:t>
            </a:r>
          </a:p>
        </p:txBody>
      </p:sp>
      <p:graphicFrame>
        <p:nvGraphicFramePr>
          <p:cNvPr id="18" name="Object 17"/>
          <p:cNvGraphicFramePr>
            <a:graphicFrameLocks noChangeAspect="1"/>
          </p:cNvGraphicFramePr>
          <p:nvPr/>
        </p:nvGraphicFramePr>
        <p:xfrm>
          <a:off x="4508500" y="3327400"/>
          <a:ext cx="127000" cy="203200"/>
        </p:xfrm>
        <a:graphic>
          <a:graphicData uri="http://schemas.openxmlformats.org/presentationml/2006/ole">
            <p:oleObj spid="_x0000_s143490" name="Equation" r:id="rId6" imgW="118800" imgH="191880" progId="">
              <p:embed/>
            </p:oleObj>
          </a:graphicData>
        </a:graphic>
      </p:graphicFrame>
      <p:sp>
        <p:nvSpPr>
          <p:cNvPr id="31" name="TextBox 30"/>
          <p:cNvSpPr txBox="1"/>
          <p:nvPr/>
        </p:nvSpPr>
        <p:spPr>
          <a:xfrm>
            <a:off x="63501" y="565090"/>
            <a:ext cx="1593180" cy="400110"/>
          </a:xfrm>
          <a:prstGeom prst="rect">
            <a:avLst/>
          </a:prstGeom>
          <a:noFill/>
        </p:spPr>
        <p:txBody>
          <a:bodyPr wrap="none" rtlCol="0">
            <a:spAutoFit/>
          </a:bodyPr>
          <a:lstStyle/>
          <a:p>
            <a:r>
              <a:rPr lang="en-US" sz="2000" b="1" u="sng" dirty="0">
                <a:latin typeface="Comic Sans MS"/>
                <a:cs typeface="Comic Sans MS"/>
              </a:rPr>
              <a:t>Kinematics:</a:t>
            </a:r>
          </a:p>
        </p:txBody>
      </p:sp>
      <p:pic>
        <p:nvPicPr>
          <p:cNvPr id="27" name="Picture 26"/>
          <p:cNvPicPr>
            <a:picLocks noChangeAspect="1"/>
          </p:cNvPicPr>
          <p:nvPr/>
        </p:nvPicPr>
        <p:blipFill>
          <a:blip r:embed="rId7"/>
          <a:srcRect/>
          <a:stretch>
            <a:fillRect/>
          </a:stretch>
        </p:blipFill>
        <p:spPr bwMode="auto">
          <a:xfrm>
            <a:off x="4038600" y="5451475"/>
            <a:ext cx="1219200" cy="1235075"/>
          </a:xfrm>
          <a:prstGeom prst="rect">
            <a:avLst/>
          </a:prstGeom>
          <a:noFill/>
          <a:ln w="9525">
            <a:noFill/>
            <a:miter lim="800000"/>
            <a:headEnd/>
            <a:tailEnd/>
          </a:ln>
        </p:spPr>
      </p:pic>
      <p:pic>
        <p:nvPicPr>
          <p:cNvPr id="29" name="Picture 28" descr="proton_hr_ger.jpg"/>
          <p:cNvPicPr>
            <a:picLocks noChangeAspect="1"/>
          </p:cNvPicPr>
          <p:nvPr/>
        </p:nvPicPr>
        <p:blipFill>
          <a:blip r:embed="rId8"/>
          <a:srcRect/>
          <a:stretch>
            <a:fillRect/>
          </a:stretch>
        </p:blipFill>
        <p:spPr bwMode="auto">
          <a:xfrm>
            <a:off x="4838700" y="4530725"/>
            <a:ext cx="1133475" cy="1131888"/>
          </a:xfrm>
          <a:prstGeom prst="rect">
            <a:avLst/>
          </a:prstGeom>
          <a:noFill/>
          <a:ln w="9525">
            <a:noFill/>
            <a:miter lim="800000"/>
            <a:headEnd/>
            <a:tailEnd/>
          </a:ln>
        </p:spPr>
      </p:pic>
      <p:sp>
        <p:nvSpPr>
          <p:cNvPr id="32" name="TextBox 31"/>
          <p:cNvSpPr txBox="1">
            <a:spLocks noChangeArrowheads="1"/>
          </p:cNvSpPr>
          <p:nvPr/>
        </p:nvSpPr>
        <p:spPr bwMode="auto">
          <a:xfrm>
            <a:off x="5701006" y="3981450"/>
            <a:ext cx="1204326" cy="830997"/>
          </a:xfrm>
          <a:prstGeom prst="rect">
            <a:avLst/>
          </a:prstGeom>
          <a:solidFill>
            <a:srgbClr val="FFFFDD"/>
          </a:solidFill>
          <a:ln w="9525">
            <a:noFill/>
            <a:miter lim="800000"/>
            <a:headEnd/>
            <a:tailEnd/>
          </a:ln>
        </p:spPr>
        <p:txBody>
          <a:bodyPr wrap="none">
            <a:prstTxWarp prst="textNoShape">
              <a:avLst/>
            </a:prstTxWarp>
            <a:spAutoFit/>
          </a:bodyPr>
          <a:lstStyle/>
          <a:p>
            <a:pPr algn="ctr"/>
            <a:r>
              <a:rPr lang="en-US" sz="1200" b="1" dirty="0">
                <a:solidFill>
                  <a:srgbClr val="000000"/>
                </a:solidFill>
                <a:latin typeface="Comic Sans MS"/>
                <a:cs typeface="Comic Sans MS"/>
              </a:rPr>
              <a:t>Quark splits</a:t>
            </a:r>
          </a:p>
          <a:p>
            <a:pPr algn="ctr"/>
            <a:r>
              <a:rPr lang="en-US" sz="1200" b="1" dirty="0">
                <a:solidFill>
                  <a:srgbClr val="000000"/>
                </a:solidFill>
                <a:latin typeface="Comic Sans MS"/>
                <a:cs typeface="Comic Sans MS"/>
              </a:rPr>
              <a:t>into gluon</a:t>
            </a:r>
          </a:p>
          <a:p>
            <a:pPr algn="ctr"/>
            <a:r>
              <a:rPr lang="en-US" sz="1200" b="1" dirty="0">
                <a:solidFill>
                  <a:srgbClr val="000000"/>
                </a:solidFill>
                <a:latin typeface="Comic Sans MS"/>
                <a:cs typeface="Comic Sans MS"/>
              </a:rPr>
              <a:t>splits</a:t>
            </a:r>
          </a:p>
          <a:p>
            <a:pPr algn="ctr"/>
            <a:r>
              <a:rPr lang="en-US" sz="1200" b="1" dirty="0">
                <a:solidFill>
                  <a:srgbClr val="000000"/>
                </a:solidFill>
                <a:latin typeface="Comic Sans MS"/>
                <a:cs typeface="Comic Sans MS"/>
              </a:rPr>
              <a:t>into quarks </a:t>
            </a:r>
            <a:r>
              <a:rPr lang="en-US" sz="1200" dirty="0"/>
              <a:t>…</a:t>
            </a:r>
          </a:p>
        </p:txBody>
      </p:sp>
      <p:pic>
        <p:nvPicPr>
          <p:cNvPr id="33" name="Picture 32"/>
          <p:cNvPicPr>
            <a:picLocks noChangeAspect="1"/>
          </p:cNvPicPr>
          <p:nvPr/>
        </p:nvPicPr>
        <p:blipFill>
          <a:blip r:embed="rId9"/>
          <a:srcRect/>
          <a:stretch>
            <a:fillRect/>
          </a:stretch>
        </p:blipFill>
        <p:spPr bwMode="auto">
          <a:xfrm>
            <a:off x="458788" y="4533900"/>
            <a:ext cx="1169987" cy="1123950"/>
          </a:xfrm>
          <a:prstGeom prst="rect">
            <a:avLst/>
          </a:prstGeom>
          <a:noFill/>
          <a:ln w="9525">
            <a:noFill/>
            <a:miter lim="800000"/>
            <a:headEnd/>
            <a:tailEnd/>
          </a:ln>
        </p:spPr>
      </p:pic>
      <p:pic>
        <p:nvPicPr>
          <p:cNvPr id="34" name="Picture 33"/>
          <p:cNvPicPr>
            <a:picLocks noChangeAspect="1"/>
          </p:cNvPicPr>
          <p:nvPr/>
        </p:nvPicPr>
        <p:blipFill>
          <a:blip r:embed="rId10"/>
          <a:srcRect/>
          <a:stretch>
            <a:fillRect/>
          </a:stretch>
        </p:blipFill>
        <p:spPr bwMode="auto">
          <a:xfrm>
            <a:off x="2179638" y="5108575"/>
            <a:ext cx="1295400" cy="1185863"/>
          </a:xfrm>
          <a:prstGeom prst="rect">
            <a:avLst/>
          </a:prstGeom>
          <a:noFill/>
          <a:ln w="9525">
            <a:noFill/>
            <a:miter lim="800000"/>
            <a:headEnd/>
            <a:tailEnd/>
          </a:ln>
        </p:spPr>
      </p:pic>
      <p:pic>
        <p:nvPicPr>
          <p:cNvPr id="35" name="Picture 34"/>
          <p:cNvPicPr>
            <a:picLocks noChangeAspect="1"/>
          </p:cNvPicPr>
          <p:nvPr/>
        </p:nvPicPr>
        <p:blipFill>
          <a:blip r:embed="rId11"/>
          <a:srcRect/>
          <a:stretch>
            <a:fillRect/>
          </a:stretch>
        </p:blipFill>
        <p:spPr bwMode="auto">
          <a:xfrm>
            <a:off x="1065213" y="3556000"/>
            <a:ext cx="1212850" cy="1152525"/>
          </a:xfrm>
          <a:prstGeom prst="rect">
            <a:avLst/>
          </a:prstGeom>
          <a:noFill/>
          <a:ln w="9525">
            <a:noFill/>
            <a:miter lim="800000"/>
            <a:headEnd/>
            <a:tailEnd/>
          </a:ln>
        </p:spPr>
      </p:pic>
      <p:pic>
        <p:nvPicPr>
          <p:cNvPr id="36" name="Picture 35"/>
          <p:cNvPicPr>
            <a:picLocks noChangeAspect="1"/>
          </p:cNvPicPr>
          <p:nvPr/>
        </p:nvPicPr>
        <p:blipFill>
          <a:blip r:embed="rId12"/>
          <a:srcRect r="43564"/>
          <a:stretch>
            <a:fillRect/>
          </a:stretch>
        </p:blipFill>
        <p:spPr bwMode="auto">
          <a:xfrm>
            <a:off x="2741613" y="4010025"/>
            <a:ext cx="1211262" cy="1168400"/>
          </a:xfrm>
          <a:prstGeom prst="rect">
            <a:avLst/>
          </a:prstGeom>
          <a:noFill/>
          <a:ln w="9525">
            <a:noFill/>
            <a:miter lim="800000"/>
            <a:headEnd/>
            <a:tailEnd/>
          </a:ln>
        </p:spPr>
      </p:pic>
      <p:sp>
        <p:nvSpPr>
          <p:cNvPr id="37" name="TextBox 36"/>
          <p:cNvSpPr txBox="1">
            <a:spLocks noChangeArrowheads="1"/>
          </p:cNvSpPr>
          <p:nvPr/>
        </p:nvSpPr>
        <p:spPr bwMode="auto">
          <a:xfrm>
            <a:off x="3783013" y="3994150"/>
            <a:ext cx="1029549" cy="461665"/>
          </a:xfrm>
          <a:prstGeom prst="rect">
            <a:avLst/>
          </a:prstGeom>
          <a:solidFill>
            <a:srgbClr val="FFFFDD"/>
          </a:solidFill>
          <a:ln w="9525">
            <a:noFill/>
            <a:miter lim="800000"/>
            <a:headEnd/>
            <a:tailEnd/>
          </a:ln>
        </p:spPr>
        <p:txBody>
          <a:bodyPr wrap="none">
            <a:prstTxWarp prst="textNoShape">
              <a:avLst/>
            </a:prstTxWarp>
            <a:spAutoFit/>
          </a:bodyPr>
          <a:lstStyle/>
          <a:p>
            <a:r>
              <a:rPr lang="en-US" sz="1200" b="1" dirty="0">
                <a:latin typeface="Comic Sans MS"/>
                <a:cs typeface="Comic Sans MS"/>
              </a:rPr>
              <a:t>Gluon splits</a:t>
            </a:r>
          </a:p>
          <a:p>
            <a:r>
              <a:rPr lang="en-US" sz="1200" b="1" dirty="0">
                <a:latin typeface="Comic Sans MS"/>
                <a:cs typeface="Comic Sans MS"/>
              </a:rPr>
              <a:t>into quarks</a:t>
            </a:r>
          </a:p>
        </p:txBody>
      </p:sp>
      <p:cxnSp>
        <p:nvCxnSpPr>
          <p:cNvPr id="38" name="Straight Arrow Connector 37"/>
          <p:cNvCxnSpPr>
            <a:cxnSpLocks noChangeShapeType="1"/>
          </p:cNvCxnSpPr>
          <p:nvPr/>
        </p:nvCxnSpPr>
        <p:spPr bwMode="auto">
          <a:xfrm>
            <a:off x="406400" y="4365625"/>
            <a:ext cx="6197600" cy="1739900"/>
          </a:xfrm>
          <a:prstGeom prst="straightConnector1">
            <a:avLst/>
          </a:prstGeom>
          <a:noFill/>
          <a:ln w="31750">
            <a:solidFill>
              <a:schemeClr val="tx1"/>
            </a:solidFill>
            <a:round/>
            <a:headEnd/>
            <a:tailEnd type="arrow" w="med" len="med"/>
          </a:ln>
        </p:spPr>
      </p:cxnSp>
      <p:sp>
        <p:nvSpPr>
          <p:cNvPr id="39" name="TextBox 38"/>
          <p:cNvSpPr txBox="1">
            <a:spLocks noChangeArrowheads="1"/>
          </p:cNvSpPr>
          <p:nvPr/>
        </p:nvSpPr>
        <p:spPr bwMode="auto">
          <a:xfrm>
            <a:off x="6069002" y="5970588"/>
            <a:ext cx="1955821" cy="523220"/>
          </a:xfrm>
          <a:prstGeom prst="rect">
            <a:avLst/>
          </a:prstGeom>
          <a:noFill/>
          <a:ln w="9525">
            <a:noFill/>
            <a:miter lim="800000"/>
            <a:headEnd/>
            <a:tailEnd/>
          </a:ln>
        </p:spPr>
        <p:txBody>
          <a:bodyPr wrap="none">
            <a:prstTxWarp prst="textNoShape">
              <a:avLst/>
            </a:prstTxWarp>
            <a:spAutoFit/>
          </a:bodyPr>
          <a:lstStyle/>
          <a:p>
            <a:pPr algn="ctr"/>
            <a:r>
              <a:rPr lang="en-US" sz="1400" b="1" dirty="0">
                <a:latin typeface="Comic Sans MS"/>
                <a:cs typeface="Comic Sans MS"/>
              </a:rPr>
              <a:t>higher √</a:t>
            </a:r>
            <a:r>
              <a:rPr lang="en-US" sz="1400" b="1" dirty="0" err="1">
                <a:latin typeface="Comic Sans MS"/>
                <a:cs typeface="Comic Sans MS"/>
              </a:rPr>
              <a:t>s</a:t>
            </a:r>
            <a:endParaRPr lang="en-US" sz="1400" b="1" dirty="0">
              <a:latin typeface="Comic Sans MS"/>
              <a:cs typeface="Comic Sans MS"/>
            </a:endParaRPr>
          </a:p>
          <a:p>
            <a:pPr algn="ctr"/>
            <a:r>
              <a:rPr lang="en-US" sz="1400" b="1" dirty="0">
                <a:latin typeface="Comic Sans MS"/>
                <a:cs typeface="Comic Sans MS"/>
              </a:rPr>
              <a:t>increases resolution</a:t>
            </a:r>
          </a:p>
        </p:txBody>
      </p:sp>
      <p:sp>
        <p:nvSpPr>
          <p:cNvPr id="40" name="TextBox 39"/>
          <p:cNvSpPr txBox="1">
            <a:spLocks noChangeArrowheads="1"/>
          </p:cNvSpPr>
          <p:nvPr/>
        </p:nvSpPr>
        <p:spPr bwMode="auto">
          <a:xfrm>
            <a:off x="5549900" y="5940425"/>
            <a:ext cx="844550" cy="339725"/>
          </a:xfrm>
          <a:prstGeom prst="rect">
            <a:avLst/>
          </a:prstGeom>
          <a:noFill/>
          <a:ln w="9525">
            <a:noFill/>
            <a:miter lim="800000"/>
            <a:headEnd/>
            <a:tailEnd/>
          </a:ln>
        </p:spPr>
        <p:txBody>
          <a:bodyPr wrap="none">
            <a:prstTxWarp prst="textNoShape">
              <a:avLst/>
            </a:prstTxWarp>
            <a:spAutoFit/>
          </a:bodyPr>
          <a:lstStyle/>
          <a:p>
            <a:r>
              <a:rPr lang="en-US" sz="1600"/>
              <a:t>10</a:t>
            </a:r>
            <a:r>
              <a:rPr lang="en-US" sz="1600" baseline="30000"/>
              <a:t>-19</a:t>
            </a:r>
            <a:r>
              <a:rPr lang="en-US" sz="1600"/>
              <a:t>m</a:t>
            </a:r>
          </a:p>
        </p:txBody>
      </p:sp>
      <p:cxnSp>
        <p:nvCxnSpPr>
          <p:cNvPr id="41" name="Straight Connector 40"/>
          <p:cNvCxnSpPr>
            <a:cxnSpLocks noChangeShapeType="1"/>
          </p:cNvCxnSpPr>
          <p:nvPr/>
        </p:nvCxnSpPr>
        <p:spPr bwMode="auto">
          <a:xfrm rot="5400000">
            <a:off x="5619751" y="5832475"/>
            <a:ext cx="317500" cy="3175"/>
          </a:xfrm>
          <a:prstGeom prst="line">
            <a:avLst/>
          </a:prstGeom>
          <a:noFill/>
          <a:ln w="25400">
            <a:solidFill>
              <a:schemeClr val="tx1"/>
            </a:solidFill>
            <a:round/>
            <a:headEnd/>
            <a:tailEnd/>
          </a:ln>
        </p:spPr>
      </p:cxnSp>
      <p:sp>
        <p:nvSpPr>
          <p:cNvPr id="42" name="TextBox 41"/>
          <p:cNvSpPr txBox="1">
            <a:spLocks noChangeArrowheads="1"/>
          </p:cNvSpPr>
          <p:nvPr/>
        </p:nvSpPr>
        <p:spPr bwMode="auto">
          <a:xfrm>
            <a:off x="1651000" y="4886325"/>
            <a:ext cx="844550" cy="339725"/>
          </a:xfrm>
          <a:prstGeom prst="rect">
            <a:avLst/>
          </a:prstGeom>
          <a:noFill/>
          <a:ln w="9525">
            <a:noFill/>
            <a:miter lim="800000"/>
            <a:headEnd/>
            <a:tailEnd/>
          </a:ln>
        </p:spPr>
        <p:txBody>
          <a:bodyPr wrap="none">
            <a:prstTxWarp prst="textNoShape">
              <a:avLst/>
            </a:prstTxWarp>
            <a:spAutoFit/>
          </a:bodyPr>
          <a:lstStyle/>
          <a:p>
            <a:r>
              <a:rPr lang="en-US" sz="1600"/>
              <a:t>10</a:t>
            </a:r>
            <a:r>
              <a:rPr lang="en-US" sz="1600" baseline="30000"/>
              <a:t>-16</a:t>
            </a:r>
            <a:r>
              <a:rPr lang="en-US" sz="1600"/>
              <a:t>m</a:t>
            </a:r>
          </a:p>
        </p:txBody>
      </p:sp>
      <p:cxnSp>
        <p:nvCxnSpPr>
          <p:cNvPr id="43" name="Straight Connector 42"/>
          <p:cNvCxnSpPr>
            <a:cxnSpLocks noChangeShapeType="1"/>
          </p:cNvCxnSpPr>
          <p:nvPr/>
        </p:nvCxnSpPr>
        <p:spPr bwMode="auto">
          <a:xfrm rot="5400000">
            <a:off x="1720851" y="4778375"/>
            <a:ext cx="317500" cy="3175"/>
          </a:xfrm>
          <a:prstGeom prst="line">
            <a:avLst/>
          </a:prstGeom>
          <a:noFill/>
          <a:ln w="25400">
            <a:solidFill>
              <a:schemeClr val="tx1"/>
            </a:solidFill>
            <a:round/>
            <a:headEnd/>
            <a:tailEnd/>
          </a:ln>
        </p:spPr>
      </p:cxnSp>
    </p:spTree>
    <p:extLst>
      <p:ext uri="{BB962C8B-B14F-4D97-AF65-F5344CB8AC3E}">
        <p14:creationId xmlns:p14="http://schemas.microsoft.com/office/powerpoint/2010/main" xmlns="" val="3036767029"/>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Effect transition="in" filter="fade">
                                      <p:cBhvr>
                                        <p:cTn id="14" dur="500"/>
                                        <p:tgtEl>
                                          <p:spTgt spid="39"/>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par>
                                <p:cTn id="20" presetID="53" presetClass="entr" presetSubtype="0"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500" fill="hold"/>
                                        <p:tgtEl>
                                          <p:spTgt spid="41"/>
                                        </p:tgtEl>
                                        <p:attrNameLst>
                                          <p:attrName>ppt_w</p:attrName>
                                        </p:attrNameLst>
                                      </p:cBhvr>
                                      <p:tavLst>
                                        <p:tav tm="0">
                                          <p:val>
                                            <p:fltVal val="0"/>
                                          </p:val>
                                        </p:tav>
                                        <p:tav tm="100000">
                                          <p:val>
                                            <p:strVal val="#ppt_w"/>
                                          </p:val>
                                        </p:tav>
                                      </p:tavLst>
                                    </p:anim>
                                    <p:anim calcmode="lin" valueType="num">
                                      <p:cBhvr>
                                        <p:cTn id="23" dur="500" fill="hold"/>
                                        <p:tgtEl>
                                          <p:spTgt spid="41"/>
                                        </p:tgtEl>
                                        <p:attrNameLst>
                                          <p:attrName>ppt_h</p:attrName>
                                        </p:attrNameLst>
                                      </p:cBhvr>
                                      <p:tavLst>
                                        <p:tav tm="0">
                                          <p:val>
                                            <p:fltVal val="0"/>
                                          </p:val>
                                        </p:tav>
                                        <p:tav tm="100000">
                                          <p:val>
                                            <p:strVal val="#ppt_h"/>
                                          </p:val>
                                        </p:tav>
                                      </p:tavLst>
                                    </p:anim>
                                    <p:animEffect transition="in" filter="fade">
                                      <p:cBhvr>
                                        <p:cTn id="24" dur="500"/>
                                        <p:tgtEl>
                                          <p:spTgt spid="41"/>
                                        </p:tgtEl>
                                      </p:cBhvr>
                                    </p:animEffect>
                                  </p:childTnLst>
                                </p:cTn>
                              </p:par>
                              <p:par>
                                <p:cTn id="25" presetID="53" presetClass="entr" presetSubtype="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500" fill="hold"/>
                                        <p:tgtEl>
                                          <p:spTgt spid="43"/>
                                        </p:tgtEl>
                                        <p:attrNameLst>
                                          <p:attrName>ppt_w</p:attrName>
                                        </p:attrNameLst>
                                      </p:cBhvr>
                                      <p:tavLst>
                                        <p:tav tm="0">
                                          <p:val>
                                            <p:fltVal val="0"/>
                                          </p:val>
                                        </p:tav>
                                        <p:tav tm="100000">
                                          <p:val>
                                            <p:strVal val="#ppt_w"/>
                                          </p:val>
                                        </p:tav>
                                      </p:tavLst>
                                    </p:anim>
                                    <p:anim calcmode="lin" valueType="num">
                                      <p:cBhvr>
                                        <p:cTn id="28" dur="500" fill="hold"/>
                                        <p:tgtEl>
                                          <p:spTgt spid="43"/>
                                        </p:tgtEl>
                                        <p:attrNameLst>
                                          <p:attrName>ppt_h</p:attrName>
                                        </p:attrNameLst>
                                      </p:cBhvr>
                                      <p:tavLst>
                                        <p:tav tm="0">
                                          <p:val>
                                            <p:fltVal val="0"/>
                                          </p:val>
                                        </p:tav>
                                        <p:tav tm="100000">
                                          <p:val>
                                            <p:strVal val="#ppt_h"/>
                                          </p:val>
                                        </p:tav>
                                      </p:tavLst>
                                    </p:anim>
                                    <p:animEffect transition="in" filter="fade">
                                      <p:cBhvr>
                                        <p:cTn id="29" dur="500"/>
                                        <p:tgtEl>
                                          <p:spTgt spid="43"/>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p:cTn id="32" dur="500" fill="hold"/>
                                        <p:tgtEl>
                                          <p:spTgt spid="42"/>
                                        </p:tgtEl>
                                        <p:attrNameLst>
                                          <p:attrName>ppt_w</p:attrName>
                                        </p:attrNameLst>
                                      </p:cBhvr>
                                      <p:tavLst>
                                        <p:tav tm="0">
                                          <p:val>
                                            <p:fltVal val="0"/>
                                          </p:val>
                                        </p:tav>
                                        <p:tav tm="100000">
                                          <p:val>
                                            <p:strVal val="#ppt_w"/>
                                          </p:val>
                                        </p:tav>
                                      </p:tavLst>
                                    </p:anim>
                                    <p:anim calcmode="lin" valueType="num">
                                      <p:cBhvr>
                                        <p:cTn id="33" dur="500" fill="hold"/>
                                        <p:tgtEl>
                                          <p:spTgt spid="42"/>
                                        </p:tgtEl>
                                        <p:attrNameLst>
                                          <p:attrName>ppt_h</p:attrName>
                                        </p:attrNameLst>
                                      </p:cBhvr>
                                      <p:tavLst>
                                        <p:tav tm="0">
                                          <p:val>
                                            <p:fltVal val="0"/>
                                          </p:val>
                                        </p:tav>
                                        <p:tav tm="100000">
                                          <p:val>
                                            <p:strVal val="#ppt_h"/>
                                          </p:val>
                                        </p:tav>
                                      </p:tavLst>
                                    </p:anim>
                                    <p:animEffect transition="in" filter="fade">
                                      <p:cBhvr>
                                        <p:cTn id="34" dur="500"/>
                                        <p:tgtEl>
                                          <p:spTgt spid="42"/>
                                        </p:tgtEl>
                                      </p:cBhvr>
                                    </p:animEffect>
                                  </p:childTnLst>
                                </p:cTn>
                              </p:par>
                            </p:childTnLst>
                          </p:cTn>
                        </p:par>
                        <p:par>
                          <p:cTn id="35" fill="hold">
                            <p:stCondLst>
                              <p:cond delay="500"/>
                            </p:stCondLst>
                            <p:childTnLst>
                              <p:par>
                                <p:cTn id="36" presetID="3" presetClass="entr" presetSubtype="10" fill="hold" nodeType="after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blinds(horizontal)">
                                      <p:cBhvr>
                                        <p:cTn id="38" dur="500"/>
                                        <p:tgtEl>
                                          <p:spTgt spid="33"/>
                                        </p:tgtEl>
                                      </p:cBhvr>
                                    </p:animEffect>
                                  </p:childTnLst>
                                </p:cTn>
                              </p:par>
                            </p:childTnLst>
                          </p:cTn>
                        </p:par>
                        <p:par>
                          <p:cTn id="39" fill="hold">
                            <p:stCondLst>
                              <p:cond delay="1000"/>
                            </p:stCondLst>
                            <p:childTnLst>
                              <p:par>
                                <p:cTn id="40" presetID="3" presetClass="entr" presetSubtype="10" fill="hold"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blinds(horizontal)">
                                      <p:cBhvr>
                                        <p:cTn id="42" dur="500"/>
                                        <p:tgtEl>
                                          <p:spTgt spid="35"/>
                                        </p:tgtEl>
                                      </p:cBhvr>
                                    </p:animEffect>
                                  </p:childTnLst>
                                </p:cTn>
                              </p:par>
                            </p:childTnLst>
                          </p:cTn>
                        </p:par>
                        <p:par>
                          <p:cTn id="43" fill="hold">
                            <p:stCondLst>
                              <p:cond delay="1500"/>
                            </p:stCondLst>
                            <p:childTnLst>
                              <p:par>
                                <p:cTn id="44" presetID="55" presetClass="entr" presetSubtype="0" fill="hold" nodeType="afterEffect">
                                  <p:stCondLst>
                                    <p:cond delay="0"/>
                                  </p:stCondLst>
                                  <p:childTnLst>
                                    <p:set>
                                      <p:cBhvr>
                                        <p:cTn id="45" dur="1" fill="hold">
                                          <p:stCondLst>
                                            <p:cond delay="0"/>
                                          </p:stCondLst>
                                        </p:cTn>
                                        <p:tgtEl>
                                          <p:spTgt spid="36"/>
                                        </p:tgtEl>
                                        <p:attrNameLst>
                                          <p:attrName>style.visibility</p:attrName>
                                        </p:attrNameLst>
                                      </p:cBhvr>
                                      <p:to>
                                        <p:strVal val="visible"/>
                                      </p:to>
                                    </p:set>
                                    <p:anim calcmode="lin" valueType="num">
                                      <p:cBhvr>
                                        <p:cTn id="46" dur="500" fill="hold"/>
                                        <p:tgtEl>
                                          <p:spTgt spid="36"/>
                                        </p:tgtEl>
                                        <p:attrNameLst>
                                          <p:attrName>ppt_w</p:attrName>
                                        </p:attrNameLst>
                                      </p:cBhvr>
                                      <p:tavLst>
                                        <p:tav tm="0">
                                          <p:val>
                                            <p:strVal val="#ppt_w*0.70"/>
                                          </p:val>
                                        </p:tav>
                                        <p:tav tm="100000">
                                          <p:val>
                                            <p:strVal val="#ppt_w"/>
                                          </p:val>
                                        </p:tav>
                                      </p:tavLst>
                                    </p:anim>
                                    <p:anim calcmode="lin" valueType="num">
                                      <p:cBhvr>
                                        <p:cTn id="47" dur="500" fill="hold"/>
                                        <p:tgtEl>
                                          <p:spTgt spid="36"/>
                                        </p:tgtEl>
                                        <p:attrNameLst>
                                          <p:attrName>ppt_h</p:attrName>
                                        </p:attrNameLst>
                                      </p:cBhvr>
                                      <p:tavLst>
                                        <p:tav tm="0">
                                          <p:val>
                                            <p:strVal val="#ppt_h"/>
                                          </p:val>
                                        </p:tav>
                                        <p:tav tm="100000">
                                          <p:val>
                                            <p:strVal val="#ppt_h"/>
                                          </p:val>
                                        </p:tav>
                                      </p:tavLst>
                                    </p:anim>
                                    <p:animEffect transition="in" filter="fade">
                                      <p:cBhvr>
                                        <p:cTn id="48" dur="500"/>
                                        <p:tgtEl>
                                          <p:spTgt spid="36"/>
                                        </p:tgtEl>
                                      </p:cBhvr>
                                    </p:animEffect>
                                  </p:childTnLst>
                                </p:cTn>
                              </p:par>
                              <p:par>
                                <p:cTn id="49" presetID="55"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p:cTn id="51" dur="500" fill="hold"/>
                                        <p:tgtEl>
                                          <p:spTgt spid="34"/>
                                        </p:tgtEl>
                                        <p:attrNameLst>
                                          <p:attrName>ppt_w</p:attrName>
                                        </p:attrNameLst>
                                      </p:cBhvr>
                                      <p:tavLst>
                                        <p:tav tm="0">
                                          <p:val>
                                            <p:strVal val="#ppt_w*0.70"/>
                                          </p:val>
                                        </p:tav>
                                        <p:tav tm="100000">
                                          <p:val>
                                            <p:strVal val="#ppt_w"/>
                                          </p:val>
                                        </p:tav>
                                      </p:tavLst>
                                    </p:anim>
                                    <p:anim calcmode="lin" valueType="num">
                                      <p:cBhvr>
                                        <p:cTn id="52" dur="500" fill="hold"/>
                                        <p:tgtEl>
                                          <p:spTgt spid="34"/>
                                        </p:tgtEl>
                                        <p:attrNameLst>
                                          <p:attrName>ppt_h</p:attrName>
                                        </p:attrNameLst>
                                      </p:cBhvr>
                                      <p:tavLst>
                                        <p:tav tm="0">
                                          <p:val>
                                            <p:strVal val="#ppt_h"/>
                                          </p:val>
                                        </p:tav>
                                        <p:tav tm="100000">
                                          <p:val>
                                            <p:strVal val="#ppt_h"/>
                                          </p:val>
                                        </p:tav>
                                      </p:tavLst>
                                    </p:anim>
                                    <p:animEffect transition="in" filter="fade">
                                      <p:cBhvr>
                                        <p:cTn id="53" dur="500"/>
                                        <p:tgtEl>
                                          <p:spTgt spid="34"/>
                                        </p:tgtEl>
                                      </p:cBhvr>
                                    </p:animEffect>
                                  </p:childTnLst>
                                </p:cTn>
                              </p:par>
                              <p:par>
                                <p:cTn id="54" presetID="55"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anim calcmode="lin" valueType="num">
                                      <p:cBhvr>
                                        <p:cTn id="56" dur="500" fill="hold"/>
                                        <p:tgtEl>
                                          <p:spTgt spid="37"/>
                                        </p:tgtEl>
                                        <p:attrNameLst>
                                          <p:attrName>ppt_w</p:attrName>
                                        </p:attrNameLst>
                                      </p:cBhvr>
                                      <p:tavLst>
                                        <p:tav tm="0">
                                          <p:val>
                                            <p:strVal val="#ppt_w*0.70"/>
                                          </p:val>
                                        </p:tav>
                                        <p:tav tm="100000">
                                          <p:val>
                                            <p:strVal val="#ppt_w"/>
                                          </p:val>
                                        </p:tav>
                                      </p:tavLst>
                                    </p:anim>
                                    <p:anim calcmode="lin" valueType="num">
                                      <p:cBhvr>
                                        <p:cTn id="57" dur="500" fill="hold"/>
                                        <p:tgtEl>
                                          <p:spTgt spid="37"/>
                                        </p:tgtEl>
                                        <p:attrNameLst>
                                          <p:attrName>ppt_h</p:attrName>
                                        </p:attrNameLst>
                                      </p:cBhvr>
                                      <p:tavLst>
                                        <p:tav tm="0">
                                          <p:val>
                                            <p:strVal val="#ppt_h"/>
                                          </p:val>
                                        </p:tav>
                                        <p:tav tm="100000">
                                          <p:val>
                                            <p:strVal val="#ppt_h"/>
                                          </p:val>
                                        </p:tav>
                                      </p:tavLst>
                                    </p:anim>
                                    <p:animEffect transition="in" filter="fade">
                                      <p:cBhvr>
                                        <p:cTn id="58" dur="500"/>
                                        <p:tgtEl>
                                          <p:spTgt spid="37"/>
                                        </p:tgtEl>
                                      </p:cBhvr>
                                    </p:animEffect>
                                  </p:childTnLst>
                                </p:cTn>
                              </p:par>
                              <p:par>
                                <p:cTn id="59" presetID="55"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 calcmode="lin" valueType="num">
                                      <p:cBhvr>
                                        <p:cTn id="61" dur="500" fill="hold"/>
                                        <p:tgtEl>
                                          <p:spTgt spid="32"/>
                                        </p:tgtEl>
                                        <p:attrNameLst>
                                          <p:attrName>ppt_w</p:attrName>
                                        </p:attrNameLst>
                                      </p:cBhvr>
                                      <p:tavLst>
                                        <p:tav tm="0">
                                          <p:val>
                                            <p:strVal val="#ppt_w*0.70"/>
                                          </p:val>
                                        </p:tav>
                                        <p:tav tm="100000">
                                          <p:val>
                                            <p:strVal val="#ppt_w"/>
                                          </p:val>
                                        </p:tav>
                                      </p:tavLst>
                                    </p:anim>
                                    <p:anim calcmode="lin" valueType="num">
                                      <p:cBhvr>
                                        <p:cTn id="62" dur="500" fill="hold"/>
                                        <p:tgtEl>
                                          <p:spTgt spid="32"/>
                                        </p:tgtEl>
                                        <p:attrNameLst>
                                          <p:attrName>ppt_h</p:attrName>
                                        </p:attrNameLst>
                                      </p:cBhvr>
                                      <p:tavLst>
                                        <p:tav tm="0">
                                          <p:val>
                                            <p:strVal val="#ppt_h"/>
                                          </p:val>
                                        </p:tav>
                                        <p:tav tm="100000">
                                          <p:val>
                                            <p:strVal val="#ppt_h"/>
                                          </p:val>
                                        </p:tav>
                                      </p:tavLst>
                                    </p:anim>
                                    <p:animEffect transition="in" filter="fade">
                                      <p:cBhvr>
                                        <p:cTn id="63" dur="500"/>
                                        <p:tgtEl>
                                          <p:spTgt spid="32"/>
                                        </p:tgtEl>
                                      </p:cBhvr>
                                    </p:animEffect>
                                  </p:childTnLst>
                                </p:cTn>
                              </p:par>
                              <p:par>
                                <p:cTn id="64" presetID="55" presetClass="entr" presetSubtype="0" fill="hold" nodeType="withEffect">
                                  <p:stCondLst>
                                    <p:cond delay="0"/>
                                  </p:stCondLst>
                                  <p:childTnLst>
                                    <p:set>
                                      <p:cBhvr>
                                        <p:cTn id="65" dur="1" fill="hold">
                                          <p:stCondLst>
                                            <p:cond delay="0"/>
                                          </p:stCondLst>
                                        </p:cTn>
                                        <p:tgtEl>
                                          <p:spTgt spid="29"/>
                                        </p:tgtEl>
                                        <p:attrNameLst>
                                          <p:attrName>style.visibility</p:attrName>
                                        </p:attrNameLst>
                                      </p:cBhvr>
                                      <p:to>
                                        <p:strVal val="visible"/>
                                      </p:to>
                                    </p:set>
                                    <p:anim calcmode="lin" valueType="num">
                                      <p:cBhvr>
                                        <p:cTn id="66" dur="500" fill="hold"/>
                                        <p:tgtEl>
                                          <p:spTgt spid="29"/>
                                        </p:tgtEl>
                                        <p:attrNameLst>
                                          <p:attrName>ppt_w</p:attrName>
                                        </p:attrNameLst>
                                      </p:cBhvr>
                                      <p:tavLst>
                                        <p:tav tm="0">
                                          <p:val>
                                            <p:strVal val="#ppt_w*0.70"/>
                                          </p:val>
                                        </p:tav>
                                        <p:tav tm="100000">
                                          <p:val>
                                            <p:strVal val="#ppt_w"/>
                                          </p:val>
                                        </p:tav>
                                      </p:tavLst>
                                    </p:anim>
                                    <p:anim calcmode="lin" valueType="num">
                                      <p:cBhvr>
                                        <p:cTn id="67" dur="500" fill="hold"/>
                                        <p:tgtEl>
                                          <p:spTgt spid="29"/>
                                        </p:tgtEl>
                                        <p:attrNameLst>
                                          <p:attrName>ppt_h</p:attrName>
                                        </p:attrNameLst>
                                      </p:cBhvr>
                                      <p:tavLst>
                                        <p:tav tm="0">
                                          <p:val>
                                            <p:strVal val="#ppt_h"/>
                                          </p:val>
                                        </p:tav>
                                        <p:tav tm="100000">
                                          <p:val>
                                            <p:strVal val="#ppt_h"/>
                                          </p:val>
                                        </p:tav>
                                      </p:tavLst>
                                    </p:anim>
                                    <p:animEffect transition="in" filter="fade">
                                      <p:cBhvr>
                                        <p:cTn id="68" dur="500"/>
                                        <p:tgtEl>
                                          <p:spTgt spid="29"/>
                                        </p:tgtEl>
                                      </p:cBhvr>
                                    </p:animEffect>
                                  </p:childTnLst>
                                </p:cTn>
                              </p:par>
                              <p:par>
                                <p:cTn id="69" presetID="55" presetClass="entr" presetSubtype="0" fill="hold"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p:cTn id="71" dur="1000" fill="hold"/>
                                        <p:tgtEl>
                                          <p:spTgt spid="27"/>
                                        </p:tgtEl>
                                        <p:attrNameLst>
                                          <p:attrName>ppt_w</p:attrName>
                                        </p:attrNameLst>
                                      </p:cBhvr>
                                      <p:tavLst>
                                        <p:tav tm="0">
                                          <p:val>
                                            <p:strVal val="#ppt_w*0.70"/>
                                          </p:val>
                                        </p:tav>
                                        <p:tav tm="100000">
                                          <p:val>
                                            <p:strVal val="#ppt_w"/>
                                          </p:val>
                                        </p:tav>
                                      </p:tavLst>
                                    </p:anim>
                                    <p:anim calcmode="lin" valueType="num">
                                      <p:cBhvr>
                                        <p:cTn id="72" dur="1000" fill="hold"/>
                                        <p:tgtEl>
                                          <p:spTgt spid="27"/>
                                        </p:tgtEl>
                                        <p:attrNameLst>
                                          <p:attrName>ppt_h</p:attrName>
                                        </p:attrNameLst>
                                      </p:cBhvr>
                                      <p:tavLst>
                                        <p:tav tm="0">
                                          <p:val>
                                            <p:strVal val="#ppt_h"/>
                                          </p:val>
                                        </p:tav>
                                        <p:tav tm="100000">
                                          <p:val>
                                            <p:strVal val="#ppt_h"/>
                                          </p:val>
                                        </p:tav>
                                      </p:tavLst>
                                    </p:anim>
                                    <p:animEffect transition="in" filter="fade">
                                      <p:cBhvr>
                                        <p:cTn id="73"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7" grpId="0" animBg="1"/>
      <p:bldP spid="39" grpId="0"/>
      <p:bldP spid="40" grpId="0"/>
      <p:bldP spid="4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 24"/>
          <p:cNvPicPr>
            <a:picLocks noChangeAspect="1"/>
          </p:cNvPicPr>
          <p:nvPr/>
        </p:nvPicPr>
        <p:blipFill>
          <a:blip r:embed="rId2">
            <a:clrChange>
              <a:clrFrom>
                <a:srgbClr val="F0F2F7"/>
              </a:clrFrom>
              <a:clrTo>
                <a:srgbClr val="F0F2F7">
                  <a:alpha val="0"/>
                </a:srgbClr>
              </a:clrTo>
            </a:clrChange>
          </a:blip>
          <a:stretch>
            <a:fillRect/>
          </a:stretch>
        </p:blipFill>
        <p:spPr>
          <a:xfrm>
            <a:off x="941916" y="422618"/>
            <a:ext cx="1839665" cy="584963"/>
          </a:xfrm>
          <a:prstGeom prst="rect">
            <a:avLst/>
          </a:prstGeom>
        </p:spPr>
      </p:pic>
      <p:sp>
        <p:nvSpPr>
          <p:cNvPr id="3" name="Titel 1"/>
          <p:cNvSpPr txBox="1">
            <a:spLocks/>
          </p:cNvSpPr>
          <p:nvPr/>
        </p:nvSpPr>
        <p:spPr>
          <a:xfrm>
            <a:off x="1160019" y="-69906"/>
            <a:ext cx="7313613" cy="634852"/>
          </a:xfrm>
          <a:prstGeom prst="rect">
            <a:avLst/>
          </a:prstGeom>
          <a:scene3d>
            <a:camera prst="orthographicFront"/>
            <a:lightRig rig="chilly" dir="t"/>
          </a:scene3d>
          <a:sp3d extrusionH="12700">
            <a:extrusionClr>
              <a:schemeClr val="bg1"/>
            </a:extrusionClr>
          </a:sp3d>
        </p:spPr>
        <p:txBody>
          <a:bodyPr vert="horz" lIns="91440" tIns="45720" rIns="91440" bIns="45720" rtlCol="0" anchor="b">
            <a:noAutofit/>
            <a:sp3d extrusionH="12700">
              <a:extrusionClr>
                <a:schemeClr val="bg1"/>
              </a:extrusionClr>
            </a:sp3d>
          </a:bodyPr>
          <a:lstStyle/>
          <a:p>
            <a:pPr marL="0" marR="0" lvl="0" indent="0" algn="ctr" defTabSz="914400" rtl="0" eaLnBrk="1" fontAlgn="auto" latinLnBrk="0" hangingPunct="1">
              <a:lnSpc>
                <a:spcPts val="5600"/>
              </a:lnSpc>
              <a:spcBef>
                <a:spcPct val="0"/>
              </a:spcBef>
              <a:spcAft>
                <a:spcPts val="0"/>
              </a:spcAft>
              <a:buClrTx/>
              <a:buSzTx/>
              <a:buFontTx/>
              <a:buNone/>
              <a:tabLst/>
              <a:defRPr/>
            </a:pPr>
            <a:endParaRPr kumimoji="0" lang="en-US" sz="2600" b="1" i="0" u="none" strike="noStrike" kern="1200" cap="none" spc="0" normalizeH="0" baseline="0" noProof="0" dirty="0">
              <a:ln>
                <a:noFill/>
              </a:ln>
              <a:gradFill>
                <a:gsLst>
                  <a:gs pos="50000">
                    <a:schemeClr val="tx1">
                      <a:lumMod val="65000"/>
                      <a:lumOff val="35000"/>
                    </a:schemeClr>
                  </a:gs>
                  <a:gs pos="100000">
                    <a:schemeClr val="tx1">
                      <a:lumMod val="85000"/>
                      <a:lumOff val="15000"/>
                    </a:schemeClr>
                  </a:gs>
                </a:gsLst>
                <a:lin ang="5400000" scaled="0"/>
              </a:gradFill>
              <a:effectLst>
                <a:outerShdw blurRad="50800" dist="38100" dir="2700000" algn="br">
                  <a:srgbClr val="000000">
                    <a:alpha val="43000"/>
                  </a:srgbClr>
                </a:outerShdw>
              </a:effectLst>
              <a:uLnTx/>
              <a:uFillTx/>
              <a:latin typeface="Comic Sans MS"/>
              <a:ea typeface="+mj-ea"/>
              <a:cs typeface="Comic Sans MS"/>
            </a:endParaRPr>
          </a:p>
        </p:txBody>
      </p:sp>
      <p:pic>
        <p:nvPicPr>
          <p:cNvPr id="5" name="Bild 4"/>
          <p:cNvPicPr>
            <a:picLocks noChangeAspect="1"/>
          </p:cNvPicPr>
          <p:nvPr/>
        </p:nvPicPr>
        <p:blipFill>
          <a:blip r:embed="rId3"/>
          <a:stretch>
            <a:fillRect/>
          </a:stretch>
        </p:blipFill>
        <p:spPr>
          <a:xfrm>
            <a:off x="222541" y="1354266"/>
            <a:ext cx="402529" cy="567669"/>
          </a:xfrm>
          <a:prstGeom prst="rect">
            <a:avLst/>
          </a:prstGeom>
        </p:spPr>
      </p:pic>
      <p:sp>
        <p:nvSpPr>
          <p:cNvPr id="22" name="Textfeld 21"/>
          <p:cNvSpPr txBox="1"/>
          <p:nvPr/>
        </p:nvSpPr>
        <p:spPr>
          <a:xfrm>
            <a:off x="-29313" y="970495"/>
            <a:ext cx="9123110" cy="338554"/>
          </a:xfrm>
          <a:prstGeom prst="rect">
            <a:avLst/>
          </a:prstGeom>
          <a:noFill/>
        </p:spPr>
        <p:txBody>
          <a:bodyPr wrap="none" rtlCol="0">
            <a:spAutoFit/>
          </a:bodyPr>
          <a:lstStyle/>
          <a:p>
            <a:r>
              <a:rPr lang="en-US" sz="1600" b="1" dirty="0"/>
              <a:t>significant experimental and theoretical progress in past 25+ years, yet many </a:t>
            </a:r>
            <a:r>
              <a:rPr lang="en-US" sz="1600" b="1" dirty="0" err="1"/>
              <a:t>unknows</a:t>
            </a:r>
            <a:r>
              <a:rPr lang="en-US" sz="1600" b="1" dirty="0"/>
              <a:t> …</a:t>
            </a:r>
          </a:p>
        </p:txBody>
      </p:sp>
      <p:grpSp>
        <p:nvGrpSpPr>
          <p:cNvPr id="37" name="Gruppierung 28"/>
          <p:cNvGrpSpPr/>
          <p:nvPr/>
        </p:nvGrpSpPr>
        <p:grpSpPr>
          <a:xfrm>
            <a:off x="5925761" y="1559734"/>
            <a:ext cx="3376278" cy="3143021"/>
            <a:chOff x="1068428" y="2665330"/>
            <a:chExt cx="3259618" cy="3084534"/>
          </a:xfrm>
        </p:grpSpPr>
        <p:grpSp>
          <p:nvGrpSpPr>
            <p:cNvPr id="38" name="Group 7"/>
            <p:cNvGrpSpPr>
              <a:grpSpLocks/>
            </p:cNvGrpSpPr>
            <p:nvPr/>
          </p:nvGrpSpPr>
          <p:grpSpPr bwMode="auto">
            <a:xfrm>
              <a:off x="1068428" y="2675682"/>
              <a:ext cx="3259618" cy="3074182"/>
              <a:chOff x="192" y="1104"/>
              <a:chExt cx="2640" cy="2557"/>
            </a:xfrm>
          </p:grpSpPr>
          <p:pic>
            <p:nvPicPr>
              <p:cNvPr id="43" name="Picture 8"/>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92" y="1104"/>
                <a:ext cx="2640" cy="2511"/>
              </a:xfrm>
              <a:prstGeom prst="rect">
                <a:avLst/>
              </a:prstGeom>
              <a:noFill/>
              <a:ln w="9525">
                <a:noFill/>
                <a:miter lim="800000"/>
                <a:headEnd/>
                <a:tailEnd/>
              </a:ln>
            </p:spPr>
          </p:pic>
          <p:pic>
            <p:nvPicPr>
              <p:cNvPr id="44" name="Picture 9"/>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768" y="1226"/>
                <a:ext cx="1584" cy="423"/>
              </a:xfrm>
              <a:prstGeom prst="rect">
                <a:avLst/>
              </a:prstGeom>
              <a:noFill/>
              <a:ln w="9525">
                <a:noFill/>
                <a:miter lim="800000"/>
                <a:headEnd/>
                <a:tailEnd/>
              </a:ln>
            </p:spPr>
          </p:pic>
          <p:sp>
            <p:nvSpPr>
              <p:cNvPr id="45" name="Text Box 10"/>
              <p:cNvSpPr txBox="1">
                <a:spLocks noChangeArrowheads="1"/>
              </p:cNvSpPr>
              <p:nvPr/>
            </p:nvSpPr>
            <p:spPr bwMode="auto">
              <a:xfrm>
                <a:off x="1968" y="3360"/>
                <a:ext cx="251" cy="301"/>
              </a:xfrm>
              <a:prstGeom prst="rect">
                <a:avLst/>
              </a:prstGeom>
              <a:noFill/>
              <a:ln w="28575">
                <a:noFill/>
                <a:miter lim="800000"/>
                <a:headEnd/>
                <a:tailEnd/>
              </a:ln>
              <a:effectLst/>
            </p:spPr>
            <p:txBody>
              <a:bodyPr wrap="square">
                <a:prstTxWarp prst="textNoShape">
                  <a:avLst/>
                </a:prstTxWarp>
                <a:spAutoFit/>
              </a:bodyPr>
              <a:lstStyle/>
              <a:p>
                <a:r>
                  <a:rPr lang="en-US"/>
                  <a:t>x</a:t>
                </a:r>
                <a:endParaRPr lang="de-DE"/>
              </a:p>
            </p:txBody>
          </p:sp>
        </p:grpSp>
        <p:sp>
          <p:nvSpPr>
            <p:cNvPr id="39" name="Rechteck 38"/>
            <p:cNvSpPr/>
            <p:nvPr/>
          </p:nvSpPr>
          <p:spPr>
            <a:xfrm>
              <a:off x="2650657" y="2665330"/>
              <a:ext cx="540000" cy="2682000"/>
            </a:xfrm>
            <a:prstGeom prst="rect">
              <a:avLst/>
            </a:prstGeom>
            <a:solidFill>
              <a:schemeClr val="accent5">
                <a:lumMod val="60000"/>
                <a:lumOff val="40000"/>
                <a:alpha val="3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hteck 39"/>
            <p:cNvSpPr/>
            <p:nvPr/>
          </p:nvSpPr>
          <p:spPr>
            <a:xfrm>
              <a:off x="3205217" y="2665331"/>
              <a:ext cx="439200" cy="2682000"/>
            </a:xfrm>
            <a:prstGeom prst="rect">
              <a:avLst/>
            </a:prstGeom>
            <a:solidFill>
              <a:schemeClr val="accent1">
                <a:lumMod val="60000"/>
                <a:lumOff val="40000"/>
                <a:alpha val="3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feld 40"/>
            <p:cNvSpPr txBox="1"/>
            <p:nvPr/>
          </p:nvSpPr>
          <p:spPr>
            <a:xfrm>
              <a:off x="2598513" y="4720440"/>
              <a:ext cx="641660" cy="513484"/>
            </a:xfrm>
            <a:prstGeom prst="rect">
              <a:avLst/>
            </a:prstGeom>
            <a:noFill/>
          </p:spPr>
          <p:txBody>
            <a:bodyPr wrap="square" rtlCol="0">
              <a:spAutoFit/>
            </a:bodyPr>
            <a:lstStyle/>
            <a:p>
              <a:pPr algn="ctr"/>
              <a:r>
                <a:rPr lang="en-US" sz="1400" dirty="0">
                  <a:latin typeface="Comic Sans MS"/>
                  <a:cs typeface="Comic Sans MS"/>
                </a:rPr>
                <a:t>RHIC</a:t>
              </a:r>
            </a:p>
            <a:p>
              <a:pPr algn="ctr"/>
              <a:r>
                <a:rPr lang="en-US" sz="1400" dirty="0">
                  <a:latin typeface="Comic Sans MS"/>
                  <a:cs typeface="Comic Sans MS"/>
                </a:rPr>
                <a:t>pp</a:t>
              </a:r>
            </a:p>
          </p:txBody>
        </p:sp>
        <p:sp>
          <p:nvSpPr>
            <p:cNvPr id="42" name="Textfeld 41"/>
            <p:cNvSpPr txBox="1"/>
            <p:nvPr/>
          </p:nvSpPr>
          <p:spPr>
            <a:xfrm>
              <a:off x="3154212" y="4510722"/>
              <a:ext cx="536813" cy="724919"/>
            </a:xfrm>
            <a:prstGeom prst="rect">
              <a:avLst/>
            </a:prstGeom>
            <a:noFill/>
          </p:spPr>
          <p:txBody>
            <a:bodyPr wrap="square" rtlCol="0">
              <a:spAutoFit/>
            </a:bodyPr>
            <a:lstStyle/>
            <a:p>
              <a:pPr algn="ctr"/>
              <a:r>
                <a:rPr lang="en-US" sz="1400" dirty="0">
                  <a:latin typeface="Comic Sans MS"/>
                  <a:cs typeface="Comic Sans MS"/>
                </a:rPr>
                <a:t>DIS</a:t>
              </a:r>
              <a:endParaRPr lang="en-US" sz="1400" dirty="0">
                <a:latin typeface="Comic Sans MS"/>
                <a:cs typeface="Comic Sans MS"/>
              </a:endParaRPr>
            </a:p>
            <a:p>
              <a:pPr algn="ctr"/>
              <a:r>
                <a:rPr lang="en-US" sz="1400" dirty="0">
                  <a:latin typeface="Comic Sans MS"/>
                  <a:cs typeface="Comic Sans MS"/>
                </a:rPr>
                <a:t>&amp;</a:t>
              </a:r>
            </a:p>
            <a:p>
              <a:pPr algn="ctr"/>
              <a:r>
                <a:rPr lang="en-US" sz="1400" dirty="0">
                  <a:latin typeface="Comic Sans MS"/>
                  <a:cs typeface="Comic Sans MS"/>
                </a:rPr>
                <a:t>pp</a:t>
              </a:r>
            </a:p>
          </p:txBody>
        </p:sp>
      </p:grpSp>
      <p:cxnSp>
        <p:nvCxnSpPr>
          <p:cNvPr id="46" name="Gerade Verbindung mit Pfeil 45"/>
          <p:cNvCxnSpPr/>
          <p:nvPr/>
        </p:nvCxnSpPr>
        <p:spPr>
          <a:xfrm rot="5400000">
            <a:off x="7164006" y="2883049"/>
            <a:ext cx="481297" cy="1588"/>
          </a:xfrm>
          <a:prstGeom prst="straightConnector1">
            <a:avLst/>
          </a:prstGeom>
          <a:ln w="44450">
            <a:solidFill>
              <a:srgbClr val="E5291F"/>
            </a:solidFill>
            <a:tailEnd type="arrow"/>
          </a:ln>
        </p:spPr>
        <p:style>
          <a:lnRef idx="2">
            <a:schemeClr val="accent1"/>
          </a:lnRef>
          <a:fillRef idx="0">
            <a:schemeClr val="accent1"/>
          </a:fillRef>
          <a:effectRef idx="1">
            <a:schemeClr val="accent1"/>
          </a:effectRef>
          <a:fontRef idx="minor">
            <a:schemeClr val="tx1"/>
          </a:fontRef>
        </p:style>
      </p:cxnSp>
      <p:cxnSp>
        <p:nvCxnSpPr>
          <p:cNvPr id="47" name="Gerade Verbindung mit Pfeil 46"/>
          <p:cNvCxnSpPr/>
          <p:nvPr/>
        </p:nvCxnSpPr>
        <p:spPr>
          <a:xfrm rot="5400000" flipH="1" flipV="1">
            <a:off x="7188782" y="3473687"/>
            <a:ext cx="428570" cy="1587"/>
          </a:xfrm>
          <a:prstGeom prst="straightConnector1">
            <a:avLst/>
          </a:prstGeom>
          <a:ln w="44450">
            <a:solidFill>
              <a:srgbClr val="E5291F"/>
            </a:solidFill>
            <a:tailEnd type="arrow"/>
          </a:ln>
        </p:spPr>
        <p:style>
          <a:lnRef idx="2">
            <a:schemeClr val="accent1"/>
          </a:lnRef>
          <a:fillRef idx="0">
            <a:schemeClr val="accent1"/>
          </a:fillRef>
          <a:effectRef idx="1">
            <a:schemeClr val="accent1"/>
          </a:effectRef>
          <a:fontRef idx="minor">
            <a:schemeClr val="tx1"/>
          </a:fontRef>
        </p:style>
      </p:cxnSp>
      <p:cxnSp>
        <p:nvCxnSpPr>
          <p:cNvPr id="48" name="Gerade Verbindung mit Pfeil 47"/>
          <p:cNvCxnSpPr/>
          <p:nvPr/>
        </p:nvCxnSpPr>
        <p:spPr>
          <a:xfrm rot="10800000">
            <a:off x="6302581" y="3223653"/>
            <a:ext cx="1008586" cy="794"/>
          </a:xfrm>
          <a:prstGeom prst="straightConnector1">
            <a:avLst/>
          </a:prstGeom>
          <a:ln w="44450">
            <a:solidFill>
              <a:srgbClr val="E5291F"/>
            </a:solidFill>
            <a:prstDash val="lgDashDotDot"/>
            <a:tailEnd type="arrow"/>
          </a:ln>
        </p:spPr>
        <p:style>
          <a:lnRef idx="2">
            <a:schemeClr val="accent1"/>
          </a:lnRef>
          <a:fillRef idx="0">
            <a:schemeClr val="accent1"/>
          </a:fillRef>
          <a:effectRef idx="1">
            <a:schemeClr val="accent1"/>
          </a:effectRef>
          <a:fontRef idx="minor">
            <a:schemeClr val="tx1"/>
          </a:fontRef>
        </p:style>
      </p:cxnSp>
      <p:sp>
        <p:nvSpPr>
          <p:cNvPr id="49" name="Textfeld 48"/>
          <p:cNvSpPr txBox="1"/>
          <p:nvPr/>
        </p:nvSpPr>
        <p:spPr>
          <a:xfrm>
            <a:off x="287376" y="1908324"/>
            <a:ext cx="5878532" cy="307777"/>
          </a:xfrm>
          <a:prstGeom prst="rect">
            <a:avLst/>
          </a:prstGeom>
          <a:noFill/>
        </p:spPr>
        <p:txBody>
          <a:bodyPr wrap="none" rtlCol="0">
            <a:spAutoFit/>
          </a:bodyPr>
          <a:lstStyle/>
          <a:p>
            <a:pPr>
              <a:buFont typeface="Arial"/>
              <a:buChar char="•"/>
            </a:pPr>
            <a:r>
              <a:rPr lang="en-US" sz="1400" dirty="0"/>
              <a:t> found to be small at 0.05 &lt; x &lt; 0.2 [</a:t>
            </a:r>
            <a:r>
              <a:rPr lang="en-US" sz="1200" dirty="0">
                <a:solidFill>
                  <a:srgbClr val="0000FF"/>
                </a:solidFill>
              </a:rPr>
              <a:t>RHIC, COMPASS, HERMES</a:t>
            </a:r>
            <a:r>
              <a:rPr lang="en-US" sz="1400" dirty="0"/>
              <a:t>]</a:t>
            </a:r>
          </a:p>
        </p:txBody>
      </p:sp>
      <p:sp>
        <p:nvSpPr>
          <p:cNvPr id="50" name="Textfeld 49"/>
          <p:cNvSpPr txBox="1"/>
          <p:nvPr/>
        </p:nvSpPr>
        <p:spPr>
          <a:xfrm>
            <a:off x="683330" y="1392208"/>
            <a:ext cx="1304180" cy="400110"/>
          </a:xfrm>
          <a:prstGeom prst="rect">
            <a:avLst/>
          </a:prstGeom>
          <a:noFill/>
        </p:spPr>
        <p:txBody>
          <a:bodyPr wrap="none" rtlCol="0">
            <a:spAutoFit/>
          </a:bodyPr>
          <a:lstStyle/>
          <a:p>
            <a:r>
              <a:rPr lang="en-US" sz="2000" b="1" dirty="0">
                <a:solidFill>
                  <a:srgbClr val="0000FF"/>
                </a:solidFill>
              </a:rPr>
              <a:t>Δg(x,Q</a:t>
            </a:r>
            <a:r>
              <a:rPr lang="en-US" sz="2000" b="1" baseline="30000" dirty="0">
                <a:solidFill>
                  <a:srgbClr val="0000FF"/>
                </a:solidFill>
              </a:rPr>
              <a:t>2</a:t>
            </a:r>
            <a:r>
              <a:rPr lang="en-US" sz="2000" b="1" dirty="0">
                <a:solidFill>
                  <a:srgbClr val="0000FF"/>
                </a:solidFill>
              </a:rPr>
              <a:t>)</a:t>
            </a:r>
          </a:p>
        </p:txBody>
      </p:sp>
      <p:sp>
        <p:nvSpPr>
          <p:cNvPr id="51" name="Textfeld 50"/>
          <p:cNvSpPr txBox="1"/>
          <p:nvPr/>
        </p:nvSpPr>
        <p:spPr>
          <a:xfrm>
            <a:off x="211664" y="2799112"/>
            <a:ext cx="5037667" cy="830997"/>
          </a:xfrm>
          <a:prstGeom prst="rect">
            <a:avLst/>
          </a:prstGeom>
          <a:solidFill>
            <a:srgbClr val="FFF7ED"/>
          </a:solidFill>
          <a:ln w="25400">
            <a:solidFill>
              <a:srgbClr val="FFFF00"/>
            </a:solidFill>
          </a:ln>
          <a:scene3d>
            <a:camera prst="orthographicFront"/>
            <a:lightRig rig="threePt" dir="t"/>
          </a:scene3d>
          <a:sp3d>
            <a:bevelT prst="angle"/>
          </a:sp3d>
        </p:spPr>
        <p:txBody>
          <a:bodyPr wrap="square" rtlCol="0">
            <a:spAutoFit/>
          </a:bodyPr>
          <a:lstStyle/>
          <a:p>
            <a:pPr algn="ctr"/>
            <a:r>
              <a:rPr lang="en-US" sz="1600" b="1" dirty="0"/>
              <a:t>yet, full 1</a:t>
            </a:r>
            <a:r>
              <a:rPr lang="en-US" sz="1600" b="1" baseline="30000" dirty="0"/>
              <a:t>st</a:t>
            </a:r>
            <a:r>
              <a:rPr lang="en-US" sz="1600" b="1" dirty="0"/>
              <a:t> moment [proton spin sum]</a:t>
            </a:r>
          </a:p>
          <a:p>
            <a:pPr algn="ctr"/>
            <a:r>
              <a:rPr lang="en-US" sz="1600" b="1" dirty="0"/>
              <a:t>will remain to have significant uncertainties </a:t>
            </a:r>
          </a:p>
          <a:p>
            <a:pPr algn="ctr"/>
            <a:r>
              <a:rPr lang="en-US" sz="1600" b="1" dirty="0"/>
              <a:t>from unmeasured small </a:t>
            </a:r>
            <a:r>
              <a:rPr lang="en-US" sz="1600" b="1" dirty="0" err="1"/>
              <a:t>x</a:t>
            </a:r>
            <a:r>
              <a:rPr lang="en-US" sz="1600" b="1" dirty="0"/>
              <a:t> region</a:t>
            </a:r>
            <a:endParaRPr lang="en-US" sz="1400" b="1" dirty="0"/>
          </a:p>
        </p:txBody>
      </p:sp>
      <p:sp>
        <p:nvSpPr>
          <p:cNvPr id="54" name="Textfeld 53"/>
          <p:cNvSpPr txBox="1"/>
          <p:nvPr/>
        </p:nvSpPr>
        <p:spPr>
          <a:xfrm>
            <a:off x="287376" y="2262079"/>
            <a:ext cx="5288627" cy="523220"/>
          </a:xfrm>
          <a:prstGeom prst="rect">
            <a:avLst/>
          </a:prstGeom>
          <a:noFill/>
        </p:spPr>
        <p:txBody>
          <a:bodyPr wrap="none" rtlCol="0">
            <a:spAutoFit/>
          </a:bodyPr>
          <a:lstStyle/>
          <a:p>
            <a:pPr>
              <a:buFont typeface="Arial"/>
              <a:buChar char="•"/>
            </a:pPr>
            <a:r>
              <a:rPr lang="en-US" sz="1400" dirty="0"/>
              <a:t> RHIC can slightly extend </a:t>
            </a:r>
            <a:r>
              <a:rPr lang="en-US" sz="1400" dirty="0" err="1"/>
              <a:t>x</a:t>
            </a:r>
            <a:r>
              <a:rPr lang="en-US" sz="1400" dirty="0"/>
              <a:t> range &amp; reduce uncertainties </a:t>
            </a:r>
          </a:p>
          <a:p>
            <a:r>
              <a:rPr lang="en-US" sz="1400" dirty="0"/>
              <a:t>   [500 </a:t>
            </a:r>
            <a:r>
              <a:rPr lang="en-US" sz="1400" dirty="0" err="1"/>
              <a:t>GeV</a:t>
            </a:r>
            <a:r>
              <a:rPr lang="en-US" sz="1400" dirty="0"/>
              <a:t> running &amp; particle correlations]</a:t>
            </a:r>
          </a:p>
        </p:txBody>
      </p:sp>
      <p:sp>
        <p:nvSpPr>
          <p:cNvPr id="55" name="Textfeld 54"/>
          <p:cNvSpPr txBox="1"/>
          <p:nvPr/>
        </p:nvSpPr>
        <p:spPr>
          <a:xfrm>
            <a:off x="5955086" y="2179684"/>
            <a:ext cx="1355284" cy="461665"/>
          </a:xfrm>
          <a:prstGeom prst="rect">
            <a:avLst/>
          </a:prstGeom>
          <a:noFill/>
        </p:spPr>
        <p:txBody>
          <a:bodyPr wrap="none" rtlCol="0">
            <a:spAutoFit/>
          </a:bodyPr>
          <a:lstStyle/>
          <a:p>
            <a:pPr algn="ctr"/>
            <a:r>
              <a:rPr lang="en-US" sz="1200" b="1" dirty="0">
                <a:solidFill>
                  <a:srgbClr val="FF0000"/>
                </a:solidFill>
                <a:cs typeface="Comic Sans MS"/>
              </a:rPr>
              <a:t>can hide one</a:t>
            </a:r>
          </a:p>
          <a:p>
            <a:pPr algn="ctr"/>
            <a:r>
              <a:rPr lang="en-US" sz="1200" b="1" dirty="0">
                <a:solidFill>
                  <a:srgbClr val="FF0000"/>
                </a:solidFill>
                <a:cs typeface="Comic Sans MS"/>
              </a:rPr>
              <a:t>unit of     here</a:t>
            </a:r>
          </a:p>
        </p:txBody>
      </p:sp>
      <p:pic>
        <p:nvPicPr>
          <p:cNvPr id="56" name="Bild 55" descr="latex-image-1.pdf"/>
          <p:cNvPicPr>
            <a:picLocks noChangeAspect="1"/>
          </p:cNvPicPr>
          <p:nvPr/>
        </p:nvPicPr>
        <p:blipFill>
          <a:blip r:embed="rId6"/>
          <a:stretch>
            <a:fillRect/>
          </a:stretch>
        </p:blipFill>
        <p:spPr>
          <a:xfrm>
            <a:off x="6623570" y="2412996"/>
            <a:ext cx="114300" cy="165100"/>
          </a:xfrm>
          <a:prstGeom prst="rect">
            <a:avLst/>
          </a:prstGeom>
        </p:spPr>
      </p:pic>
      <p:sp>
        <p:nvSpPr>
          <p:cNvPr id="2" name="Title 1"/>
          <p:cNvSpPr>
            <a:spLocks noGrp="1"/>
          </p:cNvSpPr>
          <p:nvPr>
            <p:ph type="title"/>
          </p:nvPr>
        </p:nvSpPr>
        <p:spPr/>
        <p:txBody>
          <a:bodyPr/>
          <a:lstStyle/>
          <a:p>
            <a:pPr lvl="0"/>
            <a:r>
              <a:rPr lang="en-US" dirty="0" err="1">
                <a:effectLst>
                  <a:reflection blurRad="6350" stA="50000" endA="50" endPos="50000" dist="12700" dir="5400000" sy="-100000" algn="bl" rotWithShape="0"/>
                </a:effectLst>
                <a:latin typeface="Comic Sans MS"/>
                <a:cs typeface="Comic Sans MS"/>
              </a:rPr>
              <a:t>helicity</a:t>
            </a:r>
            <a:r>
              <a:rPr lang="en-US" dirty="0">
                <a:effectLst>
                  <a:reflection blurRad="6350" stA="50000" endA="50" endPos="50000" dist="12700" dir="5400000" sy="-100000" algn="bl" rotWithShape="0"/>
                </a:effectLst>
                <a:latin typeface="Comic Sans MS"/>
                <a:cs typeface="Comic Sans MS"/>
              </a:rPr>
              <a:t> structure - open questions</a:t>
            </a:r>
            <a:endParaRPr lang="en-US" dirty="0">
              <a:effectLst>
                <a:reflection blurRad="6350" stA="50000" endA="50" endPos="50000" dist="12700" dir="5400000" sy="-100000" algn="bl" rotWithShape="0"/>
              </a:effectLst>
            </a:endParaRPr>
          </a:p>
        </p:txBody>
      </p:sp>
      <p:pic>
        <p:nvPicPr>
          <p:cNvPr id="27" name="Bild 57"/>
          <p:cNvPicPr>
            <a:picLocks noChangeAspect="1"/>
          </p:cNvPicPr>
          <p:nvPr/>
        </p:nvPicPr>
        <p:blipFill>
          <a:blip r:embed="rId3"/>
          <a:stretch>
            <a:fillRect/>
          </a:stretch>
        </p:blipFill>
        <p:spPr>
          <a:xfrm>
            <a:off x="2889780" y="4144733"/>
            <a:ext cx="402529" cy="567669"/>
          </a:xfrm>
          <a:prstGeom prst="rect">
            <a:avLst/>
          </a:prstGeom>
        </p:spPr>
      </p:pic>
      <p:sp>
        <p:nvSpPr>
          <p:cNvPr id="28" name="Textfeld 58"/>
          <p:cNvSpPr txBox="1"/>
          <p:nvPr/>
        </p:nvSpPr>
        <p:spPr>
          <a:xfrm>
            <a:off x="3409933" y="4181909"/>
            <a:ext cx="1595475" cy="400110"/>
          </a:xfrm>
          <a:prstGeom prst="rect">
            <a:avLst/>
          </a:prstGeom>
          <a:noFill/>
        </p:spPr>
        <p:txBody>
          <a:bodyPr wrap="none" rtlCol="0">
            <a:spAutoFit/>
          </a:bodyPr>
          <a:lstStyle/>
          <a:p>
            <a:r>
              <a:rPr lang="en-US" sz="2000" b="1" dirty="0" err="1">
                <a:solidFill>
                  <a:srgbClr val="0000FF"/>
                </a:solidFill>
              </a:rPr>
              <a:t>Δq’s</a:t>
            </a:r>
            <a:r>
              <a:rPr lang="en-US" sz="2000" b="1" dirty="0">
                <a:solidFill>
                  <a:srgbClr val="0000FF"/>
                </a:solidFill>
              </a:rPr>
              <a:t> (x,Q</a:t>
            </a:r>
            <a:r>
              <a:rPr lang="en-US" sz="2000" b="1" baseline="30000" dirty="0">
                <a:solidFill>
                  <a:srgbClr val="0000FF"/>
                </a:solidFill>
              </a:rPr>
              <a:t>2</a:t>
            </a:r>
            <a:r>
              <a:rPr lang="en-US" sz="2000" b="1" dirty="0">
                <a:solidFill>
                  <a:srgbClr val="0000FF"/>
                </a:solidFill>
              </a:rPr>
              <a:t>)</a:t>
            </a:r>
          </a:p>
        </p:txBody>
      </p:sp>
      <p:pic>
        <p:nvPicPr>
          <p:cNvPr id="29" name="Bild 59"/>
          <p:cNvPicPr>
            <a:picLocks noChangeAspect="1"/>
          </p:cNvPicPr>
          <p:nvPr/>
        </p:nvPicPr>
        <p:blipFill>
          <a:blip r:embed="rId7"/>
          <a:stretch>
            <a:fillRect/>
          </a:stretch>
        </p:blipFill>
        <p:spPr>
          <a:xfrm>
            <a:off x="590432" y="3852459"/>
            <a:ext cx="2182837" cy="2800985"/>
          </a:xfrm>
          <a:prstGeom prst="rect">
            <a:avLst/>
          </a:prstGeom>
        </p:spPr>
      </p:pic>
      <p:pic>
        <p:nvPicPr>
          <p:cNvPr id="30" name="Bild 60"/>
          <p:cNvPicPr>
            <a:picLocks noChangeAspect="1"/>
          </p:cNvPicPr>
          <p:nvPr/>
        </p:nvPicPr>
        <p:blipFill>
          <a:blip r:embed="rId8"/>
          <a:stretch>
            <a:fillRect/>
          </a:stretch>
        </p:blipFill>
        <p:spPr>
          <a:xfrm>
            <a:off x="27189" y="4140945"/>
            <a:ext cx="506701" cy="1929364"/>
          </a:xfrm>
          <a:prstGeom prst="rect">
            <a:avLst/>
          </a:prstGeom>
        </p:spPr>
      </p:pic>
      <p:sp>
        <p:nvSpPr>
          <p:cNvPr id="31" name="Textfeld 61"/>
          <p:cNvSpPr txBox="1"/>
          <p:nvPr/>
        </p:nvSpPr>
        <p:spPr>
          <a:xfrm>
            <a:off x="2965585" y="5568203"/>
            <a:ext cx="5852884" cy="584776"/>
          </a:xfrm>
          <a:prstGeom prst="rect">
            <a:avLst/>
          </a:prstGeom>
          <a:noFill/>
        </p:spPr>
        <p:txBody>
          <a:bodyPr wrap="none" rtlCol="0">
            <a:spAutoFit/>
          </a:bodyPr>
          <a:lstStyle/>
          <a:p>
            <a:pPr>
              <a:buFont typeface="Arial"/>
              <a:buChar char="•"/>
            </a:pPr>
            <a:r>
              <a:rPr lang="en-US" sz="1600" dirty="0"/>
              <a:t> surprisingly small/positive </a:t>
            </a:r>
            <a:r>
              <a:rPr lang="en-US" sz="1600" dirty="0" err="1"/>
              <a:t>Δs</a:t>
            </a:r>
            <a:r>
              <a:rPr lang="en-US" sz="1600" dirty="0"/>
              <a:t> from SIDIS: large SU(3) </a:t>
            </a:r>
          </a:p>
          <a:p>
            <a:r>
              <a:rPr lang="en-US" sz="1600" dirty="0"/>
              <a:t>  breaking? </a:t>
            </a:r>
            <a:endParaRPr lang="en-US" sz="1200" dirty="0"/>
          </a:p>
        </p:txBody>
      </p:sp>
      <p:sp>
        <p:nvSpPr>
          <p:cNvPr id="32" name="Textfeld 64"/>
          <p:cNvSpPr txBox="1"/>
          <p:nvPr/>
        </p:nvSpPr>
        <p:spPr>
          <a:xfrm>
            <a:off x="2965585" y="4693311"/>
            <a:ext cx="5704995" cy="830997"/>
          </a:xfrm>
          <a:prstGeom prst="rect">
            <a:avLst/>
          </a:prstGeom>
          <a:noFill/>
        </p:spPr>
        <p:txBody>
          <a:bodyPr wrap="none" rtlCol="0">
            <a:spAutoFit/>
          </a:bodyPr>
          <a:lstStyle/>
          <a:p>
            <a:pPr>
              <a:buFont typeface="Arial"/>
              <a:buChar char="•"/>
            </a:pPr>
            <a:r>
              <a:rPr lang="en-US" sz="1600" dirty="0"/>
              <a:t> </a:t>
            </a:r>
            <a:r>
              <a:rPr lang="en-US" sz="1600" b="1" dirty="0"/>
              <a:t>known: </a:t>
            </a:r>
            <a:r>
              <a:rPr lang="en-US" sz="1600" dirty="0"/>
              <a:t>quarks contribute much less to proton spin</a:t>
            </a:r>
          </a:p>
          <a:p>
            <a:r>
              <a:rPr lang="en-US" sz="1600" dirty="0"/>
              <a:t>          than expected from quark models</a:t>
            </a:r>
          </a:p>
          <a:p>
            <a:r>
              <a:rPr lang="en-US" sz="1600" dirty="0"/>
              <a:t>          </a:t>
            </a:r>
            <a:r>
              <a:rPr lang="en-US" sz="1400" b="1" dirty="0"/>
              <a:t>large uncertainties in ΔΣ from unmeasured small x</a:t>
            </a:r>
          </a:p>
        </p:txBody>
      </p:sp>
      <p:grpSp>
        <p:nvGrpSpPr>
          <p:cNvPr id="6" name="Group 5"/>
          <p:cNvGrpSpPr/>
          <p:nvPr/>
        </p:nvGrpSpPr>
        <p:grpSpPr>
          <a:xfrm>
            <a:off x="2965585" y="5824184"/>
            <a:ext cx="5130665" cy="601573"/>
            <a:chOff x="2965585" y="5824184"/>
            <a:chExt cx="5130665" cy="601573"/>
          </a:xfrm>
        </p:grpSpPr>
        <p:sp>
          <p:nvSpPr>
            <p:cNvPr id="33" name="Textfeld 66"/>
            <p:cNvSpPr txBox="1"/>
            <p:nvPr/>
          </p:nvSpPr>
          <p:spPr>
            <a:xfrm>
              <a:off x="2965585" y="6087203"/>
              <a:ext cx="5130665" cy="338554"/>
            </a:xfrm>
            <a:prstGeom prst="rect">
              <a:avLst/>
            </a:prstGeom>
            <a:noFill/>
          </p:spPr>
          <p:txBody>
            <a:bodyPr wrap="square" rtlCol="0">
              <a:spAutoFit/>
            </a:bodyPr>
            <a:lstStyle/>
            <a:p>
              <a:pPr>
                <a:buFont typeface="Arial"/>
                <a:buChar char="•"/>
              </a:pPr>
              <a:r>
                <a:rPr lang="en-US" sz="1600" dirty="0"/>
                <a:t> flavor separation not well known, e.g., </a:t>
              </a:r>
              <a:r>
                <a:rPr lang="en-US" sz="1600" dirty="0" err="1"/>
                <a:t>Δu</a:t>
              </a:r>
              <a:r>
                <a:rPr lang="en-US" sz="1600" dirty="0"/>
                <a:t> - </a:t>
              </a:r>
              <a:r>
                <a:rPr lang="en-US" sz="1600" dirty="0" err="1"/>
                <a:t>Δd</a:t>
              </a:r>
              <a:r>
                <a:rPr lang="en-US" sz="1600" dirty="0"/>
                <a:t> </a:t>
              </a:r>
              <a:endParaRPr lang="en-US" sz="1200" dirty="0"/>
            </a:p>
          </p:txBody>
        </p:sp>
        <p:sp>
          <p:nvSpPr>
            <p:cNvPr id="34" name="Textfeld 76"/>
            <p:cNvSpPr txBox="1"/>
            <p:nvPr/>
          </p:nvSpPr>
          <p:spPr>
            <a:xfrm>
              <a:off x="7198355" y="5856949"/>
              <a:ext cx="300082" cy="369332"/>
            </a:xfrm>
            <a:prstGeom prst="rect">
              <a:avLst/>
            </a:prstGeom>
            <a:noFill/>
          </p:spPr>
          <p:txBody>
            <a:bodyPr wrap="none" rtlCol="0">
              <a:spAutoFit/>
            </a:bodyPr>
            <a:lstStyle/>
            <a:p>
              <a:r>
                <a:rPr lang="en-US" dirty="0"/>
                <a:t>_</a:t>
              </a:r>
            </a:p>
          </p:txBody>
        </p:sp>
        <p:sp>
          <p:nvSpPr>
            <p:cNvPr id="35" name="Textfeld 77"/>
            <p:cNvSpPr txBox="1"/>
            <p:nvPr/>
          </p:nvSpPr>
          <p:spPr>
            <a:xfrm>
              <a:off x="7757570" y="5824184"/>
              <a:ext cx="300082" cy="369332"/>
            </a:xfrm>
            <a:prstGeom prst="rect">
              <a:avLst/>
            </a:prstGeom>
            <a:noFill/>
          </p:spPr>
          <p:txBody>
            <a:bodyPr wrap="none" rtlCol="0">
              <a:spAutoFit/>
            </a:bodyPr>
            <a:lstStyle/>
            <a:p>
              <a:r>
                <a:rPr lang="en-US" dirty="0"/>
                <a:t>_</a:t>
              </a:r>
            </a:p>
          </p:txBody>
        </p:sp>
      </p:grpSp>
      <p:sp>
        <p:nvSpPr>
          <p:cNvPr id="8" name="Slide Number Placeholder 7"/>
          <p:cNvSpPr>
            <a:spLocks noGrp="1"/>
          </p:cNvSpPr>
          <p:nvPr>
            <p:ph type="sldNum" sz="quarter" idx="12"/>
          </p:nvPr>
        </p:nvSpPr>
        <p:spPr/>
        <p:txBody>
          <a:bodyPr/>
          <a:lstStyle/>
          <a:p>
            <a:fld id="{E7C2DFF1-6A7E-5841-980E-96BA788216E4}" type="slidenum">
              <a:rPr lang="en-US"/>
              <a:pPr/>
              <a:t>73</a:t>
            </a:fld>
            <a:endParaRPr lang="en-US"/>
          </a:p>
        </p:txBody>
      </p:sp>
      <p:sp>
        <p:nvSpPr>
          <p:cNvPr id="4" name="Date Placeholder 3"/>
          <p:cNvSpPr>
            <a:spLocks noGrp="1"/>
          </p:cNvSpPr>
          <p:nvPr>
            <p:ph type="dt" sz="half" idx="10"/>
          </p:nvPr>
        </p:nvSpPr>
        <p:spPr/>
        <p:txBody>
          <a:bodyPr/>
          <a:lstStyle/>
          <a:p>
            <a:r>
              <a:rPr lang="en-US"/>
              <a:t>E.C. Aschenauer</a:t>
            </a:r>
          </a:p>
        </p:txBody>
      </p:sp>
    </p:spTree>
    <p:extLst>
      <p:ext uri="{BB962C8B-B14F-4D97-AF65-F5344CB8AC3E}">
        <p14:creationId xmlns:p14="http://schemas.microsoft.com/office/powerpoint/2010/main" xmlns="" val="3828782877"/>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dissolve">
                                      <p:cBhvr>
                                        <p:cTn id="10" dur="500"/>
                                        <p:tgtEl>
                                          <p:spTgt spid="28"/>
                                        </p:tgtEl>
                                      </p:cBhvr>
                                    </p:animEffect>
                                  </p:childTnLst>
                                </p:cTn>
                              </p:par>
                              <p:par>
                                <p:cTn id="11" presetID="9"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dissolve">
                                      <p:cBhvr>
                                        <p:cTn id="13" dur="500"/>
                                        <p:tgtEl>
                                          <p:spTgt spid="29"/>
                                        </p:tgtEl>
                                      </p:cBhvr>
                                    </p:animEffect>
                                  </p:childTnLst>
                                </p:cTn>
                              </p:par>
                              <p:par>
                                <p:cTn id="14" presetID="9"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dissolve">
                                      <p:cBhvr>
                                        <p:cTn id="16" dur="500"/>
                                        <p:tgtEl>
                                          <p:spTgt spid="3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dissolve">
                                      <p:cBhvr>
                                        <p:cTn id="19" dur="500"/>
                                        <p:tgtEl>
                                          <p:spTgt spid="3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dissolve">
                                      <p:cBhvr>
                                        <p:cTn id="22" dur="500"/>
                                        <p:tgtEl>
                                          <p:spTgt spid="32"/>
                                        </p:tgtEl>
                                      </p:cBhvr>
                                    </p:animEffect>
                                  </p:childTnLst>
                                </p:cTn>
                              </p:par>
                              <p:par>
                                <p:cTn id="23" presetID="9"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3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a:xfrm>
            <a:off x="1179001" y="2743392"/>
            <a:ext cx="6208847" cy="1363153"/>
          </a:xfrm>
          <a:prstGeom prst="rect">
            <a:avLst/>
          </a:prstGeom>
          <a:gradFill flip="none" rotWithShape="1">
            <a:gsLst>
              <a:gs pos="0">
                <a:schemeClr val="accent3">
                  <a:lumMod val="60000"/>
                  <a:lumOff val="40000"/>
                </a:schemeClr>
              </a:gs>
              <a:gs pos="100000">
                <a:srgbClr val="FFFFFF"/>
              </a:gs>
            </a:gsLst>
            <a:lin ang="0" scaled="1"/>
            <a:tileRect/>
          </a:gradFill>
          <a:ln>
            <a:gradFill flip="none" rotWithShape="1">
              <a:gsLst>
                <a:gs pos="0">
                  <a:schemeClr val="accent3">
                    <a:lumMod val="60000"/>
                    <a:lumOff val="40000"/>
                  </a:schemeClr>
                </a:gs>
                <a:gs pos="100000">
                  <a:srgbClr val="FFFFFF"/>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Bild 2"/>
          <p:cNvPicPr>
            <a:picLocks noChangeAspect="1"/>
          </p:cNvPicPr>
          <p:nvPr/>
        </p:nvPicPr>
        <p:blipFill>
          <a:blip r:embed="rId3">
            <a:clrChange>
              <a:clrFrom>
                <a:srgbClr val="FFFFFF"/>
              </a:clrFrom>
              <a:clrTo>
                <a:srgbClr val="FFFFFF">
                  <a:alpha val="0"/>
                </a:srgbClr>
              </a:clrTo>
            </a:clrChange>
          </a:blip>
          <a:stretch>
            <a:fillRect/>
          </a:stretch>
        </p:blipFill>
        <p:spPr>
          <a:xfrm>
            <a:off x="667525" y="2536252"/>
            <a:ext cx="8055469" cy="3673069"/>
          </a:xfrm>
          <a:prstGeom prst="rect">
            <a:avLst/>
          </a:prstGeom>
        </p:spPr>
      </p:pic>
      <p:sp>
        <p:nvSpPr>
          <p:cNvPr id="4" name="Titel 1"/>
          <p:cNvSpPr txBox="1">
            <a:spLocks/>
          </p:cNvSpPr>
          <p:nvPr/>
        </p:nvSpPr>
        <p:spPr>
          <a:xfrm>
            <a:off x="810453" y="0"/>
            <a:ext cx="7313613" cy="634852"/>
          </a:xfrm>
          <a:prstGeom prst="rect">
            <a:avLst/>
          </a:prstGeom>
          <a:scene3d>
            <a:camera prst="orthographicFront"/>
            <a:lightRig rig="chilly" dir="t"/>
          </a:scene3d>
          <a:sp3d extrusionH="12700">
            <a:extrusionClr>
              <a:schemeClr val="bg1"/>
            </a:extrusionClr>
          </a:sp3d>
        </p:spPr>
        <p:txBody>
          <a:bodyPr vert="horz" lIns="91440" tIns="45720" rIns="91440" bIns="45720" rtlCol="0" anchor="b">
            <a:noAutofit/>
            <a:sp3d extrusionH="12700">
              <a:extrusionClr>
                <a:schemeClr val="bg1"/>
              </a:extrusionClr>
            </a:sp3d>
          </a:bodyPr>
          <a:lstStyle/>
          <a:p>
            <a:pPr marL="0" marR="0" lvl="0" indent="0" algn="ctr" defTabSz="914400" rtl="0" eaLnBrk="1" fontAlgn="auto" latinLnBrk="0" hangingPunct="1">
              <a:lnSpc>
                <a:spcPts val="5600"/>
              </a:lnSpc>
              <a:spcBef>
                <a:spcPct val="0"/>
              </a:spcBef>
              <a:spcAft>
                <a:spcPts val="0"/>
              </a:spcAft>
              <a:buClrTx/>
              <a:buSzTx/>
              <a:buFontTx/>
              <a:buNone/>
              <a:tabLst/>
              <a:defRPr/>
            </a:pPr>
            <a:endParaRPr kumimoji="0" lang="en-US" sz="2600" b="1" i="0" u="none" strike="noStrike" kern="1200" cap="none" spc="0" normalizeH="0" baseline="0" noProof="0" dirty="0">
              <a:ln>
                <a:noFill/>
              </a:ln>
              <a:gradFill>
                <a:gsLst>
                  <a:gs pos="50000">
                    <a:schemeClr val="tx1">
                      <a:lumMod val="65000"/>
                      <a:lumOff val="35000"/>
                    </a:schemeClr>
                  </a:gs>
                  <a:gs pos="100000">
                    <a:schemeClr val="tx1">
                      <a:lumMod val="85000"/>
                      <a:lumOff val="15000"/>
                    </a:schemeClr>
                  </a:gs>
                </a:gsLst>
                <a:lin ang="5400000" scaled="0"/>
              </a:gradFill>
              <a:effectLst>
                <a:outerShdw blurRad="50800" dist="38100" dir="2700000" algn="br">
                  <a:srgbClr val="000000">
                    <a:alpha val="43000"/>
                  </a:srgbClr>
                </a:outerShdw>
              </a:effectLst>
              <a:uLnTx/>
              <a:uFillTx/>
              <a:latin typeface="Comic Sans MS"/>
              <a:ea typeface="+mj-ea"/>
              <a:cs typeface="Comic Sans MS"/>
            </a:endParaRPr>
          </a:p>
        </p:txBody>
      </p:sp>
      <p:sp>
        <p:nvSpPr>
          <p:cNvPr id="5" name="Textfeld 4"/>
          <p:cNvSpPr txBox="1"/>
          <p:nvPr/>
        </p:nvSpPr>
        <p:spPr>
          <a:xfrm>
            <a:off x="524345" y="803910"/>
            <a:ext cx="4668804" cy="369332"/>
          </a:xfrm>
          <a:prstGeom prst="rect">
            <a:avLst/>
          </a:prstGeom>
          <a:noFill/>
        </p:spPr>
        <p:txBody>
          <a:bodyPr wrap="none" rtlCol="0">
            <a:spAutoFit/>
          </a:bodyPr>
          <a:lstStyle/>
          <a:p>
            <a:r>
              <a:rPr lang="en-US" b="1" dirty="0"/>
              <a:t>rough small-</a:t>
            </a:r>
            <a:r>
              <a:rPr lang="en-US" b="1" dirty="0" err="1"/>
              <a:t>x</a:t>
            </a:r>
            <a:r>
              <a:rPr lang="en-US" b="1" dirty="0"/>
              <a:t> approximation to Q</a:t>
            </a:r>
            <a:r>
              <a:rPr lang="en-US" b="1" baseline="30000" dirty="0"/>
              <a:t>2</a:t>
            </a:r>
            <a:r>
              <a:rPr lang="en-US" b="1" dirty="0"/>
              <a:t>-evolution: </a:t>
            </a:r>
          </a:p>
        </p:txBody>
      </p:sp>
      <p:pic>
        <p:nvPicPr>
          <p:cNvPr id="6" name="Picture 19" descr="C:\Documents and Settings\Marco\Desktop\BNL-JUNE-09\txp_fig.png"/>
          <p:cNvPicPr>
            <a:picLocks noChangeAspect="1" noChangeArrowheads="1"/>
          </p:cNvPicPr>
          <p:nvPr>
            <p:custDataLst>
              <p:tags r:id="rId1"/>
            </p:custDataLst>
          </p:nvPr>
        </p:nvPicPr>
        <p:blipFill>
          <a:blip r:embed="rId4">
            <a:clrChange>
              <a:clrFrom>
                <a:srgbClr val="FFFFFF"/>
              </a:clrFrom>
              <a:clrTo>
                <a:srgbClr val="FFFFFF">
                  <a:alpha val="0"/>
                </a:srgbClr>
              </a:clrTo>
            </a:clrChange>
            <a:alphaModFix/>
          </a:blip>
          <a:srcRect/>
          <a:stretch>
            <a:fillRect/>
          </a:stretch>
        </p:blipFill>
        <p:spPr bwMode="auto">
          <a:xfrm>
            <a:off x="578630" y="1307342"/>
            <a:ext cx="3164449" cy="646331"/>
          </a:xfrm>
          <a:prstGeom prst="rect">
            <a:avLst/>
          </a:prstGeom>
          <a:noFill/>
          <a:ln w="28575">
            <a:noFill/>
            <a:miter lim="800000"/>
            <a:headEnd/>
            <a:tailEnd/>
          </a:ln>
          <a:effectLst/>
        </p:spPr>
      </p:pic>
      <p:sp>
        <p:nvSpPr>
          <p:cNvPr id="7" name="Textfeld 6"/>
          <p:cNvSpPr txBox="1"/>
          <p:nvPr/>
        </p:nvSpPr>
        <p:spPr>
          <a:xfrm>
            <a:off x="4392083" y="1307342"/>
            <a:ext cx="4751917" cy="646331"/>
          </a:xfrm>
          <a:prstGeom prst="rect">
            <a:avLst/>
          </a:prstGeom>
          <a:solidFill>
            <a:srgbClr val="FF3712">
              <a:alpha val="25000"/>
            </a:srgbClr>
          </a:solidFill>
          <a:ln w="25400">
            <a:solidFill>
              <a:srgbClr val="FF3712"/>
            </a:solidFill>
          </a:ln>
          <a:scene3d>
            <a:camera prst="orthographicFront"/>
            <a:lightRig rig="threePt" dir="t"/>
          </a:scene3d>
          <a:sp3d>
            <a:bevelT prst="angle"/>
          </a:sp3d>
        </p:spPr>
        <p:txBody>
          <a:bodyPr wrap="square" rtlCol="0">
            <a:spAutoFit/>
          </a:bodyPr>
          <a:lstStyle/>
          <a:p>
            <a:pPr algn="ctr"/>
            <a:r>
              <a:rPr lang="en-US" b="1" dirty="0"/>
              <a:t>spread in Δg(x,Q</a:t>
            </a:r>
            <a:r>
              <a:rPr lang="en-US" b="1" baseline="30000" dirty="0"/>
              <a:t>2</a:t>
            </a:r>
            <a:r>
              <a:rPr lang="en-US" b="1" dirty="0"/>
              <a:t>) translates into</a:t>
            </a:r>
          </a:p>
          <a:p>
            <a:pPr algn="ctr"/>
            <a:r>
              <a:rPr lang="en-US" b="1" dirty="0"/>
              <a:t>spread of scaling violations for g</a:t>
            </a:r>
            <a:r>
              <a:rPr lang="en-US" b="1" baseline="-25000" dirty="0"/>
              <a:t>1</a:t>
            </a:r>
            <a:r>
              <a:rPr lang="en-US" b="1" dirty="0"/>
              <a:t>(x,Q</a:t>
            </a:r>
            <a:r>
              <a:rPr lang="en-US" b="1" baseline="30000" dirty="0"/>
              <a:t>2</a:t>
            </a:r>
            <a:r>
              <a:rPr lang="en-US" b="1" dirty="0"/>
              <a:t>)</a:t>
            </a:r>
          </a:p>
        </p:txBody>
      </p:sp>
      <p:sp>
        <p:nvSpPr>
          <p:cNvPr id="8" name="Textfeld 7"/>
          <p:cNvSpPr txBox="1"/>
          <p:nvPr/>
        </p:nvSpPr>
        <p:spPr>
          <a:xfrm>
            <a:off x="5231247" y="2427070"/>
            <a:ext cx="1569660" cy="307777"/>
          </a:xfrm>
          <a:prstGeom prst="rect">
            <a:avLst/>
          </a:prstGeom>
          <a:noFill/>
        </p:spPr>
        <p:txBody>
          <a:bodyPr wrap="none" rtlCol="0">
            <a:spAutoFit/>
          </a:bodyPr>
          <a:lstStyle/>
          <a:p>
            <a:r>
              <a:rPr lang="en-US" sz="1400" b="1" dirty="0">
                <a:solidFill>
                  <a:srgbClr val="0000FF"/>
                </a:solidFill>
              </a:rPr>
              <a:t>5 </a:t>
            </a:r>
            <a:r>
              <a:rPr lang="en-US" sz="1400" b="1" dirty="0" err="1">
                <a:solidFill>
                  <a:srgbClr val="0000FF"/>
                </a:solidFill>
              </a:rPr>
              <a:t>x</a:t>
            </a:r>
            <a:r>
              <a:rPr lang="en-US" sz="1400" b="1" dirty="0">
                <a:solidFill>
                  <a:srgbClr val="0000FF"/>
                </a:solidFill>
              </a:rPr>
              <a:t> 250 starts here</a:t>
            </a:r>
          </a:p>
        </p:txBody>
      </p:sp>
      <p:sp>
        <p:nvSpPr>
          <p:cNvPr id="9" name="Textfeld 8"/>
          <p:cNvSpPr txBox="1"/>
          <p:nvPr/>
        </p:nvSpPr>
        <p:spPr>
          <a:xfrm>
            <a:off x="26930" y="6039989"/>
            <a:ext cx="9238426" cy="338554"/>
          </a:xfrm>
          <a:prstGeom prst="rect">
            <a:avLst/>
          </a:prstGeom>
          <a:noFill/>
        </p:spPr>
        <p:txBody>
          <a:bodyPr wrap="none" rtlCol="0">
            <a:spAutoFit/>
          </a:bodyPr>
          <a:lstStyle/>
          <a:p>
            <a:pPr>
              <a:buFont typeface="Arial"/>
              <a:buChar char="•"/>
            </a:pPr>
            <a:r>
              <a:rPr lang="en-US" sz="1600" dirty="0"/>
              <a:t> </a:t>
            </a:r>
            <a:r>
              <a:rPr lang="en-US" sz="1400" dirty="0"/>
              <a:t>error bars for moderate 10fb</a:t>
            </a:r>
            <a:r>
              <a:rPr lang="en-US" sz="1400" baseline="30000" dirty="0"/>
              <a:t>-1</a:t>
            </a:r>
            <a:r>
              <a:rPr lang="en-US" sz="1400" dirty="0"/>
              <a:t> per </a:t>
            </a:r>
            <a:r>
              <a:rPr lang="en-US" sz="1400" dirty="0" err="1"/>
              <a:t>c.m.s</a:t>
            </a:r>
            <a:r>
              <a:rPr lang="en-US" sz="1400" dirty="0"/>
              <a:t>. energy; bands parameterize current DSSV+ uncertainties</a:t>
            </a:r>
          </a:p>
        </p:txBody>
      </p:sp>
      <p:sp>
        <p:nvSpPr>
          <p:cNvPr id="10" name="Textfeld 9"/>
          <p:cNvSpPr txBox="1"/>
          <p:nvPr/>
        </p:nvSpPr>
        <p:spPr>
          <a:xfrm>
            <a:off x="-21166" y="2036571"/>
            <a:ext cx="9161482" cy="338554"/>
          </a:xfrm>
          <a:prstGeom prst="rect">
            <a:avLst/>
          </a:prstGeom>
          <a:noFill/>
        </p:spPr>
        <p:txBody>
          <a:bodyPr wrap="none" rtlCol="0">
            <a:spAutoFit/>
          </a:bodyPr>
          <a:lstStyle/>
          <a:p>
            <a:pPr>
              <a:buFont typeface="Arial"/>
              <a:buChar char="•"/>
            </a:pPr>
            <a:r>
              <a:rPr lang="en-US" sz="1600" dirty="0"/>
              <a:t> need </a:t>
            </a:r>
            <a:r>
              <a:rPr lang="en-US" sz="1600" dirty="0" err="1"/>
              <a:t>x</a:t>
            </a:r>
            <a:r>
              <a:rPr lang="en-US" sz="1600" dirty="0"/>
              <a:t>-bins with a least two Q</a:t>
            </a:r>
            <a:r>
              <a:rPr lang="en-US" sz="1600" baseline="30000" dirty="0"/>
              <a:t>2</a:t>
            </a:r>
            <a:r>
              <a:rPr lang="en-US" sz="1600" dirty="0"/>
              <a:t> values to compute derivative </a:t>
            </a:r>
            <a:r>
              <a:rPr lang="en-US" sz="1400" dirty="0"/>
              <a:t>(limits </a:t>
            </a:r>
            <a:r>
              <a:rPr lang="en-US" sz="1400" dirty="0" err="1"/>
              <a:t>x</a:t>
            </a:r>
            <a:r>
              <a:rPr lang="en-US" sz="1400" dirty="0"/>
              <a:t> reach somewhat)</a:t>
            </a:r>
          </a:p>
        </p:txBody>
      </p:sp>
      <p:sp>
        <p:nvSpPr>
          <p:cNvPr id="11" name="Nach unten gekrümmter Pfeil 10"/>
          <p:cNvSpPr/>
          <p:nvPr/>
        </p:nvSpPr>
        <p:spPr>
          <a:xfrm>
            <a:off x="3845526" y="1479661"/>
            <a:ext cx="547650" cy="337873"/>
          </a:xfrm>
          <a:prstGeom prst="curvedDownArrow">
            <a:avLst>
              <a:gd name="adj1" fmla="val 25000"/>
              <a:gd name="adj2" fmla="val 50000"/>
              <a:gd name="adj3" fmla="val 62931"/>
            </a:avLst>
          </a:prstGeom>
          <a:solidFill>
            <a:srgbClr val="FF0000"/>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Textfeld 12"/>
          <p:cNvSpPr txBox="1"/>
          <p:nvPr/>
        </p:nvSpPr>
        <p:spPr>
          <a:xfrm>
            <a:off x="1830179" y="2429843"/>
            <a:ext cx="2954655" cy="307777"/>
          </a:xfrm>
          <a:prstGeom prst="rect">
            <a:avLst/>
          </a:prstGeom>
          <a:noFill/>
        </p:spPr>
        <p:txBody>
          <a:bodyPr wrap="none" rtlCol="0">
            <a:spAutoFit/>
          </a:bodyPr>
          <a:lstStyle/>
          <a:p>
            <a:r>
              <a:rPr lang="en-US" sz="1400" b="1" dirty="0">
                <a:solidFill>
                  <a:srgbClr val="FF0000"/>
                </a:solidFill>
              </a:rPr>
              <a:t>smallest </a:t>
            </a:r>
            <a:r>
              <a:rPr lang="en-US" sz="1400" b="1" dirty="0" err="1">
                <a:solidFill>
                  <a:srgbClr val="FF0000"/>
                </a:solidFill>
              </a:rPr>
              <a:t>x</a:t>
            </a:r>
            <a:r>
              <a:rPr lang="en-US" sz="1400" b="1" dirty="0">
                <a:solidFill>
                  <a:srgbClr val="FF0000"/>
                </a:solidFill>
              </a:rPr>
              <a:t>  bins require 20 </a:t>
            </a:r>
            <a:r>
              <a:rPr lang="en-US" sz="1400" b="1" dirty="0" err="1">
                <a:solidFill>
                  <a:srgbClr val="FF0000"/>
                </a:solidFill>
              </a:rPr>
              <a:t>x</a:t>
            </a:r>
            <a:r>
              <a:rPr lang="en-US" sz="1400" b="1" dirty="0">
                <a:solidFill>
                  <a:srgbClr val="FF0000"/>
                </a:solidFill>
              </a:rPr>
              <a:t> 250 </a:t>
            </a:r>
            <a:r>
              <a:rPr lang="en-US" sz="1400" b="1" dirty="0" err="1">
                <a:solidFill>
                  <a:srgbClr val="FF0000"/>
                </a:solidFill>
              </a:rPr>
              <a:t>GeV</a:t>
            </a:r>
            <a:endParaRPr lang="en-US" sz="1400" b="1" dirty="0">
              <a:solidFill>
                <a:srgbClr val="FF0000"/>
              </a:solidFill>
            </a:endParaRPr>
          </a:p>
        </p:txBody>
      </p:sp>
      <p:sp>
        <p:nvSpPr>
          <p:cNvPr id="16" name="Title 15"/>
          <p:cNvSpPr>
            <a:spLocks noGrp="1"/>
          </p:cNvSpPr>
          <p:nvPr>
            <p:ph type="title"/>
          </p:nvPr>
        </p:nvSpPr>
        <p:spPr/>
        <p:txBody>
          <a:bodyPr/>
          <a:lstStyle/>
          <a:p>
            <a:pPr lvl="0"/>
            <a:r>
              <a:rPr lang="en-US" dirty="0">
                <a:effectLst>
                  <a:outerShdw blurRad="50800" dist="38100" dir="2700000" algn="br">
                    <a:srgbClr val="000000">
                      <a:alpha val="43000"/>
                    </a:srgbClr>
                  </a:outerShdw>
                  <a:reflection stA="50000" endPos="50000" dist="12700" dir="5400000" sy="-100000" algn="bl" rotWithShape="0"/>
                </a:effectLst>
                <a:latin typeface="Comic Sans MS"/>
                <a:cs typeface="Comic Sans MS"/>
              </a:rPr>
              <a:t>scaling violations at small x</a:t>
            </a:r>
            <a:endParaRPr lang="en-US" dirty="0">
              <a:effectLst>
                <a:outerShdw blurRad="50800" dist="38100" dir="2700000" algn="br">
                  <a:srgbClr val="000000">
                    <a:alpha val="43000"/>
                  </a:srgbClr>
                </a:outerShdw>
                <a:reflection stA="50000" endPos="50000" dist="12700" dir="5400000" sy="-100000" algn="bl" rotWithShape="0"/>
              </a:effectLst>
            </a:endParaRPr>
          </a:p>
        </p:txBody>
      </p:sp>
      <p:sp>
        <p:nvSpPr>
          <p:cNvPr id="18" name="Slide Number Placeholder 17"/>
          <p:cNvSpPr>
            <a:spLocks noGrp="1"/>
          </p:cNvSpPr>
          <p:nvPr>
            <p:ph type="sldNum" sz="quarter" idx="12"/>
          </p:nvPr>
        </p:nvSpPr>
        <p:spPr/>
        <p:txBody>
          <a:bodyPr/>
          <a:lstStyle/>
          <a:p>
            <a:fld id="{E7C2DFF1-6A7E-5841-980E-96BA788216E4}" type="slidenum">
              <a:rPr lang="en-US"/>
              <a:pPr/>
              <a:t>74</a:t>
            </a:fld>
            <a:endParaRPr lang="en-US"/>
          </a:p>
        </p:txBody>
      </p:sp>
      <p:sp>
        <p:nvSpPr>
          <p:cNvPr id="2" name="Date Placeholder 1"/>
          <p:cNvSpPr>
            <a:spLocks noGrp="1"/>
          </p:cNvSpPr>
          <p:nvPr>
            <p:ph type="dt" sz="half" idx="10"/>
          </p:nvPr>
        </p:nvSpPr>
        <p:spPr/>
        <p:txBody>
          <a:bodyPr/>
          <a:lstStyle/>
          <a:p>
            <a:r>
              <a:rPr lang="en-US"/>
              <a:t>E.C. Aschenauer</a:t>
            </a:r>
          </a:p>
        </p:txBody>
      </p:sp>
    </p:spTree>
    <p:extLst>
      <p:ext uri="{BB962C8B-B14F-4D97-AF65-F5344CB8AC3E}">
        <p14:creationId xmlns:p14="http://schemas.microsoft.com/office/powerpoint/2010/main" xmlns="" val="295324527"/>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2"/>
          <p:cNvSpPr>
            <a:spLocks noGrp="1"/>
          </p:cNvSpPr>
          <p:nvPr>
            <p:ph type="sldNum" sz="quarter" idx="10"/>
          </p:nvPr>
        </p:nvSpPr>
        <p:spPr/>
        <p:txBody>
          <a:bodyPr/>
          <a:lstStyle/>
          <a:p>
            <a:pPr>
              <a:defRPr/>
            </a:pPr>
            <a:fld id="{923D48B6-8AC7-8945-BB55-8AB3E424BF2E}" type="slidenum">
              <a:rPr lang="it-IT"/>
              <a:pPr>
                <a:defRPr/>
              </a:pPr>
              <a:t>75</a:t>
            </a:fld>
            <a:endParaRPr lang="it-IT"/>
          </a:p>
        </p:txBody>
      </p:sp>
      <p:sp>
        <p:nvSpPr>
          <p:cNvPr id="724994" name="Rectangle 2"/>
          <p:cNvSpPr>
            <a:spLocks noChangeArrowheads="1"/>
          </p:cNvSpPr>
          <p:nvPr/>
        </p:nvSpPr>
        <p:spPr bwMode="auto">
          <a:xfrm>
            <a:off x="2124075" y="5876925"/>
            <a:ext cx="914400" cy="914400"/>
          </a:xfrm>
          <a:prstGeom prst="rect">
            <a:avLst/>
          </a:prstGeom>
          <a:noFill/>
          <a:ln w="9525">
            <a:noFill/>
            <a:miter lim="800000"/>
            <a:headEnd/>
            <a:tailEnd/>
          </a:ln>
          <a:effectLst/>
        </p:spPr>
        <p:txBody>
          <a:bodyPr wrap="none" anchor="ctr">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sp>
        <p:nvSpPr>
          <p:cNvPr id="724995" name="AutoShape 3"/>
          <p:cNvSpPr>
            <a:spLocks noChangeArrowheads="1"/>
          </p:cNvSpPr>
          <p:nvPr/>
        </p:nvSpPr>
        <p:spPr bwMode="auto">
          <a:xfrm>
            <a:off x="2411413" y="5229225"/>
            <a:ext cx="1439862" cy="431800"/>
          </a:xfrm>
          <a:prstGeom prst="roundRect">
            <a:avLst>
              <a:gd name="adj" fmla="val 16667"/>
            </a:avLst>
          </a:prstGeom>
          <a:noFill/>
          <a:ln w="9525">
            <a:noFill/>
            <a:round/>
            <a:headEnd/>
            <a:tailEnd/>
          </a:ln>
          <a:effectLst/>
        </p:spPr>
        <p:txBody>
          <a:bodyPr wrap="none" anchor="ctr">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sp>
        <p:nvSpPr>
          <p:cNvPr id="73738" name="Text Box 5"/>
          <p:cNvSpPr txBox="1">
            <a:spLocks noChangeArrowheads="1"/>
          </p:cNvSpPr>
          <p:nvPr/>
        </p:nvSpPr>
        <p:spPr bwMode="auto">
          <a:xfrm>
            <a:off x="592138" y="2051050"/>
            <a:ext cx="184150" cy="396875"/>
          </a:xfrm>
          <a:prstGeom prst="rect">
            <a:avLst/>
          </a:prstGeom>
          <a:noFill/>
          <a:ln w="9525">
            <a:noFill/>
            <a:miter lim="800000"/>
            <a:headEnd/>
            <a:tailEnd/>
          </a:ln>
        </p:spPr>
        <p:txBody>
          <a:bodyPr wrap="none">
            <a:prstTxWarp prst="textNoShape">
              <a:avLst/>
            </a:prstTxWarp>
            <a:spAutoFit/>
          </a:bodyPr>
          <a:lstStyle/>
          <a:p>
            <a:endParaRPr lang="en-US" b="0">
              <a:solidFill>
                <a:schemeClr val="accent2"/>
              </a:solidFill>
              <a:latin typeface="Tahoma" pitchFamily="-65" charset="0"/>
              <a:sym typeface="Wingdings" pitchFamily="-65" charset="2"/>
            </a:endParaRPr>
          </a:p>
        </p:txBody>
      </p:sp>
      <p:sp>
        <p:nvSpPr>
          <p:cNvPr id="73739" name="Text Box 6"/>
          <p:cNvSpPr txBox="1">
            <a:spLocks noChangeArrowheads="1"/>
          </p:cNvSpPr>
          <p:nvPr/>
        </p:nvSpPr>
        <p:spPr bwMode="auto">
          <a:xfrm>
            <a:off x="213586" y="748090"/>
            <a:ext cx="3820978" cy="748923"/>
          </a:xfrm>
          <a:prstGeom prst="rect">
            <a:avLst/>
          </a:prstGeom>
          <a:noFill/>
          <a:ln w="9525">
            <a:noFill/>
            <a:miter lim="800000"/>
            <a:headEnd/>
            <a:tailEnd/>
          </a:ln>
        </p:spPr>
        <p:txBody>
          <a:bodyPr wrap="none">
            <a:prstTxWarp prst="textNoShape">
              <a:avLst/>
            </a:prstTxWarp>
            <a:spAutoFit/>
          </a:bodyPr>
          <a:lstStyle/>
          <a:p>
            <a:pPr>
              <a:lnSpc>
                <a:spcPct val="120000"/>
              </a:lnSpc>
            </a:pPr>
            <a:r>
              <a:rPr lang="en-US" sz="2000" b="1" dirty="0">
                <a:latin typeface="Comic Sans MS"/>
                <a:cs typeface="Comic Sans MS"/>
                <a:sym typeface="Wingdings" pitchFamily="-65" charset="2"/>
              </a:rPr>
              <a:t>observables sensitive to E:</a:t>
            </a:r>
          </a:p>
          <a:p>
            <a:pPr>
              <a:lnSpc>
                <a:spcPct val="120000"/>
              </a:lnSpc>
            </a:pPr>
            <a:r>
              <a:rPr lang="en-US" sz="1600" b="1" dirty="0">
                <a:latin typeface="Comic Sans MS"/>
                <a:cs typeface="Comic Sans MS"/>
                <a:sym typeface="Wingdings" pitchFamily="-65" charset="2"/>
              </a:rPr>
              <a:t>(</a:t>
            </a:r>
            <a:r>
              <a:rPr lang="en-US" sz="1600" b="1" dirty="0" err="1">
                <a:latin typeface="Comic Sans MS"/>
                <a:cs typeface="Comic Sans MS"/>
                <a:sym typeface="Wingdings" pitchFamily="-65" charset="2"/>
              </a:rPr>
              <a:t>J</a:t>
            </a:r>
            <a:r>
              <a:rPr lang="en-US" sz="1600" b="1" baseline="-25000" dirty="0" err="1">
                <a:latin typeface="Comic Sans MS"/>
                <a:cs typeface="Comic Sans MS"/>
                <a:sym typeface="Wingdings" pitchFamily="-65" charset="2"/>
              </a:rPr>
              <a:t>q</a:t>
            </a:r>
            <a:r>
              <a:rPr lang="en-US" sz="1600" b="1" dirty="0">
                <a:latin typeface="Comic Sans MS"/>
                <a:cs typeface="Comic Sans MS"/>
                <a:sym typeface="Wingdings" pitchFamily="-65" charset="2"/>
              </a:rPr>
              <a:t> input parameter in </a:t>
            </a:r>
            <a:r>
              <a:rPr lang="en-US" sz="1600" b="1" dirty="0" err="1">
                <a:latin typeface="Comic Sans MS"/>
                <a:cs typeface="Comic Sans MS"/>
                <a:sym typeface="Wingdings" pitchFamily="-65" charset="2"/>
              </a:rPr>
              <a:t>ansatz</a:t>
            </a:r>
            <a:r>
              <a:rPr lang="en-US" sz="1600" b="1" dirty="0">
                <a:latin typeface="Comic Sans MS"/>
                <a:cs typeface="Comic Sans MS"/>
                <a:sym typeface="Wingdings" pitchFamily="-65" charset="2"/>
              </a:rPr>
              <a:t> for E)</a:t>
            </a:r>
            <a:endParaRPr lang="it-IT" sz="2000" b="1" dirty="0">
              <a:latin typeface="Comic Sans MS"/>
              <a:cs typeface="Comic Sans MS"/>
              <a:sym typeface="Wingdings" pitchFamily="-65" charset="2"/>
            </a:endParaRPr>
          </a:p>
        </p:txBody>
      </p:sp>
      <p:sp>
        <p:nvSpPr>
          <p:cNvPr id="724999" name="Text Box 7"/>
          <p:cNvSpPr txBox="1">
            <a:spLocks noChangeArrowheads="1"/>
          </p:cNvSpPr>
          <p:nvPr/>
        </p:nvSpPr>
        <p:spPr bwMode="auto">
          <a:xfrm>
            <a:off x="4928256" y="748090"/>
            <a:ext cx="2864887" cy="798680"/>
          </a:xfrm>
          <a:prstGeom prst="rect">
            <a:avLst/>
          </a:prstGeom>
          <a:noFill/>
          <a:ln w="9525">
            <a:noFill/>
            <a:miter lim="800000"/>
            <a:headEnd/>
            <a:tailEnd/>
          </a:ln>
          <a:effectLst/>
        </p:spPr>
        <p:txBody>
          <a:bodyPr wrap="none">
            <a:prstTxWarp prst="textNoShape">
              <a:avLst/>
            </a:prstTxWarp>
            <a:spAutoFit/>
          </a:bodyPr>
          <a:lstStyle/>
          <a:p>
            <a:pPr>
              <a:lnSpc>
                <a:spcPct val="130000"/>
              </a:lnSpc>
              <a:buClr>
                <a:srgbClr val="0000FF"/>
              </a:buClr>
              <a:buFont typeface="Wingdings" charset="2"/>
              <a:buChar char="q"/>
              <a:defRPr/>
            </a:pPr>
            <a:r>
              <a:rPr lang="en-US" dirty="0">
                <a:solidFill>
                  <a:schemeClr val="tx1"/>
                </a:solidFill>
                <a:effectLst>
                  <a:outerShdw blurRad="38100" dist="38100" dir="2700000" algn="tl">
                    <a:srgbClr val="DDDDDD"/>
                  </a:outerShdw>
                </a:effectLst>
                <a:latin typeface="Comic Sans MS" charset="0"/>
                <a:sym typeface="Wingdings" charset="2"/>
              </a:rPr>
              <a:t> </a:t>
            </a:r>
            <a:r>
              <a:rPr lang="en-US" b="1" dirty="0">
                <a:solidFill>
                  <a:schemeClr val="tx1"/>
                </a:solidFill>
                <a:effectLst>
                  <a:outerShdw blurRad="38100" dist="38100" dir="2700000" algn="tl">
                    <a:srgbClr val="DDDDDD"/>
                  </a:outerShdw>
                </a:effectLst>
                <a:latin typeface="Comic Sans MS" charset="0"/>
                <a:sym typeface="Wingdings" charset="2"/>
              </a:rPr>
              <a:t>DVCS A</a:t>
            </a:r>
            <a:r>
              <a:rPr lang="en-US" b="1" baseline="-25000" dirty="0">
                <a:solidFill>
                  <a:schemeClr val="tx1"/>
                </a:solidFill>
                <a:effectLst>
                  <a:outerShdw blurRad="38100" dist="38100" dir="2700000" algn="tl">
                    <a:srgbClr val="DDDDDD"/>
                  </a:outerShdw>
                </a:effectLst>
                <a:latin typeface="Comic Sans MS" charset="0"/>
                <a:sym typeface="Wingdings" charset="2"/>
              </a:rPr>
              <a:t>UT  </a:t>
            </a:r>
            <a:r>
              <a:rPr lang="en-US" b="1" dirty="0">
                <a:solidFill>
                  <a:schemeClr val="tx1"/>
                </a:solidFill>
                <a:effectLst>
                  <a:outerShdw blurRad="38100" dist="38100" dir="2700000" algn="tl">
                    <a:srgbClr val="DDDDDD"/>
                  </a:outerShdw>
                </a:effectLst>
                <a:latin typeface="Comic Sans MS" charset="0"/>
                <a:sym typeface="Wingdings" charset="2"/>
              </a:rPr>
              <a:t>: HERMES</a:t>
            </a:r>
          </a:p>
          <a:p>
            <a:pPr>
              <a:lnSpc>
                <a:spcPct val="130000"/>
              </a:lnSpc>
              <a:buClr>
                <a:srgbClr val="0000FF"/>
              </a:buClr>
              <a:buFont typeface="Wingdings" charset="2"/>
              <a:buChar char="q"/>
              <a:defRPr/>
            </a:pPr>
            <a:r>
              <a:rPr lang="en-US" b="1" dirty="0">
                <a:solidFill>
                  <a:schemeClr val="tx1"/>
                </a:solidFill>
                <a:effectLst>
                  <a:outerShdw blurRad="38100" dist="38100" dir="2700000" algn="tl">
                    <a:srgbClr val="DDDDDD"/>
                  </a:outerShdw>
                </a:effectLst>
                <a:latin typeface="Comic Sans MS" charset="0"/>
                <a:sym typeface="Wingdings" charset="2"/>
              </a:rPr>
              <a:t> </a:t>
            </a:r>
            <a:r>
              <a:rPr lang="en-US" b="1" dirty="0" err="1">
                <a:solidFill>
                  <a:schemeClr val="tx1"/>
                </a:solidFill>
                <a:effectLst>
                  <a:outerShdw blurRad="38100" dist="38100" dir="2700000" algn="tl">
                    <a:srgbClr val="DDDDDD"/>
                  </a:outerShdw>
                </a:effectLst>
                <a:latin typeface="Comic Sans MS" charset="0"/>
                <a:sym typeface="Wingdings" charset="2"/>
              </a:rPr>
              <a:t>nDVCS</a:t>
            </a:r>
            <a:r>
              <a:rPr lang="en-US" b="1" dirty="0">
                <a:solidFill>
                  <a:schemeClr val="tx1"/>
                </a:solidFill>
                <a:effectLst>
                  <a:outerShdw blurRad="38100" dist="38100" dir="2700000" algn="tl">
                    <a:srgbClr val="DDDDDD"/>
                  </a:outerShdw>
                </a:effectLst>
                <a:latin typeface="Comic Sans MS" charset="0"/>
                <a:sym typeface="Wingdings" charset="2"/>
              </a:rPr>
              <a:t> A</a:t>
            </a:r>
            <a:r>
              <a:rPr lang="en-US" b="1" baseline="-25000" dirty="0">
                <a:solidFill>
                  <a:schemeClr val="tx1"/>
                </a:solidFill>
                <a:effectLst>
                  <a:outerShdw blurRad="38100" dist="38100" dir="2700000" algn="tl">
                    <a:srgbClr val="DDDDDD"/>
                  </a:outerShdw>
                </a:effectLst>
                <a:latin typeface="Comic Sans MS" charset="0"/>
                <a:sym typeface="Wingdings" charset="2"/>
              </a:rPr>
              <a:t>LU</a:t>
            </a:r>
            <a:r>
              <a:rPr lang="en-US" b="1" dirty="0">
                <a:solidFill>
                  <a:schemeClr val="tx1"/>
                </a:solidFill>
                <a:effectLst>
                  <a:outerShdw blurRad="38100" dist="38100" dir="2700000" algn="tl">
                    <a:srgbClr val="DDDDDD"/>
                  </a:outerShdw>
                </a:effectLst>
                <a:latin typeface="Comic Sans MS" charset="0"/>
                <a:sym typeface="Wingdings" charset="2"/>
              </a:rPr>
              <a:t> : Hall A</a:t>
            </a:r>
            <a:endParaRPr lang="it-IT" b="1" dirty="0">
              <a:solidFill>
                <a:schemeClr val="accent2"/>
              </a:solidFill>
              <a:effectLst>
                <a:outerShdw blurRad="38100" dist="38100" dir="2700000" algn="tl">
                  <a:srgbClr val="DDDDDD"/>
                </a:outerShdw>
              </a:effectLst>
              <a:latin typeface="Comic Sans MS" charset="0"/>
              <a:sym typeface="Wingdings" charset="2"/>
            </a:endParaRPr>
          </a:p>
        </p:txBody>
      </p:sp>
      <p:sp>
        <p:nvSpPr>
          <p:cNvPr id="725000" name="Rectangle 8"/>
          <p:cNvSpPr>
            <a:spLocks noGrp="1" noChangeArrowheads="1"/>
          </p:cNvSpPr>
          <p:nvPr>
            <p:ph type="title"/>
          </p:nvPr>
        </p:nvSpPr>
        <p:spPr>
          <a:xfrm>
            <a:off x="71438" y="38100"/>
            <a:ext cx="8991600" cy="439738"/>
          </a:xfrm>
        </p:spPr>
        <p:txBody>
          <a:bodyPr/>
          <a:lstStyle/>
          <a:p>
            <a:pPr eaLnBrk="1" hangingPunct="1">
              <a:defRPr/>
            </a:pPr>
            <a:r>
              <a:rPr lang="en-US" sz="3000" dirty="0"/>
              <a:t>Constrain </a:t>
            </a:r>
            <a:r>
              <a:rPr lang="en-US" sz="3000" dirty="0" err="1"/>
              <a:t>J</a:t>
            </a:r>
            <a:r>
              <a:rPr lang="en-US" sz="3000" cap="none" baseline="-25000" dirty="0" err="1"/>
              <a:t>q</a:t>
            </a:r>
            <a:r>
              <a:rPr lang="en-US" sz="3000" baseline="-25000" dirty="0"/>
              <a:t> </a:t>
            </a:r>
            <a:r>
              <a:rPr lang="en-US" sz="3000" dirty="0"/>
              <a:t>via GPD E</a:t>
            </a:r>
          </a:p>
        </p:txBody>
      </p:sp>
      <p:pic>
        <p:nvPicPr>
          <p:cNvPr id="725001" name="Picture 9"/>
          <p:cNvPicPr>
            <a:picLocks noChangeAspect="1" noChangeArrowheads="1"/>
          </p:cNvPicPr>
          <p:nvPr/>
        </p:nvPicPr>
        <p:blipFill>
          <a:blip r:embed="rId4"/>
          <a:srcRect/>
          <a:stretch>
            <a:fillRect/>
          </a:stretch>
        </p:blipFill>
        <p:spPr bwMode="auto">
          <a:xfrm>
            <a:off x="179388" y="1899715"/>
            <a:ext cx="8785225" cy="2344738"/>
          </a:xfrm>
          <a:prstGeom prst="rect">
            <a:avLst/>
          </a:prstGeom>
          <a:noFill/>
          <a:ln w="9525">
            <a:noFill/>
            <a:miter lim="800000"/>
            <a:headEnd/>
            <a:tailEnd/>
          </a:ln>
        </p:spPr>
      </p:pic>
      <p:graphicFrame>
        <p:nvGraphicFramePr>
          <p:cNvPr id="73730" name="Object 2"/>
          <p:cNvGraphicFramePr>
            <a:graphicFrameLocks noChangeAspect="1"/>
          </p:cNvGraphicFramePr>
          <p:nvPr>
            <p:extLst>
              <p:ext uri="{D42A27DB-BD31-4B8C-83A1-F6EECF244321}">
                <p14:modId xmlns:p14="http://schemas.microsoft.com/office/powerpoint/2010/main" xmlns="" val="511172381"/>
              </p:ext>
            </p:extLst>
          </p:nvPr>
        </p:nvGraphicFramePr>
        <p:xfrm>
          <a:off x="5392738" y="1463153"/>
          <a:ext cx="3708400" cy="469900"/>
        </p:xfrm>
        <a:graphic>
          <a:graphicData uri="http://schemas.openxmlformats.org/presentationml/2006/ole">
            <p:oleObj spid="_x0000_s1111" name="Equation" r:id="rId5" imgW="3693600" imgH="456840" progId="">
              <p:embed/>
            </p:oleObj>
          </a:graphicData>
        </a:graphic>
      </p:graphicFrame>
      <p:sp>
        <p:nvSpPr>
          <p:cNvPr id="725004" name="Text Box 12"/>
          <p:cNvSpPr txBox="1">
            <a:spLocks noChangeArrowheads="1"/>
          </p:cNvSpPr>
          <p:nvPr/>
        </p:nvSpPr>
        <p:spPr bwMode="auto">
          <a:xfrm>
            <a:off x="4763" y="1475853"/>
            <a:ext cx="4923493" cy="369332"/>
          </a:xfrm>
          <a:prstGeom prst="rect">
            <a:avLst/>
          </a:prstGeom>
          <a:noFill/>
          <a:ln w="9525">
            <a:noFill/>
            <a:miter lim="800000"/>
            <a:headEnd/>
            <a:tailEnd/>
          </a:ln>
          <a:effectLst/>
        </p:spPr>
        <p:txBody>
          <a:bodyPr wrap="none">
            <a:prstTxWarp prst="textNoShape">
              <a:avLst/>
            </a:prstTxWarp>
            <a:spAutoFit/>
          </a:bodyPr>
          <a:lstStyle/>
          <a:p>
            <a:pPr>
              <a:defRPr/>
            </a:pPr>
            <a:r>
              <a:rPr lang="en-US" b="1" dirty="0">
                <a:solidFill>
                  <a:srgbClr val="0000FF"/>
                </a:solidFill>
                <a:effectLst>
                  <a:outerShdw blurRad="38100" dist="38100" dir="2700000" algn="tl">
                    <a:srgbClr val="DDDDDD"/>
                  </a:outerShdw>
                </a:effectLst>
                <a:latin typeface="Comic Sans MS" charset="0"/>
              </a:rPr>
              <a:t>Hermes DVCS-TTSA [</a:t>
            </a:r>
            <a:r>
              <a:rPr lang="en-US" b="1" dirty="0" err="1">
                <a:solidFill>
                  <a:srgbClr val="0000FF"/>
                </a:solidFill>
                <a:effectLst>
                  <a:outerShdw blurRad="38100" dist="38100" dir="2700000" algn="tl">
                    <a:srgbClr val="DDDDDD"/>
                  </a:outerShdw>
                </a:effectLst>
                <a:latin typeface="Comic Sans MS" charset="0"/>
              </a:rPr>
              <a:t>arXiv</a:t>
            </a:r>
            <a:r>
              <a:rPr lang="en-US" b="1" dirty="0">
                <a:solidFill>
                  <a:srgbClr val="0000FF"/>
                </a:solidFill>
                <a:effectLst>
                  <a:outerShdw blurRad="38100" dist="38100" dir="2700000" algn="tl">
                    <a:srgbClr val="DDDDDD"/>
                  </a:outerShdw>
                </a:effectLst>
                <a:latin typeface="Comic Sans MS" charset="0"/>
              </a:rPr>
              <a:t>: 0802.2499]:</a:t>
            </a:r>
            <a:endParaRPr lang="en-GB" b="1" dirty="0">
              <a:solidFill>
                <a:srgbClr val="0000FF"/>
              </a:solidFill>
              <a:effectLst>
                <a:outerShdw blurRad="38100" dist="38100" dir="2700000" algn="tl">
                  <a:srgbClr val="DDDDDD"/>
                </a:outerShdw>
              </a:effectLst>
              <a:latin typeface="Comic Sans MS" charset="0"/>
            </a:endParaRPr>
          </a:p>
        </p:txBody>
      </p:sp>
      <p:sp>
        <p:nvSpPr>
          <p:cNvPr id="725007" name="Text Box 15"/>
          <p:cNvSpPr txBox="1">
            <a:spLocks noChangeArrowheads="1"/>
          </p:cNvSpPr>
          <p:nvPr/>
        </p:nvSpPr>
        <p:spPr bwMode="auto">
          <a:xfrm>
            <a:off x="7934325" y="3054350"/>
            <a:ext cx="648472" cy="369332"/>
          </a:xfrm>
          <a:prstGeom prst="rect">
            <a:avLst/>
          </a:prstGeom>
          <a:noFill/>
          <a:ln w="9525">
            <a:noFill/>
            <a:miter lim="800000"/>
            <a:headEnd/>
            <a:tailEnd/>
          </a:ln>
          <a:effectLst/>
        </p:spPr>
        <p:txBody>
          <a:bodyPr wrap="none">
            <a:prstTxWarp prst="textNoShape">
              <a:avLst/>
            </a:prstTxWarp>
            <a:spAutoFit/>
          </a:bodyPr>
          <a:lstStyle/>
          <a:p>
            <a:pPr>
              <a:defRPr/>
            </a:pPr>
            <a:r>
              <a:rPr lang="en-US" b="1" dirty="0">
                <a:effectLst>
                  <a:outerShdw blurRad="38100" dist="38100" dir="2700000" algn="tl">
                    <a:srgbClr val="DDDDDD"/>
                  </a:outerShdw>
                </a:effectLst>
                <a:latin typeface="Comic Sans MS" charset="0"/>
                <a:sym typeface="Wingdings" charset="2"/>
              </a:rPr>
              <a:t>VGG</a:t>
            </a:r>
            <a:endParaRPr lang="it-IT" b="1" dirty="0">
              <a:effectLst>
                <a:outerShdw blurRad="38100" dist="38100" dir="2700000" algn="tl">
                  <a:srgbClr val="DDDDDD"/>
                </a:outerShdw>
              </a:effectLst>
              <a:latin typeface="Comic Sans MS" charset="0"/>
              <a:sym typeface="Wingdings" charset="2"/>
            </a:endParaRPr>
          </a:p>
        </p:txBody>
      </p:sp>
      <p:pic>
        <p:nvPicPr>
          <p:cNvPr id="4" name="Picture 3"/>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547398" y="4241800"/>
            <a:ext cx="4064000" cy="2616200"/>
          </a:xfrm>
          <a:prstGeom prst="rect">
            <a:avLst/>
          </a:prstGeom>
        </p:spPr>
      </p:pic>
      <p:sp>
        <p:nvSpPr>
          <p:cNvPr id="7" name="TextBox 6"/>
          <p:cNvSpPr txBox="1"/>
          <p:nvPr/>
        </p:nvSpPr>
        <p:spPr>
          <a:xfrm>
            <a:off x="1511300" y="4711700"/>
            <a:ext cx="2313454" cy="1384995"/>
          </a:xfrm>
          <a:prstGeom prst="rect">
            <a:avLst/>
          </a:prstGeom>
          <a:noFill/>
        </p:spPr>
        <p:txBody>
          <a:bodyPr wrap="none" rtlCol="0">
            <a:spAutoFit/>
          </a:bodyPr>
          <a:lstStyle/>
          <a:p>
            <a:r>
              <a:rPr lang="en-US" b="1" dirty="0" err="1">
                <a:latin typeface="Comic Sans MS"/>
                <a:cs typeface="Comic Sans MS"/>
              </a:rPr>
              <a:t>eRHIC</a:t>
            </a:r>
            <a:r>
              <a:rPr lang="en-US" b="1" dirty="0">
                <a:latin typeface="Comic Sans MS"/>
                <a:cs typeface="Comic Sans MS"/>
              </a:rPr>
              <a:t>:</a:t>
            </a:r>
          </a:p>
          <a:p>
            <a:r>
              <a:rPr lang="en-US" b="1" dirty="0">
                <a:latin typeface="Comic Sans MS"/>
                <a:cs typeface="Comic Sans MS"/>
              </a:rPr>
              <a:t>HERMES like A</a:t>
            </a:r>
            <a:r>
              <a:rPr lang="en-US" b="1" baseline="-25000" dirty="0">
                <a:latin typeface="Comic Sans MS"/>
                <a:cs typeface="Comic Sans MS"/>
              </a:rPr>
              <a:t>UT</a:t>
            </a:r>
          </a:p>
          <a:p>
            <a:r>
              <a:rPr lang="en-US" b="1" dirty="0">
                <a:latin typeface="Comic Sans MS"/>
                <a:cs typeface="Comic Sans MS"/>
              </a:rPr>
              <a:t>20 </a:t>
            </a:r>
            <a:r>
              <a:rPr lang="en-US" b="1" dirty="0" err="1">
                <a:latin typeface="Comic Sans MS"/>
                <a:cs typeface="Comic Sans MS"/>
              </a:rPr>
              <a:t>GeV</a:t>
            </a:r>
            <a:r>
              <a:rPr lang="en-US" b="1" dirty="0">
                <a:latin typeface="Comic Sans MS"/>
                <a:cs typeface="Comic Sans MS"/>
              </a:rPr>
              <a:t> x 250 </a:t>
            </a:r>
            <a:r>
              <a:rPr lang="en-US" b="1" dirty="0" err="1">
                <a:latin typeface="Comic Sans MS"/>
                <a:cs typeface="Comic Sans MS"/>
              </a:rPr>
              <a:t>GeV</a:t>
            </a:r>
            <a:endParaRPr lang="en-US" b="1" dirty="0">
              <a:latin typeface="Comic Sans MS"/>
              <a:cs typeface="Comic Sans MS"/>
            </a:endParaRPr>
          </a:p>
          <a:p>
            <a:r>
              <a:rPr lang="en-US" b="1" dirty="0" err="1">
                <a:latin typeface="Comic Sans MS"/>
                <a:cs typeface="Comic Sans MS"/>
              </a:rPr>
              <a:t>Lumi</a:t>
            </a:r>
            <a:r>
              <a:rPr lang="en-US" b="1" dirty="0">
                <a:latin typeface="Comic Sans MS"/>
                <a:cs typeface="Comic Sans MS"/>
              </a:rPr>
              <a:t>: </a:t>
            </a:r>
            <a:r>
              <a:rPr lang="en-US" dirty="0">
                <a:latin typeface="Comic Sans MS"/>
                <a:cs typeface="Comic Sans MS"/>
              </a:rPr>
              <a:t>2x50</a:t>
            </a:r>
            <a:r>
              <a:rPr lang="en-US" b="1" dirty="0">
                <a:latin typeface="Comic Sans MS"/>
                <a:cs typeface="Comic Sans MS"/>
              </a:rPr>
              <a:t>fb</a:t>
            </a:r>
            <a:r>
              <a:rPr lang="en-US" b="1" baseline="30000" dirty="0">
                <a:latin typeface="Comic Sans MS"/>
                <a:cs typeface="Comic Sans MS"/>
              </a:rPr>
              <a:t>-1</a:t>
            </a:r>
            <a:r>
              <a:rPr lang="en-US" b="1" dirty="0">
                <a:latin typeface="Comic Sans MS"/>
                <a:cs typeface="Comic Sans MS"/>
              </a:rPr>
              <a:t> </a:t>
            </a:r>
          </a:p>
          <a:p>
            <a:endParaRPr lang="en-US" b="1" baseline="-25000" dirty="0">
              <a:latin typeface="Comic Sans MS"/>
              <a:cs typeface="Comic Sans MS"/>
            </a:endParaRPr>
          </a:p>
        </p:txBody>
      </p:sp>
      <p:sp>
        <p:nvSpPr>
          <p:cNvPr id="2" name="Date Placeholder 1"/>
          <p:cNvSpPr>
            <a:spLocks noGrp="1"/>
          </p:cNvSpPr>
          <p:nvPr>
            <p:ph type="dt" sz="half" idx="10"/>
          </p:nvPr>
        </p:nvSpPr>
        <p:spPr/>
        <p:txBody>
          <a:bodyPr/>
          <a:lstStyle/>
          <a:p>
            <a:pPr>
              <a:defRPr/>
            </a:pPr>
            <a:r>
              <a:rPr lang="en-US"/>
              <a:t>E.C. Aschenauer</a:t>
            </a:r>
            <a:endParaRPr lang="en-US" dirty="0"/>
          </a:p>
        </p:txBody>
      </p:sp>
    </p:spTree>
    <p:extLst>
      <p:ext uri="{BB962C8B-B14F-4D97-AF65-F5344CB8AC3E}">
        <p14:creationId xmlns:p14="http://schemas.microsoft.com/office/powerpoint/2010/main" xmlns="" val="1914463755"/>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16" presetClass="entr" presetSubtype="37"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 DVCS Asymmetries</a:t>
            </a:r>
          </a:p>
        </p:txBody>
      </p:sp>
      <p:sp>
        <p:nvSpPr>
          <p:cNvPr id="6" name="Slide Number Placeholder 5"/>
          <p:cNvSpPr>
            <a:spLocks noGrp="1"/>
          </p:cNvSpPr>
          <p:nvPr>
            <p:ph type="sldNum" sz="quarter" idx="12"/>
          </p:nvPr>
        </p:nvSpPr>
        <p:spPr/>
        <p:txBody>
          <a:bodyPr/>
          <a:lstStyle/>
          <a:p>
            <a:fld id="{5BBAB1DB-3EEE-774A-AAE9-210163023056}" type="slidenum">
              <a:rPr lang="en-US"/>
              <a:pPr/>
              <a:t>76</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911" y="993314"/>
            <a:ext cx="8699500" cy="5612581"/>
          </a:xfrm>
          <a:prstGeom prst="rect">
            <a:avLst/>
          </a:prstGeom>
        </p:spPr>
      </p:pic>
      <p:sp>
        <p:nvSpPr>
          <p:cNvPr id="9" name="TextBox 8"/>
          <p:cNvSpPr txBox="1"/>
          <p:nvPr/>
        </p:nvSpPr>
        <p:spPr>
          <a:xfrm>
            <a:off x="95257" y="694875"/>
            <a:ext cx="2550583" cy="338554"/>
          </a:xfrm>
          <a:prstGeom prst="rect">
            <a:avLst/>
          </a:prstGeom>
          <a:noFill/>
        </p:spPr>
        <p:txBody>
          <a:bodyPr wrap="square" rtlCol="0">
            <a:spAutoFit/>
          </a:bodyPr>
          <a:lstStyle/>
          <a:p>
            <a:r>
              <a:rPr lang="en-US" sz="1600" u="sng" dirty="0">
                <a:hlinkClick r:id="rId3"/>
              </a:rPr>
              <a:t>arXiv:1304.0077</a:t>
            </a:r>
            <a:endParaRPr lang="en-US" sz="1600" dirty="0">
              <a:latin typeface="Comic Sans MS"/>
              <a:cs typeface="Comic Sans MS"/>
            </a:endParaRPr>
          </a:p>
        </p:txBody>
      </p:sp>
      <p:sp>
        <p:nvSpPr>
          <p:cNvPr id="3" name="Date Placeholder 2"/>
          <p:cNvSpPr>
            <a:spLocks noGrp="1"/>
          </p:cNvSpPr>
          <p:nvPr>
            <p:ph type="dt" sz="half" idx="10"/>
          </p:nvPr>
        </p:nvSpPr>
        <p:spPr/>
        <p:txBody>
          <a:bodyPr/>
          <a:lstStyle/>
          <a:p>
            <a:r>
              <a:rPr lang="en-US"/>
              <a:t>E.C. Aschenauer</a:t>
            </a:r>
          </a:p>
        </p:txBody>
      </p:sp>
    </p:spTree>
    <p:extLst>
      <p:ext uri="{BB962C8B-B14F-4D97-AF65-F5344CB8AC3E}">
        <p14:creationId xmlns:p14="http://schemas.microsoft.com/office/powerpoint/2010/main" xmlns="" val="814528805"/>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BH Fraction</a:t>
            </a:r>
          </a:p>
        </p:txBody>
      </p:sp>
      <p:sp>
        <p:nvSpPr>
          <p:cNvPr id="4" name="Slide Number Placeholder 3"/>
          <p:cNvSpPr>
            <a:spLocks noGrp="1"/>
          </p:cNvSpPr>
          <p:nvPr>
            <p:ph type="sldNum" sz="quarter" idx="12"/>
          </p:nvPr>
        </p:nvSpPr>
        <p:spPr/>
        <p:txBody>
          <a:bodyPr/>
          <a:lstStyle/>
          <a:p>
            <a:fld id="{5BBAB1DB-3EEE-774A-AAE9-210163023056}" type="slidenum">
              <a:rPr lang="en-US"/>
              <a:pPr/>
              <a:t>77</a:t>
            </a:fld>
            <a:endParaRPr lang="en-US"/>
          </a:p>
        </p:txBody>
      </p:sp>
      <p:sp>
        <p:nvSpPr>
          <p:cNvPr id="6" name="TextBox 5"/>
          <p:cNvSpPr txBox="1"/>
          <p:nvPr/>
        </p:nvSpPr>
        <p:spPr>
          <a:xfrm>
            <a:off x="5684814" y="951693"/>
            <a:ext cx="2419350" cy="1354217"/>
          </a:xfrm>
          <a:prstGeom prst="rect">
            <a:avLst/>
          </a:prstGeom>
          <a:noFill/>
        </p:spPr>
        <p:txBody>
          <a:bodyPr wrap="square" rtlCol="0">
            <a:spAutoFit/>
          </a:bodyPr>
          <a:lstStyle/>
          <a:p>
            <a:r>
              <a:rPr lang="en-US" sz="1600" dirty="0">
                <a:solidFill>
                  <a:srgbClr val="0000FF"/>
                </a:solidFill>
              </a:rPr>
              <a:t>5 </a:t>
            </a:r>
            <a:r>
              <a:rPr lang="en-US" sz="1600" dirty="0" err="1">
                <a:solidFill>
                  <a:srgbClr val="0000FF"/>
                </a:solidFill>
              </a:rPr>
              <a:t>GeV</a:t>
            </a:r>
            <a:r>
              <a:rPr lang="en-US" sz="1600" dirty="0">
                <a:solidFill>
                  <a:srgbClr val="0000FF"/>
                </a:solidFill>
              </a:rPr>
              <a:t> x 100 </a:t>
            </a:r>
            <a:r>
              <a:rPr lang="en-US" sz="1600" dirty="0" err="1">
                <a:solidFill>
                  <a:srgbClr val="0000FF"/>
                </a:solidFill>
              </a:rPr>
              <a:t>GeV</a:t>
            </a:r>
            <a:endParaRPr lang="en-US" sz="1600" dirty="0">
              <a:solidFill>
                <a:srgbClr val="0000FF"/>
              </a:solidFill>
            </a:endParaRPr>
          </a:p>
          <a:p>
            <a:r>
              <a:rPr lang="en-US" sz="1600" b="1" dirty="0"/>
              <a:t>BH subtraction will be relevant in stage 1, at large y, depending on the x-Q</a:t>
            </a:r>
            <a:r>
              <a:rPr lang="en-US" sz="1600" b="1" baseline="30000" dirty="0"/>
              <a:t>2</a:t>
            </a:r>
            <a:r>
              <a:rPr lang="en-US" sz="1600" b="1" dirty="0"/>
              <a:t> bin</a:t>
            </a:r>
          </a:p>
        </p:txBody>
      </p:sp>
      <p:sp>
        <p:nvSpPr>
          <p:cNvPr id="7" name="TextBox 6"/>
          <p:cNvSpPr txBox="1"/>
          <p:nvPr/>
        </p:nvSpPr>
        <p:spPr>
          <a:xfrm>
            <a:off x="6504664" y="2586671"/>
            <a:ext cx="1133243" cy="461665"/>
          </a:xfrm>
          <a:prstGeom prst="rect">
            <a:avLst/>
          </a:prstGeom>
          <a:noFill/>
        </p:spPr>
        <p:txBody>
          <a:bodyPr wrap="none" rtlCol="0">
            <a:spAutoFit/>
          </a:bodyPr>
          <a:lstStyle/>
          <a:p>
            <a:r>
              <a:rPr lang="en-US" sz="2400" b="1" i="1" dirty="0">
                <a:solidFill>
                  <a:srgbClr val="0000FF"/>
                </a:solidFill>
                <a:latin typeface="Comic Sans MS"/>
                <a:cs typeface="Comic Sans MS"/>
              </a:rPr>
              <a:t>BUT…</a:t>
            </a:r>
          </a:p>
        </p:txBody>
      </p:sp>
      <p:pic>
        <p:nvPicPr>
          <p:cNvPr id="5" name="Picture 4" descr="5x100_gpd_bhfracbinbybin.eps"/>
          <p:cNvPicPr>
            <a:picLocks noChangeAspect="1"/>
          </p:cNvPicPr>
          <p:nvPr/>
        </p:nvPicPr>
        <p:blipFill>
          <a:blip r:embed="rId2"/>
          <a:stretch>
            <a:fillRect/>
          </a:stretch>
        </p:blipFill>
        <p:spPr>
          <a:xfrm>
            <a:off x="122766" y="675217"/>
            <a:ext cx="5669280" cy="5669280"/>
          </a:xfrm>
          <a:prstGeom prst="rect">
            <a:avLst/>
          </a:prstGeom>
        </p:spPr>
      </p:pic>
      <p:sp>
        <p:nvSpPr>
          <p:cNvPr id="10" name="TextBox 9"/>
          <p:cNvSpPr txBox="1"/>
          <p:nvPr/>
        </p:nvSpPr>
        <p:spPr>
          <a:xfrm>
            <a:off x="5946059" y="3357563"/>
            <a:ext cx="2986273" cy="2062103"/>
          </a:xfrm>
          <a:prstGeom prst="rect">
            <a:avLst/>
          </a:prstGeom>
          <a:noFill/>
        </p:spPr>
        <p:txBody>
          <a:bodyPr wrap="square" rtlCol="0">
            <a:spAutoFit/>
          </a:bodyPr>
          <a:lstStyle/>
          <a:p>
            <a:r>
              <a:rPr lang="en-US" sz="1600" dirty="0">
                <a:solidFill>
                  <a:srgbClr val="0000FF"/>
                </a:solidFill>
              </a:rPr>
              <a:t>5 </a:t>
            </a:r>
            <a:r>
              <a:rPr lang="en-US" sz="1600" dirty="0" err="1">
                <a:solidFill>
                  <a:srgbClr val="0000FF"/>
                </a:solidFill>
              </a:rPr>
              <a:t>GeV</a:t>
            </a:r>
            <a:r>
              <a:rPr lang="en-US" sz="1600" dirty="0">
                <a:solidFill>
                  <a:srgbClr val="0000FF"/>
                </a:solidFill>
              </a:rPr>
              <a:t> x 100 </a:t>
            </a:r>
            <a:r>
              <a:rPr lang="en-US" sz="1600" dirty="0" err="1">
                <a:solidFill>
                  <a:srgbClr val="0000FF"/>
                </a:solidFill>
              </a:rPr>
              <a:t>GeV</a:t>
            </a:r>
            <a:endParaRPr lang="en-US" sz="1600" dirty="0">
              <a:solidFill>
                <a:srgbClr val="0000FF"/>
              </a:solidFill>
            </a:endParaRPr>
          </a:p>
          <a:p>
            <a:r>
              <a:rPr lang="en-US" sz="1600" b="1" dirty="0"/>
              <a:t>        and</a:t>
            </a:r>
          </a:p>
          <a:p>
            <a:r>
              <a:rPr lang="en-US" sz="1600" dirty="0">
                <a:solidFill>
                  <a:srgbClr val="0000FF"/>
                </a:solidFill>
              </a:rPr>
              <a:t>5 </a:t>
            </a:r>
            <a:r>
              <a:rPr lang="en-US" sz="1600" dirty="0" err="1">
                <a:solidFill>
                  <a:srgbClr val="0000FF"/>
                </a:solidFill>
              </a:rPr>
              <a:t>GeV</a:t>
            </a:r>
            <a:r>
              <a:rPr lang="en-US" sz="1600" dirty="0">
                <a:solidFill>
                  <a:srgbClr val="0000FF"/>
                </a:solidFill>
              </a:rPr>
              <a:t> x 250 </a:t>
            </a:r>
            <a:r>
              <a:rPr lang="en-US" sz="1600" dirty="0" err="1">
                <a:solidFill>
                  <a:srgbClr val="0000FF"/>
                </a:solidFill>
              </a:rPr>
              <a:t>GeV</a:t>
            </a:r>
            <a:endParaRPr lang="en-US" sz="1600" b="1" dirty="0"/>
          </a:p>
          <a:p>
            <a:r>
              <a:rPr lang="en-US" sz="1600" b="1" dirty="0"/>
              <a:t>are overlapping:</a:t>
            </a:r>
          </a:p>
          <a:p>
            <a:r>
              <a:rPr lang="en-US" sz="1600" dirty="0" err="1"/>
              <a:t>x</a:t>
            </a:r>
            <a:r>
              <a:rPr lang="en-US" sz="1600" dirty="0"/>
              <a:t>-sec. measurements at 5x250 at low-y can </a:t>
            </a:r>
          </a:p>
          <a:p>
            <a:r>
              <a:rPr lang="en-US" sz="1600" dirty="0"/>
              <a:t>crosscheck the BH </a:t>
            </a:r>
          </a:p>
          <a:p>
            <a:r>
              <a:rPr lang="en-US" sz="1600" dirty="0" err="1"/>
              <a:t>subtrac</a:t>
            </a:r>
            <a:r>
              <a:rPr lang="en-US" sz="1600" dirty="0"/>
              <a:t>. made for 5x100   </a:t>
            </a:r>
          </a:p>
        </p:txBody>
      </p:sp>
      <p:pic>
        <p:nvPicPr>
          <p:cNvPr id="13" name="Picture 12" descr="20x250_gpd_bhfracbinbybin.eps"/>
          <p:cNvPicPr>
            <a:picLocks noChangeAspect="1"/>
          </p:cNvPicPr>
          <p:nvPr/>
        </p:nvPicPr>
        <p:blipFill>
          <a:blip r:embed="rId3"/>
          <a:stretch>
            <a:fillRect/>
          </a:stretch>
        </p:blipFill>
        <p:spPr>
          <a:xfrm>
            <a:off x="3841750" y="1818218"/>
            <a:ext cx="5039360" cy="5039360"/>
          </a:xfrm>
          <a:prstGeom prst="rect">
            <a:avLst/>
          </a:prstGeom>
        </p:spPr>
      </p:pic>
      <p:sp>
        <p:nvSpPr>
          <p:cNvPr id="14" name="TextBox 13"/>
          <p:cNvSpPr txBox="1"/>
          <p:nvPr/>
        </p:nvSpPr>
        <p:spPr>
          <a:xfrm>
            <a:off x="1221312" y="5778801"/>
            <a:ext cx="2419350" cy="830997"/>
          </a:xfrm>
          <a:prstGeom prst="rect">
            <a:avLst/>
          </a:prstGeom>
          <a:noFill/>
        </p:spPr>
        <p:txBody>
          <a:bodyPr wrap="square" rtlCol="0">
            <a:spAutoFit/>
          </a:bodyPr>
          <a:lstStyle/>
          <a:p>
            <a:r>
              <a:rPr lang="en-US" sz="1600" dirty="0">
                <a:solidFill>
                  <a:srgbClr val="0000FF"/>
                </a:solidFill>
              </a:rPr>
              <a:t>20 </a:t>
            </a:r>
            <a:r>
              <a:rPr lang="en-US" sz="1600" dirty="0" err="1">
                <a:solidFill>
                  <a:srgbClr val="0000FF"/>
                </a:solidFill>
              </a:rPr>
              <a:t>GeV</a:t>
            </a:r>
            <a:r>
              <a:rPr lang="en-US" sz="1600" dirty="0">
                <a:solidFill>
                  <a:srgbClr val="0000FF"/>
                </a:solidFill>
              </a:rPr>
              <a:t> x 250 </a:t>
            </a:r>
            <a:r>
              <a:rPr lang="en-US" sz="1600" dirty="0" err="1">
                <a:solidFill>
                  <a:srgbClr val="0000FF"/>
                </a:solidFill>
              </a:rPr>
              <a:t>GeV</a:t>
            </a:r>
            <a:endParaRPr lang="en-US" sz="1600" b="1" dirty="0"/>
          </a:p>
          <a:p>
            <a:r>
              <a:rPr lang="en-US" sz="1600" b="1" dirty="0"/>
              <a:t>BH subtraction will be not an issue for y&lt;0.6 </a:t>
            </a:r>
          </a:p>
        </p:txBody>
      </p:sp>
      <p:sp>
        <p:nvSpPr>
          <p:cNvPr id="2" name="Date Placeholder 1"/>
          <p:cNvSpPr>
            <a:spLocks noGrp="1"/>
          </p:cNvSpPr>
          <p:nvPr>
            <p:ph type="dt" sz="half" idx="10"/>
          </p:nvPr>
        </p:nvSpPr>
        <p:spPr/>
        <p:txBody>
          <a:bodyPr/>
          <a:lstStyle/>
          <a:p>
            <a:r>
              <a:rPr lang="en-US"/>
              <a:t>E.C. Aschenauer</a:t>
            </a:r>
          </a:p>
        </p:txBody>
      </p:sp>
    </p:spTree>
    <p:extLst>
      <p:ext uri="{BB962C8B-B14F-4D97-AF65-F5344CB8AC3E}">
        <p14:creationId xmlns:p14="http://schemas.microsoft.com/office/powerpoint/2010/main" xmlns="" val="4132403128"/>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5"/>
                                        </p:tgtEl>
                                      </p:cBhvr>
                                      <p:by x="50000" y="50000"/>
                                    </p:animScale>
                                  </p:childTnLst>
                                </p:cTn>
                              </p:par>
                              <p:par>
                                <p:cTn id="7" presetID="0" presetClass="path" presetSubtype="0" accel="50000" decel="50000" fill="hold" nodeType="withEffect">
                                  <p:stCondLst>
                                    <p:cond delay="0"/>
                                  </p:stCondLst>
                                  <p:childTnLst>
                                    <p:animMotion origin="layout" path="M 2.5E-6 4.44444E-6 L -0.14115 -0.25162 " pathEditMode="relative" rAng="0" ptsTypes="AA">
                                      <p:cBhvr>
                                        <p:cTn id="8" dur="1000" fill="hold"/>
                                        <p:tgtEl>
                                          <p:spTgt spid="5"/>
                                        </p:tgtEl>
                                        <p:attrNameLst>
                                          <p:attrName>ppt_x</p:attrName>
                                          <p:attrName>ppt_y</p:attrName>
                                        </p:attrNameLst>
                                      </p:cBhvr>
                                      <p:rCtr x="-7066" y="-12593"/>
                                    </p:animMotion>
                                  </p:childTnLst>
                                </p:cTn>
                              </p:par>
                              <p:par>
                                <p:cTn id="9" presetID="0" presetClass="path" presetSubtype="0" accel="50000" decel="50000" fill="hold" grpId="0" nodeType="withEffect">
                                  <p:stCondLst>
                                    <p:cond delay="0"/>
                                  </p:stCondLst>
                                  <p:childTnLst>
                                    <p:animMotion origin="layout" path="M 2.77778E-6 -3.7037E-7 L -0.24531 -0.06944 " pathEditMode="relative" ptsTypes="AA">
                                      <p:cBhvr>
                                        <p:cTn id="10" dur="500" fill="hold"/>
                                        <p:tgtEl>
                                          <p:spTgt spid="6"/>
                                        </p:tgtEl>
                                        <p:attrNameLst>
                                          <p:attrName>ppt_x</p:attrName>
                                          <p:attrName>ppt_y</p:attrName>
                                        </p:attrNameLst>
                                      </p:cBhvr>
                                    </p:animMotion>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6" presetClass="entr" presetSubtype="2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ln/>
        </p:spPr>
        <p:txBody>
          <a:bodyPr rIns="133350"/>
          <a:lstStyle/>
          <a:p>
            <a:r>
              <a:rPr lang="en-US"/>
              <a:t>Hard Diffraction in DIS at Small </a:t>
            </a:r>
            <a:r>
              <a:rPr lang="en-US">
                <a:latin typeface="Arial Italic" charset="0"/>
                <a:cs typeface="Arial Italic" charset="0"/>
                <a:sym typeface="Arial Italic" charset="0"/>
              </a:rPr>
              <a:t>x</a:t>
            </a:r>
            <a:endParaRPr lang="en-US">
              <a:latin typeface="Arial Italic" charset="0"/>
              <a:sym typeface="Arial Italic" charset="0"/>
            </a:endParaRPr>
          </a:p>
        </p:txBody>
      </p:sp>
      <p:sp>
        <p:nvSpPr>
          <p:cNvPr id="18" name="Slide Number Placeholder 3"/>
          <p:cNvSpPr>
            <a:spLocks noGrp="1"/>
          </p:cNvSpPr>
          <p:nvPr>
            <p:ph type="sldNum" sz="quarter" idx="12"/>
          </p:nvPr>
        </p:nvSpPr>
        <p:spPr/>
        <p:txBody>
          <a:bodyPr/>
          <a:lstStyle/>
          <a:p>
            <a:fld id="{56DB75B8-C7AE-C242-A9FA-1D54CCE3519D}" type="slidenum">
              <a:rPr lang="en-US"/>
              <a:pPr/>
              <a:t>78</a:t>
            </a:fld>
            <a:endParaRPr lang="en-US"/>
          </a:p>
        </p:txBody>
      </p:sp>
      <p:pic>
        <p:nvPicPr>
          <p:cNvPr id="59395"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84188" y="749300"/>
            <a:ext cx="5762625"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sp>
        <p:nvSpPr>
          <p:cNvPr id="59396" name="Rectangle 4"/>
          <p:cNvSpPr>
            <a:spLocks/>
          </p:cNvSpPr>
          <p:nvPr/>
        </p:nvSpPr>
        <p:spPr bwMode="auto">
          <a:xfrm>
            <a:off x="101600" y="5003800"/>
            <a:ext cx="3949700" cy="170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1275" bIns="0"/>
          <a:lstStyle/>
          <a:p>
            <a:pPr marL="508000" lvl="1" indent="-254000">
              <a:spcBef>
                <a:spcPts val="450"/>
              </a:spcBef>
              <a:buClr>
                <a:srgbClr val="FF0000"/>
              </a:buClr>
              <a:buSzPct val="150000"/>
              <a:buFont typeface="Arial" charset="0"/>
              <a:buChar char="•"/>
            </a:pPr>
            <a:r>
              <a:rPr lang="en-US" dirty="0">
                <a:solidFill>
                  <a:schemeClr val="tx1"/>
                </a:solidFill>
                <a:latin typeface="Comic Sans MS"/>
                <a:ea typeface="ＭＳ Ｐゴシック" charset="0"/>
                <a:cs typeface="Comic Sans MS"/>
                <a:sym typeface="Arial" charset="0"/>
              </a:rPr>
              <a:t>Diffraction in </a:t>
            </a:r>
            <a:r>
              <a:rPr lang="en-US" dirty="0" err="1">
                <a:solidFill>
                  <a:schemeClr val="tx1"/>
                </a:solidFill>
                <a:latin typeface="Comic Sans MS"/>
                <a:ea typeface="ＭＳ Ｐゴシック" charset="0"/>
                <a:cs typeface="Comic Sans MS"/>
                <a:sym typeface="Arial" charset="0"/>
              </a:rPr>
              <a:t>e+p</a:t>
            </a:r>
            <a:r>
              <a:rPr lang="en-US" dirty="0">
                <a:solidFill>
                  <a:schemeClr val="tx1"/>
                </a:solidFill>
                <a:latin typeface="Comic Sans MS"/>
                <a:ea typeface="ＭＳ Ｐゴシック" charset="0"/>
                <a:cs typeface="Comic Sans MS"/>
                <a:sym typeface="Arial" charset="0"/>
              </a:rPr>
              <a:t>:</a:t>
            </a:r>
            <a:endParaRPr lang="en-US" sz="2600" dirty="0">
              <a:solidFill>
                <a:schemeClr val="tx1"/>
              </a:solidFill>
              <a:latin typeface="Comic Sans MS"/>
              <a:ea typeface="ＭＳ Ｐゴシック" charset="0"/>
              <a:cs typeface="Comic Sans MS"/>
              <a:sym typeface="Arial" charset="0"/>
            </a:endParaRPr>
          </a:p>
          <a:p>
            <a:pPr marL="800100" lvl="2" indent="-228600">
              <a:spcBef>
                <a:spcPts val="4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coherent </a:t>
            </a:r>
            <a:r>
              <a:rPr lang="en-US" sz="1800" dirty="0">
                <a:solidFill>
                  <a:schemeClr val="tx1"/>
                </a:solidFill>
                <a:latin typeface="Comic Sans MS"/>
                <a:ea typeface="ＭＳ Ｐゴシック" charset="0"/>
                <a:cs typeface="Comic Sans MS"/>
                <a:sym typeface="Symbol" charset="0"/>
              </a:rPr>
              <a:t>⇔</a:t>
            </a:r>
            <a:r>
              <a:rPr lang="en-US" sz="1800" dirty="0">
                <a:solidFill>
                  <a:schemeClr val="tx1"/>
                </a:solidFill>
                <a:latin typeface="Comic Sans MS"/>
                <a:ea typeface="ＭＳ Ｐゴシック" charset="0"/>
                <a:cs typeface="Comic Sans MS"/>
                <a:sym typeface="Arial" charset="0"/>
              </a:rPr>
              <a:t> p intact</a:t>
            </a:r>
          </a:p>
          <a:p>
            <a:pPr marL="800100" lvl="2" indent="-228600">
              <a:spcBef>
                <a:spcPts val="2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incoherent </a:t>
            </a:r>
            <a:r>
              <a:rPr lang="en-US" sz="1800" dirty="0">
                <a:solidFill>
                  <a:schemeClr val="tx1"/>
                </a:solidFill>
                <a:latin typeface="Comic Sans MS"/>
                <a:ea typeface="ＭＳ Ｐゴシック" charset="0"/>
                <a:cs typeface="Comic Sans MS"/>
                <a:sym typeface="Symbol" charset="0"/>
              </a:rPr>
              <a:t>⇔ </a:t>
            </a:r>
            <a:r>
              <a:rPr lang="en-US" sz="1800" dirty="0">
                <a:solidFill>
                  <a:schemeClr val="tx1"/>
                </a:solidFill>
                <a:latin typeface="Comic Sans MS"/>
                <a:ea typeface="ＭＳ Ｐゴシック" charset="0"/>
                <a:cs typeface="Comic Sans MS"/>
                <a:sym typeface="Arial" charset="0"/>
              </a:rPr>
              <a:t>breakup of p</a:t>
            </a:r>
          </a:p>
          <a:p>
            <a:pPr marL="800100" lvl="2" indent="-228600">
              <a:spcBef>
                <a:spcPts val="2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HERA: 15% of all events are hard diffractive</a:t>
            </a:r>
          </a:p>
        </p:txBody>
      </p:sp>
      <p:sp>
        <p:nvSpPr>
          <p:cNvPr id="59397" name="Rectangle 5"/>
          <p:cNvSpPr>
            <a:spLocks/>
          </p:cNvSpPr>
          <p:nvPr/>
        </p:nvSpPr>
        <p:spPr bwMode="auto">
          <a:xfrm>
            <a:off x="5359400" y="838200"/>
            <a:ext cx="3441700" cy="195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293688" indent="-254000">
              <a:buSzPct val="125000"/>
              <a:buFont typeface="Arial Italic" charset="0"/>
              <a:buChar char="•"/>
            </a:pPr>
            <a:r>
              <a:rPr lang="en-US" sz="1800" dirty="0">
                <a:solidFill>
                  <a:schemeClr val="tx1"/>
                </a:solidFill>
                <a:latin typeface="Comic Sans MS"/>
                <a:ea typeface="ＭＳ Ｐゴシック" charset="0"/>
                <a:cs typeface="Comic Sans MS"/>
                <a:sym typeface="Arial" charset="0"/>
              </a:rPr>
              <a:t>t = (</a:t>
            </a:r>
            <a:r>
              <a:rPr lang="en-US" sz="1800" dirty="0">
                <a:solidFill>
                  <a:schemeClr val="tx1"/>
                </a:solidFill>
                <a:latin typeface="Comic Sans MS"/>
                <a:ea typeface="ＭＳ Ｐゴシック" charset="0"/>
                <a:cs typeface="Comic Sans MS"/>
                <a:sym typeface="Arial Bold" charset="0"/>
              </a:rPr>
              <a:t>p</a:t>
            </a:r>
            <a:r>
              <a:rPr lang="en-US" sz="1800" dirty="0">
                <a:solidFill>
                  <a:schemeClr val="tx1"/>
                </a:solidFill>
                <a:latin typeface="Comic Sans MS"/>
                <a:ea typeface="ＭＳ Ｐゴシック" charset="0"/>
                <a:cs typeface="Comic Sans MS"/>
                <a:sym typeface="Arial" charset="0"/>
              </a:rPr>
              <a:t>-</a:t>
            </a:r>
            <a:r>
              <a:rPr lang="en-US" sz="1800" dirty="0">
                <a:solidFill>
                  <a:schemeClr val="tx1"/>
                </a:solidFill>
                <a:latin typeface="Comic Sans MS"/>
                <a:ea typeface="ＭＳ Ｐゴシック" charset="0"/>
                <a:cs typeface="Comic Sans MS"/>
                <a:sym typeface="Arial Bold" charset="0"/>
              </a:rPr>
              <a:t>p</a:t>
            </a:r>
            <a:r>
              <a:rPr lang="ja-JP" altLang="en-US" sz="1800" dirty="0">
                <a:solidFill>
                  <a:schemeClr val="tx1"/>
                </a:solidFill>
                <a:latin typeface="Comic Sans MS"/>
                <a:ea typeface="ＭＳ Ｐゴシック" charset="0"/>
                <a:cs typeface="Comic Sans MS"/>
                <a:sym typeface="Arial" charset="0"/>
              </a:rPr>
              <a:t>’</a:t>
            </a:r>
            <a:r>
              <a:rPr lang="en-US" sz="1800" dirty="0">
                <a:solidFill>
                  <a:schemeClr val="tx1"/>
                </a:solidFill>
                <a:latin typeface="Comic Sans MS"/>
                <a:ea typeface="ＭＳ Ｐゴシック" charset="0"/>
                <a:cs typeface="Comic Sans MS"/>
                <a:sym typeface="Arial" charset="0"/>
              </a:rPr>
              <a:t>)</a:t>
            </a:r>
            <a:r>
              <a:rPr lang="en-US" sz="1800" baseline="32000" dirty="0">
                <a:solidFill>
                  <a:schemeClr val="tx1"/>
                </a:solidFill>
                <a:latin typeface="Comic Sans MS"/>
                <a:ea typeface="ＭＳ Ｐゴシック" charset="0"/>
                <a:cs typeface="Comic Sans MS"/>
                <a:sym typeface="Arial" charset="0"/>
              </a:rPr>
              <a:t>2</a:t>
            </a:r>
          </a:p>
          <a:p>
            <a:pPr marL="293688" indent="-254000">
              <a:buSzPct val="125000"/>
              <a:buFont typeface="Arial Italic" charset="0"/>
              <a:buChar char="•"/>
            </a:pPr>
            <a:r>
              <a:rPr lang="en-US" sz="1800" dirty="0">
                <a:solidFill>
                  <a:schemeClr val="tx1"/>
                </a:solidFill>
                <a:latin typeface="Comic Sans MS"/>
                <a:ea typeface="ＭＳ Ｐゴシック" charset="0"/>
                <a:cs typeface="Comic Sans MS"/>
                <a:sym typeface="Arial" charset="0"/>
              </a:rPr>
              <a:t>β is the momentum fraction of the struck </a:t>
            </a:r>
            <a:r>
              <a:rPr lang="en-US" sz="1800" dirty="0" err="1">
                <a:solidFill>
                  <a:schemeClr val="tx1"/>
                </a:solidFill>
                <a:latin typeface="Comic Sans MS"/>
                <a:ea typeface="ＭＳ Ｐゴシック" charset="0"/>
                <a:cs typeface="Comic Sans MS"/>
                <a:sym typeface="Arial" charset="0"/>
              </a:rPr>
              <a:t>parton</a:t>
            </a:r>
            <a:r>
              <a:rPr lang="en-US" sz="1800" dirty="0">
                <a:solidFill>
                  <a:schemeClr val="tx1"/>
                </a:solidFill>
                <a:latin typeface="Comic Sans MS"/>
                <a:ea typeface="ＭＳ Ｐゴシック" charset="0"/>
                <a:cs typeface="Comic Sans MS"/>
                <a:sym typeface="Arial" charset="0"/>
              </a:rPr>
              <a:t> </a:t>
            </a:r>
            <a:r>
              <a:rPr lang="en-US" sz="1800" dirty="0" err="1">
                <a:solidFill>
                  <a:schemeClr val="tx1"/>
                </a:solidFill>
                <a:latin typeface="Comic Sans MS"/>
                <a:ea typeface="ＭＳ Ｐゴシック" charset="0"/>
                <a:cs typeface="Comic Sans MS"/>
                <a:sym typeface="Arial" charset="0"/>
              </a:rPr>
              <a:t>w.r.t</a:t>
            </a:r>
            <a:r>
              <a:rPr lang="en-US" sz="1800" dirty="0">
                <a:solidFill>
                  <a:schemeClr val="tx1"/>
                </a:solidFill>
                <a:latin typeface="Comic Sans MS"/>
                <a:ea typeface="ＭＳ Ｐゴシック" charset="0"/>
                <a:cs typeface="Comic Sans MS"/>
                <a:sym typeface="Arial" charset="0"/>
              </a:rPr>
              <a:t>. the </a:t>
            </a:r>
            <a:r>
              <a:rPr lang="en-US" sz="1800" dirty="0" err="1">
                <a:solidFill>
                  <a:schemeClr val="tx1"/>
                </a:solidFill>
                <a:latin typeface="Comic Sans MS"/>
                <a:ea typeface="ＭＳ Ｐゴシック" charset="0"/>
                <a:cs typeface="Comic Sans MS"/>
                <a:sym typeface="Arial" charset="0"/>
              </a:rPr>
              <a:t>Pomeron</a:t>
            </a:r>
            <a:endParaRPr lang="en-US" sz="1800" dirty="0">
              <a:solidFill>
                <a:schemeClr val="tx1"/>
              </a:solidFill>
              <a:latin typeface="Comic Sans MS"/>
              <a:ea typeface="ＭＳ Ｐゴシック" charset="0"/>
              <a:cs typeface="Comic Sans MS"/>
              <a:sym typeface="Arial" charset="0"/>
            </a:endParaRPr>
          </a:p>
          <a:p>
            <a:pPr marL="293688" indent="-254000">
              <a:buSzPct val="125000"/>
              <a:buFont typeface="Arial Italic" charset="0"/>
              <a:buChar char="•"/>
            </a:pPr>
            <a:r>
              <a:rPr lang="en-US" sz="1800" dirty="0" err="1">
                <a:solidFill>
                  <a:schemeClr val="tx1"/>
                </a:solidFill>
                <a:latin typeface="Comic Sans MS"/>
                <a:ea typeface="ＭＳ Ｐゴシック" charset="0"/>
                <a:cs typeface="Comic Sans MS"/>
                <a:sym typeface="Arial" charset="0"/>
              </a:rPr>
              <a:t>x</a:t>
            </a:r>
            <a:r>
              <a:rPr lang="en-US" sz="1800" baseline="-6000" dirty="0" err="1">
                <a:solidFill>
                  <a:schemeClr val="tx1"/>
                </a:solidFill>
                <a:latin typeface="Comic Sans MS"/>
                <a:ea typeface="ＭＳ Ｐゴシック" charset="0"/>
                <a:cs typeface="Comic Sans MS"/>
                <a:sym typeface="Arial" charset="0"/>
              </a:rPr>
              <a:t>IP</a:t>
            </a:r>
            <a:r>
              <a:rPr lang="en-US" sz="1800" dirty="0">
                <a:solidFill>
                  <a:schemeClr val="tx1"/>
                </a:solidFill>
                <a:latin typeface="Comic Sans MS"/>
                <a:ea typeface="ＭＳ Ｐゴシック" charset="0"/>
                <a:cs typeface="Comic Sans MS"/>
                <a:sym typeface="Arial" charset="0"/>
              </a:rPr>
              <a:t> = x/β: momentum fraction of the exchanged object (</a:t>
            </a:r>
            <a:r>
              <a:rPr lang="en-US" sz="1800" dirty="0" err="1">
                <a:solidFill>
                  <a:schemeClr val="tx1"/>
                </a:solidFill>
                <a:latin typeface="Comic Sans MS"/>
                <a:ea typeface="ＭＳ Ｐゴシック" charset="0"/>
                <a:cs typeface="Comic Sans MS"/>
                <a:sym typeface="Arial" charset="0"/>
              </a:rPr>
              <a:t>Pomeron</a:t>
            </a:r>
            <a:r>
              <a:rPr lang="en-US" sz="1800" dirty="0">
                <a:solidFill>
                  <a:schemeClr val="tx1"/>
                </a:solidFill>
                <a:latin typeface="Comic Sans MS"/>
                <a:ea typeface="ＭＳ Ｐゴシック" charset="0"/>
                <a:cs typeface="Comic Sans MS"/>
                <a:sym typeface="Arial" charset="0"/>
              </a:rPr>
              <a:t>) </a:t>
            </a:r>
            <a:r>
              <a:rPr lang="en-US" sz="1800" dirty="0" err="1">
                <a:solidFill>
                  <a:schemeClr val="tx1"/>
                </a:solidFill>
                <a:latin typeface="Comic Sans MS"/>
                <a:ea typeface="ＭＳ Ｐゴシック" charset="0"/>
                <a:cs typeface="Comic Sans MS"/>
                <a:sym typeface="Arial" charset="0"/>
              </a:rPr>
              <a:t>w.r.t</a:t>
            </a:r>
            <a:r>
              <a:rPr lang="en-US" sz="1800" dirty="0">
                <a:solidFill>
                  <a:schemeClr val="tx1"/>
                </a:solidFill>
                <a:latin typeface="Comic Sans MS"/>
                <a:ea typeface="ＭＳ Ｐゴシック" charset="0"/>
                <a:cs typeface="Comic Sans MS"/>
                <a:sym typeface="Arial" charset="0"/>
              </a:rPr>
              <a:t>. the hadron</a:t>
            </a:r>
          </a:p>
        </p:txBody>
      </p:sp>
      <p:pic>
        <p:nvPicPr>
          <p:cNvPr id="59398" name="Picture 6"/>
          <p:cNvPicPr>
            <a:picLocks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92188" y="4254500"/>
            <a:ext cx="6881812"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59399" name="Rectangle 7"/>
          <p:cNvSpPr>
            <a:spLocks/>
          </p:cNvSpPr>
          <p:nvPr/>
        </p:nvSpPr>
        <p:spPr bwMode="auto">
          <a:xfrm>
            <a:off x="4203700" y="4991100"/>
            <a:ext cx="5245100" cy="184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1275" bIns="0"/>
          <a:lstStyle/>
          <a:p>
            <a:pPr marL="254000" indent="-254000">
              <a:spcBef>
                <a:spcPts val="450"/>
              </a:spcBef>
              <a:buClr>
                <a:srgbClr val="FF0000"/>
              </a:buClr>
              <a:buSzPct val="150000"/>
              <a:buFont typeface="Arial" charset="0"/>
              <a:buChar char="•"/>
            </a:pPr>
            <a:r>
              <a:rPr lang="en-US" dirty="0">
                <a:solidFill>
                  <a:schemeClr val="tx1"/>
                </a:solidFill>
                <a:latin typeface="Comic Sans MS"/>
                <a:ea typeface="ＭＳ Ｐゴシック" charset="0"/>
                <a:cs typeface="Comic Sans MS"/>
                <a:sym typeface="Arial" charset="0"/>
              </a:rPr>
              <a:t>Diffraction in </a:t>
            </a:r>
            <a:r>
              <a:rPr lang="en-US" dirty="0" err="1">
                <a:solidFill>
                  <a:schemeClr val="tx1"/>
                </a:solidFill>
                <a:latin typeface="Comic Sans MS"/>
                <a:ea typeface="ＭＳ Ｐゴシック" charset="0"/>
                <a:cs typeface="Comic Sans MS"/>
                <a:sym typeface="Arial" charset="0"/>
              </a:rPr>
              <a:t>e+A</a:t>
            </a:r>
            <a:r>
              <a:rPr lang="en-US" dirty="0">
                <a:solidFill>
                  <a:schemeClr val="tx1"/>
                </a:solidFill>
                <a:latin typeface="Comic Sans MS"/>
                <a:ea typeface="ＭＳ Ｐゴシック" charset="0"/>
                <a:cs typeface="Comic Sans MS"/>
                <a:sym typeface="Arial" charset="0"/>
              </a:rPr>
              <a:t>:</a:t>
            </a:r>
          </a:p>
          <a:p>
            <a:pPr marL="482600" lvl="1" indent="-228600">
              <a:spcBef>
                <a:spcPts val="4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coherent diffraction (nuclei intact)</a:t>
            </a:r>
          </a:p>
          <a:p>
            <a:pPr marL="482600" lvl="1" indent="-228600">
              <a:spcBef>
                <a:spcPts val="2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breakup into nucleons (nucleons intact)</a:t>
            </a:r>
          </a:p>
          <a:p>
            <a:pPr marL="482600" lvl="1" indent="-228600">
              <a:spcBef>
                <a:spcPts val="2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incoherent diffraction</a:t>
            </a:r>
          </a:p>
          <a:p>
            <a:pPr marL="482600" lvl="1" indent="-228600">
              <a:spcBef>
                <a:spcPts val="2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Predictions: </a:t>
            </a:r>
            <a:r>
              <a:rPr lang="en-US" sz="1800" dirty="0" err="1">
                <a:solidFill>
                  <a:schemeClr val="tx1"/>
                </a:solidFill>
                <a:latin typeface="Comic Sans MS"/>
                <a:ea typeface="ＭＳ Ｐゴシック" charset="0"/>
                <a:cs typeface="Comic Sans MS"/>
                <a:sym typeface="Arial" charset="0"/>
              </a:rPr>
              <a:t>σ</a:t>
            </a:r>
            <a:r>
              <a:rPr lang="en-US" sz="1800" baseline="-6000" dirty="0" err="1">
                <a:solidFill>
                  <a:schemeClr val="tx1"/>
                </a:solidFill>
                <a:latin typeface="Comic Sans MS"/>
                <a:ea typeface="ＭＳ Ｐゴシック" charset="0"/>
                <a:cs typeface="Comic Sans MS"/>
                <a:sym typeface="Arial" charset="0"/>
              </a:rPr>
              <a:t>diff</a:t>
            </a:r>
            <a:r>
              <a:rPr lang="en-US" sz="1800" dirty="0">
                <a:solidFill>
                  <a:schemeClr val="tx1"/>
                </a:solidFill>
                <a:latin typeface="Comic Sans MS"/>
                <a:ea typeface="ＭＳ Ｐゴシック" charset="0"/>
                <a:cs typeface="Comic Sans MS"/>
                <a:sym typeface="Arial" charset="0"/>
              </a:rPr>
              <a:t>/</a:t>
            </a:r>
            <a:r>
              <a:rPr lang="en-US" sz="1800" dirty="0" err="1">
                <a:solidFill>
                  <a:schemeClr val="tx1"/>
                </a:solidFill>
                <a:latin typeface="Comic Sans MS"/>
                <a:ea typeface="ＭＳ Ｐゴシック" charset="0"/>
                <a:cs typeface="Comic Sans MS"/>
                <a:sym typeface="Arial" charset="0"/>
              </a:rPr>
              <a:t>σ</a:t>
            </a:r>
            <a:r>
              <a:rPr lang="en-US" sz="1800" baseline="-6000" dirty="0" err="1">
                <a:solidFill>
                  <a:schemeClr val="tx1"/>
                </a:solidFill>
                <a:latin typeface="Comic Sans MS"/>
                <a:ea typeface="ＭＳ Ｐゴシック" charset="0"/>
                <a:cs typeface="Comic Sans MS"/>
                <a:sym typeface="Arial" charset="0"/>
              </a:rPr>
              <a:t>tot</a:t>
            </a:r>
            <a:r>
              <a:rPr lang="en-US" sz="1800" dirty="0">
                <a:solidFill>
                  <a:schemeClr val="tx1"/>
                </a:solidFill>
                <a:latin typeface="Comic Sans MS"/>
                <a:ea typeface="ＭＳ Ｐゴシック" charset="0"/>
                <a:cs typeface="Comic Sans MS"/>
                <a:sym typeface="Arial" charset="0"/>
              </a:rPr>
              <a:t> in </a:t>
            </a:r>
            <a:r>
              <a:rPr lang="en-US" sz="1800" dirty="0" err="1">
                <a:solidFill>
                  <a:schemeClr val="tx1"/>
                </a:solidFill>
                <a:latin typeface="Comic Sans MS"/>
                <a:ea typeface="ＭＳ Ｐゴシック" charset="0"/>
                <a:cs typeface="Comic Sans MS"/>
                <a:sym typeface="Arial" charset="0"/>
              </a:rPr>
              <a:t>e+A</a:t>
            </a:r>
            <a:r>
              <a:rPr lang="en-US" sz="1800" dirty="0">
                <a:solidFill>
                  <a:schemeClr val="tx1"/>
                </a:solidFill>
                <a:latin typeface="Comic Sans MS"/>
                <a:ea typeface="ＭＳ Ｐゴシック" charset="0"/>
                <a:cs typeface="Comic Sans MS"/>
                <a:sym typeface="Arial" charset="0"/>
              </a:rPr>
              <a:t> ~25-40% </a:t>
            </a:r>
            <a:r>
              <a:rPr lang="en-US" sz="1800" dirty="0">
                <a:solidFill>
                  <a:schemeClr val="tx1"/>
                </a:solidFill>
                <a:latin typeface="Comic Sans MS"/>
                <a:ea typeface="ヒラギノ角ゴ ProN W3" charset="0"/>
                <a:cs typeface="Comic Sans MS"/>
                <a:sym typeface="Arial" charset="0"/>
              </a:rPr>
              <a:t/>
            </a:r>
            <a:br>
              <a:rPr lang="en-US" sz="1800" dirty="0">
                <a:solidFill>
                  <a:schemeClr val="tx1"/>
                </a:solidFill>
                <a:latin typeface="Comic Sans MS"/>
                <a:ea typeface="ヒラギノ角ゴ ProN W3" charset="0"/>
                <a:cs typeface="Comic Sans MS"/>
                <a:sym typeface="Arial" charset="0"/>
              </a:rPr>
            </a:br>
            <a:endParaRPr lang="en-US" sz="1800" dirty="0">
              <a:solidFill>
                <a:schemeClr val="tx1"/>
              </a:solidFill>
              <a:latin typeface="Comic Sans MS"/>
              <a:ea typeface="ヒラギノ角ゴ ProN W3" charset="0"/>
              <a:cs typeface="Comic Sans MS"/>
              <a:sym typeface="Arial" charset="0"/>
            </a:endParaRPr>
          </a:p>
        </p:txBody>
      </p:sp>
      <p:pic>
        <p:nvPicPr>
          <p:cNvPr id="59400" name="Picture 8"/>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597400" y="788988"/>
            <a:ext cx="3390900" cy="418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sp>
        <p:nvSpPr>
          <p:cNvPr id="59401" name="Rectangle 9"/>
          <p:cNvSpPr>
            <a:spLocks/>
          </p:cNvSpPr>
          <p:nvPr/>
        </p:nvSpPr>
        <p:spPr bwMode="auto">
          <a:xfrm>
            <a:off x="2616200" y="850900"/>
            <a:ext cx="585788"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a:solidFill>
                  <a:schemeClr val="tx1"/>
                </a:solidFill>
                <a:latin typeface="Arial" charset="0"/>
                <a:ea typeface="ＭＳ Ｐゴシック" charset="0"/>
                <a:cs typeface="Arial" charset="0"/>
                <a:sym typeface="Arial" charset="0"/>
              </a:rPr>
              <a:t>e+p</a:t>
            </a:r>
          </a:p>
        </p:txBody>
      </p:sp>
      <p:pic>
        <p:nvPicPr>
          <p:cNvPr id="59402" name="Picture 10"/>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927100" y="744538"/>
            <a:ext cx="2438400" cy="423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grpSp>
        <p:nvGrpSpPr>
          <p:cNvPr id="59408" name="Group 16"/>
          <p:cNvGrpSpPr>
            <a:grpSpLocks/>
          </p:cNvGrpSpPr>
          <p:nvPr/>
        </p:nvGrpSpPr>
        <p:grpSpPr bwMode="auto">
          <a:xfrm>
            <a:off x="717550" y="1371600"/>
            <a:ext cx="7924800" cy="4114800"/>
            <a:chOff x="0" y="0"/>
            <a:chExt cx="4992" cy="2592"/>
          </a:xfrm>
        </p:grpSpPr>
        <p:grpSp>
          <p:nvGrpSpPr>
            <p:cNvPr id="59405" name="Group 13"/>
            <p:cNvGrpSpPr>
              <a:grpSpLocks/>
            </p:cNvGrpSpPr>
            <p:nvPr/>
          </p:nvGrpSpPr>
          <p:grpSpPr bwMode="auto">
            <a:xfrm>
              <a:off x="-128" y="-96"/>
              <a:ext cx="5248" cy="2944"/>
              <a:chOff x="0" y="0"/>
              <a:chExt cx="5248" cy="2944"/>
            </a:xfrm>
          </p:grpSpPr>
          <p:sp>
            <p:nvSpPr>
              <p:cNvPr id="59403" name="Rectangle 11"/>
              <p:cNvSpPr>
                <a:spLocks/>
              </p:cNvSpPr>
              <p:nvPr/>
            </p:nvSpPr>
            <p:spPr bwMode="auto">
              <a:xfrm>
                <a:off x="128" y="96"/>
                <a:ext cx="4992" cy="2592"/>
              </a:xfrm>
              <a:prstGeom prst="rect">
                <a:avLst/>
              </a:prstGeom>
              <a:solidFill>
                <a:srgbClr val="FFFFFF"/>
              </a:solid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a:p>
            </p:txBody>
          </p:sp>
          <p:pic>
            <p:nvPicPr>
              <p:cNvPr id="59404" name="Picture 12"/>
              <p:cNvPicPr>
                <a:picLocks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0" y="0"/>
                <a:ext cx="5248" cy="2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grpSp>
        <p:pic>
          <p:nvPicPr>
            <p:cNvPr id="59406" name="Picture 14"/>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227" y="192"/>
              <a:ext cx="4720" cy="22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sp>
          <p:nvSpPr>
            <p:cNvPr id="59407" name="Rectangle 15"/>
            <p:cNvSpPr>
              <a:spLocks/>
            </p:cNvSpPr>
            <p:nvPr/>
          </p:nvSpPr>
          <p:spPr bwMode="auto">
            <a:xfrm>
              <a:off x="8" y="144"/>
              <a:ext cx="3168" cy="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r>
                <a:rPr lang="en-US" sz="2100" dirty="0">
                  <a:solidFill>
                    <a:schemeClr val="tx1"/>
                  </a:solidFill>
                  <a:latin typeface="Comic Sans MS"/>
                  <a:ea typeface="ＭＳ Ｐゴシック" charset="0"/>
                  <a:cs typeface="Comic Sans MS"/>
                  <a:sym typeface="Arial" charset="0"/>
                </a:rPr>
                <a:t>Diffraction Analogy: plane monochromatic wave incident on a circular screen of radius R</a:t>
              </a:r>
            </a:p>
          </p:txBody>
        </p:sp>
      </p:grpSp>
      <p:sp>
        <p:nvSpPr>
          <p:cNvPr id="2" name="Date Placeholder 1"/>
          <p:cNvSpPr>
            <a:spLocks noGrp="1"/>
          </p:cNvSpPr>
          <p:nvPr>
            <p:ph type="dt" sz="half" idx="10"/>
          </p:nvPr>
        </p:nvSpPr>
        <p:spPr/>
        <p:txBody>
          <a:bodyPr/>
          <a:lstStyle/>
          <a:p>
            <a:r>
              <a:rPr lang="en-US"/>
              <a:t>E.C. Aschenauer</a:t>
            </a:r>
          </a:p>
        </p:txBody>
      </p:sp>
    </p:spTree>
    <p:extLst>
      <p:ext uri="{BB962C8B-B14F-4D97-AF65-F5344CB8AC3E}">
        <p14:creationId xmlns:p14="http://schemas.microsoft.com/office/powerpoint/2010/main" xmlns="" val="3561543948"/>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396"/>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59399"/>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xit" presetSubtype="0" fill="hold" nodeType="clickEffect">
                                  <p:stCondLst>
                                    <p:cond delay="0"/>
                                  </p:stCondLst>
                                  <p:childTnLst>
                                    <p:set>
                                      <p:cBhvr>
                                        <p:cTn id="13" dur="1" fill="hold">
                                          <p:stCondLst>
                                            <p:cond delay="499"/>
                                          </p:stCondLst>
                                        </p:cTn>
                                        <p:tgtEl>
                                          <p:spTgt spid="59395"/>
                                        </p:tgtEl>
                                        <p:attrNameLst>
                                          <p:attrName>style.visibility</p:attrName>
                                        </p:attrNameLst>
                                      </p:cBhvr>
                                      <p:to>
                                        <p:strVal val="hidden"/>
                                      </p:to>
                                    </p:set>
                                  </p:childTnLst>
                                </p:cTn>
                              </p:par>
                            </p:childTnLst>
                          </p:cTn>
                        </p:par>
                        <p:par>
                          <p:cTn id="14" fill="hold" nodeType="afterGroup">
                            <p:stCondLst>
                              <p:cond delay="500"/>
                            </p:stCondLst>
                            <p:childTnLst>
                              <p:par>
                                <p:cTn id="15" presetID="1" presetClass="exit" presetSubtype="0" fill="hold" grpId="0" nodeType="afterEffect">
                                  <p:stCondLst>
                                    <p:cond delay="0"/>
                                  </p:stCondLst>
                                  <p:childTnLst>
                                    <p:set>
                                      <p:cBhvr>
                                        <p:cTn id="16" dur="1" fill="hold">
                                          <p:stCondLst>
                                            <p:cond delay="499"/>
                                          </p:stCondLst>
                                        </p:cTn>
                                        <p:tgtEl>
                                          <p:spTgt spid="59397"/>
                                        </p:tgtEl>
                                        <p:attrNameLst>
                                          <p:attrName>style.visibility</p:attrName>
                                        </p:attrNameLst>
                                      </p:cBhvr>
                                      <p:to>
                                        <p:strVal val="hidden"/>
                                      </p:to>
                                    </p:set>
                                  </p:childTnLst>
                                </p:cTn>
                              </p:par>
                            </p:childTnLst>
                          </p:cTn>
                        </p:par>
                        <p:par>
                          <p:cTn id="17" fill="hold" nodeType="afterGroup">
                            <p:stCondLst>
                              <p:cond delay="1000"/>
                            </p:stCondLst>
                            <p:childTnLst>
                              <p:par>
                                <p:cTn id="18" presetID="1" presetClass="exit" presetSubtype="0" fill="hold" nodeType="afterEffect">
                                  <p:stCondLst>
                                    <p:cond delay="0"/>
                                  </p:stCondLst>
                                  <p:childTnLst>
                                    <p:set>
                                      <p:cBhvr>
                                        <p:cTn id="19" dur="1" fill="hold">
                                          <p:stCondLst>
                                            <p:cond delay="499"/>
                                          </p:stCondLst>
                                        </p:cTn>
                                        <p:tgtEl>
                                          <p:spTgt spid="59398"/>
                                        </p:tgtEl>
                                        <p:attrNameLst>
                                          <p:attrName>style.visibility</p:attrName>
                                        </p:attrNameLst>
                                      </p:cBhvr>
                                      <p:to>
                                        <p:strVal val="hidden"/>
                                      </p:to>
                                    </p:set>
                                  </p:childTnLst>
                                </p:cTn>
                              </p:par>
                            </p:childTnLst>
                          </p:cTn>
                        </p:par>
                        <p:par>
                          <p:cTn id="20" fill="hold" nodeType="afterGroup">
                            <p:stCondLst>
                              <p:cond delay="1500"/>
                            </p:stCondLst>
                            <p:childTnLst>
                              <p:par>
                                <p:cTn id="21" presetID="1" presetClass="entr" presetSubtype="0" fill="hold" nodeType="afterEffect">
                                  <p:stCondLst>
                                    <p:cond delay="0"/>
                                  </p:stCondLst>
                                  <p:childTnLst>
                                    <p:set>
                                      <p:cBhvr>
                                        <p:cTn id="22" dur="1" fill="hold">
                                          <p:stCondLst>
                                            <p:cond delay="499"/>
                                          </p:stCondLst>
                                        </p:cTn>
                                        <p:tgtEl>
                                          <p:spTgt spid="59402"/>
                                        </p:tgtEl>
                                        <p:attrNameLst>
                                          <p:attrName>style.visibility</p:attrName>
                                        </p:attrNameLst>
                                      </p:cBhvr>
                                      <p:to>
                                        <p:strVal val="visible"/>
                                      </p:to>
                                    </p:set>
                                  </p:childTnLst>
                                </p:cTn>
                              </p:par>
                            </p:childTnLst>
                          </p:cTn>
                        </p:par>
                        <p:par>
                          <p:cTn id="23" fill="hold" nodeType="afterGroup">
                            <p:stCondLst>
                              <p:cond delay="2000"/>
                            </p:stCondLst>
                            <p:childTnLst>
                              <p:par>
                                <p:cTn id="24" presetID="1" presetClass="entr" presetSubtype="0" fill="hold" grpId="0" nodeType="afterEffect">
                                  <p:stCondLst>
                                    <p:cond delay="0"/>
                                  </p:stCondLst>
                                  <p:childTnLst>
                                    <p:set>
                                      <p:cBhvr>
                                        <p:cTn id="25" dur="1" fill="hold">
                                          <p:stCondLst>
                                            <p:cond delay="499"/>
                                          </p:stCondLst>
                                        </p:cTn>
                                        <p:tgtEl>
                                          <p:spTgt spid="59401"/>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499"/>
                                          </p:stCondLst>
                                        </p:cTn>
                                        <p:tgtEl>
                                          <p:spTgt spid="59400"/>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16" fill="hold" nodeType="clickEffect">
                                  <p:stCondLst>
                                    <p:cond delay="0"/>
                                  </p:stCondLst>
                                  <p:childTnLst>
                                    <p:set>
                                      <p:cBhvr>
                                        <p:cTn id="33" dur="1" fill="hold">
                                          <p:stCondLst>
                                            <p:cond delay="0"/>
                                          </p:stCondLst>
                                        </p:cTn>
                                        <p:tgtEl>
                                          <p:spTgt spid="59408"/>
                                        </p:tgtEl>
                                        <p:attrNameLst>
                                          <p:attrName>style.visibility</p:attrName>
                                        </p:attrNameLst>
                                      </p:cBhvr>
                                      <p:to>
                                        <p:strVal val="visible"/>
                                      </p:to>
                                    </p:set>
                                    <p:anim calcmode="lin" valueType="num">
                                      <p:cBhvr>
                                        <p:cTn id="34" dur="500" fill="hold"/>
                                        <p:tgtEl>
                                          <p:spTgt spid="59408"/>
                                        </p:tgtEl>
                                        <p:attrNameLst>
                                          <p:attrName>ppt_w</p:attrName>
                                        </p:attrNameLst>
                                      </p:cBhvr>
                                      <p:tavLst>
                                        <p:tav tm="0">
                                          <p:val>
                                            <p:fltVal val="0"/>
                                          </p:val>
                                        </p:tav>
                                        <p:tav tm="100000">
                                          <p:val>
                                            <p:strVal val="#ppt_w"/>
                                          </p:val>
                                        </p:tav>
                                      </p:tavLst>
                                    </p:anim>
                                    <p:anim calcmode="lin" valueType="num">
                                      <p:cBhvr>
                                        <p:cTn id="35" dur="500" fill="hold"/>
                                        <p:tgtEl>
                                          <p:spTgt spid="594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autoUpdateAnimBg="0"/>
      <p:bldP spid="59397" grpId="0" autoUpdateAnimBg="0"/>
      <p:bldP spid="59399" grpId="0" autoUpdateAnimBg="0"/>
      <p:bldP spid="59401"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84188" y="749300"/>
            <a:ext cx="5762625"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pic>
        <p:nvPicPr>
          <p:cNvPr id="59400" name="Picture 8"/>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97400" y="788988"/>
            <a:ext cx="3390900" cy="418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sp>
        <p:nvSpPr>
          <p:cNvPr id="59394" name="Rectangle 2"/>
          <p:cNvSpPr>
            <a:spLocks noGrp="1" noChangeArrowheads="1"/>
          </p:cNvSpPr>
          <p:nvPr>
            <p:ph type="title"/>
          </p:nvPr>
        </p:nvSpPr>
        <p:spPr>
          <a:ln/>
        </p:spPr>
        <p:txBody>
          <a:bodyPr rIns="133350"/>
          <a:lstStyle/>
          <a:p>
            <a:r>
              <a:rPr lang="en-US"/>
              <a:t>Hard Diffraction in DIS at Small </a:t>
            </a:r>
            <a:r>
              <a:rPr lang="en-US">
                <a:latin typeface="Arial Italic" charset="0"/>
                <a:cs typeface="Arial Italic" charset="0"/>
                <a:sym typeface="Arial Italic" charset="0"/>
              </a:rPr>
              <a:t>x</a:t>
            </a:r>
            <a:endParaRPr lang="en-US">
              <a:latin typeface="Arial Italic" charset="0"/>
              <a:sym typeface="Arial Italic" charset="0"/>
            </a:endParaRPr>
          </a:p>
        </p:txBody>
      </p:sp>
      <p:sp>
        <p:nvSpPr>
          <p:cNvPr id="18" name="Slide Number Placeholder 3"/>
          <p:cNvSpPr>
            <a:spLocks noGrp="1"/>
          </p:cNvSpPr>
          <p:nvPr>
            <p:ph type="sldNum" sz="quarter" idx="12"/>
          </p:nvPr>
        </p:nvSpPr>
        <p:spPr/>
        <p:txBody>
          <a:bodyPr/>
          <a:lstStyle/>
          <a:p>
            <a:fld id="{56DB75B8-C7AE-C242-A9FA-1D54CCE3519D}" type="slidenum">
              <a:rPr lang="en-US"/>
              <a:pPr/>
              <a:t>79</a:t>
            </a:fld>
            <a:endParaRPr lang="en-US"/>
          </a:p>
        </p:txBody>
      </p:sp>
      <p:sp>
        <p:nvSpPr>
          <p:cNvPr id="59396" name="Rectangle 4"/>
          <p:cNvSpPr>
            <a:spLocks/>
          </p:cNvSpPr>
          <p:nvPr/>
        </p:nvSpPr>
        <p:spPr bwMode="auto">
          <a:xfrm>
            <a:off x="101600" y="5003800"/>
            <a:ext cx="3949700" cy="170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1275" bIns="0"/>
          <a:lstStyle/>
          <a:p>
            <a:pPr marL="508000" lvl="1" indent="-254000">
              <a:spcBef>
                <a:spcPts val="450"/>
              </a:spcBef>
              <a:buClr>
                <a:srgbClr val="FF0000"/>
              </a:buClr>
              <a:buSzPct val="150000"/>
              <a:buFont typeface="Arial" charset="0"/>
              <a:buChar char="•"/>
            </a:pPr>
            <a:r>
              <a:rPr lang="en-US" dirty="0">
                <a:solidFill>
                  <a:schemeClr val="tx1"/>
                </a:solidFill>
                <a:latin typeface="Comic Sans MS"/>
                <a:ea typeface="ＭＳ Ｐゴシック" charset="0"/>
                <a:cs typeface="Comic Sans MS"/>
                <a:sym typeface="Arial" charset="0"/>
              </a:rPr>
              <a:t>Diffraction in </a:t>
            </a:r>
            <a:r>
              <a:rPr lang="en-US" dirty="0" err="1">
                <a:solidFill>
                  <a:schemeClr val="tx1"/>
                </a:solidFill>
                <a:latin typeface="Comic Sans MS"/>
                <a:ea typeface="ＭＳ Ｐゴシック" charset="0"/>
                <a:cs typeface="Comic Sans MS"/>
                <a:sym typeface="Arial" charset="0"/>
              </a:rPr>
              <a:t>e+p</a:t>
            </a:r>
            <a:r>
              <a:rPr lang="en-US" dirty="0">
                <a:solidFill>
                  <a:schemeClr val="tx1"/>
                </a:solidFill>
                <a:latin typeface="Comic Sans MS"/>
                <a:ea typeface="ＭＳ Ｐゴシック" charset="0"/>
                <a:cs typeface="Comic Sans MS"/>
                <a:sym typeface="Arial" charset="0"/>
              </a:rPr>
              <a:t>:</a:t>
            </a:r>
            <a:endParaRPr lang="en-US" sz="2600" dirty="0">
              <a:solidFill>
                <a:schemeClr val="tx1"/>
              </a:solidFill>
              <a:latin typeface="Comic Sans MS"/>
              <a:ea typeface="ＭＳ Ｐゴシック" charset="0"/>
              <a:cs typeface="Comic Sans MS"/>
              <a:sym typeface="Arial" charset="0"/>
            </a:endParaRPr>
          </a:p>
          <a:p>
            <a:pPr marL="800100" lvl="2" indent="-228600">
              <a:spcBef>
                <a:spcPts val="4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coherent </a:t>
            </a:r>
            <a:r>
              <a:rPr lang="en-US" sz="1800" dirty="0">
                <a:solidFill>
                  <a:schemeClr val="tx1"/>
                </a:solidFill>
                <a:latin typeface="Comic Sans MS"/>
                <a:ea typeface="ＭＳ Ｐゴシック" charset="0"/>
                <a:cs typeface="Comic Sans MS"/>
                <a:sym typeface="Symbol" charset="0"/>
              </a:rPr>
              <a:t>⇔</a:t>
            </a:r>
            <a:r>
              <a:rPr lang="en-US" sz="1800" dirty="0">
                <a:solidFill>
                  <a:schemeClr val="tx1"/>
                </a:solidFill>
                <a:latin typeface="Comic Sans MS"/>
                <a:ea typeface="ＭＳ Ｐゴシック" charset="0"/>
                <a:cs typeface="Comic Sans MS"/>
                <a:sym typeface="Arial" charset="0"/>
              </a:rPr>
              <a:t> p intact</a:t>
            </a:r>
          </a:p>
          <a:p>
            <a:pPr marL="800100" lvl="2" indent="-228600">
              <a:spcBef>
                <a:spcPts val="2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incoherent </a:t>
            </a:r>
            <a:r>
              <a:rPr lang="en-US" sz="1800" dirty="0">
                <a:solidFill>
                  <a:schemeClr val="tx1"/>
                </a:solidFill>
                <a:latin typeface="Comic Sans MS"/>
                <a:ea typeface="ＭＳ Ｐゴシック" charset="0"/>
                <a:cs typeface="Comic Sans MS"/>
                <a:sym typeface="Symbol" charset="0"/>
              </a:rPr>
              <a:t>⇔ </a:t>
            </a:r>
            <a:r>
              <a:rPr lang="en-US" sz="1800" dirty="0">
                <a:solidFill>
                  <a:schemeClr val="tx1"/>
                </a:solidFill>
                <a:latin typeface="Comic Sans MS"/>
                <a:ea typeface="ＭＳ Ｐゴシック" charset="0"/>
                <a:cs typeface="Comic Sans MS"/>
                <a:sym typeface="Arial" charset="0"/>
              </a:rPr>
              <a:t>breakup of p</a:t>
            </a:r>
          </a:p>
          <a:p>
            <a:pPr marL="800100" lvl="2" indent="-228600">
              <a:spcBef>
                <a:spcPts val="2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HERA: 15% of all events are hard diffractive</a:t>
            </a:r>
          </a:p>
        </p:txBody>
      </p:sp>
      <p:sp>
        <p:nvSpPr>
          <p:cNvPr id="59397" name="Rectangle 5"/>
          <p:cNvSpPr>
            <a:spLocks/>
          </p:cNvSpPr>
          <p:nvPr/>
        </p:nvSpPr>
        <p:spPr bwMode="auto">
          <a:xfrm>
            <a:off x="4659313" y="817034"/>
            <a:ext cx="3441700" cy="195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293688" indent="-254000">
              <a:buSzPct val="125000"/>
              <a:buFont typeface="Arial Italic" charset="0"/>
              <a:buChar char="•"/>
            </a:pPr>
            <a:r>
              <a:rPr lang="en-US" sz="1800" dirty="0">
                <a:solidFill>
                  <a:schemeClr val="tx1"/>
                </a:solidFill>
                <a:latin typeface="Comic Sans MS"/>
                <a:ea typeface="ＭＳ Ｐゴシック" charset="0"/>
                <a:cs typeface="Comic Sans MS"/>
                <a:sym typeface="Arial" charset="0"/>
              </a:rPr>
              <a:t>t = (</a:t>
            </a:r>
            <a:r>
              <a:rPr lang="en-US" sz="1800" dirty="0">
                <a:solidFill>
                  <a:schemeClr val="tx1"/>
                </a:solidFill>
                <a:latin typeface="Comic Sans MS"/>
                <a:ea typeface="ＭＳ Ｐゴシック" charset="0"/>
                <a:cs typeface="Comic Sans MS"/>
                <a:sym typeface="Arial Bold" charset="0"/>
              </a:rPr>
              <a:t>p</a:t>
            </a:r>
            <a:r>
              <a:rPr lang="en-US" sz="1800" dirty="0">
                <a:solidFill>
                  <a:schemeClr val="tx1"/>
                </a:solidFill>
                <a:latin typeface="Comic Sans MS"/>
                <a:ea typeface="ＭＳ Ｐゴシック" charset="0"/>
                <a:cs typeface="Comic Sans MS"/>
                <a:sym typeface="Arial" charset="0"/>
              </a:rPr>
              <a:t>-</a:t>
            </a:r>
            <a:r>
              <a:rPr lang="en-US" sz="1800" dirty="0">
                <a:solidFill>
                  <a:schemeClr val="tx1"/>
                </a:solidFill>
                <a:latin typeface="Comic Sans MS"/>
                <a:ea typeface="ＭＳ Ｐゴシック" charset="0"/>
                <a:cs typeface="Comic Sans MS"/>
                <a:sym typeface="Arial Bold" charset="0"/>
              </a:rPr>
              <a:t>p</a:t>
            </a:r>
            <a:r>
              <a:rPr lang="ja-JP" altLang="en-US" sz="1800" dirty="0">
                <a:solidFill>
                  <a:schemeClr val="tx1"/>
                </a:solidFill>
                <a:latin typeface="Comic Sans MS"/>
                <a:ea typeface="ＭＳ Ｐゴシック" charset="0"/>
                <a:cs typeface="Comic Sans MS"/>
                <a:sym typeface="Arial" charset="0"/>
              </a:rPr>
              <a:t>’</a:t>
            </a:r>
            <a:r>
              <a:rPr lang="en-US" sz="1800" dirty="0">
                <a:solidFill>
                  <a:schemeClr val="tx1"/>
                </a:solidFill>
                <a:latin typeface="Comic Sans MS"/>
                <a:ea typeface="ＭＳ Ｐゴシック" charset="0"/>
                <a:cs typeface="Comic Sans MS"/>
                <a:sym typeface="Arial" charset="0"/>
              </a:rPr>
              <a:t>)</a:t>
            </a:r>
            <a:r>
              <a:rPr lang="en-US" sz="1800" baseline="32000" dirty="0">
                <a:solidFill>
                  <a:schemeClr val="tx1"/>
                </a:solidFill>
                <a:latin typeface="Comic Sans MS"/>
                <a:ea typeface="ＭＳ Ｐゴシック" charset="0"/>
                <a:cs typeface="Comic Sans MS"/>
                <a:sym typeface="Arial" charset="0"/>
              </a:rPr>
              <a:t>2</a:t>
            </a:r>
          </a:p>
          <a:p>
            <a:pPr marL="293688" indent="-254000">
              <a:buSzPct val="125000"/>
              <a:buFont typeface="Arial Italic" charset="0"/>
              <a:buChar char="•"/>
            </a:pPr>
            <a:r>
              <a:rPr lang="en-US" sz="1800" dirty="0">
                <a:solidFill>
                  <a:schemeClr val="tx1"/>
                </a:solidFill>
                <a:latin typeface="Comic Sans MS"/>
                <a:ea typeface="ＭＳ Ｐゴシック" charset="0"/>
                <a:cs typeface="Comic Sans MS"/>
                <a:sym typeface="Arial" charset="0"/>
              </a:rPr>
              <a:t>β is the momentum fraction of the struck </a:t>
            </a:r>
            <a:r>
              <a:rPr lang="en-US" sz="1800" dirty="0" err="1">
                <a:solidFill>
                  <a:schemeClr val="tx1"/>
                </a:solidFill>
                <a:latin typeface="Comic Sans MS"/>
                <a:ea typeface="ＭＳ Ｐゴシック" charset="0"/>
                <a:cs typeface="Comic Sans MS"/>
                <a:sym typeface="Arial" charset="0"/>
              </a:rPr>
              <a:t>parton</a:t>
            </a:r>
            <a:r>
              <a:rPr lang="en-US" sz="1800" dirty="0">
                <a:solidFill>
                  <a:schemeClr val="tx1"/>
                </a:solidFill>
                <a:latin typeface="Comic Sans MS"/>
                <a:ea typeface="ＭＳ Ｐゴシック" charset="0"/>
                <a:cs typeface="Comic Sans MS"/>
                <a:sym typeface="Arial" charset="0"/>
              </a:rPr>
              <a:t> </a:t>
            </a:r>
            <a:r>
              <a:rPr lang="en-US" sz="1800" dirty="0" err="1">
                <a:solidFill>
                  <a:schemeClr val="tx1"/>
                </a:solidFill>
                <a:latin typeface="Comic Sans MS"/>
                <a:ea typeface="ＭＳ Ｐゴシック" charset="0"/>
                <a:cs typeface="Comic Sans MS"/>
                <a:sym typeface="Arial" charset="0"/>
              </a:rPr>
              <a:t>w.r.t</a:t>
            </a:r>
            <a:r>
              <a:rPr lang="en-US" sz="1800" dirty="0">
                <a:solidFill>
                  <a:schemeClr val="tx1"/>
                </a:solidFill>
                <a:latin typeface="Comic Sans MS"/>
                <a:ea typeface="ＭＳ Ｐゴシック" charset="0"/>
                <a:cs typeface="Comic Sans MS"/>
                <a:sym typeface="Arial" charset="0"/>
              </a:rPr>
              <a:t>. the </a:t>
            </a:r>
            <a:r>
              <a:rPr lang="en-US" sz="1800" dirty="0" err="1">
                <a:solidFill>
                  <a:schemeClr val="tx1"/>
                </a:solidFill>
                <a:latin typeface="Comic Sans MS"/>
                <a:ea typeface="ＭＳ Ｐゴシック" charset="0"/>
                <a:cs typeface="Comic Sans MS"/>
                <a:sym typeface="Arial" charset="0"/>
              </a:rPr>
              <a:t>Pomeron</a:t>
            </a:r>
            <a:endParaRPr lang="en-US" sz="1800" dirty="0">
              <a:solidFill>
                <a:schemeClr val="tx1"/>
              </a:solidFill>
              <a:latin typeface="Comic Sans MS"/>
              <a:ea typeface="ＭＳ Ｐゴシック" charset="0"/>
              <a:cs typeface="Comic Sans MS"/>
              <a:sym typeface="Arial" charset="0"/>
            </a:endParaRPr>
          </a:p>
          <a:p>
            <a:pPr marL="293688" indent="-254000">
              <a:buSzPct val="125000"/>
              <a:buFont typeface="Arial Italic" charset="0"/>
              <a:buChar char="•"/>
            </a:pPr>
            <a:r>
              <a:rPr lang="en-US" sz="1800" dirty="0" err="1">
                <a:solidFill>
                  <a:schemeClr val="tx1"/>
                </a:solidFill>
                <a:latin typeface="Comic Sans MS"/>
                <a:ea typeface="ＭＳ Ｐゴシック" charset="0"/>
                <a:cs typeface="Comic Sans MS"/>
                <a:sym typeface="Arial" charset="0"/>
              </a:rPr>
              <a:t>x</a:t>
            </a:r>
            <a:r>
              <a:rPr lang="en-US" sz="1800" baseline="-25000" dirty="0" err="1">
                <a:solidFill>
                  <a:schemeClr val="tx1"/>
                </a:solidFill>
                <a:latin typeface="Comic Sans MS"/>
                <a:ea typeface="ＭＳ Ｐゴシック" charset="0"/>
                <a:cs typeface="Comic Sans MS"/>
                <a:sym typeface="Arial" charset="0"/>
              </a:rPr>
              <a:t>IP</a:t>
            </a:r>
            <a:r>
              <a:rPr lang="en-US" sz="1800" dirty="0">
                <a:solidFill>
                  <a:schemeClr val="tx1"/>
                </a:solidFill>
                <a:latin typeface="Comic Sans MS"/>
                <a:ea typeface="ＭＳ Ｐゴシック" charset="0"/>
                <a:cs typeface="Comic Sans MS"/>
                <a:sym typeface="Arial" charset="0"/>
              </a:rPr>
              <a:t> = x/β: momentum fraction of the exchanged object (</a:t>
            </a:r>
            <a:r>
              <a:rPr lang="en-US" sz="1800" dirty="0" err="1">
                <a:solidFill>
                  <a:schemeClr val="tx1"/>
                </a:solidFill>
                <a:latin typeface="Comic Sans MS"/>
                <a:ea typeface="ＭＳ Ｐゴシック" charset="0"/>
                <a:cs typeface="Comic Sans MS"/>
                <a:sym typeface="Arial" charset="0"/>
              </a:rPr>
              <a:t>Pomeron</a:t>
            </a:r>
            <a:r>
              <a:rPr lang="en-US" sz="1800" dirty="0">
                <a:solidFill>
                  <a:schemeClr val="tx1"/>
                </a:solidFill>
                <a:latin typeface="Comic Sans MS"/>
                <a:ea typeface="ＭＳ Ｐゴシック" charset="0"/>
                <a:cs typeface="Comic Sans MS"/>
                <a:sym typeface="Arial" charset="0"/>
              </a:rPr>
              <a:t>) </a:t>
            </a:r>
            <a:r>
              <a:rPr lang="en-US" sz="1800" dirty="0" err="1">
                <a:solidFill>
                  <a:schemeClr val="tx1"/>
                </a:solidFill>
                <a:latin typeface="Comic Sans MS"/>
                <a:ea typeface="ＭＳ Ｐゴシック" charset="0"/>
                <a:cs typeface="Comic Sans MS"/>
                <a:sym typeface="Arial" charset="0"/>
              </a:rPr>
              <a:t>w.r.t</a:t>
            </a:r>
            <a:r>
              <a:rPr lang="en-US" sz="1800" dirty="0">
                <a:solidFill>
                  <a:schemeClr val="tx1"/>
                </a:solidFill>
                <a:latin typeface="Comic Sans MS"/>
                <a:ea typeface="ＭＳ Ｐゴシック" charset="0"/>
                <a:cs typeface="Comic Sans MS"/>
                <a:sym typeface="Arial" charset="0"/>
              </a:rPr>
              <a:t>. the hadron</a:t>
            </a:r>
          </a:p>
        </p:txBody>
      </p:sp>
      <p:pic>
        <p:nvPicPr>
          <p:cNvPr id="59398" name="Picture 6"/>
          <p:cNvPicPr>
            <a:picLocks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92188" y="4254500"/>
            <a:ext cx="6881812"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59399" name="Rectangle 7"/>
          <p:cNvSpPr>
            <a:spLocks/>
          </p:cNvSpPr>
          <p:nvPr/>
        </p:nvSpPr>
        <p:spPr bwMode="auto">
          <a:xfrm>
            <a:off x="4203700" y="4991100"/>
            <a:ext cx="5245100" cy="184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1275" bIns="0"/>
          <a:lstStyle/>
          <a:p>
            <a:pPr marL="254000" indent="-254000">
              <a:spcBef>
                <a:spcPts val="450"/>
              </a:spcBef>
              <a:buClr>
                <a:srgbClr val="FF0000"/>
              </a:buClr>
              <a:buSzPct val="150000"/>
              <a:buFont typeface="Arial" charset="0"/>
              <a:buChar char="•"/>
            </a:pPr>
            <a:r>
              <a:rPr lang="en-US" dirty="0">
                <a:solidFill>
                  <a:schemeClr val="tx1"/>
                </a:solidFill>
                <a:latin typeface="Comic Sans MS"/>
                <a:ea typeface="ＭＳ Ｐゴシック" charset="0"/>
                <a:cs typeface="Comic Sans MS"/>
                <a:sym typeface="Arial" charset="0"/>
              </a:rPr>
              <a:t>Diffraction in </a:t>
            </a:r>
            <a:r>
              <a:rPr lang="en-US" dirty="0" err="1">
                <a:solidFill>
                  <a:schemeClr val="tx1"/>
                </a:solidFill>
                <a:latin typeface="Comic Sans MS"/>
                <a:ea typeface="ＭＳ Ｐゴシック" charset="0"/>
                <a:cs typeface="Comic Sans MS"/>
                <a:sym typeface="Arial" charset="0"/>
              </a:rPr>
              <a:t>e+A</a:t>
            </a:r>
            <a:r>
              <a:rPr lang="en-US" dirty="0">
                <a:solidFill>
                  <a:schemeClr val="tx1"/>
                </a:solidFill>
                <a:latin typeface="Comic Sans MS"/>
                <a:ea typeface="ＭＳ Ｐゴシック" charset="0"/>
                <a:cs typeface="Comic Sans MS"/>
                <a:sym typeface="Arial" charset="0"/>
              </a:rPr>
              <a:t>:</a:t>
            </a:r>
          </a:p>
          <a:p>
            <a:pPr marL="482600" lvl="1" indent="-228600">
              <a:spcBef>
                <a:spcPts val="4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coherent diffraction (nuclei intact)</a:t>
            </a:r>
          </a:p>
          <a:p>
            <a:pPr marL="482600" lvl="1" indent="-228600">
              <a:spcBef>
                <a:spcPts val="2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breakup into nucleons (nucleons intact)</a:t>
            </a:r>
          </a:p>
          <a:p>
            <a:pPr marL="482600" lvl="1" indent="-228600">
              <a:spcBef>
                <a:spcPts val="2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incoherent diffraction</a:t>
            </a:r>
          </a:p>
          <a:p>
            <a:pPr marL="482600" lvl="1" indent="-228600">
              <a:spcBef>
                <a:spcPts val="2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Predictions: </a:t>
            </a:r>
            <a:r>
              <a:rPr lang="en-US" sz="1800" dirty="0" err="1">
                <a:solidFill>
                  <a:schemeClr val="tx1"/>
                </a:solidFill>
                <a:latin typeface="Comic Sans MS"/>
                <a:ea typeface="ＭＳ Ｐゴシック" charset="0"/>
                <a:cs typeface="Comic Sans MS"/>
                <a:sym typeface="Arial" charset="0"/>
              </a:rPr>
              <a:t>σ</a:t>
            </a:r>
            <a:r>
              <a:rPr lang="en-US" sz="1800" baseline="-6000" dirty="0" err="1">
                <a:solidFill>
                  <a:schemeClr val="tx1"/>
                </a:solidFill>
                <a:latin typeface="Comic Sans MS"/>
                <a:ea typeface="ＭＳ Ｐゴシック" charset="0"/>
                <a:cs typeface="Comic Sans MS"/>
                <a:sym typeface="Arial" charset="0"/>
              </a:rPr>
              <a:t>diff</a:t>
            </a:r>
            <a:r>
              <a:rPr lang="en-US" sz="1800" dirty="0">
                <a:solidFill>
                  <a:schemeClr val="tx1"/>
                </a:solidFill>
                <a:latin typeface="Comic Sans MS"/>
                <a:ea typeface="ＭＳ Ｐゴシック" charset="0"/>
                <a:cs typeface="Comic Sans MS"/>
                <a:sym typeface="Arial" charset="0"/>
              </a:rPr>
              <a:t>/</a:t>
            </a:r>
            <a:r>
              <a:rPr lang="en-US" sz="1800" dirty="0" err="1">
                <a:solidFill>
                  <a:schemeClr val="tx1"/>
                </a:solidFill>
                <a:latin typeface="Comic Sans MS"/>
                <a:ea typeface="ＭＳ Ｐゴシック" charset="0"/>
                <a:cs typeface="Comic Sans MS"/>
                <a:sym typeface="Arial" charset="0"/>
              </a:rPr>
              <a:t>σ</a:t>
            </a:r>
            <a:r>
              <a:rPr lang="en-US" sz="1800" baseline="-6000" dirty="0" err="1">
                <a:solidFill>
                  <a:schemeClr val="tx1"/>
                </a:solidFill>
                <a:latin typeface="Comic Sans MS"/>
                <a:ea typeface="ＭＳ Ｐゴシック" charset="0"/>
                <a:cs typeface="Comic Sans MS"/>
                <a:sym typeface="Arial" charset="0"/>
              </a:rPr>
              <a:t>tot</a:t>
            </a:r>
            <a:r>
              <a:rPr lang="en-US" sz="1800" dirty="0">
                <a:solidFill>
                  <a:schemeClr val="tx1"/>
                </a:solidFill>
                <a:latin typeface="Comic Sans MS"/>
                <a:ea typeface="ＭＳ Ｐゴシック" charset="0"/>
                <a:cs typeface="Comic Sans MS"/>
                <a:sym typeface="Arial" charset="0"/>
              </a:rPr>
              <a:t> in </a:t>
            </a:r>
            <a:r>
              <a:rPr lang="en-US" sz="1800" dirty="0" err="1">
                <a:solidFill>
                  <a:schemeClr val="tx1"/>
                </a:solidFill>
                <a:latin typeface="Comic Sans MS"/>
                <a:ea typeface="ＭＳ Ｐゴシック" charset="0"/>
                <a:cs typeface="Comic Sans MS"/>
                <a:sym typeface="Arial" charset="0"/>
              </a:rPr>
              <a:t>e+A</a:t>
            </a:r>
            <a:r>
              <a:rPr lang="en-US" sz="1800" dirty="0">
                <a:solidFill>
                  <a:schemeClr val="tx1"/>
                </a:solidFill>
                <a:latin typeface="Comic Sans MS"/>
                <a:ea typeface="ＭＳ Ｐゴシック" charset="0"/>
                <a:cs typeface="Comic Sans MS"/>
                <a:sym typeface="Arial" charset="0"/>
              </a:rPr>
              <a:t> ~25-40% </a:t>
            </a:r>
            <a:r>
              <a:rPr lang="en-US" sz="1800" dirty="0">
                <a:solidFill>
                  <a:schemeClr val="tx1"/>
                </a:solidFill>
                <a:latin typeface="Comic Sans MS"/>
                <a:ea typeface="ヒラギノ角ゴ ProN W3" charset="0"/>
                <a:cs typeface="Comic Sans MS"/>
                <a:sym typeface="Arial" charset="0"/>
              </a:rPr>
              <a:t/>
            </a:r>
            <a:br>
              <a:rPr lang="en-US" sz="1800" dirty="0">
                <a:solidFill>
                  <a:schemeClr val="tx1"/>
                </a:solidFill>
                <a:latin typeface="Comic Sans MS"/>
                <a:ea typeface="ヒラギノ角ゴ ProN W3" charset="0"/>
                <a:cs typeface="Comic Sans MS"/>
                <a:sym typeface="Arial" charset="0"/>
              </a:rPr>
            </a:br>
            <a:endParaRPr lang="en-US" sz="1800" dirty="0">
              <a:solidFill>
                <a:schemeClr val="tx1"/>
              </a:solidFill>
              <a:latin typeface="Comic Sans MS"/>
              <a:ea typeface="ヒラギノ角ゴ ProN W3" charset="0"/>
              <a:cs typeface="Comic Sans MS"/>
              <a:sym typeface="Arial" charset="0"/>
            </a:endParaRPr>
          </a:p>
        </p:txBody>
      </p:sp>
      <p:grpSp>
        <p:nvGrpSpPr>
          <p:cNvPr id="4" name="Group 3"/>
          <p:cNvGrpSpPr/>
          <p:nvPr/>
        </p:nvGrpSpPr>
        <p:grpSpPr>
          <a:xfrm>
            <a:off x="927100" y="744538"/>
            <a:ext cx="2438400" cy="4232275"/>
            <a:chOff x="927100" y="744538"/>
            <a:chExt cx="2438400" cy="4232275"/>
          </a:xfrm>
        </p:grpSpPr>
        <p:pic>
          <p:nvPicPr>
            <p:cNvPr id="59402" name="Picture 10"/>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927100" y="744538"/>
              <a:ext cx="2438400" cy="423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sp>
          <p:nvSpPr>
            <p:cNvPr id="59401" name="Rectangle 9"/>
            <p:cNvSpPr>
              <a:spLocks/>
            </p:cNvSpPr>
            <p:nvPr/>
          </p:nvSpPr>
          <p:spPr bwMode="auto">
            <a:xfrm>
              <a:off x="2616200" y="850900"/>
              <a:ext cx="585788"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dirty="0" err="1">
                  <a:solidFill>
                    <a:schemeClr val="tx1"/>
                  </a:solidFill>
                  <a:latin typeface="Arial" charset="0"/>
                  <a:ea typeface="ＭＳ Ｐゴシック" charset="0"/>
                  <a:cs typeface="Arial" charset="0"/>
                  <a:sym typeface="Arial" charset="0"/>
                </a:rPr>
                <a:t>e+p</a:t>
              </a:r>
              <a:endParaRPr lang="en-US" sz="2000" dirty="0">
                <a:solidFill>
                  <a:schemeClr val="tx1"/>
                </a:solidFill>
                <a:latin typeface="Arial" charset="0"/>
                <a:ea typeface="ＭＳ Ｐゴシック" charset="0"/>
                <a:cs typeface="Arial" charset="0"/>
                <a:sym typeface="Arial" charset="0"/>
              </a:endParaRPr>
            </a:p>
          </p:txBody>
        </p:sp>
      </p:grpSp>
      <p:sp>
        <p:nvSpPr>
          <p:cNvPr id="2" name="Date Placeholder 1"/>
          <p:cNvSpPr>
            <a:spLocks noGrp="1"/>
          </p:cNvSpPr>
          <p:nvPr>
            <p:ph type="dt" sz="half" idx="10"/>
          </p:nvPr>
        </p:nvSpPr>
        <p:spPr/>
        <p:txBody>
          <a:bodyPr/>
          <a:lstStyle/>
          <a:p>
            <a:r>
              <a:rPr lang="en-US"/>
              <a:t>E.C. Aschenauer</a:t>
            </a:r>
          </a:p>
        </p:txBody>
      </p:sp>
    </p:spTree>
    <p:extLst>
      <p:ext uri="{BB962C8B-B14F-4D97-AF65-F5344CB8AC3E}">
        <p14:creationId xmlns:p14="http://schemas.microsoft.com/office/powerpoint/2010/main" xmlns="" val="1622159923"/>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939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939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59398"/>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499"/>
                                          </p:stCondLst>
                                        </p:cTn>
                                        <p:tgtEl>
                                          <p:spTgt spid="593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59399"/>
                                        </p:tgtEl>
                                        <p:attrNameLst>
                                          <p:attrName>style.visibility</p:attrName>
                                        </p:attrNameLst>
                                      </p:cBhvr>
                                      <p:to>
                                        <p:strVal val="visible"/>
                                      </p:to>
                                    </p:set>
                                  </p:childTnLst>
                                </p:cTn>
                              </p:par>
                              <p:par>
                                <p:cTn id="15" presetID="16" presetClass="entr" presetSubtype="37"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outVertical)">
                                      <p:cBhvr>
                                        <p:cTn id="17" dur="500"/>
                                        <p:tgtEl>
                                          <p:spTgt spid="4"/>
                                        </p:tgtEl>
                                      </p:cBhvr>
                                    </p:animEffect>
                                  </p:childTnLst>
                                </p:cTn>
                              </p:par>
                              <p:par>
                                <p:cTn id="18" presetID="16" presetClass="entr" presetSubtype="37" fill="hold" nodeType="withEffect">
                                  <p:stCondLst>
                                    <p:cond delay="0"/>
                                  </p:stCondLst>
                                  <p:childTnLst>
                                    <p:set>
                                      <p:cBhvr>
                                        <p:cTn id="19" dur="1" fill="hold">
                                          <p:stCondLst>
                                            <p:cond delay="0"/>
                                          </p:stCondLst>
                                        </p:cTn>
                                        <p:tgtEl>
                                          <p:spTgt spid="59400"/>
                                        </p:tgtEl>
                                        <p:attrNameLst>
                                          <p:attrName>style.visibility</p:attrName>
                                        </p:attrNameLst>
                                      </p:cBhvr>
                                      <p:to>
                                        <p:strVal val="visible"/>
                                      </p:to>
                                    </p:set>
                                    <p:animEffect transition="in" filter="barn(outVertical)">
                                      <p:cBhvr>
                                        <p:cTn id="20" dur="500"/>
                                        <p:tgtEl>
                                          <p:spTgt spid="59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autoUpdateAnimBg="0"/>
      <p:bldP spid="59397" grpId="0"/>
      <p:bldP spid="59399"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Rectangle 5"/>
          <p:cNvSpPr>
            <a:spLocks noGrp="1" noChangeArrowheads="1"/>
          </p:cNvSpPr>
          <p:nvPr>
            <p:ph type="title"/>
          </p:nvPr>
        </p:nvSpPr>
        <p:spPr>
          <a:ln/>
        </p:spPr>
        <p:txBody>
          <a:bodyPr rIns="133350"/>
          <a:lstStyle/>
          <a:p>
            <a:r>
              <a:rPr lang="en-US" sz="2400" dirty="0"/>
              <a:t>Spatial Gluon Distribution Through Diffraction </a:t>
            </a:r>
          </a:p>
        </p:txBody>
      </p:sp>
      <p:sp>
        <p:nvSpPr>
          <p:cNvPr id="3" name="Date Placeholder 2"/>
          <p:cNvSpPr>
            <a:spLocks noGrp="1"/>
          </p:cNvSpPr>
          <p:nvPr>
            <p:ph type="dt" sz="half" idx="10"/>
          </p:nvPr>
        </p:nvSpPr>
        <p:spPr/>
        <p:txBody>
          <a:bodyPr/>
          <a:lstStyle/>
          <a:p>
            <a:r>
              <a:rPr lang="en-US"/>
              <a:t>E.C. Aschenauer</a:t>
            </a:r>
          </a:p>
        </p:txBody>
      </p:sp>
      <p:sp>
        <p:nvSpPr>
          <p:cNvPr id="28" name="Slide Number Placeholder 3"/>
          <p:cNvSpPr>
            <a:spLocks noGrp="1"/>
          </p:cNvSpPr>
          <p:nvPr>
            <p:ph type="sldNum" sz="quarter" idx="12"/>
          </p:nvPr>
        </p:nvSpPr>
        <p:spPr/>
        <p:txBody>
          <a:bodyPr/>
          <a:lstStyle/>
          <a:p>
            <a:fld id="{1A3343CA-1B35-FE40-B89B-4BFA3269DA5C}" type="slidenum">
              <a:rPr lang="en-US"/>
              <a:pPr/>
              <a:t>8</a:t>
            </a:fld>
            <a:endParaRPr lang="en-US"/>
          </a:p>
        </p:txBody>
      </p:sp>
      <p:sp>
        <p:nvSpPr>
          <p:cNvPr id="43014" name="Rectangle 6"/>
          <p:cNvSpPr>
            <a:spLocks noGrp="1" noChangeArrowheads="1"/>
          </p:cNvSpPr>
          <p:nvPr>
            <p:ph type="body" idx="4294967295"/>
          </p:nvPr>
        </p:nvSpPr>
        <p:spPr>
          <a:xfrm>
            <a:off x="0" y="762000"/>
            <a:ext cx="8763000" cy="1417638"/>
          </a:xfrm>
          <a:ln/>
        </p:spPr>
        <p:txBody>
          <a:bodyPr rIns="133350"/>
          <a:lstStyle/>
          <a:p>
            <a:pPr marL="254000" lvl="1">
              <a:spcBef>
                <a:spcPct val="0"/>
              </a:spcBef>
            </a:pPr>
            <a:r>
              <a:rPr lang="en-US" dirty="0">
                <a:latin typeface="Comic Sans MS"/>
                <a:cs typeface="Comic Sans MS"/>
                <a:sym typeface="Arial Bold" charset="0"/>
              </a:rPr>
              <a:t>Idea</a:t>
            </a:r>
            <a:r>
              <a:rPr lang="en-US" dirty="0">
                <a:latin typeface="Comic Sans MS"/>
                <a:cs typeface="Comic Sans MS"/>
              </a:rPr>
              <a:t>: momentum transfer </a:t>
            </a:r>
            <a:r>
              <a:rPr lang="en-US" dirty="0">
                <a:latin typeface="Comic Sans MS"/>
                <a:cs typeface="Comic Sans MS"/>
                <a:sym typeface="Arial Italic" charset="0"/>
              </a:rPr>
              <a:t>t</a:t>
            </a:r>
            <a:r>
              <a:rPr lang="en-US" dirty="0">
                <a:latin typeface="Comic Sans MS"/>
                <a:cs typeface="Comic Sans MS"/>
              </a:rPr>
              <a:t> conjugate to transverse position (</a:t>
            </a:r>
            <a:r>
              <a:rPr lang="en-US" dirty="0" err="1">
                <a:latin typeface="Comic Sans MS"/>
                <a:cs typeface="Comic Sans MS"/>
                <a:sym typeface="Arial Italic" charset="0"/>
              </a:rPr>
              <a:t>b</a:t>
            </a:r>
            <a:r>
              <a:rPr lang="en-US" baseline="-25000" dirty="0" err="1">
                <a:latin typeface="Comic Sans MS"/>
                <a:cs typeface="Comic Sans MS"/>
                <a:sym typeface="Arial Italic" charset="0"/>
              </a:rPr>
              <a:t>T</a:t>
            </a:r>
            <a:r>
              <a:rPr lang="en-US" dirty="0">
                <a:latin typeface="Comic Sans MS"/>
                <a:cs typeface="Comic Sans MS"/>
              </a:rPr>
              <a:t>) </a:t>
            </a:r>
            <a:endParaRPr lang="en-US" dirty="0">
              <a:solidFill>
                <a:srgbClr val="FF0000"/>
              </a:solidFill>
              <a:latin typeface="Comic Sans MS"/>
              <a:cs typeface="Comic Sans MS"/>
            </a:endParaRPr>
          </a:p>
          <a:p>
            <a:pPr marL="561975" lvl="2">
              <a:spcBef>
                <a:spcPts val="900"/>
              </a:spcBef>
            </a:pPr>
            <a:r>
              <a:rPr lang="en-US" sz="2000" dirty="0">
                <a:latin typeface="Comic Sans MS"/>
                <a:cs typeface="Comic Sans MS"/>
              </a:rPr>
              <a:t>coherent part probes </a:t>
            </a:r>
            <a:r>
              <a:rPr lang="ja-JP" altLang="en-US" sz="2000" dirty="0">
                <a:latin typeface="Comic Sans MS"/>
                <a:cs typeface="Comic Sans MS"/>
              </a:rPr>
              <a:t>“</a:t>
            </a:r>
            <a:r>
              <a:rPr lang="en-US" sz="2000" dirty="0">
                <a:latin typeface="Comic Sans MS"/>
                <a:cs typeface="Comic Sans MS"/>
              </a:rPr>
              <a:t>shape of black disc</a:t>
            </a:r>
            <a:r>
              <a:rPr lang="ja-JP" altLang="en-US" sz="2000" dirty="0">
                <a:latin typeface="Comic Sans MS"/>
                <a:cs typeface="Comic Sans MS"/>
              </a:rPr>
              <a:t>”</a:t>
            </a:r>
            <a:endParaRPr lang="en-US" sz="2000" dirty="0">
              <a:latin typeface="Comic Sans MS"/>
              <a:cs typeface="Comic Sans MS"/>
            </a:endParaRPr>
          </a:p>
          <a:p>
            <a:pPr marL="561975" lvl="2">
              <a:spcBef>
                <a:spcPts val="900"/>
              </a:spcBef>
            </a:pPr>
            <a:r>
              <a:rPr lang="en-US" sz="2000" dirty="0">
                <a:latin typeface="Comic Sans MS"/>
                <a:cs typeface="Comic Sans MS"/>
              </a:rPr>
              <a:t>incoherent part (dominant at large </a:t>
            </a:r>
            <a:r>
              <a:rPr lang="en-US" sz="2000" dirty="0">
                <a:latin typeface="Comic Sans MS"/>
                <a:cs typeface="Comic Sans MS"/>
                <a:sym typeface="Arial Italic" charset="0"/>
              </a:rPr>
              <a:t>t</a:t>
            </a:r>
            <a:r>
              <a:rPr lang="en-US" sz="2000" dirty="0">
                <a:latin typeface="Comic Sans MS"/>
                <a:cs typeface="Comic Sans MS"/>
              </a:rPr>
              <a:t>) sensitive to                     </a:t>
            </a:r>
            <a:r>
              <a:rPr lang="ja-JP" altLang="en-US" sz="2000" dirty="0">
                <a:latin typeface="Comic Sans MS"/>
                <a:cs typeface="Comic Sans MS"/>
              </a:rPr>
              <a:t>“</a:t>
            </a:r>
            <a:r>
              <a:rPr lang="en-US" sz="2000" dirty="0">
                <a:latin typeface="Comic Sans MS"/>
                <a:cs typeface="Comic Sans MS"/>
              </a:rPr>
              <a:t>lumpiness</a:t>
            </a:r>
            <a:r>
              <a:rPr lang="ja-JP" altLang="en-US" sz="2000" dirty="0">
                <a:latin typeface="Comic Sans MS"/>
                <a:cs typeface="Comic Sans MS"/>
              </a:rPr>
              <a:t>”</a:t>
            </a:r>
            <a:r>
              <a:rPr lang="en-US" sz="2000" dirty="0">
                <a:latin typeface="Comic Sans MS"/>
                <a:cs typeface="Comic Sans MS"/>
              </a:rPr>
              <a:t> of the source (fluctuations, hot spots, ...) </a:t>
            </a:r>
          </a:p>
        </p:txBody>
      </p:sp>
      <p:sp>
        <p:nvSpPr>
          <p:cNvPr id="43015" name="Rectangle 7"/>
          <p:cNvSpPr>
            <a:spLocks/>
          </p:cNvSpPr>
          <p:nvPr/>
        </p:nvSpPr>
        <p:spPr bwMode="auto">
          <a:xfrm>
            <a:off x="165100" y="2548474"/>
            <a:ext cx="378043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41275" bIns="0">
            <a:spAutoFit/>
          </a:bodyPr>
          <a:lstStyle/>
          <a:p>
            <a:pPr marL="41275">
              <a:spcBef>
                <a:spcPts val="450"/>
              </a:spcBef>
            </a:pPr>
            <a:r>
              <a:rPr lang="en-US" sz="2200" dirty="0">
                <a:solidFill>
                  <a:schemeClr val="tx1"/>
                </a:solidFill>
                <a:latin typeface="Comic Sans MS"/>
                <a:ea typeface="ＭＳ Ｐゴシック" charset="0"/>
                <a:cs typeface="Comic Sans MS"/>
                <a:sym typeface="Arial" charset="0"/>
              </a:rPr>
              <a:t>Spatial source distribution:</a:t>
            </a:r>
          </a:p>
        </p:txBody>
      </p:sp>
      <p:sp>
        <p:nvSpPr>
          <p:cNvPr id="43016" name="Rectangle 8"/>
          <p:cNvSpPr>
            <a:spLocks/>
          </p:cNvSpPr>
          <p:nvPr/>
        </p:nvSpPr>
        <p:spPr bwMode="auto">
          <a:xfrm>
            <a:off x="5295013" y="3096683"/>
            <a:ext cx="367965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700" dirty="0">
                <a:solidFill>
                  <a:schemeClr val="tx1"/>
                </a:solidFill>
                <a:latin typeface="Comic Sans MS"/>
                <a:ea typeface="ＭＳ Ｐゴシック" charset="0"/>
                <a:cs typeface="Comic Sans MS"/>
                <a:sym typeface="Arial" charset="0"/>
              </a:rPr>
              <a:t>t =  Δ</a:t>
            </a:r>
            <a:r>
              <a:rPr lang="en-US" sz="1700" baseline="32000" dirty="0">
                <a:solidFill>
                  <a:schemeClr val="tx1"/>
                </a:solidFill>
                <a:latin typeface="Comic Sans MS"/>
                <a:ea typeface="ＭＳ Ｐゴシック" charset="0"/>
                <a:cs typeface="Comic Sans MS"/>
                <a:sym typeface="Arial" charset="0"/>
              </a:rPr>
              <a:t>2</a:t>
            </a:r>
            <a:r>
              <a:rPr lang="en-US" sz="1700" dirty="0">
                <a:solidFill>
                  <a:schemeClr val="tx1"/>
                </a:solidFill>
                <a:latin typeface="Comic Sans MS"/>
                <a:ea typeface="ＭＳ Ｐゴシック" charset="0"/>
                <a:cs typeface="Comic Sans MS"/>
                <a:sym typeface="Arial" charset="0"/>
              </a:rPr>
              <a:t>/(1-x) ≈ Δ</a:t>
            </a:r>
            <a:r>
              <a:rPr lang="en-US" sz="1700" baseline="32000" dirty="0">
                <a:solidFill>
                  <a:schemeClr val="tx1"/>
                </a:solidFill>
                <a:latin typeface="Comic Sans MS"/>
                <a:ea typeface="ＭＳ Ｐゴシック" charset="0"/>
                <a:cs typeface="Comic Sans MS"/>
                <a:sym typeface="Arial" charset="0"/>
              </a:rPr>
              <a:t>2</a:t>
            </a:r>
            <a:r>
              <a:rPr lang="en-US" sz="1700" dirty="0">
                <a:solidFill>
                  <a:schemeClr val="tx1"/>
                </a:solidFill>
                <a:latin typeface="Comic Sans MS"/>
                <a:ea typeface="ＭＳ Ｐゴシック" charset="0"/>
                <a:cs typeface="Comic Sans MS"/>
                <a:sym typeface="Arial" charset="0"/>
              </a:rPr>
              <a:t>   (for small x) </a:t>
            </a:r>
          </a:p>
        </p:txBody>
      </p:sp>
      <p:pic>
        <p:nvPicPr>
          <p:cNvPr id="43017" name="Picture 9"/>
          <p:cNvPicPr>
            <a:picLocks noChangeAspect="1" noChangeArrowheads="1"/>
          </p:cNvPicPr>
          <p:nvPr/>
        </p:nvPicPr>
        <p:blipFill>
          <a:blip r:embed="rId3">
            <a:extLst>
              <a:ext uri="{28A0092B-C50C-407E-A947-70E740481C1C}">
                <a14:useLocalDpi xmlns:a14="http://schemas.microsoft.com/office/drawing/2010/main" xmlns="" val="0"/>
              </a:ext>
            </a:extLst>
          </a:blip>
          <a:srcRect l="2437" t="5267" r="52502" b="50645"/>
          <a:stretch>
            <a:fillRect/>
          </a:stretch>
        </p:blipFill>
        <p:spPr bwMode="auto">
          <a:xfrm>
            <a:off x="285750" y="3416300"/>
            <a:ext cx="3606800"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pic>
        <p:nvPicPr>
          <p:cNvPr id="43018" name="Picture 10"/>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140200" y="3949700"/>
            <a:ext cx="4445000" cy="233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pic>
        <p:nvPicPr>
          <p:cNvPr id="43019" name="Picture 11"/>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140200" y="3949700"/>
            <a:ext cx="4445000" cy="233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pic>
        <p:nvPicPr>
          <p:cNvPr id="43020" name="Picture 1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140200" y="3949700"/>
            <a:ext cx="4445000" cy="233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pic>
        <p:nvPicPr>
          <p:cNvPr id="43021" name="Picture 13"/>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140200" y="3949700"/>
            <a:ext cx="4445000" cy="233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pic>
        <p:nvPicPr>
          <p:cNvPr id="43022" name="Picture 14"/>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4140200" y="3949700"/>
            <a:ext cx="4445000" cy="233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pic>
        <p:nvPicPr>
          <p:cNvPr id="43023" name="Picture 15"/>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4140200" y="3949700"/>
            <a:ext cx="4445000" cy="233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pic>
        <p:nvPicPr>
          <p:cNvPr id="43024" name="Picture 16"/>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4140200" y="3949700"/>
            <a:ext cx="4445000" cy="233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pic>
        <p:nvPicPr>
          <p:cNvPr id="43025" name="Picture 17"/>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4140200" y="3949700"/>
            <a:ext cx="4445000" cy="233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sp>
        <p:nvSpPr>
          <p:cNvPr id="43026" name="Rectangle 18"/>
          <p:cNvSpPr>
            <a:spLocks/>
          </p:cNvSpPr>
          <p:nvPr/>
        </p:nvSpPr>
        <p:spPr bwMode="auto">
          <a:xfrm>
            <a:off x="635000" y="3467100"/>
            <a:ext cx="190500" cy="2971800"/>
          </a:xfrm>
          <a:prstGeom prst="rect">
            <a:avLst/>
          </a:prstGeom>
          <a:solidFill>
            <a:srgbClr val="D90B00">
              <a:alpha val="29999"/>
            </a:srgbClr>
          </a:solidFill>
          <a:ln w="12700" cap="flat">
            <a:solidFill>
              <a:schemeClr val="tx1">
                <a:alpha val="29999"/>
              </a:schemeClr>
            </a:solidFill>
            <a:prstDash val="solid"/>
            <a:round/>
            <a:headEnd type="none" w="med" len="med"/>
            <a:tailEnd type="none" w="med" len="med"/>
          </a:ln>
        </p:spPr>
        <p:txBody>
          <a:bodyPr lIns="0" tIns="0" rIns="0" bIns="0"/>
          <a:lstStyle/>
          <a:p>
            <a:endParaRPr lang="en-US"/>
          </a:p>
        </p:txBody>
      </p:sp>
      <p:sp>
        <p:nvSpPr>
          <p:cNvPr id="43027" name="Rectangle 19"/>
          <p:cNvSpPr>
            <a:spLocks/>
          </p:cNvSpPr>
          <p:nvPr/>
        </p:nvSpPr>
        <p:spPr bwMode="auto">
          <a:xfrm>
            <a:off x="635000" y="3467100"/>
            <a:ext cx="393700" cy="2971800"/>
          </a:xfrm>
          <a:prstGeom prst="rect">
            <a:avLst/>
          </a:prstGeom>
          <a:solidFill>
            <a:srgbClr val="D90B00">
              <a:alpha val="29999"/>
            </a:srgbClr>
          </a:solidFill>
          <a:ln w="12700" cap="flat">
            <a:solidFill>
              <a:schemeClr val="tx1">
                <a:alpha val="29999"/>
              </a:schemeClr>
            </a:solidFill>
            <a:prstDash val="solid"/>
            <a:round/>
            <a:headEnd type="none" w="med" len="med"/>
            <a:tailEnd type="none" w="med" len="med"/>
          </a:ln>
        </p:spPr>
        <p:txBody>
          <a:bodyPr lIns="0" tIns="0" rIns="0" bIns="0"/>
          <a:lstStyle/>
          <a:p>
            <a:endParaRPr lang="en-US"/>
          </a:p>
        </p:txBody>
      </p:sp>
      <p:sp>
        <p:nvSpPr>
          <p:cNvPr id="43028" name="Rectangle 20"/>
          <p:cNvSpPr>
            <a:spLocks/>
          </p:cNvSpPr>
          <p:nvPr/>
        </p:nvSpPr>
        <p:spPr bwMode="auto">
          <a:xfrm>
            <a:off x="635000" y="3467100"/>
            <a:ext cx="825500" cy="2971800"/>
          </a:xfrm>
          <a:prstGeom prst="rect">
            <a:avLst/>
          </a:prstGeom>
          <a:solidFill>
            <a:srgbClr val="D90B00">
              <a:alpha val="29999"/>
            </a:srgbClr>
          </a:solidFill>
          <a:ln w="12700" cap="flat">
            <a:solidFill>
              <a:schemeClr val="tx1">
                <a:alpha val="29999"/>
              </a:schemeClr>
            </a:solidFill>
            <a:prstDash val="solid"/>
            <a:round/>
            <a:headEnd type="none" w="med" len="med"/>
            <a:tailEnd type="none" w="med" len="med"/>
          </a:ln>
        </p:spPr>
        <p:txBody>
          <a:bodyPr lIns="0" tIns="0" rIns="0" bIns="0"/>
          <a:lstStyle/>
          <a:p>
            <a:endParaRPr lang="en-US"/>
          </a:p>
        </p:txBody>
      </p:sp>
      <p:sp>
        <p:nvSpPr>
          <p:cNvPr id="43029" name="Rectangle 21"/>
          <p:cNvSpPr>
            <a:spLocks/>
          </p:cNvSpPr>
          <p:nvPr/>
        </p:nvSpPr>
        <p:spPr bwMode="auto">
          <a:xfrm>
            <a:off x="635000" y="3467100"/>
            <a:ext cx="1231900" cy="2971800"/>
          </a:xfrm>
          <a:prstGeom prst="rect">
            <a:avLst/>
          </a:prstGeom>
          <a:solidFill>
            <a:srgbClr val="D90B00">
              <a:alpha val="29999"/>
            </a:srgbClr>
          </a:solidFill>
          <a:ln w="12700" cap="flat">
            <a:solidFill>
              <a:schemeClr val="tx1">
                <a:alpha val="29999"/>
              </a:schemeClr>
            </a:solidFill>
            <a:prstDash val="solid"/>
            <a:round/>
            <a:headEnd type="none" w="med" len="med"/>
            <a:tailEnd type="none" w="med" len="med"/>
          </a:ln>
        </p:spPr>
        <p:txBody>
          <a:bodyPr lIns="0" tIns="0" rIns="0" bIns="0"/>
          <a:lstStyle/>
          <a:p>
            <a:endParaRPr lang="en-US"/>
          </a:p>
        </p:txBody>
      </p:sp>
      <p:sp>
        <p:nvSpPr>
          <p:cNvPr id="43030" name="Rectangle 22"/>
          <p:cNvSpPr>
            <a:spLocks/>
          </p:cNvSpPr>
          <p:nvPr/>
        </p:nvSpPr>
        <p:spPr bwMode="auto">
          <a:xfrm>
            <a:off x="635000" y="3467100"/>
            <a:ext cx="1663700" cy="2971800"/>
          </a:xfrm>
          <a:prstGeom prst="rect">
            <a:avLst/>
          </a:prstGeom>
          <a:solidFill>
            <a:srgbClr val="D90B00">
              <a:alpha val="29999"/>
            </a:srgbClr>
          </a:solidFill>
          <a:ln w="12700" cap="flat">
            <a:solidFill>
              <a:schemeClr val="tx1">
                <a:alpha val="29999"/>
              </a:schemeClr>
            </a:solidFill>
            <a:prstDash val="solid"/>
            <a:round/>
            <a:headEnd type="none" w="med" len="med"/>
            <a:tailEnd type="none" w="med" len="med"/>
          </a:ln>
        </p:spPr>
        <p:txBody>
          <a:bodyPr lIns="0" tIns="0" rIns="0" bIns="0"/>
          <a:lstStyle/>
          <a:p>
            <a:endParaRPr lang="en-US"/>
          </a:p>
        </p:txBody>
      </p:sp>
      <p:sp>
        <p:nvSpPr>
          <p:cNvPr id="43031" name="Rectangle 23"/>
          <p:cNvSpPr>
            <a:spLocks/>
          </p:cNvSpPr>
          <p:nvPr/>
        </p:nvSpPr>
        <p:spPr bwMode="auto">
          <a:xfrm>
            <a:off x="635000" y="3467100"/>
            <a:ext cx="2057400" cy="2971800"/>
          </a:xfrm>
          <a:prstGeom prst="rect">
            <a:avLst/>
          </a:prstGeom>
          <a:solidFill>
            <a:srgbClr val="D90B00">
              <a:alpha val="29999"/>
            </a:srgbClr>
          </a:solidFill>
          <a:ln w="12700" cap="flat">
            <a:solidFill>
              <a:schemeClr val="tx1">
                <a:alpha val="29999"/>
              </a:schemeClr>
            </a:solidFill>
            <a:prstDash val="solid"/>
            <a:round/>
            <a:headEnd type="none" w="med" len="med"/>
            <a:tailEnd type="none" w="med" len="med"/>
          </a:ln>
        </p:spPr>
        <p:txBody>
          <a:bodyPr lIns="0" tIns="0" rIns="0" bIns="0"/>
          <a:lstStyle/>
          <a:p>
            <a:endParaRPr lang="en-US"/>
          </a:p>
        </p:txBody>
      </p:sp>
      <p:sp>
        <p:nvSpPr>
          <p:cNvPr id="43032" name="Rectangle 24"/>
          <p:cNvSpPr>
            <a:spLocks/>
          </p:cNvSpPr>
          <p:nvPr/>
        </p:nvSpPr>
        <p:spPr bwMode="auto">
          <a:xfrm>
            <a:off x="635000" y="3467100"/>
            <a:ext cx="2984500" cy="2971800"/>
          </a:xfrm>
          <a:prstGeom prst="rect">
            <a:avLst/>
          </a:prstGeom>
          <a:solidFill>
            <a:srgbClr val="D90B00">
              <a:alpha val="29999"/>
            </a:srgbClr>
          </a:solidFill>
          <a:ln w="12700" cap="flat">
            <a:solidFill>
              <a:schemeClr val="tx1">
                <a:alpha val="29999"/>
              </a:schemeClr>
            </a:solidFill>
            <a:prstDash val="solid"/>
            <a:round/>
            <a:headEnd type="none" w="med" len="med"/>
            <a:tailEnd type="none" w="med" len="med"/>
          </a:ln>
        </p:spPr>
        <p:txBody>
          <a:bodyPr lIns="0" tIns="0" rIns="0" bIns="0"/>
          <a:lstStyle/>
          <a:p>
            <a:endParaRPr lang="en-US"/>
          </a:p>
        </p:txBody>
      </p:sp>
      <p:sp>
        <p:nvSpPr>
          <p:cNvPr id="43033" name="Rectangle 25"/>
          <p:cNvSpPr>
            <a:spLocks/>
          </p:cNvSpPr>
          <p:nvPr/>
        </p:nvSpPr>
        <p:spPr bwMode="auto">
          <a:xfrm>
            <a:off x="6030913" y="5219700"/>
            <a:ext cx="1241425"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Arial" charset="0"/>
                <a:ea typeface="ＭＳ Ｐゴシック" charset="0"/>
                <a:cs typeface="Arial" charset="0"/>
                <a:sym typeface="Arial" charset="0"/>
              </a:rPr>
              <a:t>ϕ, nosat</a:t>
            </a:r>
          </a:p>
        </p:txBody>
      </p:sp>
      <p:sp>
        <p:nvSpPr>
          <p:cNvPr id="43034" name="Rectangle 26"/>
          <p:cNvSpPr>
            <a:spLocks/>
          </p:cNvSpPr>
          <p:nvPr/>
        </p:nvSpPr>
        <p:spPr bwMode="auto">
          <a:xfrm>
            <a:off x="4330699" y="6286500"/>
            <a:ext cx="4813301" cy="307777"/>
          </a:xfrm>
          <a:prstGeom prst="rect">
            <a:avLst/>
          </a:prstGeom>
          <a:gradFill flip="none" rotWithShape="1">
            <a:gsLst>
              <a:gs pos="0">
                <a:srgbClr val="3366FF"/>
              </a:gs>
              <a:gs pos="100000">
                <a:srgbClr val="FFFFFF"/>
              </a:gs>
            </a:gsLst>
            <a:path path="shape">
              <a:fillToRect l="50000" t="50000" r="50000" b="50000"/>
            </a:path>
            <a:tileRect/>
          </a:gradFill>
          <a:ln w="12700" cap="flat">
            <a:solidFill>
              <a:srgbClr val="0000FF"/>
            </a:solidFill>
            <a:prstDash val="solid"/>
            <a:miter lim="800000"/>
            <a:headEnd type="none" w="med" len="med"/>
            <a:tailEnd type="none" w="med" len="med"/>
          </a:ln>
        </p:spPr>
        <p:txBody>
          <a:bodyPr wrap="square" lIns="0" tIns="0" rIns="40639" bIns="0">
            <a:spAutoFit/>
          </a:bodyPr>
          <a:lstStyle/>
          <a:p>
            <a:pPr marL="39688" algn="ctr"/>
            <a:r>
              <a:rPr lang="en-US" sz="2000" dirty="0">
                <a:solidFill>
                  <a:schemeClr val="tx1"/>
                </a:solidFill>
                <a:latin typeface="Comic Sans MS"/>
                <a:ea typeface="ＭＳ Ｐゴシック" charset="0"/>
                <a:cs typeface="Comic Sans MS"/>
                <a:sym typeface="Arial" charset="0"/>
              </a:rPr>
              <a:t>Golden </a:t>
            </a:r>
            <a:r>
              <a:rPr lang="en-US" sz="2000" dirty="0" err="1">
                <a:solidFill>
                  <a:schemeClr val="tx1"/>
                </a:solidFill>
                <a:latin typeface="Comic Sans MS"/>
                <a:ea typeface="ＭＳ Ｐゴシック" charset="0"/>
                <a:cs typeface="Comic Sans MS"/>
                <a:sym typeface="Arial" charset="0"/>
              </a:rPr>
              <a:t>eA</a:t>
            </a:r>
            <a:r>
              <a:rPr lang="en-US" sz="2000" dirty="0">
                <a:solidFill>
                  <a:schemeClr val="tx1"/>
                </a:solidFill>
                <a:latin typeface="Comic Sans MS"/>
                <a:ea typeface="ＭＳ Ｐゴシック" charset="0"/>
                <a:cs typeface="Comic Sans MS"/>
                <a:sym typeface="Arial" charset="0"/>
              </a:rPr>
              <a:t> measurement for </a:t>
            </a:r>
            <a:r>
              <a:rPr lang="en-US" sz="2000" dirty="0" err="1">
                <a:latin typeface="Comic Sans MS"/>
                <a:ea typeface="ＭＳ Ｐゴシック" charset="0"/>
                <a:cs typeface="Comic Sans MS"/>
                <a:sym typeface="Arial" charset="0"/>
              </a:rPr>
              <a:t>eRHIC</a:t>
            </a:r>
            <a:endParaRPr lang="en-US" sz="2000" dirty="0">
              <a:solidFill>
                <a:schemeClr val="tx1"/>
              </a:solidFill>
              <a:latin typeface="Comic Sans MS"/>
              <a:ea typeface="ＭＳ Ｐゴシック" charset="0"/>
              <a:cs typeface="Comic Sans MS"/>
              <a:sym typeface="Arial"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xmlns="" val="1470526391"/>
              </p:ext>
            </p:extLst>
          </p:nvPr>
        </p:nvGraphicFramePr>
        <p:xfrm>
          <a:off x="4150784" y="2482850"/>
          <a:ext cx="2882900" cy="520700"/>
        </p:xfrm>
        <a:graphic>
          <a:graphicData uri="http://schemas.openxmlformats.org/presentationml/2006/ole">
            <p:oleObj spid="_x0000_s100727" name="Equation" r:id="rId12" imgW="2870640" imgH="511920" progId="">
              <p:embed/>
            </p:oleObj>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xmlns="" val="2167016765"/>
              </p:ext>
            </p:extLst>
          </p:nvPr>
        </p:nvGraphicFramePr>
        <p:xfrm>
          <a:off x="5092700" y="3721100"/>
          <a:ext cx="114300" cy="165100"/>
        </p:xfrm>
        <a:graphic>
          <a:graphicData uri="http://schemas.openxmlformats.org/presentationml/2006/ole">
            <p:oleObj spid="_x0000_s100728" name="Equation" r:id="rId13" imgW="100440" imgH="155160" progId="">
              <p:embed/>
            </p:oleObj>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xmlns="" val="4106342102"/>
              </p:ext>
            </p:extLst>
          </p:nvPr>
        </p:nvGraphicFramePr>
        <p:xfrm>
          <a:off x="5092700" y="3721100"/>
          <a:ext cx="114300" cy="165100"/>
        </p:xfrm>
        <a:graphic>
          <a:graphicData uri="http://schemas.openxmlformats.org/presentationml/2006/ole">
            <p:oleObj spid="_x0000_s100729" name="Equation" r:id="rId14" imgW="100440" imgH="155160" progId="">
              <p:embed/>
            </p:oleObj>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xmlns="" val="3563424300"/>
              </p:ext>
            </p:extLst>
          </p:nvPr>
        </p:nvGraphicFramePr>
        <p:xfrm>
          <a:off x="5092700" y="3721100"/>
          <a:ext cx="114300" cy="165100"/>
        </p:xfrm>
        <a:graphic>
          <a:graphicData uri="http://schemas.openxmlformats.org/presentationml/2006/ole">
            <p:oleObj spid="_x0000_s100730" name="Equation" r:id="rId15" imgW="100440" imgH="155160" progId="">
              <p:embed/>
            </p:oleObj>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xmlns="" val="1130730006"/>
              </p:ext>
            </p:extLst>
          </p:nvPr>
        </p:nvGraphicFramePr>
        <p:xfrm>
          <a:off x="5092700" y="3721100"/>
          <a:ext cx="114300" cy="165100"/>
        </p:xfrm>
        <a:graphic>
          <a:graphicData uri="http://schemas.openxmlformats.org/presentationml/2006/ole">
            <p:oleObj spid="_x0000_s100731" name="Equation" r:id="rId16" imgW="100440" imgH="155160" progId="">
              <p:embed/>
            </p:oleObj>
          </a:graphicData>
        </a:graphic>
      </p:graphicFrame>
    </p:spTree>
    <p:extLst>
      <p:ext uri="{BB962C8B-B14F-4D97-AF65-F5344CB8AC3E}">
        <p14:creationId xmlns:p14="http://schemas.microsoft.com/office/powerpoint/2010/main" xmlns="" val="1658915523"/>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499"/>
                                          </p:stCondLst>
                                        </p:cTn>
                                        <p:tgtEl>
                                          <p:spTgt spid="4301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30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499"/>
                                          </p:stCondLst>
                                        </p:cTn>
                                        <p:tgtEl>
                                          <p:spTgt spid="430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499"/>
                                          </p:stCondLst>
                                        </p:cTn>
                                        <p:tgtEl>
                                          <p:spTgt spid="43019"/>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499"/>
                                          </p:stCondLst>
                                        </p:cTn>
                                        <p:tgtEl>
                                          <p:spTgt spid="43026"/>
                                        </p:tgtEl>
                                        <p:attrNameLst>
                                          <p:attrName>style.visibility</p:attrName>
                                        </p:attrNameLst>
                                      </p:cBhvr>
                                      <p:to>
                                        <p:strVal val="hidden"/>
                                      </p:to>
                                    </p:se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499"/>
                                          </p:stCondLst>
                                        </p:cTn>
                                        <p:tgtEl>
                                          <p:spTgt spid="4302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499"/>
                                          </p:stCondLst>
                                        </p:cTn>
                                        <p:tgtEl>
                                          <p:spTgt spid="4302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xit" presetSubtype="0" fill="hold" nodeType="clickEffect">
                                  <p:stCondLst>
                                    <p:cond delay="0"/>
                                  </p:stCondLst>
                                  <p:childTnLst>
                                    <p:set>
                                      <p:cBhvr>
                                        <p:cTn id="25" dur="1" fill="hold">
                                          <p:stCondLst>
                                            <p:cond delay="499"/>
                                          </p:stCondLst>
                                        </p:cTn>
                                        <p:tgtEl>
                                          <p:spTgt spid="43020"/>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499"/>
                                          </p:stCondLst>
                                        </p:cTn>
                                        <p:tgtEl>
                                          <p:spTgt spid="43027"/>
                                        </p:tgtEl>
                                        <p:attrNameLst>
                                          <p:attrName>style.visibility</p:attrName>
                                        </p:attrNameLst>
                                      </p:cBhvr>
                                      <p:to>
                                        <p:strVal val="hidden"/>
                                      </p:to>
                                    </p:se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499"/>
                                          </p:stCondLst>
                                        </p:cTn>
                                        <p:tgtEl>
                                          <p:spTgt spid="430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499"/>
                                          </p:stCondLst>
                                        </p:cTn>
                                        <p:tgtEl>
                                          <p:spTgt spid="43021"/>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xit" presetSubtype="0" fill="hold" nodeType="clickEffect">
                                  <p:stCondLst>
                                    <p:cond delay="0"/>
                                  </p:stCondLst>
                                  <p:childTnLst>
                                    <p:set>
                                      <p:cBhvr>
                                        <p:cTn id="36" dur="1" fill="hold">
                                          <p:stCondLst>
                                            <p:cond delay="499"/>
                                          </p:stCondLst>
                                        </p:cTn>
                                        <p:tgtEl>
                                          <p:spTgt spid="43021"/>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499"/>
                                          </p:stCondLst>
                                        </p:cTn>
                                        <p:tgtEl>
                                          <p:spTgt spid="43028"/>
                                        </p:tgtEl>
                                        <p:attrNameLst>
                                          <p:attrName>style.visibility</p:attrName>
                                        </p:attrNameLst>
                                      </p:cBhvr>
                                      <p:to>
                                        <p:strVal val="hidden"/>
                                      </p:to>
                                    </p:set>
                                  </p:childTnLst>
                                </p:cTn>
                              </p:par>
                            </p:childTnLst>
                          </p:cTn>
                        </p:par>
                        <p:par>
                          <p:cTn id="39" fill="hold">
                            <p:stCondLst>
                              <p:cond delay="500"/>
                            </p:stCondLst>
                            <p:childTnLst>
                              <p:par>
                                <p:cTn id="40" presetID="1" presetClass="entr" presetSubtype="0" fill="hold" grpId="0" nodeType="afterEffect">
                                  <p:stCondLst>
                                    <p:cond delay="0"/>
                                  </p:stCondLst>
                                  <p:childTnLst>
                                    <p:set>
                                      <p:cBhvr>
                                        <p:cTn id="41" dur="1" fill="hold">
                                          <p:stCondLst>
                                            <p:cond delay="499"/>
                                          </p:stCondLst>
                                        </p:cTn>
                                        <p:tgtEl>
                                          <p:spTgt spid="43029"/>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499"/>
                                          </p:stCondLst>
                                        </p:cTn>
                                        <p:tgtEl>
                                          <p:spTgt spid="43022"/>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xit" presetSubtype="0" fill="hold" nodeType="clickEffect">
                                  <p:stCondLst>
                                    <p:cond delay="0"/>
                                  </p:stCondLst>
                                  <p:childTnLst>
                                    <p:set>
                                      <p:cBhvr>
                                        <p:cTn id="47" dur="1" fill="hold">
                                          <p:stCondLst>
                                            <p:cond delay="499"/>
                                          </p:stCondLst>
                                        </p:cTn>
                                        <p:tgtEl>
                                          <p:spTgt spid="43022"/>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499"/>
                                          </p:stCondLst>
                                        </p:cTn>
                                        <p:tgtEl>
                                          <p:spTgt spid="43029"/>
                                        </p:tgtEl>
                                        <p:attrNameLst>
                                          <p:attrName>style.visibility</p:attrName>
                                        </p:attrNameLst>
                                      </p:cBhvr>
                                      <p:to>
                                        <p:strVal val="hidden"/>
                                      </p:to>
                                    </p:set>
                                  </p:childTnLst>
                                </p:cTn>
                              </p:par>
                            </p:childTnLst>
                          </p:cTn>
                        </p:par>
                        <p:par>
                          <p:cTn id="50" fill="hold">
                            <p:stCondLst>
                              <p:cond delay="500"/>
                            </p:stCondLst>
                            <p:childTnLst>
                              <p:par>
                                <p:cTn id="51" presetID="1" presetClass="entr" presetSubtype="0" fill="hold" grpId="0" nodeType="afterEffect">
                                  <p:stCondLst>
                                    <p:cond delay="0"/>
                                  </p:stCondLst>
                                  <p:childTnLst>
                                    <p:set>
                                      <p:cBhvr>
                                        <p:cTn id="52" dur="1" fill="hold">
                                          <p:stCondLst>
                                            <p:cond delay="499"/>
                                          </p:stCondLst>
                                        </p:cTn>
                                        <p:tgtEl>
                                          <p:spTgt spid="4303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499"/>
                                          </p:stCondLst>
                                        </p:cTn>
                                        <p:tgtEl>
                                          <p:spTgt spid="4302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xit" presetSubtype="0" fill="hold" nodeType="clickEffect">
                                  <p:stCondLst>
                                    <p:cond delay="0"/>
                                  </p:stCondLst>
                                  <p:childTnLst>
                                    <p:set>
                                      <p:cBhvr>
                                        <p:cTn id="58" dur="1" fill="hold">
                                          <p:stCondLst>
                                            <p:cond delay="499"/>
                                          </p:stCondLst>
                                        </p:cTn>
                                        <p:tgtEl>
                                          <p:spTgt spid="43023"/>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499"/>
                                          </p:stCondLst>
                                        </p:cTn>
                                        <p:tgtEl>
                                          <p:spTgt spid="43030"/>
                                        </p:tgtEl>
                                        <p:attrNameLst>
                                          <p:attrName>style.visibility</p:attrName>
                                        </p:attrNameLst>
                                      </p:cBhvr>
                                      <p:to>
                                        <p:strVal val="hidden"/>
                                      </p:to>
                                    </p:set>
                                  </p:childTnLst>
                                </p:cTn>
                              </p:par>
                            </p:childTnLst>
                          </p:cTn>
                        </p:par>
                        <p:par>
                          <p:cTn id="61" fill="hold">
                            <p:stCondLst>
                              <p:cond delay="500"/>
                            </p:stCondLst>
                            <p:childTnLst>
                              <p:par>
                                <p:cTn id="62" presetID="1" presetClass="entr" presetSubtype="0" fill="hold" grpId="0" nodeType="afterEffect">
                                  <p:stCondLst>
                                    <p:cond delay="0"/>
                                  </p:stCondLst>
                                  <p:childTnLst>
                                    <p:set>
                                      <p:cBhvr>
                                        <p:cTn id="63" dur="1" fill="hold">
                                          <p:stCondLst>
                                            <p:cond delay="499"/>
                                          </p:stCondLst>
                                        </p:cTn>
                                        <p:tgtEl>
                                          <p:spTgt spid="43031"/>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499"/>
                                          </p:stCondLst>
                                        </p:cTn>
                                        <p:tgtEl>
                                          <p:spTgt spid="43024"/>
                                        </p:tgtEl>
                                        <p:attrNameLst>
                                          <p:attrName>style.visibility</p:attrName>
                                        </p:attrNameLst>
                                      </p:cBhvr>
                                      <p:to>
                                        <p:strVal val="visible"/>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1" presetClass="exit" presetSubtype="0" fill="hold" nodeType="clickEffect">
                                  <p:stCondLst>
                                    <p:cond delay="0"/>
                                  </p:stCondLst>
                                  <p:childTnLst>
                                    <p:set>
                                      <p:cBhvr>
                                        <p:cTn id="69" dur="1" fill="hold">
                                          <p:stCondLst>
                                            <p:cond delay="499"/>
                                          </p:stCondLst>
                                        </p:cTn>
                                        <p:tgtEl>
                                          <p:spTgt spid="43024"/>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499"/>
                                          </p:stCondLst>
                                        </p:cTn>
                                        <p:tgtEl>
                                          <p:spTgt spid="43031"/>
                                        </p:tgtEl>
                                        <p:attrNameLst>
                                          <p:attrName>style.visibility</p:attrName>
                                        </p:attrNameLst>
                                      </p:cBhvr>
                                      <p:to>
                                        <p:strVal val="hidden"/>
                                      </p:to>
                                    </p:set>
                                  </p:childTnLst>
                                </p:cTn>
                              </p:par>
                            </p:childTnLst>
                          </p:cTn>
                        </p:par>
                        <p:par>
                          <p:cTn id="72" fill="hold">
                            <p:stCondLst>
                              <p:cond delay="500"/>
                            </p:stCondLst>
                            <p:childTnLst>
                              <p:par>
                                <p:cTn id="73" presetID="1" presetClass="entr" presetSubtype="0" fill="hold" grpId="0" nodeType="afterEffect">
                                  <p:stCondLst>
                                    <p:cond delay="0"/>
                                  </p:stCondLst>
                                  <p:childTnLst>
                                    <p:set>
                                      <p:cBhvr>
                                        <p:cTn id="74" dur="1" fill="hold">
                                          <p:stCondLst>
                                            <p:cond delay="499"/>
                                          </p:stCondLst>
                                        </p:cTn>
                                        <p:tgtEl>
                                          <p:spTgt spid="4303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499"/>
                                          </p:stCondLst>
                                        </p:cTn>
                                        <p:tgtEl>
                                          <p:spTgt spid="430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6" grpId="0" animBg="1"/>
      <p:bldP spid="43026" grpId="1" animBg="1"/>
      <p:bldP spid="43027" grpId="0" animBg="1"/>
      <p:bldP spid="43027" grpId="1" animBg="1"/>
      <p:bldP spid="43028" grpId="0" animBg="1"/>
      <p:bldP spid="43028" grpId="1" animBg="1"/>
      <p:bldP spid="43029" grpId="0" animBg="1"/>
      <p:bldP spid="43029" grpId="1" animBg="1"/>
      <p:bldP spid="43030" grpId="0" animBg="1"/>
      <p:bldP spid="43030" grpId="1" animBg="1"/>
      <p:bldP spid="43031" grpId="0" animBg="1"/>
      <p:bldP spid="43031" grpId="1" animBg="1"/>
      <p:bldP spid="4303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ln/>
        </p:spPr>
        <p:txBody>
          <a:bodyPr rIns="133350"/>
          <a:lstStyle/>
          <a:p>
            <a:r>
              <a:rPr lang="en-US"/>
              <a:t>Large Rapidity Gap Method (LRG)</a:t>
            </a:r>
          </a:p>
        </p:txBody>
      </p:sp>
      <p:sp>
        <p:nvSpPr>
          <p:cNvPr id="12" name="Slide Number Placeholder 3"/>
          <p:cNvSpPr>
            <a:spLocks noGrp="1"/>
          </p:cNvSpPr>
          <p:nvPr>
            <p:ph type="sldNum" sz="quarter" idx="12"/>
          </p:nvPr>
        </p:nvSpPr>
        <p:spPr/>
        <p:txBody>
          <a:bodyPr/>
          <a:lstStyle/>
          <a:p>
            <a:fld id="{907A746B-7772-4B41-B783-9F39C92BC925}" type="slidenum">
              <a:rPr lang="en-US"/>
              <a:pPr/>
              <a:t>80</a:t>
            </a:fld>
            <a:endParaRPr lang="en-US"/>
          </a:p>
        </p:txBody>
      </p:sp>
      <p:sp>
        <p:nvSpPr>
          <p:cNvPr id="63491" name="Rectangle 3"/>
          <p:cNvSpPr>
            <a:spLocks noGrp="1" noChangeArrowheads="1"/>
          </p:cNvSpPr>
          <p:nvPr>
            <p:ph type="body" idx="4294967295"/>
          </p:nvPr>
        </p:nvSpPr>
        <p:spPr>
          <a:xfrm>
            <a:off x="0" y="812800"/>
            <a:ext cx="4724400" cy="1625600"/>
          </a:xfrm>
          <a:ln/>
        </p:spPr>
        <p:txBody>
          <a:bodyPr rIns="133350"/>
          <a:lstStyle/>
          <a:p>
            <a:pPr marL="311150" lvl="1" indent="-342900">
              <a:buFont typeface="Wingdings" charset="2"/>
              <a:buChar char="q"/>
            </a:pPr>
            <a:r>
              <a:rPr lang="en-US" dirty="0">
                <a:latin typeface="Comic Sans MS"/>
                <a:cs typeface="Comic Sans MS"/>
              </a:rPr>
              <a:t>Identify </a:t>
            </a:r>
            <a:r>
              <a:rPr lang="en-US" dirty="0">
                <a:solidFill>
                  <a:srgbClr val="0000FF"/>
                </a:solidFill>
                <a:latin typeface="Comic Sans MS"/>
                <a:cs typeface="Comic Sans MS"/>
              </a:rPr>
              <a:t>Most Forward Going  </a:t>
            </a:r>
          </a:p>
          <a:p>
            <a:pPr marL="0" lvl="1" indent="0">
              <a:buNone/>
            </a:pPr>
            <a:r>
              <a:rPr lang="en-US" dirty="0">
                <a:solidFill>
                  <a:srgbClr val="0000FF"/>
                </a:solidFill>
                <a:latin typeface="Comic Sans MS"/>
                <a:cs typeface="Comic Sans MS"/>
              </a:rPr>
              <a:t>    Particle (MFP) </a:t>
            </a:r>
          </a:p>
          <a:p>
            <a:pPr marL="584200" lvl="2" indent="-342900">
              <a:buFont typeface="Wingdings" charset="2"/>
              <a:buChar char="Ø"/>
            </a:pPr>
            <a:r>
              <a:rPr lang="en-US" sz="1600" dirty="0">
                <a:latin typeface="Comic Sans MS"/>
                <a:cs typeface="Comic Sans MS"/>
              </a:rPr>
              <a:t>Works at HERA but at higher </a:t>
            </a:r>
            <a:r>
              <a:rPr lang="en-US" sz="1600" dirty="0">
                <a:latin typeface="Comic Sans MS"/>
                <a:cs typeface="Comic Sans MS"/>
                <a:sym typeface="Symbol" charset="0"/>
              </a:rPr>
              <a:t>√</a:t>
            </a:r>
            <a:r>
              <a:rPr lang="en-US" sz="1600" dirty="0">
                <a:latin typeface="Comic Sans MS"/>
                <a:cs typeface="Comic Sans MS"/>
              </a:rPr>
              <a:t>s</a:t>
            </a:r>
          </a:p>
          <a:p>
            <a:pPr marL="584200" lvl="2" indent="-342900">
              <a:buFont typeface="Wingdings" charset="2"/>
              <a:buChar char="Ø"/>
            </a:pPr>
            <a:r>
              <a:rPr lang="en-US" sz="1600" dirty="0">
                <a:latin typeface="Comic Sans MS"/>
                <a:cs typeface="Comic Sans MS"/>
              </a:rPr>
              <a:t>EIC smaller beam </a:t>
            </a:r>
            <a:r>
              <a:rPr lang="en-US" sz="1600" dirty="0" err="1">
                <a:latin typeface="Comic Sans MS"/>
                <a:cs typeface="Comic Sans MS"/>
              </a:rPr>
              <a:t>rapidit</a:t>
            </a:r>
            <a:r>
              <a:rPr lang="en-US" sz="2100" dirty="0" err="1">
                <a:latin typeface="Comic Sans MS"/>
                <a:cs typeface="Comic Sans MS"/>
              </a:rPr>
              <a:t>ies</a:t>
            </a:r>
            <a:endParaRPr lang="en-US" sz="2100" dirty="0">
              <a:latin typeface="Comic Sans MS"/>
              <a:cs typeface="Comic Sans MS"/>
            </a:endParaRPr>
          </a:p>
        </p:txBody>
      </p:sp>
      <p:pic>
        <p:nvPicPr>
          <p:cNvPr id="63492"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8900" y="2444750"/>
            <a:ext cx="4699000" cy="2281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pic>
        <p:nvPicPr>
          <p:cNvPr id="63493" name="Picture 5"/>
          <p:cNvPicPr>
            <a:picLocks noChangeAspect="1" noChangeArrowheads="1"/>
          </p:cNvPicPr>
          <p:nvPr/>
        </p:nvPicPr>
        <p:blipFill>
          <a:blip r:embed="rId3">
            <a:extLst>
              <a:ext uri="{28A0092B-C50C-407E-A947-70E740481C1C}">
                <a14:useLocalDpi xmlns:a14="http://schemas.microsoft.com/office/drawing/2010/main" xmlns="" val="0"/>
              </a:ext>
            </a:extLst>
          </a:blip>
          <a:srcRect t="7646" r="6760"/>
          <a:stretch>
            <a:fillRect/>
          </a:stretch>
        </p:blipFill>
        <p:spPr bwMode="auto">
          <a:xfrm>
            <a:off x="5243513" y="2300288"/>
            <a:ext cx="3652837" cy="3906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63494" name="Rectangle 6"/>
          <p:cNvSpPr>
            <a:spLocks/>
          </p:cNvSpPr>
          <p:nvPr/>
        </p:nvSpPr>
        <p:spPr bwMode="auto">
          <a:xfrm>
            <a:off x="4679950" y="1570566"/>
            <a:ext cx="4464050" cy="609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r>
              <a:rPr lang="en-US" sz="1900" dirty="0">
                <a:solidFill>
                  <a:schemeClr val="tx1"/>
                </a:solidFill>
                <a:latin typeface="Comic Sans MS"/>
                <a:ea typeface="ＭＳ Ｐゴシック" charset="0"/>
                <a:cs typeface="Comic Sans MS"/>
                <a:sym typeface="Arial" charset="0"/>
              </a:rPr>
              <a:t>Diffractive</a:t>
            </a:r>
            <a:r>
              <a:rPr lang="en-US" sz="1900" dirty="0">
                <a:solidFill>
                  <a:schemeClr val="tx1"/>
                </a:solidFill>
                <a:latin typeface="Comic Sans MS"/>
                <a:ea typeface="ＭＳ Ｐゴシック" charset="0"/>
                <a:cs typeface="Comic Sans MS"/>
                <a:sym typeface="Symbol" charset="0"/>
              </a:rPr>
              <a:t> ρ</a:t>
            </a:r>
            <a:r>
              <a:rPr lang="en-US" sz="1900" baseline="32000" dirty="0">
                <a:solidFill>
                  <a:schemeClr val="tx1"/>
                </a:solidFill>
                <a:latin typeface="Comic Sans MS"/>
                <a:ea typeface="ＭＳ Ｐゴシック" charset="0"/>
                <a:cs typeface="Comic Sans MS"/>
                <a:sym typeface="Arial" charset="0"/>
              </a:rPr>
              <a:t>0  </a:t>
            </a:r>
            <a:r>
              <a:rPr lang="en-US" sz="1900" dirty="0">
                <a:solidFill>
                  <a:schemeClr val="tx1"/>
                </a:solidFill>
                <a:latin typeface="Comic Sans MS"/>
                <a:ea typeface="ＭＳ Ｐゴシック" charset="0"/>
                <a:cs typeface="Comic Sans MS"/>
                <a:sym typeface="Arial" charset="0"/>
              </a:rPr>
              <a:t>production at EIC:</a:t>
            </a:r>
          </a:p>
          <a:p>
            <a:pPr marL="39688"/>
            <a:r>
              <a:rPr lang="en-US" sz="1900" dirty="0" err="1">
                <a:solidFill>
                  <a:srgbClr val="0000FF"/>
                </a:solidFill>
                <a:latin typeface="Comic Sans MS"/>
                <a:ea typeface="ＭＳ Ｐゴシック" charset="0"/>
                <a:cs typeface="Comic Sans MS"/>
                <a:sym typeface="Symbol" charset="0"/>
              </a:rPr>
              <a:t>η</a:t>
            </a:r>
            <a:r>
              <a:rPr lang="en-US" sz="1900" dirty="0">
                <a:solidFill>
                  <a:srgbClr val="0000FF"/>
                </a:solidFill>
                <a:latin typeface="Comic Sans MS"/>
                <a:ea typeface="ＭＳ Ｐゴシック" charset="0"/>
                <a:cs typeface="Comic Sans MS"/>
                <a:sym typeface="Symbol" charset="0"/>
              </a:rPr>
              <a:t> </a:t>
            </a:r>
            <a:r>
              <a:rPr lang="en-US" sz="1900" dirty="0">
                <a:solidFill>
                  <a:srgbClr val="0000FF"/>
                </a:solidFill>
                <a:latin typeface="Comic Sans MS"/>
                <a:ea typeface="ＭＳ Ｐゴシック" charset="0"/>
                <a:cs typeface="Comic Sans MS"/>
                <a:sym typeface="Arial" charset="0"/>
              </a:rPr>
              <a:t>of MFP</a:t>
            </a:r>
          </a:p>
        </p:txBody>
      </p:sp>
      <p:sp>
        <p:nvSpPr>
          <p:cNvPr id="63495" name="Rectangle 7"/>
          <p:cNvSpPr>
            <a:spLocks/>
          </p:cNvSpPr>
          <p:nvPr/>
        </p:nvSpPr>
        <p:spPr bwMode="auto">
          <a:xfrm>
            <a:off x="7593015" y="2192866"/>
            <a:ext cx="1165668"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200" dirty="0">
                <a:solidFill>
                  <a:schemeClr val="tx1"/>
                </a:solidFill>
                <a:latin typeface="Comic Sans MS"/>
                <a:ea typeface="ＭＳ Ｐゴシック" charset="0"/>
                <a:cs typeface="Comic Sans MS"/>
                <a:sym typeface="Arial" charset="0"/>
              </a:rPr>
              <a:t>M. Lamont </a:t>
            </a:r>
            <a:r>
              <a:rPr lang="ja-JP" altLang="en-US" sz="1200" dirty="0">
                <a:solidFill>
                  <a:schemeClr val="tx1"/>
                </a:solidFill>
                <a:latin typeface="Comic Sans MS"/>
                <a:ea typeface="ＭＳ Ｐゴシック" charset="0"/>
                <a:cs typeface="Comic Sans MS"/>
                <a:sym typeface="Arial" charset="0"/>
              </a:rPr>
              <a:t>’</a:t>
            </a:r>
            <a:r>
              <a:rPr lang="en-US" sz="1200" dirty="0">
                <a:solidFill>
                  <a:schemeClr val="tx1"/>
                </a:solidFill>
                <a:latin typeface="Comic Sans MS"/>
                <a:ea typeface="ＭＳ Ｐゴシック" charset="0"/>
                <a:cs typeface="Comic Sans MS"/>
                <a:sym typeface="Arial" charset="0"/>
              </a:rPr>
              <a:t>10</a:t>
            </a:r>
          </a:p>
        </p:txBody>
      </p:sp>
      <p:sp>
        <p:nvSpPr>
          <p:cNvPr id="63496" name="Rectangle 8"/>
          <p:cNvSpPr>
            <a:spLocks/>
          </p:cNvSpPr>
          <p:nvPr/>
        </p:nvSpPr>
        <p:spPr bwMode="auto">
          <a:xfrm>
            <a:off x="6297613" y="3898900"/>
            <a:ext cx="663575"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Arial" charset="0"/>
                <a:ea typeface="ＭＳ Ｐゴシック" charset="0"/>
                <a:cs typeface="Arial" charset="0"/>
                <a:sym typeface="Arial" charset="0"/>
              </a:rPr>
              <a:t>DIS</a:t>
            </a:r>
          </a:p>
        </p:txBody>
      </p:sp>
      <p:sp>
        <p:nvSpPr>
          <p:cNvPr id="63497" name="Rectangle 9"/>
          <p:cNvSpPr>
            <a:spLocks/>
          </p:cNvSpPr>
          <p:nvPr/>
        </p:nvSpPr>
        <p:spPr bwMode="auto">
          <a:xfrm>
            <a:off x="7200900" y="4889500"/>
            <a:ext cx="1503363"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Arial" charset="0"/>
                <a:ea typeface="ＭＳ Ｐゴシック" charset="0"/>
                <a:cs typeface="Arial" charset="0"/>
                <a:sym typeface="Arial" charset="0"/>
              </a:rPr>
              <a:t>Diffractive</a:t>
            </a:r>
          </a:p>
        </p:txBody>
      </p:sp>
      <p:sp>
        <p:nvSpPr>
          <p:cNvPr id="63498" name="Rectangle 10"/>
          <p:cNvSpPr>
            <a:spLocks/>
          </p:cNvSpPr>
          <p:nvPr/>
        </p:nvSpPr>
        <p:spPr bwMode="auto">
          <a:xfrm>
            <a:off x="203200" y="4800600"/>
            <a:ext cx="49911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r>
              <a:rPr lang="en-US" u="sng" dirty="0" err="1">
                <a:solidFill>
                  <a:srgbClr val="0000FF"/>
                </a:solidFill>
                <a:latin typeface="Comic Sans MS"/>
                <a:ea typeface="ＭＳ Ｐゴシック" charset="0"/>
                <a:cs typeface="Comic Sans MS"/>
                <a:sym typeface="Arial" charset="0"/>
              </a:rPr>
              <a:t>Hermeticity</a:t>
            </a:r>
            <a:r>
              <a:rPr lang="en-US" u="sng" dirty="0">
                <a:solidFill>
                  <a:srgbClr val="0000FF"/>
                </a:solidFill>
                <a:latin typeface="Comic Sans MS"/>
                <a:ea typeface="ＭＳ Ｐゴシック" charset="0"/>
                <a:cs typeface="Comic Sans MS"/>
                <a:sym typeface="Arial" charset="0"/>
              </a:rPr>
              <a:t> requirement:</a:t>
            </a:r>
          </a:p>
          <a:p>
            <a:pPr marL="39688">
              <a:buSzPct val="125000"/>
              <a:buFont typeface="Arial" charset="0"/>
              <a:buChar char="•"/>
            </a:pPr>
            <a:r>
              <a:rPr lang="en-US" sz="2000" dirty="0">
                <a:solidFill>
                  <a:schemeClr val="tx1"/>
                </a:solidFill>
                <a:latin typeface="Comic Sans MS"/>
                <a:ea typeface="ＭＳ Ｐゴシック" charset="0"/>
                <a:cs typeface="Comic Sans MS"/>
                <a:sym typeface="Arial" charset="0"/>
              </a:rPr>
              <a:t> </a:t>
            </a:r>
            <a:r>
              <a:rPr lang="en-US" sz="1600" dirty="0">
                <a:solidFill>
                  <a:schemeClr val="tx1"/>
                </a:solidFill>
                <a:latin typeface="Comic Sans MS"/>
                <a:ea typeface="ＭＳ Ｐゴシック" charset="0"/>
                <a:cs typeface="Comic Sans MS"/>
                <a:sym typeface="Arial" charset="0"/>
              </a:rPr>
              <a:t>needs just to detector presence</a:t>
            </a:r>
          </a:p>
          <a:p>
            <a:pPr marL="39688">
              <a:buSzPct val="125000"/>
              <a:buFont typeface="Arial" charset="0"/>
              <a:buChar char="•"/>
            </a:pPr>
            <a:r>
              <a:rPr lang="en-US" sz="1600" dirty="0">
                <a:solidFill>
                  <a:schemeClr val="tx1"/>
                </a:solidFill>
                <a:latin typeface="Comic Sans MS"/>
                <a:ea typeface="ＭＳ Ｐゴシック" charset="0"/>
                <a:cs typeface="Comic Sans MS"/>
                <a:sym typeface="Arial" charset="0"/>
              </a:rPr>
              <a:t> does not need momentum or PID</a:t>
            </a:r>
          </a:p>
          <a:p>
            <a:pPr marL="39688">
              <a:buSzPct val="125000"/>
              <a:buFont typeface="Arial" charset="0"/>
              <a:buChar char="•"/>
            </a:pPr>
            <a:r>
              <a:rPr lang="en-US" sz="1600" dirty="0">
                <a:solidFill>
                  <a:schemeClr val="tx1"/>
                </a:solidFill>
                <a:latin typeface="Comic Sans MS"/>
                <a:ea typeface="ＭＳ Ｐゴシック" charset="0"/>
                <a:cs typeface="Comic Sans MS"/>
                <a:sym typeface="Arial" charset="0"/>
              </a:rPr>
              <a:t> simulations: √s not a show stopper for EIC</a:t>
            </a:r>
            <a:r>
              <a:rPr lang="en-US" sz="1600" dirty="0">
                <a:solidFill>
                  <a:srgbClr val="007800"/>
                </a:solidFill>
                <a:latin typeface="Comic Sans MS"/>
                <a:ea typeface="ＭＳ Ｐゴシック" charset="0"/>
                <a:cs typeface="Comic Sans MS"/>
                <a:sym typeface="Arial" charset="0"/>
              </a:rPr>
              <a:t>   </a:t>
            </a:r>
          </a:p>
          <a:p>
            <a:pPr marL="39688">
              <a:buSzPct val="125000"/>
            </a:pPr>
            <a:r>
              <a:rPr lang="en-US" sz="1600" dirty="0">
                <a:solidFill>
                  <a:srgbClr val="007800"/>
                </a:solidFill>
                <a:latin typeface="Comic Sans MS"/>
                <a:ea typeface="ＭＳ Ｐゴシック" charset="0"/>
                <a:cs typeface="Comic Sans MS"/>
                <a:sym typeface="Arial" charset="0"/>
              </a:rPr>
              <a:t>  </a:t>
            </a:r>
            <a:r>
              <a:rPr lang="en-US" sz="1600" dirty="0">
                <a:solidFill>
                  <a:srgbClr val="0000FF"/>
                </a:solidFill>
                <a:latin typeface="Comic Sans MS"/>
                <a:ea typeface="ＭＳ Ｐゴシック" charset="0"/>
                <a:cs typeface="Comic Sans MS"/>
                <a:sym typeface="Arial" charset="0"/>
              </a:rPr>
              <a:t>(can achieve 1% contamination, 80% efficiency)</a:t>
            </a:r>
          </a:p>
        </p:txBody>
      </p:sp>
      <p:sp>
        <p:nvSpPr>
          <p:cNvPr id="2" name="Date Placeholder 1"/>
          <p:cNvSpPr>
            <a:spLocks noGrp="1"/>
          </p:cNvSpPr>
          <p:nvPr>
            <p:ph type="dt" sz="half" idx="10"/>
          </p:nvPr>
        </p:nvSpPr>
        <p:spPr/>
        <p:txBody>
          <a:bodyPr/>
          <a:lstStyle/>
          <a:p>
            <a:r>
              <a:rPr lang="en-US"/>
              <a:t>E.C. Aschenauer</a:t>
            </a:r>
          </a:p>
        </p:txBody>
      </p:sp>
    </p:spTree>
    <p:extLst>
      <p:ext uri="{BB962C8B-B14F-4D97-AF65-F5344CB8AC3E}">
        <p14:creationId xmlns:p14="http://schemas.microsoft.com/office/powerpoint/2010/main" xmlns="" val="1109187756"/>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0561"/>
          <a:stretch/>
        </p:blipFill>
        <p:spPr>
          <a:xfrm>
            <a:off x="97374" y="941916"/>
            <a:ext cx="8700770" cy="4474213"/>
          </a:xfrm>
          <a:prstGeom prst="rect">
            <a:avLst/>
          </a:prstGeom>
        </p:spPr>
      </p:pic>
      <p:sp>
        <p:nvSpPr>
          <p:cNvPr id="32770" name="Rectangle 2"/>
          <p:cNvSpPr>
            <a:spLocks noGrp="1" noChangeArrowheads="1"/>
          </p:cNvSpPr>
          <p:nvPr>
            <p:ph type="title"/>
          </p:nvPr>
        </p:nvSpPr>
        <p:spPr>
          <a:ln/>
        </p:spPr>
        <p:txBody>
          <a:bodyPr rIns="133350"/>
          <a:lstStyle/>
          <a:p>
            <a:r>
              <a:rPr lang="en-US" dirty="0"/>
              <a:t>Best Knowledge of Q</a:t>
            </a:r>
            <a:r>
              <a:rPr lang="en-US" baseline="-6000" dirty="0"/>
              <a:t>S</a:t>
            </a:r>
            <a:r>
              <a:rPr lang="en-US" dirty="0"/>
              <a:t> in </a:t>
            </a:r>
            <a:r>
              <a:rPr lang="en-US" cap="none" dirty="0" err="1"/>
              <a:t>e</a:t>
            </a:r>
            <a:r>
              <a:rPr lang="en-US" dirty="0" err="1"/>
              <a:t>A</a:t>
            </a:r>
            <a:endParaRPr lang="en-US" dirty="0"/>
          </a:p>
        </p:txBody>
      </p:sp>
      <p:sp>
        <p:nvSpPr>
          <p:cNvPr id="10" name="Slide Number Placeholder 3"/>
          <p:cNvSpPr>
            <a:spLocks noGrp="1"/>
          </p:cNvSpPr>
          <p:nvPr>
            <p:ph type="sldNum" sz="quarter" idx="12"/>
          </p:nvPr>
        </p:nvSpPr>
        <p:spPr/>
        <p:txBody>
          <a:bodyPr/>
          <a:lstStyle/>
          <a:p>
            <a:fld id="{DFFE2537-4124-6B4E-8D15-448F492ACF3C}" type="slidenum">
              <a:rPr lang="en-US"/>
              <a:pPr/>
              <a:t>81</a:t>
            </a:fld>
            <a:endParaRPr lang="en-US"/>
          </a:p>
        </p:txBody>
      </p:sp>
      <p:sp>
        <p:nvSpPr>
          <p:cNvPr id="32771" name="Rectangle 3"/>
          <p:cNvSpPr>
            <a:spLocks/>
          </p:cNvSpPr>
          <p:nvPr/>
        </p:nvSpPr>
        <p:spPr bwMode="auto">
          <a:xfrm>
            <a:off x="480472" y="5439834"/>
            <a:ext cx="8318500" cy="687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r>
              <a:rPr lang="en-US" dirty="0">
                <a:solidFill>
                  <a:srgbClr val="0000FF"/>
                </a:solidFill>
                <a:latin typeface="Comic Sans MS"/>
                <a:ea typeface="ＭＳ Ｐゴシック" charset="0"/>
                <a:cs typeface="Comic Sans MS"/>
                <a:sym typeface="Arial" charset="0"/>
              </a:rPr>
              <a:t>Enhancement of </a:t>
            </a:r>
            <a:r>
              <a:rPr lang="en-US" dirty="0">
                <a:solidFill>
                  <a:srgbClr val="0000FF"/>
                </a:solidFill>
                <a:latin typeface="Comic Sans MS"/>
                <a:ea typeface="ＭＳ Ｐゴシック" charset="0"/>
                <a:cs typeface="Comic Sans MS"/>
                <a:sym typeface="Arial Italic" charset="0"/>
              </a:rPr>
              <a:t>Q</a:t>
            </a:r>
            <a:r>
              <a:rPr lang="en-US" baseline="-25000" dirty="0">
                <a:solidFill>
                  <a:srgbClr val="0000FF"/>
                </a:solidFill>
                <a:latin typeface="Comic Sans MS"/>
                <a:ea typeface="ＭＳ Ｐゴシック" charset="0"/>
                <a:cs typeface="Comic Sans MS"/>
                <a:sym typeface="Arial Italic" charset="0"/>
              </a:rPr>
              <a:t>S</a:t>
            </a:r>
            <a:r>
              <a:rPr lang="en-US" dirty="0">
                <a:solidFill>
                  <a:srgbClr val="0000FF"/>
                </a:solidFill>
                <a:latin typeface="Comic Sans MS"/>
                <a:ea typeface="ＭＳ Ｐゴシック" charset="0"/>
                <a:cs typeface="Comic Sans MS"/>
                <a:sym typeface="Arial" charset="0"/>
              </a:rPr>
              <a:t> with A </a:t>
            </a:r>
          </a:p>
          <a:p>
            <a:pPr marL="39688"/>
            <a:r>
              <a:rPr lang="en-US" dirty="0">
                <a:solidFill>
                  <a:schemeClr val="tx1"/>
                </a:solidFill>
                <a:latin typeface="Comic Sans MS"/>
                <a:ea typeface="ＭＳ Ｐゴシック" charset="0"/>
                <a:cs typeface="Comic Sans MS"/>
                <a:sym typeface="Symbol" charset="0"/>
              </a:rPr>
              <a:t>⇒</a:t>
            </a:r>
            <a:r>
              <a:rPr lang="en-US" dirty="0">
                <a:solidFill>
                  <a:schemeClr val="tx1"/>
                </a:solidFill>
                <a:latin typeface="Comic Sans MS"/>
                <a:ea typeface="ＭＳ Ｐゴシック" charset="0"/>
                <a:cs typeface="Comic Sans MS"/>
              </a:rPr>
              <a:t> </a:t>
            </a:r>
            <a:r>
              <a:rPr lang="en-US" dirty="0">
                <a:solidFill>
                  <a:schemeClr val="tx1"/>
                </a:solidFill>
                <a:latin typeface="Comic Sans MS"/>
                <a:ea typeface="ＭＳ Ｐゴシック" charset="0"/>
                <a:cs typeface="Comic Sans MS"/>
                <a:sym typeface="Arial" charset="0"/>
              </a:rPr>
              <a:t>saturation regime reached at significantly lower energy in nuclei</a:t>
            </a:r>
          </a:p>
        </p:txBody>
      </p:sp>
      <p:sp>
        <p:nvSpPr>
          <p:cNvPr id="32773" name="Rectangle 5"/>
          <p:cNvSpPr>
            <a:spLocks/>
          </p:cNvSpPr>
          <p:nvPr/>
        </p:nvSpPr>
        <p:spPr bwMode="auto">
          <a:xfrm>
            <a:off x="5564725" y="1104900"/>
            <a:ext cx="3111500" cy="54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r>
              <a:rPr lang="en-US" sz="1400" dirty="0">
                <a:solidFill>
                  <a:srgbClr val="FF0000"/>
                </a:solidFill>
                <a:latin typeface="Comic Sans MS"/>
                <a:ea typeface="ＭＳ Ｐゴシック" charset="0"/>
                <a:cs typeface="Comic Sans MS"/>
                <a:sym typeface="Arial" charset="0"/>
              </a:rPr>
              <a:t>Model-I: </a:t>
            </a:r>
            <a:r>
              <a:rPr lang="en-US" sz="1400" dirty="0" err="1">
                <a:latin typeface="Comic Sans MS"/>
                <a:ea typeface="ＭＳ Ｐゴシック" charset="0"/>
                <a:cs typeface="Comic Sans MS"/>
                <a:sym typeface="Arial" charset="0"/>
              </a:rPr>
              <a:t>IPSat</a:t>
            </a:r>
            <a:r>
              <a:rPr lang="en-US" sz="1400" dirty="0">
                <a:latin typeface="Comic Sans MS"/>
                <a:ea typeface="ＭＳ Ｐゴシック" charset="0"/>
                <a:cs typeface="Comic Sans MS"/>
                <a:sym typeface="Arial" charset="0"/>
              </a:rPr>
              <a:t> dipole model  </a:t>
            </a:r>
          </a:p>
          <a:p>
            <a:pPr marL="39688"/>
            <a:r>
              <a:rPr lang="en-US" sz="1400" dirty="0">
                <a:solidFill>
                  <a:srgbClr val="FF0000"/>
                </a:solidFill>
                <a:latin typeface="Comic Sans MS"/>
                <a:ea typeface="ＭＳ Ｐゴシック" charset="0"/>
                <a:cs typeface="Comic Sans MS"/>
                <a:sym typeface="Arial" charset="0"/>
              </a:rPr>
              <a:t>Model-II: </a:t>
            </a:r>
            <a:r>
              <a:rPr lang="en-US" sz="1400" dirty="0">
                <a:solidFill>
                  <a:srgbClr val="322F31"/>
                </a:solidFill>
                <a:latin typeface="Comic Sans MS"/>
                <a:ea typeface="ＭＳ Ｐゴシック" charset="0"/>
                <a:cs typeface="Comic Sans MS"/>
                <a:sym typeface="Arial" charset="0"/>
              </a:rPr>
              <a:t>BK + higher order corr.</a:t>
            </a:r>
          </a:p>
        </p:txBody>
      </p:sp>
      <p:pic>
        <p:nvPicPr>
          <p:cNvPr id="3" name="Picture 2"/>
          <p:cNvPicPr>
            <a:picLocks noChangeAspect="1"/>
          </p:cNvPicPr>
          <p:nvPr/>
        </p:nvPicPr>
        <p:blipFill>
          <a:blip r:embed="rId3"/>
          <a:stretch>
            <a:fillRect/>
          </a:stretch>
        </p:blipFill>
        <p:spPr>
          <a:xfrm>
            <a:off x="0" y="954617"/>
            <a:ext cx="4622800" cy="4533900"/>
          </a:xfrm>
          <a:prstGeom prst="rect">
            <a:avLst/>
          </a:prstGeom>
        </p:spPr>
      </p:pic>
      <p:sp>
        <p:nvSpPr>
          <p:cNvPr id="4" name="Date Placeholder 3"/>
          <p:cNvSpPr>
            <a:spLocks noGrp="1"/>
          </p:cNvSpPr>
          <p:nvPr>
            <p:ph type="dt" sz="half" idx="10"/>
          </p:nvPr>
        </p:nvSpPr>
        <p:spPr/>
        <p:txBody>
          <a:bodyPr/>
          <a:lstStyle/>
          <a:p>
            <a:r>
              <a:rPr lang="en-US"/>
              <a:t>E.C. Aschenauer</a:t>
            </a:r>
          </a:p>
        </p:txBody>
      </p:sp>
    </p:spTree>
    <p:extLst>
      <p:ext uri="{BB962C8B-B14F-4D97-AF65-F5344CB8AC3E}">
        <p14:creationId xmlns:p14="http://schemas.microsoft.com/office/powerpoint/2010/main" xmlns="" val="4026196354"/>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10" name="Rectangle 6"/>
          <p:cNvSpPr>
            <a:spLocks noGrp="1" noChangeArrowheads="1"/>
          </p:cNvSpPr>
          <p:nvPr>
            <p:ph type="title"/>
          </p:nvPr>
        </p:nvSpPr>
        <p:spPr>
          <a:xfrm>
            <a:off x="0" y="0"/>
            <a:ext cx="9144000" cy="609600"/>
          </a:xfrm>
          <a:ln/>
        </p:spPr>
        <p:txBody>
          <a:bodyPr rIns="133350"/>
          <a:lstStyle/>
          <a:p>
            <a:r>
              <a:rPr lang="en-US" cap="none" dirty="0">
                <a:latin typeface="Comic Sans MS"/>
                <a:cs typeface="Comic Sans MS"/>
                <a:sym typeface="Arial Italic" charset="0"/>
              </a:rPr>
              <a:t>h</a:t>
            </a:r>
            <a:r>
              <a:rPr lang="en-US" cap="none" dirty="0">
                <a:latin typeface="Comic Sans MS"/>
                <a:cs typeface="Comic Sans MS"/>
              </a:rPr>
              <a:t>-</a:t>
            </a:r>
            <a:r>
              <a:rPr lang="en-US" cap="none" dirty="0">
                <a:latin typeface="Comic Sans MS"/>
                <a:cs typeface="Comic Sans MS"/>
                <a:sym typeface="Arial Italic" charset="0"/>
              </a:rPr>
              <a:t>h</a:t>
            </a:r>
            <a:r>
              <a:rPr lang="en-US" dirty="0"/>
              <a:t> Forward Correlation in </a:t>
            </a:r>
            <a:r>
              <a:rPr lang="en-US" cap="none" dirty="0"/>
              <a:t>p(d</a:t>
            </a:r>
            <a:r>
              <a:rPr lang="en-US" dirty="0"/>
              <a:t>)A at RHIC</a:t>
            </a:r>
          </a:p>
        </p:txBody>
      </p:sp>
      <p:sp>
        <p:nvSpPr>
          <p:cNvPr id="73" name="Slide Number Placeholder 3"/>
          <p:cNvSpPr>
            <a:spLocks noGrp="1"/>
          </p:cNvSpPr>
          <p:nvPr>
            <p:ph type="sldNum" sz="quarter" idx="12"/>
          </p:nvPr>
        </p:nvSpPr>
        <p:spPr/>
        <p:txBody>
          <a:bodyPr/>
          <a:lstStyle/>
          <a:p>
            <a:fld id="{01337550-F2AA-A540-81AD-9119D45AEF5F}" type="slidenum">
              <a:rPr lang="en-US"/>
              <a:pPr/>
              <a:t>82</a:t>
            </a:fld>
            <a:endParaRPr lang="en-US"/>
          </a:p>
        </p:txBody>
      </p:sp>
      <p:sp>
        <p:nvSpPr>
          <p:cNvPr id="47111" name="Rectangle 7"/>
          <p:cNvSpPr>
            <a:spLocks noGrp="1" noChangeArrowheads="1"/>
          </p:cNvSpPr>
          <p:nvPr>
            <p:ph type="body" idx="4294967295"/>
          </p:nvPr>
        </p:nvSpPr>
        <p:spPr>
          <a:xfrm>
            <a:off x="381000" y="4221163"/>
            <a:ext cx="8763000" cy="1866900"/>
          </a:xfrm>
          <a:ln/>
        </p:spPr>
        <p:txBody>
          <a:bodyPr rIns="133350"/>
          <a:lstStyle/>
          <a:p>
            <a:pPr marL="508000" lvl="1"/>
            <a:r>
              <a:rPr lang="en-US" dirty="0">
                <a:latin typeface="Comic Sans MS"/>
                <a:cs typeface="Comic Sans MS"/>
              </a:rPr>
              <a:t>Small-x evolution ↔ multiple emissions</a:t>
            </a:r>
          </a:p>
          <a:p>
            <a:pPr marL="508000" lvl="1"/>
            <a:r>
              <a:rPr lang="en-US" dirty="0">
                <a:latin typeface="Comic Sans MS"/>
                <a:cs typeface="Comic Sans MS"/>
              </a:rPr>
              <a:t>Multiple emissions → broadening</a:t>
            </a:r>
          </a:p>
          <a:p>
            <a:pPr marL="508000" lvl="1"/>
            <a:r>
              <a:rPr lang="en-US" dirty="0">
                <a:latin typeface="Comic Sans MS"/>
                <a:cs typeface="Comic Sans MS"/>
              </a:rPr>
              <a:t>Back-to-back jets (here leading hadrons) may get broadening in </a:t>
            </a:r>
            <a:r>
              <a:rPr lang="en-US" dirty="0" err="1">
                <a:latin typeface="Comic Sans MS"/>
                <a:cs typeface="Comic Sans MS"/>
              </a:rPr>
              <a:t>p</a:t>
            </a:r>
            <a:r>
              <a:rPr lang="en-US" baseline="-6000" dirty="0" err="1">
                <a:latin typeface="Comic Sans MS"/>
                <a:cs typeface="Comic Sans MS"/>
              </a:rPr>
              <a:t>T</a:t>
            </a:r>
            <a:r>
              <a:rPr lang="en-US" dirty="0">
                <a:latin typeface="Comic Sans MS"/>
                <a:cs typeface="Comic Sans MS"/>
              </a:rPr>
              <a:t> with a spread of the order of Q</a:t>
            </a:r>
            <a:r>
              <a:rPr lang="en-US" baseline="-6000" dirty="0">
                <a:latin typeface="Comic Sans MS"/>
                <a:cs typeface="Comic Sans MS"/>
              </a:rPr>
              <a:t>S</a:t>
            </a:r>
          </a:p>
        </p:txBody>
      </p:sp>
      <p:grpSp>
        <p:nvGrpSpPr>
          <p:cNvPr id="47108" name="Group 4"/>
          <p:cNvGrpSpPr>
            <a:grpSpLocks/>
          </p:cNvGrpSpPr>
          <p:nvPr/>
        </p:nvGrpSpPr>
        <p:grpSpPr bwMode="auto">
          <a:xfrm>
            <a:off x="1566863" y="1546225"/>
            <a:ext cx="1870075" cy="931863"/>
            <a:chOff x="0" y="0"/>
            <a:chExt cx="1178" cy="587"/>
          </a:xfrm>
        </p:grpSpPr>
        <p:pic>
          <p:nvPicPr>
            <p:cNvPr id="47105" name="Picture 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rot="-120766">
              <a:off x="10" y="5"/>
              <a:ext cx="312"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sp>
          <p:nvSpPr>
            <p:cNvPr id="47106" name="Line 2"/>
            <p:cNvSpPr>
              <a:spLocks noChangeShapeType="1"/>
            </p:cNvSpPr>
            <p:nvPr/>
          </p:nvSpPr>
          <p:spPr bwMode="auto">
            <a:xfrm>
              <a:off x="322" y="295"/>
              <a:ext cx="856" cy="0"/>
            </a:xfrm>
            <a:prstGeom prst="line">
              <a:avLst/>
            </a:prstGeom>
            <a:noFill/>
            <a:ln w="38100" cap="flat">
              <a:solidFill>
                <a:srgbClr val="290082"/>
              </a:solidFill>
              <a:prstDash val="solid"/>
              <a:round/>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7107" name="Rectangle 3"/>
            <p:cNvSpPr>
              <a:spLocks/>
            </p:cNvSpPr>
            <p:nvPr/>
          </p:nvSpPr>
          <p:spPr bwMode="auto">
            <a:xfrm>
              <a:off x="644" y="41"/>
              <a:ext cx="226" cy="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Arial" charset="0"/>
                  <a:ea typeface="ＭＳ Ｐゴシック" charset="0"/>
                  <a:cs typeface="Arial" charset="0"/>
                  <a:sym typeface="Arial" charset="0"/>
                </a:rPr>
                <a:t>A</a:t>
              </a:r>
            </a:p>
          </p:txBody>
        </p:sp>
      </p:grpSp>
      <p:sp>
        <p:nvSpPr>
          <p:cNvPr id="47112" name="Line 8"/>
          <p:cNvSpPr>
            <a:spLocks noChangeShapeType="1"/>
          </p:cNvSpPr>
          <p:nvPr/>
        </p:nvSpPr>
        <p:spPr bwMode="auto">
          <a:xfrm flipH="1">
            <a:off x="338138" y="2014538"/>
            <a:ext cx="1227137" cy="0"/>
          </a:xfrm>
          <a:prstGeom prst="line">
            <a:avLst/>
          </a:prstGeom>
          <a:noFill/>
          <a:ln w="38100" cap="flat">
            <a:solidFill>
              <a:srgbClr val="D90B00"/>
            </a:solidFill>
            <a:prstDash val="solid"/>
            <a:round/>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7113" name="Line 9"/>
          <p:cNvSpPr>
            <a:spLocks noChangeShapeType="1"/>
          </p:cNvSpPr>
          <p:nvPr/>
        </p:nvSpPr>
        <p:spPr bwMode="auto">
          <a:xfrm flipH="1">
            <a:off x="1671638" y="1346200"/>
            <a:ext cx="1604962" cy="630238"/>
          </a:xfrm>
          <a:prstGeom prst="line">
            <a:avLst/>
          </a:prstGeom>
          <a:noFill/>
          <a:ln w="25400" cap="flat">
            <a:solidFill>
              <a:srgbClr val="D90B00"/>
            </a:solidFill>
            <a:prstDash val="solid"/>
            <a:round/>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7114" name="Rectangle 10"/>
          <p:cNvSpPr>
            <a:spLocks/>
          </p:cNvSpPr>
          <p:nvPr/>
        </p:nvSpPr>
        <p:spPr bwMode="auto">
          <a:xfrm>
            <a:off x="774700" y="1498600"/>
            <a:ext cx="32385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Arial" charset="0"/>
                <a:ea typeface="ＭＳ Ｐゴシック" charset="0"/>
                <a:cs typeface="Arial" charset="0"/>
                <a:sym typeface="Arial" charset="0"/>
              </a:rPr>
              <a:t>p</a:t>
            </a:r>
          </a:p>
        </p:txBody>
      </p:sp>
      <p:grpSp>
        <p:nvGrpSpPr>
          <p:cNvPr id="47117" name="Group 13"/>
          <p:cNvGrpSpPr>
            <a:grpSpLocks/>
          </p:cNvGrpSpPr>
          <p:nvPr/>
        </p:nvGrpSpPr>
        <p:grpSpPr bwMode="auto">
          <a:xfrm>
            <a:off x="1800225" y="1549400"/>
            <a:ext cx="1357313" cy="465138"/>
            <a:chOff x="0" y="0"/>
            <a:chExt cx="855" cy="293"/>
          </a:xfrm>
        </p:grpSpPr>
        <p:sp>
          <p:nvSpPr>
            <p:cNvPr id="47115" name="Line 11"/>
            <p:cNvSpPr>
              <a:spLocks noChangeShapeType="1"/>
            </p:cNvSpPr>
            <p:nvPr/>
          </p:nvSpPr>
          <p:spPr bwMode="auto">
            <a:xfrm>
              <a:off x="0" y="293"/>
              <a:ext cx="855" cy="0"/>
            </a:xfrm>
            <a:prstGeom prst="line">
              <a:avLst/>
            </a:prstGeom>
            <a:noFill/>
            <a:ln w="38100" cap="flat">
              <a:solidFill>
                <a:srgbClr val="290082"/>
              </a:solidFill>
              <a:prstDash val="solid"/>
              <a:round/>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7116" name="Rectangle 12"/>
            <p:cNvSpPr>
              <a:spLocks/>
            </p:cNvSpPr>
            <p:nvPr/>
          </p:nvSpPr>
          <p:spPr bwMode="auto">
            <a:xfrm>
              <a:off x="449" y="0"/>
              <a:ext cx="205" cy="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Arial" charset="0"/>
                  <a:ea typeface="ＭＳ Ｐゴシック" charset="0"/>
                  <a:cs typeface="Arial" charset="0"/>
                  <a:sym typeface="Arial" charset="0"/>
                </a:rPr>
                <a:t>p</a:t>
              </a:r>
            </a:p>
          </p:txBody>
        </p:sp>
      </p:grpSp>
      <p:sp>
        <p:nvSpPr>
          <p:cNvPr id="47118" name="Rectangle 14"/>
          <p:cNvSpPr>
            <a:spLocks/>
          </p:cNvSpPr>
          <p:nvPr/>
        </p:nvSpPr>
        <p:spPr bwMode="auto">
          <a:xfrm>
            <a:off x="3390900" y="1168400"/>
            <a:ext cx="2719869" cy="2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900">
                <a:solidFill>
                  <a:srgbClr val="FF0000"/>
                </a:solidFill>
                <a:latin typeface="Comic Sans MS"/>
                <a:ea typeface="ＭＳ Ｐゴシック" charset="0"/>
                <a:cs typeface="Comic Sans MS"/>
                <a:sym typeface="Arial" charset="0"/>
              </a:rPr>
              <a:t>large-x</a:t>
            </a:r>
            <a:r>
              <a:rPr lang="en-US" sz="1900" baseline="-6000">
                <a:solidFill>
                  <a:srgbClr val="FF0000"/>
                </a:solidFill>
                <a:latin typeface="Comic Sans MS"/>
                <a:ea typeface="ＭＳ Ｐゴシック" charset="0"/>
                <a:cs typeface="Comic Sans MS"/>
                <a:sym typeface="Arial" charset="0"/>
              </a:rPr>
              <a:t>1</a:t>
            </a:r>
            <a:r>
              <a:rPr lang="en-US" sz="1900">
                <a:solidFill>
                  <a:srgbClr val="FF0000"/>
                </a:solidFill>
                <a:latin typeface="Comic Sans MS"/>
                <a:ea typeface="ＭＳ Ｐゴシック" charset="0"/>
                <a:cs typeface="Comic Sans MS"/>
                <a:sym typeface="Arial" charset="0"/>
              </a:rPr>
              <a:t> (q dominated)</a:t>
            </a:r>
          </a:p>
        </p:txBody>
      </p:sp>
      <p:sp>
        <p:nvSpPr>
          <p:cNvPr id="47119" name="Rectangle 15"/>
          <p:cNvSpPr>
            <a:spLocks/>
          </p:cNvSpPr>
          <p:nvPr/>
        </p:nvSpPr>
        <p:spPr bwMode="auto">
          <a:xfrm>
            <a:off x="3403600" y="2387600"/>
            <a:ext cx="2499293" cy="2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900" dirty="0">
                <a:solidFill>
                  <a:srgbClr val="0000FF"/>
                </a:solidFill>
                <a:latin typeface="Comic Sans MS"/>
                <a:ea typeface="ＭＳ Ｐゴシック" charset="0"/>
                <a:cs typeface="Comic Sans MS"/>
                <a:sym typeface="Arial" charset="0"/>
              </a:rPr>
              <a:t>low-x</a:t>
            </a:r>
            <a:r>
              <a:rPr lang="en-US" sz="1900" baseline="-6000" dirty="0">
                <a:solidFill>
                  <a:srgbClr val="0000FF"/>
                </a:solidFill>
                <a:latin typeface="Comic Sans MS"/>
                <a:ea typeface="ＭＳ Ｐゴシック" charset="0"/>
                <a:cs typeface="Comic Sans MS"/>
                <a:sym typeface="Arial" charset="0"/>
              </a:rPr>
              <a:t>2</a:t>
            </a:r>
            <a:r>
              <a:rPr lang="en-US" sz="1900" dirty="0">
                <a:solidFill>
                  <a:srgbClr val="0000FF"/>
                </a:solidFill>
                <a:latin typeface="Comic Sans MS"/>
                <a:ea typeface="ＭＳ Ｐゴシック" charset="0"/>
                <a:cs typeface="Comic Sans MS"/>
                <a:sym typeface="Arial" charset="0"/>
              </a:rPr>
              <a:t> (g dominated)</a:t>
            </a:r>
          </a:p>
        </p:txBody>
      </p:sp>
      <p:sp>
        <p:nvSpPr>
          <p:cNvPr id="47120" name="Rectangle 16"/>
          <p:cNvSpPr>
            <a:spLocks/>
          </p:cNvSpPr>
          <p:nvPr/>
        </p:nvSpPr>
        <p:spPr bwMode="auto">
          <a:xfrm>
            <a:off x="977900" y="774700"/>
            <a:ext cx="109260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a:solidFill>
                  <a:schemeClr val="tx1"/>
                </a:solidFill>
                <a:latin typeface="Comic Sans MS"/>
                <a:ea typeface="ＭＳ Ｐゴシック" charset="0"/>
                <a:cs typeface="Comic Sans MS"/>
                <a:sym typeface="Arial" charset="0"/>
              </a:rPr>
              <a:t>side-view</a:t>
            </a:r>
          </a:p>
        </p:txBody>
      </p:sp>
      <p:sp>
        <p:nvSpPr>
          <p:cNvPr id="47121" name="Rectangle 17"/>
          <p:cNvSpPr>
            <a:spLocks/>
          </p:cNvSpPr>
          <p:nvPr/>
        </p:nvSpPr>
        <p:spPr bwMode="auto">
          <a:xfrm>
            <a:off x="6692900" y="774700"/>
            <a:ext cx="123367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a:solidFill>
                  <a:schemeClr val="tx1"/>
                </a:solidFill>
                <a:latin typeface="Comic Sans MS"/>
                <a:ea typeface="ＭＳ Ｐゴシック" charset="0"/>
                <a:cs typeface="Comic Sans MS"/>
                <a:sym typeface="Arial" charset="0"/>
              </a:rPr>
              <a:t>beam-view</a:t>
            </a:r>
          </a:p>
        </p:txBody>
      </p:sp>
      <p:sp>
        <p:nvSpPr>
          <p:cNvPr id="47122" name="Line 18"/>
          <p:cNvSpPr>
            <a:spLocks noChangeShapeType="1"/>
          </p:cNvSpPr>
          <p:nvPr/>
        </p:nvSpPr>
        <p:spPr bwMode="auto">
          <a:xfrm rot="10800000" flipH="1">
            <a:off x="6813550" y="2055813"/>
            <a:ext cx="671513" cy="530225"/>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7123" name="Line 19"/>
          <p:cNvSpPr>
            <a:spLocks noChangeShapeType="1"/>
          </p:cNvSpPr>
          <p:nvPr/>
        </p:nvSpPr>
        <p:spPr bwMode="auto">
          <a:xfrm flipH="1">
            <a:off x="7497763" y="1423988"/>
            <a:ext cx="796925" cy="619125"/>
          </a:xfrm>
          <a:prstGeom prst="line">
            <a:avLst/>
          </a:prstGeom>
          <a:noFill/>
          <a:ln w="25400" cap="flat">
            <a:solidFill>
              <a:srgbClr val="D90B00"/>
            </a:solidFill>
            <a:prstDash val="solid"/>
            <a:round/>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nvGrpSpPr>
          <p:cNvPr id="47126" name="Group 22"/>
          <p:cNvGrpSpPr>
            <a:grpSpLocks/>
          </p:cNvGrpSpPr>
          <p:nvPr/>
        </p:nvGrpSpPr>
        <p:grpSpPr bwMode="auto">
          <a:xfrm>
            <a:off x="7010400" y="1536700"/>
            <a:ext cx="1016000" cy="1016000"/>
            <a:chOff x="0" y="0"/>
            <a:chExt cx="640" cy="640"/>
          </a:xfrm>
        </p:grpSpPr>
        <p:sp>
          <p:nvSpPr>
            <p:cNvPr id="47124" name="Oval 20"/>
            <p:cNvSpPr>
              <a:spLocks/>
            </p:cNvSpPr>
            <p:nvPr/>
          </p:nvSpPr>
          <p:spPr bwMode="auto">
            <a:xfrm>
              <a:off x="0" y="0"/>
              <a:ext cx="640" cy="640"/>
            </a:xfrm>
            <a:prstGeom prst="ellips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7125" name="Oval 21"/>
            <p:cNvSpPr>
              <a:spLocks/>
            </p:cNvSpPr>
            <p:nvPr/>
          </p:nvSpPr>
          <p:spPr bwMode="auto">
            <a:xfrm>
              <a:off x="288" y="288"/>
              <a:ext cx="64" cy="64"/>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grpSp>
      <p:sp>
        <p:nvSpPr>
          <p:cNvPr id="47127" name="Freeform 23"/>
          <p:cNvSpPr>
            <a:spLocks/>
          </p:cNvSpPr>
          <p:nvPr/>
        </p:nvSpPr>
        <p:spPr bwMode="auto">
          <a:xfrm rot="215653">
            <a:off x="7294563" y="1839913"/>
            <a:ext cx="509587" cy="488950"/>
          </a:xfrm>
          <a:custGeom>
            <a:avLst/>
            <a:gdLst>
              <a:gd name="T0" fmla="*/ 15632 w 18128"/>
              <a:gd name="T1" fmla="*/ 0 h 15887"/>
              <a:gd name="T2" fmla="*/ 0 w 18128"/>
              <a:gd name="T3" fmla="*/ 13793 h 15887"/>
            </a:gdLst>
            <a:ahLst/>
            <a:cxnLst>
              <a:cxn ang="0">
                <a:pos x="T0" y="T1"/>
              </a:cxn>
              <a:cxn ang="0">
                <a:pos x="T2" y="T3"/>
              </a:cxn>
            </a:cxnLst>
            <a:rect l="0" t="0" r="r" b="b"/>
            <a:pathLst>
              <a:path w="18128" h="15887">
                <a:moveTo>
                  <a:pt x="15632" y="0"/>
                </a:moveTo>
                <a:cubicBezTo>
                  <a:pt x="21600" y="5465"/>
                  <a:pt x="17053" y="21600"/>
                  <a:pt x="0" y="13793"/>
                </a:cubicBezTo>
              </a:path>
            </a:pathLst>
          </a:custGeom>
          <a:noFill/>
          <a:ln w="12700" cap="flat">
            <a:solidFill>
              <a:schemeClr val="tx1"/>
            </a:solidFill>
            <a:prstDash val="solid"/>
            <a:round/>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7128" name="Rectangle 24"/>
          <p:cNvSpPr>
            <a:spLocks/>
          </p:cNvSpPr>
          <p:nvPr/>
        </p:nvSpPr>
        <p:spPr bwMode="auto">
          <a:xfrm>
            <a:off x="7442200" y="1968500"/>
            <a:ext cx="320675"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Symbol" charset="0"/>
                <a:ea typeface="ＭＳ Ｐゴシック" charset="0"/>
                <a:cs typeface="Symbol" charset="0"/>
                <a:sym typeface="Symbol" charset="0"/>
              </a:rPr>
              <a:t>π</a:t>
            </a:r>
          </a:p>
        </p:txBody>
      </p:sp>
      <p:sp>
        <p:nvSpPr>
          <p:cNvPr id="47129" name="Rectangle 25"/>
          <p:cNvSpPr>
            <a:spLocks/>
          </p:cNvSpPr>
          <p:nvPr/>
        </p:nvSpPr>
        <p:spPr bwMode="auto">
          <a:xfrm>
            <a:off x="279400" y="3111500"/>
            <a:ext cx="3492500" cy="105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r>
              <a:rPr lang="en-US" dirty="0">
                <a:solidFill>
                  <a:srgbClr val="0000FF"/>
                </a:solidFill>
                <a:latin typeface="Comic Sans MS"/>
                <a:ea typeface="ＭＳ Ｐゴシック" charset="0"/>
                <a:cs typeface="Comic Sans MS"/>
                <a:sym typeface="Arial" charset="0"/>
              </a:rPr>
              <a:t>Low gluon density (</a:t>
            </a:r>
            <a:r>
              <a:rPr lang="en-US" dirty="0" err="1">
                <a:solidFill>
                  <a:srgbClr val="0000FF"/>
                </a:solidFill>
                <a:latin typeface="Comic Sans MS"/>
                <a:ea typeface="ＭＳ Ｐゴシック" charset="0"/>
                <a:cs typeface="Comic Sans MS"/>
                <a:sym typeface="Arial" charset="0"/>
              </a:rPr>
              <a:t>pp</a:t>
            </a:r>
            <a:r>
              <a:rPr lang="en-US" dirty="0">
                <a:solidFill>
                  <a:srgbClr val="0000FF"/>
                </a:solidFill>
                <a:latin typeface="Comic Sans MS"/>
                <a:ea typeface="ＭＳ Ｐゴシック" charset="0"/>
                <a:cs typeface="Comic Sans MS"/>
                <a:sym typeface="Arial" charset="0"/>
              </a:rPr>
              <a:t>):</a:t>
            </a:r>
          </a:p>
          <a:p>
            <a:pPr marL="39688"/>
            <a:r>
              <a:rPr lang="en-US" dirty="0" err="1">
                <a:solidFill>
                  <a:schemeClr val="tx1"/>
                </a:solidFill>
                <a:latin typeface="Comic Sans MS"/>
                <a:ea typeface="ＭＳ Ｐゴシック" charset="0"/>
                <a:cs typeface="Comic Sans MS"/>
                <a:sym typeface="Arial" charset="0"/>
              </a:rPr>
              <a:t>pQCD</a:t>
            </a:r>
            <a:r>
              <a:rPr lang="en-US" dirty="0">
                <a:solidFill>
                  <a:schemeClr val="tx1"/>
                </a:solidFill>
                <a:latin typeface="Comic Sans MS"/>
                <a:ea typeface="ＭＳ Ｐゴシック" charset="0"/>
                <a:cs typeface="Comic Sans MS"/>
                <a:sym typeface="Arial" charset="0"/>
              </a:rPr>
              <a:t> predicts 2→2 process </a:t>
            </a:r>
            <a:r>
              <a:rPr lang="en-US" dirty="0">
                <a:solidFill>
                  <a:schemeClr val="tx1"/>
                </a:solidFill>
                <a:latin typeface="Comic Sans MS"/>
                <a:ea typeface="ＭＳ Ｐゴシック" charset="0"/>
                <a:cs typeface="Comic Sans MS"/>
                <a:sym typeface="Symbol" charset="0"/>
              </a:rPr>
              <a:t>⇒</a:t>
            </a:r>
            <a:r>
              <a:rPr lang="en-US" dirty="0">
                <a:solidFill>
                  <a:schemeClr val="tx1"/>
                </a:solidFill>
                <a:latin typeface="Comic Sans MS"/>
                <a:ea typeface="ＭＳ Ｐゴシック" charset="0"/>
                <a:cs typeface="Comic Sans MS"/>
                <a:sym typeface="Arial" charset="0"/>
              </a:rPr>
              <a:t> back-to-back di-jet</a:t>
            </a:r>
          </a:p>
        </p:txBody>
      </p:sp>
      <p:sp>
        <p:nvSpPr>
          <p:cNvPr id="47130" name="Line 26"/>
          <p:cNvSpPr>
            <a:spLocks noChangeShapeType="1"/>
          </p:cNvSpPr>
          <p:nvPr/>
        </p:nvSpPr>
        <p:spPr bwMode="auto">
          <a:xfrm rot="10800000">
            <a:off x="1684338" y="2065338"/>
            <a:ext cx="1638300" cy="487362"/>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nvGrpSpPr>
          <p:cNvPr id="47169" name="Group 65"/>
          <p:cNvGrpSpPr>
            <a:grpSpLocks/>
          </p:cNvGrpSpPr>
          <p:nvPr/>
        </p:nvGrpSpPr>
        <p:grpSpPr bwMode="auto">
          <a:xfrm>
            <a:off x="1677988" y="2044700"/>
            <a:ext cx="835025" cy="585788"/>
            <a:chOff x="0" y="0"/>
            <a:chExt cx="526" cy="369"/>
          </a:xfrm>
        </p:grpSpPr>
        <p:grpSp>
          <p:nvGrpSpPr>
            <p:cNvPr id="47167" name="Group 63"/>
            <p:cNvGrpSpPr>
              <a:grpSpLocks/>
            </p:cNvGrpSpPr>
            <p:nvPr/>
          </p:nvGrpSpPr>
          <p:grpSpPr bwMode="auto">
            <a:xfrm>
              <a:off x="0" y="0"/>
              <a:ext cx="526" cy="369"/>
              <a:chOff x="0" y="0"/>
              <a:chExt cx="526" cy="369"/>
            </a:xfrm>
          </p:grpSpPr>
          <p:sp>
            <p:nvSpPr>
              <p:cNvPr id="47131" name="Line 27"/>
              <p:cNvSpPr>
                <a:spLocks noChangeShapeType="1"/>
              </p:cNvSpPr>
              <p:nvPr/>
            </p:nvSpPr>
            <p:spPr bwMode="auto">
              <a:xfrm rot="10800000">
                <a:off x="12" y="13"/>
                <a:ext cx="364" cy="160"/>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nvGrpSpPr>
              <p:cNvPr id="47142" name="Group 38"/>
              <p:cNvGrpSpPr>
                <a:grpSpLocks/>
              </p:cNvGrpSpPr>
              <p:nvPr/>
            </p:nvGrpSpPr>
            <p:grpSpPr bwMode="auto">
              <a:xfrm rot="-7463806">
                <a:off x="100" y="139"/>
                <a:ext cx="200" cy="63"/>
                <a:chOff x="0" y="0"/>
                <a:chExt cx="200" cy="62"/>
              </a:xfrm>
            </p:grpSpPr>
            <p:sp>
              <p:nvSpPr>
                <p:cNvPr id="47132" name="AutoShape 28"/>
                <p:cNvSpPr>
                  <a:spLocks/>
                </p:cNvSpPr>
                <p:nvPr/>
              </p:nvSpPr>
              <p:spPr bwMode="auto">
                <a:xfrm>
                  <a:off x="73" y="31"/>
                  <a:ext cx="56" cy="30"/>
                </a:xfrm>
                <a:custGeom>
                  <a:avLst/>
                  <a:gdLst/>
                  <a:ahLst/>
                  <a:cxnLst/>
                  <a:rect l="0" t="0" r="r" b="b"/>
                  <a:pathLst>
                    <a:path w="21547" h="21497">
                      <a:moveTo>
                        <a:pt x="21547" y="55"/>
                      </a:moveTo>
                      <a:lnTo>
                        <a:pt x="21547" y="55"/>
                      </a:lnTo>
                      <a:cubicBezTo>
                        <a:pt x="21600" y="11792"/>
                        <a:pt x="16819" y="21392"/>
                        <a:pt x="10870" y="21496"/>
                      </a:cubicBezTo>
                      <a:cubicBezTo>
                        <a:pt x="4920" y="21600"/>
                        <a:pt x="53" y="12169"/>
                        <a:pt x="1" y="432"/>
                      </a:cubicBezTo>
                      <a:cubicBezTo>
                        <a:pt x="0" y="288"/>
                        <a:pt x="0" y="144"/>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7133" name="AutoShape 29"/>
                <p:cNvSpPr>
                  <a:spLocks/>
                </p:cNvSpPr>
                <p:nvPr/>
              </p:nvSpPr>
              <p:spPr bwMode="auto">
                <a:xfrm>
                  <a:off x="103" y="5"/>
                  <a:ext cx="21" cy="28"/>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7134" name="AutoShape 30"/>
                <p:cNvSpPr>
                  <a:spLocks/>
                </p:cNvSpPr>
                <p:nvPr/>
              </p:nvSpPr>
              <p:spPr bwMode="auto">
                <a:xfrm>
                  <a:off x="110" y="31"/>
                  <a:ext cx="57" cy="30"/>
                </a:xfrm>
                <a:custGeom>
                  <a:avLst/>
                  <a:gdLst/>
                  <a:ahLst/>
                  <a:cxnLst/>
                  <a:rect l="0" t="0" r="r" b="b"/>
                  <a:pathLst>
                    <a:path w="21546" h="21495">
                      <a:moveTo>
                        <a:pt x="21546" y="56"/>
                      </a:moveTo>
                      <a:lnTo>
                        <a:pt x="21546" y="56"/>
                      </a:lnTo>
                      <a:cubicBezTo>
                        <a:pt x="21600" y="11789"/>
                        <a:pt x="16821" y="21387"/>
                        <a:pt x="10871" y="21494"/>
                      </a:cubicBezTo>
                      <a:cubicBezTo>
                        <a:pt x="4921" y="21600"/>
                        <a:pt x="55" y="12175"/>
                        <a:pt x="1" y="442"/>
                      </a:cubicBezTo>
                      <a:cubicBezTo>
                        <a:pt x="0" y="294"/>
                        <a:pt x="0" y="147"/>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7135" name="AutoShape 31"/>
                <p:cNvSpPr>
                  <a:spLocks/>
                </p:cNvSpPr>
                <p:nvPr/>
              </p:nvSpPr>
              <p:spPr bwMode="auto">
                <a:xfrm>
                  <a:off x="140" y="4"/>
                  <a:ext cx="21" cy="28"/>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7136" name="AutoShape 32"/>
                <p:cNvSpPr>
                  <a:spLocks/>
                </p:cNvSpPr>
                <p:nvPr/>
              </p:nvSpPr>
              <p:spPr bwMode="auto">
                <a:xfrm>
                  <a:off x="143" y="32"/>
                  <a:ext cx="57" cy="30"/>
                </a:xfrm>
                <a:custGeom>
                  <a:avLst/>
                  <a:gdLst/>
                  <a:ahLst/>
                  <a:cxnLst/>
                  <a:rect l="0" t="0" r="r" b="b"/>
                  <a:pathLst>
                    <a:path w="21547" h="21496">
                      <a:moveTo>
                        <a:pt x="21547" y="56"/>
                      </a:moveTo>
                      <a:lnTo>
                        <a:pt x="21547" y="56"/>
                      </a:lnTo>
                      <a:cubicBezTo>
                        <a:pt x="21600" y="11791"/>
                        <a:pt x="16820" y="21389"/>
                        <a:pt x="10870" y="21495"/>
                      </a:cubicBezTo>
                      <a:cubicBezTo>
                        <a:pt x="4921" y="21600"/>
                        <a:pt x="54" y="12172"/>
                        <a:pt x="1" y="437"/>
                      </a:cubicBezTo>
                      <a:cubicBezTo>
                        <a:pt x="0" y="291"/>
                        <a:pt x="0" y="146"/>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7137" name="AutoShape 33"/>
                <p:cNvSpPr>
                  <a:spLocks/>
                </p:cNvSpPr>
                <p:nvPr/>
              </p:nvSpPr>
              <p:spPr bwMode="auto">
                <a:xfrm>
                  <a:off x="33" y="32"/>
                  <a:ext cx="57" cy="26"/>
                </a:xfrm>
                <a:custGeom>
                  <a:avLst/>
                  <a:gdLst/>
                  <a:ahLst/>
                  <a:cxnLst/>
                  <a:rect l="0" t="0" r="r" b="b"/>
                  <a:pathLst>
                    <a:path w="21538" h="21479">
                      <a:moveTo>
                        <a:pt x="21538" y="64"/>
                      </a:moveTo>
                      <a:lnTo>
                        <a:pt x="21538" y="64"/>
                      </a:lnTo>
                      <a:cubicBezTo>
                        <a:pt x="21600" y="11769"/>
                        <a:pt x="16829" y="21357"/>
                        <a:pt x="10881" y="21478"/>
                      </a:cubicBezTo>
                      <a:cubicBezTo>
                        <a:pt x="4934" y="21600"/>
                        <a:pt x="63" y="12210"/>
                        <a:pt x="1" y="505"/>
                      </a:cubicBezTo>
                      <a:cubicBezTo>
                        <a:pt x="0" y="337"/>
                        <a:pt x="0" y="168"/>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7138" name="AutoShape 34"/>
                <p:cNvSpPr>
                  <a:spLocks/>
                </p:cNvSpPr>
                <p:nvPr/>
              </p:nvSpPr>
              <p:spPr bwMode="auto">
                <a:xfrm>
                  <a:off x="73" y="0"/>
                  <a:ext cx="21" cy="28"/>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7139" name="AutoShape 35"/>
                <p:cNvSpPr>
                  <a:spLocks/>
                </p:cNvSpPr>
                <p:nvPr/>
              </p:nvSpPr>
              <p:spPr bwMode="auto">
                <a:xfrm>
                  <a:off x="3" y="31"/>
                  <a:ext cx="56" cy="29"/>
                </a:xfrm>
                <a:custGeom>
                  <a:avLst/>
                  <a:gdLst/>
                  <a:ahLst/>
                  <a:cxnLst/>
                  <a:rect l="0" t="0" r="r" b="b"/>
                  <a:pathLst>
                    <a:path w="21547" h="21497">
                      <a:moveTo>
                        <a:pt x="21547" y="55"/>
                      </a:moveTo>
                      <a:lnTo>
                        <a:pt x="21547" y="55"/>
                      </a:lnTo>
                      <a:cubicBezTo>
                        <a:pt x="21600" y="11792"/>
                        <a:pt x="16819" y="21392"/>
                        <a:pt x="10870" y="21496"/>
                      </a:cubicBezTo>
                      <a:cubicBezTo>
                        <a:pt x="4920" y="21600"/>
                        <a:pt x="53" y="12169"/>
                        <a:pt x="1" y="432"/>
                      </a:cubicBezTo>
                      <a:cubicBezTo>
                        <a:pt x="0" y="288"/>
                        <a:pt x="0" y="144"/>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7140" name="AutoShape 36"/>
                <p:cNvSpPr>
                  <a:spLocks/>
                </p:cNvSpPr>
                <p:nvPr/>
              </p:nvSpPr>
              <p:spPr bwMode="auto">
                <a:xfrm>
                  <a:off x="46" y="3"/>
                  <a:ext cx="22" cy="25"/>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7141" name="AutoShape 37"/>
                <p:cNvSpPr>
                  <a:spLocks/>
                </p:cNvSpPr>
                <p:nvPr/>
              </p:nvSpPr>
              <p:spPr bwMode="auto">
                <a:xfrm>
                  <a:off x="0" y="2"/>
                  <a:ext cx="21" cy="28"/>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grpSp>
            <p:nvGrpSpPr>
              <p:cNvPr id="47153" name="Group 49"/>
              <p:cNvGrpSpPr>
                <a:grpSpLocks/>
              </p:cNvGrpSpPr>
              <p:nvPr/>
            </p:nvGrpSpPr>
            <p:grpSpPr bwMode="auto">
              <a:xfrm rot="3356602">
                <a:off x="-17" y="96"/>
                <a:ext cx="200" cy="64"/>
                <a:chOff x="0" y="0"/>
                <a:chExt cx="201" cy="64"/>
              </a:xfrm>
            </p:grpSpPr>
            <p:sp>
              <p:nvSpPr>
                <p:cNvPr id="47143" name="AutoShape 39"/>
                <p:cNvSpPr>
                  <a:spLocks/>
                </p:cNvSpPr>
                <p:nvPr/>
              </p:nvSpPr>
              <p:spPr bwMode="auto">
                <a:xfrm>
                  <a:off x="73" y="30"/>
                  <a:ext cx="56" cy="30"/>
                </a:xfrm>
                <a:custGeom>
                  <a:avLst/>
                  <a:gdLst/>
                  <a:ahLst/>
                  <a:cxnLst/>
                  <a:rect l="0" t="0" r="r" b="b"/>
                  <a:pathLst>
                    <a:path w="21547" h="21496">
                      <a:moveTo>
                        <a:pt x="21547" y="56"/>
                      </a:moveTo>
                      <a:lnTo>
                        <a:pt x="21547" y="56"/>
                      </a:lnTo>
                      <a:cubicBezTo>
                        <a:pt x="21600" y="11791"/>
                        <a:pt x="16820" y="21389"/>
                        <a:pt x="10870" y="21495"/>
                      </a:cubicBezTo>
                      <a:cubicBezTo>
                        <a:pt x="4921" y="21600"/>
                        <a:pt x="54" y="12172"/>
                        <a:pt x="1" y="437"/>
                      </a:cubicBezTo>
                      <a:cubicBezTo>
                        <a:pt x="0" y="292"/>
                        <a:pt x="0" y="146"/>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7144" name="AutoShape 40"/>
                <p:cNvSpPr>
                  <a:spLocks/>
                </p:cNvSpPr>
                <p:nvPr/>
              </p:nvSpPr>
              <p:spPr bwMode="auto">
                <a:xfrm>
                  <a:off x="104" y="2"/>
                  <a:ext cx="21" cy="28"/>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7145" name="AutoShape 41"/>
                <p:cNvSpPr>
                  <a:spLocks/>
                </p:cNvSpPr>
                <p:nvPr/>
              </p:nvSpPr>
              <p:spPr bwMode="auto">
                <a:xfrm>
                  <a:off x="111" y="32"/>
                  <a:ext cx="57" cy="30"/>
                </a:xfrm>
                <a:custGeom>
                  <a:avLst/>
                  <a:gdLst/>
                  <a:ahLst/>
                  <a:cxnLst/>
                  <a:rect l="0" t="0" r="r" b="b"/>
                  <a:pathLst>
                    <a:path w="21547" h="21495">
                      <a:moveTo>
                        <a:pt x="21547" y="56"/>
                      </a:moveTo>
                      <a:lnTo>
                        <a:pt x="21547" y="56"/>
                      </a:lnTo>
                      <a:cubicBezTo>
                        <a:pt x="21600" y="11791"/>
                        <a:pt x="16820" y="21389"/>
                        <a:pt x="10870" y="21495"/>
                      </a:cubicBezTo>
                      <a:cubicBezTo>
                        <a:pt x="4921" y="21600"/>
                        <a:pt x="54" y="12172"/>
                        <a:pt x="1" y="438"/>
                      </a:cubicBezTo>
                      <a:cubicBezTo>
                        <a:pt x="0" y="292"/>
                        <a:pt x="0" y="146"/>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7146" name="AutoShape 42"/>
                <p:cNvSpPr>
                  <a:spLocks/>
                </p:cNvSpPr>
                <p:nvPr/>
              </p:nvSpPr>
              <p:spPr bwMode="auto">
                <a:xfrm>
                  <a:off x="142" y="2"/>
                  <a:ext cx="21" cy="27"/>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7147" name="AutoShape 43"/>
                <p:cNvSpPr>
                  <a:spLocks/>
                </p:cNvSpPr>
                <p:nvPr/>
              </p:nvSpPr>
              <p:spPr bwMode="auto">
                <a:xfrm>
                  <a:off x="144" y="29"/>
                  <a:ext cx="57" cy="30"/>
                </a:xfrm>
                <a:custGeom>
                  <a:avLst/>
                  <a:gdLst/>
                  <a:ahLst/>
                  <a:cxnLst/>
                  <a:rect l="0" t="0" r="r" b="b"/>
                  <a:pathLst>
                    <a:path w="21546" h="21494">
                      <a:moveTo>
                        <a:pt x="21546" y="56"/>
                      </a:moveTo>
                      <a:lnTo>
                        <a:pt x="21546" y="56"/>
                      </a:lnTo>
                      <a:cubicBezTo>
                        <a:pt x="21600" y="11789"/>
                        <a:pt x="16821" y="21387"/>
                        <a:pt x="10871" y="21493"/>
                      </a:cubicBezTo>
                      <a:cubicBezTo>
                        <a:pt x="4922" y="21600"/>
                        <a:pt x="55" y="12175"/>
                        <a:pt x="1" y="442"/>
                      </a:cubicBezTo>
                      <a:cubicBezTo>
                        <a:pt x="0" y="295"/>
                        <a:pt x="0" y="147"/>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7148" name="AutoShape 44"/>
                <p:cNvSpPr>
                  <a:spLocks/>
                </p:cNvSpPr>
                <p:nvPr/>
              </p:nvSpPr>
              <p:spPr bwMode="auto">
                <a:xfrm>
                  <a:off x="33" y="34"/>
                  <a:ext cx="58" cy="30"/>
                </a:xfrm>
                <a:custGeom>
                  <a:avLst/>
                  <a:gdLst/>
                  <a:ahLst/>
                  <a:cxnLst/>
                  <a:rect l="0" t="0" r="r" b="b"/>
                  <a:pathLst>
                    <a:path w="21546" h="21493">
                      <a:moveTo>
                        <a:pt x="21545" y="57"/>
                      </a:moveTo>
                      <a:lnTo>
                        <a:pt x="21545" y="57"/>
                      </a:lnTo>
                      <a:cubicBezTo>
                        <a:pt x="21600" y="11788"/>
                        <a:pt x="16821" y="21385"/>
                        <a:pt x="10872" y="21492"/>
                      </a:cubicBezTo>
                      <a:cubicBezTo>
                        <a:pt x="4922" y="21600"/>
                        <a:pt x="55" y="12178"/>
                        <a:pt x="1" y="447"/>
                      </a:cubicBezTo>
                      <a:cubicBezTo>
                        <a:pt x="0" y="298"/>
                        <a:pt x="0" y="149"/>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7149" name="AutoShape 45"/>
                <p:cNvSpPr>
                  <a:spLocks/>
                </p:cNvSpPr>
                <p:nvPr/>
              </p:nvSpPr>
              <p:spPr bwMode="auto">
                <a:xfrm>
                  <a:off x="72" y="3"/>
                  <a:ext cx="22" cy="27"/>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7150" name="AutoShape 46"/>
                <p:cNvSpPr>
                  <a:spLocks/>
                </p:cNvSpPr>
                <p:nvPr/>
              </p:nvSpPr>
              <p:spPr bwMode="auto">
                <a:xfrm>
                  <a:off x="4" y="28"/>
                  <a:ext cx="56" cy="29"/>
                </a:xfrm>
                <a:custGeom>
                  <a:avLst/>
                  <a:gdLst/>
                  <a:ahLst/>
                  <a:cxnLst/>
                  <a:rect l="0" t="0" r="r" b="b"/>
                  <a:pathLst>
                    <a:path w="21547" h="21496">
                      <a:moveTo>
                        <a:pt x="21547" y="56"/>
                      </a:moveTo>
                      <a:lnTo>
                        <a:pt x="21547" y="56"/>
                      </a:lnTo>
                      <a:cubicBezTo>
                        <a:pt x="21600" y="11791"/>
                        <a:pt x="16820" y="21389"/>
                        <a:pt x="10870" y="21495"/>
                      </a:cubicBezTo>
                      <a:cubicBezTo>
                        <a:pt x="4921" y="21600"/>
                        <a:pt x="54" y="12172"/>
                        <a:pt x="1" y="437"/>
                      </a:cubicBezTo>
                      <a:cubicBezTo>
                        <a:pt x="0" y="292"/>
                        <a:pt x="0" y="146"/>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7151" name="AutoShape 47"/>
                <p:cNvSpPr>
                  <a:spLocks/>
                </p:cNvSpPr>
                <p:nvPr/>
              </p:nvSpPr>
              <p:spPr bwMode="auto">
                <a:xfrm>
                  <a:off x="36" y="7"/>
                  <a:ext cx="22" cy="23"/>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7152" name="AutoShape 48"/>
                <p:cNvSpPr>
                  <a:spLocks/>
                </p:cNvSpPr>
                <p:nvPr/>
              </p:nvSpPr>
              <p:spPr bwMode="auto">
                <a:xfrm>
                  <a:off x="0" y="0"/>
                  <a:ext cx="21" cy="27"/>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grpSp>
            <p:nvGrpSpPr>
              <p:cNvPr id="47164" name="Group 60"/>
              <p:cNvGrpSpPr>
                <a:grpSpLocks/>
              </p:cNvGrpSpPr>
              <p:nvPr/>
            </p:nvGrpSpPr>
            <p:grpSpPr bwMode="auto">
              <a:xfrm rot="-10373744">
                <a:off x="87" y="12"/>
                <a:ext cx="201" cy="63"/>
                <a:chOff x="0" y="0"/>
                <a:chExt cx="200" cy="62"/>
              </a:xfrm>
            </p:grpSpPr>
            <p:sp>
              <p:nvSpPr>
                <p:cNvPr id="47154" name="AutoShape 50"/>
                <p:cNvSpPr>
                  <a:spLocks/>
                </p:cNvSpPr>
                <p:nvPr/>
              </p:nvSpPr>
              <p:spPr bwMode="auto">
                <a:xfrm>
                  <a:off x="72" y="33"/>
                  <a:ext cx="57" cy="29"/>
                </a:xfrm>
                <a:custGeom>
                  <a:avLst/>
                  <a:gdLst/>
                  <a:ahLst/>
                  <a:cxnLst/>
                  <a:rect l="0" t="0" r="r" b="b"/>
                  <a:pathLst>
                    <a:path w="21546" h="21493">
                      <a:moveTo>
                        <a:pt x="21545" y="57"/>
                      </a:moveTo>
                      <a:lnTo>
                        <a:pt x="21545" y="57"/>
                      </a:lnTo>
                      <a:cubicBezTo>
                        <a:pt x="21600" y="11788"/>
                        <a:pt x="16821" y="21385"/>
                        <a:pt x="10872" y="21492"/>
                      </a:cubicBezTo>
                      <a:cubicBezTo>
                        <a:pt x="4922" y="21600"/>
                        <a:pt x="55" y="12178"/>
                        <a:pt x="1" y="447"/>
                      </a:cubicBezTo>
                      <a:cubicBezTo>
                        <a:pt x="0" y="298"/>
                        <a:pt x="0" y="149"/>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7155" name="AutoShape 51"/>
                <p:cNvSpPr>
                  <a:spLocks/>
                </p:cNvSpPr>
                <p:nvPr/>
              </p:nvSpPr>
              <p:spPr bwMode="auto">
                <a:xfrm>
                  <a:off x="104" y="2"/>
                  <a:ext cx="21" cy="28"/>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7156" name="AutoShape 52"/>
                <p:cNvSpPr>
                  <a:spLocks/>
                </p:cNvSpPr>
                <p:nvPr/>
              </p:nvSpPr>
              <p:spPr bwMode="auto">
                <a:xfrm>
                  <a:off x="110" y="32"/>
                  <a:ext cx="57" cy="30"/>
                </a:xfrm>
                <a:custGeom>
                  <a:avLst/>
                  <a:gdLst/>
                  <a:ahLst/>
                  <a:cxnLst/>
                  <a:rect l="0" t="0" r="r" b="b"/>
                  <a:pathLst>
                    <a:path w="21547" h="21496">
                      <a:moveTo>
                        <a:pt x="21547" y="56"/>
                      </a:moveTo>
                      <a:lnTo>
                        <a:pt x="21547" y="56"/>
                      </a:lnTo>
                      <a:cubicBezTo>
                        <a:pt x="21600" y="11791"/>
                        <a:pt x="16820" y="21389"/>
                        <a:pt x="10870" y="21495"/>
                      </a:cubicBezTo>
                      <a:cubicBezTo>
                        <a:pt x="4921" y="21600"/>
                        <a:pt x="54" y="12172"/>
                        <a:pt x="1" y="437"/>
                      </a:cubicBezTo>
                      <a:cubicBezTo>
                        <a:pt x="0" y="292"/>
                        <a:pt x="0" y="146"/>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7157" name="AutoShape 53"/>
                <p:cNvSpPr>
                  <a:spLocks/>
                </p:cNvSpPr>
                <p:nvPr/>
              </p:nvSpPr>
              <p:spPr bwMode="auto">
                <a:xfrm>
                  <a:off x="141" y="7"/>
                  <a:ext cx="23" cy="23"/>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7158" name="AutoShape 54"/>
                <p:cNvSpPr>
                  <a:spLocks/>
                </p:cNvSpPr>
                <p:nvPr/>
              </p:nvSpPr>
              <p:spPr bwMode="auto">
                <a:xfrm>
                  <a:off x="144" y="30"/>
                  <a:ext cx="56" cy="24"/>
                </a:xfrm>
                <a:custGeom>
                  <a:avLst/>
                  <a:gdLst/>
                  <a:ahLst/>
                  <a:cxnLst/>
                  <a:rect l="0" t="0" r="r" b="b"/>
                  <a:pathLst>
                    <a:path w="21537" h="21476">
                      <a:moveTo>
                        <a:pt x="21536" y="66"/>
                      </a:moveTo>
                      <a:lnTo>
                        <a:pt x="21536" y="66"/>
                      </a:lnTo>
                      <a:cubicBezTo>
                        <a:pt x="21600" y="11765"/>
                        <a:pt x="16831" y="21350"/>
                        <a:pt x="10884" y="21475"/>
                      </a:cubicBezTo>
                      <a:cubicBezTo>
                        <a:pt x="4937" y="21600"/>
                        <a:pt x="64" y="12218"/>
                        <a:pt x="1" y="519"/>
                      </a:cubicBezTo>
                      <a:cubicBezTo>
                        <a:pt x="0" y="346"/>
                        <a:pt x="0" y="173"/>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7159" name="AutoShape 55"/>
                <p:cNvSpPr>
                  <a:spLocks/>
                </p:cNvSpPr>
                <p:nvPr/>
              </p:nvSpPr>
              <p:spPr bwMode="auto">
                <a:xfrm>
                  <a:off x="31" y="33"/>
                  <a:ext cx="58" cy="28"/>
                </a:xfrm>
                <a:custGeom>
                  <a:avLst/>
                  <a:gdLst/>
                  <a:ahLst/>
                  <a:cxnLst/>
                  <a:rect l="0" t="0" r="r" b="b"/>
                  <a:pathLst>
                    <a:path w="21543" h="21489">
                      <a:moveTo>
                        <a:pt x="21543" y="59"/>
                      </a:moveTo>
                      <a:lnTo>
                        <a:pt x="21543" y="59"/>
                      </a:lnTo>
                      <a:cubicBezTo>
                        <a:pt x="21600" y="11782"/>
                        <a:pt x="16824" y="21375"/>
                        <a:pt x="10875" y="21488"/>
                      </a:cubicBezTo>
                      <a:cubicBezTo>
                        <a:pt x="4926" y="21600"/>
                        <a:pt x="58" y="12188"/>
                        <a:pt x="1" y="466"/>
                      </a:cubicBezTo>
                      <a:cubicBezTo>
                        <a:pt x="0" y="311"/>
                        <a:pt x="0" y="155"/>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7160" name="AutoShape 56"/>
                <p:cNvSpPr>
                  <a:spLocks/>
                </p:cNvSpPr>
                <p:nvPr/>
              </p:nvSpPr>
              <p:spPr bwMode="auto">
                <a:xfrm>
                  <a:off x="70" y="4"/>
                  <a:ext cx="23" cy="26"/>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7161" name="AutoShape 57"/>
                <p:cNvSpPr>
                  <a:spLocks/>
                </p:cNvSpPr>
                <p:nvPr/>
              </p:nvSpPr>
              <p:spPr bwMode="auto">
                <a:xfrm>
                  <a:off x="4" y="28"/>
                  <a:ext cx="56" cy="29"/>
                </a:xfrm>
                <a:custGeom>
                  <a:avLst/>
                  <a:gdLst/>
                  <a:ahLst/>
                  <a:cxnLst/>
                  <a:rect l="0" t="0" r="r" b="b"/>
                  <a:pathLst>
                    <a:path w="21547" h="21496">
                      <a:moveTo>
                        <a:pt x="21547" y="56"/>
                      </a:moveTo>
                      <a:lnTo>
                        <a:pt x="21547" y="56"/>
                      </a:lnTo>
                      <a:cubicBezTo>
                        <a:pt x="21600" y="11791"/>
                        <a:pt x="16820" y="21389"/>
                        <a:pt x="10870" y="21495"/>
                      </a:cubicBezTo>
                      <a:cubicBezTo>
                        <a:pt x="4921" y="21600"/>
                        <a:pt x="54" y="12172"/>
                        <a:pt x="1" y="437"/>
                      </a:cubicBezTo>
                      <a:cubicBezTo>
                        <a:pt x="0" y="292"/>
                        <a:pt x="0" y="146"/>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7162" name="AutoShape 58"/>
                <p:cNvSpPr>
                  <a:spLocks/>
                </p:cNvSpPr>
                <p:nvPr/>
              </p:nvSpPr>
              <p:spPr bwMode="auto">
                <a:xfrm>
                  <a:off x="36" y="2"/>
                  <a:ext cx="22" cy="27"/>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7163" name="AutoShape 59"/>
                <p:cNvSpPr>
                  <a:spLocks/>
                </p:cNvSpPr>
                <p:nvPr/>
              </p:nvSpPr>
              <p:spPr bwMode="auto">
                <a:xfrm>
                  <a:off x="0" y="0"/>
                  <a:ext cx="21" cy="27"/>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sp>
            <p:nvSpPr>
              <p:cNvPr id="47165" name="Line 61"/>
              <p:cNvSpPr>
                <a:spLocks noChangeShapeType="1"/>
              </p:cNvSpPr>
              <p:nvPr/>
            </p:nvSpPr>
            <p:spPr bwMode="auto">
              <a:xfrm rot="10800000">
                <a:off x="244" y="45"/>
                <a:ext cx="282" cy="53"/>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7166" name="Line 62"/>
              <p:cNvSpPr>
                <a:spLocks noChangeShapeType="1"/>
              </p:cNvSpPr>
              <p:nvPr/>
            </p:nvSpPr>
            <p:spPr bwMode="auto">
              <a:xfrm rot="10800000">
                <a:off x="249" y="243"/>
                <a:ext cx="87" cy="126"/>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sp>
          <p:nvSpPr>
            <p:cNvPr id="47168" name="Line 64"/>
            <p:cNvSpPr>
              <a:spLocks noChangeShapeType="1"/>
            </p:cNvSpPr>
            <p:nvPr/>
          </p:nvSpPr>
          <p:spPr bwMode="auto">
            <a:xfrm rot="10800000">
              <a:off x="137" y="209"/>
              <a:ext cx="106" cy="142"/>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grpSp>
        <p:nvGrpSpPr>
          <p:cNvPr id="47173" name="Group 69"/>
          <p:cNvGrpSpPr>
            <a:grpSpLocks/>
          </p:cNvGrpSpPr>
          <p:nvPr/>
        </p:nvGrpSpPr>
        <p:grpSpPr bwMode="auto">
          <a:xfrm>
            <a:off x="7046913" y="1935163"/>
            <a:ext cx="512762" cy="471487"/>
            <a:chOff x="0" y="0"/>
            <a:chExt cx="323" cy="297"/>
          </a:xfrm>
        </p:grpSpPr>
        <p:sp>
          <p:nvSpPr>
            <p:cNvPr id="47170" name="Line 66"/>
            <p:cNvSpPr>
              <a:spLocks noChangeShapeType="1"/>
            </p:cNvSpPr>
            <p:nvPr/>
          </p:nvSpPr>
          <p:spPr bwMode="auto">
            <a:xfrm rot="10800000" flipH="1">
              <a:off x="0" y="92"/>
              <a:ext cx="268" cy="194"/>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7171" name="Line 67"/>
            <p:cNvSpPr>
              <a:spLocks noChangeShapeType="1"/>
            </p:cNvSpPr>
            <p:nvPr/>
          </p:nvSpPr>
          <p:spPr bwMode="auto">
            <a:xfrm rot="10800000" flipH="1">
              <a:off x="0" y="89"/>
              <a:ext cx="267" cy="66"/>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7172" name="Line 68"/>
            <p:cNvSpPr>
              <a:spLocks noChangeShapeType="1"/>
            </p:cNvSpPr>
            <p:nvPr/>
          </p:nvSpPr>
          <p:spPr bwMode="auto">
            <a:xfrm rot="10800000" flipH="1">
              <a:off x="136" y="84"/>
              <a:ext cx="136" cy="212"/>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sp>
        <p:nvSpPr>
          <p:cNvPr id="47174" name="Rectangle 70"/>
          <p:cNvSpPr>
            <a:spLocks/>
          </p:cNvSpPr>
          <p:nvPr/>
        </p:nvSpPr>
        <p:spPr bwMode="auto">
          <a:xfrm>
            <a:off x="4320117" y="3107266"/>
            <a:ext cx="4267200" cy="105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r>
              <a:rPr lang="en-US" dirty="0">
                <a:solidFill>
                  <a:srgbClr val="0000FF"/>
                </a:solidFill>
                <a:latin typeface="Comic Sans MS"/>
                <a:ea typeface="ＭＳ Ｐゴシック" charset="0"/>
                <a:cs typeface="Comic Sans MS"/>
                <a:sym typeface="Arial" charset="0"/>
              </a:rPr>
              <a:t>High gluon density (</a:t>
            </a:r>
            <a:r>
              <a:rPr lang="en-US" dirty="0" err="1">
                <a:solidFill>
                  <a:srgbClr val="0000FF"/>
                </a:solidFill>
                <a:latin typeface="Comic Sans MS"/>
                <a:ea typeface="ＭＳ Ｐゴシック" charset="0"/>
                <a:cs typeface="Comic Sans MS"/>
                <a:sym typeface="Arial" charset="0"/>
              </a:rPr>
              <a:t>pA</a:t>
            </a:r>
            <a:r>
              <a:rPr lang="en-US" dirty="0">
                <a:solidFill>
                  <a:srgbClr val="0000FF"/>
                </a:solidFill>
                <a:latin typeface="Comic Sans MS"/>
                <a:ea typeface="ＭＳ Ｐゴシック" charset="0"/>
                <a:cs typeface="Comic Sans MS"/>
                <a:sym typeface="Arial" charset="0"/>
              </a:rPr>
              <a:t>):</a:t>
            </a:r>
          </a:p>
          <a:p>
            <a:pPr marL="39688"/>
            <a:r>
              <a:rPr lang="en-US" dirty="0">
                <a:solidFill>
                  <a:schemeClr val="tx1"/>
                </a:solidFill>
                <a:latin typeface="Comic Sans MS"/>
                <a:ea typeface="ＭＳ Ｐゴシック" charset="0"/>
                <a:cs typeface="Comic Sans MS"/>
                <a:sym typeface="Arial" charset="0"/>
              </a:rPr>
              <a:t>2 → many process</a:t>
            </a:r>
          </a:p>
          <a:p>
            <a:pPr marL="39688"/>
            <a:r>
              <a:rPr lang="en-US" dirty="0">
                <a:solidFill>
                  <a:schemeClr val="tx1"/>
                </a:solidFill>
                <a:latin typeface="Comic Sans MS"/>
                <a:ea typeface="ＭＳ Ｐゴシック" charset="0"/>
                <a:cs typeface="Comic Sans MS"/>
                <a:sym typeface="Symbol" charset="0"/>
              </a:rPr>
              <a:t>⇒</a:t>
            </a:r>
            <a:r>
              <a:rPr lang="en-US" dirty="0">
                <a:solidFill>
                  <a:schemeClr val="tx1"/>
                </a:solidFill>
                <a:latin typeface="Comic Sans MS"/>
                <a:ea typeface="ＭＳ Ｐゴシック" charset="0"/>
                <a:cs typeface="Comic Sans MS"/>
                <a:sym typeface="Arial" charset="0"/>
              </a:rPr>
              <a:t> expect broadening of away-side</a:t>
            </a:r>
          </a:p>
        </p:txBody>
      </p:sp>
      <p:sp>
        <p:nvSpPr>
          <p:cNvPr id="47175" name="Rectangle 71"/>
          <p:cNvSpPr>
            <a:spLocks/>
          </p:cNvSpPr>
          <p:nvPr/>
        </p:nvSpPr>
        <p:spPr bwMode="auto">
          <a:xfrm>
            <a:off x="131233" y="5813425"/>
            <a:ext cx="5598422"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400" dirty="0">
                <a:solidFill>
                  <a:srgbClr val="0000FF"/>
                </a:solidFill>
                <a:latin typeface="Comic Sans MS"/>
                <a:ea typeface="ＭＳ Ｐゴシック" charset="0"/>
                <a:cs typeface="Comic Sans MS"/>
                <a:sym typeface="Arial Bold" charset="0"/>
              </a:rPr>
              <a:t>First prediction by: C. </a:t>
            </a:r>
            <a:r>
              <a:rPr lang="en-US" sz="1400" dirty="0" err="1">
                <a:solidFill>
                  <a:srgbClr val="0000FF"/>
                </a:solidFill>
                <a:latin typeface="Comic Sans MS"/>
                <a:ea typeface="ＭＳ Ｐゴシック" charset="0"/>
                <a:cs typeface="Comic Sans MS"/>
                <a:sym typeface="Arial Bold" charset="0"/>
              </a:rPr>
              <a:t>Marquet</a:t>
            </a:r>
            <a:r>
              <a:rPr lang="en-US" sz="1400" dirty="0">
                <a:solidFill>
                  <a:srgbClr val="0000FF"/>
                </a:solidFill>
                <a:latin typeface="Comic Sans MS"/>
                <a:ea typeface="ＭＳ Ｐゴシック" charset="0"/>
                <a:cs typeface="Comic Sans MS"/>
                <a:sym typeface="Arial Bold" charset="0"/>
              </a:rPr>
              <a:t> (</a:t>
            </a:r>
            <a:r>
              <a:rPr lang="ja-JP" altLang="en-US" sz="1400" dirty="0">
                <a:solidFill>
                  <a:srgbClr val="0000FF"/>
                </a:solidFill>
                <a:latin typeface="Comic Sans MS"/>
                <a:ea typeface="ＭＳ Ｐゴシック" charset="0"/>
                <a:cs typeface="Comic Sans MS"/>
                <a:sym typeface="Arial Bold" charset="0"/>
              </a:rPr>
              <a:t>’</a:t>
            </a:r>
            <a:r>
              <a:rPr lang="en-US" sz="1400" dirty="0">
                <a:solidFill>
                  <a:srgbClr val="0000FF"/>
                </a:solidFill>
                <a:latin typeface="Comic Sans MS"/>
                <a:ea typeface="ＭＳ Ｐゴシック" charset="0"/>
                <a:cs typeface="Comic Sans MS"/>
                <a:sym typeface="Arial Bold" charset="0"/>
              </a:rPr>
              <a:t>07)</a:t>
            </a:r>
          </a:p>
          <a:p>
            <a:pPr marL="39688"/>
            <a:r>
              <a:rPr lang="en-US" sz="1400" dirty="0">
                <a:solidFill>
                  <a:srgbClr val="0000FF"/>
                </a:solidFill>
                <a:latin typeface="Comic Sans MS"/>
                <a:ea typeface="ＭＳ Ｐゴシック" charset="0"/>
                <a:cs typeface="Comic Sans MS"/>
                <a:sym typeface="Arial Bold" charset="0"/>
              </a:rPr>
              <a:t>Latest review: </a:t>
            </a:r>
            <a:r>
              <a:rPr lang="en-US" sz="1400" dirty="0" err="1">
                <a:solidFill>
                  <a:srgbClr val="0000FF"/>
                </a:solidFill>
                <a:latin typeface="Comic Sans MS"/>
                <a:ea typeface="ＭＳ Ｐゴシック" charset="0"/>
                <a:cs typeface="Comic Sans MS"/>
                <a:sym typeface="Arial Bold" charset="0"/>
              </a:rPr>
              <a:t>Stasto</a:t>
            </a:r>
            <a:r>
              <a:rPr lang="en-US" sz="1400" dirty="0">
                <a:solidFill>
                  <a:srgbClr val="0000FF"/>
                </a:solidFill>
                <a:latin typeface="Comic Sans MS"/>
                <a:ea typeface="ＭＳ Ｐゴシック" charset="0"/>
                <a:cs typeface="Comic Sans MS"/>
                <a:sym typeface="Arial Bold" charset="0"/>
              </a:rPr>
              <a:t>, Xiao, Yuan arXiv:1109.1817 (Sep. </a:t>
            </a:r>
            <a:r>
              <a:rPr lang="ja-JP" altLang="en-US" sz="1400" dirty="0">
                <a:solidFill>
                  <a:srgbClr val="0000FF"/>
                </a:solidFill>
                <a:latin typeface="Comic Sans MS"/>
                <a:ea typeface="ＭＳ Ｐゴシック" charset="0"/>
                <a:cs typeface="Comic Sans MS"/>
                <a:sym typeface="Arial Bold" charset="0"/>
              </a:rPr>
              <a:t>’</a:t>
            </a:r>
            <a:r>
              <a:rPr lang="en-US" sz="1400" dirty="0">
                <a:solidFill>
                  <a:srgbClr val="0000FF"/>
                </a:solidFill>
                <a:latin typeface="Comic Sans MS"/>
                <a:ea typeface="ＭＳ Ｐゴシック" charset="0"/>
                <a:cs typeface="Comic Sans MS"/>
                <a:sym typeface="Arial Bold" charset="0"/>
              </a:rPr>
              <a:t>11)</a:t>
            </a:r>
          </a:p>
        </p:txBody>
      </p:sp>
      <p:sp>
        <p:nvSpPr>
          <p:cNvPr id="2" name="Date Placeholder 1"/>
          <p:cNvSpPr>
            <a:spLocks noGrp="1"/>
          </p:cNvSpPr>
          <p:nvPr>
            <p:ph type="dt" sz="half" idx="10"/>
          </p:nvPr>
        </p:nvSpPr>
        <p:spPr/>
        <p:txBody>
          <a:bodyPr/>
          <a:lstStyle/>
          <a:p>
            <a:r>
              <a:rPr lang="en-US"/>
              <a:t>E.C. Aschenauer</a:t>
            </a:r>
          </a:p>
        </p:txBody>
      </p:sp>
    </p:spTree>
    <p:extLst>
      <p:ext uri="{BB962C8B-B14F-4D97-AF65-F5344CB8AC3E}">
        <p14:creationId xmlns:p14="http://schemas.microsoft.com/office/powerpoint/2010/main" xmlns="" val="2726648928"/>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499"/>
                                          </p:stCondLst>
                                        </p:cTn>
                                        <p:tgtEl>
                                          <p:spTgt spid="4711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499"/>
                                          </p:stCondLst>
                                        </p:cTn>
                                        <p:tgtEl>
                                          <p:spTgt spid="4713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499"/>
                                          </p:stCondLst>
                                        </p:cTn>
                                        <p:tgtEl>
                                          <p:spTgt spid="4712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499"/>
                                          </p:stCondLst>
                                        </p:cTn>
                                        <p:tgtEl>
                                          <p:spTgt spid="47108"/>
                                        </p:tgtEl>
                                        <p:attrNameLst>
                                          <p:attrName>style.visibility</p:attrName>
                                        </p:attrNameLst>
                                      </p:cBhvr>
                                      <p:to>
                                        <p:strVal val="visible"/>
                                      </p:to>
                                    </p:set>
                                  </p:childTnLst>
                                </p:cTn>
                              </p:par>
                            </p:childTnLst>
                          </p:cTn>
                        </p:par>
                        <p:par>
                          <p:cTn id="13" fill="hold" nodeType="afterGroup">
                            <p:stCondLst>
                              <p:cond delay="500"/>
                            </p:stCondLst>
                            <p:childTnLst>
                              <p:par>
                                <p:cTn id="14" presetID="1" presetClass="entr" presetSubtype="0" fill="hold" nodeType="afterEffect">
                                  <p:stCondLst>
                                    <p:cond delay="0"/>
                                  </p:stCondLst>
                                  <p:childTnLst>
                                    <p:set>
                                      <p:cBhvr>
                                        <p:cTn id="15" dur="1" fill="hold">
                                          <p:stCondLst>
                                            <p:cond delay="499"/>
                                          </p:stCondLst>
                                        </p:cTn>
                                        <p:tgtEl>
                                          <p:spTgt spid="47173"/>
                                        </p:tgtEl>
                                        <p:attrNameLst>
                                          <p:attrName>style.visibility</p:attrName>
                                        </p:attrNameLst>
                                      </p:cBhvr>
                                      <p:to>
                                        <p:strVal val="visible"/>
                                      </p:to>
                                    </p:set>
                                  </p:childTnLst>
                                </p:cTn>
                              </p:par>
                            </p:childTnLst>
                          </p:cTn>
                        </p:par>
                        <p:par>
                          <p:cTn id="16" fill="hold" nodeType="afterGroup">
                            <p:stCondLst>
                              <p:cond delay="1000"/>
                            </p:stCondLst>
                            <p:childTnLst>
                              <p:par>
                                <p:cTn id="17" presetID="1" presetClass="entr" presetSubtype="0" fill="hold" nodeType="afterEffect">
                                  <p:stCondLst>
                                    <p:cond delay="0"/>
                                  </p:stCondLst>
                                  <p:childTnLst>
                                    <p:set>
                                      <p:cBhvr>
                                        <p:cTn id="18" dur="1" fill="hold">
                                          <p:stCondLst>
                                            <p:cond delay="499"/>
                                          </p:stCondLst>
                                        </p:cTn>
                                        <p:tgtEl>
                                          <p:spTgt spid="47169"/>
                                        </p:tgtEl>
                                        <p:attrNameLst>
                                          <p:attrName>style.visibility</p:attrName>
                                        </p:attrNameLst>
                                      </p:cBhvr>
                                      <p:to>
                                        <p:strVal val="visible"/>
                                      </p:to>
                                    </p:set>
                                  </p:childTnLst>
                                </p:cTn>
                              </p:par>
                            </p:childTnLst>
                          </p:cTn>
                        </p:par>
                        <p:par>
                          <p:cTn id="19" fill="hold" nodeType="afterGroup">
                            <p:stCondLst>
                              <p:cond delay="1500"/>
                            </p:stCondLst>
                            <p:childTnLst>
                              <p:par>
                                <p:cTn id="20" presetID="1" presetClass="entr" presetSubtype="0" fill="hold" grpId="0" nodeType="afterEffect">
                                  <p:stCondLst>
                                    <p:cond delay="0"/>
                                  </p:stCondLst>
                                  <p:childTnLst>
                                    <p:set>
                                      <p:cBhvr>
                                        <p:cTn id="21" dur="1" fill="hold">
                                          <p:stCondLst>
                                            <p:cond delay="499"/>
                                          </p:stCondLst>
                                        </p:cTn>
                                        <p:tgtEl>
                                          <p:spTgt spid="47174"/>
                                        </p:tgtEl>
                                        <p:attrNameLst>
                                          <p:attrName>style.visibility</p:attrName>
                                        </p:attrNameLst>
                                      </p:cBhvr>
                                      <p:to>
                                        <p:strVal val="visible"/>
                                      </p:to>
                                    </p:set>
                                  </p:childTnLst>
                                </p:cTn>
                              </p:par>
                            </p:childTnLst>
                          </p:cTn>
                        </p:par>
                        <p:par>
                          <p:cTn id="22" fill="hold" nodeType="afterGroup">
                            <p:stCondLst>
                              <p:cond delay="2000"/>
                            </p:stCondLst>
                            <p:childTnLst>
                              <p:par>
                                <p:cTn id="23" presetID="1" presetClass="entr" presetSubtype="0" fill="hold" grpId="0" nodeType="afterEffect">
                                  <p:stCondLst>
                                    <p:cond delay="0"/>
                                  </p:stCondLst>
                                  <p:childTnLst>
                                    <p:set>
                                      <p:cBhvr>
                                        <p:cTn id="24" dur="1" fill="hold">
                                          <p:stCondLst>
                                            <p:cond delay="499"/>
                                          </p:stCondLst>
                                        </p:cTn>
                                        <p:tgtEl>
                                          <p:spTgt spid="47111"/>
                                        </p:tgtEl>
                                        <p:attrNameLst>
                                          <p:attrName>style.visibility</p:attrName>
                                        </p:attrNameLst>
                                      </p:cBhvr>
                                      <p:to>
                                        <p:strVal val="visible"/>
                                      </p:to>
                                    </p:set>
                                  </p:childTnLst>
                                </p:cTn>
                              </p:par>
                            </p:childTnLst>
                          </p:cTn>
                        </p:par>
                        <p:par>
                          <p:cTn id="25" fill="hold" nodeType="afterGroup">
                            <p:stCondLst>
                              <p:cond delay="2500"/>
                            </p:stCondLst>
                            <p:childTnLst>
                              <p:par>
                                <p:cTn id="26" presetID="1" presetClass="entr" presetSubtype="0" fill="hold" grpId="0" nodeType="afterEffect">
                                  <p:stCondLst>
                                    <p:cond delay="0"/>
                                  </p:stCondLst>
                                  <p:childTnLst>
                                    <p:set>
                                      <p:cBhvr>
                                        <p:cTn id="27" dur="1" fill="hold">
                                          <p:stCondLst>
                                            <p:cond delay="499"/>
                                          </p:stCondLst>
                                        </p:cTn>
                                        <p:tgtEl>
                                          <p:spTgt spid="47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1" grpId="0" autoUpdateAnimBg="0"/>
      <p:bldP spid="47122" grpId="0" animBg="1"/>
      <p:bldP spid="47130" grpId="0" animBg="1"/>
      <p:bldP spid="47174" grpId="0" autoUpdateAnimBg="0"/>
      <p:bldP spid="47175"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Forward Correlations in </a:t>
            </a:r>
            <a:r>
              <a:rPr lang="en-US" cap="none" dirty="0" err="1"/>
              <a:t>d</a:t>
            </a:r>
            <a:r>
              <a:rPr lang="en-US" dirty="0" err="1"/>
              <a:t>A</a:t>
            </a:r>
            <a:r>
              <a:rPr lang="en-US" dirty="0"/>
              <a:t> at RHIC</a:t>
            </a:r>
          </a:p>
        </p:txBody>
      </p:sp>
      <p:sp>
        <p:nvSpPr>
          <p:cNvPr id="14" name="Slide Number Placeholder 3"/>
          <p:cNvSpPr>
            <a:spLocks noGrp="1"/>
          </p:cNvSpPr>
          <p:nvPr>
            <p:ph type="sldNum" sz="quarter" idx="12"/>
          </p:nvPr>
        </p:nvSpPr>
        <p:spPr/>
        <p:txBody>
          <a:bodyPr/>
          <a:lstStyle/>
          <a:p>
            <a:fld id="{D1C4B320-0C38-5E4D-8C5B-95CC8316C5A9}" type="slidenum">
              <a:rPr lang="en-US"/>
              <a:pPr/>
              <a:t>83</a:t>
            </a:fld>
            <a:endParaRPr lang="en-US"/>
          </a:p>
        </p:txBody>
      </p:sp>
      <p:pic>
        <p:nvPicPr>
          <p:cNvPr id="53249" name="Picture 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99707" y="1785937"/>
            <a:ext cx="4146724" cy="3723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53250"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21667" y="1774775"/>
            <a:ext cx="4137794" cy="414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53251" name="Rectangle 3"/>
          <p:cNvSpPr>
            <a:spLocks/>
          </p:cNvSpPr>
          <p:nvPr/>
        </p:nvSpPr>
        <p:spPr bwMode="auto">
          <a:xfrm>
            <a:off x="241102" y="1859608"/>
            <a:ext cx="2550542" cy="414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type="none" w="med" len="med"/>
                <a:tailEnd type="none" w="med" len="med"/>
              </a14:hiddenLine>
            </a:ext>
          </a:extLst>
        </p:spPr>
        <p:txBody>
          <a:bodyPr lIns="26788" tIns="26788" rIns="26788" bIns="26788"/>
          <a:lstStyle/>
          <a:p>
            <a:pPr algn="l"/>
            <a:r>
              <a:rPr lang="en-US" sz="800">
                <a:solidFill>
                  <a:srgbClr val="FF6600"/>
                </a:solidFill>
                <a:latin typeface="Calibri Bold" charset="0"/>
                <a:ea typeface="ＭＳ Ｐゴシック" charset="0"/>
                <a:cs typeface="Calibri Bold" charset="0"/>
                <a:sym typeface="Calibri Bold" charset="0"/>
              </a:rPr>
              <a:t>Away side parton randomized </a:t>
            </a:r>
            <a:endParaRPr lang="en-US" sz="1300">
              <a:latin typeface="Calibri" charset="0"/>
              <a:ea typeface="ＭＳ Ｐゴシック" charset="0"/>
              <a:cs typeface="Calibri" charset="0"/>
              <a:sym typeface="Calibri" charset="0"/>
            </a:endParaRPr>
          </a:p>
          <a:p>
            <a:pPr algn="l"/>
            <a:r>
              <a:rPr lang="en-US" sz="800">
                <a:solidFill>
                  <a:srgbClr val="FF6600"/>
                </a:solidFill>
                <a:latin typeface="Calibri Bold" charset="0"/>
                <a:ea typeface="ＭＳ Ｐゴシック" charset="0"/>
                <a:cs typeface="Calibri Bold" charset="0"/>
                <a:sym typeface="Calibri Bold" charset="0"/>
              </a:rPr>
              <a:t>by strong color field</a:t>
            </a:r>
          </a:p>
        </p:txBody>
      </p:sp>
      <p:pic>
        <p:nvPicPr>
          <p:cNvPr id="53252" name="Picture 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178557" y="5578078"/>
            <a:ext cx="3839766" cy="464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53253" name="Rectangle 5"/>
          <p:cNvSpPr>
            <a:spLocks/>
          </p:cNvSpPr>
          <p:nvPr/>
        </p:nvSpPr>
        <p:spPr bwMode="auto">
          <a:xfrm>
            <a:off x="7003024" y="3062240"/>
            <a:ext cx="615553"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r>
              <a:rPr lang="en-US" sz="1300" dirty="0">
                <a:ea typeface="ＭＳ Ｐゴシック" charset="0"/>
                <a:cs typeface="Gill Sans" charset="0"/>
              </a:rPr>
              <a:t>+offset</a:t>
            </a:r>
          </a:p>
        </p:txBody>
      </p:sp>
      <p:sp>
        <p:nvSpPr>
          <p:cNvPr id="53254" name="Rectangle 6"/>
          <p:cNvSpPr>
            <a:spLocks/>
          </p:cNvSpPr>
          <p:nvPr/>
        </p:nvSpPr>
        <p:spPr bwMode="auto">
          <a:xfrm>
            <a:off x="5438180" y="4708095"/>
            <a:ext cx="3536156" cy="321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r>
              <a:rPr lang="en-US" sz="1400" dirty="0">
                <a:ea typeface="ＭＳ Ｐゴシック" charset="0"/>
                <a:cs typeface="Gill Sans" charset="0"/>
              </a:rPr>
              <a:t>Kang, </a:t>
            </a:r>
            <a:r>
              <a:rPr lang="en-US" sz="1400" dirty="0" err="1">
                <a:ea typeface="ＭＳ Ｐゴシック" charset="0"/>
                <a:cs typeface="Gill Sans" charset="0"/>
              </a:rPr>
              <a:t>Vitev</a:t>
            </a:r>
            <a:r>
              <a:rPr lang="en-US" sz="1400" dirty="0">
                <a:ea typeface="ＭＳ Ｐゴシック" charset="0"/>
                <a:cs typeface="Gill Sans" charset="0"/>
              </a:rPr>
              <a:t>, Xing </a:t>
            </a:r>
            <a:r>
              <a:rPr lang="en-US" sz="1400" u="sng" dirty="0">
                <a:ea typeface="ＭＳ Ｐゴシック" charset="0"/>
                <a:cs typeface="Gill Sans" charset="0"/>
                <a:hlinkClick r:id="rId6"/>
              </a:rPr>
              <a:t>arXiv:1112.6021v1</a:t>
            </a:r>
            <a:endParaRPr lang="en-US" sz="1400" u="sng" dirty="0">
              <a:ea typeface="ＭＳ Ｐゴシック" charset="0"/>
              <a:cs typeface="Gill Sans" charset="0"/>
            </a:endParaRPr>
          </a:p>
        </p:txBody>
      </p:sp>
      <p:sp>
        <p:nvSpPr>
          <p:cNvPr id="53255" name="Rectangle 7"/>
          <p:cNvSpPr>
            <a:spLocks/>
          </p:cNvSpPr>
          <p:nvPr/>
        </p:nvSpPr>
        <p:spPr bwMode="auto">
          <a:xfrm>
            <a:off x="2585841" y="1825555"/>
            <a:ext cx="163625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r>
              <a:rPr lang="en-US" sz="1400" dirty="0">
                <a:ea typeface="ＭＳ Ｐゴシック" charset="0"/>
                <a:cs typeface="Gill Sans" charset="0"/>
              </a:rPr>
              <a:t>Albacete, </a:t>
            </a:r>
            <a:r>
              <a:rPr lang="en-US" sz="1400" dirty="0" err="1">
                <a:ea typeface="ＭＳ Ｐゴシック" charset="0"/>
                <a:cs typeface="Gill Sans" charset="0"/>
              </a:rPr>
              <a:t>Marquet</a:t>
            </a:r>
            <a:endParaRPr lang="en-US" sz="1400" dirty="0">
              <a:ea typeface="ＭＳ Ｐゴシック" charset="0"/>
              <a:cs typeface="Gill Sans" charset="0"/>
            </a:endParaRPr>
          </a:p>
        </p:txBody>
      </p:sp>
      <p:sp>
        <p:nvSpPr>
          <p:cNvPr id="53256" name="Rectangle 8"/>
          <p:cNvSpPr>
            <a:spLocks/>
          </p:cNvSpPr>
          <p:nvPr/>
        </p:nvSpPr>
        <p:spPr bwMode="auto">
          <a:xfrm>
            <a:off x="182563" y="642276"/>
            <a:ext cx="2801937" cy="5430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r>
              <a:rPr lang="en-US" sz="2000" u="sng" dirty="0">
                <a:solidFill>
                  <a:srgbClr val="FF00FF"/>
                </a:solidFill>
                <a:ea typeface="ＭＳ Ｐゴシック" charset="0"/>
                <a:cs typeface="Gill Sans" charset="0"/>
              </a:rPr>
              <a:t>1 question, 2 answers </a:t>
            </a:r>
          </a:p>
        </p:txBody>
      </p:sp>
      <p:sp>
        <p:nvSpPr>
          <p:cNvPr id="53257" name="Rectangle 9"/>
          <p:cNvSpPr>
            <a:spLocks/>
          </p:cNvSpPr>
          <p:nvPr/>
        </p:nvSpPr>
        <p:spPr bwMode="auto">
          <a:xfrm>
            <a:off x="2010832" y="6161152"/>
            <a:ext cx="5302251" cy="50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a:r>
              <a:rPr lang="en-US" sz="2400" dirty="0">
                <a:solidFill>
                  <a:srgbClr val="0000FF"/>
                </a:solidFill>
                <a:ea typeface="ＭＳ Ｐゴシック" charset="0"/>
                <a:cs typeface="Gill Sans" charset="0"/>
              </a:rPr>
              <a:t>How saturated is the initial state?</a:t>
            </a:r>
          </a:p>
        </p:txBody>
      </p:sp>
      <p:sp>
        <p:nvSpPr>
          <p:cNvPr id="53258" name="Rectangle 10"/>
          <p:cNvSpPr>
            <a:spLocks/>
          </p:cNvSpPr>
          <p:nvPr/>
        </p:nvSpPr>
        <p:spPr bwMode="auto">
          <a:xfrm>
            <a:off x="351896" y="1336066"/>
            <a:ext cx="3405187" cy="365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r>
              <a:rPr lang="en-US" dirty="0">
                <a:solidFill>
                  <a:srgbClr val="0000FF"/>
                </a:solidFill>
                <a:ea typeface="ＭＳ Ｐゴシック" charset="0"/>
                <a:cs typeface="Gill Sans" charset="0"/>
              </a:rPr>
              <a:t>Initial state saturation model</a:t>
            </a:r>
          </a:p>
        </p:txBody>
      </p:sp>
      <p:sp>
        <p:nvSpPr>
          <p:cNvPr id="53259" name="Rectangle 11"/>
          <p:cNvSpPr>
            <a:spLocks/>
          </p:cNvSpPr>
          <p:nvPr/>
        </p:nvSpPr>
        <p:spPr bwMode="auto">
          <a:xfrm>
            <a:off x="5144490" y="1322915"/>
            <a:ext cx="4063008" cy="520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r>
              <a:rPr lang="en-US" dirty="0">
                <a:solidFill>
                  <a:srgbClr val="0000FF"/>
                </a:solidFill>
                <a:ea typeface="ＭＳ Ｐゴシック" charset="0"/>
                <a:cs typeface="Gill Sans" charset="0"/>
              </a:rPr>
              <a:t>“Non-initial state” shadowing model</a:t>
            </a:r>
          </a:p>
        </p:txBody>
      </p:sp>
      <p:sp>
        <p:nvSpPr>
          <p:cNvPr id="53260" name="Rectangle 12"/>
          <p:cNvSpPr>
            <a:spLocks/>
          </p:cNvSpPr>
          <p:nvPr/>
        </p:nvSpPr>
        <p:spPr bwMode="auto">
          <a:xfrm>
            <a:off x="7427184" y="2847928"/>
            <a:ext cx="615553"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r>
              <a:rPr lang="en-US" sz="1300" dirty="0">
                <a:ea typeface="ＭＳ Ｐゴシック" charset="0"/>
                <a:cs typeface="Gill Sans" charset="0"/>
              </a:rPr>
              <a:t>+offset</a:t>
            </a:r>
          </a:p>
        </p:txBody>
      </p:sp>
      <p:pic>
        <p:nvPicPr>
          <p:cNvPr id="16" name="Picture 15"/>
          <p:cNvPicPr>
            <a:picLocks noChangeAspect="1"/>
          </p:cNvPicPr>
          <p:nvPr/>
        </p:nvPicPr>
        <p:blipFill>
          <a:blip r:embed="rId7"/>
          <a:stretch>
            <a:fillRect/>
          </a:stretch>
        </p:blipFill>
        <p:spPr>
          <a:xfrm>
            <a:off x="4297648" y="1856317"/>
            <a:ext cx="4846352" cy="3350684"/>
          </a:xfrm>
          <a:prstGeom prst="rect">
            <a:avLst/>
          </a:prstGeom>
        </p:spPr>
      </p:pic>
      <p:pic>
        <p:nvPicPr>
          <p:cNvPr id="18" name="Picture 3"/>
          <p:cNvPicPr>
            <a:picLocks noChangeAspect="1" noChangeArrowheads="1"/>
          </p:cNvPicPr>
          <p:nvPr/>
        </p:nvPicPr>
        <p:blipFill rotWithShape="1">
          <a:blip r:embed="rId8">
            <a:extLst>
              <a:ext uri="{28A0092B-C50C-407E-A947-70E740481C1C}">
                <a14:useLocalDpi xmlns:a14="http://schemas.microsoft.com/office/drawing/2010/main" xmlns="" val="0"/>
              </a:ext>
            </a:extLst>
          </a:blip>
          <a:srcRect l="50000" t="-3282" r="-1600" b="9652"/>
          <a:stretch/>
        </p:blipFill>
        <p:spPr bwMode="auto">
          <a:xfrm>
            <a:off x="31745" y="1820328"/>
            <a:ext cx="4479926" cy="3079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sp>
        <p:nvSpPr>
          <p:cNvPr id="19" name="Rectangle 4"/>
          <p:cNvSpPr>
            <a:spLocks/>
          </p:cNvSpPr>
          <p:nvPr/>
        </p:nvSpPr>
        <p:spPr bwMode="auto">
          <a:xfrm>
            <a:off x="152399" y="4889498"/>
            <a:ext cx="1667934" cy="201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r>
              <a:rPr lang="en-US" sz="1200" dirty="0">
                <a:latin typeface="Comic Sans MS"/>
                <a:ea typeface="ＭＳ Ｐゴシック" charset="0"/>
                <a:cs typeface="Comic Sans MS"/>
                <a:sym typeface="Arial" charset="0"/>
              </a:rPr>
              <a:t>B. Xiao et al. 2012</a:t>
            </a:r>
          </a:p>
        </p:txBody>
      </p:sp>
      <p:sp>
        <p:nvSpPr>
          <p:cNvPr id="3" name="Date Placeholder 2"/>
          <p:cNvSpPr>
            <a:spLocks noGrp="1"/>
          </p:cNvSpPr>
          <p:nvPr>
            <p:ph type="dt" sz="half" idx="10"/>
          </p:nvPr>
        </p:nvSpPr>
        <p:spPr/>
        <p:txBody>
          <a:bodyPr/>
          <a:lstStyle/>
          <a:p>
            <a:r>
              <a:rPr lang="en-US"/>
              <a:t>E.C. Aschenauer</a:t>
            </a:r>
          </a:p>
        </p:txBody>
      </p:sp>
      <p:graphicFrame>
        <p:nvGraphicFramePr>
          <p:cNvPr id="5" name="Object 4"/>
          <p:cNvGraphicFramePr>
            <a:graphicFrameLocks noChangeAspect="1"/>
          </p:cNvGraphicFramePr>
          <p:nvPr>
            <p:extLst>
              <p:ext uri="{D42A27DB-BD31-4B8C-83A1-F6EECF244321}">
                <p14:modId xmlns:p14="http://schemas.microsoft.com/office/powerpoint/2010/main" xmlns="" val="536338854"/>
              </p:ext>
            </p:extLst>
          </p:nvPr>
        </p:nvGraphicFramePr>
        <p:xfrm>
          <a:off x="5092700" y="3721100"/>
          <a:ext cx="114300" cy="165100"/>
        </p:xfrm>
        <a:graphic>
          <a:graphicData uri="http://schemas.openxmlformats.org/presentationml/2006/ole">
            <p:oleObj spid="_x0000_s151599" name="Equation" r:id="rId9" imgW="100440" imgH="155160" progId="">
              <p:embed/>
            </p:oleObj>
          </a:graphicData>
        </a:graphic>
      </p:graphicFrame>
    </p:spTree>
    <p:extLst>
      <p:ext uri="{BB962C8B-B14F-4D97-AF65-F5344CB8AC3E}">
        <p14:creationId xmlns:p14="http://schemas.microsoft.com/office/powerpoint/2010/main" xmlns="" val="2343871939"/>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325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3251"/>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53255"/>
                                        </p:tgtEl>
                                        <p:attrNameLst>
                                          <p:attrName>style.visibility</p:attrName>
                                        </p:attrNameLst>
                                      </p:cBhvr>
                                      <p:to>
                                        <p:strVal val="hidden"/>
                                      </p:to>
                                    </p:se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par>
                          <p:cTn id="17" fill="hold">
                            <p:stCondLst>
                              <p:cond delay="500"/>
                            </p:stCondLst>
                            <p:childTnLst>
                              <p:par>
                                <p:cTn id="18" presetID="1" presetClass="exit" presetSubtype="0" fill="hold" nodeType="afterEffect">
                                  <p:stCondLst>
                                    <p:cond delay="0"/>
                                  </p:stCondLst>
                                  <p:childTnLst>
                                    <p:set>
                                      <p:cBhvr>
                                        <p:cTn id="19" dur="1" fill="hold">
                                          <p:stCondLst>
                                            <p:cond delay="0"/>
                                          </p:stCondLst>
                                        </p:cTn>
                                        <p:tgtEl>
                                          <p:spTgt spid="53249"/>
                                        </p:tgtEl>
                                        <p:attrNameLst>
                                          <p:attrName>style.visibility</p:attrName>
                                        </p:attrNameLst>
                                      </p:cBhvr>
                                      <p:to>
                                        <p:strVal val="hidden"/>
                                      </p:to>
                                    </p:set>
                                  </p:childTnLst>
                                </p:cTn>
                              </p:par>
                              <p:par>
                                <p:cTn id="20" presetID="55"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1000" fill="hold"/>
                                        <p:tgtEl>
                                          <p:spTgt spid="16"/>
                                        </p:tgtEl>
                                        <p:attrNameLst>
                                          <p:attrName>ppt_w</p:attrName>
                                        </p:attrNameLst>
                                      </p:cBhvr>
                                      <p:tavLst>
                                        <p:tav tm="0">
                                          <p:val>
                                            <p:strVal val="#ppt_w*0.70"/>
                                          </p:val>
                                        </p:tav>
                                        <p:tav tm="100000">
                                          <p:val>
                                            <p:strVal val="#ppt_w"/>
                                          </p:val>
                                        </p:tav>
                                      </p:tavLst>
                                    </p:anim>
                                    <p:anim calcmode="lin" valueType="num">
                                      <p:cBhvr>
                                        <p:cTn id="23" dur="1000" fill="hold"/>
                                        <p:tgtEl>
                                          <p:spTgt spid="16"/>
                                        </p:tgtEl>
                                        <p:attrNameLst>
                                          <p:attrName>ppt_h</p:attrName>
                                        </p:attrNameLst>
                                      </p:cBhvr>
                                      <p:tavLst>
                                        <p:tav tm="0">
                                          <p:val>
                                            <p:strVal val="#ppt_h"/>
                                          </p:val>
                                        </p:tav>
                                        <p:tav tm="100000">
                                          <p:val>
                                            <p:strVal val="#ppt_h"/>
                                          </p:val>
                                        </p:tav>
                                      </p:tavLst>
                                    </p:anim>
                                    <p:animEffect transition="in" filter="fade">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p:bldP spid="53255" grpId="0"/>
      <p:bldP spid="1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a:t>
            </a:r>
            <a:r>
              <a:rPr lang="en-US" dirty="0" err="1"/>
              <a:t>DiFfraction</a:t>
            </a:r>
            <a:r>
              <a:rPr lang="en-US" dirty="0"/>
              <a:t> So Important</a:t>
            </a:r>
          </a:p>
        </p:txBody>
      </p:sp>
      <p:sp>
        <p:nvSpPr>
          <p:cNvPr id="3" name="Slide Number Placeholder 2"/>
          <p:cNvSpPr>
            <a:spLocks noGrp="1"/>
          </p:cNvSpPr>
          <p:nvPr>
            <p:ph type="sldNum" sz="quarter" idx="12"/>
          </p:nvPr>
        </p:nvSpPr>
        <p:spPr/>
        <p:txBody>
          <a:bodyPr/>
          <a:lstStyle/>
          <a:p>
            <a:fld id="{E7C2DFF1-6A7E-5841-980E-96BA788216E4}" type="slidenum">
              <a:rPr lang="en-US"/>
              <a:pPr/>
              <a:t>84</a:t>
            </a:fld>
            <a:endParaRPr lang="en-US"/>
          </a:p>
        </p:txBody>
      </p:sp>
      <p:pic>
        <p:nvPicPr>
          <p:cNvPr id="6" name="Picture 5"/>
          <p:cNvPicPr>
            <a:picLocks noChangeAspect="1"/>
          </p:cNvPicPr>
          <p:nvPr/>
        </p:nvPicPr>
        <p:blipFill>
          <a:blip r:embed="rId3"/>
          <a:stretch>
            <a:fillRect/>
          </a:stretch>
        </p:blipFill>
        <p:spPr>
          <a:xfrm>
            <a:off x="6457950" y="698500"/>
            <a:ext cx="2509520" cy="3103880"/>
          </a:xfrm>
          <a:prstGeom prst="rect">
            <a:avLst/>
          </a:prstGeom>
        </p:spPr>
      </p:pic>
      <p:pic>
        <p:nvPicPr>
          <p:cNvPr id="7" name="Picture 6"/>
          <p:cNvPicPr>
            <a:picLocks noChangeAspect="1"/>
          </p:cNvPicPr>
          <p:nvPr/>
        </p:nvPicPr>
        <p:blipFill>
          <a:blip r:embed="rId4"/>
          <a:stretch>
            <a:fillRect/>
          </a:stretch>
        </p:blipFill>
        <p:spPr>
          <a:xfrm>
            <a:off x="5107516" y="4099983"/>
            <a:ext cx="3956050" cy="2070100"/>
          </a:xfrm>
          <a:prstGeom prst="rect">
            <a:avLst/>
          </a:prstGeom>
        </p:spPr>
      </p:pic>
      <p:sp>
        <p:nvSpPr>
          <p:cNvPr id="13" name="TextBox 12"/>
          <p:cNvSpPr txBox="1"/>
          <p:nvPr/>
        </p:nvSpPr>
        <p:spPr>
          <a:xfrm>
            <a:off x="179916" y="730251"/>
            <a:ext cx="6391493" cy="2862323"/>
          </a:xfrm>
          <a:prstGeom prst="rect">
            <a:avLst/>
          </a:prstGeom>
          <a:noFill/>
        </p:spPr>
        <p:txBody>
          <a:bodyPr wrap="none" rtlCol="0">
            <a:spAutoFit/>
          </a:bodyPr>
          <a:lstStyle/>
          <a:p>
            <a:pPr marL="285750" indent="-285750">
              <a:buClr>
                <a:srgbClr val="0000FF"/>
              </a:buClr>
              <a:buFont typeface="Wingdings" charset="2"/>
              <a:buChar char="q"/>
            </a:pPr>
            <a:r>
              <a:rPr lang="en-US" dirty="0"/>
              <a:t>Sensitive to </a:t>
            </a:r>
            <a:r>
              <a:rPr lang="en-US" dirty="0">
                <a:solidFill>
                  <a:srgbClr val="0000FF"/>
                </a:solidFill>
              </a:rPr>
              <a:t>spatial</a:t>
            </a:r>
            <a:r>
              <a:rPr lang="en-US" dirty="0"/>
              <a:t> gluon distribution</a:t>
            </a:r>
          </a:p>
          <a:p>
            <a:endParaRPr lang="en-US" dirty="0"/>
          </a:p>
          <a:p>
            <a:endParaRPr lang="en-US" dirty="0"/>
          </a:p>
          <a:p>
            <a:endParaRPr lang="en-US" dirty="0"/>
          </a:p>
          <a:p>
            <a:endParaRPr lang="en-US" dirty="0"/>
          </a:p>
          <a:p>
            <a:pPr marL="742950" lvl="1" indent="-285750">
              <a:buClr>
                <a:srgbClr val="0000FF"/>
              </a:buClr>
              <a:buFont typeface="Wingdings" charset="2"/>
              <a:buChar char="q"/>
            </a:pPr>
            <a:r>
              <a:rPr lang="en-US" dirty="0"/>
              <a:t>Hot topic:</a:t>
            </a:r>
          </a:p>
          <a:p>
            <a:pPr marL="1200150" lvl="2" indent="-285750">
              <a:buClr>
                <a:srgbClr val="0000FF"/>
              </a:buClr>
              <a:buFont typeface="Wingdings" charset="2"/>
              <a:buChar char="Ø"/>
            </a:pPr>
            <a:r>
              <a:rPr lang="en-US" dirty="0"/>
              <a:t>Lumpiness?</a:t>
            </a:r>
          </a:p>
          <a:p>
            <a:pPr marL="1200150" lvl="2" indent="-285750">
              <a:buClr>
                <a:srgbClr val="0000FF"/>
              </a:buClr>
              <a:buFont typeface="Wingdings" charset="2"/>
              <a:buChar char="Ø"/>
            </a:pPr>
            <a:r>
              <a:rPr lang="en-US" dirty="0"/>
              <a:t>Just </a:t>
            </a:r>
            <a:r>
              <a:rPr lang="en-US" dirty="0" err="1"/>
              <a:t>Wood-Saxon+nucleon</a:t>
            </a:r>
            <a:r>
              <a:rPr lang="en-US" dirty="0"/>
              <a:t> g(b)</a:t>
            </a:r>
          </a:p>
          <a:p>
            <a:pPr marL="742950" lvl="1" indent="-285750">
              <a:buClr>
                <a:srgbClr val="0000FF"/>
              </a:buClr>
              <a:buFont typeface="Wingdings" charset="2"/>
              <a:buChar char="q"/>
            </a:pPr>
            <a:r>
              <a:rPr lang="en-US" dirty="0"/>
              <a:t>Incoherent case: measure fluctuations/lumpiness </a:t>
            </a:r>
          </a:p>
          <a:p>
            <a:pPr lvl="1">
              <a:buClr>
                <a:srgbClr val="0000FF"/>
              </a:buClr>
            </a:pPr>
            <a:r>
              <a:rPr lang="en-US" dirty="0"/>
              <a:t>   in </a:t>
            </a:r>
            <a:r>
              <a:rPr lang="en-US" dirty="0" err="1"/>
              <a:t>g</a:t>
            </a:r>
            <a:r>
              <a:rPr lang="en-US" baseline="-25000" dirty="0" err="1"/>
              <a:t>A</a:t>
            </a:r>
            <a:r>
              <a:rPr lang="en-US" dirty="0"/>
              <a:t>(b)</a:t>
            </a:r>
          </a:p>
        </p:txBody>
      </p:sp>
      <p:sp>
        <p:nvSpPr>
          <p:cNvPr id="14" name="TextBox 13"/>
          <p:cNvSpPr txBox="1"/>
          <p:nvPr/>
        </p:nvSpPr>
        <p:spPr>
          <a:xfrm>
            <a:off x="232835" y="3704072"/>
            <a:ext cx="5160387" cy="646331"/>
          </a:xfrm>
          <a:prstGeom prst="rect">
            <a:avLst/>
          </a:prstGeom>
          <a:noFill/>
        </p:spPr>
        <p:txBody>
          <a:bodyPr wrap="none" rtlCol="0">
            <a:spAutoFit/>
          </a:bodyPr>
          <a:lstStyle/>
          <a:p>
            <a:pPr marL="285750" indent="-285750">
              <a:buClr>
                <a:srgbClr val="0000FF"/>
              </a:buClr>
              <a:buFont typeface="Wingdings" charset="2"/>
              <a:buChar char="q"/>
            </a:pPr>
            <a:r>
              <a:rPr lang="en-US" dirty="0"/>
              <a:t>Sensitive to gluon momentum distributions</a:t>
            </a:r>
          </a:p>
          <a:p>
            <a:pPr marL="742950" lvl="1" indent="-285750">
              <a:buClr>
                <a:srgbClr val="0000FF"/>
              </a:buClr>
              <a:buFont typeface="Wingdings" charset="2"/>
              <a:buChar char="Ø"/>
            </a:pPr>
            <a:r>
              <a:rPr lang="en-US" dirty="0">
                <a:latin typeface="Symbol" charset="2"/>
                <a:cs typeface="Symbol" charset="2"/>
              </a:rPr>
              <a:t>s</a:t>
            </a:r>
            <a:r>
              <a:rPr lang="en-US" dirty="0"/>
              <a:t> ~ g(x,Q</a:t>
            </a:r>
            <a:r>
              <a:rPr lang="en-US" baseline="30000" dirty="0"/>
              <a:t>2</a:t>
            </a:r>
            <a:r>
              <a:rPr lang="en-US" dirty="0"/>
              <a:t>)</a:t>
            </a:r>
            <a:r>
              <a:rPr lang="en-US" baseline="30000" dirty="0">
                <a:solidFill>
                  <a:srgbClr val="FF29FE"/>
                </a:solidFill>
              </a:rPr>
              <a:t>2</a:t>
            </a:r>
            <a:r>
              <a:rPr lang="en-US" dirty="0"/>
              <a:t> </a:t>
            </a:r>
          </a:p>
        </p:txBody>
      </p:sp>
      <p:sp>
        <p:nvSpPr>
          <p:cNvPr id="15" name="Date Placeholder 14"/>
          <p:cNvSpPr>
            <a:spLocks noGrp="1"/>
          </p:cNvSpPr>
          <p:nvPr>
            <p:ph type="dt" sz="half" idx="10"/>
          </p:nvPr>
        </p:nvSpPr>
        <p:spPr/>
        <p:txBody>
          <a:bodyPr/>
          <a:lstStyle/>
          <a:p>
            <a:r>
              <a:rPr lang="en-US"/>
              <a:t>E.C. Aschenauer</a:t>
            </a:r>
          </a:p>
        </p:txBody>
      </p:sp>
      <p:graphicFrame>
        <p:nvGraphicFramePr>
          <p:cNvPr id="5" name="Object 4"/>
          <p:cNvGraphicFramePr>
            <a:graphicFrameLocks noChangeAspect="1"/>
          </p:cNvGraphicFramePr>
          <p:nvPr>
            <p:extLst>
              <p:ext uri="{D42A27DB-BD31-4B8C-83A1-F6EECF244321}">
                <p14:modId xmlns:p14="http://schemas.microsoft.com/office/powerpoint/2010/main" xmlns="" val="3752007257"/>
              </p:ext>
            </p:extLst>
          </p:nvPr>
        </p:nvGraphicFramePr>
        <p:xfrm>
          <a:off x="4927600" y="3556000"/>
          <a:ext cx="152400" cy="241300"/>
        </p:xfrm>
        <a:graphic>
          <a:graphicData uri="http://schemas.openxmlformats.org/presentationml/2006/ole">
            <p:oleObj spid="_x0000_s153797" name="Equation" r:id="rId5" imgW="136800" imgH="228240" progId="">
              <p:embed/>
            </p:oleObj>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xmlns="" val="1082437420"/>
              </p:ext>
            </p:extLst>
          </p:nvPr>
        </p:nvGraphicFramePr>
        <p:xfrm>
          <a:off x="4927600" y="3556000"/>
          <a:ext cx="152400" cy="241300"/>
        </p:xfrm>
        <a:graphic>
          <a:graphicData uri="http://schemas.openxmlformats.org/presentationml/2006/ole">
            <p:oleObj spid="_x0000_s153798" name="Equation" r:id="rId6" imgW="136800" imgH="228240" progId="">
              <p:embed/>
            </p:oleObj>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xmlns="" val="3818297542"/>
              </p:ext>
            </p:extLst>
          </p:nvPr>
        </p:nvGraphicFramePr>
        <p:xfrm>
          <a:off x="430213" y="1239838"/>
          <a:ext cx="3581400" cy="723900"/>
        </p:xfrm>
        <a:graphic>
          <a:graphicData uri="http://schemas.openxmlformats.org/presentationml/2006/ole">
            <p:oleObj spid="_x0000_s153799" name="Equation" r:id="rId7" imgW="3565440" imgH="712800" progId="">
              <p:embed/>
            </p:oleObj>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xmlns="" val="3531221792"/>
              </p:ext>
            </p:extLst>
          </p:nvPr>
        </p:nvGraphicFramePr>
        <p:xfrm>
          <a:off x="795867" y="4404783"/>
          <a:ext cx="2971800" cy="787400"/>
        </p:xfrm>
        <a:graphic>
          <a:graphicData uri="http://schemas.openxmlformats.org/presentationml/2006/ole">
            <p:oleObj spid="_x0000_s153800" name="Equation" r:id="rId8" imgW="2962080" imgH="776880" progId="">
              <p:embed/>
            </p:oleObj>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xmlns="" val="2076560321"/>
              </p:ext>
            </p:extLst>
          </p:nvPr>
        </p:nvGraphicFramePr>
        <p:xfrm>
          <a:off x="802216" y="5262034"/>
          <a:ext cx="2387600" cy="533400"/>
        </p:xfrm>
        <a:graphic>
          <a:graphicData uri="http://schemas.openxmlformats.org/presentationml/2006/ole">
            <p:oleObj spid="_x0000_s153801" name="Equation" r:id="rId9" imgW="2377080" imgH="520920" progId="">
              <p:embed/>
            </p:oleObj>
          </a:graphicData>
        </a:graphic>
      </p:graphicFrame>
    </p:spTree>
    <p:extLst>
      <p:ext uri="{BB962C8B-B14F-4D97-AF65-F5344CB8AC3E}">
        <p14:creationId xmlns:p14="http://schemas.microsoft.com/office/powerpoint/2010/main" xmlns="" val="3494001963"/>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ln/>
        </p:spPr>
        <p:txBody>
          <a:bodyPr rIns="133350"/>
          <a:lstStyle/>
          <a:p>
            <a:r>
              <a:rPr lang="en-US" dirty="0"/>
              <a:t>Measuring F</a:t>
            </a:r>
            <a:r>
              <a:rPr lang="en-US" baseline="-6000" dirty="0"/>
              <a:t>L</a:t>
            </a:r>
            <a:r>
              <a:rPr lang="en-US" dirty="0"/>
              <a:t> with the EIC (I)</a:t>
            </a:r>
          </a:p>
        </p:txBody>
      </p:sp>
      <p:sp>
        <p:nvSpPr>
          <p:cNvPr id="26" name="Slide Number Placeholder 3"/>
          <p:cNvSpPr>
            <a:spLocks noGrp="1"/>
          </p:cNvSpPr>
          <p:nvPr>
            <p:ph type="sldNum" sz="quarter" idx="12"/>
          </p:nvPr>
        </p:nvSpPr>
        <p:spPr/>
        <p:txBody>
          <a:bodyPr/>
          <a:lstStyle/>
          <a:p>
            <a:fld id="{0C0DA588-F314-D348-9686-8CE4311472EF}" type="slidenum">
              <a:rPr lang="en-US"/>
              <a:pPr/>
              <a:t>85</a:t>
            </a:fld>
            <a:endParaRPr lang="en-US"/>
          </a:p>
        </p:txBody>
      </p:sp>
      <p:sp>
        <p:nvSpPr>
          <p:cNvPr id="41997" name="Rectangle 13"/>
          <p:cNvSpPr>
            <a:spLocks noGrp="1" noChangeArrowheads="1"/>
          </p:cNvSpPr>
          <p:nvPr>
            <p:ph type="body" idx="4294967295"/>
          </p:nvPr>
        </p:nvSpPr>
        <p:spPr>
          <a:xfrm>
            <a:off x="0" y="4506913"/>
            <a:ext cx="5626100" cy="1587500"/>
          </a:xfrm>
          <a:ln/>
        </p:spPr>
        <p:txBody>
          <a:bodyPr rIns="133350"/>
          <a:lstStyle/>
          <a:p>
            <a:r>
              <a:rPr lang="en-US" sz="2300" dirty="0">
                <a:solidFill>
                  <a:srgbClr val="0000FF"/>
                </a:solidFill>
              </a:rPr>
              <a:t>How to extract F</a:t>
            </a:r>
            <a:r>
              <a:rPr lang="en-US" sz="2300" baseline="-25000" dirty="0">
                <a:solidFill>
                  <a:srgbClr val="0000FF"/>
                </a:solidFill>
              </a:rPr>
              <a:t>L</a:t>
            </a:r>
          </a:p>
          <a:p>
            <a:pPr marL="508000" lvl="1"/>
            <a:r>
              <a:rPr lang="en-US" sz="2100" dirty="0"/>
              <a:t>Need different values of y</a:t>
            </a:r>
            <a:r>
              <a:rPr lang="en-US" sz="2100" baseline="32000" dirty="0"/>
              <a:t>2</a:t>
            </a:r>
            <a:r>
              <a:rPr lang="en-US" sz="2100" dirty="0"/>
              <a:t>/Y</a:t>
            </a:r>
            <a:r>
              <a:rPr lang="en-US" sz="2100" baseline="32000" dirty="0"/>
              <a:t>+</a:t>
            </a:r>
            <a:endParaRPr lang="en-US" sz="2100" dirty="0"/>
          </a:p>
          <a:p>
            <a:pPr marL="508000" lvl="1"/>
            <a:r>
              <a:rPr lang="en-US" sz="2100" dirty="0"/>
              <a:t>F</a:t>
            </a:r>
            <a:r>
              <a:rPr lang="en-US" sz="2100" baseline="-6000" dirty="0"/>
              <a:t>L</a:t>
            </a:r>
            <a:r>
              <a:rPr lang="en-US" sz="2100" dirty="0"/>
              <a:t> slope of </a:t>
            </a:r>
            <a:r>
              <a:rPr lang="en-US" sz="2100" dirty="0" err="1"/>
              <a:t>σ</a:t>
            </a:r>
            <a:r>
              <a:rPr lang="en-US" sz="2100" baseline="-6000" dirty="0" err="1"/>
              <a:t>r</a:t>
            </a:r>
            <a:r>
              <a:rPr lang="en-US" sz="2100" dirty="0"/>
              <a:t> </a:t>
            </a:r>
            <a:r>
              <a:rPr lang="en-US" sz="2100" dirty="0" err="1"/>
              <a:t>vs</a:t>
            </a:r>
            <a:r>
              <a:rPr lang="en-US" sz="2100" dirty="0"/>
              <a:t> y</a:t>
            </a:r>
            <a:r>
              <a:rPr lang="en-US" sz="2100" baseline="32000" dirty="0"/>
              <a:t>2</a:t>
            </a:r>
            <a:r>
              <a:rPr lang="en-US" sz="2100" dirty="0"/>
              <a:t>/Y</a:t>
            </a:r>
            <a:r>
              <a:rPr lang="en-US" sz="2100" baseline="32000" dirty="0"/>
              <a:t>+</a:t>
            </a:r>
            <a:r>
              <a:rPr lang="en-US" sz="2100" dirty="0"/>
              <a:t> </a:t>
            </a:r>
          </a:p>
          <a:p>
            <a:pPr marL="508000" lvl="1"/>
            <a:r>
              <a:rPr lang="en-US" sz="2100" dirty="0"/>
              <a:t>F</a:t>
            </a:r>
            <a:r>
              <a:rPr lang="en-US" sz="2100" baseline="-6000" dirty="0"/>
              <a:t>2</a:t>
            </a:r>
            <a:r>
              <a:rPr lang="en-US" sz="2100" dirty="0"/>
              <a:t> intercept of </a:t>
            </a:r>
            <a:r>
              <a:rPr lang="en-US" sz="2100" dirty="0" err="1"/>
              <a:t>σ</a:t>
            </a:r>
            <a:r>
              <a:rPr lang="en-US" sz="2100" baseline="-6000" dirty="0" err="1"/>
              <a:t>r</a:t>
            </a:r>
            <a:r>
              <a:rPr lang="en-US" sz="2100" dirty="0"/>
              <a:t> </a:t>
            </a:r>
            <a:r>
              <a:rPr lang="en-US" sz="2100" dirty="0" err="1"/>
              <a:t>vs</a:t>
            </a:r>
            <a:r>
              <a:rPr lang="en-US" sz="2100" dirty="0"/>
              <a:t> y</a:t>
            </a:r>
            <a:r>
              <a:rPr lang="en-US" sz="2100" baseline="32000" dirty="0"/>
              <a:t>2</a:t>
            </a:r>
            <a:r>
              <a:rPr lang="en-US" sz="2100" dirty="0"/>
              <a:t>/Y</a:t>
            </a:r>
            <a:r>
              <a:rPr lang="en-US" sz="2100" baseline="32000" dirty="0"/>
              <a:t>+</a:t>
            </a:r>
            <a:r>
              <a:rPr lang="en-US" sz="2100" dirty="0"/>
              <a:t> with y-axis</a:t>
            </a:r>
          </a:p>
        </p:txBody>
      </p:sp>
      <p:grpSp>
        <p:nvGrpSpPr>
          <p:cNvPr id="41993" name="Group 9"/>
          <p:cNvGrpSpPr>
            <a:grpSpLocks/>
          </p:cNvGrpSpPr>
          <p:nvPr/>
        </p:nvGrpSpPr>
        <p:grpSpPr bwMode="auto">
          <a:xfrm>
            <a:off x="622300" y="800100"/>
            <a:ext cx="7262813" cy="1663700"/>
            <a:chOff x="0" y="0"/>
            <a:chExt cx="4575" cy="1048"/>
          </a:xfrm>
        </p:grpSpPr>
        <p:pic>
          <p:nvPicPr>
            <p:cNvPr id="41988" name="Picture 4"/>
            <p:cNvPicPr>
              <a:picLocks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4285" cy="5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sp>
          <p:nvSpPr>
            <p:cNvPr id="41989" name="Rectangle 5"/>
            <p:cNvSpPr>
              <a:spLocks/>
            </p:cNvSpPr>
            <p:nvPr/>
          </p:nvSpPr>
          <p:spPr bwMode="auto">
            <a:xfrm>
              <a:off x="993" y="692"/>
              <a:ext cx="1619" cy="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r>
                <a:rPr lang="en-US" sz="1700" dirty="0" err="1">
                  <a:solidFill>
                    <a:srgbClr val="0000FF"/>
                  </a:solidFill>
                  <a:latin typeface="Comic Sans MS"/>
                  <a:ea typeface="ＭＳ Ｐゴシック" charset="0"/>
                  <a:cs typeface="Comic Sans MS"/>
                  <a:sym typeface="Arial" charset="0"/>
                </a:rPr>
                <a:t>quark+anti-quark</a:t>
              </a:r>
              <a:endParaRPr lang="en-US" sz="1700" dirty="0">
                <a:solidFill>
                  <a:srgbClr val="0000FF"/>
                </a:solidFill>
                <a:latin typeface="Comic Sans MS"/>
                <a:ea typeface="ＭＳ Ｐゴシック" charset="0"/>
                <a:cs typeface="Comic Sans MS"/>
                <a:sym typeface="Arial" charset="0"/>
              </a:endParaRPr>
            </a:p>
            <a:p>
              <a:pPr marL="39688"/>
              <a:r>
                <a:rPr lang="en-US" sz="1700" dirty="0">
                  <a:solidFill>
                    <a:srgbClr val="0000FF"/>
                  </a:solidFill>
                  <a:latin typeface="Comic Sans MS"/>
                  <a:ea typeface="ＭＳ Ｐゴシック" charset="0"/>
                  <a:cs typeface="Comic Sans MS"/>
                  <a:sym typeface="Arial" charset="0"/>
                </a:rPr>
                <a:t>momentum distributions</a:t>
              </a:r>
            </a:p>
          </p:txBody>
        </p:sp>
        <p:sp>
          <p:nvSpPr>
            <p:cNvPr id="41990" name="Rectangle 6"/>
            <p:cNvSpPr>
              <a:spLocks/>
            </p:cNvSpPr>
            <p:nvPr/>
          </p:nvSpPr>
          <p:spPr bwMode="auto">
            <a:xfrm>
              <a:off x="3263" y="693"/>
              <a:ext cx="1312" cy="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r>
                <a:rPr lang="en-US" dirty="0">
                  <a:solidFill>
                    <a:srgbClr val="FF0000"/>
                  </a:solidFill>
                  <a:latin typeface="Comic Sans MS"/>
                  <a:ea typeface="ＭＳ Ｐゴシック" charset="0"/>
                  <a:cs typeface="Comic Sans MS"/>
                  <a:sym typeface="Arial" charset="0"/>
                </a:rPr>
                <a:t>gluon momentum distribution</a:t>
              </a:r>
            </a:p>
          </p:txBody>
        </p:sp>
        <p:sp>
          <p:nvSpPr>
            <p:cNvPr id="41991" name="Line 7"/>
            <p:cNvSpPr>
              <a:spLocks noChangeShapeType="1"/>
            </p:cNvSpPr>
            <p:nvPr/>
          </p:nvSpPr>
          <p:spPr bwMode="auto">
            <a:xfrm rot="10800000" flipH="1">
              <a:off x="2174" y="418"/>
              <a:ext cx="362" cy="311"/>
            </a:xfrm>
            <a:prstGeom prst="line">
              <a:avLst/>
            </a:prstGeom>
            <a:noFill/>
            <a:ln w="31750" cap="flat">
              <a:solidFill>
                <a:srgbClr val="0000FF"/>
              </a:solidFill>
              <a:prstDash val="solid"/>
              <a:round/>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n w="28575" cmpd="sng">
                  <a:solidFill>
                    <a:srgbClr val="0000FF"/>
                  </a:solidFill>
                </a:ln>
              </a:endParaRPr>
            </a:p>
          </p:txBody>
        </p:sp>
        <p:sp>
          <p:nvSpPr>
            <p:cNvPr id="41992" name="Line 8"/>
            <p:cNvSpPr>
              <a:spLocks noChangeShapeType="1"/>
            </p:cNvSpPr>
            <p:nvPr/>
          </p:nvSpPr>
          <p:spPr bwMode="auto">
            <a:xfrm rot="10800000">
              <a:off x="3695" y="363"/>
              <a:ext cx="184" cy="301"/>
            </a:xfrm>
            <a:prstGeom prst="line">
              <a:avLst/>
            </a:prstGeom>
            <a:noFill/>
            <a:ln w="31750" cap="flat">
              <a:solidFill>
                <a:srgbClr val="FF0000"/>
              </a:solidFill>
              <a:prstDash val="solid"/>
              <a:round/>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grpSp>
        <p:nvGrpSpPr>
          <p:cNvPr id="41996" name="Group 12"/>
          <p:cNvGrpSpPr>
            <a:grpSpLocks/>
          </p:cNvGrpSpPr>
          <p:nvPr/>
        </p:nvGrpSpPr>
        <p:grpSpPr bwMode="auto">
          <a:xfrm>
            <a:off x="419100" y="2730500"/>
            <a:ext cx="8382000" cy="1803400"/>
            <a:chOff x="0" y="0"/>
            <a:chExt cx="5280" cy="1136"/>
          </a:xfrm>
        </p:grpSpPr>
        <p:pic>
          <p:nvPicPr>
            <p:cNvPr id="41994" name="Picture 10"/>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 y="333"/>
              <a:ext cx="5272" cy="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sp>
          <p:nvSpPr>
            <p:cNvPr id="41995" name="Rectangle 11"/>
            <p:cNvSpPr>
              <a:spLocks/>
            </p:cNvSpPr>
            <p:nvPr/>
          </p:nvSpPr>
          <p:spPr bwMode="auto">
            <a:xfrm>
              <a:off x="0" y="0"/>
              <a:ext cx="2786"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a:solidFill>
                    <a:srgbClr val="0000FF"/>
                  </a:solidFill>
                  <a:latin typeface="Comic Sans MS"/>
                  <a:ea typeface="ＭＳ Ｐゴシック" charset="0"/>
                  <a:cs typeface="Comic Sans MS"/>
                  <a:sym typeface="Arial" charset="0"/>
                </a:rPr>
                <a:t>In practice use reduced cross-section: </a:t>
              </a:r>
            </a:p>
          </p:txBody>
        </p:sp>
      </p:grpSp>
      <p:grpSp>
        <p:nvGrpSpPr>
          <p:cNvPr id="42008" name="Group 24"/>
          <p:cNvGrpSpPr>
            <a:grpSpLocks/>
          </p:cNvGrpSpPr>
          <p:nvPr/>
        </p:nvGrpSpPr>
        <p:grpSpPr bwMode="auto">
          <a:xfrm>
            <a:off x="5528734" y="4480983"/>
            <a:ext cx="3140075" cy="1841500"/>
            <a:chOff x="0" y="0"/>
            <a:chExt cx="1978" cy="1160"/>
          </a:xfrm>
        </p:grpSpPr>
        <p:grpSp>
          <p:nvGrpSpPr>
            <p:cNvPr id="42006" name="Group 22"/>
            <p:cNvGrpSpPr>
              <a:grpSpLocks/>
            </p:cNvGrpSpPr>
            <p:nvPr/>
          </p:nvGrpSpPr>
          <p:grpSpPr bwMode="auto">
            <a:xfrm>
              <a:off x="0" y="0"/>
              <a:ext cx="1978" cy="1104"/>
              <a:chOff x="0" y="0"/>
              <a:chExt cx="1978" cy="1104"/>
            </a:xfrm>
          </p:grpSpPr>
          <p:grpSp>
            <p:nvGrpSpPr>
              <p:cNvPr id="42000" name="Group 16"/>
              <p:cNvGrpSpPr>
                <a:grpSpLocks/>
              </p:cNvGrpSpPr>
              <p:nvPr/>
            </p:nvGrpSpPr>
            <p:grpSpPr bwMode="auto">
              <a:xfrm>
                <a:off x="264" y="72"/>
                <a:ext cx="1262" cy="915"/>
                <a:chOff x="0" y="0"/>
                <a:chExt cx="1262" cy="915"/>
              </a:xfrm>
            </p:grpSpPr>
            <p:sp>
              <p:nvSpPr>
                <p:cNvPr id="41998" name="Line 14"/>
                <p:cNvSpPr>
                  <a:spLocks noChangeShapeType="1"/>
                </p:cNvSpPr>
                <p:nvPr/>
              </p:nvSpPr>
              <p:spPr bwMode="auto">
                <a:xfrm flipH="1">
                  <a:off x="0" y="0"/>
                  <a:ext cx="0" cy="915"/>
                </a:xfrm>
                <a:prstGeom prst="line">
                  <a:avLst/>
                </a:prstGeom>
                <a:noFill/>
                <a:ln w="19050" cap="flat">
                  <a:solidFill>
                    <a:schemeClr val="tx1"/>
                  </a:solidFill>
                  <a:prstDash val="solid"/>
                  <a:round/>
                  <a:headEnd type="triangl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1999" name="Line 15"/>
                <p:cNvSpPr>
                  <a:spLocks noChangeShapeType="1"/>
                </p:cNvSpPr>
                <p:nvPr/>
              </p:nvSpPr>
              <p:spPr bwMode="auto">
                <a:xfrm rot="10800000">
                  <a:off x="0" y="915"/>
                  <a:ext cx="1262" cy="0"/>
                </a:xfrm>
                <a:prstGeom prst="line">
                  <a:avLst/>
                </a:prstGeom>
                <a:noFill/>
                <a:ln w="19050" cap="flat">
                  <a:solidFill>
                    <a:schemeClr val="tx1"/>
                  </a:solidFill>
                  <a:prstDash val="solid"/>
                  <a:round/>
                  <a:headEnd type="triangl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sp>
            <p:nvSpPr>
              <p:cNvPr id="42001" name="Rectangle 17"/>
              <p:cNvSpPr>
                <a:spLocks/>
              </p:cNvSpPr>
              <p:nvPr/>
            </p:nvSpPr>
            <p:spPr bwMode="auto">
              <a:xfrm>
                <a:off x="1536" y="856"/>
                <a:ext cx="442"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41275" bIns="0">
                <a:spAutoFit/>
              </a:bodyPr>
              <a:lstStyle/>
              <a:p>
                <a:pPr marL="0" lvl="1">
                  <a:spcBef>
                    <a:spcPts val="450"/>
                  </a:spcBef>
                </a:pPr>
                <a:r>
                  <a:rPr lang="en-US" sz="2100">
                    <a:solidFill>
                      <a:schemeClr val="tx1"/>
                    </a:solidFill>
                    <a:latin typeface="Arial" charset="0"/>
                    <a:ea typeface="ＭＳ Ｐゴシック" charset="0"/>
                    <a:cs typeface="Arial" charset="0"/>
                    <a:sym typeface="Arial" charset="0"/>
                  </a:rPr>
                  <a:t>y</a:t>
                </a:r>
                <a:r>
                  <a:rPr lang="en-US" sz="2100" baseline="32000">
                    <a:solidFill>
                      <a:schemeClr val="tx1"/>
                    </a:solidFill>
                    <a:latin typeface="Arial" charset="0"/>
                    <a:ea typeface="ＭＳ Ｐゴシック" charset="0"/>
                    <a:cs typeface="Arial" charset="0"/>
                    <a:sym typeface="Arial" charset="0"/>
                  </a:rPr>
                  <a:t>2</a:t>
                </a:r>
                <a:r>
                  <a:rPr lang="en-US" sz="2100">
                    <a:solidFill>
                      <a:schemeClr val="tx1"/>
                    </a:solidFill>
                    <a:latin typeface="Arial" charset="0"/>
                    <a:ea typeface="ＭＳ Ｐゴシック" charset="0"/>
                    <a:cs typeface="Arial" charset="0"/>
                    <a:sym typeface="Arial" charset="0"/>
                  </a:rPr>
                  <a:t>/Y</a:t>
                </a:r>
                <a:r>
                  <a:rPr lang="en-US" sz="2100" baseline="32000">
                    <a:solidFill>
                      <a:schemeClr val="tx1"/>
                    </a:solidFill>
                    <a:latin typeface="Arial" charset="0"/>
                    <a:ea typeface="ＭＳ Ｐゴシック" charset="0"/>
                    <a:cs typeface="Arial" charset="0"/>
                    <a:sym typeface="Arial" charset="0"/>
                  </a:rPr>
                  <a:t>+</a:t>
                </a:r>
              </a:p>
            </p:txBody>
          </p:sp>
          <p:sp>
            <p:nvSpPr>
              <p:cNvPr id="42002" name="Rectangle 18"/>
              <p:cNvSpPr>
                <a:spLocks/>
              </p:cNvSpPr>
              <p:nvPr/>
            </p:nvSpPr>
            <p:spPr bwMode="auto">
              <a:xfrm>
                <a:off x="0" y="0"/>
                <a:ext cx="212"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41275" bIns="0">
                <a:spAutoFit/>
              </a:bodyPr>
              <a:lstStyle/>
              <a:p>
                <a:pPr marL="0" lvl="1">
                  <a:spcBef>
                    <a:spcPts val="450"/>
                  </a:spcBef>
                </a:pPr>
                <a:r>
                  <a:rPr lang="en-US" sz="2100">
                    <a:solidFill>
                      <a:schemeClr val="tx1"/>
                    </a:solidFill>
                    <a:latin typeface="Arial" charset="0"/>
                    <a:ea typeface="ＭＳ Ｐゴシック" charset="0"/>
                    <a:cs typeface="Arial" charset="0"/>
                    <a:sym typeface="Arial" charset="0"/>
                  </a:rPr>
                  <a:t>σ</a:t>
                </a:r>
                <a:r>
                  <a:rPr lang="en-US" sz="2100" baseline="-6000">
                    <a:solidFill>
                      <a:schemeClr val="tx1"/>
                    </a:solidFill>
                    <a:latin typeface="Arial" charset="0"/>
                    <a:ea typeface="ＭＳ Ｐゴシック" charset="0"/>
                    <a:cs typeface="Arial" charset="0"/>
                    <a:sym typeface="Arial" charset="0"/>
                  </a:rPr>
                  <a:t>r</a:t>
                </a:r>
              </a:p>
            </p:txBody>
          </p:sp>
          <p:sp>
            <p:nvSpPr>
              <p:cNvPr id="42003" name="Line 19"/>
              <p:cNvSpPr>
                <a:spLocks noChangeShapeType="1"/>
              </p:cNvSpPr>
              <p:nvPr/>
            </p:nvSpPr>
            <p:spPr bwMode="auto">
              <a:xfrm>
                <a:off x="264" y="328"/>
                <a:ext cx="974" cy="542"/>
              </a:xfrm>
              <a:prstGeom prst="line">
                <a:avLst/>
              </a:prstGeom>
              <a:noFill/>
              <a:ln w="12700" cap="flat">
                <a:solidFill>
                  <a:srgbClr val="D90B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2004" name="Oval 20"/>
              <p:cNvSpPr>
                <a:spLocks/>
              </p:cNvSpPr>
              <p:nvPr/>
            </p:nvSpPr>
            <p:spPr bwMode="auto">
              <a:xfrm>
                <a:off x="432" y="400"/>
                <a:ext cx="96" cy="96"/>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sp>
            <p:nvSpPr>
              <p:cNvPr id="42005" name="Oval 21"/>
              <p:cNvSpPr>
                <a:spLocks/>
              </p:cNvSpPr>
              <p:nvPr/>
            </p:nvSpPr>
            <p:spPr bwMode="auto">
              <a:xfrm>
                <a:off x="1000" y="720"/>
                <a:ext cx="96" cy="96"/>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grpSp>
        <p:sp>
          <p:nvSpPr>
            <p:cNvPr id="42007" name="Rectangle 23"/>
            <p:cNvSpPr>
              <a:spLocks/>
            </p:cNvSpPr>
            <p:nvPr/>
          </p:nvSpPr>
          <p:spPr bwMode="auto">
            <a:xfrm>
              <a:off x="183" y="976"/>
              <a:ext cx="156" cy="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300">
                  <a:solidFill>
                    <a:schemeClr val="tx1"/>
                  </a:solidFill>
                  <a:latin typeface="Arial" charset="0"/>
                  <a:ea typeface="ＭＳ Ｐゴシック" charset="0"/>
                  <a:cs typeface="Arial" charset="0"/>
                  <a:sym typeface="Arial" charset="0"/>
                </a:rPr>
                <a:t>0</a:t>
              </a:r>
            </a:p>
          </p:txBody>
        </p:sp>
      </p:grpSp>
      <p:sp>
        <p:nvSpPr>
          <p:cNvPr id="2" name="Date Placeholder 1"/>
          <p:cNvSpPr>
            <a:spLocks noGrp="1"/>
          </p:cNvSpPr>
          <p:nvPr>
            <p:ph type="dt" sz="half" idx="10"/>
          </p:nvPr>
        </p:nvSpPr>
        <p:spPr/>
        <p:txBody>
          <a:bodyPr/>
          <a:lstStyle/>
          <a:p>
            <a:r>
              <a:rPr lang="en-US"/>
              <a:t>E.C. Aschenauer</a:t>
            </a:r>
          </a:p>
        </p:txBody>
      </p:sp>
    </p:spTree>
    <p:extLst>
      <p:ext uri="{BB962C8B-B14F-4D97-AF65-F5344CB8AC3E}">
        <p14:creationId xmlns:p14="http://schemas.microsoft.com/office/powerpoint/2010/main" xmlns="" val="506965061"/>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19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1997"/>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499"/>
                                          </p:stCondLst>
                                        </p:cTn>
                                        <p:tgtEl>
                                          <p:spTgt spid="420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7"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82563" y="2336800"/>
            <a:ext cx="4802187" cy="427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pic>
        <p:nvPicPr>
          <p:cNvPr id="44034"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3133" y="2436283"/>
            <a:ext cx="4914900" cy="424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sp>
        <p:nvSpPr>
          <p:cNvPr id="44036" name="Rectangle 4"/>
          <p:cNvSpPr>
            <a:spLocks noGrp="1" noChangeArrowheads="1"/>
          </p:cNvSpPr>
          <p:nvPr>
            <p:ph type="title"/>
          </p:nvPr>
        </p:nvSpPr>
        <p:spPr>
          <a:ln/>
        </p:spPr>
        <p:txBody>
          <a:bodyPr rIns="133350"/>
          <a:lstStyle/>
          <a:p>
            <a:r>
              <a:rPr lang="en-US"/>
              <a:t>Measuring F</a:t>
            </a:r>
            <a:r>
              <a:rPr lang="en-US" baseline="-6000"/>
              <a:t>L</a:t>
            </a:r>
            <a:r>
              <a:rPr lang="en-US"/>
              <a:t> with the EIC (II)</a:t>
            </a:r>
          </a:p>
        </p:txBody>
      </p:sp>
      <p:sp>
        <p:nvSpPr>
          <p:cNvPr id="44038" name="Rectangle 6"/>
          <p:cNvSpPr>
            <a:spLocks/>
          </p:cNvSpPr>
          <p:nvPr/>
        </p:nvSpPr>
        <p:spPr bwMode="auto">
          <a:xfrm>
            <a:off x="184944" y="802217"/>
            <a:ext cx="8863013"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r>
              <a:rPr lang="en-US" dirty="0">
                <a:solidFill>
                  <a:schemeClr val="tx1"/>
                </a:solidFill>
                <a:latin typeface="Comic Sans MS"/>
                <a:ea typeface="ＭＳ Ｐゴシック" charset="0"/>
                <a:cs typeface="Comic Sans MS"/>
                <a:sym typeface="Arial" charset="0"/>
              </a:rPr>
              <a:t>In order to extract F</a:t>
            </a:r>
            <a:r>
              <a:rPr lang="en-US" baseline="-29000" dirty="0">
                <a:solidFill>
                  <a:schemeClr val="tx1"/>
                </a:solidFill>
                <a:latin typeface="Comic Sans MS"/>
                <a:ea typeface="ＭＳ Ｐゴシック" charset="0"/>
                <a:cs typeface="Comic Sans MS"/>
                <a:sym typeface="Arial" charset="0"/>
              </a:rPr>
              <a:t>L</a:t>
            </a:r>
            <a:r>
              <a:rPr lang="en-US" dirty="0">
                <a:solidFill>
                  <a:schemeClr val="tx1"/>
                </a:solidFill>
                <a:latin typeface="Comic Sans MS"/>
                <a:ea typeface="ＭＳ Ｐゴシック" charset="0"/>
                <a:cs typeface="Comic Sans MS"/>
                <a:sym typeface="Arial" charset="0"/>
              </a:rPr>
              <a:t> one needs </a:t>
            </a:r>
            <a:r>
              <a:rPr lang="en-US" dirty="0">
                <a:solidFill>
                  <a:srgbClr val="0000FF"/>
                </a:solidFill>
                <a:latin typeface="Comic Sans MS"/>
                <a:ea typeface="ＭＳ Ｐゴシック" charset="0"/>
                <a:cs typeface="Comic Sans MS"/>
                <a:sym typeface="Arial" charset="0"/>
              </a:rPr>
              <a:t>at least two measurements </a:t>
            </a:r>
            <a:r>
              <a:rPr lang="en-US" dirty="0">
                <a:solidFill>
                  <a:schemeClr val="tx1"/>
                </a:solidFill>
                <a:latin typeface="Comic Sans MS"/>
                <a:ea typeface="ＭＳ Ｐゴシック" charset="0"/>
                <a:cs typeface="Comic Sans MS"/>
                <a:sym typeface="Arial" charset="0"/>
              </a:rPr>
              <a:t>of the inclusive cross section with </a:t>
            </a:r>
            <a:r>
              <a:rPr lang="ja-JP" altLang="en-US" dirty="0">
                <a:solidFill>
                  <a:schemeClr val="tx1"/>
                </a:solidFill>
                <a:latin typeface="Comic Sans MS"/>
                <a:ea typeface="ＭＳ Ｐゴシック" charset="0"/>
                <a:cs typeface="Comic Sans MS"/>
                <a:sym typeface="Arial" charset="0"/>
              </a:rPr>
              <a:t>“</a:t>
            </a:r>
            <a:r>
              <a:rPr lang="en-US" dirty="0">
                <a:solidFill>
                  <a:schemeClr val="tx1"/>
                </a:solidFill>
                <a:latin typeface="Comic Sans MS"/>
                <a:ea typeface="ＭＳ Ｐゴシック" charset="0"/>
                <a:cs typeface="Comic Sans MS"/>
                <a:sym typeface="Arial" charset="0"/>
              </a:rPr>
              <a:t>wide</a:t>
            </a:r>
            <a:r>
              <a:rPr lang="ja-JP" altLang="en-US" dirty="0">
                <a:solidFill>
                  <a:schemeClr val="tx1"/>
                </a:solidFill>
                <a:latin typeface="Comic Sans MS"/>
                <a:ea typeface="ＭＳ Ｐゴシック" charset="0"/>
                <a:cs typeface="Comic Sans MS"/>
                <a:sym typeface="Arial" charset="0"/>
              </a:rPr>
              <a:t>”</a:t>
            </a:r>
            <a:r>
              <a:rPr lang="en-US" dirty="0">
                <a:solidFill>
                  <a:schemeClr val="tx1"/>
                </a:solidFill>
                <a:latin typeface="Comic Sans MS"/>
                <a:ea typeface="ＭＳ Ｐゴシック" charset="0"/>
                <a:cs typeface="Comic Sans MS"/>
                <a:sym typeface="Arial" charset="0"/>
              </a:rPr>
              <a:t> span in inelasticity parameter </a:t>
            </a:r>
            <a:r>
              <a:rPr lang="en-US" dirty="0">
                <a:solidFill>
                  <a:schemeClr val="tx1"/>
                </a:solidFill>
                <a:latin typeface="Comic Sans MS"/>
                <a:ea typeface="ＭＳ Ｐゴシック" charset="0"/>
                <a:cs typeface="Comic Sans MS"/>
                <a:sym typeface="Arial Bold" charset="0"/>
              </a:rPr>
              <a:t>y</a:t>
            </a:r>
            <a:r>
              <a:rPr lang="en-US" dirty="0">
                <a:solidFill>
                  <a:schemeClr val="tx1"/>
                </a:solidFill>
                <a:latin typeface="Comic Sans MS"/>
                <a:ea typeface="ＭＳ Ｐゴシック" charset="0"/>
                <a:cs typeface="Comic Sans MS"/>
                <a:sym typeface="Arial" charset="0"/>
              </a:rPr>
              <a:t>  (Q</a:t>
            </a:r>
            <a:r>
              <a:rPr lang="en-US" baseline="32000" dirty="0">
                <a:solidFill>
                  <a:schemeClr val="tx1"/>
                </a:solidFill>
                <a:latin typeface="Comic Sans MS"/>
                <a:ea typeface="ＭＳ Ｐゴシック" charset="0"/>
                <a:cs typeface="Comic Sans MS"/>
                <a:sym typeface="Arial" charset="0"/>
              </a:rPr>
              <a:t>2</a:t>
            </a:r>
            <a:r>
              <a:rPr lang="en-US" dirty="0">
                <a:solidFill>
                  <a:schemeClr val="tx1"/>
                </a:solidFill>
                <a:latin typeface="Comic Sans MS"/>
                <a:ea typeface="ＭＳ Ｐゴシック" charset="0"/>
                <a:cs typeface="Comic Sans MS"/>
                <a:sym typeface="Arial" charset="0"/>
              </a:rPr>
              <a:t> = </a:t>
            </a:r>
            <a:r>
              <a:rPr lang="en-US" dirty="0" err="1">
                <a:solidFill>
                  <a:schemeClr val="tx1"/>
                </a:solidFill>
                <a:latin typeface="Comic Sans MS"/>
                <a:ea typeface="ＭＳ Ｐゴシック" charset="0"/>
                <a:cs typeface="Comic Sans MS"/>
                <a:sym typeface="Arial" charset="0"/>
              </a:rPr>
              <a:t>sxy</a:t>
            </a:r>
            <a:r>
              <a:rPr lang="en-US" dirty="0">
                <a:solidFill>
                  <a:schemeClr val="tx1"/>
                </a:solidFill>
                <a:latin typeface="Comic Sans MS"/>
                <a:ea typeface="ＭＳ Ｐゴシック" charset="0"/>
                <a:cs typeface="Comic Sans MS"/>
                <a:sym typeface="Arial" charset="0"/>
              </a:rPr>
              <a:t>)</a:t>
            </a:r>
          </a:p>
        </p:txBody>
      </p:sp>
      <p:sp>
        <p:nvSpPr>
          <p:cNvPr id="44039" name="Rectangle 7"/>
          <p:cNvSpPr>
            <a:spLocks/>
          </p:cNvSpPr>
          <p:nvPr/>
        </p:nvSpPr>
        <p:spPr bwMode="auto">
          <a:xfrm>
            <a:off x="221191" y="1430866"/>
            <a:ext cx="6488642"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r>
              <a:rPr lang="en-US" sz="2000" dirty="0">
                <a:solidFill>
                  <a:srgbClr val="FF29FE"/>
                </a:solidFill>
                <a:latin typeface="Comic Sans MS"/>
                <a:ea typeface="ＭＳ Ｐゴシック" charset="0"/>
                <a:cs typeface="Comic Sans MS"/>
                <a:sym typeface="Arial" charset="0"/>
              </a:rPr>
              <a:t>F</a:t>
            </a:r>
            <a:r>
              <a:rPr lang="en-US" sz="2000" baseline="-28000" dirty="0">
                <a:solidFill>
                  <a:srgbClr val="FF29FE"/>
                </a:solidFill>
                <a:latin typeface="Comic Sans MS"/>
                <a:ea typeface="ＭＳ Ｐゴシック" charset="0"/>
                <a:cs typeface="Comic Sans MS"/>
                <a:sym typeface="Arial" charset="0"/>
              </a:rPr>
              <a:t>L</a:t>
            </a:r>
            <a:r>
              <a:rPr lang="en-US" sz="2000" dirty="0">
                <a:solidFill>
                  <a:srgbClr val="FF29FE"/>
                </a:solidFill>
                <a:latin typeface="Comic Sans MS"/>
                <a:ea typeface="ＭＳ Ｐゴシック" charset="0"/>
                <a:cs typeface="Comic Sans MS"/>
                <a:sym typeface="Arial" charset="0"/>
              </a:rPr>
              <a:t> requires runs at various √s </a:t>
            </a:r>
            <a:r>
              <a:rPr lang="en-US" sz="2000" dirty="0">
                <a:solidFill>
                  <a:srgbClr val="FF29FE"/>
                </a:solidFill>
                <a:latin typeface="Comic Sans MS"/>
                <a:ea typeface="ＭＳ Ｐゴシック" charset="0"/>
                <a:cs typeface="Comic Sans MS"/>
                <a:sym typeface="Symbol" charset="0"/>
              </a:rPr>
              <a:t>⇒ </a:t>
            </a:r>
            <a:r>
              <a:rPr lang="en-US" sz="2000" dirty="0">
                <a:solidFill>
                  <a:srgbClr val="FF29FE"/>
                </a:solidFill>
                <a:latin typeface="Comic Sans MS"/>
                <a:ea typeface="ＭＳ Ｐゴシック" charset="0"/>
                <a:cs typeface="Comic Sans MS"/>
                <a:sym typeface="Arial" charset="0"/>
              </a:rPr>
              <a:t>longer program</a:t>
            </a:r>
          </a:p>
        </p:txBody>
      </p:sp>
      <p:sp>
        <p:nvSpPr>
          <p:cNvPr id="44040" name="Rectangle 8"/>
          <p:cNvSpPr>
            <a:spLocks/>
          </p:cNvSpPr>
          <p:nvPr/>
        </p:nvSpPr>
        <p:spPr bwMode="auto">
          <a:xfrm>
            <a:off x="5245100" y="2336800"/>
            <a:ext cx="3898900" cy="313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r>
              <a:rPr lang="en-US" sz="2100" dirty="0">
                <a:solidFill>
                  <a:schemeClr val="tx1"/>
                </a:solidFill>
                <a:latin typeface="Comic Sans MS"/>
                <a:ea typeface="ＭＳ Ｐゴシック" charset="0"/>
                <a:cs typeface="Comic Sans MS"/>
                <a:sym typeface="Arial" charset="0"/>
              </a:rPr>
              <a:t>Need sufficient lever arm in y</a:t>
            </a:r>
            <a:r>
              <a:rPr lang="en-US" sz="2100" baseline="32000" dirty="0">
                <a:solidFill>
                  <a:schemeClr val="tx1"/>
                </a:solidFill>
                <a:latin typeface="Comic Sans MS"/>
                <a:ea typeface="ＭＳ Ｐゴシック" charset="0"/>
                <a:cs typeface="Comic Sans MS"/>
                <a:sym typeface="Arial" charset="0"/>
              </a:rPr>
              <a:t>2</a:t>
            </a:r>
            <a:r>
              <a:rPr lang="en-US" sz="2100" dirty="0">
                <a:solidFill>
                  <a:schemeClr val="tx1"/>
                </a:solidFill>
                <a:latin typeface="Comic Sans MS"/>
                <a:ea typeface="ＭＳ Ｐゴシック" charset="0"/>
                <a:cs typeface="Comic Sans MS"/>
                <a:sym typeface="Arial" charset="0"/>
              </a:rPr>
              <a:t>/Y</a:t>
            </a:r>
            <a:r>
              <a:rPr lang="en-US" sz="2100" baseline="32000" dirty="0">
                <a:solidFill>
                  <a:schemeClr val="tx1"/>
                </a:solidFill>
                <a:latin typeface="Comic Sans MS"/>
                <a:ea typeface="ＭＳ Ｐゴシック" charset="0"/>
                <a:cs typeface="Comic Sans MS"/>
                <a:sym typeface="Arial" charset="0"/>
              </a:rPr>
              <a:t>+</a:t>
            </a:r>
          </a:p>
          <a:p>
            <a:pPr marL="39688"/>
            <a:r>
              <a:rPr lang="en-US" sz="2100" dirty="0">
                <a:solidFill>
                  <a:srgbClr val="0000FF"/>
                </a:solidFill>
                <a:latin typeface="Comic Sans MS"/>
                <a:ea typeface="ＭＳ Ｐゴシック" charset="0"/>
                <a:cs typeface="Comic Sans MS"/>
                <a:sym typeface="Arial" charset="0"/>
              </a:rPr>
              <a:t>Limits on y</a:t>
            </a:r>
            <a:r>
              <a:rPr lang="en-US" sz="2100" baseline="32000" dirty="0">
                <a:solidFill>
                  <a:srgbClr val="0000FF"/>
                </a:solidFill>
                <a:latin typeface="Comic Sans MS"/>
                <a:ea typeface="ＭＳ Ｐゴシック" charset="0"/>
                <a:cs typeface="Comic Sans MS"/>
                <a:sym typeface="Arial" charset="0"/>
              </a:rPr>
              <a:t>2</a:t>
            </a:r>
            <a:r>
              <a:rPr lang="en-US" sz="2100" dirty="0">
                <a:solidFill>
                  <a:srgbClr val="0000FF"/>
                </a:solidFill>
                <a:latin typeface="Comic Sans MS"/>
                <a:ea typeface="ＭＳ Ｐゴシック" charset="0"/>
                <a:cs typeface="Comic Sans MS"/>
                <a:sym typeface="Arial" charset="0"/>
              </a:rPr>
              <a:t>/Y</a:t>
            </a:r>
            <a:r>
              <a:rPr lang="en-US" sz="2100" baseline="32000" dirty="0">
                <a:solidFill>
                  <a:srgbClr val="0000FF"/>
                </a:solidFill>
                <a:latin typeface="Comic Sans MS"/>
                <a:ea typeface="ＭＳ Ｐゴシック" charset="0"/>
                <a:cs typeface="Comic Sans MS"/>
                <a:sym typeface="Arial" charset="0"/>
              </a:rPr>
              <a:t>+</a:t>
            </a:r>
            <a:r>
              <a:rPr lang="en-US" sz="2100" dirty="0">
                <a:solidFill>
                  <a:srgbClr val="0000FF"/>
                </a:solidFill>
                <a:latin typeface="Comic Sans MS"/>
                <a:ea typeface="ＭＳ Ｐゴシック" charset="0"/>
                <a:cs typeface="Comic Sans MS"/>
                <a:sym typeface="Arial" charset="0"/>
              </a:rPr>
              <a:t>:</a:t>
            </a:r>
          </a:p>
          <a:p>
            <a:pPr marL="39688"/>
            <a:r>
              <a:rPr lang="en-US" sz="2100" dirty="0">
                <a:solidFill>
                  <a:srgbClr val="FF29FE"/>
                </a:solidFill>
                <a:latin typeface="Comic Sans MS"/>
                <a:ea typeface="ＭＳ Ｐゴシック" charset="0"/>
                <a:cs typeface="Comic Sans MS"/>
                <a:sym typeface="Arial" charset="0"/>
              </a:rPr>
              <a:t>At small y: </a:t>
            </a:r>
          </a:p>
          <a:p>
            <a:pPr marL="39688"/>
            <a:r>
              <a:rPr lang="en-US" sz="2100" dirty="0">
                <a:solidFill>
                  <a:schemeClr val="tx1"/>
                </a:solidFill>
                <a:latin typeface="Comic Sans MS"/>
                <a:ea typeface="ＭＳ Ｐゴシック" charset="0"/>
                <a:cs typeface="Comic Sans MS"/>
                <a:sym typeface="Arial" charset="0"/>
              </a:rPr>
              <a:t>detector resolution for e</a:t>
            </a:r>
            <a:r>
              <a:rPr lang="ja-JP" altLang="en-US" sz="2100" dirty="0">
                <a:solidFill>
                  <a:schemeClr val="tx1"/>
                </a:solidFill>
                <a:latin typeface="Comic Sans MS"/>
                <a:ea typeface="ＭＳ Ｐゴシック" charset="0"/>
                <a:cs typeface="Comic Sans MS"/>
                <a:sym typeface="Arial" charset="0"/>
              </a:rPr>
              <a:t>’</a:t>
            </a:r>
            <a:endParaRPr lang="en-US" altLang="ja-JP" sz="2100" dirty="0">
              <a:solidFill>
                <a:schemeClr val="tx1"/>
              </a:solidFill>
              <a:latin typeface="Comic Sans MS"/>
              <a:ea typeface="ＭＳ Ｐゴシック" charset="0"/>
              <a:cs typeface="Comic Sans MS"/>
              <a:sym typeface="Arial" charset="0"/>
            </a:endParaRPr>
          </a:p>
          <a:p>
            <a:pPr marL="39688"/>
            <a:r>
              <a:rPr lang="en-US" sz="2100" dirty="0">
                <a:solidFill>
                  <a:srgbClr val="FF29FE"/>
                </a:solidFill>
                <a:latin typeface="Comic Sans MS"/>
                <a:ea typeface="ＭＳ Ｐゴシック" charset="0"/>
                <a:cs typeface="Comic Sans MS"/>
                <a:sym typeface="Arial" charset="0"/>
              </a:rPr>
              <a:t>At large y: </a:t>
            </a:r>
          </a:p>
          <a:p>
            <a:pPr marL="39688"/>
            <a:r>
              <a:rPr lang="en-US" sz="2100" dirty="0" err="1">
                <a:solidFill>
                  <a:schemeClr val="tx1"/>
                </a:solidFill>
                <a:latin typeface="Comic Sans MS"/>
                <a:ea typeface="ＭＳ Ｐゴシック" charset="0"/>
                <a:cs typeface="Comic Sans MS"/>
                <a:sym typeface="Arial" charset="0"/>
              </a:rPr>
              <a:t>radiative</a:t>
            </a:r>
            <a:r>
              <a:rPr lang="en-US" sz="2100" dirty="0">
                <a:solidFill>
                  <a:schemeClr val="tx1"/>
                </a:solidFill>
                <a:latin typeface="Comic Sans MS"/>
                <a:ea typeface="ＭＳ Ｐゴシック" charset="0"/>
                <a:cs typeface="Comic Sans MS"/>
                <a:sym typeface="Arial" charset="0"/>
              </a:rPr>
              <a:t> corrections and charge symmetric background</a:t>
            </a:r>
          </a:p>
        </p:txBody>
      </p:sp>
      <p:grpSp>
        <p:nvGrpSpPr>
          <p:cNvPr id="2" name="Group 1"/>
          <p:cNvGrpSpPr/>
          <p:nvPr/>
        </p:nvGrpSpPr>
        <p:grpSpPr>
          <a:xfrm>
            <a:off x="5147704" y="2388640"/>
            <a:ext cx="3996296" cy="3146443"/>
            <a:chOff x="5147704" y="2388640"/>
            <a:chExt cx="3996296" cy="3146443"/>
          </a:xfrm>
        </p:grpSpPr>
        <p:sp>
          <p:nvSpPr>
            <p:cNvPr id="44042" name="Rectangle 10"/>
            <p:cNvSpPr>
              <a:spLocks/>
            </p:cNvSpPr>
            <p:nvPr/>
          </p:nvSpPr>
          <p:spPr bwMode="auto">
            <a:xfrm>
              <a:off x="5331834" y="2504029"/>
              <a:ext cx="3769783" cy="2692388"/>
            </a:xfrm>
            <a:prstGeom prst="rect">
              <a:avLst/>
            </a:prstGeom>
            <a:solidFill>
              <a:srgbClr val="FFFFFF"/>
            </a:solid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r>
                <a:rPr lang="en-US" u="sng" dirty="0">
                  <a:solidFill>
                    <a:srgbClr val="0000FF"/>
                  </a:solidFill>
                  <a:latin typeface="Comic Sans MS"/>
                  <a:ea typeface="ＭＳ Ｐゴシック" charset="0"/>
                  <a:cs typeface="Comic Sans MS"/>
                  <a:sym typeface="Arial" charset="0"/>
                </a:rPr>
                <a:t>EIC studies:</a:t>
              </a:r>
            </a:p>
            <a:p>
              <a:pPr marL="39688"/>
              <a:endParaRPr lang="en-US" u="sng" dirty="0">
                <a:solidFill>
                  <a:srgbClr val="0000FF"/>
                </a:solidFill>
                <a:latin typeface="Comic Sans MS"/>
                <a:ea typeface="ＭＳ Ｐゴシック" charset="0"/>
                <a:cs typeface="Comic Sans MS"/>
                <a:sym typeface="Arial" charset="0"/>
              </a:endParaRPr>
            </a:p>
            <a:p>
              <a:pPr marL="325438" indent="-285750">
                <a:buClr>
                  <a:srgbClr val="0000FF"/>
                </a:buClr>
                <a:buSzPct val="125000"/>
                <a:buFont typeface="Wingdings" charset="2"/>
                <a:buChar char="§"/>
              </a:pPr>
              <a:r>
                <a:rPr lang="en-US" dirty="0">
                  <a:solidFill>
                    <a:schemeClr val="tx1"/>
                  </a:solidFill>
                  <a:latin typeface="Comic Sans MS"/>
                  <a:ea typeface="ＭＳ Ｐゴシック" charset="0"/>
                  <a:cs typeface="Comic Sans MS"/>
                  <a:sym typeface="Arial" charset="0"/>
                </a:rPr>
                <a:t>Statistical error is negligible </a:t>
              </a:r>
            </a:p>
            <a:p>
              <a:pPr marL="39688">
                <a:buClr>
                  <a:srgbClr val="0000FF"/>
                </a:buClr>
                <a:buSzPct val="125000"/>
              </a:pPr>
              <a:r>
                <a:rPr lang="en-US" dirty="0">
                  <a:latin typeface="Comic Sans MS"/>
                  <a:ea typeface="ＭＳ Ｐゴシック" charset="0"/>
                  <a:cs typeface="Comic Sans MS"/>
                  <a:sym typeface="Arial" charset="0"/>
                </a:rPr>
                <a:t>   </a:t>
              </a:r>
              <a:r>
                <a:rPr lang="en-US" dirty="0">
                  <a:solidFill>
                    <a:schemeClr val="tx1"/>
                  </a:solidFill>
                  <a:latin typeface="Comic Sans MS"/>
                  <a:ea typeface="ＭＳ Ｐゴシック" charset="0"/>
                  <a:cs typeface="Comic Sans MS"/>
                  <a:sym typeface="Arial" charset="0"/>
                </a:rPr>
                <a:t>in essentially whole range</a:t>
              </a:r>
            </a:p>
            <a:p>
              <a:pPr marL="325438" indent="-285750">
                <a:buClr>
                  <a:srgbClr val="0000FF"/>
                </a:buClr>
                <a:buSzPct val="125000"/>
                <a:buFont typeface="Wingdings" charset="2"/>
                <a:buChar char="§"/>
              </a:pPr>
              <a:r>
                <a:rPr lang="en-US" dirty="0">
                  <a:solidFill>
                    <a:schemeClr val="tx1"/>
                  </a:solidFill>
                  <a:latin typeface="Comic Sans MS"/>
                  <a:ea typeface="ＭＳ Ｐゴシック" charset="0"/>
                  <a:cs typeface="Comic Sans MS"/>
                  <a:sym typeface="Arial" charset="0"/>
                </a:rPr>
                <a:t>Systematical Error</a:t>
              </a:r>
            </a:p>
            <a:p>
              <a:pPr marL="382588" indent="-342900">
                <a:buClr>
                  <a:srgbClr val="0000FF"/>
                </a:buClr>
                <a:buSzPct val="100000"/>
                <a:buFont typeface="Wingdings" charset="2"/>
                <a:buChar char="Ø"/>
              </a:pPr>
              <a:r>
                <a:rPr lang="en-US" dirty="0">
                  <a:solidFill>
                    <a:schemeClr val="tx1"/>
                  </a:solidFill>
                  <a:latin typeface="Comic Sans MS"/>
                  <a:ea typeface="ＭＳ Ｐゴシック" charset="0"/>
                  <a:cs typeface="Comic Sans MS"/>
                  <a:sym typeface="Arial" charset="0"/>
                </a:rPr>
                <a:t>Calibration</a:t>
              </a:r>
            </a:p>
            <a:p>
              <a:pPr marL="382588" indent="-342900">
                <a:buClr>
                  <a:srgbClr val="0000FF"/>
                </a:buClr>
                <a:buSzPct val="100000"/>
                <a:buFont typeface="Wingdings" charset="2"/>
                <a:buChar char="Ø"/>
              </a:pPr>
              <a:r>
                <a:rPr lang="en-US" dirty="0">
                  <a:solidFill>
                    <a:schemeClr val="tx1"/>
                  </a:solidFill>
                  <a:latin typeface="Comic Sans MS"/>
                  <a:ea typeface="ＭＳ Ｐゴシック" charset="0"/>
                  <a:cs typeface="Comic Sans MS"/>
                  <a:sym typeface="Arial" charset="0"/>
                </a:rPr>
                <a:t>Normalization</a:t>
              </a:r>
            </a:p>
            <a:p>
              <a:pPr marL="382588" indent="-342900">
                <a:buClr>
                  <a:srgbClr val="0000FF"/>
                </a:buClr>
                <a:buSzPct val="100000"/>
                <a:buFont typeface="Wingdings" charset="2"/>
                <a:buChar char="Ø"/>
              </a:pPr>
              <a:r>
                <a:rPr lang="en-US" dirty="0">
                  <a:solidFill>
                    <a:schemeClr val="tx1"/>
                  </a:solidFill>
                  <a:latin typeface="Comic Sans MS"/>
                  <a:ea typeface="ＭＳ Ｐゴシック" charset="0"/>
                  <a:cs typeface="Comic Sans MS"/>
                  <a:sym typeface="Arial" charset="0"/>
                </a:rPr>
                <a:t>Experiment</a:t>
              </a:r>
            </a:p>
            <a:p>
              <a:pPr marL="382588" indent="-342900">
                <a:buClr>
                  <a:srgbClr val="0000FF"/>
                </a:buClr>
                <a:buSzPct val="100000"/>
                <a:buFont typeface="Wingdings" charset="2"/>
                <a:buChar char="Ø"/>
              </a:pPr>
              <a:r>
                <a:rPr lang="en-US" dirty="0" err="1">
                  <a:solidFill>
                    <a:schemeClr val="tx1"/>
                  </a:solidFill>
                  <a:latin typeface="Comic Sans MS"/>
                  <a:ea typeface="ＭＳ Ｐゴシック" charset="0"/>
                  <a:cs typeface="Comic Sans MS"/>
                  <a:sym typeface="Arial" charset="0"/>
                </a:rPr>
                <a:t>Radiative</a:t>
              </a:r>
              <a:r>
                <a:rPr lang="en-US" dirty="0">
                  <a:solidFill>
                    <a:schemeClr val="tx1"/>
                  </a:solidFill>
                  <a:latin typeface="Comic Sans MS"/>
                  <a:ea typeface="ＭＳ Ｐゴシック" charset="0"/>
                  <a:cs typeface="Comic Sans MS"/>
                  <a:sym typeface="Arial" charset="0"/>
                </a:rPr>
                <a:t> Corrections</a:t>
              </a:r>
            </a:p>
          </p:txBody>
        </p:sp>
        <p:pic>
          <p:nvPicPr>
            <p:cNvPr id="44043" name="Picture 11"/>
            <p:cNvPicPr>
              <a:picLocks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147704" y="2388640"/>
              <a:ext cx="3996296" cy="3146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grpSp>
      <p:sp>
        <p:nvSpPr>
          <p:cNvPr id="3" name="Slide Number Placeholder 2"/>
          <p:cNvSpPr>
            <a:spLocks noGrp="1"/>
          </p:cNvSpPr>
          <p:nvPr>
            <p:ph type="sldNum" sz="quarter" idx="12"/>
          </p:nvPr>
        </p:nvSpPr>
        <p:spPr/>
        <p:txBody>
          <a:bodyPr/>
          <a:lstStyle/>
          <a:p>
            <a:fld id="{E7C2DFF1-6A7E-5841-980E-96BA788216E4}" type="slidenum">
              <a:rPr lang="en-US"/>
              <a:pPr/>
              <a:t>86</a:t>
            </a:fld>
            <a:endParaRPr lang="en-US"/>
          </a:p>
        </p:txBody>
      </p:sp>
      <p:sp>
        <p:nvSpPr>
          <p:cNvPr id="4" name="Date Placeholder 3"/>
          <p:cNvSpPr>
            <a:spLocks noGrp="1"/>
          </p:cNvSpPr>
          <p:nvPr>
            <p:ph type="dt" sz="half" idx="10"/>
          </p:nvPr>
        </p:nvSpPr>
        <p:spPr/>
        <p:txBody>
          <a:bodyPr/>
          <a:lstStyle/>
          <a:p>
            <a:r>
              <a:rPr lang="en-US"/>
              <a:t>E.C. Aschenauer</a:t>
            </a:r>
          </a:p>
        </p:txBody>
      </p:sp>
    </p:spTree>
    <p:extLst>
      <p:ext uri="{BB962C8B-B14F-4D97-AF65-F5344CB8AC3E}">
        <p14:creationId xmlns:p14="http://schemas.microsoft.com/office/powerpoint/2010/main" xmlns="" val="1366540730"/>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499"/>
                                          </p:stCondLst>
                                        </p:cTn>
                                        <p:tgtEl>
                                          <p:spTgt spid="44034"/>
                                        </p:tgtEl>
                                        <p:attrNameLst>
                                          <p:attrName>style.visibility</p:attrName>
                                        </p:attrNameLst>
                                      </p:cBhvr>
                                      <p:to>
                                        <p:strVal val="hidden"/>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4403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bgerundetes Rechteck 22"/>
          <p:cNvSpPr/>
          <p:nvPr/>
        </p:nvSpPr>
        <p:spPr>
          <a:xfrm>
            <a:off x="243426" y="1332379"/>
            <a:ext cx="8604249" cy="4388203"/>
          </a:xfrm>
          <a:prstGeom prst="roundRect">
            <a:avLst>
              <a:gd name="adj" fmla="val 5515"/>
            </a:avLst>
          </a:prstGeom>
          <a:solidFill>
            <a:srgbClr val="FFF7ED"/>
          </a:solidFill>
          <a:ln w="25400">
            <a:solidFill>
              <a:srgbClr val="FFFF66"/>
            </a:solidFill>
          </a:ln>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el 1"/>
          <p:cNvSpPr txBox="1">
            <a:spLocks/>
          </p:cNvSpPr>
          <p:nvPr/>
        </p:nvSpPr>
        <p:spPr>
          <a:xfrm>
            <a:off x="227849" y="81557"/>
            <a:ext cx="7313613" cy="634852"/>
          </a:xfrm>
          <a:prstGeom prst="rect">
            <a:avLst/>
          </a:prstGeom>
          <a:scene3d>
            <a:camera prst="orthographicFront"/>
            <a:lightRig rig="chilly" dir="t"/>
          </a:scene3d>
          <a:sp3d extrusionH="12700">
            <a:extrusionClr>
              <a:schemeClr val="bg1"/>
            </a:extrusionClr>
          </a:sp3d>
        </p:spPr>
        <p:txBody>
          <a:bodyPr vert="horz" lIns="91440" tIns="45720" rIns="91440" bIns="45720" rtlCol="0" anchor="b">
            <a:noAutofit/>
            <a:sp3d extrusionH="12700">
              <a:extrusionClr>
                <a:schemeClr val="bg1"/>
              </a:extrusionClr>
            </a:sp3d>
          </a:bodyPr>
          <a:lstStyle/>
          <a:p>
            <a:pPr marL="0" marR="0" lvl="0" indent="0" algn="ctr" defTabSz="914400" rtl="0" eaLnBrk="1" fontAlgn="auto" latinLnBrk="0" hangingPunct="1">
              <a:lnSpc>
                <a:spcPts val="5600"/>
              </a:lnSpc>
              <a:spcBef>
                <a:spcPct val="0"/>
              </a:spcBef>
              <a:spcAft>
                <a:spcPts val="0"/>
              </a:spcAft>
              <a:buClrTx/>
              <a:buSzTx/>
              <a:buFontTx/>
              <a:buNone/>
              <a:tabLst/>
              <a:defRPr/>
            </a:pPr>
            <a:endParaRPr kumimoji="0" lang="en-US" sz="2600" b="1" i="0" u="none" strike="noStrike" kern="1200" cap="none" spc="0" normalizeH="0" baseline="0" noProof="0" dirty="0">
              <a:ln>
                <a:noFill/>
              </a:ln>
              <a:gradFill>
                <a:gsLst>
                  <a:gs pos="50000">
                    <a:schemeClr val="tx1">
                      <a:lumMod val="65000"/>
                      <a:lumOff val="35000"/>
                    </a:schemeClr>
                  </a:gs>
                  <a:gs pos="100000">
                    <a:schemeClr val="tx1">
                      <a:lumMod val="85000"/>
                      <a:lumOff val="15000"/>
                    </a:schemeClr>
                  </a:gs>
                </a:gsLst>
                <a:lin ang="5400000" scaled="0"/>
              </a:gradFill>
              <a:effectLst>
                <a:outerShdw blurRad="50800" dist="38100" dir="2700000" algn="br">
                  <a:srgbClr val="000000">
                    <a:alpha val="43000"/>
                  </a:srgbClr>
                </a:outerShdw>
              </a:effectLst>
              <a:uLnTx/>
              <a:uFillTx/>
              <a:latin typeface="Comic Sans MS"/>
              <a:ea typeface="+mj-ea"/>
              <a:cs typeface="Comic Sans MS"/>
            </a:endParaRPr>
          </a:p>
        </p:txBody>
      </p:sp>
      <p:pic>
        <p:nvPicPr>
          <p:cNvPr id="4" name="Bild 3"/>
          <p:cNvPicPr>
            <a:picLocks noChangeAspect="1"/>
          </p:cNvPicPr>
          <p:nvPr/>
        </p:nvPicPr>
        <p:blipFill rotWithShape="1">
          <a:blip r:embed="rId2"/>
          <a:srcRect l="6385" t="10588" r="8687" b="12658"/>
          <a:stretch/>
        </p:blipFill>
        <p:spPr>
          <a:xfrm>
            <a:off x="7810500" y="412760"/>
            <a:ext cx="1185334" cy="920750"/>
          </a:xfrm>
          <a:prstGeom prst="rect">
            <a:avLst/>
          </a:prstGeom>
        </p:spPr>
      </p:pic>
      <p:pic>
        <p:nvPicPr>
          <p:cNvPr id="5" name="Picture 1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000524" y="1390634"/>
            <a:ext cx="1277193" cy="1068529"/>
          </a:xfrm>
          <a:prstGeom prst="rect">
            <a:avLst/>
          </a:prstGeom>
          <a:noFill/>
          <a:ln w="9525">
            <a:noFill/>
            <a:miter lim="800000"/>
            <a:headEnd/>
            <a:tailEnd/>
          </a:ln>
        </p:spPr>
      </p:pic>
      <p:pic>
        <p:nvPicPr>
          <p:cNvPr id="7" name="Picture 4"/>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679226" y="1452660"/>
            <a:ext cx="996950" cy="971550"/>
          </a:xfrm>
          <a:prstGeom prst="rect">
            <a:avLst/>
          </a:prstGeom>
          <a:noFill/>
          <a:ln w="9525">
            <a:noFill/>
            <a:miter lim="800000"/>
            <a:headEnd/>
            <a:tailEnd/>
          </a:ln>
        </p:spPr>
      </p:pic>
      <p:sp>
        <p:nvSpPr>
          <p:cNvPr id="12" name="Textfeld 11"/>
          <p:cNvSpPr txBox="1"/>
          <p:nvPr/>
        </p:nvSpPr>
        <p:spPr>
          <a:xfrm>
            <a:off x="393793" y="849464"/>
            <a:ext cx="6675874" cy="369332"/>
          </a:xfrm>
          <a:prstGeom prst="rect">
            <a:avLst/>
          </a:prstGeom>
          <a:noFill/>
        </p:spPr>
        <p:txBody>
          <a:bodyPr wrap="square" rtlCol="0">
            <a:spAutoFit/>
          </a:bodyPr>
          <a:lstStyle/>
          <a:p>
            <a:pPr>
              <a:buFont typeface="Arial"/>
              <a:buChar char="•"/>
            </a:pPr>
            <a:r>
              <a:rPr lang="en-US" dirty="0"/>
              <a:t> </a:t>
            </a:r>
            <a:r>
              <a:rPr lang="en-US" b="1" dirty="0">
                <a:solidFill>
                  <a:srgbClr val="0000FF"/>
                </a:solidFill>
              </a:rPr>
              <a:t>PEPSI MC </a:t>
            </a:r>
            <a:r>
              <a:rPr lang="en-US" dirty="0"/>
              <a:t>to generate </a:t>
            </a:r>
            <a:r>
              <a:rPr lang="en-US" b="1" dirty="0" err="1">
                <a:solidFill>
                  <a:srgbClr val="0000FF"/>
                </a:solidFill>
              </a:rPr>
              <a:t>σ</a:t>
            </a:r>
            <a:r>
              <a:rPr lang="en-US" b="1" baseline="30000" dirty="0">
                <a:solidFill>
                  <a:srgbClr val="FF0000"/>
                </a:solidFill>
              </a:rPr>
              <a:t>++</a:t>
            </a:r>
            <a:r>
              <a:rPr lang="en-US" dirty="0"/>
              <a:t>  and </a:t>
            </a:r>
            <a:r>
              <a:rPr lang="en-US" b="1" dirty="0" err="1">
                <a:solidFill>
                  <a:srgbClr val="0000FF"/>
                </a:solidFill>
              </a:rPr>
              <a:t>σ</a:t>
            </a:r>
            <a:r>
              <a:rPr lang="en-US" b="1" baseline="30000" dirty="0">
                <a:solidFill>
                  <a:srgbClr val="FF0000"/>
                </a:solidFill>
              </a:rPr>
              <a:t>+-</a:t>
            </a:r>
            <a:r>
              <a:rPr lang="en-US" b="1" baseline="30000" dirty="0"/>
              <a:t>  </a:t>
            </a:r>
            <a:r>
              <a:rPr lang="en-US" dirty="0"/>
              <a:t>with LO </a:t>
            </a:r>
            <a:r>
              <a:rPr lang="en-US" dirty="0">
                <a:solidFill>
                  <a:srgbClr val="0000FF"/>
                </a:solidFill>
              </a:rPr>
              <a:t>GRSV </a:t>
            </a:r>
            <a:r>
              <a:rPr lang="en-US" dirty="0" err="1">
                <a:solidFill>
                  <a:srgbClr val="0000FF"/>
                </a:solidFill>
              </a:rPr>
              <a:t>PDFs</a:t>
            </a:r>
            <a:endParaRPr lang="en-US" dirty="0">
              <a:solidFill>
                <a:srgbClr val="0000FF"/>
              </a:solidFill>
            </a:endParaRPr>
          </a:p>
        </p:txBody>
      </p:sp>
      <p:sp>
        <p:nvSpPr>
          <p:cNvPr id="13" name="Textfeld 12"/>
          <p:cNvSpPr txBox="1"/>
          <p:nvPr/>
        </p:nvSpPr>
        <p:spPr>
          <a:xfrm>
            <a:off x="1285813" y="3032724"/>
            <a:ext cx="5754149" cy="369332"/>
          </a:xfrm>
          <a:prstGeom prst="rect">
            <a:avLst/>
          </a:prstGeom>
          <a:noFill/>
        </p:spPr>
        <p:txBody>
          <a:bodyPr wrap="none" rtlCol="0">
            <a:spAutoFit/>
          </a:bodyPr>
          <a:lstStyle/>
          <a:p>
            <a:r>
              <a:rPr lang="en-US" sz="1600" dirty="0">
                <a:solidFill>
                  <a:srgbClr val="000000"/>
                </a:solidFill>
              </a:rPr>
              <a:t>assume modest </a:t>
            </a:r>
            <a:r>
              <a:rPr lang="en-US" b="1" dirty="0">
                <a:solidFill>
                  <a:srgbClr val="0000FF"/>
                </a:solidFill>
              </a:rPr>
              <a:t>10 fb</a:t>
            </a:r>
            <a:r>
              <a:rPr lang="en-US" b="1" baseline="30000" dirty="0">
                <a:solidFill>
                  <a:srgbClr val="0000FF"/>
                </a:solidFill>
              </a:rPr>
              <a:t>-1 </a:t>
            </a:r>
            <a:r>
              <a:rPr lang="en-US" b="1" dirty="0">
                <a:solidFill>
                  <a:srgbClr val="0000FF"/>
                </a:solidFill>
              </a:rPr>
              <a:t> </a:t>
            </a:r>
            <a:r>
              <a:rPr lang="en-US" sz="1600" dirty="0"/>
              <a:t>for each energy</a:t>
            </a:r>
            <a:r>
              <a:rPr lang="en-US" dirty="0"/>
              <a:t>, </a:t>
            </a:r>
            <a:r>
              <a:rPr lang="en-US" b="1" dirty="0">
                <a:solidFill>
                  <a:srgbClr val="0000FF"/>
                </a:solidFill>
              </a:rPr>
              <a:t>70%</a:t>
            </a:r>
            <a:r>
              <a:rPr lang="en-US" dirty="0"/>
              <a:t> </a:t>
            </a:r>
            <a:r>
              <a:rPr lang="en-US" sz="1600" dirty="0"/>
              <a:t>beam polarizations</a:t>
            </a:r>
          </a:p>
        </p:txBody>
      </p:sp>
      <p:sp>
        <p:nvSpPr>
          <p:cNvPr id="14" name="Textfeld 13"/>
          <p:cNvSpPr txBox="1"/>
          <p:nvPr/>
        </p:nvSpPr>
        <p:spPr>
          <a:xfrm>
            <a:off x="1130430" y="2531737"/>
            <a:ext cx="2113154" cy="369332"/>
          </a:xfrm>
          <a:prstGeom prst="rect">
            <a:avLst/>
          </a:prstGeom>
          <a:noFill/>
        </p:spPr>
        <p:txBody>
          <a:bodyPr wrap="none" rtlCol="0">
            <a:spAutoFit/>
          </a:bodyPr>
          <a:lstStyle/>
          <a:p>
            <a:r>
              <a:rPr lang="en-US" b="1" dirty="0"/>
              <a:t>inclusive final-state</a:t>
            </a:r>
          </a:p>
        </p:txBody>
      </p:sp>
      <p:sp>
        <p:nvSpPr>
          <p:cNvPr id="15" name="Textfeld 14"/>
          <p:cNvSpPr txBox="1"/>
          <p:nvPr/>
        </p:nvSpPr>
        <p:spPr>
          <a:xfrm>
            <a:off x="3614295" y="2531737"/>
            <a:ext cx="3639713" cy="369332"/>
          </a:xfrm>
          <a:prstGeom prst="rect">
            <a:avLst/>
          </a:prstGeom>
          <a:noFill/>
        </p:spPr>
        <p:txBody>
          <a:bodyPr wrap="none" rtlCol="0">
            <a:spAutoFit/>
          </a:bodyPr>
          <a:lstStyle/>
          <a:p>
            <a:r>
              <a:rPr lang="en-US" b="1" dirty="0"/>
              <a:t>identified charged </a:t>
            </a:r>
            <a:r>
              <a:rPr lang="en-US" b="1" dirty="0" err="1"/>
              <a:t>pions</a:t>
            </a:r>
            <a:r>
              <a:rPr lang="en-US" b="1" dirty="0"/>
              <a:t> and </a:t>
            </a:r>
            <a:r>
              <a:rPr lang="en-US" b="1" dirty="0" err="1"/>
              <a:t>kaons</a:t>
            </a:r>
            <a:endParaRPr lang="en-US" b="1" dirty="0"/>
          </a:p>
        </p:txBody>
      </p:sp>
      <p:sp>
        <p:nvSpPr>
          <p:cNvPr id="16" name="Textfeld 15"/>
          <p:cNvSpPr txBox="1"/>
          <p:nvPr/>
        </p:nvSpPr>
        <p:spPr>
          <a:xfrm>
            <a:off x="1091191" y="1738166"/>
            <a:ext cx="659255" cy="461665"/>
          </a:xfrm>
          <a:prstGeom prst="rect">
            <a:avLst/>
          </a:prstGeom>
          <a:noFill/>
        </p:spPr>
        <p:txBody>
          <a:bodyPr wrap="none" rtlCol="0">
            <a:spAutoFit/>
          </a:bodyPr>
          <a:lstStyle/>
          <a:p>
            <a:r>
              <a:rPr lang="en-US" sz="2400" b="1" dirty="0">
                <a:solidFill>
                  <a:srgbClr val="0000FF"/>
                </a:solidFill>
              </a:rPr>
              <a:t>DIS</a:t>
            </a:r>
            <a:endParaRPr lang="en-US" sz="2400" b="1" dirty="0">
              <a:solidFill>
                <a:srgbClr val="0000FF"/>
              </a:solidFill>
            </a:endParaRPr>
          </a:p>
        </p:txBody>
      </p:sp>
      <p:sp>
        <p:nvSpPr>
          <p:cNvPr id="18" name="Textfeld 17"/>
          <p:cNvSpPr txBox="1"/>
          <p:nvPr/>
        </p:nvSpPr>
        <p:spPr>
          <a:xfrm>
            <a:off x="4075193" y="1738166"/>
            <a:ext cx="921797" cy="461665"/>
          </a:xfrm>
          <a:prstGeom prst="rect">
            <a:avLst/>
          </a:prstGeom>
          <a:noFill/>
        </p:spPr>
        <p:txBody>
          <a:bodyPr wrap="none" rtlCol="0">
            <a:spAutoFit/>
          </a:bodyPr>
          <a:lstStyle/>
          <a:p>
            <a:r>
              <a:rPr lang="en-US" sz="2400" b="1" dirty="0">
                <a:solidFill>
                  <a:srgbClr val="0000FF"/>
                </a:solidFill>
              </a:rPr>
              <a:t>SIDIS</a:t>
            </a:r>
          </a:p>
        </p:txBody>
      </p:sp>
      <p:sp>
        <p:nvSpPr>
          <p:cNvPr id="19" name="Textfeld 18"/>
          <p:cNvSpPr txBox="1"/>
          <p:nvPr/>
        </p:nvSpPr>
        <p:spPr>
          <a:xfrm>
            <a:off x="1310366" y="3508662"/>
            <a:ext cx="5634876" cy="369332"/>
          </a:xfrm>
          <a:prstGeom prst="rect">
            <a:avLst/>
          </a:prstGeom>
          <a:noFill/>
        </p:spPr>
        <p:txBody>
          <a:bodyPr wrap="none" rtlCol="0">
            <a:spAutoFit/>
          </a:bodyPr>
          <a:lstStyle/>
          <a:p>
            <a:r>
              <a:rPr lang="en-US" b="1" dirty="0">
                <a:solidFill>
                  <a:srgbClr val="0000FF"/>
                </a:solidFill>
              </a:rPr>
              <a:t>Q</a:t>
            </a:r>
            <a:r>
              <a:rPr lang="en-US" b="1" baseline="30000" dirty="0">
                <a:solidFill>
                  <a:srgbClr val="0000FF"/>
                </a:solidFill>
              </a:rPr>
              <a:t>2</a:t>
            </a:r>
            <a:r>
              <a:rPr lang="en-US" b="1" dirty="0">
                <a:solidFill>
                  <a:srgbClr val="0000FF"/>
                </a:solidFill>
              </a:rPr>
              <a:t> &gt; 1 GeV</a:t>
            </a:r>
            <a:r>
              <a:rPr lang="en-US" b="1" baseline="30000" dirty="0">
                <a:solidFill>
                  <a:srgbClr val="0000FF"/>
                </a:solidFill>
              </a:rPr>
              <a:t>2 </a:t>
            </a:r>
            <a:r>
              <a:rPr lang="en-US" dirty="0"/>
              <a:t>, </a:t>
            </a:r>
            <a:r>
              <a:rPr lang="en-US" b="1" dirty="0">
                <a:solidFill>
                  <a:srgbClr val="0000FF"/>
                </a:solidFill>
              </a:rPr>
              <a:t>0.01 &lt; </a:t>
            </a:r>
            <a:r>
              <a:rPr lang="en-US" b="1" dirty="0" err="1">
                <a:solidFill>
                  <a:srgbClr val="0000FF"/>
                </a:solidFill>
              </a:rPr>
              <a:t>y</a:t>
            </a:r>
            <a:r>
              <a:rPr lang="en-US" b="1" dirty="0">
                <a:solidFill>
                  <a:srgbClr val="0000FF"/>
                </a:solidFill>
              </a:rPr>
              <a:t> &lt; 0.95 </a:t>
            </a:r>
            <a:r>
              <a:rPr lang="en-US" dirty="0"/>
              <a:t>, invariant mass </a:t>
            </a:r>
            <a:r>
              <a:rPr lang="en-US" b="1" dirty="0">
                <a:solidFill>
                  <a:srgbClr val="0000FF"/>
                </a:solidFill>
              </a:rPr>
              <a:t>W</a:t>
            </a:r>
            <a:r>
              <a:rPr lang="en-US" b="1" baseline="30000" dirty="0">
                <a:solidFill>
                  <a:srgbClr val="0000FF"/>
                </a:solidFill>
              </a:rPr>
              <a:t>2 </a:t>
            </a:r>
            <a:r>
              <a:rPr lang="en-US" b="1" dirty="0">
                <a:solidFill>
                  <a:srgbClr val="0000FF"/>
                </a:solidFill>
              </a:rPr>
              <a:t>&gt; 10 GeV</a:t>
            </a:r>
            <a:r>
              <a:rPr lang="en-US" b="1" baseline="30000" dirty="0">
                <a:solidFill>
                  <a:srgbClr val="0000FF"/>
                </a:solidFill>
              </a:rPr>
              <a:t>2</a:t>
            </a:r>
            <a:endParaRPr lang="en-US" b="1" dirty="0">
              <a:solidFill>
                <a:srgbClr val="0000FF"/>
              </a:solidFill>
            </a:endParaRPr>
          </a:p>
        </p:txBody>
      </p:sp>
      <p:sp>
        <p:nvSpPr>
          <p:cNvPr id="20" name="Textfeld 19"/>
          <p:cNvSpPr txBox="1"/>
          <p:nvPr/>
        </p:nvSpPr>
        <p:spPr>
          <a:xfrm>
            <a:off x="836050" y="4011399"/>
            <a:ext cx="6672357" cy="369332"/>
          </a:xfrm>
          <a:prstGeom prst="rect">
            <a:avLst/>
          </a:prstGeom>
          <a:noFill/>
        </p:spPr>
        <p:txBody>
          <a:bodyPr wrap="none" rtlCol="0">
            <a:spAutoFit/>
          </a:bodyPr>
          <a:lstStyle/>
          <a:p>
            <a:r>
              <a:rPr lang="en-US" b="1" dirty="0"/>
              <a:t>depolarization factor </a:t>
            </a:r>
            <a:r>
              <a:rPr lang="en-US" dirty="0"/>
              <a:t>of virtual photon </a:t>
            </a:r>
            <a:r>
              <a:rPr lang="en-US" b="1" dirty="0">
                <a:solidFill>
                  <a:srgbClr val="0000FF"/>
                </a:solidFill>
              </a:rPr>
              <a:t>D(y,Q</a:t>
            </a:r>
            <a:r>
              <a:rPr lang="en-US" b="1" baseline="30000" dirty="0">
                <a:solidFill>
                  <a:srgbClr val="0000FF"/>
                </a:solidFill>
              </a:rPr>
              <a:t>2</a:t>
            </a:r>
            <a:r>
              <a:rPr lang="en-US" b="1" dirty="0">
                <a:solidFill>
                  <a:srgbClr val="0000FF"/>
                </a:solidFill>
              </a:rPr>
              <a:t>) &gt; 0.1  </a:t>
            </a:r>
            <a:r>
              <a:rPr lang="en-US" sz="1600" dirty="0"/>
              <a:t>(cuts on small </a:t>
            </a:r>
            <a:r>
              <a:rPr lang="en-US" sz="1600" dirty="0" err="1"/>
              <a:t>y</a:t>
            </a:r>
            <a:r>
              <a:rPr lang="en-US" sz="1600" dirty="0"/>
              <a:t>)</a:t>
            </a:r>
          </a:p>
        </p:txBody>
      </p:sp>
      <p:sp>
        <p:nvSpPr>
          <p:cNvPr id="21" name="Textfeld 20"/>
          <p:cNvSpPr txBox="1"/>
          <p:nvPr/>
        </p:nvSpPr>
        <p:spPr>
          <a:xfrm>
            <a:off x="1559843" y="4486670"/>
            <a:ext cx="5198859" cy="369332"/>
          </a:xfrm>
          <a:prstGeom prst="rect">
            <a:avLst/>
          </a:prstGeom>
          <a:noFill/>
        </p:spPr>
        <p:txBody>
          <a:bodyPr wrap="none" rtlCol="0">
            <a:spAutoFit/>
          </a:bodyPr>
          <a:lstStyle/>
          <a:p>
            <a:r>
              <a:rPr lang="en-US" b="1" dirty="0"/>
              <a:t>scattered lepton</a:t>
            </a:r>
            <a:r>
              <a:rPr lang="en-US" dirty="0"/>
              <a:t>: </a:t>
            </a:r>
            <a:r>
              <a:rPr lang="en-US" b="1" dirty="0">
                <a:solidFill>
                  <a:srgbClr val="0000FF"/>
                </a:solidFill>
              </a:rPr>
              <a:t>1</a:t>
            </a:r>
            <a:r>
              <a:rPr lang="en-US" b="1" baseline="30000" dirty="0">
                <a:solidFill>
                  <a:srgbClr val="0000FF"/>
                </a:solidFill>
              </a:rPr>
              <a:t>o </a:t>
            </a:r>
            <a:r>
              <a:rPr lang="en-US" b="1" dirty="0">
                <a:solidFill>
                  <a:srgbClr val="0000FF"/>
                </a:solidFill>
              </a:rPr>
              <a:t>&lt; </a:t>
            </a:r>
            <a:r>
              <a:rPr lang="en-US" b="1" dirty="0" err="1">
                <a:solidFill>
                  <a:srgbClr val="0000FF"/>
                </a:solidFill>
              </a:rPr>
              <a:t>θ</a:t>
            </a:r>
            <a:r>
              <a:rPr lang="en-US" b="1" baseline="-25000" dirty="0" err="1">
                <a:solidFill>
                  <a:srgbClr val="0000FF"/>
                </a:solidFill>
              </a:rPr>
              <a:t>elec</a:t>
            </a:r>
            <a:r>
              <a:rPr lang="en-US" b="1" dirty="0">
                <a:solidFill>
                  <a:srgbClr val="0000FF"/>
                </a:solidFill>
              </a:rPr>
              <a:t> &lt; 179</a:t>
            </a:r>
            <a:r>
              <a:rPr lang="en-US" b="1" baseline="30000" dirty="0">
                <a:solidFill>
                  <a:srgbClr val="0000FF"/>
                </a:solidFill>
              </a:rPr>
              <a:t>o</a:t>
            </a:r>
            <a:r>
              <a:rPr lang="en-US" b="1" dirty="0">
                <a:solidFill>
                  <a:srgbClr val="0000FF"/>
                </a:solidFill>
              </a:rPr>
              <a:t> </a:t>
            </a:r>
            <a:r>
              <a:rPr lang="en-US" dirty="0"/>
              <a:t>and </a:t>
            </a:r>
            <a:r>
              <a:rPr lang="en-US" b="1" dirty="0" err="1">
                <a:solidFill>
                  <a:srgbClr val="0000FF"/>
                </a:solidFill>
              </a:rPr>
              <a:t>p</a:t>
            </a:r>
            <a:r>
              <a:rPr lang="en-US" b="1" baseline="-25000" dirty="0" err="1">
                <a:solidFill>
                  <a:srgbClr val="0000FF"/>
                </a:solidFill>
              </a:rPr>
              <a:t>elec</a:t>
            </a:r>
            <a:r>
              <a:rPr lang="en-US" b="1" dirty="0">
                <a:solidFill>
                  <a:srgbClr val="0000FF"/>
                </a:solidFill>
              </a:rPr>
              <a:t> &gt; 0.5 </a:t>
            </a:r>
            <a:r>
              <a:rPr lang="en-US" b="1" dirty="0" err="1">
                <a:solidFill>
                  <a:srgbClr val="0000FF"/>
                </a:solidFill>
              </a:rPr>
              <a:t>GeV</a:t>
            </a:r>
            <a:endParaRPr lang="en-US" b="1" dirty="0">
              <a:solidFill>
                <a:srgbClr val="0000FF"/>
              </a:solidFill>
            </a:endParaRPr>
          </a:p>
        </p:txBody>
      </p:sp>
      <p:sp>
        <p:nvSpPr>
          <p:cNvPr id="22" name="Textfeld 21"/>
          <p:cNvSpPr txBox="1"/>
          <p:nvPr/>
        </p:nvSpPr>
        <p:spPr>
          <a:xfrm>
            <a:off x="3682126" y="4974006"/>
            <a:ext cx="3552062" cy="723275"/>
          </a:xfrm>
          <a:prstGeom prst="rect">
            <a:avLst/>
          </a:prstGeom>
          <a:noFill/>
        </p:spPr>
        <p:txBody>
          <a:bodyPr wrap="none" rtlCol="0">
            <a:spAutoFit/>
          </a:bodyPr>
          <a:lstStyle/>
          <a:p>
            <a:pPr>
              <a:spcAft>
                <a:spcPts val="600"/>
              </a:spcAft>
            </a:pPr>
            <a:r>
              <a:rPr lang="en-US" b="1" dirty="0" err="1"/>
              <a:t>hadron</a:t>
            </a:r>
            <a:r>
              <a:rPr lang="en-US" dirty="0"/>
              <a:t>: </a:t>
            </a:r>
            <a:r>
              <a:rPr lang="en-US" b="1" dirty="0" err="1">
                <a:solidFill>
                  <a:srgbClr val="0000FF"/>
                </a:solidFill>
              </a:rPr>
              <a:t>p</a:t>
            </a:r>
            <a:r>
              <a:rPr lang="en-US" b="1" baseline="-25000" dirty="0" err="1">
                <a:solidFill>
                  <a:srgbClr val="0000FF"/>
                </a:solidFill>
              </a:rPr>
              <a:t>hadr</a:t>
            </a:r>
            <a:r>
              <a:rPr lang="en-US" b="1" dirty="0">
                <a:solidFill>
                  <a:srgbClr val="0000FF"/>
                </a:solidFill>
              </a:rPr>
              <a:t> &gt; 1 </a:t>
            </a:r>
            <a:r>
              <a:rPr lang="en-US" b="1" dirty="0" err="1">
                <a:solidFill>
                  <a:srgbClr val="0000FF"/>
                </a:solidFill>
              </a:rPr>
              <a:t>GeV</a:t>
            </a:r>
            <a:r>
              <a:rPr lang="en-US" dirty="0"/>
              <a:t>, </a:t>
            </a:r>
            <a:r>
              <a:rPr lang="en-US" b="1" dirty="0">
                <a:solidFill>
                  <a:srgbClr val="0000FF"/>
                </a:solidFill>
              </a:rPr>
              <a:t>0.2 &lt; </a:t>
            </a:r>
            <a:r>
              <a:rPr lang="en-US" b="1" dirty="0" err="1">
                <a:solidFill>
                  <a:srgbClr val="0000FF"/>
                </a:solidFill>
              </a:rPr>
              <a:t>z</a:t>
            </a:r>
            <a:r>
              <a:rPr lang="en-US" b="1" dirty="0">
                <a:solidFill>
                  <a:srgbClr val="0000FF"/>
                </a:solidFill>
              </a:rPr>
              <a:t> &lt; 0.9</a:t>
            </a:r>
            <a:r>
              <a:rPr lang="en-US" dirty="0">
                <a:solidFill>
                  <a:srgbClr val="000000"/>
                </a:solidFill>
              </a:rPr>
              <a:t>,</a:t>
            </a:r>
          </a:p>
          <a:p>
            <a:r>
              <a:rPr lang="en-US" b="1" dirty="0">
                <a:solidFill>
                  <a:srgbClr val="0000FF"/>
                </a:solidFill>
              </a:rPr>
              <a:t>                 1</a:t>
            </a:r>
            <a:r>
              <a:rPr lang="en-US" b="1" baseline="30000" dirty="0">
                <a:solidFill>
                  <a:srgbClr val="0000FF"/>
                </a:solidFill>
              </a:rPr>
              <a:t>0 </a:t>
            </a:r>
            <a:r>
              <a:rPr lang="en-US" b="1" dirty="0">
                <a:solidFill>
                  <a:srgbClr val="0000FF"/>
                </a:solidFill>
              </a:rPr>
              <a:t>&lt; </a:t>
            </a:r>
            <a:r>
              <a:rPr lang="en-US" b="1" dirty="0" err="1">
                <a:solidFill>
                  <a:srgbClr val="0000FF"/>
                </a:solidFill>
              </a:rPr>
              <a:t>θ</a:t>
            </a:r>
            <a:r>
              <a:rPr lang="en-US" b="1" baseline="-25000" dirty="0" err="1">
                <a:solidFill>
                  <a:srgbClr val="0000FF"/>
                </a:solidFill>
              </a:rPr>
              <a:t>hadr</a:t>
            </a:r>
            <a:r>
              <a:rPr lang="en-US" b="1" dirty="0">
                <a:solidFill>
                  <a:srgbClr val="0000FF"/>
                </a:solidFill>
              </a:rPr>
              <a:t> &lt; 179</a:t>
            </a:r>
            <a:r>
              <a:rPr lang="en-US" b="1" baseline="30000" dirty="0">
                <a:solidFill>
                  <a:srgbClr val="0000FF"/>
                </a:solidFill>
              </a:rPr>
              <a:t>o</a:t>
            </a:r>
            <a:endParaRPr lang="en-US" b="1" dirty="0">
              <a:solidFill>
                <a:srgbClr val="0000FF"/>
              </a:solidFill>
            </a:endParaRPr>
          </a:p>
        </p:txBody>
      </p:sp>
      <p:cxnSp>
        <p:nvCxnSpPr>
          <p:cNvPr id="25" name="Gerade Verbindung 24"/>
          <p:cNvCxnSpPr/>
          <p:nvPr/>
        </p:nvCxnSpPr>
        <p:spPr>
          <a:xfrm rot="16200000" flipH="1">
            <a:off x="2704570" y="2217642"/>
            <a:ext cx="1448409" cy="11652"/>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6" name="Gerade Verbindung 25"/>
          <p:cNvCxnSpPr/>
          <p:nvPr/>
        </p:nvCxnSpPr>
        <p:spPr>
          <a:xfrm rot="16200000" flipH="1">
            <a:off x="3066673" y="5293836"/>
            <a:ext cx="724202" cy="11651"/>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28" name="Textfeld 27"/>
          <p:cNvSpPr txBox="1"/>
          <p:nvPr/>
        </p:nvSpPr>
        <p:spPr>
          <a:xfrm>
            <a:off x="0" y="5817381"/>
            <a:ext cx="7968848" cy="584776"/>
          </a:xfrm>
          <a:prstGeom prst="rect">
            <a:avLst/>
          </a:prstGeom>
          <a:noFill/>
        </p:spPr>
        <p:txBody>
          <a:bodyPr wrap="none" rtlCol="0">
            <a:spAutoFit/>
          </a:bodyPr>
          <a:lstStyle/>
          <a:p>
            <a:pPr>
              <a:buFont typeface="Arial"/>
              <a:buChar char="•"/>
            </a:pPr>
            <a:r>
              <a:rPr lang="en-US" sz="1600" dirty="0"/>
              <a:t> use rel. uncertainties of data to generate mock data by </a:t>
            </a:r>
            <a:r>
              <a:rPr lang="en-US" sz="1600" b="1" dirty="0"/>
              <a:t>randomizing</a:t>
            </a:r>
            <a:r>
              <a:rPr lang="en-US" sz="1600" dirty="0"/>
              <a:t> around </a:t>
            </a:r>
          </a:p>
          <a:p>
            <a:r>
              <a:rPr lang="en-US" sz="1600" dirty="0">
                <a:solidFill>
                  <a:srgbClr val="0000FF"/>
                </a:solidFill>
              </a:rPr>
              <a:t>  DSSV+</a:t>
            </a:r>
            <a:r>
              <a:rPr lang="en-US" sz="1600" dirty="0"/>
              <a:t> </a:t>
            </a:r>
            <a:r>
              <a:rPr lang="en-US" sz="1600" b="1" dirty="0"/>
              <a:t>by 1-σ</a:t>
            </a:r>
            <a:endParaRPr lang="en-US" sz="1600" b="1" dirty="0">
              <a:solidFill>
                <a:srgbClr val="008000"/>
              </a:solidFill>
            </a:endParaRPr>
          </a:p>
        </p:txBody>
      </p:sp>
      <p:sp>
        <p:nvSpPr>
          <p:cNvPr id="29" name="Textfeld 28"/>
          <p:cNvSpPr txBox="1"/>
          <p:nvPr/>
        </p:nvSpPr>
        <p:spPr>
          <a:xfrm>
            <a:off x="10583" y="6310763"/>
            <a:ext cx="8917826" cy="338554"/>
          </a:xfrm>
          <a:prstGeom prst="rect">
            <a:avLst/>
          </a:prstGeom>
          <a:noFill/>
        </p:spPr>
        <p:txBody>
          <a:bodyPr wrap="none" rtlCol="0">
            <a:spAutoFit/>
          </a:bodyPr>
          <a:lstStyle/>
          <a:p>
            <a:pPr>
              <a:buFont typeface="Arial"/>
              <a:buChar char="•"/>
            </a:pPr>
            <a:r>
              <a:rPr lang="en-US" sz="1600" dirty="0"/>
              <a:t> </a:t>
            </a:r>
            <a:r>
              <a:rPr lang="en-US" sz="1600" b="1" dirty="0"/>
              <a:t>SIDIS: </a:t>
            </a:r>
            <a:r>
              <a:rPr lang="en-US" sz="1600" dirty="0"/>
              <a:t>incl. typical </a:t>
            </a:r>
            <a:r>
              <a:rPr lang="en-US" sz="1600" b="1" dirty="0"/>
              <a:t>5% (10%) uncertainty for </a:t>
            </a:r>
            <a:r>
              <a:rPr lang="en-US" sz="1600" b="1" dirty="0" err="1"/>
              <a:t>pion</a:t>
            </a:r>
            <a:r>
              <a:rPr lang="en-US" sz="1600" b="1" dirty="0"/>
              <a:t> (</a:t>
            </a:r>
            <a:r>
              <a:rPr lang="en-US" sz="1600" b="1" dirty="0" err="1"/>
              <a:t>kaon</a:t>
            </a:r>
            <a:r>
              <a:rPr lang="en-US" sz="1600" b="1" dirty="0"/>
              <a:t>) </a:t>
            </a:r>
            <a:r>
              <a:rPr lang="en-US" sz="1600" b="1" dirty="0" err="1"/>
              <a:t>frag</a:t>
            </a:r>
            <a:r>
              <a:rPr lang="en-US" sz="1600" b="1" dirty="0"/>
              <a:t>. </a:t>
            </a:r>
            <a:r>
              <a:rPr lang="en-US" sz="1600" b="1" dirty="0" err="1"/>
              <a:t>fcts</a:t>
            </a:r>
            <a:r>
              <a:rPr lang="en-US" sz="1600" dirty="0"/>
              <a:t>  </a:t>
            </a:r>
            <a:r>
              <a:rPr lang="en-US" sz="1200" dirty="0"/>
              <a:t>(from </a:t>
            </a:r>
            <a:r>
              <a:rPr lang="en-US" sz="1200" dirty="0">
                <a:solidFill>
                  <a:srgbClr val="0000FF"/>
                </a:solidFill>
              </a:rPr>
              <a:t>DSS</a:t>
            </a:r>
            <a:r>
              <a:rPr lang="en-US" sz="1200" dirty="0"/>
              <a:t> analysis</a:t>
            </a:r>
            <a:r>
              <a:rPr lang="en-US" sz="1600" dirty="0"/>
              <a:t>)</a:t>
            </a:r>
            <a:endParaRPr lang="en-US" sz="1600" dirty="0">
              <a:solidFill>
                <a:srgbClr val="008000"/>
              </a:solidFill>
            </a:endParaRPr>
          </a:p>
        </p:txBody>
      </p:sp>
      <p:sp>
        <p:nvSpPr>
          <p:cNvPr id="2" name="Title 1"/>
          <p:cNvSpPr>
            <a:spLocks noGrp="1"/>
          </p:cNvSpPr>
          <p:nvPr>
            <p:ph type="title"/>
          </p:nvPr>
        </p:nvSpPr>
        <p:spPr>
          <a:xfrm>
            <a:off x="0" y="0"/>
            <a:ext cx="9144000" cy="609600"/>
          </a:xfrm>
        </p:spPr>
        <p:txBody>
          <a:bodyPr/>
          <a:lstStyle/>
          <a:p>
            <a:pPr lvl="0"/>
            <a:r>
              <a:rPr lang="en-US" dirty="0">
                <a:effectLst>
                  <a:outerShdw blurRad="50800" dist="38100" dir="2700000" algn="br">
                    <a:srgbClr val="000000">
                      <a:alpha val="43000"/>
                    </a:srgbClr>
                  </a:outerShdw>
                  <a:reflection stA="50000" endPos="50000" dist="12700" dir="5400000" sy="-100000" algn="bl" rotWithShape="0"/>
                </a:effectLst>
                <a:latin typeface="Comic Sans MS"/>
                <a:cs typeface="Comic Sans MS"/>
              </a:rPr>
              <a:t>preparation of </a:t>
            </a:r>
            <a:r>
              <a:rPr lang="en-US" dirty="0">
                <a:effectLst>
                  <a:outerShdw blurRad="50800" dist="38100" dir="2700000" algn="br">
                    <a:srgbClr val="000000">
                      <a:alpha val="43000"/>
                    </a:srgbClr>
                  </a:outerShdw>
                  <a:reflection stA="50000" endPos="50000" dist="12700" dir="5400000" sy="-100000" algn="bl" rotWithShape="0"/>
                </a:effectLst>
                <a:latin typeface="Comic Sans MS"/>
                <a:cs typeface="Comic Sans MS"/>
              </a:rPr>
              <a:t>DIS</a:t>
            </a:r>
            <a:r>
              <a:rPr lang="en-US" dirty="0">
                <a:effectLst>
                  <a:outerShdw blurRad="50800" dist="38100" dir="2700000" algn="br">
                    <a:srgbClr val="000000">
                      <a:alpha val="43000"/>
                    </a:srgbClr>
                  </a:outerShdw>
                  <a:reflection stA="50000" endPos="50000" dist="12700" dir="5400000" sy="-100000" algn="bl" rotWithShape="0"/>
                </a:effectLst>
                <a:latin typeface="Comic Sans MS"/>
                <a:cs typeface="Comic Sans MS"/>
              </a:rPr>
              <a:t> and SIDIS mock data</a:t>
            </a:r>
            <a:endParaRPr lang="en-US" dirty="0">
              <a:effectLst>
                <a:outerShdw blurRad="50800" dist="38100" dir="2700000" algn="br">
                  <a:srgbClr val="000000">
                    <a:alpha val="43000"/>
                  </a:srgbClr>
                </a:outerShdw>
                <a:reflection stA="50000" endPos="50000" dist="12700" dir="5400000" sy="-100000" algn="bl" rotWithShape="0"/>
              </a:effectLst>
            </a:endParaRPr>
          </a:p>
        </p:txBody>
      </p:sp>
      <p:sp>
        <p:nvSpPr>
          <p:cNvPr id="8" name="Slide Number Placeholder 7"/>
          <p:cNvSpPr>
            <a:spLocks noGrp="1"/>
          </p:cNvSpPr>
          <p:nvPr>
            <p:ph type="sldNum" sz="quarter" idx="12"/>
          </p:nvPr>
        </p:nvSpPr>
        <p:spPr/>
        <p:txBody>
          <a:bodyPr/>
          <a:lstStyle/>
          <a:p>
            <a:fld id="{E7C2DFF1-6A7E-5841-980E-96BA788216E4}" type="slidenum">
              <a:rPr lang="en-US"/>
              <a:pPr/>
              <a:t>87</a:t>
            </a:fld>
            <a:endParaRPr lang="en-US"/>
          </a:p>
        </p:txBody>
      </p:sp>
      <p:sp>
        <p:nvSpPr>
          <p:cNvPr id="6" name="Date Placeholder 5"/>
          <p:cNvSpPr>
            <a:spLocks noGrp="1"/>
          </p:cNvSpPr>
          <p:nvPr>
            <p:ph type="dt" sz="half" idx="10"/>
          </p:nvPr>
        </p:nvSpPr>
        <p:spPr/>
        <p:txBody>
          <a:bodyPr/>
          <a:lstStyle/>
          <a:p>
            <a:r>
              <a:rPr lang="en-US"/>
              <a:t>E.C. Aschenauer</a:t>
            </a:r>
          </a:p>
        </p:txBody>
      </p:sp>
    </p:spTree>
    <p:extLst>
      <p:ext uri="{BB962C8B-B14F-4D97-AF65-F5344CB8AC3E}">
        <p14:creationId xmlns:p14="http://schemas.microsoft.com/office/powerpoint/2010/main" xmlns="" val="78195680"/>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342" name="Rectangle 46"/>
          <p:cNvSpPr>
            <a:spLocks noGrp="1" noChangeArrowheads="1"/>
          </p:cNvSpPr>
          <p:nvPr>
            <p:ph type="title"/>
          </p:nvPr>
        </p:nvSpPr>
        <p:spPr/>
        <p:txBody>
          <a:bodyPr/>
          <a:lstStyle/>
          <a:p>
            <a:pPr eaLnBrk="1" hangingPunct="1">
              <a:defRPr/>
            </a:pPr>
            <a:r>
              <a:rPr lang="en-US"/>
              <a:t>DVCS ASYMMETRIES</a:t>
            </a:r>
            <a:endParaRPr lang="en-GB"/>
          </a:p>
        </p:txBody>
      </p:sp>
      <p:sp>
        <p:nvSpPr>
          <p:cNvPr id="52" name="Slide Number Placeholder 2"/>
          <p:cNvSpPr>
            <a:spLocks noGrp="1"/>
          </p:cNvSpPr>
          <p:nvPr>
            <p:ph type="sldNum" sz="quarter" idx="12"/>
          </p:nvPr>
        </p:nvSpPr>
        <p:spPr/>
        <p:txBody>
          <a:bodyPr/>
          <a:lstStyle/>
          <a:p>
            <a:pPr>
              <a:defRPr/>
            </a:pPr>
            <a:fld id="{8D5BBF82-B6E2-9F42-9D11-9DBC2F85A174}" type="slidenum">
              <a:rPr lang="it-IT"/>
              <a:pPr>
                <a:defRPr/>
              </a:pPr>
              <a:t>88</a:t>
            </a:fld>
            <a:endParaRPr lang="it-IT"/>
          </a:p>
        </p:txBody>
      </p:sp>
      <p:sp>
        <p:nvSpPr>
          <p:cNvPr id="567298" name="Text Box 2"/>
          <p:cNvSpPr txBox="1">
            <a:spLocks noChangeArrowheads="1"/>
          </p:cNvSpPr>
          <p:nvPr/>
        </p:nvSpPr>
        <p:spPr bwMode="auto">
          <a:xfrm>
            <a:off x="1001713" y="5502275"/>
            <a:ext cx="4880412" cy="523220"/>
          </a:xfrm>
          <a:prstGeom prst="rect">
            <a:avLst/>
          </a:prstGeom>
          <a:noFill/>
          <a:ln w="9525">
            <a:noFill/>
            <a:miter lim="800000"/>
            <a:headEnd/>
            <a:tailEnd/>
          </a:ln>
        </p:spPr>
        <p:txBody>
          <a:bodyPr wrap="none">
            <a:prstTxWarp prst="textNoShape">
              <a:avLst/>
            </a:prstTxWarp>
            <a:spAutoFit/>
          </a:bodyPr>
          <a:lstStyle/>
          <a:p>
            <a:r>
              <a:rPr lang="en-US" sz="2800" b="1" dirty="0" err="1">
                <a:solidFill>
                  <a:srgbClr val="322F31"/>
                </a:solidFill>
                <a:latin typeface="Symbol" pitchFamily="-65" charset="2"/>
              </a:rPr>
              <a:t>Ds</a:t>
            </a:r>
            <a:r>
              <a:rPr lang="en-US" sz="2400" b="1" baseline="-25000" dirty="0" err="1">
                <a:solidFill>
                  <a:srgbClr val="322F31"/>
                </a:solidFill>
                <a:latin typeface="Tahoma" pitchFamily="-65" charset="0"/>
              </a:rPr>
              <a:t>UT</a:t>
            </a:r>
            <a:r>
              <a:rPr lang="en-US" sz="2400" b="1" dirty="0">
                <a:solidFill>
                  <a:srgbClr val="322F31"/>
                </a:solidFill>
                <a:latin typeface="Tahoma" pitchFamily="-65" charset="0"/>
              </a:rPr>
              <a:t> ~ </a:t>
            </a:r>
            <a:r>
              <a:rPr lang="en-US" sz="2400" b="1" dirty="0" err="1">
                <a:solidFill>
                  <a:srgbClr val="0000FF"/>
                </a:solidFill>
                <a:latin typeface="Tahoma" pitchFamily="-65" charset="0"/>
              </a:rPr>
              <a:t>sin</a:t>
            </a:r>
            <a:r>
              <a:rPr lang="en-US" sz="2400" b="1" dirty="0" err="1">
                <a:solidFill>
                  <a:srgbClr val="0000FF"/>
                </a:solidFill>
                <a:latin typeface="Symbol" pitchFamily="-65" charset="2"/>
              </a:rPr>
              <a:t>f</a:t>
            </a:r>
            <a:r>
              <a:rPr lang="en-US" sz="2400" b="1" dirty="0" err="1">
                <a:latin typeface="Tahoma" pitchFamily="-65" charset="0"/>
              </a:rPr>
              <a:t>∙</a:t>
            </a:r>
            <a:r>
              <a:rPr lang="en-US" sz="2400" b="1" dirty="0" err="1">
                <a:solidFill>
                  <a:schemeClr val="tx1"/>
                </a:solidFill>
                <a:latin typeface="Tahoma" pitchFamily="-65" charset="0"/>
              </a:rPr>
              <a:t>Im{k(</a:t>
            </a:r>
            <a:r>
              <a:rPr lang="en-US" sz="2400" b="1" dirty="0" err="1">
                <a:solidFill>
                  <a:srgbClr val="CC66FF"/>
                </a:solidFill>
                <a:latin typeface="Tahoma" pitchFamily="-65" charset="0"/>
              </a:rPr>
              <a:t>H</a:t>
            </a:r>
            <a:r>
              <a:rPr lang="en-US" sz="2400" b="1" dirty="0">
                <a:solidFill>
                  <a:schemeClr val="hlink"/>
                </a:solidFill>
                <a:latin typeface="Times New Roman" pitchFamily="-65" charset="0"/>
              </a:rPr>
              <a:t> </a:t>
            </a:r>
            <a:r>
              <a:rPr lang="en-US" sz="2400" b="1" dirty="0">
                <a:solidFill>
                  <a:schemeClr val="tx1"/>
                </a:solidFill>
                <a:latin typeface="Tahoma" pitchFamily="-65" charset="0"/>
              </a:rPr>
              <a:t>- </a:t>
            </a:r>
            <a:r>
              <a:rPr lang="en-US" sz="2400" b="1" dirty="0">
                <a:solidFill>
                  <a:srgbClr val="CC66FF"/>
                </a:solidFill>
                <a:latin typeface="Tahoma" pitchFamily="-65" charset="0"/>
              </a:rPr>
              <a:t>E</a:t>
            </a:r>
            <a:r>
              <a:rPr lang="en-US" sz="2400" b="1" dirty="0">
                <a:latin typeface="Tahoma" pitchFamily="-65" charset="0"/>
              </a:rPr>
              <a:t>) + … </a:t>
            </a:r>
            <a:r>
              <a:rPr lang="en-US" sz="2400" b="1" dirty="0">
                <a:solidFill>
                  <a:schemeClr val="tx1"/>
                </a:solidFill>
                <a:latin typeface="Tahoma" pitchFamily="-65" charset="0"/>
              </a:rPr>
              <a:t>}</a:t>
            </a:r>
          </a:p>
        </p:txBody>
      </p:sp>
      <p:grpSp>
        <p:nvGrpSpPr>
          <p:cNvPr id="2" name="Group 3"/>
          <p:cNvGrpSpPr>
            <a:grpSpLocks/>
          </p:cNvGrpSpPr>
          <p:nvPr/>
        </p:nvGrpSpPr>
        <p:grpSpPr bwMode="auto">
          <a:xfrm>
            <a:off x="1042988" y="2216152"/>
            <a:ext cx="4737100" cy="690563"/>
            <a:chOff x="153" y="1496"/>
            <a:chExt cx="2984" cy="435"/>
          </a:xfrm>
        </p:grpSpPr>
        <p:sp>
          <p:nvSpPr>
            <p:cNvPr id="66613" name="Text Box 4"/>
            <p:cNvSpPr txBox="1">
              <a:spLocks noChangeArrowheads="1"/>
            </p:cNvSpPr>
            <p:nvPr/>
          </p:nvSpPr>
          <p:spPr bwMode="auto">
            <a:xfrm>
              <a:off x="153" y="1601"/>
              <a:ext cx="2984" cy="330"/>
            </a:xfrm>
            <a:prstGeom prst="rect">
              <a:avLst/>
            </a:prstGeom>
            <a:noFill/>
            <a:ln w="9525">
              <a:noFill/>
              <a:miter lim="800000"/>
              <a:headEnd/>
              <a:tailEnd/>
            </a:ln>
          </p:spPr>
          <p:txBody>
            <a:bodyPr wrap="none">
              <a:prstTxWarp prst="textNoShape">
                <a:avLst/>
              </a:prstTxWarp>
              <a:spAutoFit/>
            </a:bodyPr>
            <a:lstStyle/>
            <a:p>
              <a:r>
                <a:rPr lang="en-US" sz="2800" b="1" dirty="0" err="1">
                  <a:latin typeface="Symbol" pitchFamily="-65" charset="2"/>
                </a:rPr>
                <a:t>Ds</a:t>
              </a:r>
              <a:r>
                <a:rPr lang="en-US" sz="2400" b="1" baseline="-25000" dirty="0" err="1">
                  <a:latin typeface="Tahoma" pitchFamily="-65" charset="0"/>
                </a:rPr>
                <a:t>C</a:t>
              </a:r>
              <a:r>
                <a:rPr lang="en-US" sz="2400" b="1" dirty="0">
                  <a:latin typeface="Tahoma" pitchFamily="-65" charset="0"/>
                </a:rPr>
                <a:t> ~ </a:t>
              </a:r>
              <a:r>
                <a:rPr lang="en-US" sz="2400" b="1" dirty="0" err="1">
                  <a:solidFill>
                    <a:srgbClr val="0000FF"/>
                  </a:solidFill>
                  <a:latin typeface="Tahoma" pitchFamily="-65" charset="0"/>
                </a:rPr>
                <a:t>cos</a:t>
              </a:r>
              <a:r>
                <a:rPr lang="en-US" sz="2400" b="1" dirty="0" err="1">
                  <a:solidFill>
                    <a:srgbClr val="0000FF"/>
                  </a:solidFill>
                  <a:latin typeface="Symbol" pitchFamily="-65" charset="2"/>
                </a:rPr>
                <a:t>f</a:t>
              </a:r>
              <a:r>
                <a:rPr lang="en-US" sz="2400" b="1" dirty="0">
                  <a:solidFill>
                    <a:srgbClr val="0000FF"/>
                  </a:solidFill>
                  <a:latin typeface="Symbol" pitchFamily="-65" charset="2"/>
                </a:rPr>
                <a:t> </a:t>
              </a:r>
              <a:r>
                <a:rPr lang="en-US" sz="2400" b="1" dirty="0">
                  <a:latin typeface="Tahoma" pitchFamily="-65" charset="0"/>
                </a:rPr>
                <a:t>∙</a:t>
              </a:r>
              <a:r>
                <a:rPr lang="en-US" sz="2400" b="1" dirty="0">
                  <a:solidFill>
                    <a:schemeClr val="tx1"/>
                  </a:solidFill>
                  <a:latin typeface="Tahoma" pitchFamily="-65" charset="0"/>
                </a:rPr>
                <a:t>Re{ </a:t>
              </a:r>
              <a:r>
                <a:rPr lang="en-US" sz="2400" b="1" dirty="0">
                  <a:solidFill>
                    <a:srgbClr val="CC66FF"/>
                  </a:solidFill>
                  <a:latin typeface="Tahoma" pitchFamily="-65" charset="0"/>
                </a:rPr>
                <a:t>H</a:t>
              </a:r>
              <a:r>
                <a:rPr lang="en-US" sz="2400" b="1" dirty="0">
                  <a:solidFill>
                    <a:schemeClr val="hlink"/>
                  </a:solidFill>
                  <a:latin typeface="Times New Roman" pitchFamily="-65" charset="0"/>
                </a:rPr>
                <a:t>  </a:t>
              </a:r>
              <a:r>
                <a:rPr lang="en-US" sz="2400" b="1" dirty="0">
                  <a:solidFill>
                    <a:schemeClr val="tx1"/>
                  </a:solidFill>
                  <a:latin typeface="Tahoma" pitchFamily="-65" charset="0"/>
                </a:rPr>
                <a:t>+ </a:t>
              </a:r>
              <a:r>
                <a:rPr lang="en-US" sz="2400" b="1" dirty="0" err="1">
                  <a:solidFill>
                    <a:schemeClr val="tx1"/>
                  </a:solidFill>
                  <a:latin typeface="Symbol" pitchFamily="-65" charset="2"/>
                </a:rPr>
                <a:t>x</a:t>
              </a:r>
              <a:r>
                <a:rPr lang="en-US" sz="2400" b="1" dirty="0" err="1">
                  <a:solidFill>
                    <a:srgbClr val="CC66FF"/>
                  </a:solidFill>
                  <a:latin typeface="Tahoma" pitchFamily="-65" charset="0"/>
                </a:rPr>
                <a:t>H</a:t>
              </a:r>
              <a:r>
                <a:rPr lang="en-US" sz="2400" b="1" dirty="0">
                  <a:solidFill>
                    <a:schemeClr val="tx1"/>
                  </a:solidFill>
                  <a:latin typeface="Tahoma" pitchFamily="-65" charset="0"/>
                </a:rPr>
                <a:t> +… }</a:t>
              </a:r>
            </a:p>
          </p:txBody>
        </p:sp>
        <p:sp>
          <p:nvSpPr>
            <p:cNvPr id="66614" name="Rectangle 5"/>
            <p:cNvSpPr>
              <a:spLocks noChangeArrowheads="1"/>
            </p:cNvSpPr>
            <p:nvPr/>
          </p:nvSpPr>
          <p:spPr bwMode="auto">
            <a:xfrm>
              <a:off x="2266" y="1496"/>
              <a:ext cx="239" cy="307"/>
            </a:xfrm>
            <a:prstGeom prst="rect">
              <a:avLst/>
            </a:prstGeom>
            <a:noFill/>
            <a:ln w="9525">
              <a:noFill/>
              <a:miter lim="800000"/>
              <a:headEnd/>
              <a:tailEnd/>
            </a:ln>
          </p:spPr>
          <p:txBody>
            <a:bodyPr wrap="none">
              <a:prstTxWarp prst="textNoShape">
                <a:avLst/>
              </a:prstTxWarp>
              <a:spAutoFit/>
            </a:bodyPr>
            <a:lstStyle/>
            <a:p>
              <a:pPr marL="342900" indent="-342900">
                <a:lnSpc>
                  <a:spcPct val="90000"/>
                </a:lnSpc>
                <a:spcBef>
                  <a:spcPct val="20000"/>
                </a:spcBef>
              </a:pPr>
              <a:r>
                <a:rPr lang="en-US" sz="2800" dirty="0">
                  <a:solidFill>
                    <a:srgbClr val="CC66FF"/>
                  </a:solidFill>
                  <a:latin typeface="Times New Roman" pitchFamily="-65" charset="0"/>
                </a:rPr>
                <a:t>~</a:t>
              </a:r>
            </a:p>
          </p:txBody>
        </p:sp>
      </p:grpSp>
      <p:grpSp>
        <p:nvGrpSpPr>
          <p:cNvPr id="3" name="Group 6"/>
          <p:cNvGrpSpPr>
            <a:grpSpLocks/>
          </p:cNvGrpSpPr>
          <p:nvPr/>
        </p:nvGrpSpPr>
        <p:grpSpPr bwMode="auto">
          <a:xfrm>
            <a:off x="1028700" y="3770310"/>
            <a:ext cx="4700588" cy="676274"/>
            <a:chOff x="178" y="2475"/>
            <a:chExt cx="2961" cy="426"/>
          </a:xfrm>
        </p:grpSpPr>
        <p:sp>
          <p:nvSpPr>
            <p:cNvPr id="66611" name="Text Box 7"/>
            <p:cNvSpPr txBox="1">
              <a:spLocks noChangeArrowheads="1"/>
            </p:cNvSpPr>
            <p:nvPr/>
          </p:nvSpPr>
          <p:spPr bwMode="auto">
            <a:xfrm>
              <a:off x="178" y="2571"/>
              <a:ext cx="2961" cy="330"/>
            </a:xfrm>
            <a:prstGeom prst="rect">
              <a:avLst/>
            </a:prstGeom>
            <a:noFill/>
            <a:ln w="9525">
              <a:noFill/>
              <a:miter lim="800000"/>
              <a:headEnd/>
              <a:tailEnd/>
            </a:ln>
          </p:spPr>
          <p:txBody>
            <a:bodyPr wrap="none">
              <a:prstTxWarp prst="textNoShape">
                <a:avLst/>
              </a:prstTxWarp>
              <a:spAutoFit/>
            </a:bodyPr>
            <a:lstStyle/>
            <a:p>
              <a:r>
                <a:rPr lang="en-US" sz="2800" b="1" dirty="0" err="1">
                  <a:latin typeface="Symbol" pitchFamily="-65" charset="2"/>
                </a:rPr>
                <a:t>Ds</a:t>
              </a:r>
              <a:r>
                <a:rPr lang="en-US" sz="2400" b="1" baseline="-25000" dirty="0" err="1">
                  <a:latin typeface="Tahoma" pitchFamily="-65" charset="0"/>
                </a:rPr>
                <a:t>LU</a:t>
              </a:r>
              <a:r>
                <a:rPr lang="en-US" sz="2400" b="1" dirty="0">
                  <a:latin typeface="Tahoma" pitchFamily="-65" charset="0"/>
                </a:rPr>
                <a:t> ~ </a:t>
              </a:r>
              <a:r>
                <a:rPr lang="en-US" sz="2400" b="1" dirty="0" err="1">
                  <a:solidFill>
                    <a:srgbClr val="0000FF"/>
                  </a:solidFill>
                  <a:latin typeface="Tahoma" pitchFamily="-65" charset="0"/>
                </a:rPr>
                <a:t>sin</a:t>
              </a:r>
              <a:r>
                <a:rPr lang="en-US" sz="2400" b="1" dirty="0" err="1">
                  <a:solidFill>
                    <a:srgbClr val="0000FF"/>
                  </a:solidFill>
                  <a:latin typeface="Symbol" pitchFamily="-65" charset="2"/>
                </a:rPr>
                <a:t>f</a:t>
              </a:r>
              <a:r>
                <a:rPr lang="en-US" sz="2400" b="1" dirty="0" err="1">
                  <a:latin typeface="Tahoma" pitchFamily="-65" charset="0"/>
                </a:rPr>
                <a:t>∙</a:t>
              </a:r>
              <a:r>
                <a:rPr lang="en-US" sz="2400" b="1" dirty="0" err="1">
                  <a:solidFill>
                    <a:schemeClr val="tx1"/>
                  </a:solidFill>
                  <a:latin typeface="Tahoma" pitchFamily="-65" charset="0"/>
                </a:rPr>
                <a:t>Im{</a:t>
              </a:r>
              <a:r>
                <a:rPr lang="en-US" sz="2400" b="1" dirty="0" err="1">
                  <a:solidFill>
                    <a:srgbClr val="CC66FF"/>
                  </a:solidFill>
                  <a:latin typeface="Tahoma" pitchFamily="-65" charset="0"/>
                </a:rPr>
                <a:t>H</a:t>
              </a:r>
              <a:r>
                <a:rPr lang="en-US" sz="2400" b="1" dirty="0">
                  <a:solidFill>
                    <a:schemeClr val="hlink"/>
                  </a:solidFill>
                  <a:latin typeface="Times New Roman" pitchFamily="-65" charset="0"/>
                </a:rPr>
                <a:t> </a:t>
              </a:r>
              <a:r>
                <a:rPr lang="en-US" sz="2400" b="1" dirty="0">
                  <a:solidFill>
                    <a:schemeClr val="tx1"/>
                  </a:solidFill>
                  <a:latin typeface="Tahoma" pitchFamily="-65" charset="0"/>
                </a:rPr>
                <a:t>+ </a:t>
              </a:r>
              <a:r>
                <a:rPr lang="en-US" sz="2400" b="1" dirty="0" err="1">
                  <a:solidFill>
                    <a:schemeClr val="tx1"/>
                  </a:solidFill>
                  <a:latin typeface="Symbol" pitchFamily="-65" charset="2"/>
                </a:rPr>
                <a:t>x</a:t>
              </a:r>
              <a:r>
                <a:rPr lang="en-US" sz="2400" b="1" dirty="0" err="1">
                  <a:solidFill>
                    <a:srgbClr val="CC66FF"/>
                  </a:solidFill>
                  <a:latin typeface="Tahoma" pitchFamily="-65" charset="0"/>
                </a:rPr>
                <a:t>H</a:t>
              </a:r>
              <a:r>
                <a:rPr lang="en-US" sz="2400" b="1" dirty="0">
                  <a:solidFill>
                    <a:srgbClr val="FF3300"/>
                  </a:solidFill>
                  <a:latin typeface="Tahoma" pitchFamily="-65" charset="0"/>
                </a:rPr>
                <a:t> </a:t>
              </a:r>
              <a:r>
                <a:rPr lang="en-US" sz="2400" b="1" dirty="0">
                  <a:solidFill>
                    <a:schemeClr val="tx1"/>
                  </a:solidFill>
                  <a:latin typeface="Tahoma" pitchFamily="-65" charset="0"/>
                </a:rPr>
                <a:t>+ </a:t>
              </a:r>
              <a:r>
                <a:rPr lang="en-US" sz="2400" b="1" dirty="0" err="1">
                  <a:solidFill>
                    <a:schemeClr val="tx1"/>
                  </a:solidFill>
                  <a:latin typeface="Tahoma" pitchFamily="-65" charset="0"/>
                </a:rPr>
                <a:t>k</a:t>
              </a:r>
              <a:r>
                <a:rPr lang="en-US" sz="2400" b="1" dirty="0" err="1">
                  <a:solidFill>
                    <a:srgbClr val="CC66FF"/>
                  </a:solidFill>
                  <a:latin typeface="Tahoma" pitchFamily="-65" charset="0"/>
                </a:rPr>
                <a:t>E</a:t>
              </a:r>
              <a:r>
                <a:rPr lang="en-US" sz="2400" b="1" dirty="0">
                  <a:solidFill>
                    <a:schemeClr val="tx1"/>
                  </a:solidFill>
                  <a:latin typeface="Tahoma" pitchFamily="-65" charset="0"/>
                </a:rPr>
                <a:t>}</a:t>
              </a:r>
            </a:p>
          </p:txBody>
        </p:sp>
        <p:sp>
          <p:nvSpPr>
            <p:cNvPr id="66612" name="Rectangle 8"/>
            <p:cNvSpPr>
              <a:spLocks noChangeArrowheads="1"/>
            </p:cNvSpPr>
            <p:nvPr/>
          </p:nvSpPr>
          <p:spPr bwMode="auto">
            <a:xfrm>
              <a:off x="2298" y="2475"/>
              <a:ext cx="122" cy="271"/>
            </a:xfrm>
            <a:prstGeom prst="rect">
              <a:avLst/>
            </a:prstGeom>
            <a:noFill/>
            <a:ln w="9525">
              <a:noFill/>
              <a:miter lim="800000"/>
              <a:headEnd/>
              <a:tailEnd/>
            </a:ln>
          </p:spPr>
          <p:txBody>
            <a:bodyPr wrap="none" lIns="0" tIns="0" rIns="0" bIns="0">
              <a:prstTxWarp prst="textNoShape">
                <a:avLst/>
              </a:prstTxWarp>
              <a:spAutoFit/>
            </a:bodyPr>
            <a:lstStyle/>
            <a:p>
              <a:r>
                <a:rPr lang="en-US" sz="2800" dirty="0">
                  <a:solidFill>
                    <a:srgbClr val="CC66FF"/>
                  </a:solidFill>
                  <a:latin typeface="Times New Roman" pitchFamily="-65" charset="0"/>
                </a:rPr>
                <a:t>~</a:t>
              </a:r>
              <a:endParaRPr lang="en-US" sz="2400" dirty="0">
                <a:solidFill>
                  <a:srgbClr val="CC66FF"/>
                </a:solidFill>
                <a:latin typeface="Tahoma" pitchFamily="-65" charset="0"/>
              </a:endParaRPr>
            </a:p>
          </p:txBody>
        </p:sp>
      </p:grpSp>
      <p:sp>
        <p:nvSpPr>
          <p:cNvPr id="567305" name="Line 9"/>
          <p:cNvSpPr>
            <a:spLocks noChangeShapeType="1"/>
          </p:cNvSpPr>
          <p:nvPr/>
        </p:nvSpPr>
        <p:spPr bwMode="auto">
          <a:xfrm>
            <a:off x="838200" y="6477000"/>
            <a:ext cx="7239000" cy="0"/>
          </a:xfrm>
          <a:prstGeom prst="line">
            <a:avLst/>
          </a:prstGeom>
          <a:noFill/>
          <a:ln w="9525">
            <a:noFill/>
            <a:round/>
            <a:headEnd/>
            <a:tailEnd/>
          </a:ln>
          <a:effectLst/>
        </p:spPr>
        <p:txBody>
          <a:bodyP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06" name="Line 10"/>
          <p:cNvSpPr>
            <a:spLocks noChangeShapeType="1"/>
          </p:cNvSpPr>
          <p:nvPr/>
        </p:nvSpPr>
        <p:spPr bwMode="auto">
          <a:xfrm>
            <a:off x="838200" y="6477000"/>
            <a:ext cx="7162800" cy="0"/>
          </a:xfrm>
          <a:prstGeom prst="line">
            <a:avLst/>
          </a:prstGeom>
          <a:noFill/>
          <a:ln w="9525">
            <a:noFill/>
            <a:round/>
            <a:headEnd/>
            <a:tailEnd/>
          </a:ln>
          <a:effectLst/>
        </p:spPr>
        <p:txBody>
          <a:bodyP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07" name="Line 11"/>
          <p:cNvSpPr>
            <a:spLocks noChangeShapeType="1"/>
          </p:cNvSpPr>
          <p:nvPr/>
        </p:nvSpPr>
        <p:spPr bwMode="auto">
          <a:xfrm>
            <a:off x="827088" y="5589588"/>
            <a:ext cx="7239000" cy="0"/>
          </a:xfrm>
          <a:prstGeom prst="line">
            <a:avLst/>
          </a:prstGeom>
          <a:noFill/>
          <a:ln w="9525">
            <a:noFill/>
            <a:round/>
            <a:headEnd/>
            <a:tailEnd/>
          </a:ln>
          <a:effectLst/>
        </p:spPr>
        <p:txBody>
          <a:bodyP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66572" name="Text Box 12"/>
          <p:cNvSpPr txBox="1">
            <a:spLocks noChangeArrowheads="1"/>
          </p:cNvSpPr>
          <p:nvPr/>
        </p:nvSpPr>
        <p:spPr bwMode="auto">
          <a:xfrm>
            <a:off x="0" y="4076700"/>
            <a:ext cx="184150" cy="420688"/>
          </a:xfrm>
          <a:prstGeom prst="rect">
            <a:avLst/>
          </a:prstGeom>
          <a:noFill/>
          <a:ln w="9525">
            <a:noFill/>
            <a:miter lim="800000"/>
            <a:headEnd/>
            <a:tailEnd/>
          </a:ln>
        </p:spPr>
        <p:txBody>
          <a:bodyPr wrap="none">
            <a:prstTxWarp prst="textNoShape">
              <a:avLst/>
            </a:prstTxWarp>
            <a:spAutoFit/>
          </a:bodyPr>
          <a:lstStyle/>
          <a:p>
            <a:pPr marL="342900" indent="-342900">
              <a:lnSpc>
                <a:spcPct val="90000"/>
              </a:lnSpc>
              <a:spcBef>
                <a:spcPct val="20000"/>
              </a:spcBef>
            </a:pPr>
            <a:endParaRPr lang="en-US" sz="2400" b="0">
              <a:solidFill>
                <a:schemeClr val="accent2"/>
              </a:solidFill>
              <a:latin typeface="Tahoma" pitchFamily="-65" charset="0"/>
            </a:endParaRPr>
          </a:p>
        </p:txBody>
      </p:sp>
      <p:sp>
        <p:nvSpPr>
          <p:cNvPr id="567309" name="Line 13"/>
          <p:cNvSpPr>
            <a:spLocks noChangeShapeType="1"/>
          </p:cNvSpPr>
          <p:nvPr/>
        </p:nvSpPr>
        <p:spPr bwMode="auto">
          <a:xfrm>
            <a:off x="179388" y="3933825"/>
            <a:ext cx="0" cy="0"/>
          </a:xfrm>
          <a:prstGeom prst="line">
            <a:avLst/>
          </a:prstGeom>
          <a:noFill/>
          <a:ln w="9525">
            <a:noFill/>
            <a:round/>
            <a:headEnd/>
            <a:tailEnd/>
          </a:ln>
          <a:effectLst/>
        </p:spPr>
        <p:txBody>
          <a:bodyPr>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10" name="Rectangle 14"/>
          <p:cNvSpPr>
            <a:spLocks noChangeArrowheads="1"/>
          </p:cNvSpPr>
          <p:nvPr/>
        </p:nvSpPr>
        <p:spPr bwMode="auto">
          <a:xfrm>
            <a:off x="4211638" y="4638675"/>
            <a:ext cx="769937" cy="647700"/>
          </a:xfrm>
          <a:prstGeom prst="rect">
            <a:avLst/>
          </a:prstGeom>
          <a:noFill/>
          <a:ln w="9525">
            <a:noFill/>
            <a:miter lim="800000"/>
            <a:headEnd/>
            <a:tailEnd/>
          </a:ln>
          <a:effectLst/>
        </p:spPr>
        <p:txBody>
          <a:bodyPr anchor="ctr">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sp>
        <p:nvSpPr>
          <p:cNvPr id="66575" name="Text Box 15"/>
          <p:cNvSpPr txBox="1">
            <a:spLocks noChangeArrowheads="1"/>
          </p:cNvSpPr>
          <p:nvPr/>
        </p:nvSpPr>
        <p:spPr bwMode="auto">
          <a:xfrm>
            <a:off x="4335463" y="5257800"/>
            <a:ext cx="184150" cy="420688"/>
          </a:xfrm>
          <a:prstGeom prst="rect">
            <a:avLst/>
          </a:prstGeom>
          <a:noFill/>
          <a:ln w="9525">
            <a:noFill/>
            <a:miter lim="800000"/>
            <a:headEnd/>
            <a:tailEnd/>
          </a:ln>
        </p:spPr>
        <p:txBody>
          <a:bodyPr wrap="none">
            <a:prstTxWarp prst="textNoShape">
              <a:avLst/>
            </a:prstTxWarp>
            <a:spAutoFit/>
          </a:bodyPr>
          <a:lstStyle/>
          <a:p>
            <a:pPr marL="342900" indent="-342900">
              <a:lnSpc>
                <a:spcPct val="90000"/>
              </a:lnSpc>
              <a:spcBef>
                <a:spcPct val="20000"/>
              </a:spcBef>
            </a:pPr>
            <a:endParaRPr lang="en-US" sz="2400" b="0">
              <a:solidFill>
                <a:srgbClr val="FF3300"/>
              </a:solidFill>
              <a:latin typeface="Tahoma" pitchFamily="-65" charset="0"/>
            </a:endParaRPr>
          </a:p>
        </p:txBody>
      </p:sp>
      <p:grpSp>
        <p:nvGrpSpPr>
          <p:cNvPr id="4" name="Group 16"/>
          <p:cNvGrpSpPr>
            <a:grpSpLocks/>
          </p:cNvGrpSpPr>
          <p:nvPr/>
        </p:nvGrpSpPr>
        <p:grpSpPr bwMode="auto">
          <a:xfrm>
            <a:off x="1047750" y="4532310"/>
            <a:ext cx="4633913" cy="698499"/>
            <a:chOff x="113" y="3000"/>
            <a:chExt cx="2919" cy="440"/>
          </a:xfrm>
        </p:grpSpPr>
        <p:sp>
          <p:nvSpPr>
            <p:cNvPr id="66609" name="Text Box 17"/>
            <p:cNvSpPr txBox="1">
              <a:spLocks noChangeArrowheads="1"/>
            </p:cNvSpPr>
            <p:nvPr/>
          </p:nvSpPr>
          <p:spPr bwMode="auto">
            <a:xfrm>
              <a:off x="113" y="3110"/>
              <a:ext cx="2919" cy="330"/>
            </a:xfrm>
            <a:prstGeom prst="rect">
              <a:avLst/>
            </a:prstGeom>
            <a:noFill/>
            <a:ln w="9525">
              <a:noFill/>
              <a:miter lim="800000"/>
              <a:headEnd/>
              <a:tailEnd/>
            </a:ln>
          </p:spPr>
          <p:txBody>
            <a:bodyPr wrap="none">
              <a:prstTxWarp prst="textNoShape">
                <a:avLst/>
              </a:prstTxWarp>
              <a:spAutoFit/>
            </a:bodyPr>
            <a:lstStyle/>
            <a:p>
              <a:r>
                <a:rPr lang="en-US" sz="2800" b="1" dirty="0" err="1">
                  <a:latin typeface="Symbol" pitchFamily="-65" charset="2"/>
                </a:rPr>
                <a:t>Ds</a:t>
              </a:r>
              <a:r>
                <a:rPr lang="en-US" sz="2400" b="1" baseline="-25000" dirty="0" err="1">
                  <a:latin typeface="Tahoma" pitchFamily="-65" charset="0"/>
                </a:rPr>
                <a:t>UL</a:t>
              </a:r>
              <a:r>
                <a:rPr lang="en-US" sz="2400" b="1" dirty="0">
                  <a:latin typeface="Tahoma" pitchFamily="-65" charset="0"/>
                </a:rPr>
                <a:t> ~ </a:t>
              </a:r>
              <a:r>
                <a:rPr lang="en-US" sz="2400" b="1" dirty="0" err="1">
                  <a:solidFill>
                    <a:srgbClr val="0000FF"/>
                  </a:solidFill>
                  <a:latin typeface="Tahoma" pitchFamily="-65" charset="0"/>
                </a:rPr>
                <a:t>sin</a:t>
              </a:r>
              <a:r>
                <a:rPr lang="en-US" sz="2400" b="1" dirty="0" err="1">
                  <a:solidFill>
                    <a:srgbClr val="0000FF"/>
                  </a:solidFill>
                  <a:latin typeface="Symbol" pitchFamily="-65" charset="2"/>
                </a:rPr>
                <a:t>f</a:t>
              </a:r>
              <a:r>
                <a:rPr lang="en-US" sz="2400" b="1" dirty="0" err="1">
                  <a:latin typeface="Tahoma" pitchFamily="-65" charset="0"/>
                </a:rPr>
                <a:t>∙</a:t>
              </a:r>
              <a:r>
                <a:rPr lang="en-US" sz="2400" b="1" dirty="0" err="1">
                  <a:solidFill>
                    <a:schemeClr val="tx1"/>
                  </a:solidFill>
                  <a:latin typeface="Tahoma" pitchFamily="-65" charset="0"/>
                </a:rPr>
                <a:t>Im{</a:t>
              </a:r>
              <a:r>
                <a:rPr lang="en-US" sz="2400" b="1" dirty="0" err="1">
                  <a:solidFill>
                    <a:srgbClr val="CC66FF"/>
                  </a:solidFill>
                  <a:latin typeface="Tahoma" pitchFamily="-65" charset="0"/>
                </a:rPr>
                <a:t>H</a:t>
              </a:r>
              <a:r>
                <a:rPr lang="en-US" sz="2400" b="1" dirty="0">
                  <a:solidFill>
                    <a:srgbClr val="CC66FF"/>
                  </a:solidFill>
                  <a:latin typeface="Times New Roman" pitchFamily="-65" charset="0"/>
                </a:rPr>
                <a:t> </a:t>
              </a:r>
              <a:r>
                <a:rPr lang="en-US" sz="2400" b="1" dirty="0">
                  <a:solidFill>
                    <a:schemeClr val="tx1"/>
                  </a:solidFill>
                  <a:latin typeface="Tahoma" pitchFamily="-65" charset="0"/>
                </a:rPr>
                <a:t>+ </a:t>
              </a:r>
              <a:r>
                <a:rPr lang="en-US" sz="2400" b="1" dirty="0" err="1">
                  <a:solidFill>
                    <a:schemeClr val="tx1"/>
                  </a:solidFill>
                  <a:latin typeface="Symbol" pitchFamily="-65" charset="2"/>
                </a:rPr>
                <a:t>x</a:t>
              </a:r>
              <a:r>
                <a:rPr lang="en-US" sz="2400" b="1" dirty="0" err="1">
                  <a:solidFill>
                    <a:srgbClr val="CC66FF"/>
                  </a:solidFill>
                  <a:latin typeface="Tahoma" pitchFamily="-65" charset="0"/>
                </a:rPr>
                <a:t>H</a:t>
              </a:r>
              <a:r>
                <a:rPr lang="en-US" sz="2400" b="1" dirty="0">
                  <a:solidFill>
                    <a:srgbClr val="FF3300"/>
                  </a:solidFill>
                  <a:latin typeface="Tahoma" pitchFamily="-65" charset="0"/>
                </a:rPr>
                <a:t> </a:t>
              </a:r>
              <a:r>
                <a:rPr lang="en-US" sz="2400" b="1" dirty="0">
                  <a:solidFill>
                    <a:schemeClr val="tx1"/>
                  </a:solidFill>
                  <a:latin typeface="Tahoma" pitchFamily="-65" charset="0"/>
                </a:rPr>
                <a:t>+ …}</a:t>
              </a:r>
            </a:p>
          </p:txBody>
        </p:sp>
        <p:sp>
          <p:nvSpPr>
            <p:cNvPr id="66610" name="Rectangle 18"/>
            <p:cNvSpPr>
              <a:spLocks noChangeArrowheads="1"/>
            </p:cNvSpPr>
            <p:nvPr/>
          </p:nvSpPr>
          <p:spPr bwMode="auto">
            <a:xfrm>
              <a:off x="1727" y="3000"/>
              <a:ext cx="122" cy="271"/>
            </a:xfrm>
            <a:prstGeom prst="rect">
              <a:avLst/>
            </a:prstGeom>
            <a:noFill/>
            <a:ln w="9525">
              <a:noFill/>
              <a:miter lim="800000"/>
              <a:headEnd/>
              <a:tailEnd/>
            </a:ln>
          </p:spPr>
          <p:txBody>
            <a:bodyPr wrap="none" lIns="0" tIns="0" rIns="0" bIns="0">
              <a:prstTxWarp prst="textNoShape">
                <a:avLst/>
              </a:prstTxWarp>
              <a:spAutoFit/>
            </a:bodyPr>
            <a:lstStyle/>
            <a:p>
              <a:r>
                <a:rPr lang="en-US" sz="2800" dirty="0">
                  <a:solidFill>
                    <a:srgbClr val="CC66FF"/>
                  </a:solidFill>
                  <a:latin typeface="Times New Roman" pitchFamily="-65" charset="0"/>
                </a:rPr>
                <a:t>~</a:t>
              </a:r>
              <a:endParaRPr lang="en-US" sz="2400" dirty="0">
                <a:solidFill>
                  <a:srgbClr val="CC66FF"/>
                </a:solidFill>
                <a:latin typeface="Tahoma" pitchFamily="-65" charset="0"/>
              </a:endParaRPr>
            </a:p>
          </p:txBody>
        </p:sp>
      </p:grpSp>
      <p:sp>
        <p:nvSpPr>
          <p:cNvPr id="567317" name="Text Box 21"/>
          <p:cNvSpPr txBox="1">
            <a:spLocks noChangeArrowheads="1"/>
          </p:cNvSpPr>
          <p:nvPr/>
        </p:nvSpPr>
        <p:spPr bwMode="auto">
          <a:xfrm>
            <a:off x="281451" y="3218929"/>
            <a:ext cx="3263947" cy="369332"/>
          </a:xfrm>
          <a:prstGeom prst="rect">
            <a:avLst/>
          </a:prstGeom>
          <a:gradFill rotWithShape="1">
            <a:gsLst>
              <a:gs pos="0">
                <a:schemeClr val="tx1"/>
              </a:gs>
              <a:gs pos="50000">
                <a:srgbClr val="CC66FF"/>
              </a:gs>
              <a:gs pos="100000">
                <a:schemeClr val="tx1"/>
              </a:gs>
            </a:gsLst>
            <a:lin ang="5400000" scaled="1"/>
          </a:gradFill>
          <a:ln w="9525">
            <a:noFill/>
            <a:miter lim="800000"/>
            <a:headEnd/>
            <a:tailEnd/>
          </a:ln>
          <a:effectLst/>
        </p:spPr>
        <p:txBody>
          <a:bodyPr wrap="none">
            <a:prstTxWarp prst="textNoShape">
              <a:avLst/>
            </a:prstTxWarp>
            <a:spAutoFit/>
          </a:bodyPr>
          <a:lstStyle/>
          <a:p>
            <a:pPr>
              <a:defRPr/>
            </a:pPr>
            <a:r>
              <a:rPr lang="en-US" b="1" dirty="0" err="1">
                <a:solidFill>
                  <a:schemeClr val="bg1"/>
                </a:solidFill>
                <a:latin typeface="Comic Sans MS"/>
                <a:cs typeface="Comic Sans MS"/>
                <a:sym typeface="Wingdings" charset="2"/>
              </a:rPr>
              <a:t></a:t>
            </a:r>
            <a:r>
              <a:rPr lang="en-US" b="1" dirty="0">
                <a:solidFill>
                  <a:schemeClr val="bg1"/>
                </a:solidFill>
                <a:latin typeface="Comic Sans MS"/>
                <a:cs typeface="Comic Sans MS"/>
                <a:sym typeface="Wingdings" charset="2"/>
              </a:rPr>
              <a:t> </a:t>
            </a:r>
            <a:r>
              <a:rPr lang="en-US" b="1" dirty="0">
                <a:solidFill>
                  <a:schemeClr val="bg1"/>
                </a:solidFill>
                <a:effectLst>
                  <a:outerShdw blurRad="38100" dist="38100" dir="2700000" algn="tl">
                    <a:srgbClr val="000000"/>
                  </a:outerShdw>
                </a:effectLst>
                <a:latin typeface="Comic Sans MS"/>
                <a:cs typeface="Comic Sans MS"/>
                <a:sym typeface="Wingdings" charset="2"/>
              </a:rPr>
              <a:t>polarization observables:</a:t>
            </a:r>
            <a:r>
              <a:rPr lang="en-US" b="1" dirty="0">
                <a:solidFill>
                  <a:schemeClr val="bg1"/>
                </a:solidFill>
                <a:latin typeface="Comic Sans MS"/>
                <a:cs typeface="Comic Sans MS"/>
                <a:sym typeface="Wingdings" charset="2"/>
              </a:rPr>
              <a:t> </a:t>
            </a:r>
            <a:endParaRPr lang="en-US" b="1" dirty="0">
              <a:solidFill>
                <a:schemeClr val="bg1"/>
              </a:solidFill>
              <a:latin typeface="Comic Sans MS"/>
              <a:cs typeface="Comic Sans MS"/>
            </a:endParaRPr>
          </a:p>
        </p:txBody>
      </p:sp>
      <p:grpSp>
        <p:nvGrpSpPr>
          <p:cNvPr id="6" name="Group 22"/>
          <p:cNvGrpSpPr>
            <a:grpSpLocks/>
          </p:cNvGrpSpPr>
          <p:nvPr/>
        </p:nvGrpSpPr>
        <p:grpSpPr bwMode="auto">
          <a:xfrm>
            <a:off x="6897687" y="4074319"/>
            <a:ext cx="2206625" cy="1265237"/>
            <a:chOff x="3956" y="2611"/>
            <a:chExt cx="1390" cy="797"/>
          </a:xfrm>
        </p:grpSpPr>
        <p:sp>
          <p:nvSpPr>
            <p:cNvPr id="66601" name="Text Box 23"/>
            <p:cNvSpPr txBox="1">
              <a:spLocks noChangeArrowheads="1"/>
            </p:cNvSpPr>
            <p:nvPr/>
          </p:nvSpPr>
          <p:spPr bwMode="auto">
            <a:xfrm>
              <a:off x="4105" y="2611"/>
              <a:ext cx="682" cy="368"/>
            </a:xfrm>
            <a:prstGeom prst="rect">
              <a:avLst/>
            </a:prstGeom>
            <a:noFill/>
            <a:ln w="9525">
              <a:noFill/>
              <a:miter lim="800000"/>
              <a:headEnd/>
              <a:tailEnd/>
            </a:ln>
          </p:spPr>
          <p:txBody>
            <a:bodyPr wrap="none">
              <a:prstTxWarp prst="textNoShape">
                <a:avLst/>
              </a:prstTxWarp>
              <a:spAutoFit/>
            </a:bodyPr>
            <a:lstStyle/>
            <a:p>
              <a:r>
                <a:rPr lang="en-US" sz="3200" b="1" dirty="0" err="1">
                  <a:solidFill>
                    <a:srgbClr val="CC66FF"/>
                  </a:solidFill>
                  <a:latin typeface="Symbol" pitchFamily="-65" charset="2"/>
                </a:rPr>
                <a:t>Ds</a:t>
              </a:r>
              <a:r>
                <a:rPr lang="en-US" sz="3200" b="1" baseline="-25000" dirty="0" err="1">
                  <a:solidFill>
                    <a:srgbClr val="CC66FF"/>
                  </a:solidFill>
                  <a:latin typeface="Tahoma" pitchFamily="-65" charset="0"/>
                </a:rPr>
                <a:t>UT</a:t>
              </a:r>
              <a:endParaRPr lang="en-US" sz="3200" b="1" baseline="-25000" dirty="0">
                <a:solidFill>
                  <a:srgbClr val="CC66FF"/>
                </a:solidFill>
                <a:latin typeface="Tahoma" pitchFamily="-65" charset="0"/>
              </a:endParaRPr>
            </a:p>
          </p:txBody>
        </p:sp>
        <p:grpSp>
          <p:nvGrpSpPr>
            <p:cNvPr id="7" name="Group 24"/>
            <p:cNvGrpSpPr>
              <a:grpSpLocks/>
            </p:cNvGrpSpPr>
            <p:nvPr/>
          </p:nvGrpSpPr>
          <p:grpSpPr bwMode="auto">
            <a:xfrm>
              <a:off x="3956" y="3022"/>
              <a:ext cx="1390" cy="386"/>
              <a:chOff x="3956" y="3022"/>
              <a:chExt cx="1390" cy="386"/>
            </a:xfrm>
          </p:grpSpPr>
          <p:sp>
            <p:nvSpPr>
              <p:cNvPr id="66603" name="Text Box 25"/>
              <p:cNvSpPr txBox="1">
                <a:spLocks noChangeArrowheads="1"/>
              </p:cNvSpPr>
              <p:nvPr/>
            </p:nvSpPr>
            <p:spPr bwMode="auto">
              <a:xfrm>
                <a:off x="3956" y="3120"/>
                <a:ext cx="1390" cy="288"/>
              </a:xfrm>
              <a:prstGeom prst="rect">
                <a:avLst/>
              </a:prstGeom>
              <a:noFill/>
              <a:ln w="9525">
                <a:noFill/>
                <a:miter lim="800000"/>
                <a:headEnd/>
                <a:tailEnd/>
              </a:ln>
            </p:spPr>
            <p:txBody>
              <a:bodyPr wrap="none">
                <a:prstTxWarp prst="textNoShape">
                  <a:avLst/>
                </a:prstTxWarp>
                <a:spAutoFit/>
              </a:bodyPr>
              <a:lstStyle/>
              <a:p>
                <a:r>
                  <a:rPr lang="en-US" sz="2400" b="0" dirty="0">
                    <a:solidFill>
                      <a:srgbClr val="CC66FF"/>
                    </a:solidFill>
                    <a:latin typeface="Tahoma" pitchFamily="-65" charset="0"/>
                  </a:rPr>
                  <a:t>beam    target </a:t>
                </a:r>
              </a:p>
            </p:txBody>
          </p:sp>
          <p:grpSp>
            <p:nvGrpSpPr>
              <p:cNvPr id="8" name="Group 26"/>
              <p:cNvGrpSpPr>
                <a:grpSpLocks/>
              </p:cNvGrpSpPr>
              <p:nvPr/>
            </p:nvGrpSpPr>
            <p:grpSpPr bwMode="auto">
              <a:xfrm>
                <a:off x="4286" y="3022"/>
                <a:ext cx="499" cy="136"/>
                <a:chOff x="4286" y="3022"/>
                <a:chExt cx="499" cy="136"/>
              </a:xfrm>
            </p:grpSpPr>
            <p:sp>
              <p:nvSpPr>
                <p:cNvPr id="567323" name="Line 27"/>
                <p:cNvSpPr>
                  <a:spLocks noChangeShapeType="1"/>
                </p:cNvSpPr>
                <p:nvPr/>
              </p:nvSpPr>
              <p:spPr bwMode="auto">
                <a:xfrm flipH="1">
                  <a:off x="4286" y="3022"/>
                  <a:ext cx="182" cy="136"/>
                </a:xfrm>
                <a:prstGeom prst="line">
                  <a:avLst/>
                </a:prstGeom>
                <a:noFill/>
                <a:ln w="38100">
                  <a:solidFill>
                    <a:srgbClr val="CC66FF"/>
                  </a:solidFill>
                  <a:round/>
                  <a:headEnd/>
                  <a:tailEnd type="triangle" w="med" len="med"/>
                </a:ln>
                <a:effectLst/>
              </p:spPr>
              <p:txBody>
                <a:bodyPr wrap="none">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24" name="Line 28"/>
                <p:cNvSpPr>
                  <a:spLocks noChangeShapeType="1"/>
                </p:cNvSpPr>
                <p:nvPr/>
              </p:nvSpPr>
              <p:spPr bwMode="auto">
                <a:xfrm>
                  <a:off x="4649" y="3022"/>
                  <a:ext cx="136" cy="136"/>
                </a:xfrm>
                <a:prstGeom prst="line">
                  <a:avLst/>
                </a:prstGeom>
                <a:noFill/>
                <a:ln w="38100">
                  <a:solidFill>
                    <a:srgbClr val="CC66FF"/>
                  </a:solidFill>
                  <a:round/>
                  <a:headEnd/>
                  <a:tailEnd type="triangle" w="med" len="med"/>
                </a:ln>
                <a:effectLst/>
              </p:spPr>
              <p:txBody>
                <a:bodyPr wrap="none">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grpSp>
        </p:grpSp>
      </p:grpSp>
      <p:sp>
        <p:nvSpPr>
          <p:cNvPr id="567325" name="AutoShape 29"/>
          <p:cNvSpPr>
            <a:spLocks noChangeArrowheads="1"/>
          </p:cNvSpPr>
          <p:nvPr/>
        </p:nvSpPr>
        <p:spPr bwMode="auto">
          <a:xfrm>
            <a:off x="6372225" y="4062413"/>
            <a:ext cx="576263" cy="3079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CC66FF">
                  <a:alpha val="50999"/>
                </a:srgbClr>
              </a:gs>
              <a:gs pos="100000">
                <a:schemeClr val="tx1"/>
              </a:gs>
            </a:gsLst>
            <a:lin ang="5400000" scaled="1"/>
          </a:gradFill>
          <a:ln w="19050">
            <a:no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26" name="AutoShape 30"/>
          <p:cNvSpPr>
            <a:spLocks noChangeArrowheads="1"/>
          </p:cNvSpPr>
          <p:nvPr/>
        </p:nvSpPr>
        <p:spPr bwMode="auto">
          <a:xfrm>
            <a:off x="6372225" y="4926013"/>
            <a:ext cx="576263" cy="3079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CC66FF">
                  <a:alpha val="50999"/>
                </a:srgbClr>
              </a:gs>
              <a:gs pos="100000">
                <a:schemeClr val="tx1"/>
              </a:gs>
            </a:gsLst>
            <a:lin ang="5400000" scaled="1"/>
          </a:gradFill>
          <a:ln w="19050">
            <a:no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27" name="AutoShape 31"/>
          <p:cNvSpPr>
            <a:spLocks noChangeArrowheads="1"/>
          </p:cNvSpPr>
          <p:nvPr/>
        </p:nvSpPr>
        <p:spPr bwMode="auto">
          <a:xfrm>
            <a:off x="6372225" y="5718175"/>
            <a:ext cx="576263" cy="3079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CC66FF">
                  <a:alpha val="50999"/>
                </a:srgbClr>
              </a:gs>
              <a:gs pos="100000">
                <a:schemeClr val="tx1"/>
              </a:gs>
            </a:gsLst>
            <a:lin ang="5400000" scaled="1"/>
          </a:gradFill>
          <a:ln w="19050">
            <a:no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28" name="Line 32"/>
          <p:cNvSpPr>
            <a:spLocks noChangeShapeType="1"/>
          </p:cNvSpPr>
          <p:nvPr/>
        </p:nvSpPr>
        <p:spPr bwMode="auto">
          <a:xfrm flipV="1">
            <a:off x="4106068" y="4854575"/>
            <a:ext cx="576263" cy="360363"/>
          </a:xfrm>
          <a:prstGeom prst="line">
            <a:avLst/>
          </a:prstGeom>
          <a:noFill/>
          <a:ln w="28575">
            <a:solidFill>
              <a:srgbClr val="FF0000"/>
            </a:solidFill>
            <a:round/>
            <a:headEnd/>
            <a:tailEnd/>
          </a:ln>
          <a:effectLst/>
        </p:spPr>
        <p:txBody>
          <a:bodyPr>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29" name="Line 33"/>
          <p:cNvSpPr>
            <a:spLocks noChangeShapeType="1"/>
          </p:cNvSpPr>
          <p:nvPr/>
        </p:nvSpPr>
        <p:spPr bwMode="auto">
          <a:xfrm flipV="1">
            <a:off x="3924300" y="3990975"/>
            <a:ext cx="719138" cy="431800"/>
          </a:xfrm>
          <a:prstGeom prst="line">
            <a:avLst/>
          </a:prstGeom>
          <a:noFill/>
          <a:ln w="28575">
            <a:solidFill>
              <a:srgbClr val="FF0000"/>
            </a:solidFill>
            <a:round/>
            <a:headEnd/>
            <a:tailEnd/>
          </a:ln>
          <a:effectLst/>
        </p:spPr>
        <p:txBody>
          <a:bodyPr>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30" name="Line 34"/>
          <p:cNvSpPr>
            <a:spLocks noChangeShapeType="1"/>
          </p:cNvSpPr>
          <p:nvPr/>
        </p:nvSpPr>
        <p:spPr bwMode="auto">
          <a:xfrm flipV="1">
            <a:off x="4716463" y="4062413"/>
            <a:ext cx="576262" cy="360362"/>
          </a:xfrm>
          <a:prstGeom prst="line">
            <a:avLst/>
          </a:prstGeom>
          <a:noFill/>
          <a:ln w="28575">
            <a:solidFill>
              <a:srgbClr val="FF0000"/>
            </a:solidFill>
            <a:round/>
            <a:headEnd/>
            <a:tailEnd/>
          </a:ln>
          <a:effectLst/>
        </p:spPr>
        <p:txBody>
          <a:bodyPr>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31" name="Line 35"/>
          <p:cNvSpPr>
            <a:spLocks noChangeShapeType="1"/>
          </p:cNvSpPr>
          <p:nvPr/>
        </p:nvSpPr>
        <p:spPr bwMode="auto">
          <a:xfrm flipV="1">
            <a:off x="4716463" y="5646738"/>
            <a:ext cx="503237" cy="287337"/>
          </a:xfrm>
          <a:prstGeom prst="line">
            <a:avLst/>
          </a:prstGeom>
          <a:noFill/>
          <a:ln w="28575">
            <a:solidFill>
              <a:srgbClr val="FF0000"/>
            </a:solidFill>
            <a:round/>
            <a:headEnd/>
            <a:tailEnd/>
          </a:ln>
          <a:effectLst/>
        </p:spPr>
        <p:txBody>
          <a:bodyPr>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32" name="Text Box 36"/>
          <p:cNvSpPr txBox="1">
            <a:spLocks noChangeArrowheads="1"/>
          </p:cNvSpPr>
          <p:nvPr/>
        </p:nvSpPr>
        <p:spPr bwMode="auto">
          <a:xfrm>
            <a:off x="2189522" y="6047316"/>
            <a:ext cx="2307893" cy="307777"/>
          </a:xfrm>
          <a:prstGeom prst="rect">
            <a:avLst/>
          </a:prstGeom>
          <a:noFill/>
          <a:ln w="9525">
            <a:noFill/>
            <a:miter lim="800000"/>
            <a:headEnd/>
            <a:tailEnd/>
          </a:ln>
          <a:effectLst/>
        </p:spPr>
        <p:txBody>
          <a:bodyPr wrap="none">
            <a:prstTxWarp prst="textNoShape">
              <a:avLst/>
            </a:prstTxWarp>
            <a:spAutoFit/>
          </a:bodyPr>
          <a:lstStyle/>
          <a:p>
            <a:pPr>
              <a:defRPr/>
            </a:pPr>
            <a:r>
              <a:rPr lang="en-US" sz="1400" b="1" dirty="0" err="1">
                <a:effectLst>
                  <a:outerShdw blurRad="38100" dist="38100" dir="2700000" algn="tl">
                    <a:srgbClr val="DDDDDD"/>
                  </a:outerShdw>
                </a:effectLst>
                <a:latin typeface="Comic Sans MS" charset="0"/>
              </a:rPr>
              <a:t>kinematically</a:t>
            </a:r>
            <a:r>
              <a:rPr lang="en-US" sz="1400" b="1" dirty="0">
                <a:effectLst>
                  <a:outerShdw blurRad="38100" dist="38100" dir="2700000" algn="tl">
                    <a:srgbClr val="DDDDDD"/>
                  </a:outerShdw>
                </a:effectLst>
                <a:latin typeface="Comic Sans MS" charset="0"/>
              </a:rPr>
              <a:t> suppressed</a:t>
            </a:r>
          </a:p>
        </p:txBody>
      </p:sp>
      <p:sp>
        <p:nvSpPr>
          <p:cNvPr id="567333" name="Text Box 37"/>
          <p:cNvSpPr txBox="1">
            <a:spLocks noChangeArrowheads="1"/>
          </p:cNvSpPr>
          <p:nvPr/>
        </p:nvSpPr>
        <p:spPr bwMode="auto">
          <a:xfrm>
            <a:off x="7233859" y="3990975"/>
            <a:ext cx="419857" cy="461665"/>
          </a:xfrm>
          <a:prstGeom prst="rect">
            <a:avLst/>
          </a:prstGeom>
          <a:noFill/>
          <a:ln w="9525">
            <a:noFill/>
            <a:miter lim="800000"/>
            <a:headEnd/>
            <a:tailEnd/>
          </a:ln>
        </p:spPr>
        <p:txBody>
          <a:bodyPr wrap="none">
            <a:prstTxWarp prst="textNoShape">
              <a:avLst/>
            </a:prstTxWarp>
            <a:spAutoFit/>
          </a:bodyPr>
          <a:lstStyle/>
          <a:p>
            <a:pPr algn="ctr"/>
            <a:r>
              <a:rPr lang="en-US" sz="2400" b="1" dirty="0">
                <a:solidFill>
                  <a:srgbClr val="CC66FF"/>
                </a:solidFill>
                <a:latin typeface="Tahoma" pitchFamily="-65" charset="0"/>
              </a:rPr>
              <a:t>H</a:t>
            </a:r>
          </a:p>
        </p:txBody>
      </p:sp>
      <p:sp>
        <p:nvSpPr>
          <p:cNvPr id="567334" name="Text Box 38"/>
          <p:cNvSpPr txBox="1">
            <a:spLocks noChangeArrowheads="1"/>
          </p:cNvSpPr>
          <p:nvPr/>
        </p:nvSpPr>
        <p:spPr bwMode="auto">
          <a:xfrm>
            <a:off x="7152263" y="4854575"/>
            <a:ext cx="510025" cy="461665"/>
          </a:xfrm>
          <a:prstGeom prst="rect">
            <a:avLst/>
          </a:prstGeom>
          <a:noFill/>
          <a:ln w="9525">
            <a:noFill/>
            <a:miter lim="800000"/>
            <a:headEnd/>
            <a:tailEnd/>
          </a:ln>
        </p:spPr>
        <p:txBody>
          <a:bodyPr wrap="none">
            <a:prstTxWarp prst="textNoShape">
              <a:avLst/>
            </a:prstTxWarp>
            <a:spAutoFit/>
          </a:bodyPr>
          <a:lstStyle/>
          <a:p>
            <a:pPr algn="ctr"/>
            <a:r>
              <a:rPr lang="en-US" sz="2400" b="1" dirty="0">
                <a:solidFill>
                  <a:srgbClr val="CC66FF"/>
                </a:solidFill>
                <a:latin typeface="Tahoma" pitchFamily="-65" charset="0"/>
              </a:rPr>
              <a:t> H</a:t>
            </a:r>
          </a:p>
        </p:txBody>
      </p:sp>
      <p:sp>
        <p:nvSpPr>
          <p:cNvPr id="567335" name="Text Box 39"/>
          <p:cNvSpPr txBox="1">
            <a:spLocks noChangeArrowheads="1"/>
          </p:cNvSpPr>
          <p:nvPr/>
        </p:nvSpPr>
        <p:spPr bwMode="auto">
          <a:xfrm>
            <a:off x="7212695" y="5646738"/>
            <a:ext cx="795560" cy="461665"/>
          </a:xfrm>
          <a:prstGeom prst="rect">
            <a:avLst/>
          </a:prstGeom>
          <a:noFill/>
          <a:ln w="9525">
            <a:noFill/>
            <a:miter lim="800000"/>
            <a:headEnd/>
            <a:tailEnd/>
          </a:ln>
        </p:spPr>
        <p:txBody>
          <a:bodyPr wrap="none">
            <a:prstTxWarp prst="textNoShape">
              <a:avLst/>
            </a:prstTxWarp>
            <a:spAutoFit/>
          </a:bodyPr>
          <a:lstStyle/>
          <a:p>
            <a:pPr algn="ctr"/>
            <a:r>
              <a:rPr lang="en-US" sz="2400" b="1" dirty="0">
                <a:solidFill>
                  <a:srgbClr val="CC66FF"/>
                </a:solidFill>
                <a:latin typeface="Tahoma" pitchFamily="-65" charset="0"/>
              </a:rPr>
              <a:t>H, E</a:t>
            </a:r>
          </a:p>
        </p:txBody>
      </p:sp>
      <p:sp>
        <p:nvSpPr>
          <p:cNvPr id="567336" name="Rectangle 40"/>
          <p:cNvSpPr>
            <a:spLocks noChangeArrowheads="1"/>
          </p:cNvSpPr>
          <p:nvPr/>
        </p:nvSpPr>
        <p:spPr bwMode="auto">
          <a:xfrm>
            <a:off x="7342188" y="4651375"/>
            <a:ext cx="194264" cy="430887"/>
          </a:xfrm>
          <a:prstGeom prst="rect">
            <a:avLst/>
          </a:prstGeom>
          <a:noFill/>
          <a:ln w="9525">
            <a:noFill/>
            <a:miter lim="800000"/>
            <a:headEnd/>
            <a:tailEnd/>
          </a:ln>
        </p:spPr>
        <p:txBody>
          <a:bodyPr wrap="none" lIns="0" tIns="0" rIns="0" bIns="0">
            <a:prstTxWarp prst="textNoShape">
              <a:avLst/>
            </a:prstTxWarp>
            <a:spAutoFit/>
          </a:bodyPr>
          <a:lstStyle/>
          <a:p>
            <a:r>
              <a:rPr lang="en-US" sz="2800" dirty="0">
                <a:solidFill>
                  <a:srgbClr val="CC66FF"/>
                </a:solidFill>
                <a:latin typeface="Times New Roman" pitchFamily="-65" charset="0"/>
              </a:rPr>
              <a:t>~</a:t>
            </a:r>
            <a:endParaRPr lang="en-US" sz="2400" dirty="0">
              <a:solidFill>
                <a:srgbClr val="CC66FF"/>
              </a:solidFill>
              <a:latin typeface="Tahoma" pitchFamily="-65" charset="0"/>
            </a:endParaRPr>
          </a:p>
        </p:txBody>
      </p:sp>
      <p:sp>
        <p:nvSpPr>
          <p:cNvPr id="567337" name="Rectangle 41"/>
          <p:cNvSpPr>
            <a:spLocks noChangeArrowheads="1"/>
          </p:cNvSpPr>
          <p:nvPr/>
        </p:nvSpPr>
        <p:spPr bwMode="auto">
          <a:xfrm>
            <a:off x="250824" y="1752878"/>
            <a:ext cx="6105525" cy="369332"/>
          </a:xfrm>
          <a:prstGeom prst="rect">
            <a:avLst/>
          </a:prstGeom>
          <a:gradFill rotWithShape="1">
            <a:gsLst>
              <a:gs pos="0">
                <a:schemeClr val="tx1"/>
              </a:gs>
              <a:gs pos="50000">
                <a:srgbClr val="CC66FF"/>
              </a:gs>
              <a:gs pos="100000">
                <a:schemeClr val="tx1"/>
              </a:gs>
            </a:gsLst>
            <a:lin ang="5400000" scaled="1"/>
          </a:gradFill>
          <a:ln w="9525">
            <a:noFill/>
            <a:miter lim="800000"/>
            <a:headEnd/>
            <a:tailEnd/>
          </a:ln>
          <a:effectLst/>
        </p:spPr>
        <p:txBody>
          <a:bodyPr wrap="square" anchor="ctr">
            <a:prstTxWarp prst="textNoShape">
              <a:avLst/>
            </a:prstTxWarp>
            <a:spAutoFit/>
          </a:bodyPr>
          <a:lstStyle/>
          <a:p>
            <a:pPr>
              <a:defRPr/>
            </a:pPr>
            <a:endParaRPr lang="en-US" dirty="0">
              <a:effectLst>
                <a:outerShdw blurRad="38100" dist="38100" dir="2700000" algn="tl">
                  <a:srgbClr val="000000">
                    <a:alpha val="43137"/>
                  </a:srgbClr>
                </a:outerShdw>
              </a:effectLst>
              <a:latin typeface="Comic Sans MS" charset="0"/>
            </a:endParaRPr>
          </a:p>
        </p:txBody>
      </p:sp>
      <p:sp>
        <p:nvSpPr>
          <p:cNvPr id="567338" name="Text Box 42"/>
          <p:cNvSpPr txBox="1">
            <a:spLocks noChangeArrowheads="1"/>
          </p:cNvSpPr>
          <p:nvPr/>
        </p:nvSpPr>
        <p:spPr bwMode="auto">
          <a:xfrm>
            <a:off x="311150" y="1695212"/>
            <a:ext cx="6350000" cy="369332"/>
          </a:xfrm>
          <a:prstGeom prst="rect">
            <a:avLst/>
          </a:prstGeom>
          <a:noFill/>
          <a:ln w="9525">
            <a:noFill/>
            <a:miter lim="800000"/>
            <a:headEnd/>
            <a:tailEnd/>
          </a:ln>
          <a:effectLst/>
        </p:spPr>
        <p:txBody>
          <a:bodyPr wrap="square">
            <a:prstTxWarp prst="textNoShape">
              <a:avLst/>
            </a:prstTxWarp>
            <a:spAutoFit/>
          </a:bodyPr>
          <a:lstStyle/>
          <a:p>
            <a:pPr>
              <a:defRPr/>
            </a:pPr>
            <a:r>
              <a:rPr lang="en-US" b="1" dirty="0">
                <a:solidFill>
                  <a:schemeClr val="bg1"/>
                </a:solidFill>
                <a:latin typeface="Comic Sans MS"/>
                <a:cs typeface="Comic Sans MS"/>
                <a:sym typeface="Wingdings" charset="2"/>
              </a:rPr>
              <a:t> </a:t>
            </a:r>
            <a:r>
              <a:rPr lang="en-US" b="1" dirty="0">
                <a:solidFill>
                  <a:schemeClr val="bg1"/>
                </a:solidFill>
                <a:effectLst>
                  <a:outerShdw blurRad="38100" dist="38100" dir="2700000" algn="tl">
                    <a:srgbClr val="DDDDDD"/>
                  </a:outerShdw>
                </a:effectLst>
                <a:latin typeface="Comic Sans MS"/>
                <a:cs typeface="Comic Sans MS"/>
                <a:sym typeface="Wingdings" charset="2"/>
              </a:rPr>
              <a:t>different charges: e</a:t>
            </a:r>
            <a:r>
              <a:rPr lang="en-US" b="1" baseline="30000" dirty="0">
                <a:solidFill>
                  <a:schemeClr val="bg1"/>
                </a:solidFill>
                <a:effectLst>
                  <a:outerShdw blurRad="38100" dist="38100" dir="2700000" algn="tl">
                    <a:srgbClr val="DDDDDD"/>
                  </a:outerShdw>
                </a:effectLst>
                <a:latin typeface="Comic Sans MS"/>
                <a:cs typeface="Comic Sans MS"/>
                <a:sym typeface="Wingdings" charset="2"/>
              </a:rPr>
              <a:t>+</a:t>
            </a:r>
            <a:r>
              <a:rPr lang="en-US" b="1" dirty="0">
                <a:solidFill>
                  <a:schemeClr val="bg1"/>
                </a:solidFill>
                <a:effectLst>
                  <a:outerShdw blurRad="38100" dist="38100" dir="2700000" algn="tl">
                    <a:srgbClr val="DDDDDD"/>
                  </a:outerShdw>
                </a:effectLst>
                <a:latin typeface="Comic Sans MS"/>
                <a:cs typeface="Comic Sans MS"/>
                <a:sym typeface="Wingdings" charset="2"/>
              </a:rPr>
              <a:t> e</a:t>
            </a:r>
            <a:r>
              <a:rPr lang="en-US" b="1" baseline="30000" dirty="0">
                <a:solidFill>
                  <a:schemeClr val="bg1"/>
                </a:solidFill>
                <a:effectLst>
                  <a:outerShdw blurRad="38100" dist="38100" dir="2700000" algn="tl">
                    <a:srgbClr val="DDDDDD"/>
                  </a:outerShdw>
                </a:effectLst>
                <a:latin typeface="Comic Sans MS"/>
                <a:cs typeface="Comic Sans MS"/>
                <a:sym typeface="Wingdings" charset="2"/>
              </a:rPr>
              <a:t>-</a:t>
            </a:r>
            <a:r>
              <a:rPr lang="en-US" sz="1800" b="1" dirty="0">
                <a:solidFill>
                  <a:schemeClr val="bg1"/>
                </a:solidFill>
                <a:effectLst>
                  <a:outerShdw blurRad="38100" dist="38100" dir="2700000" algn="tl">
                    <a:srgbClr val="DDDDDD"/>
                  </a:outerShdw>
                </a:effectLst>
                <a:latin typeface="Comic Sans MS"/>
                <a:cs typeface="Comic Sans MS"/>
                <a:sym typeface="Wingdings" charset="2"/>
              </a:rPr>
              <a:t>:</a:t>
            </a:r>
            <a:endParaRPr lang="en-US" sz="1800" b="1" dirty="0">
              <a:solidFill>
                <a:schemeClr val="bg1"/>
              </a:solidFill>
              <a:effectLst>
                <a:outerShdw blurRad="38100" dist="38100" dir="2700000" algn="tl">
                  <a:srgbClr val="DDDDDD"/>
                </a:outerShdw>
              </a:effectLst>
              <a:latin typeface="Comic Sans MS"/>
              <a:cs typeface="Comic Sans MS"/>
            </a:endParaRPr>
          </a:p>
        </p:txBody>
      </p:sp>
      <p:sp>
        <p:nvSpPr>
          <p:cNvPr id="567339" name="AutoShape 43"/>
          <p:cNvSpPr>
            <a:spLocks noChangeArrowheads="1"/>
          </p:cNvSpPr>
          <p:nvPr/>
        </p:nvSpPr>
        <p:spPr bwMode="auto">
          <a:xfrm>
            <a:off x="6356350" y="2549525"/>
            <a:ext cx="576263" cy="3079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CC66FF">
                  <a:alpha val="50999"/>
                </a:srgbClr>
              </a:gs>
              <a:gs pos="100000">
                <a:schemeClr val="tx1"/>
              </a:gs>
            </a:gsLst>
            <a:lin ang="5400000" scaled="1"/>
          </a:gradFill>
          <a:ln w="19050">
            <a:no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40" name="Text Box 44"/>
          <p:cNvSpPr txBox="1">
            <a:spLocks noChangeArrowheads="1"/>
          </p:cNvSpPr>
          <p:nvPr/>
        </p:nvSpPr>
        <p:spPr bwMode="auto">
          <a:xfrm>
            <a:off x="7246559" y="2473325"/>
            <a:ext cx="419857" cy="461665"/>
          </a:xfrm>
          <a:prstGeom prst="rect">
            <a:avLst/>
          </a:prstGeom>
          <a:noFill/>
          <a:ln w="9525">
            <a:noFill/>
            <a:miter lim="800000"/>
            <a:headEnd/>
            <a:tailEnd/>
          </a:ln>
        </p:spPr>
        <p:txBody>
          <a:bodyPr wrap="none">
            <a:prstTxWarp prst="textNoShape">
              <a:avLst/>
            </a:prstTxWarp>
            <a:spAutoFit/>
          </a:bodyPr>
          <a:lstStyle/>
          <a:p>
            <a:pPr algn="ctr"/>
            <a:r>
              <a:rPr lang="en-US" sz="2400" b="1" dirty="0">
                <a:solidFill>
                  <a:srgbClr val="CC66FF"/>
                </a:solidFill>
                <a:latin typeface="Tahoma" pitchFamily="-65" charset="0"/>
              </a:rPr>
              <a:t>H</a:t>
            </a:r>
          </a:p>
        </p:txBody>
      </p:sp>
      <p:sp>
        <p:nvSpPr>
          <p:cNvPr id="567341" name="Line 45"/>
          <p:cNvSpPr>
            <a:spLocks noChangeShapeType="1"/>
          </p:cNvSpPr>
          <p:nvPr/>
        </p:nvSpPr>
        <p:spPr bwMode="auto">
          <a:xfrm flipV="1">
            <a:off x="4067175" y="2478088"/>
            <a:ext cx="720725" cy="431800"/>
          </a:xfrm>
          <a:prstGeom prst="line">
            <a:avLst/>
          </a:prstGeom>
          <a:noFill/>
          <a:ln w="28575">
            <a:solidFill>
              <a:srgbClr val="FF0000"/>
            </a:solidFill>
            <a:round/>
            <a:headEnd/>
            <a:tailEnd/>
          </a:ln>
          <a:effectLst/>
        </p:spPr>
        <p:txBody>
          <a:bodyPr>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43" name="Text Box 47"/>
          <p:cNvSpPr txBox="1">
            <a:spLocks noChangeArrowheads="1"/>
          </p:cNvSpPr>
          <p:nvPr/>
        </p:nvSpPr>
        <p:spPr bwMode="auto">
          <a:xfrm>
            <a:off x="0" y="6057900"/>
            <a:ext cx="2240684" cy="307777"/>
          </a:xfrm>
          <a:prstGeom prst="rect">
            <a:avLst/>
          </a:prstGeom>
          <a:solidFill>
            <a:schemeClr val="bg1"/>
          </a:solidFill>
          <a:ln w="9525">
            <a:noFill/>
            <a:miter lim="800000"/>
            <a:headEnd/>
            <a:tailEnd/>
          </a:ln>
        </p:spPr>
        <p:txBody>
          <a:bodyPr wrap="none">
            <a:prstTxWarp prst="textNoShape">
              <a:avLst/>
            </a:prstTxWarp>
            <a:spAutoFit/>
          </a:bodyPr>
          <a:lstStyle/>
          <a:p>
            <a:pPr algn="ctr"/>
            <a:r>
              <a:rPr lang="en-US" sz="1400" b="0" dirty="0" err="1">
                <a:solidFill>
                  <a:schemeClr val="tx1"/>
                </a:solidFill>
                <a:latin typeface="Symbol" pitchFamily="-65" charset="2"/>
              </a:rPr>
              <a:t>x</a:t>
            </a:r>
            <a:r>
              <a:rPr lang="en-US" sz="1400" b="0" dirty="0">
                <a:solidFill>
                  <a:schemeClr val="tx1"/>
                </a:solidFill>
                <a:latin typeface="Arial" pitchFamily="-65" charset="0"/>
              </a:rPr>
              <a:t> = </a:t>
            </a:r>
            <a:r>
              <a:rPr lang="en-US" sz="1400" b="0" dirty="0">
                <a:solidFill>
                  <a:schemeClr val="tx1"/>
                </a:solidFill>
                <a:latin typeface="Tahoma" pitchFamily="-65" charset="0"/>
              </a:rPr>
              <a:t>x</a:t>
            </a:r>
            <a:r>
              <a:rPr lang="en-US" sz="1400" b="0" baseline="-25000" dirty="0">
                <a:solidFill>
                  <a:schemeClr val="tx1"/>
                </a:solidFill>
                <a:latin typeface="Tahoma" pitchFamily="-65" charset="0"/>
              </a:rPr>
              <a:t>B</a:t>
            </a:r>
            <a:r>
              <a:rPr lang="en-US" sz="1400" b="0" dirty="0">
                <a:solidFill>
                  <a:schemeClr val="tx1"/>
                </a:solidFill>
                <a:latin typeface="Tahoma" pitchFamily="-65" charset="0"/>
              </a:rPr>
              <a:t>/(2-x</a:t>
            </a:r>
            <a:r>
              <a:rPr lang="en-US" sz="1400" b="0" baseline="-25000" dirty="0">
                <a:solidFill>
                  <a:schemeClr val="tx1"/>
                </a:solidFill>
                <a:latin typeface="Tahoma" pitchFamily="-65" charset="0"/>
              </a:rPr>
              <a:t>B </a:t>
            </a:r>
            <a:r>
              <a:rPr lang="en-US" sz="1400" b="0" dirty="0">
                <a:solidFill>
                  <a:schemeClr val="tx1"/>
                </a:solidFill>
                <a:latin typeface="Tahoma" pitchFamily="-65" charset="0"/>
              </a:rPr>
              <a:t>)</a:t>
            </a:r>
            <a:r>
              <a:rPr lang="en-US" sz="1400" dirty="0">
                <a:latin typeface="Tahoma" pitchFamily="-65" charset="0"/>
              </a:rPr>
              <a:t> </a:t>
            </a:r>
            <a:r>
              <a:rPr lang="en-US" sz="1400" b="0" dirty="0">
                <a:solidFill>
                  <a:schemeClr val="tx1"/>
                </a:solidFill>
                <a:latin typeface="Tahoma" pitchFamily="-65" charset="0"/>
              </a:rPr>
              <a:t>    </a:t>
            </a:r>
            <a:r>
              <a:rPr lang="en-US" sz="1400" b="0" dirty="0" err="1">
                <a:solidFill>
                  <a:schemeClr val="tx1"/>
                </a:solidFill>
                <a:latin typeface="Tahoma" pitchFamily="-65" charset="0"/>
              </a:rPr>
              <a:t>k</a:t>
            </a:r>
            <a:r>
              <a:rPr lang="en-US" sz="1400" b="0" dirty="0">
                <a:solidFill>
                  <a:schemeClr val="tx1"/>
                </a:solidFill>
                <a:latin typeface="Tahoma" pitchFamily="-65" charset="0"/>
              </a:rPr>
              <a:t> = t/4M</a:t>
            </a:r>
            <a:r>
              <a:rPr lang="en-US" sz="1400" b="0" baseline="30000" dirty="0">
                <a:solidFill>
                  <a:schemeClr val="tx1"/>
                </a:solidFill>
                <a:latin typeface="Tahoma" pitchFamily="-65" charset="0"/>
              </a:rPr>
              <a:t>2 </a:t>
            </a:r>
            <a:r>
              <a:rPr lang="en-US" sz="1400" b="0" dirty="0">
                <a:solidFill>
                  <a:schemeClr val="tx1"/>
                </a:solidFill>
                <a:latin typeface="Tahoma" pitchFamily="-65" charset="0"/>
              </a:rPr>
              <a:t> </a:t>
            </a:r>
          </a:p>
        </p:txBody>
      </p:sp>
      <p:grpSp>
        <p:nvGrpSpPr>
          <p:cNvPr id="9" name="Group 48"/>
          <p:cNvGrpSpPr>
            <a:grpSpLocks/>
          </p:cNvGrpSpPr>
          <p:nvPr/>
        </p:nvGrpSpPr>
        <p:grpSpPr bwMode="auto">
          <a:xfrm>
            <a:off x="66675" y="231775"/>
            <a:ext cx="6651625" cy="1001713"/>
            <a:chOff x="72" y="88"/>
            <a:chExt cx="4190" cy="631"/>
          </a:xfrm>
        </p:grpSpPr>
        <p:sp>
          <p:nvSpPr>
            <p:cNvPr id="567345" name="AutoShape 49"/>
            <p:cNvSpPr>
              <a:spLocks noChangeArrowheads="1"/>
            </p:cNvSpPr>
            <p:nvPr/>
          </p:nvSpPr>
          <p:spPr bwMode="auto">
            <a:xfrm>
              <a:off x="72" y="88"/>
              <a:ext cx="462" cy="574"/>
            </a:xfrm>
            <a:prstGeom prst="curvedRightArrow">
              <a:avLst>
                <a:gd name="adj1" fmla="val 24848"/>
                <a:gd name="adj2" fmla="val 49697"/>
                <a:gd name="adj3" fmla="val 33333"/>
              </a:avLst>
            </a:prstGeom>
            <a:gradFill rotWithShape="1">
              <a:gsLst>
                <a:gs pos="0">
                  <a:schemeClr val="bg1"/>
                </a:gs>
                <a:gs pos="50000">
                  <a:srgbClr val="CC66FF"/>
                </a:gs>
                <a:gs pos="100000">
                  <a:schemeClr val="bg1"/>
                </a:gs>
              </a:gsLst>
              <a:lin ang="2700000" scaled="1"/>
            </a:gradFill>
            <a:ln w="9525">
              <a:solidFill>
                <a:schemeClr val="tx1"/>
              </a:solid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graphicFrame>
          <p:nvGraphicFramePr>
            <p:cNvPr id="66562" name="Object 2"/>
            <p:cNvGraphicFramePr>
              <a:graphicFrameLocks noChangeAspect="1"/>
            </p:cNvGraphicFramePr>
            <p:nvPr>
              <p:extLst>
                <p:ext uri="{D42A27DB-BD31-4B8C-83A1-F6EECF244321}">
                  <p14:modId xmlns:p14="http://schemas.microsoft.com/office/powerpoint/2010/main" xmlns="" val="3232636526"/>
                </p:ext>
              </p:extLst>
            </p:nvPr>
          </p:nvGraphicFramePr>
          <p:xfrm>
            <a:off x="486" y="391"/>
            <a:ext cx="3776" cy="328"/>
          </p:xfrm>
          <a:graphic>
            <a:graphicData uri="http://schemas.openxmlformats.org/presentationml/2006/ole">
              <p:oleObj spid="_x0000_s3333" name="Equation" r:id="rId4" imgW="5979240" imgH="511920" progId="">
                <p:embed/>
              </p:oleObj>
            </a:graphicData>
          </a:graphic>
        </p:graphicFrame>
      </p:grpSp>
      <p:pic>
        <p:nvPicPr>
          <p:cNvPr id="66599" name="Picture 51" descr="Image1"/>
          <p:cNvPicPr>
            <a:picLocks noChangeAspect="1" noChangeArrowheads="1"/>
          </p:cNvPicPr>
          <p:nvPr/>
        </p:nvPicPr>
        <p:blipFill>
          <a:blip r:embed="rId5"/>
          <a:srcRect/>
          <a:stretch>
            <a:fillRect/>
          </a:stretch>
        </p:blipFill>
        <p:spPr bwMode="auto">
          <a:xfrm>
            <a:off x="6804025" y="681038"/>
            <a:ext cx="2238375" cy="1376362"/>
          </a:xfrm>
          <a:prstGeom prst="rect">
            <a:avLst/>
          </a:prstGeom>
          <a:noFill/>
          <a:ln w="9525">
            <a:noFill/>
            <a:miter lim="800000"/>
            <a:headEnd/>
            <a:tailEnd/>
          </a:ln>
        </p:spPr>
      </p:pic>
      <p:sp>
        <p:nvSpPr>
          <p:cNvPr id="5" name="Date Placeholder 4"/>
          <p:cNvSpPr>
            <a:spLocks noGrp="1"/>
          </p:cNvSpPr>
          <p:nvPr>
            <p:ph type="dt" sz="half" idx="10"/>
          </p:nvPr>
        </p:nvSpPr>
        <p:spPr/>
        <p:txBody>
          <a:bodyPr/>
          <a:lstStyle/>
          <a:p>
            <a:r>
              <a:rPr lang="en-US"/>
              <a:t>E.C. Aschenauer</a:t>
            </a:r>
          </a:p>
        </p:txBody>
      </p:sp>
    </p:spTree>
    <p:extLst>
      <p:ext uri="{BB962C8B-B14F-4D97-AF65-F5344CB8AC3E}">
        <p14:creationId xmlns:p14="http://schemas.microsoft.com/office/powerpoint/2010/main" xmlns="" val="1652657888"/>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6729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6732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6733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499"/>
                                          </p:stCondLst>
                                        </p:cTn>
                                        <p:tgtEl>
                                          <p:spTgt spid="567343"/>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567330"/>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567328"/>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567331"/>
                                        </p:tgtEl>
                                        <p:attrNameLst>
                                          <p:attrName>style.visibility</p:attrName>
                                        </p:attrNameLst>
                                      </p:cBhvr>
                                      <p:to>
                                        <p:strVal val="visible"/>
                                      </p:to>
                                    </p:se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567325"/>
                                        </p:tgtEl>
                                        <p:attrNameLst>
                                          <p:attrName>style.visibility</p:attrName>
                                        </p:attrNameLst>
                                      </p:cBhvr>
                                      <p:to>
                                        <p:strVal val="visible"/>
                                      </p:to>
                                    </p:set>
                                    <p:animEffect transition="in" filter="wipe(left)">
                                      <p:cBhvr>
                                        <p:cTn id="35" dur="500"/>
                                        <p:tgtEl>
                                          <p:spTgt spid="56732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67326"/>
                                        </p:tgtEl>
                                        <p:attrNameLst>
                                          <p:attrName>style.visibility</p:attrName>
                                        </p:attrNameLst>
                                      </p:cBhvr>
                                      <p:to>
                                        <p:strVal val="visible"/>
                                      </p:to>
                                    </p:set>
                                    <p:animEffect transition="in" filter="wipe(left)">
                                      <p:cBhvr>
                                        <p:cTn id="38" dur="500"/>
                                        <p:tgtEl>
                                          <p:spTgt spid="567326"/>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567327"/>
                                        </p:tgtEl>
                                        <p:attrNameLst>
                                          <p:attrName>style.visibility</p:attrName>
                                        </p:attrNameLst>
                                      </p:cBhvr>
                                      <p:to>
                                        <p:strVal val="visible"/>
                                      </p:to>
                                    </p:set>
                                    <p:animEffect transition="in" filter="wipe(left)">
                                      <p:cBhvr>
                                        <p:cTn id="41" dur="500"/>
                                        <p:tgtEl>
                                          <p:spTgt spid="567327"/>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567339"/>
                                        </p:tgtEl>
                                        <p:attrNameLst>
                                          <p:attrName>style.visibility</p:attrName>
                                        </p:attrNameLst>
                                      </p:cBhvr>
                                      <p:to>
                                        <p:strVal val="visible"/>
                                      </p:to>
                                    </p:set>
                                    <p:animEffect transition="in" filter="wipe(left)">
                                      <p:cBhvr>
                                        <p:cTn id="44" dur="500"/>
                                        <p:tgtEl>
                                          <p:spTgt spid="567339"/>
                                        </p:tgtEl>
                                      </p:cBhvr>
                                    </p:animEffect>
                                  </p:childTnLst>
                                </p:cTn>
                              </p:par>
                              <p:par>
                                <p:cTn id="45" presetID="1" presetClass="entr" presetSubtype="0" fill="hold" nodeType="withEffect">
                                  <p:stCondLst>
                                    <p:cond delay="0"/>
                                  </p:stCondLst>
                                  <p:childTnLst>
                                    <p:set>
                                      <p:cBhvr>
                                        <p:cTn id="46" dur="1" fill="hold">
                                          <p:stCondLst>
                                            <p:cond delay="0"/>
                                          </p:stCondLst>
                                        </p:cTn>
                                        <p:tgtEl>
                                          <p:spTgt spid="567341"/>
                                        </p:tgtEl>
                                        <p:attrNameLst>
                                          <p:attrName>style.visibility</p:attrName>
                                        </p:attrNameLst>
                                      </p:cBhvr>
                                      <p:to>
                                        <p:strVal val="visible"/>
                                      </p:to>
                                    </p:se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567333"/>
                                        </p:tgtEl>
                                        <p:attrNameLst>
                                          <p:attrName>style.visibility</p:attrName>
                                        </p:attrNameLst>
                                      </p:cBhvr>
                                      <p:to>
                                        <p:strVal val="visible"/>
                                      </p:to>
                                    </p:set>
                                    <p:animEffect transition="in" filter="wipe(left)">
                                      <p:cBhvr>
                                        <p:cTn id="50" dur="500"/>
                                        <p:tgtEl>
                                          <p:spTgt spid="567333"/>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567334"/>
                                        </p:tgtEl>
                                        <p:attrNameLst>
                                          <p:attrName>style.visibility</p:attrName>
                                        </p:attrNameLst>
                                      </p:cBhvr>
                                      <p:to>
                                        <p:strVal val="visible"/>
                                      </p:to>
                                    </p:set>
                                    <p:animEffect transition="in" filter="wipe(left)">
                                      <p:cBhvr>
                                        <p:cTn id="53" dur="500"/>
                                        <p:tgtEl>
                                          <p:spTgt spid="567334"/>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567335"/>
                                        </p:tgtEl>
                                        <p:attrNameLst>
                                          <p:attrName>style.visibility</p:attrName>
                                        </p:attrNameLst>
                                      </p:cBhvr>
                                      <p:to>
                                        <p:strVal val="visible"/>
                                      </p:to>
                                    </p:set>
                                    <p:animEffect transition="in" filter="wipe(left)">
                                      <p:cBhvr>
                                        <p:cTn id="56" dur="500"/>
                                        <p:tgtEl>
                                          <p:spTgt spid="567335"/>
                                        </p:tgtEl>
                                      </p:cBhvr>
                                    </p:animEffect>
                                  </p:childTnLst>
                                </p:cTn>
                              </p:par>
                              <p:par>
                                <p:cTn id="57" presetID="1" presetClass="entr" presetSubtype="0" fill="hold" grpId="0" nodeType="withEffect">
                                  <p:stCondLst>
                                    <p:cond delay="0"/>
                                  </p:stCondLst>
                                  <p:childTnLst>
                                    <p:set>
                                      <p:cBhvr>
                                        <p:cTn id="58" dur="1" fill="hold">
                                          <p:stCondLst>
                                            <p:cond delay="0"/>
                                          </p:stCondLst>
                                        </p:cTn>
                                        <p:tgtEl>
                                          <p:spTgt spid="567336"/>
                                        </p:tgtEl>
                                        <p:attrNameLst>
                                          <p:attrName>style.visibility</p:attrName>
                                        </p:attrNameLst>
                                      </p:cBhvr>
                                      <p:to>
                                        <p:strVal val="visible"/>
                                      </p:to>
                                    </p:set>
                                  </p:childTnLst>
                                </p:cTn>
                              </p:par>
                              <p:par>
                                <p:cTn id="59" presetID="22" presetClass="entr" presetSubtype="8" fill="hold" grpId="0" nodeType="withEffect">
                                  <p:stCondLst>
                                    <p:cond delay="0"/>
                                  </p:stCondLst>
                                  <p:childTnLst>
                                    <p:set>
                                      <p:cBhvr>
                                        <p:cTn id="60" dur="1" fill="hold">
                                          <p:stCondLst>
                                            <p:cond delay="0"/>
                                          </p:stCondLst>
                                        </p:cTn>
                                        <p:tgtEl>
                                          <p:spTgt spid="567340"/>
                                        </p:tgtEl>
                                        <p:attrNameLst>
                                          <p:attrName>style.visibility</p:attrName>
                                        </p:attrNameLst>
                                      </p:cBhvr>
                                      <p:to>
                                        <p:strVal val="visible"/>
                                      </p:to>
                                    </p:set>
                                    <p:animEffect transition="in" filter="wipe(left)">
                                      <p:cBhvr>
                                        <p:cTn id="61" dur="500"/>
                                        <p:tgtEl>
                                          <p:spTgt spid="567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298" grpId="0"/>
      <p:bldP spid="567325" grpId="0" animBg="1"/>
      <p:bldP spid="567326" grpId="0" animBg="1"/>
      <p:bldP spid="567327" grpId="0" animBg="1"/>
      <p:bldP spid="567332" grpId="0"/>
      <p:bldP spid="567333" grpId="0"/>
      <p:bldP spid="567334" grpId="0"/>
      <p:bldP spid="567335" grpId="0"/>
      <p:bldP spid="567336" grpId="0"/>
      <p:bldP spid="567339" grpId="0" animBg="1"/>
      <p:bldP spid="567340" grpId="0"/>
      <p:bldP spid="567343"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7" name="Rectangle 3"/>
          <p:cNvSpPr>
            <a:spLocks noGrp="1" noChangeArrowheads="1"/>
          </p:cNvSpPr>
          <p:nvPr>
            <p:ph type="title"/>
          </p:nvPr>
        </p:nvSpPr>
        <p:spPr>
          <a:xfrm>
            <a:off x="-556560" y="0"/>
            <a:ext cx="9700560" cy="609600"/>
          </a:xfrm>
        </p:spPr>
        <p:txBody>
          <a:bodyPr/>
          <a:lstStyle/>
          <a:p>
            <a:r>
              <a:rPr lang="en-US" dirty="0"/>
              <a:t>What composes the Spin of the Proton</a:t>
            </a:r>
            <a:endParaRPr lang="en-GB" dirty="0"/>
          </a:p>
        </p:txBody>
      </p:sp>
      <p:sp>
        <p:nvSpPr>
          <p:cNvPr id="1433" name="Date Placeholder 4"/>
          <p:cNvSpPr>
            <a:spLocks noGrp="1"/>
          </p:cNvSpPr>
          <p:nvPr>
            <p:ph type="dt" sz="half" idx="10"/>
          </p:nvPr>
        </p:nvSpPr>
        <p:spPr/>
        <p:txBody>
          <a:bodyPr/>
          <a:lstStyle/>
          <a:p>
            <a:r>
              <a:rPr lang="en-US"/>
              <a:t>E.C. Aschenauer</a:t>
            </a:r>
            <a:endParaRPr lang="it-IT"/>
          </a:p>
        </p:txBody>
      </p:sp>
      <p:sp>
        <p:nvSpPr>
          <p:cNvPr id="1431" name="Slide Number Placeholder 2"/>
          <p:cNvSpPr>
            <a:spLocks noGrp="1"/>
          </p:cNvSpPr>
          <p:nvPr>
            <p:ph type="sldNum" sz="quarter" idx="12"/>
          </p:nvPr>
        </p:nvSpPr>
        <p:spPr/>
        <p:txBody>
          <a:bodyPr/>
          <a:lstStyle/>
          <a:p>
            <a:fld id="{90DE36C1-C733-3543-B44D-F0C2886F137D}" type="slidenum">
              <a:rPr lang="it-IT"/>
              <a:pPr/>
              <a:t>9</a:t>
            </a:fld>
            <a:endParaRPr lang="it-IT"/>
          </a:p>
        </p:txBody>
      </p:sp>
      <p:grpSp>
        <p:nvGrpSpPr>
          <p:cNvPr id="7" name="Group 20"/>
          <p:cNvGrpSpPr>
            <a:grpSpLocks/>
          </p:cNvGrpSpPr>
          <p:nvPr/>
        </p:nvGrpSpPr>
        <p:grpSpPr bwMode="auto">
          <a:xfrm>
            <a:off x="4034788" y="796566"/>
            <a:ext cx="3811588" cy="3411538"/>
            <a:chOff x="1680" y="1103"/>
            <a:chExt cx="2401" cy="2149"/>
          </a:xfrm>
        </p:grpSpPr>
        <p:pic>
          <p:nvPicPr>
            <p:cNvPr id="748565" name="Picture 21" descr="nucleonpuzzle"/>
            <p:cNvPicPr>
              <a:picLocks noChangeAspect="1" noChangeArrowheads="1"/>
            </p:cNvPicPr>
            <p:nvPr/>
          </p:nvPicPr>
          <p:blipFill>
            <a:blip r:embed="rId3"/>
            <a:stretch>
              <a:fillRect/>
            </a:stretch>
          </p:blipFill>
          <p:spPr bwMode="auto">
            <a:xfrm>
              <a:off x="1680" y="1103"/>
              <a:ext cx="2401" cy="2149"/>
            </a:xfrm>
            <a:prstGeom prst="rect">
              <a:avLst/>
            </a:prstGeom>
            <a:noFill/>
          </p:spPr>
        </p:pic>
        <p:sp>
          <p:nvSpPr>
            <p:cNvPr id="748566" name="Text Box 22"/>
            <p:cNvSpPr txBox="1">
              <a:spLocks noChangeArrowheads="1"/>
            </p:cNvSpPr>
            <p:nvPr/>
          </p:nvSpPr>
          <p:spPr bwMode="auto">
            <a:xfrm>
              <a:off x="2005" y="1476"/>
              <a:ext cx="658" cy="368"/>
            </a:xfrm>
            <a:prstGeom prst="rect">
              <a:avLst/>
            </a:prstGeom>
            <a:noFill/>
            <a:ln w="9525">
              <a:noFill/>
              <a:miter lim="800000"/>
              <a:headEnd/>
              <a:tailEnd/>
            </a:ln>
            <a:effectLst/>
          </p:spPr>
          <p:txBody>
            <a:bodyPr wrap="none">
              <a:prstTxWarp prst="textNoShape">
                <a:avLst/>
              </a:prstTxWarp>
              <a:spAutoFit/>
            </a:bodyPr>
            <a:lstStyle/>
            <a:p>
              <a:r>
                <a:rPr lang="en-US" sz="3200" dirty="0" err="1">
                  <a:effectLst>
                    <a:outerShdw blurRad="38100" dist="38100" dir="2700000" algn="tl">
                      <a:srgbClr val="DDDDDD"/>
                    </a:outerShdw>
                  </a:effectLst>
                  <a:latin typeface="Symbol" charset="2"/>
                </a:rPr>
                <a:t>S</a:t>
              </a:r>
              <a:r>
                <a:rPr lang="en-US" sz="3200" baseline="-25000" dirty="0" err="1">
                  <a:effectLst>
                    <a:outerShdw blurRad="38100" dist="38100" dir="2700000" algn="tl">
                      <a:srgbClr val="DDDDDD"/>
                    </a:outerShdw>
                  </a:effectLst>
                  <a:latin typeface="+mj-lt"/>
                </a:rPr>
                <a:t>q</a:t>
              </a:r>
              <a:r>
                <a:rPr lang="en-US" sz="3200" dirty="0" err="1">
                  <a:effectLst>
                    <a:outerShdw blurRad="38100" dist="38100" dir="2700000" algn="tl">
                      <a:srgbClr val="DDDDDD"/>
                    </a:outerShdw>
                  </a:effectLst>
                  <a:latin typeface="Symbol" charset="2"/>
                </a:rPr>
                <a:t>D</a:t>
              </a:r>
              <a:r>
                <a:rPr lang="en-US" sz="3200" dirty="0" err="1">
                  <a:effectLst>
                    <a:outerShdw blurRad="38100" dist="38100" dir="2700000" algn="tl">
                      <a:srgbClr val="DDDDDD"/>
                    </a:outerShdw>
                  </a:effectLst>
                </a:rPr>
                <a:t>q</a:t>
              </a:r>
              <a:endParaRPr lang="en-GB" sz="3200" dirty="0">
                <a:effectLst>
                  <a:outerShdw blurRad="38100" dist="38100" dir="2700000" algn="tl">
                    <a:srgbClr val="DDDDDD"/>
                  </a:outerShdw>
                </a:effectLst>
              </a:endParaRPr>
            </a:p>
          </p:txBody>
        </p:sp>
        <p:sp>
          <p:nvSpPr>
            <p:cNvPr id="748567" name="Text Box 23"/>
            <p:cNvSpPr txBox="1">
              <a:spLocks noChangeArrowheads="1"/>
            </p:cNvSpPr>
            <p:nvPr/>
          </p:nvSpPr>
          <p:spPr bwMode="auto">
            <a:xfrm>
              <a:off x="2465" y="2657"/>
              <a:ext cx="447" cy="365"/>
            </a:xfrm>
            <a:prstGeom prst="rect">
              <a:avLst/>
            </a:prstGeom>
            <a:noFill/>
            <a:ln w="9525">
              <a:noFill/>
              <a:miter lim="800000"/>
              <a:headEnd/>
              <a:tailEnd/>
            </a:ln>
            <a:effectLst/>
          </p:spPr>
          <p:txBody>
            <a:bodyPr wrap="none">
              <a:prstTxWarp prst="textNoShape">
                <a:avLst/>
              </a:prstTxWarp>
              <a:spAutoFit/>
            </a:bodyPr>
            <a:lstStyle/>
            <a:p>
              <a:r>
                <a:rPr lang="en-US" sz="3200">
                  <a:solidFill>
                    <a:srgbClr val="FFFFFF"/>
                  </a:solidFill>
                  <a:effectLst>
                    <a:outerShdw blurRad="38100" dist="38100" dir="2700000" algn="tl">
                      <a:srgbClr val="DDDDDD"/>
                    </a:outerShdw>
                  </a:effectLst>
                  <a:latin typeface="Symbol" charset="2"/>
                </a:rPr>
                <a:t>D</a:t>
              </a:r>
              <a:r>
                <a:rPr lang="en-US" sz="3200">
                  <a:solidFill>
                    <a:srgbClr val="FFFFFF"/>
                  </a:solidFill>
                  <a:effectLst>
                    <a:outerShdw blurRad="38100" dist="38100" dir="2700000" algn="tl">
                      <a:srgbClr val="DDDDDD"/>
                    </a:outerShdw>
                  </a:effectLst>
                </a:rPr>
                <a:t>G</a:t>
              </a:r>
              <a:endParaRPr lang="en-GB" sz="3200">
                <a:solidFill>
                  <a:srgbClr val="FFFFFF"/>
                </a:solidFill>
                <a:effectLst>
                  <a:outerShdw blurRad="38100" dist="38100" dir="2700000" algn="tl">
                    <a:srgbClr val="DDDDDD"/>
                  </a:outerShdw>
                </a:effectLst>
              </a:endParaRPr>
            </a:p>
          </p:txBody>
        </p:sp>
        <p:sp>
          <p:nvSpPr>
            <p:cNvPr id="748568" name="Text Box 24"/>
            <p:cNvSpPr txBox="1">
              <a:spLocks noChangeArrowheads="1"/>
            </p:cNvSpPr>
            <p:nvPr/>
          </p:nvSpPr>
          <p:spPr bwMode="auto">
            <a:xfrm>
              <a:off x="3059" y="1364"/>
              <a:ext cx="359" cy="365"/>
            </a:xfrm>
            <a:prstGeom prst="rect">
              <a:avLst/>
            </a:prstGeom>
            <a:noFill/>
            <a:ln w="9525">
              <a:noFill/>
              <a:miter lim="800000"/>
              <a:headEnd/>
              <a:tailEnd/>
            </a:ln>
            <a:effectLst/>
          </p:spPr>
          <p:txBody>
            <a:bodyPr wrap="none">
              <a:prstTxWarp prst="textNoShape">
                <a:avLst/>
              </a:prstTxWarp>
              <a:spAutoFit/>
            </a:bodyPr>
            <a:lstStyle/>
            <a:p>
              <a:r>
                <a:rPr lang="en-US" sz="3200" dirty="0" err="1">
                  <a:effectLst>
                    <a:outerShdw blurRad="38100" dist="38100" dir="2700000" algn="tl">
                      <a:srgbClr val="DDDDDD"/>
                    </a:outerShdw>
                  </a:effectLst>
                </a:rPr>
                <a:t>L</a:t>
              </a:r>
              <a:r>
                <a:rPr lang="en-US" sz="3600" baseline="-25000" dirty="0" err="1">
                  <a:effectLst>
                    <a:outerShdw blurRad="38100" dist="38100" dir="2700000" algn="tl">
                      <a:srgbClr val="DDDDDD"/>
                    </a:outerShdw>
                  </a:effectLst>
                </a:rPr>
                <a:t>g</a:t>
              </a:r>
              <a:endParaRPr lang="en-GB" sz="3600" baseline="-25000" dirty="0">
                <a:effectLst>
                  <a:outerShdw blurRad="38100" dist="38100" dir="2700000" algn="tl">
                    <a:srgbClr val="DDDDDD"/>
                  </a:outerShdw>
                </a:effectLst>
              </a:endParaRPr>
            </a:p>
          </p:txBody>
        </p:sp>
        <p:sp>
          <p:nvSpPr>
            <p:cNvPr id="748569" name="Text Box 25"/>
            <p:cNvSpPr txBox="1">
              <a:spLocks noChangeArrowheads="1"/>
            </p:cNvSpPr>
            <p:nvPr/>
          </p:nvSpPr>
          <p:spPr bwMode="auto">
            <a:xfrm>
              <a:off x="1754" y="2109"/>
              <a:ext cx="602" cy="368"/>
            </a:xfrm>
            <a:prstGeom prst="rect">
              <a:avLst/>
            </a:prstGeom>
            <a:noFill/>
            <a:ln w="9525">
              <a:noFill/>
              <a:miter lim="800000"/>
              <a:headEnd/>
              <a:tailEnd/>
            </a:ln>
            <a:effectLst/>
          </p:spPr>
          <p:txBody>
            <a:bodyPr wrap="none">
              <a:prstTxWarp prst="textNoShape">
                <a:avLst/>
              </a:prstTxWarp>
              <a:spAutoFit/>
            </a:bodyPr>
            <a:lstStyle/>
            <a:p>
              <a:r>
                <a:rPr lang="en-US" sz="3200" dirty="0" err="1">
                  <a:effectLst>
                    <a:outerShdw blurRad="38100" dist="38100" dir="2700000" algn="tl">
                      <a:srgbClr val="DDDDDD"/>
                    </a:outerShdw>
                  </a:effectLst>
                  <a:latin typeface="Symbol" charset="2"/>
                  <a:cs typeface="Symbol" charset="2"/>
                </a:rPr>
                <a:t>S</a:t>
              </a:r>
              <a:r>
                <a:rPr lang="en-US" sz="3200" baseline="-25000" dirty="0" err="1">
                  <a:effectLst>
                    <a:outerShdw blurRad="38100" dist="38100" dir="2700000" algn="tl">
                      <a:srgbClr val="DDDDDD"/>
                    </a:outerShdw>
                  </a:effectLst>
                </a:rPr>
                <a:t>q</a:t>
              </a:r>
              <a:r>
                <a:rPr lang="en-US" sz="3200" dirty="0" err="1">
                  <a:effectLst>
                    <a:outerShdw blurRad="38100" dist="38100" dir="2700000" algn="tl">
                      <a:srgbClr val="DDDDDD"/>
                    </a:outerShdw>
                  </a:effectLst>
                </a:rPr>
                <a:t>L</a:t>
              </a:r>
              <a:r>
                <a:rPr lang="en-US" sz="3600" baseline="-25000" dirty="0" err="1">
                  <a:effectLst>
                    <a:outerShdw blurRad="38100" dist="38100" dir="2700000" algn="tl">
                      <a:srgbClr val="DDDDDD"/>
                    </a:outerShdw>
                  </a:effectLst>
                </a:rPr>
                <a:t>q</a:t>
              </a:r>
              <a:endParaRPr lang="en-GB" sz="3600" baseline="-25000" dirty="0">
                <a:effectLst>
                  <a:outerShdw blurRad="38100" dist="38100" dir="2700000" algn="tl">
                    <a:srgbClr val="DDDDDD"/>
                  </a:outerShdw>
                </a:effectLst>
              </a:endParaRPr>
            </a:p>
          </p:txBody>
        </p:sp>
        <p:sp>
          <p:nvSpPr>
            <p:cNvPr id="748570" name="Text Box 26"/>
            <p:cNvSpPr txBox="1">
              <a:spLocks noChangeArrowheads="1"/>
            </p:cNvSpPr>
            <p:nvPr/>
          </p:nvSpPr>
          <p:spPr bwMode="auto">
            <a:xfrm>
              <a:off x="3676" y="2138"/>
              <a:ext cx="376" cy="365"/>
            </a:xfrm>
            <a:prstGeom prst="rect">
              <a:avLst/>
            </a:prstGeom>
            <a:noFill/>
            <a:ln w="9525">
              <a:noFill/>
              <a:miter lim="800000"/>
              <a:headEnd/>
              <a:tailEnd/>
            </a:ln>
            <a:effectLst/>
          </p:spPr>
          <p:txBody>
            <a:bodyPr wrap="none">
              <a:prstTxWarp prst="textNoShape">
                <a:avLst/>
              </a:prstTxWarp>
              <a:spAutoFit/>
            </a:bodyPr>
            <a:lstStyle/>
            <a:p>
              <a:r>
                <a:rPr lang="en-US" sz="3200" dirty="0" err="1">
                  <a:solidFill>
                    <a:schemeClr val="tx1"/>
                  </a:solidFill>
                  <a:effectLst>
                    <a:outerShdw blurRad="38100" dist="38100" dir="2700000" algn="tl">
                      <a:srgbClr val="DDDDDD"/>
                    </a:outerShdw>
                  </a:effectLst>
                  <a:latin typeface="Symbol" charset="2"/>
                </a:rPr>
                <a:t>d</a:t>
              </a:r>
              <a:r>
                <a:rPr lang="en-US" sz="3200" dirty="0" err="1">
                  <a:solidFill>
                    <a:schemeClr val="tx1"/>
                  </a:solidFill>
                  <a:effectLst>
                    <a:outerShdw blurRad="38100" dist="38100" dir="2700000" algn="tl">
                      <a:srgbClr val="DDDDDD"/>
                    </a:outerShdw>
                  </a:effectLst>
                </a:rPr>
                <a:t>q</a:t>
              </a:r>
              <a:endParaRPr lang="en-GB" sz="3200" dirty="0">
                <a:solidFill>
                  <a:schemeClr val="tx1"/>
                </a:solidFill>
                <a:effectLst>
                  <a:outerShdw blurRad="38100" dist="38100" dir="2700000" algn="tl">
                    <a:srgbClr val="DDDDDD"/>
                  </a:outerShdw>
                </a:effectLst>
              </a:endParaRPr>
            </a:p>
          </p:txBody>
        </p:sp>
        <p:graphicFrame>
          <p:nvGraphicFramePr>
            <p:cNvPr id="748571" name="Object 27"/>
            <p:cNvGraphicFramePr>
              <a:graphicFrameLocks noChangeAspect="1"/>
            </p:cNvGraphicFramePr>
            <p:nvPr/>
          </p:nvGraphicFramePr>
          <p:xfrm>
            <a:off x="3409" y="2453"/>
            <a:ext cx="264" cy="272"/>
          </p:xfrm>
          <a:graphic>
            <a:graphicData uri="http://schemas.openxmlformats.org/presentationml/2006/ole">
              <p:oleObj spid="_x0000_s2220" name="Equation" r:id="rId4" imgW="418893" imgH="431570" progId="">
                <p:embed/>
              </p:oleObj>
            </a:graphicData>
          </a:graphic>
        </p:graphicFrame>
      </p:grpSp>
      <p:sp>
        <p:nvSpPr>
          <p:cNvPr id="47" name="TextBox 46"/>
          <p:cNvSpPr txBox="1"/>
          <p:nvPr/>
        </p:nvSpPr>
        <p:spPr>
          <a:xfrm>
            <a:off x="118543" y="4366685"/>
            <a:ext cx="2507016" cy="400110"/>
          </a:xfrm>
          <a:prstGeom prst="rect">
            <a:avLst/>
          </a:prstGeom>
          <a:noFill/>
        </p:spPr>
        <p:txBody>
          <a:bodyPr wrap="none" rtlCol="0">
            <a:spAutoFit/>
          </a:bodyPr>
          <a:lstStyle/>
          <a:p>
            <a:r>
              <a:rPr lang="en-US" dirty="0"/>
              <a:t>“Helicity sum rule”</a:t>
            </a:r>
          </a:p>
        </p:txBody>
      </p:sp>
      <p:graphicFrame>
        <p:nvGraphicFramePr>
          <p:cNvPr id="48" name="Object 47"/>
          <p:cNvGraphicFramePr>
            <a:graphicFrameLocks noChangeAspect="1"/>
          </p:cNvGraphicFramePr>
          <p:nvPr>
            <p:extLst>
              <p:ext uri="{D42A27DB-BD31-4B8C-83A1-F6EECF244321}">
                <p14:modId xmlns:p14="http://schemas.microsoft.com/office/powerpoint/2010/main" xmlns="" val="2831428343"/>
              </p:ext>
            </p:extLst>
          </p:nvPr>
        </p:nvGraphicFramePr>
        <p:xfrm>
          <a:off x="323860" y="4760383"/>
          <a:ext cx="3873500" cy="533400"/>
        </p:xfrm>
        <a:graphic>
          <a:graphicData uri="http://schemas.openxmlformats.org/presentationml/2006/ole">
            <p:oleObj spid="_x0000_s2221" name="Equation" r:id="rId5" imgW="3858120" imgH="520920" progId="">
              <p:embed/>
            </p:oleObj>
          </a:graphicData>
        </a:graphic>
      </p:graphicFrame>
      <p:sp>
        <p:nvSpPr>
          <p:cNvPr id="49" name="AutoShape 9"/>
          <p:cNvSpPr>
            <a:spLocks noChangeAspect="1"/>
          </p:cNvSpPr>
          <p:nvPr/>
        </p:nvSpPr>
        <p:spPr bwMode="auto">
          <a:xfrm rot="5400000">
            <a:off x="2551122" y="5031318"/>
            <a:ext cx="96838" cy="582613"/>
          </a:xfrm>
          <a:prstGeom prst="rightBrace">
            <a:avLst>
              <a:gd name="adj1" fmla="val 50137"/>
              <a:gd name="adj2" fmla="val 50000"/>
            </a:avLst>
          </a:prstGeom>
          <a:noFill/>
          <a:ln w="31750">
            <a:solidFill>
              <a:schemeClr val="tx1"/>
            </a:solidFill>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50" name="AutoShape 9"/>
          <p:cNvSpPr>
            <a:spLocks noChangeAspect="1"/>
          </p:cNvSpPr>
          <p:nvPr/>
        </p:nvSpPr>
        <p:spPr bwMode="auto">
          <a:xfrm rot="5400000">
            <a:off x="3787255" y="4988986"/>
            <a:ext cx="96838" cy="582613"/>
          </a:xfrm>
          <a:prstGeom prst="rightBrace">
            <a:avLst>
              <a:gd name="adj1" fmla="val 50137"/>
              <a:gd name="adj2" fmla="val 50000"/>
            </a:avLst>
          </a:prstGeom>
          <a:noFill/>
          <a:ln w="31750">
            <a:solidFill>
              <a:schemeClr val="tx1"/>
            </a:solidFill>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51" name="TextBox 50"/>
          <p:cNvSpPr txBox="1"/>
          <p:nvPr/>
        </p:nvSpPr>
        <p:spPr>
          <a:xfrm>
            <a:off x="2040477" y="5391150"/>
            <a:ext cx="1038190" cy="461665"/>
          </a:xfrm>
          <a:prstGeom prst="rect">
            <a:avLst/>
          </a:prstGeom>
          <a:noFill/>
        </p:spPr>
        <p:txBody>
          <a:bodyPr wrap="none" rtlCol="0">
            <a:spAutoFit/>
          </a:bodyPr>
          <a:lstStyle/>
          <a:p>
            <a:pPr algn="ctr"/>
            <a:r>
              <a:rPr lang="en-US" sz="1200" dirty="0">
                <a:solidFill>
                  <a:srgbClr val="FF0000"/>
                </a:solidFill>
              </a:rPr>
              <a:t>total </a:t>
            </a:r>
            <a:r>
              <a:rPr lang="en-US" sz="1200" dirty="0" err="1">
                <a:solidFill>
                  <a:srgbClr val="FF0000"/>
                </a:solidFill>
              </a:rPr>
              <a:t>u+d+s</a:t>
            </a:r>
            <a:endParaRPr lang="en-US" sz="1200" dirty="0">
              <a:solidFill>
                <a:srgbClr val="FF0000"/>
              </a:solidFill>
            </a:endParaRPr>
          </a:p>
          <a:p>
            <a:pPr algn="ctr"/>
            <a:r>
              <a:rPr lang="en-US" sz="1200" dirty="0">
                <a:solidFill>
                  <a:srgbClr val="FF0000"/>
                </a:solidFill>
              </a:rPr>
              <a:t>quark spin</a:t>
            </a:r>
          </a:p>
        </p:txBody>
      </p:sp>
      <p:sp>
        <p:nvSpPr>
          <p:cNvPr id="52" name="TextBox 51"/>
          <p:cNvSpPr txBox="1"/>
          <p:nvPr/>
        </p:nvSpPr>
        <p:spPr>
          <a:xfrm>
            <a:off x="3378210" y="5365750"/>
            <a:ext cx="943362" cy="461665"/>
          </a:xfrm>
          <a:prstGeom prst="rect">
            <a:avLst/>
          </a:prstGeom>
          <a:noFill/>
        </p:spPr>
        <p:txBody>
          <a:bodyPr wrap="none" rtlCol="0">
            <a:spAutoFit/>
          </a:bodyPr>
          <a:lstStyle/>
          <a:p>
            <a:pPr algn="ctr"/>
            <a:r>
              <a:rPr lang="en-US" sz="1200" dirty="0">
                <a:solidFill>
                  <a:srgbClr val="3366FF"/>
                </a:solidFill>
              </a:rPr>
              <a:t>angular </a:t>
            </a:r>
          </a:p>
          <a:p>
            <a:pPr algn="ctr"/>
            <a:r>
              <a:rPr lang="en-US" sz="1200" dirty="0">
                <a:solidFill>
                  <a:srgbClr val="3366FF"/>
                </a:solidFill>
              </a:rPr>
              <a:t>momentum</a:t>
            </a:r>
          </a:p>
        </p:txBody>
      </p:sp>
      <p:sp>
        <p:nvSpPr>
          <p:cNvPr id="53" name="AutoShape 9"/>
          <p:cNvSpPr>
            <a:spLocks noChangeAspect="1"/>
          </p:cNvSpPr>
          <p:nvPr/>
        </p:nvSpPr>
        <p:spPr bwMode="auto">
          <a:xfrm rot="5400000" flipH="1">
            <a:off x="3086276" y="4697776"/>
            <a:ext cx="101814" cy="303232"/>
          </a:xfrm>
          <a:prstGeom prst="rightBrace">
            <a:avLst>
              <a:gd name="adj1" fmla="val 50137"/>
              <a:gd name="adj2" fmla="val 50000"/>
            </a:avLst>
          </a:prstGeom>
          <a:noFill/>
          <a:ln w="31750">
            <a:solidFill>
              <a:schemeClr val="tx1"/>
            </a:solidFill>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54" name="TextBox 53"/>
          <p:cNvSpPr txBox="1"/>
          <p:nvPr/>
        </p:nvSpPr>
        <p:spPr>
          <a:xfrm>
            <a:off x="2870209" y="4349751"/>
            <a:ext cx="550000" cy="461665"/>
          </a:xfrm>
          <a:prstGeom prst="rect">
            <a:avLst/>
          </a:prstGeom>
          <a:noFill/>
        </p:spPr>
        <p:txBody>
          <a:bodyPr wrap="none" rtlCol="0">
            <a:spAutoFit/>
          </a:bodyPr>
          <a:lstStyle/>
          <a:p>
            <a:pPr algn="ctr"/>
            <a:r>
              <a:rPr lang="en-US" sz="1200" dirty="0">
                <a:solidFill>
                  <a:srgbClr val="FFFF00"/>
                </a:solidFill>
              </a:rPr>
              <a:t>gluon</a:t>
            </a:r>
          </a:p>
          <a:p>
            <a:pPr algn="ctr"/>
            <a:r>
              <a:rPr lang="en-US" sz="1200" dirty="0">
                <a:solidFill>
                  <a:srgbClr val="FFFF00"/>
                </a:solidFill>
              </a:rPr>
              <a:t>spin</a:t>
            </a:r>
          </a:p>
        </p:txBody>
      </p:sp>
      <p:sp>
        <p:nvSpPr>
          <p:cNvPr id="56" name="Bent Arrow 55"/>
          <p:cNvSpPr/>
          <p:nvPr/>
        </p:nvSpPr>
        <p:spPr bwMode="auto">
          <a:xfrm flipH="1" flipV="1">
            <a:off x="4538131" y="4326467"/>
            <a:ext cx="1490131" cy="954616"/>
          </a:xfrm>
          <a:prstGeom prst="bentArrow">
            <a:avLst/>
          </a:prstGeom>
          <a:gradFill flip="none" rotWithShape="1">
            <a:gsLst>
              <a:gs pos="0">
                <a:srgbClr val="0000FF"/>
              </a:gs>
              <a:gs pos="100000">
                <a:srgbClr val="FFFFFF"/>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2"/>
              </a:solidFill>
              <a:effectLst>
                <a:outerShdw blurRad="38100" dist="38100" dir="2700000" algn="tl">
                  <a:srgbClr val="000000">
                    <a:alpha val="43137"/>
                  </a:srgbClr>
                </a:outerShdw>
              </a:effectLst>
              <a:latin typeface="Comic Sans MS" charset="0"/>
            </a:endParaRPr>
          </a:p>
        </p:txBody>
      </p:sp>
      <p:sp>
        <p:nvSpPr>
          <p:cNvPr id="57" name="TextBox 56"/>
          <p:cNvSpPr txBox="1"/>
          <p:nvPr/>
        </p:nvSpPr>
        <p:spPr>
          <a:xfrm>
            <a:off x="5977396" y="4592740"/>
            <a:ext cx="2748732" cy="646331"/>
          </a:xfrm>
          <a:prstGeom prst="rect">
            <a:avLst/>
          </a:prstGeom>
          <a:noFill/>
        </p:spPr>
        <p:txBody>
          <a:bodyPr wrap="none" rtlCol="0">
            <a:spAutoFit/>
          </a:bodyPr>
          <a:lstStyle/>
          <a:p>
            <a:pPr algn="ctr"/>
            <a:r>
              <a:rPr lang="en-US" dirty="0"/>
              <a:t>Can an </a:t>
            </a:r>
            <a:r>
              <a:rPr lang="en-US" dirty="0" err="1"/>
              <a:t>eRHIC</a:t>
            </a:r>
            <a:r>
              <a:rPr lang="en-US" dirty="0"/>
              <a:t> give the</a:t>
            </a:r>
          </a:p>
          <a:p>
            <a:pPr algn="ctr"/>
            <a:r>
              <a:rPr lang="en-US" dirty="0"/>
              <a:t>final answer?</a:t>
            </a:r>
          </a:p>
        </p:txBody>
      </p:sp>
      <p:pic>
        <p:nvPicPr>
          <p:cNvPr id="42" name="Picture 41"/>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01042" y="619876"/>
            <a:ext cx="2425250" cy="3415845"/>
          </a:xfrm>
          <a:prstGeom prst="rect">
            <a:avLst/>
          </a:prstGeom>
        </p:spPr>
      </p:pic>
      <p:sp>
        <p:nvSpPr>
          <p:cNvPr id="45" name="TextBox 44"/>
          <p:cNvSpPr txBox="1"/>
          <p:nvPr/>
        </p:nvSpPr>
        <p:spPr>
          <a:xfrm>
            <a:off x="248490" y="3829769"/>
            <a:ext cx="2408795" cy="369332"/>
          </a:xfrm>
          <a:prstGeom prst="rect">
            <a:avLst/>
          </a:prstGeom>
          <a:noFill/>
        </p:spPr>
        <p:txBody>
          <a:bodyPr wrap="none" rtlCol="0">
            <a:prstTxWarp prst="textArchUp">
              <a:avLst/>
            </a:prstTxWarp>
            <a:spAutoFit/>
          </a:bodyPr>
          <a:lstStyle/>
          <a:p>
            <a:r>
              <a:rPr lang="en-US" dirty="0">
                <a:solidFill>
                  <a:srgbClr val="FFFF00"/>
                </a:solidFill>
              </a:rPr>
              <a:t>The Spin Sum Rule</a:t>
            </a:r>
          </a:p>
        </p:txBody>
      </p:sp>
      <p:sp>
        <p:nvSpPr>
          <p:cNvPr id="58" name="TextBox 57"/>
          <p:cNvSpPr txBox="1"/>
          <p:nvPr/>
        </p:nvSpPr>
        <p:spPr>
          <a:xfrm>
            <a:off x="324658" y="3367005"/>
            <a:ext cx="1821344" cy="369332"/>
          </a:xfrm>
          <a:prstGeom prst="rect">
            <a:avLst/>
          </a:prstGeom>
          <a:noFill/>
        </p:spPr>
        <p:txBody>
          <a:bodyPr wrap="none" rtlCol="0">
            <a:spAutoFit/>
          </a:bodyPr>
          <a:lstStyle/>
          <a:p>
            <a:r>
              <a:rPr lang="en-US" dirty="0">
                <a:solidFill>
                  <a:schemeClr val="bg1"/>
                </a:solidFill>
              </a:rPr>
              <a:t>The Holy Grail</a:t>
            </a:r>
          </a:p>
        </p:txBody>
      </p:sp>
      <p:sp>
        <p:nvSpPr>
          <p:cNvPr id="43" name="TextBox 42"/>
          <p:cNvSpPr txBox="1"/>
          <p:nvPr/>
        </p:nvSpPr>
        <p:spPr>
          <a:xfrm>
            <a:off x="4926755" y="5241188"/>
            <a:ext cx="4217245" cy="1200329"/>
          </a:xfrm>
          <a:prstGeom prst="rect">
            <a:avLst/>
          </a:prstGeom>
          <a:noFill/>
        </p:spPr>
        <p:txBody>
          <a:bodyPr wrap="none" rtlCol="0">
            <a:spAutoFit/>
          </a:bodyPr>
          <a:lstStyle/>
          <a:p>
            <a:r>
              <a:rPr lang="en-US" dirty="0">
                <a:solidFill>
                  <a:srgbClr val="0000FF"/>
                </a:solidFill>
              </a:rPr>
              <a:t>Contribution to proton spin to date:</a:t>
            </a:r>
          </a:p>
          <a:p>
            <a:r>
              <a:rPr lang="en-US" dirty="0"/>
              <a:t>Gluon: 20% (RHIC)     </a:t>
            </a:r>
          </a:p>
          <a:p>
            <a:r>
              <a:rPr lang="en-US" dirty="0"/>
              <a:t>Quarks: 30% (</a:t>
            </a:r>
            <a:r>
              <a:rPr lang="en-US" dirty="0"/>
              <a:t>DIS</a:t>
            </a:r>
            <a:r>
              <a:rPr lang="en-US" dirty="0"/>
              <a:t>)</a:t>
            </a:r>
          </a:p>
          <a:p>
            <a:r>
              <a:rPr lang="en-US" dirty="0">
                <a:solidFill>
                  <a:srgbClr val="FF00FF"/>
                </a:solidFill>
              </a:rPr>
              <a:t>MISS 50% </a:t>
            </a:r>
            <a:r>
              <a:rPr lang="en-US" dirty="0">
                <a:solidFill>
                  <a:srgbClr val="FF00FF"/>
                </a:solidFill>
                <a:sym typeface="Wingdings"/>
              </a:rPr>
              <a:t> low x</a:t>
            </a:r>
            <a:endParaRPr lang="en-US" dirty="0">
              <a:solidFill>
                <a:srgbClr val="FF00FF"/>
              </a:solidFill>
            </a:endParaRPr>
          </a:p>
        </p:txBody>
      </p:sp>
    </p:spTree>
    <p:extLst>
      <p:ext uri="{BB962C8B-B14F-4D97-AF65-F5344CB8AC3E}">
        <p14:creationId xmlns:p14="http://schemas.microsoft.com/office/powerpoint/2010/main" xmlns="" val="2678009771"/>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wipe(up)">
                                      <p:cBhvr>
                                        <p:cTn id="10" dur="1000"/>
                                        <p:tgtEl>
                                          <p:spTgt spid="5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blinds(horizontal)">
                                      <p:cBhvr>
                                        <p:cTn id="13" dur="500"/>
                                        <p:tgtEl>
                                          <p:spTgt spid="57"/>
                                        </p:tgtEl>
                                      </p:cBhvr>
                                    </p:animEffect>
                                  </p:childTnLst>
                                </p:cTn>
                              </p:par>
                            </p:childTnLst>
                          </p:cTn>
                        </p:par>
                        <p:par>
                          <p:cTn id="14" fill="hold">
                            <p:stCondLst>
                              <p:cond delay="1000"/>
                            </p:stCondLst>
                            <p:childTnLst>
                              <p:par>
                                <p:cTn id="15" presetID="3" presetClass="entr" presetSubtype="10" fill="hold" grpId="0" nodeType="after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blinds(horizontal)">
                                      <p:cBhvr>
                                        <p:cTn id="17" dur="500"/>
                                        <p:tgtEl>
                                          <p:spTgt spid="51"/>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blinds(horizontal)">
                                      <p:cBhvr>
                                        <p:cTn id="20" dur="500"/>
                                        <p:tgtEl>
                                          <p:spTgt spid="49"/>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blinds(horizontal)">
                                      <p:cBhvr>
                                        <p:cTn id="23" dur="500"/>
                                        <p:tgtEl>
                                          <p:spTgt spid="54"/>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blinds(horizontal)">
                                      <p:cBhvr>
                                        <p:cTn id="26" dur="500"/>
                                        <p:tgtEl>
                                          <p:spTgt spid="53"/>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blinds(horizontal)">
                                      <p:cBhvr>
                                        <p:cTn id="29" dur="500"/>
                                        <p:tgtEl>
                                          <p:spTgt spid="52"/>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blinds(horizontal)">
                                      <p:cBhvr>
                                        <p:cTn id="32" dur="500"/>
                                        <p:tgtEl>
                                          <p:spTgt spid="47"/>
                                        </p:tgtEl>
                                      </p:cBhvr>
                                    </p:animEffect>
                                  </p:childTnLst>
                                </p:cTn>
                              </p:par>
                              <p:par>
                                <p:cTn id="33" presetID="3" presetClass="entr" presetSubtype="1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blinds(horizontal)">
                                      <p:cBhvr>
                                        <p:cTn id="35" dur="500"/>
                                        <p:tgtEl>
                                          <p:spTgt spid="48"/>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blinds(horizontal)">
                                      <p:cBhvr>
                                        <p:cTn id="38" dur="500"/>
                                        <p:tgtEl>
                                          <p:spTgt spid="5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barn(inVertical)">
                                      <p:cBhvr>
                                        <p:cTn id="4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9" grpId="0" animBg="1"/>
      <p:bldP spid="50" grpId="0" animBg="1"/>
      <p:bldP spid="51" grpId="0"/>
      <p:bldP spid="52" grpId="0"/>
      <p:bldP spid="53" grpId="0" animBg="1"/>
      <p:bldP spid="54" grpId="0"/>
      <p:bldP spid="56" grpId="0" animBg="1"/>
      <p:bldP spid="57" grpId="0"/>
      <p:bldP spid="4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4|1.:|1.8|16.9|0.9|0.9|12.5|2.5|10"/>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input{coloric}&#10;$$&#10;\blue{ \frac{dg_1}{d\log(Q^2)} \propto \red{-} \Delta g(x,Q^2)}&#10;$$&#10;&#10;&#10;\end{document}&#10;"/>
  <p:tag name="EXTERNALNAME" val="txp_fig"/>
  <p:tag name="BLEND" val="Falsch"/>
  <p:tag name="TRANSPARENT" val="Falsch"/>
  <p:tag name="KEEPFILES" val="Falsch"/>
  <p:tag name="DEBUGPAUSE" val="Falsch"/>
  <p:tag name="RESOLUTION" val="1200"/>
  <p:tag name="TIMEOUT" val="(none)"/>
  <p:tag name="BOXWIDTH" val="502"/>
  <p:tag name="BOXHEIGHT" val="473"/>
  <p:tag name="BOXFONT" val="10"/>
  <p:tag name="BOXWRAP" val="Falsch"/>
  <p:tag name="WORKAROUNDTRANSPARENCYBUG" val="Falsch"/>
  <p:tag name="ALLOWFONTSUBSTITUTION" val="Falsch"/>
  <p:tag name="BITMAPFORMAT" val="png256"/>
  <p:tag name="ORIGWIDTH" val="235"/>
  <p:tag name="PICTUREFILESIZE" val="28440"/>
</p:tagLst>
</file>

<file path=ppt/theme/theme1.xml><?xml version="1.0" encoding="utf-8"?>
<a:theme xmlns:a="http://schemas.openxmlformats.org/drawingml/2006/main" name="Blank Presentation">
  <a:themeElements>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Origin.thmx</Template>
  <TotalTime>45037</TotalTime>
  <Words>7541</Words>
  <Application>Microsoft Office PowerPoint</Application>
  <PresentationFormat>On-screen Show (4:3)</PresentationFormat>
  <Paragraphs>1536</Paragraphs>
  <Slides>88</Slides>
  <Notes>13</Notes>
  <HiddenSlides>0</HiddenSlides>
  <MMClips>0</MMClips>
  <ScaleCrop>false</ScaleCrop>
  <HeadingPairs>
    <vt:vector size="8" baseType="variant">
      <vt:variant>
        <vt:lpstr>Theme</vt:lpstr>
      </vt:variant>
      <vt:variant>
        <vt:i4>1</vt:i4>
      </vt:variant>
      <vt:variant>
        <vt:lpstr>Links</vt:lpstr>
      </vt:variant>
      <vt:variant>
        <vt:i4>1</vt:i4>
      </vt:variant>
      <vt:variant>
        <vt:lpstr>Embedded OLE Servers</vt:lpstr>
      </vt:variant>
      <vt:variant>
        <vt:i4>1</vt:i4>
      </vt:variant>
      <vt:variant>
        <vt:lpstr>Slide Titles</vt:lpstr>
      </vt:variant>
      <vt:variant>
        <vt:i4>88</vt:i4>
      </vt:variant>
    </vt:vector>
  </HeadingPairs>
  <TitlesOfParts>
    <vt:vector size="91" baseType="lpstr">
      <vt:lpstr>Blank Presentation</vt:lpstr>
      <vt:lpstr>https://www.phenix.bnl.gov/WWW/publish/elke/TALKS-ELke/EIC/localhost/Users/elke-carolineaschenauer/Talks-Elke/2013/PAC/Macintosh HD:Users:ayk:Downloads:eRHIC Magnet Design Report 2012.docx!OLE_LINK3</vt:lpstr>
      <vt:lpstr>Equation</vt:lpstr>
      <vt:lpstr>eRHIC: the MACHINE to imagE quarks and gluons</vt:lpstr>
      <vt:lpstr>Most Compelling SCIENCE Questions</vt:lpstr>
      <vt:lpstr>The eA Physics program</vt:lpstr>
      <vt:lpstr>eRHIC: Reaching the Saturation Region</vt:lpstr>
      <vt:lpstr>Saturation: The golden Channel</vt:lpstr>
      <vt:lpstr>Ratio of Diffractive to Total Cross-Section </vt:lpstr>
      <vt:lpstr>Exclusive Vector Meson Production</vt:lpstr>
      <vt:lpstr>Spatial Gluon Distribution Through Diffraction </vt:lpstr>
      <vt:lpstr>What composes the Spin of the Proton</vt:lpstr>
      <vt:lpstr>present vs eRHIC kinematic coverage</vt:lpstr>
      <vt:lpstr>g1p the way to find the Spin </vt:lpstr>
      <vt:lpstr>Can we solve the spin sum rule ?</vt:lpstr>
      <vt:lpstr>Generalized Parton Distributions</vt:lpstr>
      <vt:lpstr>The DVCS Phase Space</vt:lpstr>
      <vt:lpstr>DVCS at eRHIC</vt:lpstr>
      <vt:lpstr>GPD Hg: J/ψ</vt:lpstr>
      <vt:lpstr>Slide 17</vt:lpstr>
      <vt:lpstr>Electron beam evolution in eRHIC’s ERL</vt:lpstr>
      <vt:lpstr>eRHIC: high-luminosity IR</vt:lpstr>
      <vt:lpstr>eRHIC R&amp;D highlights and Luminosity</vt:lpstr>
      <vt:lpstr>Can we do with less ?</vt:lpstr>
      <vt:lpstr>What needs to be covered BY THE DETECTOR</vt:lpstr>
      <vt:lpstr>The eRHIC Detector CONCEPT</vt:lpstr>
      <vt:lpstr>tracking elements</vt:lpstr>
      <vt:lpstr>Tracker zoomed view</vt:lpstr>
      <vt:lpstr>Momentum resolution study (1)</vt:lpstr>
      <vt:lpstr>Momentum resolution study (2)</vt:lpstr>
      <vt:lpstr>EIC solenoid modeling</vt:lpstr>
      <vt:lpstr>Backward EM Calorimeter (BEMC)</vt:lpstr>
      <vt:lpstr>Forward EM Calorimeter (FEMC)</vt:lpstr>
      <vt:lpstr>Barrel EM Calorimeter (CEMC)</vt:lpstr>
      <vt:lpstr>Lepton-hadron separation via E/p </vt:lpstr>
      <vt:lpstr>Migration in (x,Q2) bins</vt:lpstr>
      <vt:lpstr>From RHIC to eRHIC</vt:lpstr>
      <vt:lpstr>Take Away Message</vt:lpstr>
      <vt:lpstr>Slide 36</vt:lpstr>
      <vt:lpstr>International context</vt:lpstr>
      <vt:lpstr>Possible Schedule To Realize eRHIC</vt:lpstr>
      <vt:lpstr>Lepton Kinematics</vt:lpstr>
      <vt:lpstr>Scattered Lepton Kinematics </vt:lpstr>
      <vt:lpstr>Pion Kinematics</vt:lpstr>
      <vt:lpstr>Hadron, lepton, Photon Separation</vt:lpstr>
      <vt:lpstr>Lepton Identification</vt:lpstr>
      <vt:lpstr>What do we know</vt:lpstr>
      <vt:lpstr>What Do We Know About xG in Nuclei?</vt:lpstr>
      <vt:lpstr>Inclusive DIS in eA: Nuclear PDFs</vt:lpstr>
      <vt:lpstr>Inclusive DIS in eA: Nuclear PDFs</vt:lpstr>
      <vt:lpstr>Spatial Gluon Distribution Through Diffraction </vt:lpstr>
      <vt:lpstr>di-hadron correlations in dA</vt:lpstr>
      <vt:lpstr>eA Dihadron Correlations Studies</vt:lpstr>
      <vt:lpstr>Deep Inelastic Scattering - Vacuum</vt:lpstr>
      <vt:lpstr>What do we know and what can EIC do</vt:lpstr>
      <vt:lpstr>What Do we know now on Dg(x)</vt:lpstr>
      <vt:lpstr>g1p the way to find the Spin </vt:lpstr>
      <vt:lpstr>Slide 55</vt:lpstr>
      <vt:lpstr>What will we learn about 2d+1 structure of the proton</vt:lpstr>
      <vt:lpstr>an Electron Ion Collider in the US</vt:lpstr>
      <vt:lpstr>What is eRHIC </vt:lpstr>
      <vt:lpstr>eRHIC: design luminosity</vt:lpstr>
      <vt:lpstr>BNL: 1st Detector Design Concept</vt:lpstr>
      <vt:lpstr>Vibrant Detector R&amp;D Program</vt:lpstr>
      <vt:lpstr>Modeling the Detector in Geant</vt:lpstr>
      <vt:lpstr>Kinematics of Breakup Neutrons</vt:lpstr>
      <vt:lpstr>Diffractive Physics: p’ kinematics</vt:lpstr>
      <vt:lpstr> proton distribution in y vs x at s=20 m</vt:lpstr>
      <vt:lpstr>Accepted in“Roman Pot”(example) at s=20m </vt:lpstr>
      <vt:lpstr>The Pillars of the eRHIC Physics program</vt:lpstr>
      <vt:lpstr>the path to imaging quarks and gluons</vt:lpstr>
      <vt:lpstr>The Hadronic Mass Puzzle</vt:lpstr>
      <vt:lpstr>How many gluons have space in A proton?</vt:lpstr>
      <vt:lpstr>Dihadron Correlations in eA at EIC</vt:lpstr>
      <vt:lpstr>Deep Inelastic Scattering</vt:lpstr>
      <vt:lpstr>helicity structure - open questions</vt:lpstr>
      <vt:lpstr>scaling violations at small x</vt:lpstr>
      <vt:lpstr>Constrain Jq via GPD E</vt:lpstr>
      <vt:lpstr>Different DVCS Asymmetries</vt:lpstr>
      <vt:lpstr>BH Fraction</vt:lpstr>
      <vt:lpstr>Hard Diffraction in DIS at Small x</vt:lpstr>
      <vt:lpstr>Hard Diffraction in DIS at Small x</vt:lpstr>
      <vt:lpstr>Large Rapidity Gap Method (LRG)</vt:lpstr>
      <vt:lpstr>Best Knowledge of QS in eA</vt:lpstr>
      <vt:lpstr>h-h Forward Correlation in p(d)A at RHIC</vt:lpstr>
      <vt:lpstr>Forward Correlations in dA at RHIC</vt:lpstr>
      <vt:lpstr>Why is DiFfraction So Important</vt:lpstr>
      <vt:lpstr>Measuring FL with the EIC (I)</vt:lpstr>
      <vt:lpstr>Measuring FL with the EIC (II)</vt:lpstr>
      <vt:lpstr>preparation of DIS and SIDIS mock data</vt:lpstr>
      <vt:lpstr>DVCS ASYMMETRIES</vt:lpstr>
    </vt:vector>
  </TitlesOfParts>
  <Company>京都大学</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Naohito Saito</dc:creator>
  <cp:lastModifiedBy>Yamin, Peter</cp:lastModifiedBy>
  <cp:revision>1081</cp:revision>
  <cp:lastPrinted>2012-06-14T14:35:05Z</cp:lastPrinted>
  <dcterms:created xsi:type="dcterms:W3CDTF">2011-04-06T15:13:11Z</dcterms:created>
  <dcterms:modified xsi:type="dcterms:W3CDTF">2013-06-12T14:29:28Z</dcterms:modified>
</cp:coreProperties>
</file>