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6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t>9/15/14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t>9/15/14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9/15/14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DF66AD8-BC4A-4004-9882-414398D930CA}" type="datetimeFigureOut">
              <a:rPr lang="en-US" smtClean="0"/>
              <a:t>9/15/14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54" y="282377"/>
            <a:ext cx="7848600" cy="839744"/>
          </a:xfrm>
        </p:spPr>
        <p:txBody>
          <a:bodyPr/>
          <a:lstStyle/>
          <a:p>
            <a:r>
              <a:rPr lang="en-US" dirty="0" smtClean="0"/>
              <a:t>Recommendation 1</a:t>
            </a:r>
            <a:endParaRPr lang="en-US" dirty="0"/>
          </a:p>
        </p:txBody>
      </p:sp>
      <p:sp>
        <p:nvSpPr>
          <p:cNvPr id="3" name="Subtitle 2"/>
          <p:cNvSpPr>
            <a:spLocks noGrp="1"/>
          </p:cNvSpPr>
          <p:nvPr>
            <p:ph type="subTitle" idx="1"/>
          </p:nvPr>
        </p:nvSpPr>
        <p:spPr>
          <a:xfrm>
            <a:off x="419562" y="1032466"/>
            <a:ext cx="8527411" cy="2312900"/>
          </a:xfrm>
        </p:spPr>
        <p:txBody>
          <a:bodyPr>
            <a:noAutofit/>
          </a:bodyPr>
          <a:lstStyle/>
          <a:p>
            <a:pPr>
              <a:lnSpc>
                <a:spcPct val="120000"/>
              </a:lnSpc>
            </a:pPr>
            <a:r>
              <a:rPr lang="en-US" sz="1200" dirty="0"/>
              <a:t>Over the past decade, through a panoply of measurements made in heavy-ion collisions at the Relativistic Heavy Ion Collider (RHIC) and the Large Hadron Collider (LHC), in concert with theoretical advances coming from calculations done using many different frameworks, we have obtained a broad and deep knowledge of what hot QCD matter does, but we still know little about how it works. These collisions create exploding little droplets of the hottest matter seen anywhere in the universe since it was a few microseconds old. We have increasingly quantitative empirical descriptions of the phenomena manifest in these explosions, and of some key material properties of the matter created in these </a:t>
            </a:r>
            <a:r>
              <a:rPr lang="en-US" sz="1200" dirty="0" smtClean="0"/>
              <a:t>“Little Bangs” </a:t>
            </a:r>
            <a:r>
              <a:rPr lang="en-US" sz="1200" dirty="0"/>
              <a:t>which turns out to be a strongly coupled liquid. However, we still do not know the precise nature of the initial state from which this liquid forms, and know very little about how the properties of this liquid vary across its phase diagram or how, at a microscopic level, the collective properties of this liquid emerge from the interactions among the individual quarks and gluons that we know must be visible if the liquid is probed with sufficiently high resolution. These findings lead us to the following </a:t>
            </a:r>
          </a:p>
        </p:txBody>
      </p:sp>
      <p:sp>
        <p:nvSpPr>
          <p:cNvPr id="4" name="Subtitle 2"/>
          <p:cNvSpPr txBox="1">
            <a:spLocks/>
          </p:cNvSpPr>
          <p:nvPr/>
        </p:nvSpPr>
        <p:spPr>
          <a:xfrm>
            <a:off x="532963" y="3464816"/>
            <a:ext cx="8311954" cy="2874369"/>
          </a:xfrm>
          <a:prstGeom prst="rect">
            <a:avLst/>
          </a:prstGeom>
        </p:spPr>
        <p:txBody>
          <a:bodyPr vert="horz" lIns="91440" tIns="45720" rIns="91440" bIns="45720" rtlCol="0">
            <a:normAutofit fontScale="62500" lnSpcReduction="20000"/>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en-US" sz="3200" b="1" dirty="0" smtClean="0">
                <a:solidFill>
                  <a:srgbClr val="FF0000"/>
                </a:solidFill>
              </a:rPr>
              <a:t>Recommendation 1:</a:t>
            </a:r>
          </a:p>
          <a:p>
            <a:pPr>
              <a:lnSpc>
                <a:spcPct val="130000"/>
              </a:lnSpc>
            </a:pPr>
            <a:r>
              <a:rPr lang="en-US" sz="2900" dirty="0" smtClean="0"/>
              <a:t>The discoveries of the past decade have posed or sharpened questions that are central to understanding the nature, structure, and origin of the hottest liquid that the universe has ever seen and that is also one of the most strongly coupled forms of matter now known. To answer these questions </a:t>
            </a:r>
            <a:r>
              <a:rPr lang="en-US" sz="2900" dirty="0" smtClean="0">
                <a:solidFill>
                  <a:srgbClr val="3366FF"/>
                </a:solidFill>
              </a:rPr>
              <a:t>we recommend, as our highest priority,</a:t>
            </a:r>
            <a:r>
              <a:rPr lang="en-US" sz="2900" dirty="0" smtClean="0"/>
              <a:t> capitalizing on the new capabilities planned during the last phase of the RHIC facility, continued strong U.S. participation in the LHC heavy-ion program, and continued investment in a broad range of theoretical efforts employing various analytical and computational methods.</a:t>
            </a:r>
            <a:endParaRPr lang="en-US" sz="2900" dirty="0"/>
          </a:p>
        </p:txBody>
      </p:sp>
    </p:spTree>
    <p:extLst>
      <p:ext uri="{BB962C8B-B14F-4D97-AF65-F5344CB8AC3E}">
        <p14:creationId xmlns:p14="http://schemas.microsoft.com/office/powerpoint/2010/main" val="165678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54" y="282377"/>
            <a:ext cx="7848600" cy="839744"/>
          </a:xfrm>
        </p:spPr>
        <p:txBody>
          <a:bodyPr/>
          <a:lstStyle/>
          <a:p>
            <a:r>
              <a:rPr lang="en-US" dirty="0" smtClean="0"/>
              <a:t>Recommendation 2</a:t>
            </a:r>
            <a:endParaRPr lang="en-US" dirty="0"/>
          </a:p>
        </p:txBody>
      </p:sp>
      <p:sp>
        <p:nvSpPr>
          <p:cNvPr id="3" name="Subtitle 2"/>
          <p:cNvSpPr>
            <a:spLocks noGrp="1"/>
          </p:cNvSpPr>
          <p:nvPr>
            <p:ph type="subTitle" idx="1"/>
          </p:nvPr>
        </p:nvSpPr>
        <p:spPr>
          <a:xfrm>
            <a:off x="419563" y="1179886"/>
            <a:ext cx="8345978" cy="1020114"/>
          </a:xfrm>
        </p:spPr>
        <p:txBody>
          <a:bodyPr>
            <a:noAutofit/>
          </a:bodyPr>
          <a:lstStyle/>
          <a:p>
            <a:pPr>
              <a:lnSpc>
                <a:spcPct val="120000"/>
              </a:lnSpc>
            </a:pPr>
            <a:r>
              <a:rPr lang="en-US" sz="2000" dirty="0"/>
              <a:t>A high luminosity, high</a:t>
            </a:r>
            <a:r>
              <a:rPr lang="en-US" sz="2000" dirty="0" smtClean="0"/>
              <a:t>-energy </a:t>
            </a:r>
            <a:r>
              <a:rPr lang="en-US" sz="2000" dirty="0"/>
              <a:t>polarized Electron Ion Collider (EIC) is the highest priority of the U.S. QCD community for </a:t>
            </a:r>
            <a:r>
              <a:rPr lang="en-US" sz="2000" dirty="0" smtClean="0"/>
              <a:t>future </a:t>
            </a:r>
            <a:r>
              <a:rPr lang="en-US" sz="2000" dirty="0"/>
              <a:t>construction. </a:t>
            </a:r>
          </a:p>
        </p:txBody>
      </p:sp>
      <p:sp>
        <p:nvSpPr>
          <p:cNvPr id="4" name="Subtitle 2"/>
          <p:cNvSpPr txBox="1">
            <a:spLocks/>
          </p:cNvSpPr>
          <p:nvPr/>
        </p:nvSpPr>
        <p:spPr>
          <a:xfrm>
            <a:off x="532963" y="3464816"/>
            <a:ext cx="8311954" cy="2874369"/>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en-US" sz="2000" dirty="0"/>
              <a:t>The </a:t>
            </a:r>
            <a:r>
              <a:rPr lang="en-US" sz="2000" dirty="0" smtClean="0"/>
              <a:t>EIC </a:t>
            </a:r>
            <a:r>
              <a:rPr lang="en-US" sz="2000" dirty="0"/>
              <a:t>will, for the first time, </a:t>
            </a:r>
            <a:r>
              <a:rPr lang="en-US" sz="2000" dirty="0">
                <a:solidFill>
                  <a:schemeClr val="accent5">
                    <a:lumMod val="50000"/>
                  </a:schemeClr>
                </a:solidFill>
              </a:rPr>
              <a:t>precisely image the gluons and sea quarks in the proton and nuclei, </a:t>
            </a:r>
            <a:r>
              <a:rPr lang="en-US" sz="2000" dirty="0"/>
              <a:t>resolve the proton’s internal structure including the origin of its spin, </a:t>
            </a:r>
            <a:r>
              <a:rPr lang="en-US" sz="2000" dirty="0" smtClean="0"/>
              <a:t>and </a:t>
            </a:r>
            <a:r>
              <a:rPr lang="en-US" sz="2000" dirty="0"/>
              <a:t>explore a new QCD frontier of ultra</a:t>
            </a:r>
            <a:r>
              <a:rPr lang="en-US" sz="2000" dirty="0" smtClean="0"/>
              <a:t>-dense </a:t>
            </a:r>
            <a:r>
              <a:rPr lang="en-US" sz="2000" dirty="0"/>
              <a:t>gluon fields in nuclei at high energy. These advances are made possible by the EIC’s unique capability to collide polarized electrons with polarized protons and light ions at unprecedented luminosity and with heavy nuclei at high energy. EIC will be absolutely essential to maintain U.S. leadership in fundamental nuclear physics research in the coming decades.</a:t>
            </a:r>
            <a:r>
              <a:rPr lang="en-US" sz="2000" dirty="0"/>
              <a:t> </a:t>
            </a:r>
            <a:endParaRPr lang="en-US" sz="2900" dirty="0"/>
          </a:p>
        </p:txBody>
      </p:sp>
    </p:spTree>
    <p:extLst>
      <p:ext uri="{BB962C8B-B14F-4D97-AF65-F5344CB8AC3E}">
        <p14:creationId xmlns:p14="http://schemas.microsoft.com/office/powerpoint/2010/main" val="2526955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54" y="282377"/>
            <a:ext cx="7848600" cy="839744"/>
          </a:xfrm>
        </p:spPr>
        <p:txBody>
          <a:bodyPr/>
          <a:lstStyle/>
          <a:p>
            <a:r>
              <a:rPr lang="en-US" dirty="0" smtClean="0"/>
              <a:t>Recommendation 3</a:t>
            </a:r>
            <a:endParaRPr lang="en-US" dirty="0"/>
          </a:p>
        </p:txBody>
      </p:sp>
      <p:sp>
        <p:nvSpPr>
          <p:cNvPr id="3" name="Subtitle 2"/>
          <p:cNvSpPr>
            <a:spLocks noGrp="1"/>
          </p:cNvSpPr>
          <p:nvPr>
            <p:ph type="subTitle" idx="1"/>
          </p:nvPr>
        </p:nvSpPr>
        <p:spPr>
          <a:xfrm>
            <a:off x="419563" y="953085"/>
            <a:ext cx="8345978" cy="2380941"/>
          </a:xfrm>
        </p:spPr>
        <p:txBody>
          <a:bodyPr>
            <a:noAutofit/>
          </a:bodyPr>
          <a:lstStyle/>
          <a:p>
            <a:pPr>
              <a:lnSpc>
                <a:spcPct val="120000"/>
              </a:lnSpc>
            </a:pPr>
            <a:r>
              <a:rPr lang="en-US" sz="1800" dirty="0" smtClean="0"/>
              <a:t>We </a:t>
            </a:r>
            <a:r>
              <a:rPr lang="en-US" sz="1800" dirty="0"/>
              <a:t>endorse the new initiatives and investments proposed in the Recommendation and Request received from the Computational Nuclear Physics Town Meeting, at a level to be determined by the requested NSAC subcommittee</a:t>
            </a:r>
            <a:r>
              <a:rPr lang="en-US" sz="1800" dirty="0" smtClean="0"/>
              <a:t>. In addition, we recommend the continuation of </a:t>
            </a:r>
            <a:r>
              <a:rPr lang="en-US" sz="1800" smtClean="0"/>
              <a:t>the successful “</a:t>
            </a:r>
            <a:r>
              <a:rPr lang="en-US" sz="1800" dirty="0" smtClean="0"/>
              <a:t>Topical Collaborations in Nuclear Theory” program initiated in the last Long Range Plan of 2007, at a level of funding that enables approval of one new Topical Collaboration per year.</a:t>
            </a:r>
            <a:endParaRPr lang="en-US" sz="1800" dirty="0"/>
          </a:p>
        </p:txBody>
      </p:sp>
      <p:sp>
        <p:nvSpPr>
          <p:cNvPr id="4" name="Subtitle 2"/>
          <p:cNvSpPr txBox="1">
            <a:spLocks/>
          </p:cNvSpPr>
          <p:nvPr/>
        </p:nvSpPr>
        <p:spPr>
          <a:xfrm>
            <a:off x="532963" y="3464816"/>
            <a:ext cx="8311954" cy="2874369"/>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endParaRPr lang="en-US" sz="2900" dirty="0"/>
          </a:p>
        </p:txBody>
      </p:sp>
    </p:spTree>
    <p:extLst>
      <p:ext uri="{BB962C8B-B14F-4D97-AF65-F5344CB8AC3E}">
        <p14:creationId xmlns:p14="http://schemas.microsoft.com/office/powerpoint/2010/main" val="3573693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385</TotalTime>
  <Words>543</Words>
  <Application>Microsoft Macintosh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Clarity</vt:lpstr>
      <vt:lpstr>Recommendation 1</vt:lpstr>
      <vt:lpstr>Recommendation 2</vt:lpstr>
      <vt:lpstr>Recommendation 3</vt:lpstr>
    </vt:vector>
  </TitlesOfParts>
  <Company>The Ohio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 1</dc:title>
  <dc:creator>Ulrich Heinz</dc:creator>
  <cp:lastModifiedBy>Ulrich Heinz</cp:lastModifiedBy>
  <cp:revision>9</cp:revision>
  <dcterms:created xsi:type="dcterms:W3CDTF">2014-09-15T11:03:23Z</dcterms:created>
  <dcterms:modified xsi:type="dcterms:W3CDTF">2014-09-15T17:28:34Z</dcterms:modified>
</cp:coreProperties>
</file>