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4" r:id="rId3"/>
    <p:sldMasterId id="2147483686" r:id="rId4"/>
  </p:sldMasterIdLst>
  <p:notesMasterIdLst>
    <p:notesMasterId r:id="rId76"/>
  </p:notesMasterIdLst>
  <p:handoutMasterIdLst>
    <p:handoutMasterId r:id="rId77"/>
  </p:handoutMasterIdLst>
  <p:sldIdLst>
    <p:sldId id="256" r:id="rId5"/>
    <p:sldId id="314" r:id="rId6"/>
    <p:sldId id="315" r:id="rId7"/>
    <p:sldId id="257" r:id="rId8"/>
    <p:sldId id="282" r:id="rId9"/>
    <p:sldId id="258" r:id="rId10"/>
    <p:sldId id="288" r:id="rId11"/>
    <p:sldId id="283" r:id="rId12"/>
    <p:sldId id="290" r:id="rId13"/>
    <p:sldId id="259" r:id="rId14"/>
    <p:sldId id="260" r:id="rId15"/>
    <p:sldId id="261" r:id="rId16"/>
    <p:sldId id="263" r:id="rId17"/>
    <p:sldId id="264" r:id="rId18"/>
    <p:sldId id="265" r:id="rId19"/>
    <p:sldId id="266" r:id="rId20"/>
    <p:sldId id="267" r:id="rId21"/>
    <p:sldId id="292" r:id="rId22"/>
    <p:sldId id="298" r:id="rId23"/>
    <p:sldId id="291" r:id="rId24"/>
    <p:sldId id="293" r:id="rId25"/>
    <p:sldId id="294" r:id="rId26"/>
    <p:sldId id="295" r:id="rId27"/>
    <p:sldId id="297" r:id="rId28"/>
    <p:sldId id="296" r:id="rId29"/>
    <p:sldId id="269" r:id="rId30"/>
    <p:sldId id="327" r:id="rId31"/>
    <p:sldId id="330" r:id="rId32"/>
    <p:sldId id="333" r:id="rId33"/>
    <p:sldId id="299" r:id="rId34"/>
    <p:sldId id="331" r:id="rId35"/>
    <p:sldId id="328" r:id="rId36"/>
    <p:sldId id="329" r:id="rId37"/>
    <p:sldId id="332" r:id="rId38"/>
    <p:sldId id="271" r:id="rId39"/>
    <p:sldId id="273" r:id="rId40"/>
    <p:sldId id="300" r:id="rId41"/>
    <p:sldId id="301" r:id="rId42"/>
    <p:sldId id="275" r:id="rId43"/>
    <p:sldId id="276" r:id="rId44"/>
    <p:sldId id="302" r:id="rId45"/>
    <p:sldId id="303" r:id="rId46"/>
    <p:sldId id="274" r:id="rId47"/>
    <p:sldId id="305" r:id="rId48"/>
    <p:sldId id="306" r:id="rId49"/>
    <p:sldId id="311" r:id="rId50"/>
    <p:sldId id="320" r:id="rId51"/>
    <p:sldId id="277" r:id="rId52"/>
    <p:sldId id="278" r:id="rId53"/>
    <p:sldId id="312" r:id="rId54"/>
    <p:sldId id="321" r:id="rId55"/>
    <p:sldId id="322" r:id="rId56"/>
    <p:sldId id="279" r:id="rId57"/>
    <p:sldId id="313" r:id="rId58"/>
    <p:sldId id="308" r:id="rId59"/>
    <p:sldId id="262" r:id="rId60"/>
    <p:sldId id="289" r:id="rId61"/>
    <p:sldId id="326" r:id="rId62"/>
    <p:sldId id="268" r:id="rId63"/>
    <p:sldId id="325" r:id="rId64"/>
    <p:sldId id="272" r:id="rId65"/>
    <p:sldId id="304" r:id="rId66"/>
    <p:sldId id="307" r:id="rId67"/>
    <p:sldId id="309" r:id="rId68"/>
    <p:sldId id="310" r:id="rId69"/>
    <p:sldId id="316" r:id="rId70"/>
    <p:sldId id="318" r:id="rId71"/>
    <p:sldId id="317" r:id="rId72"/>
    <p:sldId id="319" r:id="rId73"/>
    <p:sldId id="323" r:id="rId74"/>
    <p:sldId id="280" r:id="rId7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11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notesMaster" Target="notesMasters/notesMaster1.xml"/><Relationship Id="rId77" Type="http://schemas.openxmlformats.org/officeDocument/2006/relationships/handoutMaster" Target="handoutMasters/handoutMaster1.xml"/><Relationship Id="rId78" Type="http://schemas.openxmlformats.org/officeDocument/2006/relationships/printerSettings" Target="printerSettings/printerSettings1.bin"/><Relationship Id="rId79" Type="http://schemas.openxmlformats.org/officeDocument/2006/relationships/presProps" Target="presProps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Relationship Id="rId2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3B81C5-34EE-154A-932C-3C28D1BC7D2E}" type="datetimeFigureOut">
              <a:rPr lang="en-US" smtClean="0"/>
              <a:t>9/13/14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86558-2317-EE40-9216-33FE7D413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23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9AF7A-7E84-B84D-8584-6C4EB6852602}" type="datetimeFigureOut">
              <a:rPr lang="en-US" smtClean="0"/>
              <a:t>9/13/14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99AAE2-8616-2649-8ED5-0C6C425F0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061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9AAE2-8616-2649-8ED5-0C6C425F0EC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49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9AAE2-8616-2649-8ED5-0C6C425F0EC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49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ADF2C-5EA4-3244-9BE9-6A4EFA3E611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41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2B45-5637-0349-98D7-A2CE83227034}" type="datetime1">
              <a:rPr lang="en-US" smtClean="0"/>
              <a:t>9/13/14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749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2E1B4-CEBB-C646-BA0F-ECDE4038C37A}" type="datetime1">
              <a:rPr lang="en-US" smtClean="0"/>
              <a:t>9/13/14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094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DF999-CE62-2C47-8845-3C92A46B0F82}" type="datetime1">
              <a:rPr lang="en-US" smtClean="0"/>
              <a:t>9/13/14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534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B1C7AEA-E63F-DE41-9EB5-E83978D59B8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9/13/14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5FDF460-F25F-9047-9702-2B5F5E7C18E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1253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46083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6084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SzPct val="55000"/>
                  <a:buFont typeface="Wingdings" charset="0"/>
                  <a:buChar char="n"/>
                </a:pPr>
                <a:endParaRPr lang="en-US" sz="2800">
                  <a:solidFill>
                    <a:srgbClr val="000066"/>
                  </a:solidFill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46085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SzPct val="55000"/>
                  <a:buFont typeface="Wingdings" charset="0"/>
                  <a:buChar char="n"/>
                </a:pPr>
                <a:endParaRPr lang="en-US" sz="2800">
                  <a:solidFill>
                    <a:srgbClr val="000066"/>
                  </a:solidFill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46086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SzPct val="55000"/>
                  <a:buFont typeface="Wingdings" charset="0"/>
                  <a:buChar char="n"/>
                </a:pPr>
                <a:endParaRPr lang="en-US" sz="2800">
                  <a:solidFill>
                    <a:srgbClr val="000066"/>
                  </a:solidFill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46087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SzPct val="55000"/>
                  <a:buFont typeface="Wingdings" charset="0"/>
                  <a:buChar char="n"/>
                </a:pPr>
                <a:endParaRPr lang="en-US" sz="2800">
                  <a:solidFill>
                    <a:srgbClr val="000066"/>
                  </a:solidFill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46088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SzPct val="55000"/>
                  <a:buFont typeface="Wingdings" charset="0"/>
                  <a:buChar char="n"/>
                </a:pPr>
                <a:endParaRPr lang="en-US" sz="2800">
                  <a:solidFill>
                    <a:srgbClr val="000066"/>
                  </a:solidFill>
                  <a:latin typeface="Tahoma" charset="0"/>
                  <a:ea typeface="ＭＳ Ｐゴシック" charset="0"/>
                </a:endParaRPr>
              </a:p>
            </p:txBody>
          </p:sp>
        </p:grpSp>
        <p:sp>
          <p:nvSpPr>
            <p:cNvPr id="46089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46090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</p:grpSp>
      <p:sp>
        <p:nvSpPr>
          <p:cNvPr id="4609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609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6093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C5FD363-BB21-3549-A1ED-B4B348346084}" type="datetime1">
              <a:rPr lang="en-US" smtClean="0">
                <a:solidFill>
                  <a:srgbClr val="FFFFFF"/>
                </a:solidFill>
                <a:ea typeface="ＭＳ Ｐゴシック"/>
              </a:rPr>
              <a:t>9/13/14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46094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46095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BE0F300-4011-9E46-B88C-3ED50A04DF4C}" type="slidenum">
              <a:rPr lang="en-US">
                <a:solidFill>
                  <a:srgbClr val="FFFFFF"/>
                </a:solidFill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99887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237F99-CA57-CD47-BA15-0A195A314CD9}" type="datetime1">
              <a:rPr lang="en-US" smtClean="0">
                <a:solidFill>
                  <a:srgbClr val="FFFFFF"/>
                </a:solidFill>
                <a:ea typeface="ＭＳ Ｐゴシック"/>
              </a:rPr>
              <a:t>9/13/14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A090353-535F-3543-910E-6F97D84AE145}" type="slidenum">
              <a:rPr lang="en-US">
                <a:solidFill>
                  <a:srgbClr val="FFFFFF"/>
                </a:solidFill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244128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57579C-AF2C-2941-8EBD-D96516A1D899}" type="datetime1">
              <a:rPr lang="en-US" smtClean="0">
                <a:solidFill>
                  <a:srgbClr val="FFFFFF"/>
                </a:solidFill>
                <a:ea typeface="ＭＳ Ｐゴシック"/>
              </a:rPr>
              <a:t>9/13/14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0DA6E34-C98C-6848-8F61-BD4E0E73DA8E}" type="slidenum">
              <a:rPr lang="en-US">
                <a:solidFill>
                  <a:srgbClr val="FFFFFF"/>
                </a:solidFill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86935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C04AF7-264A-3D4A-8992-C4A0041359B7}" type="datetime1">
              <a:rPr lang="en-US" smtClean="0">
                <a:solidFill>
                  <a:srgbClr val="FFFFFF"/>
                </a:solidFill>
                <a:ea typeface="ＭＳ Ｐゴシック"/>
              </a:rPr>
              <a:t>9/13/14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089A8D2-24CE-834F-915D-D5C0383C4A33}" type="slidenum">
              <a:rPr lang="en-US">
                <a:solidFill>
                  <a:srgbClr val="FFFFFF"/>
                </a:solidFill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08989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BB1520-E2EF-3548-9CFC-DDBA81E3CDF6}" type="datetime1">
              <a:rPr lang="en-US" smtClean="0">
                <a:solidFill>
                  <a:srgbClr val="FFFFFF"/>
                </a:solidFill>
                <a:ea typeface="ＭＳ Ｐゴシック"/>
              </a:rPr>
              <a:t>9/13/14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B702965-2296-854B-940A-160DAE71C7CA}" type="slidenum">
              <a:rPr lang="en-US">
                <a:solidFill>
                  <a:srgbClr val="FFFFFF"/>
                </a:solidFill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02358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0944A3D-AD73-8F47-9A59-02660A06CE7D}" type="datetime1">
              <a:rPr lang="en-US" smtClean="0">
                <a:solidFill>
                  <a:srgbClr val="FFFFFF"/>
                </a:solidFill>
                <a:ea typeface="ＭＳ Ｐゴシック"/>
              </a:rPr>
              <a:t>9/13/14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4281EEE-F33C-7947-8C77-FC36735DA1E6}" type="slidenum">
              <a:rPr lang="en-US">
                <a:solidFill>
                  <a:srgbClr val="FFFFFF"/>
                </a:solidFill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340810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B26B76-FA21-C04B-90DD-EF520B7EEF05}" type="datetime1">
              <a:rPr lang="en-US" smtClean="0">
                <a:solidFill>
                  <a:srgbClr val="FFFFFF"/>
                </a:solidFill>
                <a:ea typeface="ＭＳ Ｐゴシック"/>
              </a:rPr>
              <a:t>9/13/14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ECA4A4B-72E7-BE4B-AD7D-F00FDE41F0CE}" type="slidenum">
              <a:rPr lang="en-US">
                <a:solidFill>
                  <a:srgbClr val="FFFFFF"/>
                </a:solidFill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2849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C3616-AD1F-4843-AD49-6CE70E8A9B4A}" type="datetime1">
              <a:rPr lang="en-US" smtClean="0"/>
              <a:t>9/13/14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044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48D552-6FDF-6C49-A2B0-AB6774D377E5}" type="datetime1">
              <a:rPr lang="en-US" smtClean="0">
                <a:solidFill>
                  <a:srgbClr val="FFFFFF"/>
                </a:solidFill>
                <a:ea typeface="ＭＳ Ｐゴシック"/>
              </a:rPr>
              <a:t>9/13/14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A13A26D-C33C-1347-9779-A95B7FC01510}" type="slidenum">
              <a:rPr lang="en-US">
                <a:solidFill>
                  <a:srgbClr val="FFFFFF"/>
                </a:solidFill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291827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D8B59C-806D-1B41-A7D0-2F800641B25B}" type="datetime1">
              <a:rPr lang="en-US" smtClean="0">
                <a:solidFill>
                  <a:srgbClr val="FFFFFF"/>
                </a:solidFill>
                <a:ea typeface="ＭＳ Ｐゴシック"/>
              </a:rPr>
              <a:t>9/13/14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E9520A8-98E3-4A4A-BD48-353222DABED1}" type="slidenum">
              <a:rPr lang="en-US">
                <a:solidFill>
                  <a:srgbClr val="FFFFFF"/>
                </a:solidFill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366061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55739A-2DDE-8546-9653-22A65132F121}" type="datetime1">
              <a:rPr lang="en-US" smtClean="0">
                <a:solidFill>
                  <a:srgbClr val="FFFFFF"/>
                </a:solidFill>
                <a:ea typeface="ＭＳ Ｐゴシック"/>
              </a:rPr>
              <a:t>9/13/14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28601FE-830E-B246-A90D-BAA4D4BA3AF7}" type="slidenum">
              <a:rPr lang="en-US">
                <a:solidFill>
                  <a:srgbClr val="FFFFFF"/>
                </a:solidFill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53513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11F8C0-1557-D346-9261-5C1FC500ED0B}" type="datetime1">
              <a:rPr lang="en-US" smtClean="0">
                <a:solidFill>
                  <a:srgbClr val="FFFFFF"/>
                </a:solidFill>
                <a:ea typeface="ＭＳ Ｐゴシック"/>
              </a:rPr>
              <a:t>9/13/14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04503EE-CA9A-0148-86AC-6215CD4C408D}" type="slidenum">
              <a:rPr lang="en-US">
                <a:solidFill>
                  <a:srgbClr val="FFFFFF"/>
                </a:solidFill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966691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3F1016B-46AE-F743-B360-9EBA94891229}" type="datetime1">
              <a:rPr lang="en-US" smtClean="0">
                <a:solidFill>
                  <a:srgbClr val="FFFFFF"/>
                </a:solidFill>
                <a:ea typeface="ＭＳ Ｐゴシック"/>
              </a:rPr>
              <a:t>9/13/14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BCB9374-ABA9-E745-A768-BCD82B5CA61B}" type="slidenum">
              <a:rPr lang="en-US">
                <a:solidFill>
                  <a:srgbClr val="FFFFFF"/>
                </a:solidFill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314748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F6BA7-B96E-C74D-ADA4-3905F78876B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9/13/14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C0BA-267B-F447-BCD0-89A500D70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94335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B6DD1-CAF9-B249-AC1B-74BB3BCABAF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9/13/14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C0BA-267B-F447-BCD0-89A500D70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20548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06AB5-C194-D14B-AED9-BE631E3D472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9/13/14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C0BA-267B-F447-BCD0-89A500D70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69415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4ABBE-39B0-A44A-86A9-3DEB3ECC561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9/13/14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C0BA-267B-F447-BCD0-89A500D70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67413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B48C4-CEEB-0948-88E2-6379A4B0F32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9/13/14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C0BA-267B-F447-BCD0-89A500D70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010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1861C-0F11-AE41-8AE4-6C36A14163A6}" type="datetime1">
              <a:rPr lang="en-US" smtClean="0"/>
              <a:t>9/13/14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360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09611-868C-844A-8BE2-2210A58FF16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9/13/14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C0BA-267B-F447-BCD0-89A500D70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92017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C4C84-7C64-CD43-8589-324AA59F0DB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9/13/14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C0BA-267B-F447-BCD0-89A500D70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93452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AB376-8CA6-DB41-ABAA-608D7033E4C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9/13/14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C0BA-267B-F447-BCD0-89A500D70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94338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685DA-43FE-1B47-A53C-D081809E988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9/13/14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C0BA-267B-F447-BCD0-89A500D70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85407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1C17A-4118-674D-8330-30A200CED80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9/13/14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C0BA-267B-F447-BCD0-89A500D70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44479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8BD74-69D6-1547-9778-EB56F40A64D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9/13/14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C0BA-267B-F447-BCD0-89A500D70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2750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7CF4E6B-93EB-C44F-85F1-5F20A4044CF7}" type="datetime1">
              <a:rPr lang="en-US" smtClean="0">
                <a:solidFill>
                  <a:srgbClr val="FFFFFF"/>
                </a:solidFill>
              </a:rPr>
              <a:t>9/13/14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F7A0BA5-B45A-5A41-A828-949317D4835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772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8371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8372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80 w 2123"/>
                <a:gd name="T1" fmla="*/ 1043 h 1696"/>
                <a:gd name="T2" fmla="*/ 544 w 2123"/>
                <a:gd name="T3" fmla="*/ 683 h 1696"/>
                <a:gd name="T4" fmla="*/ 670 w 2123"/>
                <a:gd name="T5" fmla="*/ 395 h 1696"/>
                <a:gd name="T6" fmla="*/ 927 w 2123"/>
                <a:gd name="T7" fmla="*/ 587 h 1696"/>
                <a:gd name="T8" fmla="*/ 1214 w 2123"/>
                <a:gd name="T9" fmla="*/ 869 h 1696"/>
                <a:gd name="T10" fmla="*/ 1483 w 2123"/>
                <a:gd name="T11" fmla="*/ 1109 h 1696"/>
                <a:gd name="T12" fmla="*/ 1800 w 2123"/>
                <a:gd name="T13" fmla="*/ 1360 h 1696"/>
                <a:gd name="T14" fmla="*/ 1883 w 2123"/>
                <a:gd name="T15" fmla="*/ 1414 h 1696"/>
                <a:gd name="T16" fmla="*/ 1836 w 2123"/>
                <a:gd name="T17" fmla="*/ 1354 h 1696"/>
                <a:gd name="T18" fmla="*/ 1411 w 2123"/>
                <a:gd name="T19" fmla="*/ 1001 h 1696"/>
                <a:gd name="T20" fmla="*/ 1088 w 2123"/>
                <a:gd name="T21" fmla="*/ 683 h 1696"/>
                <a:gd name="T22" fmla="*/ 723 w 2123"/>
                <a:gd name="T23" fmla="*/ 329 h 1696"/>
                <a:gd name="T24" fmla="*/ 999 w 2123"/>
                <a:gd name="T25" fmla="*/ 311 h 1696"/>
                <a:gd name="T26" fmla="*/ 1286 w 2123"/>
                <a:gd name="T27" fmla="*/ 317 h 1696"/>
                <a:gd name="T28" fmla="*/ 1614 w 2123"/>
                <a:gd name="T29" fmla="*/ 269 h 1696"/>
                <a:gd name="T30" fmla="*/ 2123 w 2123"/>
                <a:gd name="T31" fmla="*/ 197 h 1696"/>
                <a:gd name="T32" fmla="*/ 2075 w 2123"/>
                <a:gd name="T33" fmla="*/ 173 h 1696"/>
                <a:gd name="T34" fmla="*/ 1543 w 2123"/>
                <a:gd name="T35" fmla="*/ 257 h 1696"/>
                <a:gd name="T36" fmla="*/ 1208 w 2123"/>
                <a:gd name="T37" fmla="*/ 275 h 1696"/>
                <a:gd name="T38" fmla="*/ 759 w 2123"/>
                <a:gd name="T39" fmla="*/ 257 h 1696"/>
                <a:gd name="T40" fmla="*/ 819 w 2123"/>
                <a:gd name="T41" fmla="*/ 227 h 1696"/>
                <a:gd name="T42" fmla="*/ 1142 w 2123"/>
                <a:gd name="T43" fmla="*/ 0 h 1696"/>
                <a:gd name="T44" fmla="*/ 1088 w 2123"/>
                <a:gd name="T45" fmla="*/ 30 h 1696"/>
                <a:gd name="T46" fmla="*/ 1010 w 2123"/>
                <a:gd name="T47" fmla="*/ 84 h 1696"/>
                <a:gd name="T48" fmla="*/ 855 w 2123"/>
                <a:gd name="T49" fmla="*/ 191 h 1696"/>
                <a:gd name="T50" fmla="*/ 670 w 2123"/>
                <a:gd name="T51" fmla="*/ 281 h 1696"/>
                <a:gd name="T52" fmla="*/ 634 w 2123"/>
                <a:gd name="T53" fmla="*/ 359 h 1696"/>
                <a:gd name="T54" fmla="*/ 305 w 2123"/>
                <a:gd name="T55" fmla="*/ 587 h 1696"/>
                <a:gd name="T56" fmla="*/ 0 w 2123"/>
                <a:gd name="T57" fmla="*/ 725 h 1696"/>
                <a:gd name="T58" fmla="*/ 0 w 2123"/>
                <a:gd name="T59" fmla="*/ 731 h 1696"/>
                <a:gd name="T60" fmla="*/ 0 w 2123"/>
                <a:gd name="T61" fmla="*/ 767 h 1696"/>
                <a:gd name="T62" fmla="*/ 299 w 2123"/>
                <a:gd name="T63" fmla="*/ 635 h 1696"/>
                <a:gd name="T64" fmla="*/ 592 w 2123"/>
                <a:gd name="T65" fmla="*/ 431 h 1696"/>
                <a:gd name="T66" fmla="*/ 508 w 2123"/>
                <a:gd name="T67" fmla="*/ 671 h 1696"/>
                <a:gd name="T68" fmla="*/ 526 w 2123"/>
                <a:gd name="T69" fmla="*/ 995 h 1696"/>
                <a:gd name="T70" fmla="*/ 460 w 2123"/>
                <a:gd name="T71" fmla="*/ 1168 h 1696"/>
                <a:gd name="T72" fmla="*/ 329 w 2123"/>
                <a:gd name="T73" fmla="*/ 1480 h 1696"/>
                <a:gd name="T74" fmla="*/ 323 w 2123"/>
                <a:gd name="T75" fmla="*/ 1696 h 1696"/>
                <a:gd name="T76" fmla="*/ 329 w 2123"/>
                <a:gd name="T77" fmla="*/ 1696 h 1696"/>
                <a:gd name="T78" fmla="*/ 347 w 2123"/>
                <a:gd name="T79" fmla="*/ 1552 h 1696"/>
                <a:gd name="T80" fmla="*/ 580 w 2123"/>
                <a:gd name="T81" fmla="*/ 1043 h 1696"/>
                <a:gd name="T82" fmla="*/ 580 w 2123"/>
                <a:gd name="T83" fmla="*/ 1043 h 1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8373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8374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3 w 969"/>
                <a:gd name="T1" fmla="*/ 1186 h 1192"/>
                <a:gd name="T2" fmla="*/ 490 w 969"/>
                <a:gd name="T3" fmla="*/ 1192 h 1192"/>
                <a:gd name="T4" fmla="*/ 580 w 969"/>
                <a:gd name="T5" fmla="*/ 1150 h 1192"/>
                <a:gd name="T6" fmla="*/ 813 w 969"/>
                <a:gd name="T7" fmla="*/ 1085 h 1192"/>
                <a:gd name="T8" fmla="*/ 933 w 969"/>
                <a:gd name="T9" fmla="*/ 1055 h 1192"/>
                <a:gd name="T10" fmla="*/ 759 w 969"/>
                <a:gd name="T11" fmla="*/ 989 h 1192"/>
                <a:gd name="T12" fmla="*/ 556 w 969"/>
                <a:gd name="T13" fmla="*/ 953 h 1192"/>
                <a:gd name="T14" fmla="*/ 197 w 969"/>
                <a:gd name="T15" fmla="*/ 971 h 1192"/>
                <a:gd name="T16" fmla="*/ 299 w 969"/>
                <a:gd name="T17" fmla="*/ 893 h 1192"/>
                <a:gd name="T18" fmla="*/ 496 w 969"/>
                <a:gd name="T19" fmla="*/ 803 h 1192"/>
                <a:gd name="T20" fmla="*/ 694 w 969"/>
                <a:gd name="T21" fmla="*/ 671 h 1192"/>
                <a:gd name="T22" fmla="*/ 700 w 969"/>
                <a:gd name="T23" fmla="*/ 671 h 1192"/>
                <a:gd name="T24" fmla="*/ 712 w 969"/>
                <a:gd name="T25" fmla="*/ 665 h 1192"/>
                <a:gd name="T26" fmla="*/ 753 w 969"/>
                <a:gd name="T27" fmla="*/ 647 h 1192"/>
                <a:gd name="T28" fmla="*/ 777 w 969"/>
                <a:gd name="T29" fmla="*/ 641 h 1192"/>
                <a:gd name="T30" fmla="*/ 789 w 969"/>
                <a:gd name="T31" fmla="*/ 629 h 1192"/>
                <a:gd name="T32" fmla="*/ 795 w 969"/>
                <a:gd name="T33" fmla="*/ 617 h 1192"/>
                <a:gd name="T34" fmla="*/ 789 w 969"/>
                <a:gd name="T35" fmla="*/ 611 h 1192"/>
                <a:gd name="T36" fmla="*/ 783 w 969"/>
                <a:gd name="T37" fmla="*/ 599 h 1192"/>
                <a:gd name="T38" fmla="*/ 783 w 969"/>
                <a:gd name="T39" fmla="*/ 575 h 1192"/>
                <a:gd name="T40" fmla="*/ 795 w 969"/>
                <a:gd name="T41" fmla="*/ 545 h 1192"/>
                <a:gd name="T42" fmla="*/ 807 w 969"/>
                <a:gd name="T43" fmla="*/ 515 h 1192"/>
                <a:gd name="T44" fmla="*/ 825 w 969"/>
                <a:gd name="T45" fmla="*/ 485 h 1192"/>
                <a:gd name="T46" fmla="*/ 837 w 969"/>
                <a:gd name="T47" fmla="*/ 455 h 1192"/>
                <a:gd name="T48" fmla="*/ 843 w 969"/>
                <a:gd name="T49" fmla="*/ 437 h 1192"/>
                <a:gd name="T50" fmla="*/ 849 w 969"/>
                <a:gd name="T51" fmla="*/ 431 h 1192"/>
                <a:gd name="T52" fmla="*/ 849 w 969"/>
                <a:gd name="T53" fmla="*/ 347 h 1192"/>
                <a:gd name="T54" fmla="*/ 849 w 969"/>
                <a:gd name="T55" fmla="*/ 341 h 1192"/>
                <a:gd name="T56" fmla="*/ 855 w 969"/>
                <a:gd name="T57" fmla="*/ 335 h 1192"/>
                <a:gd name="T58" fmla="*/ 873 w 969"/>
                <a:gd name="T59" fmla="*/ 305 h 1192"/>
                <a:gd name="T60" fmla="*/ 885 w 969"/>
                <a:gd name="T61" fmla="*/ 269 h 1192"/>
                <a:gd name="T62" fmla="*/ 897 w 969"/>
                <a:gd name="T63" fmla="*/ 239 h 1192"/>
                <a:gd name="T64" fmla="*/ 903 w 969"/>
                <a:gd name="T65" fmla="*/ 227 h 1192"/>
                <a:gd name="T66" fmla="*/ 909 w 969"/>
                <a:gd name="T67" fmla="*/ 215 h 1192"/>
                <a:gd name="T68" fmla="*/ 927 w 969"/>
                <a:gd name="T69" fmla="*/ 173 h 1192"/>
                <a:gd name="T70" fmla="*/ 945 w 969"/>
                <a:gd name="T71" fmla="*/ 137 h 1192"/>
                <a:gd name="T72" fmla="*/ 951 w 969"/>
                <a:gd name="T73" fmla="*/ 125 h 1192"/>
                <a:gd name="T74" fmla="*/ 951 w 969"/>
                <a:gd name="T75" fmla="*/ 119 h 1192"/>
                <a:gd name="T76" fmla="*/ 969 w 969"/>
                <a:gd name="T77" fmla="*/ 0 h 1192"/>
                <a:gd name="T78" fmla="*/ 945 w 969"/>
                <a:gd name="T79" fmla="*/ 47 h 1192"/>
                <a:gd name="T80" fmla="*/ 783 w 969"/>
                <a:gd name="T81" fmla="*/ 113 h 1192"/>
                <a:gd name="T82" fmla="*/ 706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85 h 1192"/>
                <a:gd name="T92" fmla="*/ 0 w 969"/>
                <a:gd name="T93" fmla="*/ 509 h 1192"/>
                <a:gd name="T94" fmla="*/ 0 w 969"/>
                <a:gd name="T95" fmla="*/ 1186 h 1192"/>
                <a:gd name="T96" fmla="*/ 96 w 969"/>
                <a:gd name="T97" fmla="*/ 1180 h 1192"/>
                <a:gd name="T98" fmla="*/ 323 w 969"/>
                <a:gd name="T99" fmla="*/ 1186 h 1192"/>
                <a:gd name="T100" fmla="*/ 323 w 969"/>
                <a:gd name="T101" fmla="*/ 1186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8375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8376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4 w 2176"/>
                <a:gd name="T1" fmla="*/ 767 h 1505"/>
                <a:gd name="T2" fmla="*/ 1190 w 2176"/>
                <a:gd name="T3" fmla="*/ 1235 h 1505"/>
                <a:gd name="T4" fmla="*/ 956 w 2176"/>
                <a:gd name="T5" fmla="*/ 1193 h 1505"/>
                <a:gd name="T6" fmla="*/ 723 w 2176"/>
                <a:gd name="T7" fmla="*/ 1127 h 1505"/>
                <a:gd name="T8" fmla="*/ 442 w 2176"/>
                <a:gd name="T9" fmla="*/ 1109 h 1505"/>
                <a:gd name="T10" fmla="*/ 0 w 2176"/>
                <a:gd name="T11" fmla="*/ 1079 h 1505"/>
                <a:gd name="T12" fmla="*/ 30 w 2176"/>
                <a:gd name="T13" fmla="*/ 1115 h 1505"/>
                <a:gd name="T14" fmla="*/ 496 w 2176"/>
                <a:gd name="T15" fmla="*/ 1133 h 1505"/>
                <a:gd name="T16" fmla="*/ 777 w 2176"/>
                <a:gd name="T17" fmla="*/ 1187 h 1505"/>
                <a:gd name="T18" fmla="*/ 1130 w 2176"/>
                <a:gd name="T19" fmla="*/ 1301 h 1505"/>
                <a:gd name="T20" fmla="*/ 1070 w 2176"/>
                <a:gd name="T21" fmla="*/ 1319 h 1505"/>
                <a:gd name="T22" fmla="*/ 711 w 2176"/>
                <a:gd name="T23" fmla="*/ 1505 h 1505"/>
                <a:gd name="T24" fmla="*/ 765 w 2176"/>
                <a:gd name="T25" fmla="*/ 1481 h 1505"/>
                <a:gd name="T26" fmla="*/ 861 w 2176"/>
                <a:gd name="T27" fmla="*/ 1439 h 1505"/>
                <a:gd name="T28" fmla="*/ 1022 w 2176"/>
                <a:gd name="T29" fmla="*/ 1355 h 1505"/>
                <a:gd name="T30" fmla="*/ 1214 w 2176"/>
                <a:gd name="T31" fmla="*/ 1295 h 1505"/>
                <a:gd name="T32" fmla="*/ 1267 w 2176"/>
                <a:gd name="T33" fmla="*/ 1223 h 1505"/>
                <a:gd name="T34" fmla="*/ 1632 w 2176"/>
                <a:gd name="T35" fmla="*/ 1043 h 1505"/>
                <a:gd name="T36" fmla="*/ 1931 w 2176"/>
                <a:gd name="T37" fmla="*/ 953 h 1505"/>
                <a:gd name="T38" fmla="*/ 2176 w 2176"/>
                <a:gd name="T39" fmla="*/ 821 h 1505"/>
                <a:gd name="T40" fmla="*/ 1961 w 2176"/>
                <a:gd name="T41" fmla="*/ 911 h 1505"/>
                <a:gd name="T42" fmla="*/ 1656 w 2176"/>
                <a:gd name="T43" fmla="*/ 989 h 1505"/>
                <a:gd name="T44" fmla="*/ 1339 w 2176"/>
                <a:gd name="T45" fmla="*/ 1151 h 1505"/>
                <a:gd name="T46" fmla="*/ 1501 w 2176"/>
                <a:gd name="T47" fmla="*/ 905 h 1505"/>
                <a:gd name="T48" fmla="*/ 1620 w 2176"/>
                <a:gd name="T49" fmla="*/ 545 h 1505"/>
                <a:gd name="T50" fmla="*/ 1740 w 2176"/>
                <a:gd name="T51" fmla="*/ 372 h 1505"/>
                <a:gd name="T52" fmla="*/ 1979 w 2176"/>
                <a:gd name="T53" fmla="*/ 60 h 1505"/>
                <a:gd name="T54" fmla="*/ 2003 w 2176"/>
                <a:gd name="T55" fmla="*/ 0 h 1505"/>
                <a:gd name="T56" fmla="*/ 1973 w 2176"/>
                <a:gd name="T57" fmla="*/ 0 h 1505"/>
                <a:gd name="T58" fmla="*/ 1596 w 2176"/>
                <a:gd name="T59" fmla="*/ 480 h 1505"/>
                <a:gd name="T60" fmla="*/ 1477 w 2176"/>
                <a:gd name="T61" fmla="*/ 887 h 1505"/>
                <a:gd name="T62" fmla="*/ 1255 w 2176"/>
                <a:gd name="T63" fmla="*/ 1175 h 1505"/>
                <a:gd name="T64" fmla="*/ 1130 w 2176"/>
                <a:gd name="T65" fmla="*/ 905 h 1505"/>
                <a:gd name="T66" fmla="*/ 1010 w 2176"/>
                <a:gd name="T67" fmla="*/ 540 h 1505"/>
                <a:gd name="T68" fmla="*/ 885 w 2176"/>
                <a:gd name="T69" fmla="*/ 222 h 1505"/>
                <a:gd name="T70" fmla="*/ 789 w 2176"/>
                <a:gd name="T71" fmla="*/ 0 h 1505"/>
                <a:gd name="T72" fmla="*/ 753 w 2176"/>
                <a:gd name="T73" fmla="*/ 0 h 1505"/>
                <a:gd name="T74" fmla="*/ 903 w 2176"/>
                <a:gd name="T75" fmla="*/ 354 h 1505"/>
                <a:gd name="T76" fmla="*/ 1034 w 2176"/>
                <a:gd name="T77" fmla="*/ 767 h 1505"/>
                <a:gd name="T78" fmla="*/ 1034 w 2176"/>
                <a:gd name="T79" fmla="*/ 767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8377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1 w 813"/>
                <a:gd name="T1" fmla="*/ 564 h 804"/>
                <a:gd name="T2" fmla="*/ 329 w 813"/>
                <a:gd name="T3" fmla="*/ 438 h 804"/>
                <a:gd name="T4" fmla="*/ 646 w 813"/>
                <a:gd name="T5" fmla="*/ 216 h 804"/>
                <a:gd name="T6" fmla="*/ 813 w 813"/>
                <a:gd name="T7" fmla="*/ 0 h 804"/>
                <a:gd name="T8" fmla="*/ 676 w 813"/>
                <a:gd name="T9" fmla="*/ 150 h 804"/>
                <a:gd name="T10" fmla="*/ 144 w 813"/>
                <a:gd name="T11" fmla="*/ 504 h 804"/>
                <a:gd name="T12" fmla="*/ 0 w 813"/>
                <a:gd name="T13" fmla="*/ 732 h 804"/>
                <a:gd name="T14" fmla="*/ 0 w 813"/>
                <a:gd name="T15" fmla="*/ 804 h 804"/>
                <a:gd name="T16" fmla="*/ 161 w 813"/>
                <a:gd name="T17" fmla="*/ 564 h 804"/>
                <a:gd name="T18" fmla="*/ 161 w 813"/>
                <a:gd name="T19" fmla="*/ 564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8378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0 w 759"/>
                <a:gd name="T1" fmla="*/ 66 h 107"/>
                <a:gd name="T2" fmla="*/ 759 w 759"/>
                <a:gd name="T3" fmla="*/ 0 h 107"/>
                <a:gd name="T4" fmla="*/ 496 w 759"/>
                <a:gd name="T5" fmla="*/ 36 h 107"/>
                <a:gd name="T6" fmla="*/ 138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0 w 759"/>
                <a:gd name="T15" fmla="*/ 66 h 107"/>
                <a:gd name="T16" fmla="*/ 460 w 759"/>
                <a:gd name="T17" fmla="*/ 6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8379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87 w 3169"/>
                <a:gd name="T1" fmla="*/ 239 h 743"/>
                <a:gd name="T2" fmla="*/ 1734 w 3169"/>
                <a:gd name="T3" fmla="*/ 233 h 743"/>
                <a:gd name="T4" fmla="*/ 2087 w 3169"/>
                <a:gd name="T5" fmla="*/ 251 h 743"/>
                <a:gd name="T6" fmla="*/ 2505 w 3169"/>
                <a:gd name="T7" fmla="*/ 233 h 743"/>
                <a:gd name="T8" fmla="*/ 3169 w 3169"/>
                <a:gd name="T9" fmla="*/ 204 h 743"/>
                <a:gd name="T10" fmla="*/ 3115 w 3169"/>
                <a:gd name="T11" fmla="*/ 186 h 743"/>
                <a:gd name="T12" fmla="*/ 2422 w 3169"/>
                <a:gd name="T13" fmla="*/ 221 h 743"/>
                <a:gd name="T14" fmla="*/ 2003 w 3169"/>
                <a:gd name="T15" fmla="*/ 221 h 743"/>
                <a:gd name="T16" fmla="*/ 1459 w 3169"/>
                <a:gd name="T17" fmla="*/ 186 h 743"/>
                <a:gd name="T18" fmla="*/ 1543 w 3169"/>
                <a:gd name="T19" fmla="*/ 168 h 743"/>
                <a:gd name="T20" fmla="*/ 2039 w 3169"/>
                <a:gd name="T21" fmla="*/ 0 h 743"/>
                <a:gd name="T22" fmla="*/ 1961 w 3169"/>
                <a:gd name="T23" fmla="*/ 24 h 743"/>
                <a:gd name="T24" fmla="*/ 1836 w 3169"/>
                <a:gd name="T25" fmla="*/ 66 h 743"/>
                <a:gd name="T26" fmla="*/ 1602 w 3169"/>
                <a:gd name="T27" fmla="*/ 138 h 743"/>
                <a:gd name="T28" fmla="*/ 1339 w 3169"/>
                <a:gd name="T29" fmla="*/ 198 h 743"/>
                <a:gd name="T30" fmla="*/ 1268 w 3169"/>
                <a:gd name="T31" fmla="*/ 251 h 743"/>
                <a:gd name="T32" fmla="*/ 765 w 3169"/>
                <a:gd name="T33" fmla="*/ 413 h 743"/>
                <a:gd name="T34" fmla="*/ 335 w 3169"/>
                <a:gd name="T35" fmla="*/ 503 h 743"/>
                <a:gd name="T36" fmla="*/ 0 w 3169"/>
                <a:gd name="T37" fmla="*/ 617 h 743"/>
                <a:gd name="T38" fmla="*/ 299 w 3169"/>
                <a:gd name="T39" fmla="*/ 539 h 743"/>
                <a:gd name="T40" fmla="*/ 735 w 3169"/>
                <a:gd name="T41" fmla="*/ 449 h 743"/>
                <a:gd name="T42" fmla="*/ 1178 w 3169"/>
                <a:gd name="T43" fmla="*/ 311 h 743"/>
                <a:gd name="T44" fmla="*/ 981 w 3169"/>
                <a:gd name="T45" fmla="*/ 491 h 743"/>
                <a:gd name="T46" fmla="*/ 867 w 3169"/>
                <a:gd name="T47" fmla="*/ 743 h 743"/>
                <a:gd name="T48" fmla="*/ 861 w 3169"/>
                <a:gd name="T49" fmla="*/ 743 h 743"/>
                <a:gd name="T50" fmla="*/ 933 w 3169"/>
                <a:gd name="T51" fmla="*/ 743 h 743"/>
                <a:gd name="T52" fmla="*/ 1022 w 3169"/>
                <a:gd name="T53" fmla="*/ 497 h 743"/>
                <a:gd name="T54" fmla="*/ 1297 w 3169"/>
                <a:gd name="T55" fmla="*/ 281 h 743"/>
                <a:gd name="T56" fmla="*/ 1531 w 3169"/>
                <a:gd name="T57" fmla="*/ 449 h 743"/>
                <a:gd name="T58" fmla="*/ 1770 w 3169"/>
                <a:gd name="T59" fmla="*/ 677 h 743"/>
                <a:gd name="T60" fmla="*/ 1854 w 3169"/>
                <a:gd name="T61" fmla="*/ 743 h 743"/>
                <a:gd name="T62" fmla="*/ 1919 w 3169"/>
                <a:gd name="T63" fmla="*/ 743 h 743"/>
                <a:gd name="T64" fmla="*/ 1692 w 3169"/>
                <a:gd name="T65" fmla="*/ 527 h 743"/>
                <a:gd name="T66" fmla="*/ 1387 w 3169"/>
                <a:gd name="T67" fmla="*/ 239 h 743"/>
                <a:gd name="T68" fmla="*/ 1387 w 3169"/>
                <a:gd name="T69" fmla="*/ 239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8380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8381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8382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8383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8384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8385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8386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8387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8388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42 w 2153"/>
                <a:gd name="T1" fmla="*/ 851 h 1930"/>
                <a:gd name="T2" fmla="*/ 1937 w 2153"/>
                <a:gd name="T3" fmla="*/ 1019 h 1930"/>
                <a:gd name="T4" fmla="*/ 2051 w 2153"/>
                <a:gd name="T5" fmla="*/ 1168 h 1930"/>
                <a:gd name="T6" fmla="*/ 2117 w 2153"/>
                <a:gd name="T7" fmla="*/ 1246 h 1930"/>
                <a:gd name="T8" fmla="*/ 2153 w 2153"/>
                <a:gd name="T9" fmla="*/ 1294 h 1930"/>
                <a:gd name="T10" fmla="*/ 1889 w 2153"/>
                <a:gd name="T11" fmla="*/ 977 h 1930"/>
                <a:gd name="T12" fmla="*/ 1860 w 2153"/>
                <a:gd name="T13" fmla="*/ 929 h 1930"/>
                <a:gd name="T14" fmla="*/ 1782 w 2153"/>
                <a:gd name="T15" fmla="*/ 1240 h 1930"/>
                <a:gd name="T16" fmla="*/ 1770 w 2153"/>
                <a:gd name="T17" fmla="*/ 1486 h 1930"/>
                <a:gd name="T18" fmla="*/ 1818 w 2153"/>
                <a:gd name="T19" fmla="*/ 1906 h 1930"/>
                <a:gd name="T20" fmla="*/ 1788 w 2153"/>
                <a:gd name="T21" fmla="*/ 1930 h 1930"/>
                <a:gd name="T22" fmla="*/ 1746 w 2153"/>
                <a:gd name="T23" fmla="*/ 1534 h 1930"/>
                <a:gd name="T24" fmla="*/ 1728 w 2153"/>
                <a:gd name="T25" fmla="*/ 1288 h 1930"/>
                <a:gd name="T26" fmla="*/ 1764 w 2153"/>
                <a:gd name="T27" fmla="*/ 1085 h 1930"/>
                <a:gd name="T28" fmla="*/ 1770 w 2153"/>
                <a:gd name="T29" fmla="*/ 875 h 1930"/>
                <a:gd name="T30" fmla="*/ 1268 w 2153"/>
                <a:gd name="T31" fmla="*/ 1007 h 1930"/>
                <a:gd name="T32" fmla="*/ 825 w 2153"/>
                <a:gd name="T33" fmla="*/ 1132 h 1930"/>
                <a:gd name="T34" fmla="*/ 323 w 2153"/>
                <a:gd name="T35" fmla="*/ 1312 h 1930"/>
                <a:gd name="T36" fmla="*/ 18 w 2153"/>
                <a:gd name="T37" fmla="*/ 1420 h 1930"/>
                <a:gd name="T38" fmla="*/ 311 w 2153"/>
                <a:gd name="T39" fmla="*/ 1282 h 1930"/>
                <a:gd name="T40" fmla="*/ 682 w 2153"/>
                <a:gd name="T41" fmla="*/ 1144 h 1930"/>
                <a:gd name="T42" fmla="*/ 1022 w 2153"/>
                <a:gd name="T43" fmla="*/ 1037 h 1930"/>
                <a:gd name="T44" fmla="*/ 1411 w 2153"/>
                <a:gd name="T45" fmla="*/ 929 h 1930"/>
                <a:gd name="T46" fmla="*/ 1692 w 2153"/>
                <a:gd name="T47" fmla="*/ 815 h 1930"/>
                <a:gd name="T48" fmla="*/ 1333 w 2153"/>
                <a:gd name="T49" fmla="*/ 623 h 1930"/>
                <a:gd name="T50" fmla="*/ 86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29 w 2153"/>
                <a:gd name="T57" fmla="*/ 179 h 1930"/>
                <a:gd name="T58" fmla="*/ 712 w 2153"/>
                <a:gd name="T59" fmla="*/ 383 h 1930"/>
                <a:gd name="T60" fmla="*/ 933 w 2153"/>
                <a:gd name="T61" fmla="*/ 491 h 1930"/>
                <a:gd name="T62" fmla="*/ 1351 w 2153"/>
                <a:gd name="T63" fmla="*/ 593 h 1930"/>
                <a:gd name="T64" fmla="*/ 1650 w 2153"/>
                <a:gd name="T65" fmla="*/ 743 h 1930"/>
                <a:gd name="T66" fmla="*/ 1423 w 2153"/>
                <a:gd name="T67" fmla="*/ 461 h 1930"/>
                <a:gd name="T68" fmla="*/ 1286 w 2153"/>
                <a:gd name="T69" fmla="*/ 191 h 1930"/>
                <a:gd name="T70" fmla="*/ 1154 w 2153"/>
                <a:gd name="T71" fmla="*/ 0 h 1930"/>
                <a:gd name="T72" fmla="*/ 1339 w 2153"/>
                <a:gd name="T73" fmla="*/ 215 h 1930"/>
                <a:gd name="T74" fmla="*/ 1489 w 2153"/>
                <a:gd name="T75" fmla="*/ 485 h 1930"/>
                <a:gd name="T76" fmla="*/ 1746 w 2153"/>
                <a:gd name="T77" fmla="*/ 803 h 1930"/>
                <a:gd name="T78" fmla="*/ 1842 w 2153"/>
                <a:gd name="T79" fmla="*/ 851 h 1930"/>
                <a:gd name="T80" fmla="*/ 1842 w 2153"/>
                <a:gd name="T81" fmla="*/ 851 h 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</p:grpSp>
      <p:sp>
        <p:nvSpPr>
          <p:cNvPr id="58389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8390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8391" name="Rectangle 23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99E95B15-F3C3-F249-8195-B6F0423F779F}" type="datetime1">
              <a:rPr lang="en-US" smtClean="0">
                <a:solidFill>
                  <a:srgbClr val="FFFFFF"/>
                </a:solidFill>
                <a:latin typeface="Times New Roman"/>
                <a:ea typeface="ＭＳ Ｐゴシック"/>
              </a:rPr>
              <a:t>9/13/14</a:t>
            </a:fld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58392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58393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A857E9A-3E9E-FC46-8992-C736AFE642F1}" type="slidenum">
              <a:rPr lang="en-US">
                <a:solidFill>
                  <a:srgbClr val="FFFFFF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45912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EC84D5-2CB4-D84B-B8C3-00D7E4D14B5A}" type="datetime1">
              <a:rPr lang="en-US" smtClean="0">
                <a:solidFill>
                  <a:srgbClr val="FFFFFF"/>
                </a:solidFill>
                <a:latin typeface="Times New Roman"/>
                <a:ea typeface="ＭＳ Ｐゴシック"/>
              </a:rPr>
              <a:t>9/13/14</a:t>
            </a:fld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3CF97E-FB24-0E41-B996-44787EE380E4}" type="slidenum">
              <a:rPr lang="en-US">
                <a:solidFill>
                  <a:srgbClr val="FFFFFF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678610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50F212-194F-7B48-AEDC-51B869F1DF9B}" type="datetime1">
              <a:rPr lang="en-US" smtClean="0">
                <a:solidFill>
                  <a:srgbClr val="FFFFFF"/>
                </a:solidFill>
                <a:latin typeface="Times New Roman"/>
                <a:ea typeface="ＭＳ Ｐゴシック"/>
              </a:rPr>
              <a:t>9/13/14</a:t>
            </a:fld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C19B0D-43CD-2147-A733-2F209F422813}" type="slidenum">
              <a:rPr lang="en-US">
                <a:solidFill>
                  <a:srgbClr val="FFFFFF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90319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62EBD-E863-2648-9A94-7FEE14C54BB2}" type="datetime1">
              <a:rPr lang="en-US" smtClean="0"/>
              <a:t>9/13/14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41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CB1F56-1C0E-654C-93E3-42C2D851CF2B}" type="datetime1">
              <a:rPr lang="en-US" smtClean="0">
                <a:solidFill>
                  <a:srgbClr val="FFFFFF"/>
                </a:solidFill>
                <a:latin typeface="Times New Roman"/>
                <a:ea typeface="ＭＳ Ｐゴシック"/>
              </a:rPr>
              <a:t>9/13/14</a:t>
            </a:fld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09767B-18F1-E040-B0D0-17FC3699CF69}" type="slidenum">
              <a:rPr lang="en-US">
                <a:solidFill>
                  <a:srgbClr val="FFFFFF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117055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BB774C-58B2-ED48-8CAD-05A7C65C0F0F}" type="datetime1">
              <a:rPr lang="en-US" smtClean="0">
                <a:solidFill>
                  <a:srgbClr val="FFFFFF"/>
                </a:solidFill>
                <a:latin typeface="Times New Roman"/>
                <a:ea typeface="ＭＳ Ｐゴシック"/>
              </a:rPr>
              <a:t>9/13/14</a:t>
            </a:fld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C3481-8112-0144-AD4E-23E9A01F5F51}" type="slidenum">
              <a:rPr lang="en-US">
                <a:solidFill>
                  <a:srgbClr val="FFFFFF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307671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5C32A1-1532-0345-B509-FA845EAC3DFE}" type="datetime1">
              <a:rPr lang="en-US" smtClean="0">
                <a:solidFill>
                  <a:srgbClr val="FFFFFF"/>
                </a:solidFill>
                <a:latin typeface="Times New Roman"/>
                <a:ea typeface="ＭＳ Ｐゴシック"/>
              </a:rPr>
              <a:t>9/13/14</a:t>
            </a:fld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E9BD92-10D7-9246-8096-8D85F0972B32}" type="slidenum">
              <a:rPr lang="en-US">
                <a:solidFill>
                  <a:srgbClr val="FFFFFF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098035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80FD62-EF6C-FF43-BB68-C558351E3532}" type="datetime1">
              <a:rPr lang="en-US" smtClean="0">
                <a:solidFill>
                  <a:srgbClr val="FFFFFF"/>
                </a:solidFill>
                <a:latin typeface="Times New Roman"/>
                <a:ea typeface="ＭＳ Ｐゴシック"/>
              </a:rPr>
              <a:t>9/13/14</a:t>
            </a:fld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D2B230-7A13-4F4C-9073-BE7E7E5C2143}" type="slidenum">
              <a:rPr lang="en-US">
                <a:solidFill>
                  <a:srgbClr val="FFFFFF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075029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A91D36-1020-4143-8680-2103BA947B63}" type="datetime1">
              <a:rPr lang="en-US" smtClean="0">
                <a:solidFill>
                  <a:srgbClr val="FFFFFF"/>
                </a:solidFill>
                <a:latin typeface="Times New Roman"/>
                <a:ea typeface="ＭＳ Ｐゴシック"/>
              </a:rPr>
              <a:t>9/13/14</a:t>
            </a:fld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823435-D161-224C-9F26-43755BAD59FC}" type="slidenum">
              <a:rPr lang="en-US">
                <a:solidFill>
                  <a:srgbClr val="FFFFFF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1013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C5FCC0-B095-2E4D-92CD-206B63C3D0BF}" type="datetime1">
              <a:rPr lang="en-US" smtClean="0">
                <a:solidFill>
                  <a:srgbClr val="FFFFFF"/>
                </a:solidFill>
                <a:latin typeface="Times New Roman"/>
                <a:ea typeface="ＭＳ Ｐゴシック"/>
              </a:rPr>
              <a:t>9/13/14</a:t>
            </a:fld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34B32F-0342-9F43-80F0-07B718676C9F}" type="slidenum">
              <a:rPr lang="en-US">
                <a:solidFill>
                  <a:srgbClr val="FFFFFF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201442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CB269B-0AE6-6447-ABE4-DCB9B41EF9A2}" type="datetime1">
              <a:rPr lang="en-US" smtClean="0">
                <a:solidFill>
                  <a:srgbClr val="FFFFFF"/>
                </a:solidFill>
                <a:latin typeface="Times New Roman"/>
                <a:ea typeface="ＭＳ Ｐゴシック"/>
              </a:rPr>
              <a:t>9/13/14</a:t>
            </a:fld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D62668-E424-2D4B-8811-AD7C4FC6BF6F}" type="slidenum">
              <a:rPr lang="en-US">
                <a:solidFill>
                  <a:srgbClr val="FFFFFF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621759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D6C109-7783-A44D-9417-6C2A718577BF}" type="datetime1">
              <a:rPr lang="en-US" smtClean="0">
                <a:solidFill>
                  <a:srgbClr val="FFFFFF"/>
                </a:solidFill>
                <a:latin typeface="Times New Roman"/>
                <a:ea typeface="ＭＳ Ｐゴシック"/>
              </a:rPr>
              <a:t>9/13/14</a:t>
            </a:fld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A8978-8A33-7C4E-ABD5-39774E0C0E5A}" type="slidenum">
              <a:rPr lang="en-US">
                <a:solidFill>
                  <a:srgbClr val="FFFFFF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907274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FAF5306-4EEF-B84F-B632-DCCB88885D12}" type="datetime1">
              <a:rPr lang="en-US" smtClean="0">
                <a:solidFill>
                  <a:srgbClr val="FFFFFF"/>
                </a:solidFill>
                <a:latin typeface="Times New Roman"/>
                <a:ea typeface="ＭＳ Ｐゴシック"/>
              </a:rPr>
              <a:t>9/13/14</a:t>
            </a:fld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5FDF460-F25F-9047-9702-2B5F5E7C18E3}" type="slidenum">
              <a:rPr lang="en-US">
                <a:solidFill>
                  <a:srgbClr val="FFFFFF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76084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A2DBF-0F8A-E04C-8E91-D787109AF0A0}" type="datetime1">
              <a:rPr lang="en-US" smtClean="0"/>
              <a:t>9/13/14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37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30FE1-6DBC-D54D-B3D7-271CD66BBBBE}" type="datetime1">
              <a:rPr lang="en-US" smtClean="0"/>
              <a:t>9/13/14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57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7EAF6-6FD5-EC44-B93C-7B1B8360AB40}" type="datetime1">
              <a:rPr lang="en-US" smtClean="0"/>
              <a:t>9/13/14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60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8B304-C873-2041-897E-E81DA96326C8}" type="datetime1">
              <a:rPr lang="en-US" smtClean="0"/>
              <a:t>9/13/14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741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94361-0198-2049-AB9D-F854AB9DF630}" type="datetime1">
              <a:rPr lang="en-US" smtClean="0"/>
              <a:t>9/13/14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329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FD3BB-58F5-1442-AEC2-AE00C00F63AB}" type="datetime1">
              <a:rPr lang="en-US" smtClean="0"/>
              <a:t>9/13/14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32261-BD66-B544-9384-C35EE5C4F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9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</a:pPr>
            <a:fld id="{32207E4F-E004-6044-9652-76A0C493FF76}" type="datetime1">
              <a:rPr lang="en-US" smtClean="0">
                <a:solidFill>
                  <a:srgbClr val="FFFFFF"/>
                </a:solidFill>
                <a:ea typeface="ＭＳ Ｐゴシック" charset="0"/>
              </a:rPr>
              <a:t>9/13/14</a:t>
            </a:fld>
            <a:endParaRPr lang="en-US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</a:pPr>
            <a:fld id="{2DDFB34E-E78D-A546-982F-D98BE43C31A4}" type="slidenum">
              <a:rPr lang="en-US">
                <a:solidFill>
                  <a:srgbClr val="FFFFFF"/>
                </a:solidFill>
                <a:ea typeface="ＭＳ Ｐゴシック" charset="0"/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  <a:ea typeface="ＭＳ Ｐゴシック" charset="0"/>
            </a:endParaRPr>
          </a:p>
        </p:txBody>
      </p:sp>
      <p:grpSp>
        <p:nvGrpSpPr>
          <p:cNvPr id="45060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45061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506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SzPct val="55000"/>
                  <a:buFont typeface="Wingdings" charset="0"/>
                  <a:buChar char="n"/>
                </a:pPr>
                <a:endParaRPr lang="en-US" sz="2800">
                  <a:solidFill>
                    <a:srgbClr val="000066"/>
                  </a:solidFill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4506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SzPct val="55000"/>
                  <a:buFont typeface="Wingdings" charset="0"/>
                  <a:buChar char="n"/>
                </a:pPr>
                <a:endParaRPr lang="en-US" sz="2800">
                  <a:solidFill>
                    <a:srgbClr val="000066"/>
                  </a:solidFill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4506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SzPct val="55000"/>
                  <a:buFont typeface="Wingdings" charset="0"/>
                  <a:buChar char="n"/>
                </a:pPr>
                <a:endParaRPr lang="en-US" sz="2800">
                  <a:solidFill>
                    <a:srgbClr val="000066"/>
                  </a:solidFill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45065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SzPct val="55000"/>
                  <a:buFont typeface="Wingdings" charset="0"/>
                  <a:buChar char="n"/>
                </a:pPr>
                <a:endParaRPr lang="en-US" sz="2800">
                  <a:solidFill>
                    <a:srgbClr val="000066"/>
                  </a:solidFill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4506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CC00"/>
                  </a:buClr>
                  <a:buSzPct val="55000"/>
                  <a:buFont typeface="Wingdings" charset="0"/>
                  <a:buChar char="n"/>
                </a:pPr>
                <a:endParaRPr lang="en-US" sz="2800">
                  <a:solidFill>
                    <a:srgbClr val="000066"/>
                  </a:solidFill>
                  <a:latin typeface="Tahoma" charset="0"/>
                  <a:ea typeface="ＭＳ Ｐゴシック" charset="0"/>
                </a:endParaRPr>
              </a:p>
            </p:txBody>
          </p:sp>
        </p:grpSp>
        <p:sp>
          <p:nvSpPr>
            <p:cNvPr id="4506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4506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</p:grpSp>
      <p:sp>
        <p:nvSpPr>
          <p:cNvPr id="4506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507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</a:pPr>
            <a:endParaRPr lang="en-US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4507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936539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84A72-416D-754B-B1C6-44933D98649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9/13/14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3C0BA-267B-F447-BCD0-89A500D70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1416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713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7347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7348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80 w 2123"/>
                <a:gd name="T1" fmla="*/ 1043 h 1696"/>
                <a:gd name="T2" fmla="*/ 544 w 2123"/>
                <a:gd name="T3" fmla="*/ 683 h 1696"/>
                <a:gd name="T4" fmla="*/ 670 w 2123"/>
                <a:gd name="T5" fmla="*/ 395 h 1696"/>
                <a:gd name="T6" fmla="*/ 927 w 2123"/>
                <a:gd name="T7" fmla="*/ 587 h 1696"/>
                <a:gd name="T8" fmla="*/ 1214 w 2123"/>
                <a:gd name="T9" fmla="*/ 869 h 1696"/>
                <a:gd name="T10" fmla="*/ 1483 w 2123"/>
                <a:gd name="T11" fmla="*/ 1109 h 1696"/>
                <a:gd name="T12" fmla="*/ 1800 w 2123"/>
                <a:gd name="T13" fmla="*/ 1360 h 1696"/>
                <a:gd name="T14" fmla="*/ 1883 w 2123"/>
                <a:gd name="T15" fmla="*/ 1414 h 1696"/>
                <a:gd name="T16" fmla="*/ 1836 w 2123"/>
                <a:gd name="T17" fmla="*/ 1354 h 1696"/>
                <a:gd name="T18" fmla="*/ 1411 w 2123"/>
                <a:gd name="T19" fmla="*/ 1001 h 1696"/>
                <a:gd name="T20" fmla="*/ 1088 w 2123"/>
                <a:gd name="T21" fmla="*/ 683 h 1696"/>
                <a:gd name="T22" fmla="*/ 723 w 2123"/>
                <a:gd name="T23" fmla="*/ 329 h 1696"/>
                <a:gd name="T24" fmla="*/ 999 w 2123"/>
                <a:gd name="T25" fmla="*/ 311 h 1696"/>
                <a:gd name="T26" fmla="*/ 1286 w 2123"/>
                <a:gd name="T27" fmla="*/ 317 h 1696"/>
                <a:gd name="T28" fmla="*/ 1614 w 2123"/>
                <a:gd name="T29" fmla="*/ 269 h 1696"/>
                <a:gd name="T30" fmla="*/ 2123 w 2123"/>
                <a:gd name="T31" fmla="*/ 197 h 1696"/>
                <a:gd name="T32" fmla="*/ 2075 w 2123"/>
                <a:gd name="T33" fmla="*/ 173 h 1696"/>
                <a:gd name="T34" fmla="*/ 1543 w 2123"/>
                <a:gd name="T35" fmla="*/ 257 h 1696"/>
                <a:gd name="T36" fmla="*/ 1208 w 2123"/>
                <a:gd name="T37" fmla="*/ 275 h 1696"/>
                <a:gd name="T38" fmla="*/ 759 w 2123"/>
                <a:gd name="T39" fmla="*/ 257 h 1696"/>
                <a:gd name="T40" fmla="*/ 819 w 2123"/>
                <a:gd name="T41" fmla="*/ 227 h 1696"/>
                <a:gd name="T42" fmla="*/ 1142 w 2123"/>
                <a:gd name="T43" fmla="*/ 0 h 1696"/>
                <a:gd name="T44" fmla="*/ 1088 w 2123"/>
                <a:gd name="T45" fmla="*/ 30 h 1696"/>
                <a:gd name="T46" fmla="*/ 1010 w 2123"/>
                <a:gd name="T47" fmla="*/ 84 h 1696"/>
                <a:gd name="T48" fmla="*/ 855 w 2123"/>
                <a:gd name="T49" fmla="*/ 191 h 1696"/>
                <a:gd name="T50" fmla="*/ 670 w 2123"/>
                <a:gd name="T51" fmla="*/ 281 h 1696"/>
                <a:gd name="T52" fmla="*/ 634 w 2123"/>
                <a:gd name="T53" fmla="*/ 359 h 1696"/>
                <a:gd name="T54" fmla="*/ 305 w 2123"/>
                <a:gd name="T55" fmla="*/ 587 h 1696"/>
                <a:gd name="T56" fmla="*/ 0 w 2123"/>
                <a:gd name="T57" fmla="*/ 725 h 1696"/>
                <a:gd name="T58" fmla="*/ 0 w 2123"/>
                <a:gd name="T59" fmla="*/ 731 h 1696"/>
                <a:gd name="T60" fmla="*/ 0 w 2123"/>
                <a:gd name="T61" fmla="*/ 767 h 1696"/>
                <a:gd name="T62" fmla="*/ 299 w 2123"/>
                <a:gd name="T63" fmla="*/ 635 h 1696"/>
                <a:gd name="T64" fmla="*/ 592 w 2123"/>
                <a:gd name="T65" fmla="*/ 431 h 1696"/>
                <a:gd name="T66" fmla="*/ 508 w 2123"/>
                <a:gd name="T67" fmla="*/ 671 h 1696"/>
                <a:gd name="T68" fmla="*/ 526 w 2123"/>
                <a:gd name="T69" fmla="*/ 995 h 1696"/>
                <a:gd name="T70" fmla="*/ 460 w 2123"/>
                <a:gd name="T71" fmla="*/ 1168 h 1696"/>
                <a:gd name="T72" fmla="*/ 329 w 2123"/>
                <a:gd name="T73" fmla="*/ 1480 h 1696"/>
                <a:gd name="T74" fmla="*/ 323 w 2123"/>
                <a:gd name="T75" fmla="*/ 1696 h 1696"/>
                <a:gd name="T76" fmla="*/ 329 w 2123"/>
                <a:gd name="T77" fmla="*/ 1696 h 1696"/>
                <a:gd name="T78" fmla="*/ 347 w 2123"/>
                <a:gd name="T79" fmla="*/ 1552 h 1696"/>
                <a:gd name="T80" fmla="*/ 580 w 2123"/>
                <a:gd name="T81" fmla="*/ 1043 h 1696"/>
                <a:gd name="T82" fmla="*/ 580 w 2123"/>
                <a:gd name="T83" fmla="*/ 1043 h 1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7349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7350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3 w 969"/>
                <a:gd name="T1" fmla="*/ 1186 h 1192"/>
                <a:gd name="T2" fmla="*/ 490 w 969"/>
                <a:gd name="T3" fmla="*/ 1192 h 1192"/>
                <a:gd name="T4" fmla="*/ 580 w 969"/>
                <a:gd name="T5" fmla="*/ 1150 h 1192"/>
                <a:gd name="T6" fmla="*/ 813 w 969"/>
                <a:gd name="T7" fmla="*/ 1085 h 1192"/>
                <a:gd name="T8" fmla="*/ 933 w 969"/>
                <a:gd name="T9" fmla="*/ 1055 h 1192"/>
                <a:gd name="T10" fmla="*/ 759 w 969"/>
                <a:gd name="T11" fmla="*/ 989 h 1192"/>
                <a:gd name="T12" fmla="*/ 556 w 969"/>
                <a:gd name="T13" fmla="*/ 953 h 1192"/>
                <a:gd name="T14" fmla="*/ 197 w 969"/>
                <a:gd name="T15" fmla="*/ 971 h 1192"/>
                <a:gd name="T16" fmla="*/ 299 w 969"/>
                <a:gd name="T17" fmla="*/ 893 h 1192"/>
                <a:gd name="T18" fmla="*/ 496 w 969"/>
                <a:gd name="T19" fmla="*/ 803 h 1192"/>
                <a:gd name="T20" fmla="*/ 694 w 969"/>
                <a:gd name="T21" fmla="*/ 671 h 1192"/>
                <a:gd name="T22" fmla="*/ 700 w 969"/>
                <a:gd name="T23" fmla="*/ 671 h 1192"/>
                <a:gd name="T24" fmla="*/ 712 w 969"/>
                <a:gd name="T25" fmla="*/ 665 h 1192"/>
                <a:gd name="T26" fmla="*/ 753 w 969"/>
                <a:gd name="T27" fmla="*/ 647 h 1192"/>
                <a:gd name="T28" fmla="*/ 777 w 969"/>
                <a:gd name="T29" fmla="*/ 641 h 1192"/>
                <a:gd name="T30" fmla="*/ 789 w 969"/>
                <a:gd name="T31" fmla="*/ 629 h 1192"/>
                <a:gd name="T32" fmla="*/ 795 w 969"/>
                <a:gd name="T33" fmla="*/ 617 h 1192"/>
                <a:gd name="T34" fmla="*/ 789 w 969"/>
                <a:gd name="T35" fmla="*/ 611 h 1192"/>
                <a:gd name="T36" fmla="*/ 783 w 969"/>
                <a:gd name="T37" fmla="*/ 599 h 1192"/>
                <a:gd name="T38" fmla="*/ 783 w 969"/>
                <a:gd name="T39" fmla="*/ 575 h 1192"/>
                <a:gd name="T40" fmla="*/ 795 w 969"/>
                <a:gd name="T41" fmla="*/ 545 h 1192"/>
                <a:gd name="T42" fmla="*/ 807 w 969"/>
                <a:gd name="T43" fmla="*/ 515 h 1192"/>
                <a:gd name="T44" fmla="*/ 825 w 969"/>
                <a:gd name="T45" fmla="*/ 485 h 1192"/>
                <a:gd name="T46" fmla="*/ 837 w 969"/>
                <a:gd name="T47" fmla="*/ 455 h 1192"/>
                <a:gd name="T48" fmla="*/ 843 w 969"/>
                <a:gd name="T49" fmla="*/ 437 h 1192"/>
                <a:gd name="T50" fmla="*/ 849 w 969"/>
                <a:gd name="T51" fmla="*/ 431 h 1192"/>
                <a:gd name="T52" fmla="*/ 849 w 969"/>
                <a:gd name="T53" fmla="*/ 347 h 1192"/>
                <a:gd name="T54" fmla="*/ 849 w 969"/>
                <a:gd name="T55" fmla="*/ 341 h 1192"/>
                <a:gd name="T56" fmla="*/ 855 w 969"/>
                <a:gd name="T57" fmla="*/ 335 h 1192"/>
                <a:gd name="T58" fmla="*/ 873 w 969"/>
                <a:gd name="T59" fmla="*/ 305 h 1192"/>
                <a:gd name="T60" fmla="*/ 885 w 969"/>
                <a:gd name="T61" fmla="*/ 269 h 1192"/>
                <a:gd name="T62" fmla="*/ 897 w 969"/>
                <a:gd name="T63" fmla="*/ 239 h 1192"/>
                <a:gd name="T64" fmla="*/ 903 w 969"/>
                <a:gd name="T65" fmla="*/ 227 h 1192"/>
                <a:gd name="T66" fmla="*/ 909 w 969"/>
                <a:gd name="T67" fmla="*/ 215 h 1192"/>
                <a:gd name="T68" fmla="*/ 927 w 969"/>
                <a:gd name="T69" fmla="*/ 173 h 1192"/>
                <a:gd name="T70" fmla="*/ 945 w 969"/>
                <a:gd name="T71" fmla="*/ 137 h 1192"/>
                <a:gd name="T72" fmla="*/ 951 w 969"/>
                <a:gd name="T73" fmla="*/ 125 h 1192"/>
                <a:gd name="T74" fmla="*/ 951 w 969"/>
                <a:gd name="T75" fmla="*/ 119 h 1192"/>
                <a:gd name="T76" fmla="*/ 969 w 969"/>
                <a:gd name="T77" fmla="*/ 0 h 1192"/>
                <a:gd name="T78" fmla="*/ 945 w 969"/>
                <a:gd name="T79" fmla="*/ 47 h 1192"/>
                <a:gd name="T80" fmla="*/ 783 w 969"/>
                <a:gd name="T81" fmla="*/ 113 h 1192"/>
                <a:gd name="T82" fmla="*/ 706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85 h 1192"/>
                <a:gd name="T92" fmla="*/ 0 w 969"/>
                <a:gd name="T93" fmla="*/ 509 h 1192"/>
                <a:gd name="T94" fmla="*/ 0 w 969"/>
                <a:gd name="T95" fmla="*/ 1186 h 1192"/>
                <a:gd name="T96" fmla="*/ 96 w 969"/>
                <a:gd name="T97" fmla="*/ 1180 h 1192"/>
                <a:gd name="T98" fmla="*/ 323 w 969"/>
                <a:gd name="T99" fmla="*/ 1186 h 1192"/>
                <a:gd name="T100" fmla="*/ 323 w 969"/>
                <a:gd name="T101" fmla="*/ 1186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7351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7352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4 w 2176"/>
                <a:gd name="T1" fmla="*/ 767 h 1505"/>
                <a:gd name="T2" fmla="*/ 1190 w 2176"/>
                <a:gd name="T3" fmla="*/ 1235 h 1505"/>
                <a:gd name="T4" fmla="*/ 956 w 2176"/>
                <a:gd name="T5" fmla="*/ 1193 h 1505"/>
                <a:gd name="T6" fmla="*/ 723 w 2176"/>
                <a:gd name="T7" fmla="*/ 1127 h 1505"/>
                <a:gd name="T8" fmla="*/ 442 w 2176"/>
                <a:gd name="T9" fmla="*/ 1109 h 1505"/>
                <a:gd name="T10" fmla="*/ 0 w 2176"/>
                <a:gd name="T11" fmla="*/ 1079 h 1505"/>
                <a:gd name="T12" fmla="*/ 30 w 2176"/>
                <a:gd name="T13" fmla="*/ 1115 h 1505"/>
                <a:gd name="T14" fmla="*/ 496 w 2176"/>
                <a:gd name="T15" fmla="*/ 1133 h 1505"/>
                <a:gd name="T16" fmla="*/ 777 w 2176"/>
                <a:gd name="T17" fmla="*/ 1187 h 1505"/>
                <a:gd name="T18" fmla="*/ 1130 w 2176"/>
                <a:gd name="T19" fmla="*/ 1301 h 1505"/>
                <a:gd name="T20" fmla="*/ 1070 w 2176"/>
                <a:gd name="T21" fmla="*/ 1319 h 1505"/>
                <a:gd name="T22" fmla="*/ 711 w 2176"/>
                <a:gd name="T23" fmla="*/ 1505 h 1505"/>
                <a:gd name="T24" fmla="*/ 765 w 2176"/>
                <a:gd name="T25" fmla="*/ 1481 h 1505"/>
                <a:gd name="T26" fmla="*/ 861 w 2176"/>
                <a:gd name="T27" fmla="*/ 1439 h 1505"/>
                <a:gd name="T28" fmla="*/ 1022 w 2176"/>
                <a:gd name="T29" fmla="*/ 1355 h 1505"/>
                <a:gd name="T30" fmla="*/ 1214 w 2176"/>
                <a:gd name="T31" fmla="*/ 1295 h 1505"/>
                <a:gd name="T32" fmla="*/ 1267 w 2176"/>
                <a:gd name="T33" fmla="*/ 1223 h 1505"/>
                <a:gd name="T34" fmla="*/ 1632 w 2176"/>
                <a:gd name="T35" fmla="*/ 1043 h 1505"/>
                <a:gd name="T36" fmla="*/ 1931 w 2176"/>
                <a:gd name="T37" fmla="*/ 953 h 1505"/>
                <a:gd name="T38" fmla="*/ 2176 w 2176"/>
                <a:gd name="T39" fmla="*/ 821 h 1505"/>
                <a:gd name="T40" fmla="*/ 1961 w 2176"/>
                <a:gd name="T41" fmla="*/ 911 h 1505"/>
                <a:gd name="T42" fmla="*/ 1656 w 2176"/>
                <a:gd name="T43" fmla="*/ 989 h 1505"/>
                <a:gd name="T44" fmla="*/ 1339 w 2176"/>
                <a:gd name="T45" fmla="*/ 1151 h 1505"/>
                <a:gd name="T46" fmla="*/ 1501 w 2176"/>
                <a:gd name="T47" fmla="*/ 905 h 1505"/>
                <a:gd name="T48" fmla="*/ 1620 w 2176"/>
                <a:gd name="T49" fmla="*/ 545 h 1505"/>
                <a:gd name="T50" fmla="*/ 1740 w 2176"/>
                <a:gd name="T51" fmla="*/ 372 h 1505"/>
                <a:gd name="T52" fmla="*/ 1979 w 2176"/>
                <a:gd name="T53" fmla="*/ 60 h 1505"/>
                <a:gd name="T54" fmla="*/ 2003 w 2176"/>
                <a:gd name="T55" fmla="*/ 0 h 1505"/>
                <a:gd name="T56" fmla="*/ 1973 w 2176"/>
                <a:gd name="T57" fmla="*/ 0 h 1505"/>
                <a:gd name="T58" fmla="*/ 1596 w 2176"/>
                <a:gd name="T59" fmla="*/ 480 h 1505"/>
                <a:gd name="T60" fmla="*/ 1477 w 2176"/>
                <a:gd name="T61" fmla="*/ 887 h 1505"/>
                <a:gd name="T62" fmla="*/ 1255 w 2176"/>
                <a:gd name="T63" fmla="*/ 1175 h 1505"/>
                <a:gd name="T64" fmla="*/ 1130 w 2176"/>
                <a:gd name="T65" fmla="*/ 905 h 1505"/>
                <a:gd name="T66" fmla="*/ 1010 w 2176"/>
                <a:gd name="T67" fmla="*/ 540 h 1505"/>
                <a:gd name="T68" fmla="*/ 885 w 2176"/>
                <a:gd name="T69" fmla="*/ 222 h 1505"/>
                <a:gd name="T70" fmla="*/ 789 w 2176"/>
                <a:gd name="T71" fmla="*/ 0 h 1505"/>
                <a:gd name="T72" fmla="*/ 753 w 2176"/>
                <a:gd name="T73" fmla="*/ 0 h 1505"/>
                <a:gd name="T74" fmla="*/ 903 w 2176"/>
                <a:gd name="T75" fmla="*/ 354 h 1505"/>
                <a:gd name="T76" fmla="*/ 1034 w 2176"/>
                <a:gd name="T77" fmla="*/ 767 h 1505"/>
                <a:gd name="T78" fmla="*/ 1034 w 2176"/>
                <a:gd name="T79" fmla="*/ 767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7353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1 w 813"/>
                <a:gd name="T1" fmla="*/ 564 h 804"/>
                <a:gd name="T2" fmla="*/ 329 w 813"/>
                <a:gd name="T3" fmla="*/ 438 h 804"/>
                <a:gd name="T4" fmla="*/ 646 w 813"/>
                <a:gd name="T5" fmla="*/ 216 h 804"/>
                <a:gd name="T6" fmla="*/ 813 w 813"/>
                <a:gd name="T7" fmla="*/ 0 h 804"/>
                <a:gd name="T8" fmla="*/ 676 w 813"/>
                <a:gd name="T9" fmla="*/ 150 h 804"/>
                <a:gd name="T10" fmla="*/ 144 w 813"/>
                <a:gd name="T11" fmla="*/ 504 h 804"/>
                <a:gd name="T12" fmla="*/ 0 w 813"/>
                <a:gd name="T13" fmla="*/ 732 h 804"/>
                <a:gd name="T14" fmla="*/ 0 w 813"/>
                <a:gd name="T15" fmla="*/ 804 h 804"/>
                <a:gd name="T16" fmla="*/ 161 w 813"/>
                <a:gd name="T17" fmla="*/ 564 h 804"/>
                <a:gd name="T18" fmla="*/ 161 w 813"/>
                <a:gd name="T19" fmla="*/ 564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7354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0 w 759"/>
                <a:gd name="T1" fmla="*/ 66 h 107"/>
                <a:gd name="T2" fmla="*/ 759 w 759"/>
                <a:gd name="T3" fmla="*/ 0 h 107"/>
                <a:gd name="T4" fmla="*/ 496 w 759"/>
                <a:gd name="T5" fmla="*/ 36 h 107"/>
                <a:gd name="T6" fmla="*/ 138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0 w 759"/>
                <a:gd name="T15" fmla="*/ 66 h 107"/>
                <a:gd name="T16" fmla="*/ 460 w 759"/>
                <a:gd name="T17" fmla="*/ 6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7355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87 w 3169"/>
                <a:gd name="T1" fmla="*/ 239 h 743"/>
                <a:gd name="T2" fmla="*/ 1734 w 3169"/>
                <a:gd name="T3" fmla="*/ 233 h 743"/>
                <a:gd name="T4" fmla="*/ 2087 w 3169"/>
                <a:gd name="T5" fmla="*/ 251 h 743"/>
                <a:gd name="T6" fmla="*/ 2505 w 3169"/>
                <a:gd name="T7" fmla="*/ 233 h 743"/>
                <a:gd name="T8" fmla="*/ 3169 w 3169"/>
                <a:gd name="T9" fmla="*/ 204 h 743"/>
                <a:gd name="T10" fmla="*/ 3115 w 3169"/>
                <a:gd name="T11" fmla="*/ 186 h 743"/>
                <a:gd name="T12" fmla="*/ 2422 w 3169"/>
                <a:gd name="T13" fmla="*/ 221 h 743"/>
                <a:gd name="T14" fmla="*/ 2003 w 3169"/>
                <a:gd name="T15" fmla="*/ 221 h 743"/>
                <a:gd name="T16" fmla="*/ 1459 w 3169"/>
                <a:gd name="T17" fmla="*/ 186 h 743"/>
                <a:gd name="T18" fmla="*/ 1543 w 3169"/>
                <a:gd name="T19" fmla="*/ 168 h 743"/>
                <a:gd name="T20" fmla="*/ 2039 w 3169"/>
                <a:gd name="T21" fmla="*/ 0 h 743"/>
                <a:gd name="T22" fmla="*/ 1961 w 3169"/>
                <a:gd name="T23" fmla="*/ 24 h 743"/>
                <a:gd name="T24" fmla="*/ 1836 w 3169"/>
                <a:gd name="T25" fmla="*/ 66 h 743"/>
                <a:gd name="T26" fmla="*/ 1602 w 3169"/>
                <a:gd name="T27" fmla="*/ 138 h 743"/>
                <a:gd name="T28" fmla="*/ 1339 w 3169"/>
                <a:gd name="T29" fmla="*/ 198 h 743"/>
                <a:gd name="T30" fmla="*/ 1268 w 3169"/>
                <a:gd name="T31" fmla="*/ 251 h 743"/>
                <a:gd name="T32" fmla="*/ 765 w 3169"/>
                <a:gd name="T33" fmla="*/ 413 h 743"/>
                <a:gd name="T34" fmla="*/ 335 w 3169"/>
                <a:gd name="T35" fmla="*/ 503 h 743"/>
                <a:gd name="T36" fmla="*/ 0 w 3169"/>
                <a:gd name="T37" fmla="*/ 617 h 743"/>
                <a:gd name="T38" fmla="*/ 299 w 3169"/>
                <a:gd name="T39" fmla="*/ 539 h 743"/>
                <a:gd name="T40" fmla="*/ 735 w 3169"/>
                <a:gd name="T41" fmla="*/ 449 h 743"/>
                <a:gd name="T42" fmla="*/ 1178 w 3169"/>
                <a:gd name="T43" fmla="*/ 311 h 743"/>
                <a:gd name="T44" fmla="*/ 981 w 3169"/>
                <a:gd name="T45" fmla="*/ 491 h 743"/>
                <a:gd name="T46" fmla="*/ 867 w 3169"/>
                <a:gd name="T47" fmla="*/ 743 h 743"/>
                <a:gd name="T48" fmla="*/ 861 w 3169"/>
                <a:gd name="T49" fmla="*/ 743 h 743"/>
                <a:gd name="T50" fmla="*/ 933 w 3169"/>
                <a:gd name="T51" fmla="*/ 743 h 743"/>
                <a:gd name="T52" fmla="*/ 1022 w 3169"/>
                <a:gd name="T53" fmla="*/ 497 h 743"/>
                <a:gd name="T54" fmla="*/ 1297 w 3169"/>
                <a:gd name="T55" fmla="*/ 281 h 743"/>
                <a:gd name="T56" fmla="*/ 1531 w 3169"/>
                <a:gd name="T57" fmla="*/ 449 h 743"/>
                <a:gd name="T58" fmla="*/ 1770 w 3169"/>
                <a:gd name="T59" fmla="*/ 677 h 743"/>
                <a:gd name="T60" fmla="*/ 1854 w 3169"/>
                <a:gd name="T61" fmla="*/ 743 h 743"/>
                <a:gd name="T62" fmla="*/ 1919 w 3169"/>
                <a:gd name="T63" fmla="*/ 743 h 743"/>
                <a:gd name="T64" fmla="*/ 1692 w 3169"/>
                <a:gd name="T65" fmla="*/ 527 h 743"/>
                <a:gd name="T66" fmla="*/ 1387 w 3169"/>
                <a:gd name="T67" fmla="*/ 239 h 743"/>
                <a:gd name="T68" fmla="*/ 1387 w 3169"/>
                <a:gd name="T69" fmla="*/ 239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7356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7357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7358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7359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7360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7361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7362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7363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57364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42 w 2153"/>
                <a:gd name="T1" fmla="*/ 851 h 1930"/>
                <a:gd name="T2" fmla="*/ 1937 w 2153"/>
                <a:gd name="T3" fmla="*/ 1019 h 1930"/>
                <a:gd name="T4" fmla="*/ 2051 w 2153"/>
                <a:gd name="T5" fmla="*/ 1168 h 1930"/>
                <a:gd name="T6" fmla="*/ 2117 w 2153"/>
                <a:gd name="T7" fmla="*/ 1246 h 1930"/>
                <a:gd name="T8" fmla="*/ 2153 w 2153"/>
                <a:gd name="T9" fmla="*/ 1294 h 1930"/>
                <a:gd name="T10" fmla="*/ 1889 w 2153"/>
                <a:gd name="T11" fmla="*/ 977 h 1930"/>
                <a:gd name="T12" fmla="*/ 1860 w 2153"/>
                <a:gd name="T13" fmla="*/ 929 h 1930"/>
                <a:gd name="T14" fmla="*/ 1782 w 2153"/>
                <a:gd name="T15" fmla="*/ 1240 h 1930"/>
                <a:gd name="T16" fmla="*/ 1770 w 2153"/>
                <a:gd name="T17" fmla="*/ 1486 h 1930"/>
                <a:gd name="T18" fmla="*/ 1818 w 2153"/>
                <a:gd name="T19" fmla="*/ 1906 h 1930"/>
                <a:gd name="T20" fmla="*/ 1788 w 2153"/>
                <a:gd name="T21" fmla="*/ 1930 h 1930"/>
                <a:gd name="T22" fmla="*/ 1746 w 2153"/>
                <a:gd name="T23" fmla="*/ 1534 h 1930"/>
                <a:gd name="T24" fmla="*/ 1728 w 2153"/>
                <a:gd name="T25" fmla="*/ 1288 h 1930"/>
                <a:gd name="T26" fmla="*/ 1764 w 2153"/>
                <a:gd name="T27" fmla="*/ 1085 h 1930"/>
                <a:gd name="T28" fmla="*/ 1770 w 2153"/>
                <a:gd name="T29" fmla="*/ 875 h 1930"/>
                <a:gd name="T30" fmla="*/ 1268 w 2153"/>
                <a:gd name="T31" fmla="*/ 1007 h 1930"/>
                <a:gd name="T32" fmla="*/ 825 w 2153"/>
                <a:gd name="T33" fmla="*/ 1132 h 1930"/>
                <a:gd name="T34" fmla="*/ 323 w 2153"/>
                <a:gd name="T35" fmla="*/ 1312 h 1930"/>
                <a:gd name="T36" fmla="*/ 18 w 2153"/>
                <a:gd name="T37" fmla="*/ 1420 h 1930"/>
                <a:gd name="T38" fmla="*/ 311 w 2153"/>
                <a:gd name="T39" fmla="*/ 1282 h 1930"/>
                <a:gd name="T40" fmla="*/ 682 w 2153"/>
                <a:gd name="T41" fmla="*/ 1144 h 1930"/>
                <a:gd name="T42" fmla="*/ 1022 w 2153"/>
                <a:gd name="T43" fmla="*/ 1037 h 1930"/>
                <a:gd name="T44" fmla="*/ 1411 w 2153"/>
                <a:gd name="T45" fmla="*/ 929 h 1930"/>
                <a:gd name="T46" fmla="*/ 1692 w 2153"/>
                <a:gd name="T47" fmla="*/ 815 h 1930"/>
                <a:gd name="T48" fmla="*/ 1333 w 2153"/>
                <a:gd name="T49" fmla="*/ 623 h 1930"/>
                <a:gd name="T50" fmla="*/ 86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29 w 2153"/>
                <a:gd name="T57" fmla="*/ 179 h 1930"/>
                <a:gd name="T58" fmla="*/ 712 w 2153"/>
                <a:gd name="T59" fmla="*/ 383 h 1930"/>
                <a:gd name="T60" fmla="*/ 933 w 2153"/>
                <a:gd name="T61" fmla="*/ 491 h 1930"/>
                <a:gd name="T62" fmla="*/ 1351 w 2153"/>
                <a:gd name="T63" fmla="*/ 593 h 1930"/>
                <a:gd name="T64" fmla="*/ 1650 w 2153"/>
                <a:gd name="T65" fmla="*/ 743 h 1930"/>
                <a:gd name="T66" fmla="*/ 1423 w 2153"/>
                <a:gd name="T67" fmla="*/ 461 h 1930"/>
                <a:gd name="T68" fmla="*/ 1286 w 2153"/>
                <a:gd name="T69" fmla="*/ 191 h 1930"/>
                <a:gd name="T70" fmla="*/ 1154 w 2153"/>
                <a:gd name="T71" fmla="*/ 0 h 1930"/>
                <a:gd name="T72" fmla="*/ 1339 w 2153"/>
                <a:gd name="T73" fmla="*/ 215 h 1930"/>
                <a:gd name="T74" fmla="*/ 1489 w 2153"/>
                <a:gd name="T75" fmla="*/ 485 h 1930"/>
                <a:gd name="T76" fmla="*/ 1746 w 2153"/>
                <a:gd name="T77" fmla="*/ 803 h 1930"/>
                <a:gd name="T78" fmla="*/ 1842 w 2153"/>
                <a:gd name="T79" fmla="*/ 851 h 1930"/>
                <a:gd name="T80" fmla="*/ 1842 w 2153"/>
                <a:gd name="T81" fmla="*/ 851 h 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FFFFCC"/>
                </a:buClr>
                <a:buSzPct val="55000"/>
                <a:buFont typeface="Wingdings" charset="0"/>
                <a:buChar char="n"/>
              </a:pPr>
              <a:endParaRPr lang="en-US" sz="2800">
                <a:solidFill>
                  <a:srgbClr val="000066"/>
                </a:solidFill>
                <a:latin typeface="Tahoma" charset="0"/>
                <a:ea typeface="ＭＳ Ｐゴシック" charset="0"/>
              </a:endParaRPr>
            </a:p>
          </p:txBody>
        </p:sp>
      </p:grpSp>
      <p:sp>
        <p:nvSpPr>
          <p:cNvPr id="57365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7366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7367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defTabSz="914400" fontAlgn="base">
              <a:spcAft>
                <a:spcPct val="0"/>
              </a:spcAft>
            </a:pPr>
            <a:fld id="{2EE4E9CE-2588-D142-9670-4EE9D88A2B8F}" type="datetime1">
              <a:rPr lang="en-US" smtClean="0">
                <a:solidFill>
                  <a:srgbClr val="FFFFFF"/>
                </a:solidFill>
                <a:latin typeface="Times New Roman"/>
                <a:ea typeface="ＭＳ Ｐゴシック" charset="0"/>
              </a:rPr>
              <a:t>9/13/14</a:t>
            </a:fld>
            <a:endParaRPr lang="en-US">
              <a:solidFill>
                <a:srgbClr val="FFFFFF"/>
              </a:solidFill>
              <a:latin typeface="Times New Roman"/>
              <a:ea typeface="ＭＳ Ｐゴシック" charset="0"/>
            </a:endParaRPr>
          </a:p>
        </p:txBody>
      </p:sp>
      <p:sp>
        <p:nvSpPr>
          <p:cNvPr id="57368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defTabSz="914400" fontAlgn="base"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imes New Roman"/>
              <a:ea typeface="ＭＳ Ｐゴシック" charset="0"/>
            </a:endParaRPr>
          </a:p>
        </p:txBody>
      </p:sp>
      <p:sp>
        <p:nvSpPr>
          <p:cNvPr id="57369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defTabSz="914400" fontAlgn="base">
              <a:spcAft>
                <a:spcPct val="0"/>
              </a:spcAft>
            </a:pPr>
            <a:fld id="{1C497F19-6FE1-7F46-8B15-9CB12BD0458F}" type="slidenum">
              <a:rPr lang="en-US">
                <a:solidFill>
                  <a:srgbClr val="FFFFFF"/>
                </a:solidFill>
                <a:latin typeface="Times New Roman"/>
                <a:ea typeface="ＭＳ Ｐゴシック" charset="0"/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  <a:latin typeface="Times New Roman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90835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.wmf"/><Relationship Id="rId5" Type="http://schemas.openxmlformats.org/officeDocument/2006/relationships/image" Target="../media/image5.emf"/><Relationship Id="rId6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slide" Target="slide20.xml"/><Relationship Id="rId3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2.wmf"/><Relationship Id="rId5" Type="http://schemas.openxmlformats.org/officeDocument/2006/relationships/image" Target="../media/image14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13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6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4" Type="http://schemas.openxmlformats.org/officeDocument/2006/relationships/oleObject" Target="../embeddings/oleObject4.bin"/><Relationship Id="rId5" Type="http://schemas.openxmlformats.org/officeDocument/2006/relationships/image" Target="../media/image23.wmf"/><Relationship Id="rId6" Type="http://schemas.openxmlformats.org/officeDocument/2006/relationships/image" Target="../media/image1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48.emf"/><Relationship Id="rId5" Type="http://schemas.openxmlformats.org/officeDocument/2006/relationships/image" Target="../media/image51.emf"/><Relationship Id="rId6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emf"/><Relationship Id="rId5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Relationship Id="rId3" Type="http://schemas.openxmlformats.org/officeDocument/2006/relationships/image" Target="../media/image59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" Target="slide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62.wmf"/><Relationship Id="rId5" Type="http://schemas.openxmlformats.org/officeDocument/2006/relationships/image" Target="../media/image63.wmf"/><Relationship Id="rId6" Type="http://schemas.openxmlformats.org/officeDocument/2006/relationships/image" Target="../media/image64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26.xml"/><Relationship Id="rId2" Type="http://schemas.openxmlformats.org/officeDocument/2006/relationships/slide" Target="slide2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4" Type="http://schemas.openxmlformats.org/officeDocument/2006/relationships/oleObject" Target="../embeddings/oleObject6.bin"/><Relationship Id="rId5" Type="http://schemas.openxmlformats.org/officeDocument/2006/relationships/image" Target="../media/image13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Relationship Id="rId3" Type="http://schemas.openxmlformats.org/officeDocument/2006/relationships/image" Target="../media/image50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Relationship Id="rId3" Type="http://schemas.openxmlformats.org/officeDocument/2006/relationships/image" Target="../media/image71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4.emf"/><Relationship Id="rId5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emf"/><Relationship Id="rId3" Type="http://schemas.openxmlformats.org/officeDocument/2006/relationships/image" Target="../media/image80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7853"/>
            <a:ext cx="7772400" cy="1972597"/>
          </a:xfrm>
          <a:ln w="12700" cmpd="sng">
            <a:solidFill>
              <a:srgbClr val="000090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/>
              <a:t>Probing the Properties of QCD </a:t>
            </a:r>
            <a:br>
              <a:rPr lang="en-US" dirty="0" smtClean="0"/>
            </a:br>
            <a:r>
              <a:rPr lang="en-US" dirty="0" smtClean="0"/>
              <a:t>with Atomic Nuclei: </a:t>
            </a:r>
            <a:br>
              <a:rPr lang="en-US" dirty="0" smtClean="0"/>
            </a:br>
            <a:r>
              <a:rPr lang="en-US" dirty="0" smtClean="0">
                <a:solidFill>
                  <a:srgbClr val="000090"/>
                </a:solidFill>
              </a:rPr>
              <a:t>Theoretical Aspects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Yuri Kovchegov</a:t>
            </a:r>
          </a:p>
          <a:p>
            <a:r>
              <a:rPr lang="en-US" dirty="0" smtClean="0"/>
              <a:t>The Ohio State University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22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Gluons at Small-x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There is a large number of small-x gluons (and quarks) in a proton:</a:t>
            </a:r>
            <a:endParaRPr lang="en-US" sz="2000" dirty="0"/>
          </a:p>
        </p:txBody>
      </p:sp>
      <p:pic>
        <p:nvPicPr>
          <p:cNvPr id="5" name="Picture 4" descr="3_3-replace-her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451" y="2404126"/>
            <a:ext cx="4327316" cy="402245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5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Density of Gluons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High number of gluons populates the transverse extent of the proton or nucleus, leading to a very dense saturated wave function known as the Color Glass Condensate (CGC):</a:t>
            </a:r>
            <a:endParaRPr lang="en-US" sz="2000" dirty="0"/>
          </a:p>
        </p:txBody>
      </p:sp>
      <p:pic>
        <p:nvPicPr>
          <p:cNvPr id="4" name="Picture 3" descr="parton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076" y="2850562"/>
            <a:ext cx="5770885" cy="352443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55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5229"/>
            <a:ext cx="8305800" cy="788987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Nonlinear Equation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Mathematica1" charset="0"/>
            </a:endParaRPr>
          </a:p>
          <a:p>
            <a:pPr>
              <a:buFont typeface="Wingdings" charset="0"/>
              <a:buNone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Mathematica1" charset="0"/>
              </a:rPr>
              <a:t> </a:t>
            </a:r>
          </a:p>
        </p:txBody>
      </p:sp>
      <p:sp>
        <p:nvSpPr>
          <p:cNvPr id="218117" name="Text Box 5"/>
          <p:cNvSpPr txBox="1">
            <a:spLocks noChangeArrowheads="1"/>
          </p:cNvSpPr>
          <p:nvPr/>
        </p:nvSpPr>
        <p:spPr bwMode="auto">
          <a:xfrm>
            <a:off x="5214310" y="5418547"/>
            <a:ext cx="314521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2000" dirty="0">
                <a:solidFill>
                  <a:srgbClr val="800080"/>
                </a:solidFill>
                <a:latin typeface="Arial" charset="0"/>
              </a:rPr>
              <a:t>I. </a:t>
            </a:r>
            <a:r>
              <a:rPr lang="en-US" sz="2000" dirty="0" err="1">
                <a:solidFill>
                  <a:srgbClr val="800080"/>
                </a:solidFill>
                <a:latin typeface="Arial" charset="0"/>
              </a:rPr>
              <a:t>Balitsky</a:t>
            </a:r>
            <a:r>
              <a:rPr lang="en-US" sz="2000" dirty="0">
                <a:solidFill>
                  <a:srgbClr val="800080"/>
                </a:solidFill>
                <a:latin typeface="Arial" charset="0"/>
              </a:rPr>
              <a:t> </a:t>
            </a:r>
            <a:r>
              <a:rPr lang="ja-JP" altLang="en-US" sz="2000" dirty="0">
                <a:solidFill>
                  <a:srgbClr val="800080"/>
                </a:solidFill>
                <a:latin typeface="Arial"/>
                <a:ea typeface="ＭＳ Ｐゴシック"/>
              </a:rPr>
              <a:t>’</a:t>
            </a:r>
            <a:r>
              <a:rPr lang="en-US" sz="2000" dirty="0" smtClean="0">
                <a:solidFill>
                  <a:srgbClr val="800080"/>
                </a:solidFill>
                <a:latin typeface="Arial" charset="0"/>
              </a:rPr>
              <a:t>96, Yu</a:t>
            </a:r>
            <a:r>
              <a:rPr lang="en-US" sz="2000" dirty="0">
                <a:solidFill>
                  <a:srgbClr val="800080"/>
                </a:solidFill>
                <a:latin typeface="Arial" charset="0"/>
              </a:rPr>
              <a:t>. K. </a:t>
            </a:r>
            <a:r>
              <a:rPr lang="ja-JP" altLang="en-US" sz="2000" dirty="0">
                <a:solidFill>
                  <a:srgbClr val="800080"/>
                </a:solidFill>
                <a:latin typeface="Arial"/>
                <a:ea typeface="ＭＳ Ｐゴシック"/>
              </a:rPr>
              <a:t>’</a:t>
            </a:r>
            <a:r>
              <a:rPr lang="en-US" sz="2000" dirty="0" smtClean="0">
                <a:solidFill>
                  <a:srgbClr val="800080"/>
                </a:solidFill>
                <a:latin typeface="Arial" charset="0"/>
              </a:rPr>
              <a:t>99;</a:t>
            </a:r>
          </a:p>
          <a:p>
            <a:pPr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800080"/>
                </a:solidFill>
                <a:latin typeface="Arial" charset="0"/>
              </a:rPr>
              <a:t>JIMWLK ‘98-’01</a:t>
            </a:r>
            <a:endParaRPr lang="en-US" sz="2000" dirty="0">
              <a:solidFill>
                <a:srgbClr val="800080"/>
              </a:solidFill>
              <a:latin typeface="Arial" charset="0"/>
            </a:endParaRPr>
          </a:p>
        </p:txBody>
      </p:sp>
      <p:sp>
        <p:nvSpPr>
          <p:cNvPr id="218119" name="Text Box 7"/>
          <p:cNvSpPr txBox="1">
            <a:spLocks noChangeArrowheads="1"/>
          </p:cNvSpPr>
          <p:nvPr/>
        </p:nvSpPr>
        <p:spPr bwMode="auto">
          <a:xfrm>
            <a:off x="75292" y="895203"/>
            <a:ext cx="922214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2000" dirty="0">
                <a:latin typeface="Arial" charset="0"/>
              </a:rPr>
              <a:t>At very high energy </a:t>
            </a:r>
            <a:r>
              <a:rPr lang="en-US" sz="2000" dirty="0" smtClean="0">
                <a:latin typeface="Arial" charset="0"/>
              </a:rPr>
              <a:t>gluon </a:t>
            </a:r>
            <a:r>
              <a:rPr lang="en-US" sz="2000" dirty="0">
                <a:latin typeface="Arial" charset="0"/>
              </a:rPr>
              <a:t>recombination becomes important. </a:t>
            </a:r>
            <a:r>
              <a:rPr lang="en-US" sz="2000" dirty="0" smtClean="0">
                <a:latin typeface="Arial" charset="0"/>
              </a:rPr>
              <a:t>As energy</a:t>
            </a:r>
            <a:r>
              <a:rPr lang="en-US" sz="2000" dirty="0">
                <a:latin typeface="Arial" charset="0"/>
              </a:rPr>
              <a:t> </a:t>
            </a:r>
            <a:endParaRPr lang="en-US" sz="2000" dirty="0" smtClean="0">
              <a:latin typeface="Arial" charset="0"/>
            </a:endParaRPr>
          </a:p>
          <a:p>
            <a:pPr eaLnBrk="0" hangingPunct="0">
              <a:spcBef>
                <a:spcPct val="0"/>
              </a:spcBef>
            </a:pPr>
            <a:r>
              <a:rPr lang="en-US" sz="2000" dirty="0" smtClean="0">
                <a:latin typeface="Arial" charset="0"/>
              </a:rPr>
              <a:t>(rapidity) increases, gluons </a:t>
            </a:r>
            <a:r>
              <a:rPr lang="en-US" sz="2000" dirty="0">
                <a:latin typeface="Arial" charset="0"/>
              </a:rPr>
              <a:t>not </a:t>
            </a:r>
            <a:r>
              <a:rPr lang="en-US" sz="2000" dirty="0" smtClean="0">
                <a:latin typeface="Arial" charset="0"/>
              </a:rPr>
              <a:t>only </a:t>
            </a:r>
            <a:r>
              <a:rPr lang="en-US" sz="2000" dirty="0">
                <a:latin typeface="Arial" charset="0"/>
              </a:rPr>
              <a:t>split into more </a:t>
            </a:r>
            <a:r>
              <a:rPr lang="en-US" sz="2000" dirty="0" smtClean="0">
                <a:latin typeface="Arial" charset="0"/>
              </a:rPr>
              <a:t>gluons</a:t>
            </a:r>
            <a:r>
              <a:rPr lang="en-US" sz="2000" dirty="0">
                <a:latin typeface="Arial" charset="0"/>
              </a:rPr>
              <a:t>, but also </a:t>
            </a:r>
            <a:endParaRPr lang="en-US" sz="2000" dirty="0" smtClean="0">
              <a:latin typeface="Arial" charset="0"/>
            </a:endParaRPr>
          </a:p>
          <a:p>
            <a:pPr eaLnBrk="0" hangingPunct="0">
              <a:spcBef>
                <a:spcPct val="0"/>
              </a:spcBef>
            </a:pPr>
            <a:r>
              <a:rPr lang="en-US" sz="2000" dirty="0" smtClean="0">
                <a:latin typeface="Arial" charset="0"/>
              </a:rPr>
              <a:t>recombine</a:t>
            </a:r>
            <a:r>
              <a:rPr lang="en-US" sz="2000" dirty="0">
                <a:latin typeface="Arial" charset="0"/>
              </a:rPr>
              <a:t>. Recombination reduces </a:t>
            </a:r>
            <a:r>
              <a:rPr lang="en-US" sz="2000" dirty="0" smtClean="0">
                <a:latin typeface="Arial" charset="0"/>
              </a:rPr>
              <a:t>the </a:t>
            </a:r>
            <a:r>
              <a:rPr lang="en-US" sz="2000" dirty="0">
                <a:latin typeface="Arial" charset="0"/>
              </a:rPr>
              <a:t>number of </a:t>
            </a:r>
            <a:r>
              <a:rPr lang="en-US" sz="2000" dirty="0" smtClean="0">
                <a:latin typeface="Arial" charset="0"/>
              </a:rPr>
              <a:t>gluons </a:t>
            </a:r>
            <a:r>
              <a:rPr lang="en-US" sz="2000" dirty="0">
                <a:latin typeface="Arial" charset="0"/>
              </a:rPr>
              <a:t>in the wave function</a:t>
            </a:r>
            <a:r>
              <a:rPr lang="en-US" sz="2000" dirty="0" smtClean="0">
                <a:latin typeface="Arial" charset="0"/>
              </a:rPr>
              <a:t>.</a:t>
            </a:r>
          </a:p>
          <a:p>
            <a:pPr eaLnBrk="0" hangingPunct="0">
              <a:spcBef>
                <a:spcPct val="0"/>
              </a:spcBef>
            </a:pPr>
            <a:r>
              <a:rPr lang="en-US" sz="2000" dirty="0" smtClean="0">
                <a:latin typeface="Arial" charset="0"/>
              </a:rPr>
              <a:t>Here </a:t>
            </a:r>
            <a:r>
              <a:rPr lang="en-US" sz="2000" dirty="0" err="1" smtClean="0">
                <a:latin typeface="Arial" charset="0"/>
              </a:rPr>
              <a:t>Y~ln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 err="1" smtClean="0">
                <a:latin typeface="Arial" charset="0"/>
              </a:rPr>
              <a:t>s~ln</a:t>
            </a:r>
            <a:r>
              <a:rPr lang="en-US" sz="2000" dirty="0" smtClean="0">
                <a:latin typeface="Arial" charset="0"/>
              </a:rPr>
              <a:t> 1/x is rapidity, s is </a:t>
            </a:r>
            <a:r>
              <a:rPr lang="en-US" sz="2000" dirty="0" err="1" smtClean="0">
                <a:latin typeface="Arial" charset="0"/>
              </a:rPr>
              <a:t>cms</a:t>
            </a:r>
            <a:r>
              <a:rPr lang="en-US" sz="2000" dirty="0" smtClean="0">
                <a:latin typeface="Arial" charset="0"/>
              </a:rPr>
              <a:t> energy. </a:t>
            </a:r>
            <a:endParaRPr lang="en-US" sz="2000" dirty="0">
              <a:latin typeface="Arial" charset="0"/>
            </a:endParaRPr>
          </a:p>
        </p:txBody>
      </p:sp>
      <p:grpSp>
        <p:nvGrpSpPr>
          <p:cNvPr id="218120" name="Group 8"/>
          <p:cNvGrpSpPr>
            <a:grpSpLocks/>
          </p:cNvGrpSpPr>
          <p:nvPr/>
        </p:nvGrpSpPr>
        <p:grpSpPr bwMode="auto">
          <a:xfrm>
            <a:off x="517525" y="5659821"/>
            <a:ext cx="3673475" cy="411163"/>
            <a:chOff x="326" y="3648"/>
            <a:chExt cx="2314" cy="259"/>
          </a:xfrm>
        </p:grpSpPr>
        <p:sp>
          <p:nvSpPr>
            <p:cNvPr id="218121" name="Text Box 9"/>
            <p:cNvSpPr txBox="1">
              <a:spLocks noChangeArrowheads="1"/>
            </p:cNvSpPr>
            <p:nvPr/>
          </p:nvSpPr>
          <p:spPr bwMode="auto">
            <a:xfrm>
              <a:off x="326" y="3655"/>
              <a:ext cx="184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Number of 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gluon 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pairs </a:t>
              </a:r>
              <a:r>
                <a:rPr lang="en-US" sz="2000" dirty="0">
                  <a:solidFill>
                    <a:srgbClr val="5F5F5F"/>
                  </a:solidFill>
                  <a:latin typeface="Arial" charset="0"/>
                </a:rPr>
                <a:t>~ </a:t>
              </a:r>
            </a:p>
          </p:txBody>
        </p:sp>
        <p:graphicFrame>
          <p:nvGraphicFramePr>
            <p:cNvPr id="218122" name="Object 10"/>
            <p:cNvGraphicFramePr>
              <a:graphicFrameLocks noChangeAspect="1"/>
            </p:cNvGraphicFramePr>
            <p:nvPr/>
          </p:nvGraphicFramePr>
          <p:xfrm>
            <a:off x="2256" y="3648"/>
            <a:ext cx="384" cy="2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9" name="Equation" r:id="rId3" imgW="228600" imgH="203040" progId="Equation.3">
                    <p:embed/>
                  </p:oleObj>
                </mc:Choice>
                <mc:Fallback>
                  <p:oleObj name="Equation" r:id="rId3" imgW="22860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56" y="3648"/>
                          <a:ext cx="384" cy="2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19062"/>
            <a:ext cx="8226778" cy="730637"/>
          </a:xfrm>
          <a:prstGeom prst="rect">
            <a:avLst/>
          </a:prstGeom>
        </p:spPr>
      </p:pic>
      <p:pic>
        <p:nvPicPr>
          <p:cNvPr id="2" name="Picture 1" descr="recomb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28" y="2685500"/>
            <a:ext cx="8305800" cy="125099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0378" y="6209344"/>
            <a:ext cx="2133600" cy="457200"/>
          </a:xfrm>
        </p:spPr>
        <p:txBody>
          <a:bodyPr/>
          <a:lstStyle/>
          <a:p>
            <a:fld id="{E5FDF460-F25F-9047-9702-2B5F5E7C18E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8962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/>
          <a:lstStyle/>
          <a:p>
            <a:r>
              <a:rPr lang="en-US"/>
              <a:t>Map of High Energy QCD</a:t>
            </a:r>
          </a:p>
        </p:txBody>
      </p:sp>
      <p:pic>
        <p:nvPicPr>
          <p:cNvPr id="22425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524000"/>
            <a:ext cx="4835525" cy="4492625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4260" name="Text Box 4"/>
          <p:cNvSpPr txBox="1">
            <a:spLocks noChangeArrowheads="1"/>
          </p:cNvSpPr>
          <p:nvPr/>
        </p:nvSpPr>
        <p:spPr bwMode="auto">
          <a:xfrm>
            <a:off x="4724400" y="6096000"/>
            <a:ext cx="24431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charset="0"/>
              <a:buNone/>
            </a:pPr>
            <a:r>
              <a:rPr lang="en-US" sz="3200" dirty="0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size of gluons</a:t>
            </a:r>
            <a:endParaRPr lang="en-US" sz="3200" dirty="0">
              <a:solidFill>
                <a:srgbClr val="00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cs typeface="Times New Roman" charset="0"/>
            </a:endParaRPr>
          </a:p>
        </p:txBody>
      </p:sp>
      <p:sp>
        <p:nvSpPr>
          <p:cNvPr id="224261" name="Text Box 5"/>
          <p:cNvSpPr txBox="1">
            <a:spLocks noChangeArrowheads="1"/>
          </p:cNvSpPr>
          <p:nvPr/>
        </p:nvSpPr>
        <p:spPr bwMode="auto">
          <a:xfrm>
            <a:off x="838200" y="3657600"/>
            <a:ext cx="12906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charset="0"/>
              <a:buNone/>
            </a:pPr>
            <a:r>
              <a:rPr lang="en-US" sz="3200" dirty="0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energy</a:t>
            </a:r>
          </a:p>
        </p:txBody>
      </p:sp>
      <p:sp>
        <p:nvSpPr>
          <p:cNvPr id="224262" name="Line 6"/>
          <p:cNvSpPr>
            <a:spLocks noChangeShapeType="1"/>
          </p:cNvSpPr>
          <p:nvPr/>
        </p:nvSpPr>
        <p:spPr bwMode="auto">
          <a:xfrm flipV="1">
            <a:off x="1524000" y="2286000"/>
            <a:ext cx="0" cy="1371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55000"/>
              <a:buFont typeface="Wingdings" charset="0"/>
              <a:buChar char="n"/>
            </a:pPr>
            <a:endParaRPr lang="en-US" sz="2800">
              <a:solidFill>
                <a:srgbClr val="000066"/>
              </a:solidFill>
              <a:latin typeface="Tahoma" charset="0"/>
              <a:ea typeface="ＭＳ Ｐゴシック" charset="0"/>
            </a:endParaRPr>
          </a:p>
        </p:txBody>
      </p:sp>
      <p:sp>
        <p:nvSpPr>
          <p:cNvPr id="224263" name="Line 7"/>
          <p:cNvSpPr>
            <a:spLocks noChangeShapeType="1"/>
          </p:cNvSpPr>
          <p:nvPr/>
        </p:nvSpPr>
        <p:spPr bwMode="auto">
          <a:xfrm flipH="1" flipV="1">
            <a:off x="3124200" y="6477000"/>
            <a:ext cx="14478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55000"/>
              <a:buFont typeface="Wingdings" charset="0"/>
              <a:buChar char="n"/>
            </a:pPr>
            <a:endParaRPr lang="en-US" sz="2800">
              <a:solidFill>
                <a:srgbClr val="000066"/>
              </a:solidFill>
              <a:latin typeface="Tahoma" charset="0"/>
              <a:ea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A090353-535F-3543-910E-6F97D84AE145}" type="slidenum">
              <a:rPr lang="en-US" smtClean="0">
                <a:solidFill>
                  <a:srgbClr val="FFFFFF"/>
                </a:solidFill>
                <a:ea typeface="ＭＳ Ｐゴシック"/>
              </a:rPr>
              <a:pPr/>
              <a:t>13</a:t>
            </a:fld>
            <a:endParaRPr lang="en-US">
              <a:solidFill>
                <a:srgbClr val="FFFFFF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36203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24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24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4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60" grpId="0"/>
      <p:bldP spid="224261" grpId="0"/>
      <p:bldP spid="224262" grpId="0" animBg="1"/>
      <p:bldP spid="22426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of High Energy QCD</a:t>
            </a:r>
            <a:endParaRPr lang="en-US" dirty="0"/>
          </a:p>
        </p:txBody>
      </p:sp>
      <p:pic>
        <p:nvPicPr>
          <p:cNvPr id="4" name="Content Placeholder 3" descr="RegionsOfWaveFunction.eps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459" r="-43459"/>
          <a:stretch>
            <a:fillRect/>
          </a:stretch>
        </p:blipFill>
        <p:spPr/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38200" y="3657600"/>
            <a:ext cx="143941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charset="0"/>
              <a:buNone/>
            </a:pPr>
            <a:r>
              <a:rPr lang="en-US" sz="3200" dirty="0">
                <a:solidFill>
                  <a:srgbClr val="000090"/>
                </a:solidFill>
                <a:latin typeface="Arial"/>
              </a:rPr>
              <a:t>energy</a:t>
            </a: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flipV="1">
            <a:off x="1524000" y="2286000"/>
            <a:ext cx="0" cy="1371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55000"/>
              <a:buFont typeface="Wingdings" charset="0"/>
              <a:buChar char="n"/>
            </a:pPr>
            <a:endParaRPr lang="en-US" sz="2800">
              <a:solidFill>
                <a:srgbClr val="000066"/>
              </a:solidFill>
              <a:latin typeface="Tahoma" charset="0"/>
              <a:ea typeface="ＭＳ Ｐゴシック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724400" y="6096000"/>
            <a:ext cx="2693967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charset="0"/>
              <a:buNone/>
            </a:pPr>
            <a:r>
              <a:rPr lang="en-US" sz="3200" dirty="0">
                <a:solidFill>
                  <a:srgbClr val="000090"/>
                </a:solidFill>
                <a:latin typeface="Arial"/>
              </a:rPr>
              <a:t>size of</a:t>
            </a:r>
            <a:r>
              <a:rPr lang="en-US" sz="3200" dirty="0">
                <a:solidFill>
                  <a:srgbClr val="00FF99"/>
                </a:solidFill>
                <a:latin typeface="Arial"/>
              </a:rPr>
              <a:t> </a:t>
            </a:r>
            <a:r>
              <a:rPr lang="en-US" sz="3200" dirty="0">
                <a:solidFill>
                  <a:srgbClr val="000090"/>
                </a:solidFill>
                <a:latin typeface="Arial"/>
              </a:rPr>
              <a:t>gluons</a:t>
            </a:r>
            <a:endParaRPr lang="en-US" sz="3200" dirty="0">
              <a:solidFill>
                <a:srgbClr val="000090"/>
              </a:solidFill>
              <a:latin typeface="Arial"/>
              <a:cs typeface="Times New Roman" charset="0"/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H="1" flipV="1">
            <a:off x="3124200" y="6477000"/>
            <a:ext cx="14478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55000"/>
              <a:buFont typeface="Wingdings" charset="0"/>
              <a:buChar char="n"/>
            </a:pPr>
            <a:endParaRPr lang="en-US" sz="2800">
              <a:solidFill>
                <a:srgbClr val="000066"/>
              </a:solidFill>
              <a:latin typeface="Tahoma" charset="0"/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37730" y="2675693"/>
            <a:ext cx="24935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Saturation Scale</a:t>
            </a:r>
          </a:p>
          <a:p>
            <a:r>
              <a:rPr lang="en-US" sz="2400" dirty="0" smtClean="0"/>
              <a:t>grows with energy</a:t>
            </a:r>
            <a:endParaRPr lang="en-US" sz="24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326784" y="2195784"/>
            <a:ext cx="374111" cy="4733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990603" y="3606537"/>
            <a:ext cx="3115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BFKL, DGLAP – linear equations</a:t>
            </a:r>
          </a:p>
          <a:p>
            <a:r>
              <a:rPr lang="en-US" dirty="0" smtClean="0"/>
              <a:t>BK/JIMWLK – nonlinear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C0BA-267B-F447-BCD0-89A500D70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4467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3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McLerran-Venugopalan</a:t>
            </a:r>
            <a:r>
              <a:rPr lang="en-US" dirty="0" smtClean="0"/>
              <a:t> Model</a:t>
            </a:r>
            <a:endParaRPr lang="en-US" dirty="0"/>
          </a:p>
        </p:txBody>
      </p:sp>
      <p:pic>
        <p:nvPicPr>
          <p:cNvPr id="4" name="Content Placeholder 3" descr="mcl_v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95" b="-6195"/>
          <a:stretch>
            <a:fillRect/>
          </a:stretch>
        </p:blipFill>
        <p:spPr>
          <a:xfrm>
            <a:off x="743070" y="1143000"/>
            <a:ext cx="7189537" cy="3953968"/>
          </a:xfr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33400" y="4858084"/>
            <a:ext cx="8001000" cy="1677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Large gluon density gives a large momentum scale Q</a:t>
            </a:r>
            <a:r>
              <a:rPr lang="en-US" sz="2000" baseline="-25000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(the saturation scale): Q</a:t>
            </a:r>
            <a:r>
              <a:rPr lang="en-US" sz="2000" baseline="-25000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000" baseline="30000" dirty="0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~ # gluons per unit transverse area ~ A</a:t>
            </a:r>
            <a:r>
              <a:rPr lang="en-US" sz="2000" baseline="30000" dirty="0" smtClean="0">
                <a:solidFill>
                  <a:prstClr val="black"/>
                </a:solidFill>
                <a:latin typeface="Calibri"/>
              </a:rPr>
              <a:t>1/3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. 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For Q</a:t>
            </a:r>
            <a:r>
              <a:rPr lang="en-US" sz="2000" baseline="-25000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&gt;&gt; </a:t>
            </a:r>
            <a:r>
              <a:rPr lang="en-US" sz="2000" dirty="0" smtClean="0">
                <a:solidFill>
                  <a:prstClr val="black"/>
                </a:solidFill>
                <a:latin typeface="Symbol" charset="0"/>
              </a:rPr>
              <a:t>L</a:t>
            </a:r>
            <a:r>
              <a:rPr lang="en-US" sz="2000" baseline="-25000" dirty="0" smtClean="0">
                <a:solidFill>
                  <a:prstClr val="black"/>
                </a:solidFill>
                <a:latin typeface="Calibri"/>
              </a:rPr>
              <a:t>QCD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, get a theory at weak coupling</a:t>
            </a:r>
            <a:br>
              <a:rPr lang="en-US" sz="2000" dirty="0" smtClean="0">
                <a:solidFill>
                  <a:prstClr val="black"/>
                </a:solidFill>
                <a:latin typeface="Calibri"/>
              </a:rPr>
            </a:br>
            <a:r>
              <a:rPr lang="en-US" sz="2000" dirty="0"/>
              <a:t>and the leading gluon field is </a:t>
            </a:r>
            <a:r>
              <a:rPr lang="en-US" sz="2000" u="sng" dirty="0" smtClean="0"/>
              <a:t>classical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244" y="5581229"/>
            <a:ext cx="1433676" cy="3045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09372" y="1577481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Get A</a:t>
            </a:r>
            <a:r>
              <a:rPr lang="en-US" baseline="30000" dirty="0" smtClean="0"/>
              <a:t>1/3</a:t>
            </a:r>
            <a:r>
              <a:rPr lang="en-US" dirty="0" smtClean="0"/>
              <a:t> density </a:t>
            </a:r>
          </a:p>
          <a:p>
            <a:r>
              <a:rPr lang="en-US" dirty="0" smtClean="0"/>
              <a:t>enhancement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385034" y="2223812"/>
            <a:ext cx="989725" cy="57018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C0BA-267B-F447-BCD0-89A500D70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7959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6"/>
            <a:ext cx="8229600" cy="1143000"/>
          </a:xfrm>
        </p:spPr>
        <p:txBody>
          <a:bodyPr/>
          <a:lstStyle/>
          <a:p>
            <a:r>
              <a:rPr lang="en-US" dirty="0" smtClean="0"/>
              <a:t>Typical gluon “size”</a:t>
            </a:r>
            <a:endParaRPr lang="en-US" dirty="0"/>
          </a:p>
        </p:txBody>
      </p:sp>
      <p:pic>
        <p:nvPicPr>
          <p:cNvPr id="4" name="Content Placeholder 3" descr="kt_schematic-eps-converted-to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68" r="-11168"/>
          <a:stretch>
            <a:fillRect/>
          </a:stretch>
        </p:blipFill>
        <p:spPr>
          <a:xfrm>
            <a:off x="1606884" y="2066818"/>
            <a:ext cx="6690909" cy="3679742"/>
          </a:xfrm>
        </p:spPr>
      </p:pic>
      <p:sp>
        <p:nvSpPr>
          <p:cNvPr id="5" name="TextBox 4"/>
          <p:cNvSpPr txBox="1"/>
          <p:nvPr/>
        </p:nvSpPr>
        <p:spPr>
          <a:xfrm>
            <a:off x="243305" y="1358932"/>
            <a:ext cx="3413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Number of gluons (gluon TMD)</a:t>
            </a:r>
          </a:p>
          <a:p>
            <a:r>
              <a:rPr lang="en-US" sz="2000" dirty="0" smtClean="0"/>
              <a:t>times the phase space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416841" y="5559891"/>
            <a:ext cx="26474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momentum transverse</a:t>
            </a:r>
            <a:br>
              <a:rPr lang="en-US" sz="2000" dirty="0" smtClean="0"/>
            </a:br>
            <a:r>
              <a:rPr lang="en-US" sz="2000" dirty="0" smtClean="0"/>
              <a:t>to the beam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699606" y="2100953"/>
            <a:ext cx="25981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Most gluons are near </a:t>
            </a:r>
            <a:br>
              <a:rPr lang="en-US" sz="2000" dirty="0" smtClean="0"/>
            </a:br>
            <a:r>
              <a:rPr lang="en-US" sz="2000" dirty="0" smtClean="0"/>
              <a:t>the saturation scale Q</a:t>
            </a:r>
            <a:r>
              <a:rPr lang="en-US" sz="2000" baseline="-25000" dirty="0" smtClean="0"/>
              <a:t>s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724770" y="2621674"/>
            <a:ext cx="974836" cy="53252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43305" y="5708787"/>
            <a:ext cx="59861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Gluon “size” = 1/transverse momentum</a:t>
            </a:r>
            <a:br>
              <a:rPr lang="en-US" sz="2800" dirty="0" smtClean="0"/>
            </a:br>
            <a:r>
              <a:rPr lang="en-US" sz="2800" dirty="0" smtClean="0"/>
              <a:t>                       = 1/Q</a:t>
            </a:r>
            <a:r>
              <a:rPr lang="en-US" sz="2800" baseline="-25000" dirty="0" smtClean="0"/>
              <a:t>s</a:t>
            </a:r>
            <a:endParaRPr lang="en-US" sz="2800" baseline="-250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C0BA-267B-F447-BCD0-89A500D70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6699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4112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High Energy QCD: </a:t>
            </a:r>
            <a:r>
              <a:rPr lang="en-US" sz="4000" dirty="0"/>
              <a:t>s</a:t>
            </a:r>
            <a:r>
              <a:rPr lang="en-US" sz="4000" dirty="0" smtClean="0"/>
              <a:t>aturation physics</a:t>
            </a:r>
            <a:endParaRPr lang="en-US" sz="4000" dirty="0"/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7112"/>
            <a:ext cx="8229600" cy="528245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nonlinear BK/JIMWLK equations and the MV model lead to </a:t>
            </a:r>
            <a:r>
              <a:rPr lang="en-US" sz="2000" dirty="0"/>
              <a:t>a large internal </a:t>
            </a:r>
            <a:r>
              <a:rPr lang="en-US" sz="2000" dirty="0" smtClean="0"/>
              <a:t>momentum </a:t>
            </a:r>
            <a:r>
              <a:rPr lang="en-US" sz="2000" dirty="0"/>
              <a:t>scale Q</a:t>
            </a:r>
            <a:r>
              <a:rPr lang="en-US" sz="2000" baseline="-25000" dirty="0"/>
              <a:t>S</a:t>
            </a:r>
            <a:r>
              <a:rPr lang="en-US" sz="2000" dirty="0"/>
              <a:t> which grows with both </a:t>
            </a:r>
            <a:r>
              <a:rPr lang="en-US" sz="2000" dirty="0" smtClean="0"/>
              <a:t>the decreasing x /increasing energy </a:t>
            </a:r>
            <a:r>
              <a:rPr lang="en-US" sz="2000" dirty="0"/>
              <a:t>s </a:t>
            </a:r>
            <a:r>
              <a:rPr lang="en-US" sz="2000" dirty="0" smtClean="0"/>
              <a:t>(             ) and the increasing nuclear </a:t>
            </a:r>
            <a:r>
              <a:rPr lang="en-US" sz="2000" dirty="0"/>
              <a:t>atomic number A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 	such </a:t>
            </a:r>
            <a:r>
              <a:rPr lang="en-US" sz="2000" dirty="0"/>
              <a:t>that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	and </a:t>
            </a:r>
            <a:r>
              <a:rPr lang="en-US" sz="2000" dirty="0"/>
              <a:t>we can calculate total cross sections, </a:t>
            </a:r>
            <a:r>
              <a:rPr lang="en-US" sz="2000" dirty="0" smtClean="0"/>
              <a:t>particle multiplicities</a:t>
            </a:r>
            <a:r>
              <a:rPr lang="en-US" sz="2000" dirty="0"/>
              <a:t>, </a:t>
            </a:r>
            <a:r>
              <a:rPr lang="en-US" sz="2000" dirty="0" smtClean="0"/>
              <a:t>	correlations, etc. , </a:t>
            </a:r>
            <a:r>
              <a:rPr lang="en-US" sz="2000" dirty="0"/>
              <a:t>from </a:t>
            </a:r>
            <a:r>
              <a:rPr lang="en-US" sz="2000" u="sng" dirty="0"/>
              <a:t>first principles</a:t>
            </a:r>
            <a:r>
              <a:rPr lang="en-US" sz="2000" dirty="0"/>
              <a:t>.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Bottom line: coupling is weak, Feynman diagrams work. </a:t>
            </a:r>
            <a:br>
              <a:rPr lang="en-US" sz="2000" dirty="0" smtClean="0"/>
            </a:br>
            <a:r>
              <a:rPr lang="en-US" sz="2000" dirty="0" smtClean="0"/>
              <a:t>But: the system is dense and physics is nonlinear!</a:t>
            </a:r>
            <a:endParaRPr lang="en-US" sz="2000" dirty="0"/>
          </a:p>
        </p:txBody>
      </p:sp>
      <p:graphicFrame>
        <p:nvGraphicFramePr>
          <p:cNvPr id="19661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2908884"/>
              </p:ext>
            </p:extLst>
          </p:nvPr>
        </p:nvGraphicFramePr>
        <p:xfrm>
          <a:off x="3429000" y="3606778"/>
          <a:ext cx="2554288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2" name="Equation" r:id="rId3" imgW="1117440" imgH="228600" progId="Equation.3">
                  <p:embed/>
                </p:oleObj>
              </mc:Choice>
              <mc:Fallback>
                <p:oleObj name="Equation" r:id="rId3" imgW="11174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3606778"/>
                        <a:ext cx="2554288" cy="523875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056" y="1968649"/>
            <a:ext cx="687048" cy="165629"/>
          </a:xfrm>
          <a:prstGeom prst="rect">
            <a:avLst/>
          </a:prstGeom>
        </p:spPr>
      </p:pic>
      <p:graphicFrame>
        <p:nvGraphicFramePr>
          <p:cNvPr id="7" name="Object 7">
            <a:hlinkClick r:id="" action="ppaction://hlinkshowjump?jump=lastslid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15493"/>
              </p:ext>
            </p:extLst>
          </p:nvPr>
        </p:nvGraphicFramePr>
        <p:xfrm>
          <a:off x="3790143" y="2312276"/>
          <a:ext cx="1812418" cy="882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3" name="Equation" r:id="rId6" imgW="965160" imgH="469800" progId="Equation.3">
                  <p:embed/>
                </p:oleObj>
              </mc:Choice>
              <mc:Fallback>
                <p:oleObj name="Equation" r:id="rId6" imgW="9651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alphaModFix amt="7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0143" y="2312276"/>
                        <a:ext cx="1812418" cy="882847"/>
                      </a:xfrm>
                      <a:prstGeom prst="rect">
                        <a:avLst/>
                      </a:prstGeom>
                      <a:solidFill>
                        <a:srgbClr val="FFFF99">
                          <a:alpha val="75999"/>
                        </a:srgbClr>
                      </a:solidFill>
                      <a:ln w="28575">
                        <a:solidFill>
                          <a:srgbClr val="000080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C0BA-267B-F447-BCD0-89A500D70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7994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Saturation Scale</a:t>
            </a:r>
            <a:endParaRPr lang="en-US" dirty="0"/>
          </a:p>
        </p:txBody>
      </p:sp>
      <p:pic>
        <p:nvPicPr>
          <p:cNvPr id="4" name="Content Placeholder 3" descr="QxA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018" r="-32018"/>
          <a:stretch>
            <a:fillRect/>
          </a:stretch>
        </p:blipFill>
        <p:spPr>
          <a:xfrm>
            <a:off x="2778914" y="2325849"/>
            <a:ext cx="7118820" cy="3915077"/>
          </a:xfrm>
        </p:spPr>
      </p:pic>
      <p:sp>
        <p:nvSpPr>
          <p:cNvPr id="5" name="TextBox 4"/>
          <p:cNvSpPr txBox="1"/>
          <p:nvPr/>
        </p:nvSpPr>
        <p:spPr>
          <a:xfrm>
            <a:off x="604372" y="1573975"/>
            <a:ext cx="7933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summarize, saturation scale is an increasing function of both energy (1/x) and A: </a:t>
            </a:r>
            <a:endParaRPr lang="en-US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72" y="2778000"/>
            <a:ext cx="2491518" cy="10886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536231"/>
            <a:ext cx="38930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Gold nucleus provides an enhancement</a:t>
            </a:r>
            <a:br>
              <a:rPr lang="en-US" dirty="0" smtClean="0"/>
            </a:br>
            <a:r>
              <a:rPr lang="en-US" dirty="0" smtClean="0"/>
              <a:t>by 197</a:t>
            </a:r>
            <a:r>
              <a:rPr lang="en-US" baseline="30000" dirty="0" smtClean="0"/>
              <a:t>1/3</a:t>
            </a:r>
            <a:r>
              <a:rPr lang="en-US" dirty="0" smtClean="0"/>
              <a:t>, which is equivalent to doing</a:t>
            </a:r>
            <a:br>
              <a:rPr lang="en-US" dirty="0" smtClean="0"/>
            </a:br>
            <a:r>
              <a:rPr lang="en-US" dirty="0" smtClean="0"/>
              <a:t>scattering on a proton at 197 times </a:t>
            </a:r>
            <a:br>
              <a:rPr lang="en-US" dirty="0" smtClean="0"/>
            </a:br>
            <a:r>
              <a:rPr lang="en-US" dirty="0" smtClean="0"/>
              <a:t>smaller-x / higher-s!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C0BA-267B-F447-BCD0-89A500D70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8044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Saturation Scales at EIC</a:t>
            </a:r>
            <a:endParaRPr lang="en-US" dirty="0"/>
          </a:p>
        </p:txBody>
      </p:sp>
      <p:pic>
        <p:nvPicPr>
          <p:cNvPr id="4" name="Content Placeholder 3" descr="Qs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7" r="-1927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757378" y="1277034"/>
            <a:ext cx="4628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 I = MV-inspired dipole model</a:t>
            </a:r>
          </a:p>
          <a:p>
            <a:r>
              <a:rPr lang="en-US" dirty="0" smtClean="0"/>
              <a:t>Model II = running-coupling BK evolution (</a:t>
            </a:r>
            <a:r>
              <a:rPr lang="en-US" dirty="0" err="1" smtClean="0"/>
              <a:t>rcBK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7378" y="6035441"/>
            <a:ext cx="5270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difference in Q</a:t>
            </a:r>
            <a:r>
              <a:rPr lang="en-US" baseline="-25000" dirty="0" smtClean="0"/>
              <a:t>s</a:t>
            </a:r>
            <a:r>
              <a:rPr lang="en-US" dirty="0" smtClean="0"/>
              <a:t> values is minimal in the EIC range. </a:t>
            </a:r>
            <a:br>
              <a:rPr lang="en-US" dirty="0" smtClean="0"/>
            </a:br>
            <a:r>
              <a:rPr lang="en-US" dirty="0" smtClean="0"/>
              <a:t>Still theoretical uncertainty remains.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984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big picture</a:t>
            </a:r>
          </a:p>
          <a:p>
            <a:r>
              <a:rPr lang="en-US" dirty="0" smtClean="0"/>
              <a:t>Small-x Physics and Saturation</a:t>
            </a:r>
          </a:p>
          <a:p>
            <a:pPr lvl="1"/>
            <a:r>
              <a:rPr lang="en-US" dirty="0" smtClean="0"/>
              <a:t>Main Saturation Concepts </a:t>
            </a:r>
            <a:br>
              <a:rPr lang="en-US" dirty="0" smtClean="0"/>
            </a:br>
            <a:r>
              <a:rPr lang="en-US" dirty="0" smtClean="0"/>
              <a:t>(Strong Fields, Weak Coupling, </a:t>
            </a:r>
            <a:r>
              <a:rPr lang="en-US" smtClean="0"/>
              <a:t>Nonlinear Effects)</a:t>
            </a:r>
            <a:endParaRPr lang="en-US" dirty="0" smtClean="0"/>
          </a:p>
          <a:p>
            <a:pPr lvl="1"/>
            <a:r>
              <a:rPr lang="en-US" dirty="0" smtClean="0"/>
              <a:t>Relevant Observables</a:t>
            </a:r>
          </a:p>
          <a:p>
            <a:r>
              <a:rPr lang="en-US" dirty="0" smtClean="0"/>
              <a:t>Large-x Physics in </a:t>
            </a:r>
            <a:r>
              <a:rPr lang="en-US" dirty="0" err="1" smtClean="0"/>
              <a:t>e+A</a:t>
            </a:r>
            <a:endParaRPr lang="en-US" dirty="0" smtClean="0"/>
          </a:p>
          <a:p>
            <a:r>
              <a:rPr lang="en-US" dirty="0" smtClean="0"/>
              <a:t>Connections to other fields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10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06846"/>
            <a:ext cx="8229600" cy="1143000"/>
          </a:xfrm>
        </p:spPr>
        <p:txBody>
          <a:bodyPr/>
          <a:lstStyle/>
          <a:p>
            <a:r>
              <a:rPr lang="en-US" dirty="0" smtClean="0"/>
              <a:t>B. Relevant Observables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327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Dipole picture of DIS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In the dipole picture of DIS the virtual photon splits into a quark-antiquark pair, which then interacts with the target.</a:t>
            </a:r>
          </a:p>
          <a:p>
            <a:r>
              <a:rPr lang="en-US" sz="2400" dirty="0" smtClean="0"/>
              <a:t>The total DIS cross section and structure functions are calculated via:</a:t>
            </a:r>
            <a:endParaRPr lang="en-US" sz="2400" dirty="0"/>
          </a:p>
        </p:txBody>
      </p:sp>
      <p:pic>
        <p:nvPicPr>
          <p:cNvPr id="4" name="Picture 3" descr="dipole_DI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919" y="3195164"/>
            <a:ext cx="5739595" cy="304023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62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Dipole Amplitude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total DIS cross section is expressed in terms of the (</a:t>
            </a:r>
            <a:r>
              <a:rPr lang="en-US" sz="2400" dirty="0" err="1" smtClean="0"/>
              <a:t>Im</a:t>
            </a:r>
            <a:r>
              <a:rPr lang="en-US" sz="2400" dirty="0" smtClean="0"/>
              <a:t> part of the) forward quark dipole amplitude N:</a:t>
            </a:r>
            <a:endParaRPr lang="en-US" sz="2400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11582"/>
            <a:ext cx="8063772" cy="1002055"/>
          </a:xfrm>
          <a:prstGeom prst="rect">
            <a:avLst/>
          </a:prstGeom>
        </p:spPr>
      </p:pic>
      <p:pic>
        <p:nvPicPr>
          <p:cNvPr id="5" name="Picture 4" descr="dipole_DI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71" y="3591417"/>
            <a:ext cx="5739595" cy="304023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7046188" y="4264952"/>
            <a:ext cx="27311" cy="169316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133" y="4954027"/>
            <a:ext cx="897319" cy="315016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453" y="3890817"/>
            <a:ext cx="131041" cy="131041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740" y="4753264"/>
            <a:ext cx="586846" cy="200763"/>
          </a:xfrm>
          <a:prstGeom prst="rect">
            <a:avLst/>
          </a:prstGeom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328509" y="6126163"/>
            <a:ext cx="31924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66"/>
                </a:solidFill>
                <a:ea typeface="ＭＳ Ｐゴシック" charset="0"/>
              </a:rPr>
              <a:t>with rapidity </a:t>
            </a:r>
            <a:r>
              <a:rPr lang="en-US" sz="2400" dirty="0">
                <a:solidFill>
                  <a:srgbClr val="993300"/>
                </a:solidFill>
                <a:ea typeface="ＭＳ Ｐゴシック" charset="0"/>
              </a:rPr>
              <a:t>Y=</a:t>
            </a:r>
            <a:r>
              <a:rPr lang="en-US" sz="2400" dirty="0" err="1">
                <a:solidFill>
                  <a:srgbClr val="993300"/>
                </a:solidFill>
                <a:ea typeface="ＭＳ Ｐゴシック" charset="0"/>
              </a:rPr>
              <a:t>ln</a:t>
            </a:r>
            <a:r>
              <a:rPr lang="en-US" sz="2400" dirty="0">
                <a:solidFill>
                  <a:srgbClr val="993300"/>
                </a:solidFill>
                <a:ea typeface="ＭＳ Ｐゴシック" charset="0"/>
              </a:rPr>
              <a:t>(1/x)</a:t>
            </a:r>
            <a:r>
              <a:rPr lang="en-US" sz="2400" dirty="0">
                <a:solidFill>
                  <a:srgbClr val="000066"/>
                </a:solidFill>
                <a:ea typeface="ＭＳ Ｐゴシック" charset="0"/>
              </a:rPr>
              <a:t> 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18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sz="4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Dipole Amplitude</a:t>
            </a:r>
            <a:endParaRPr lang="en-US" sz="4000" dirty="0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244739" name="Picture 3" descr="glamu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2514600"/>
            <a:ext cx="5486400" cy="3759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44740" name="Text Box 4"/>
          <p:cNvSpPr txBox="1">
            <a:spLocks noChangeArrowheads="1"/>
          </p:cNvSpPr>
          <p:nvPr/>
        </p:nvSpPr>
        <p:spPr bwMode="auto">
          <a:xfrm>
            <a:off x="228600" y="990600"/>
            <a:ext cx="475938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66"/>
                </a:solidFill>
                <a:latin typeface="Arial" charset="0"/>
                <a:ea typeface="ＭＳ Ｐゴシック" charset="0"/>
              </a:rPr>
              <a:t>The dipole-nucleus </a:t>
            </a:r>
            <a:r>
              <a:rPr lang="en-US" sz="2400" dirty="0" smtClean="0">
                <a:solidFill>
                  <a:srgbClr val="000066"/>
                </a:solidFill>
                <a:latin typeface="Arial" charset="0"/>
                <a:ea typeface="ＭＳ Ｐゴシック" charset="0"/>
              </a:rPr>
              <a:t>amplitude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66"/>
                </a:solidFill>
                <a:latin typeface="Arial" charset="0"/>
                <a:ea typeface="ＭＳ Ｐゴシック" charset="0"/>
              </a:rPr>
              <a:t>as a function of the dipole size is</a:t>
            </a:r>
            <a:endParaRPr lang="en-US" sz="2400" dirty="0">
              <a:solidFill>
                <a:srgbClr val="000066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44743" name="Text Box 7"/>
          <p:cNvSpPr txBox="1">
            <a:spLocks noChangeArrowheads="1"/>
          </p:cNvSpPr>
          <p:nvPr/>
        </p:nvSpPr>
        <p:spPr bwMode="auto">
          <a:xfrm>
            <a:off x="3657600" y="5943600"/>
            <a:ext cx="9144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990000"/>
                </a:solidFill>
                <a:latin typeface="Times New Roman" charset="0"/>
                <a:ea typeface="ＭＳ Ｐゴシック" charset="0"/>
              </a:rPr>
              <a:t>1/Q</a:t>
            </a:r>
            <a:r>
              <a:rPr lang="en-US" sz="2400" b="1" baseline="-25000" dirty="0">
                <a:solidFill>
                  <a:srgbClr val="990000"/>
                </a:solidFill>
                <a:latin typeface="Times New Roman" charset="0"/>
                <a:ea typeface="ＭＳ Ｐゴシック" charset="0"/>
              </a:rPr>
              <a:t>S</a:t>
            </a:r>
            <a:endParaRPr lang="en-US" sz="2400" b="1" dirty="0">
              <a:solidFill>
                <a:srgbClr val="99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44744" name="Text Box 8"/>
          <p:cNvSpPr txBox="1">
            <a:spLocks noChangeArrowheads="1"/>
          </p:cNvSpPr>
          <p:nvPr/>
        </p:nvSpPr>
        <p:spPr bwMode="auto">
          <a:xfrm>
            <a:off x="152400" y="5638800"/>
            <a:ext cx="22447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66"/>
                </a:solidFill>
                <a:latin typeface="Arial" charset="0"/>
                <a:ea typeface="ＭＳ Ｐゴシック" charset="0"/>
              </a:rPr>
              <a:t>Color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66"/>
                </a:solidFill>
                <a:latin typeface="Arial" charset="0"/>
                <a:ea typeface="ＭＳ Ｐゴシック" charset="0"/>
              </a:rPr>
              <a:t>transparency</a:t>
            </a:r>
          </a:p>
        </p:txBody>
      </p:sp>
      <p:sp>
        <p:nvSpPr>
          <p:cNvPr id="244745" name="Line 9"/>
          <p:cNvSpPr>
            <a:spLocks noChangeShapeType="1"/>
          </p:cNvSpPr>
          <p:nvPr/>
        </p:nvSpPr>
        <p:spPr bwMode="auto">
          <a:xfrm flipV="1">
            <a:off x="1295400" y="5867400"/>
            <a:ext cx="609600" cy="7620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00FFCC"/>
              </a:buClr>
              <a:buSzPct val="55000"/>
              <a:buFont typeface="Wingdings" charset="0"/>
              <a:buChar char="n"/>
            </a:pPr>
            <a:endParaRPr lang="en-US" sz="2800">
              <a:solidFill>
                <a:srgbClr val="000066"/>
              </a:solidFill>
              <a:latin typeface="Tahoma" charset="0"/>
              <a:ea typeface="ＭＳ Ｐゴシック" charset="0"/>
            </a:endParaRPr>
          </a:p>
        </p:txBody>
      </p:sp>
      <p:sp>
        <p:nvSpPr>
          <p:cNvPr id="244746" name="Text Box 10"/>
          <p:cNvSpPr txBox="1">
            <a:spLocks noChangeArrowheads="1"/>
          </p:cNvSpPr>
          <p:nvPr/>
        </p:nvSpPr>
        <p:spPr bwMode="auto">
          <a:xfrm>
            <a:off x="6918325" y="3036888"/>
            <a:ext cx="178593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66"/>
                </a:solidFill>
                <a:latin typeface="Arial" charset="0"/>
                <a:ea typeface="ＭＳ Ｐゴシック" charset="0"/>
              </a:rPr>
              <a:t>Black disk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66"/>
                </a:solidFill>
                <a:latin typeface="Arial" charset="0"/>
                <a:ea typeface="ＭＳ Ｐゴシック" charset="0"/>
              </a:rPr>
              <a:t>limit,</a:t>
            </a:r>
          </a:p>
        </p:txBody>
      </p:sp>
      <p:sp>
        <p:nvSpPr>
          <p:cNvPr id="244747" name="Line 11"/>
          <p:cNvSpPr>
            <a:spLocks noChangeShapeType="1"/>
          </p:cNvSpPr>
          <p:nvPr/>
        </p:nvSpPr>
        <p:spPr bwMode="auto">
          <a:xfrm flipH="1">
            <a:off x="5943600" y="3276600"/>
            <a:ext cx="990600" cy="15240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00FFCC"/>
              </a:buClr>
              <a:buSzPct val="55000"/>
              <a:buFont typeface="Wingdings" charset="0"/>
              <a:buChar char="n"/>
            </a:pPr>
            <a:endParaRPr lang="en-US" sz="2800">
              <a:solidFill>
                <a:srgbClr val="000066"/>
              </a:solidFill>
              <a:latin typeface="Tahoma" charset="0"/>
              <a:ea typeface="ＭＳ Ｐゴシック" charset="0"/>
            </a:endParaRPr>
          </a:p>
        </p:txBody>
      </p:sp>
      <p:graphicFrame>
        <p:nvGraphicFramePr>
          <p:cNvPr id="244748" name="Object 12"/>
          <p:cNvGraphicFramePr>
            <a:graphicFrameLocks noChangeAspect="1"/>
          </p:cNvGraphicFramePr>
          <p:nvPr/>
        </p:nvGraphicFramePr>
        <p:xfrm>
          <a:off x="7010400" y="4114800"/>
          <a:ext cx="1981200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7" name="Equation" r:id="rId4" imgW="736560" imgH="241200" progId="Equation.3">
                  <p:embed/>
                </p:oleObj>
              </mc:Choice>
              <mc:Fallback>
                <p:oleObj name="Equation" r:id="rId4" imgW="7365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4114800"/>
                        <a:ext cx="1981200" cy="649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dipole_DIS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157" y="841384"/>
            <a:ext cx="3842443" cy="203532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F460-F25F-9047-9702-2B5F5E7C18E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915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4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44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43" grpId="0" animBg="1"/>
      <p:bldP spid="244744" grpId="0"/>
      <p:bldP spid="244745" grpId="0" animBg="1"/>
      <p:bldP spid="244746" grpId="0"/>
      <p:bldP spid="24474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Evolution of the Dipole Amplitude with Rapidity</a:t>
            </a:r>
            <a:endParaRPr lang="en-US" sz="3200" dirty="0"/>
          </a:p>
        </p:txBody>
      </p:sp>
      <p:pic>
        <p:nvPicPr>
          <p:cNvPr id="4" name="Content Placeholder 3" descr="dipoleamplitude3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24" r="-20324"/>
          <a:stretch>
            <a:fillRect/>
          </a:stretch>
        </p:blipFill>
        <p:spPr>
          <a:xfrm>
            <a:off x="-534610" y="1143000"/>
            <a:ext cx="7283752" cy="4005783"/>
          </a:xfrm>
        </p:spPr>
      </p:pic>
      <p:sp>
        <p:nvSpPr>
          <p:cNvPr id="5" name="TextBox 4"/>
          <p:cNvSpPr txBox="1"/>
          <p:nvPr/>
        </p:nvSpPr>
        <p:spPr>
          <a:xfrm>
            <a:off x="6054775" y="1686753"/>
            <a:ext cx="2125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numerical solution </a:t>
            </a:r>
            <a:br>
              <a:rPr lang="en-US" sz="2000" dirty="0" smtClean="0">
                <a:solidFill>
                  <a:prstClr val="black"/>
                </a:solidFill>
                <a:latin typeface="Calibri"/>
              </a:rPr>
            </a:b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by J. Albacete ‘03</a:t>
            </a: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629" y="5818036"/>
            <a:ext cx="4466753" cy="7940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5252027"/>
            <a:ext cx="6257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BK solution preserves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the black disk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limit (N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&lt;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1):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498629" y="1011794"/>
            <a:ext cx="0" cy="38510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542" y="4977102"/>
            <a:ext cx="560184" cy="28009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54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47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Dipole Amplitude as a Probe </a:t>
            </a:r>
            <a:br>
              <a:rPr lang="en-US" dirty="0" smtClean="0"/>
            </a:br>
            <a:r>
              <a:rPr lang="en-US" dirty="0" smtClean="0"/>
              <a:t>of Spatial Gluon 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26554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Dipole amplitude is related to gluon distribution.</a:t>
            </a:r>
          </a:p>
          <a:p>
            <a:r>
              <a:rPr lang="en-US" sz="2000" dirty="0" smtClean="0"/>
              <a:t>It is related to the Wigner distribution for low-x gluons:</a:t>
            </a:r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Just like for the Wigner distribution, one can extract the gluon transverse momentum distribution (TMD) out of it:</a:t>
            </a:r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Dipole amplitude gives us information about the spatial distribution of small-x gluons. </a:t>
            </a:r>
            <a:endParaRPr lang="en-US" sz="2000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74" y="3343734"/>
            <a:ext cx="7336621" cy="326072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74" y="4676816"/>
            <a:ext cx="7336621" cy="541448"/>
          </a:xfrm>
          <a:prstGeom prst="rect">
            <a:avLst/>
          </a:prstGeom>
        </p:spPr>
      </p:pic>
      <p:pic>
        <p:nvPicPr>
          <p:cNvPr id="6" name="Picture 5" descr="dipole_vs_TMD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191" y="1447340"/>
            <a:ext cx="2588521" cy="156996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25</a:t>
            </a:fld>
            <a:endParaRPr lang="en-US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168" y="1596144"/>
            <a:ext cx="351067" cy="188377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811" y="2143301"/>
            <a:ext cx="259063" cy="21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35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5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Can Saturation be Discovered at EIC?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237570"/>
            <a:ext cx="86234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EIC has an unprecedented small-x reach for DIS on large nuclear targets, allowing </a:t>
            </a:r>
            <a:br>
              <a:rPr lang="en-US" sz="2000" dirty="0" smtClean="0">
                <a:solidFill>
                  <a:prstClr val="black"/>
                </a:solidFill>
                <a:latin typeface="Calibri"/>
              </a:rPr>
            </a:b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to seal the discovery of saturation physics and study of its properties:  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 descr="RegionsOfWaveFunction_xQ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062" y="2228330"/>
            <a:ext cx="5267938" cy="399086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52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5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Can Saturation be Discovered at EIC?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237570"/>
            <a:ext cx="86234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EIC has an unprecedented small-x reach for DIS on large nuclear targets, allowing </a:t>
            </a:r>
            <a:br>
              <a:rPr lang="en-US" sz="2000" dirty="0" smtClean="0">
                <a:solidFill>
                  <a:prstClr val="black"/>
                </a:solidFill>
                <a:latin typeface="Calibri"/>
              </a:rPr>
            </a:b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to seal the discovery of saturation physics and study of its properties </a:t>
            </a:r>
            <a:br>
              <a:rPr lang="en-US" sz="2000" dirty="0" smtClean="0">
                <a:solidFill>
                  <a:prstClr val="black"/>
                </a:solidFill>
                <a:latin typeface="Calibri"/>
              </a:rPr>
            </a:b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(see Thomas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</a:rPr>
              <a:t>Ullrich’s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talk):  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 descr="RegionsOfWaveFunction_xQ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379" y="2237088"/>
            <a:ext cx="2683144" cy="2032685"/>
          </a:xfrm>
          <a:prstGeom prst="rect">
            <a:avLst/>
          </a:prstGeom>
        </p:spPr>
      </p:pic>
      <p:pic>
        <p:nvPicPr>
          <p:cNvPr id="9" name="Content Placeholder 8" descr="xq2plane-xA-EIC_forYuri_b=0.pdf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59" r="-17359"/>
          <a:stretch>
            <a:fillRect/>
          </a:stretch>
        </p:blipFill>
        <p:spPr>
          <a:xfrm>
            <a:off x="-1116923" y="1920880"/>
            <a:ext cx="8450905" cy="4647672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32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9712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(</a:t>
            </a:r>
            <a:r>
              <a:rPr lang="en-US" sz="2800" dirty="0" err="1" smtClean="0"/>
              <a:t>i</a:t>
            </a:r>
            <a:r>
              <a:rPr lang="en-US" sz="2800" dirty="0" smtClean="0"/>
              <a:t>) Nuclear Structure Functions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72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5"/>
            <a:ext cx="8229600" cy="1143000"/>
          </a:xfrm>
        </p:spPr>
        <p:txBody>
          <a:bodyPr/>
          <a:lstStyle/>
          <a:p>
            <a:r>
              <a:rPr lang="en-US" dirty="0" smtClean="0"/>
              <a:t>Structure Function at EIC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40287" y="1158255"/>
            <a:ext cx="39465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Nuclear structure functions F</a:t>
            </a:r>
            <a:r>
              <a:rPr lang="en-US" baseline="-25000" dirty="0" smtClean="0"/>
              <a:t>2</a:t>
            </a:r>
            <a:r>
              <a:rPr lang="en-US" dirty="0" smtClean="0"/>
              <a:t> and F</a:t>
            </a:r>
            <a:r>
              <a:rPr lang="en-US" baseline="-25000" dirty="0" smtClean="0"/>
              <a:t>L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which could be measured at EIC </a:t>
            </a:r>
            <a:br>
              <a:rPr lang="en-US" dirty="0" smtClean="0"/>
            </a:br>
            <a:r>
              <a:rPr lang="en-US" dirty="0" smtClean="0"/>
              <a:t>(values = EPS09+PYTHIA). Shaded area =</a:t>
            </a:r>
            <a:br>
              <a:rPr lang="en-US" dirty="0" smtClean="0"/>
            </a:br>
            <a:r>
              <a:rPr lang="en-US" dirty="0" smtClean="0"/>
              <a:t>(x, Q</a:t>
            </a:r>
            <a:r>
              <a:rPr lang="en-US" baseline="30000" dirty="0" smtClean="0"/>
              <a:t>2</a:t>
            </a:r>
            <a:r>
              <a:rPr lang="en-US" dirty="0" smtClean="0"/>
              <a:t>) range of world </a:t>
            </a:r>
            <a:r>
              <a:rPr lang="en-US" dirty="0" err="1" smtClean="0"/>
              <a:t>e+A</a:t>
            </a:r>
            <a:r>
              <a:rPr lang="en-US" dirty="0" smtClean="0"/>
              <a:t> data.</a:t>
            </a:r>
            <a:endParaRPr lang="en-US" dirty="0"/>
          </a:p>
        </p:txBody>
      </p:sp>
      <p:pic>
        <p:nvPicPr>
          <p:cNvPr id="6" name="Content Placeholder 5" descr="NewF2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271" r="-55271"/>
          <a:stretch>
            <a:fillRect/>
          </a:stretch>
        </p:blipFill>
        <p:spPr>
          <a:xfrm>
            <a:off x="-1689332" y="1599380"/>
            <a:ext cx="8229600" cy="4525963"/>
          </a:xfrm>
        </p:spPr>
      </p:pic>
      <p:pic>
        <p:nvPicPr>
          <p:cNvPr id="7" name="Picture 6" descr="ScaledF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956" y="2656441"/>
            <a:ext cx="4120467" cy="315136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740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2898"/>
            <a:ext cx="8229600" cy="1143000"/>
          </a:xfrm>
        </p:spPr>
        <p:txBody>
          <a:bodyPr/>
          <a:lstStyle/>
          <a:p>
            <a:r>
              <a:rPr lang="en-US" dirty="0" smtClean="0"/>
              <a:t>The Big Picture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677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10"/>
            <a:ext cx="8229600" cy="903588"/>
          </a:xfrm>
        </p:spPr>
        <p:txBody>
          <a:bodyPr/>
          <a:lstStyle/>
          <a:p>
            <a:r>
              <a:rPr lang="en-US" dirty="0" smtClean="0"/>
              <a:t>Nuclear Shadowing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9165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Saturation effects may explain to nuclear shadowing: reduction of the number of gluons per nucleon with decreasing x and/or increasing A: </a:t>
            </a:r>
            <a:endParaRPr lang="en-US" sz="2000" dirty="0"/>
          </a:p>
        </p:txBody>
      </p:sp>
      <p:pic>
        <p:nvPicPr>
          <p:cNvPr id="4" name="Picture 3" descr="F2FLcomb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31" y="1726510"/>
            <a:ext cx="6785800" cy="2512138"/>
          </a:xfrm>
          <a:prstGeom prst="rect">
            <a:avLst/>
          </a:prstGeom>
        </p:spPr>
      </p:pic>
      <p:pic>
        <p:nvPicPr>
          <p:cNvPr id="5" name="Picture 4" descr="RgShadowin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86" y="4238648"/>
            <a:ext cx="4503285" cy="23780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90943" y="4104263"/>
            <a:ext cx="3969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But: as DGLAP does not predict the x- and A-dependences, it needs to be constraint by the data to distinguish DGLAP from nonlinear evolution.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04951" y="5304592"/>
            <a:ext cx="40901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 that including heavy flavors  (charm) for F</a:t>
            </a:r>
            <a:r>
              <a:rPr lang="en-US" baseline="-25000" dirty="0" smtClean="0"/>
              <a:t>2</a:t>
            </a:r>
            <a:r>
              <a:rPr lang="en-US" dirty="0" smtClean="0"/>
              <a:t> and F</a:t>
            </a:r>
            <a:r>
              <a:rPr lang="en-US" baseline="-25000" dirty="0" smtClean="0"/>
              <a:t>L</a:t>
            </a:r>
            <a:r>
              <a:rPr lang="en-US" dirty="0" smtClean="0"/>
              <a:t> should help </a:t>
            </a:r>
            <a:r>
              <a:rPr lang="en-US" b="1" dirty="0" smtClean="0"/>
              <a:t>distinguish between the saturation versus non-saturation predictions</a:t>
            </a:r>
            <a:r>
              <a:rPr lang="en-US" dirty="0" smtClean="0"/>
              <a:t> (see Thomas </a:t>
            </a:r>
            <a:r>
              <a:rPr lang="en-US" dirty="0" err="1" smtClean="0"/>
              <a:t>Ullrich’s</a:t>
            </a:r>
            <a:r>
              <a:rPr lang="en-US" dirty="0" smtClean="0"/>
              <a:t> talk).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84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9712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(ii) Di-Hadron Correlations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77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000066"/>
                </a:solidFill>
              </a:rPr>
              <a:t>De-</a:t>
            </a:r>
            <a:r>
              <a:rPr lang="en-US" dirty="0" smtClean="0">
                <a:solidFill>
                  <a:srgbClr val="000066"/>
                </a:solidFill>
              </a:rPr>
              <a:t>correlation</a:t>
            </a: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04880"/>
            <a:ext cx="7772400" cy="12954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66"/>
                </a:solidFill>
                <a:latin typeface="Arial" charset="0"/>
              </a:rPr>
              <a:t>Small-x evolution ↔ multiple emissions</a:t>
            </a:r>
          </a:p>
          <a:p>
            <a:r>
              <a:rPr lang="en-US" sz="2400" dirty="0">
                <a:solidFill>
                  <a:srgbClr val="000066"/>
                </a:solidFill>
                <a:latin typeface="Arial" charset="0"/>
              </a:rPr>
              <a:t>Multiple emissions → de-correlation.</a:t>
            </a:r>
          </a:p>
        </p:txBody>
      </p:sp>
      <p:sp>
        <p:nvSpPr>
          <p:cNvPr id="227332" name="Line 4"/>
          <p:cNvSpPr>
            <a:spLocks noChangeShapeType="1"/>
          </p:cNvSpPr>
          <p:nvPr/>
        </p:nvSpPr>
        <p:spPr bwMode="auto">
          <a:xfrm flipV="1">
            <a:off x="3733800" y="3886200"/>
            <a:ext cx="2209800" cy="838200"/>
          </a:xfrm>
          <a:prstGeom prst="line">
            <a:avLst/>
          </a:prstGeom>
          <a:noFill/>
          <a:ln w="762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7333" name="Line 5"/>
          <p:cNvSpPr>
            <a:spLocks noChangeShapeType="1"/>
          </p:cNvSpPr>
          <p:nvPr/>
        </p:nvSpPr>
        <p:spPr bwMode="auto">
          <a:xfrm flipH="1">
            <a:off x="1981200" y="4724400"/>
            <a:ext cx="1752600" cy="228600"/>
          </a:xfrm>
          <a:prstGeom prst="line">
            <a:avLst/>
          </a:prstGeom>
          <a:noFill/>
          <a:ln w="57150">
            <a:solidFill>
              <a:srgbClr val="99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7334" name="Line 6"/>
          <p:cNvSpPr>
            <a:spLocks noChangeShapeType="1"/>
          </p:cNvSpPr>
          <p:nvPr/>
        </p:nvSpPr>
        <p:spPr bwMode="auto">
          <a:xfrm>
            <a:off x="3733800" y="4724400"/>
            <a:ext cx="990600" cy="228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7335" name="Line 7"/>
          <p:cNvSpPr>
            <a:spLocks noChangeShapeType="1"/>
          </p:cNvSpPr>
          <p:nvPr/>
        </p:nvSpPr>
        <p:spPr bwMode="auto">
          <a:xfrm flipH="1">
            <a:off x="3429000" y="4724400"/>
            <a:ext cx="304800" cy="762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7336" name="Line 8"/>
          <p:cNvSpPr>
            <a:spLocks noChangeShapeType="1"/>
          </p:cNvSpPr>
          <p:nvPr/>
        </p:nvSpPr>
        <p:spPr bwMode="auto">
          <a:xfrm flipV="1">
            <a:off x="3733800" y="3962400"/>
            <a:ext cx="685800" cy="762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7337" name="Line 9"/>
          <p:cNvSpPr>
            <a:spLocks noChangeShapeType="1"/>
          </p:cNvSpPr>
          <p:nvPr/>
        </p:nvSpPr>
        <p:spPr bwMode="auto">
          <a:xfrm>
            <a:off x="3733800" y="4724400"/>
            <a:ext cx="1066800" cy="457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7338" name="Line 10"/>
          <p:cNvSpPr>
            <a:spLocks noChangeShapeType="1"/>
          </p:cNvSpPr>
          <p:nvPr/>
        </p:nvSpPr>
        <p:spPr bwMode="auto">
          <a:xfrm flipH="1" flipV="1">
            <a:off x="3124200" y="4267200"/>
            <a:ext cx="609600" cy="457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7339" name="Line 11"/>
          <p:cNvSpPr>
            <a:spLocks noChangeShapeType="1"/>
          </p:cNvSpPr>
          <p:nvPr/>
        </p:nvSpPr>
        <p:spPr bwMode="auto">
          <a:xfrm flipH="1" flipV="1">
            <a:off x="3581400" y="3733800"/>
            <a:ext cx="152400" cy="990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7340" name="Line 12"/>
          <p:cNvSpPr>
            <a:spLocks noChangeShapeType="1"/>
          </p:cNvSpPr>
          <p:nvPr/>
        </p:nvSpPr>
        <p:spPr bwMode="auto">
          <a:xfrm>
            <a:off x="3733800" y="4724400"/>
            <a:ext cx="304800" cy="381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7341" name="Line 13"/>
          <p:cNvSpPr>
            <a:spLocks noChangeShapeType="1"/>
          </p:cNvSpPr>
          <p:nvPr/>
        </p:nvSpPr>
        <p:spPr bwMode="auto">
          <a:xfrm flipV="1">
            <a:off x="3733800" y="4191000"/>
            <a:ext cx="152400" cy="533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7342" name="Line 14"/>
          <p:cNvSpPr>
            <a:spLocks noChangeShapeType="1"/>
          </p:cNvSpPr>
          <p:nvPr/>
        </p:nvSpPr>
        <p:spPr bwMode="auto">
          <a:xfrm flipH="1">
            <a:off x="3276600" y="4724400"/>
            <a:ext cx="457200" cy="304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7343" name="Line 15"/>
          <p:cNvSpPr>
            <a:spLocks noChangeShapeType="1"/>
          </p:cNvSpPr>
          <p:nvPr/>
        </p:nvSpPr>
        <p:spPr bwMode="auto">
          <a:xfrm flipH="1" flipV="1">
            <a:off x="3276600" y="4495800"/>
            <a:ext cx="457200" cy="228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7344" name="Line 16"/>
          <p:cNvSpPr>
            <a:spLocks noChangeShapeType="1"/>
          </p:cNvSpPr>
          <p:nvPr/>
        </p:nvSpPr>
        <p:spPr bwMode="auto">
          <a:xfrm>
            <a:off x="3733800" y="4724400"/>
            <a:ext cx="228600" cy="533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7345" name="Line 17"/>
          <p:cNvSpPr>
            <a:spLocks noChangeShapeType="1"/>
          </p:cNvSpPr>
          <p:nvPr/>
        </p:nvSpPr>
        <p:spPr bwMode="auto">
          <a:xfrm flipV="1">
            <a:off x="3733800" y="4191000"/>
            <a:ext cx="609600" cy="533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7346" name="Text Box 18"/>
          <p:cNvSpPr txBox="1">
            <a:spLocks noChangeArrowheads="1"/>
          </p:cNvSpPr>
          <p:nvPr/>
        </p:nvSpPr>
        <p:spPr bwMode="auto">
          <a:xfrm>
            <a:off x="6156325" y="3544888"/>
            <a:ext cx="1082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P</a:t>
            </a:r>
            <a:r>
              <a:rPr lang="en-US" baseline="-25000"/>
              <a:t>T, trig</a:t>
            </a:r>
            <a:endParaRPr lang="en-US"/>
          </a:p>
        </p:txBody>
      </p:sp>
      <p:sp>
        <p:nvSpPr>
          <p:cNvPr id="227347" name="Text Box 19"/>
          <p:cNvSpPr txBox="1">
            <a:spLocks noChangeArrowheads="1"/>
          </p:cNvSpPr>
          <p:nvPr/>
        </p:nvSpPr>
        <p:spPr bwMode="auto">
          <a:xfrm>
            <a:off x="685800" y="4876800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P</a:t>
            </a:r>
            <a:r>
              <a:rPr lang="en-US" baseline="-25000"/>
              <a:t>T, assoc</a:t>
            </a:r>
            <a:endParaRPr lang="en-US"/>
          </a:p>
        </p:txBody>
      </p:sp>
      <p:sp>
        <p:nvSpPr>
          <p:cNvPr id="227348" name="Text Box 20"/>
          <p:cNvSpPr txBox="1">
            <a:spLocks noChangeArrowheads="1"/>
          </p:cNvSpPr>
          <p:nvPr/>
        </p:nvSpPr>
        <p:spPr bwMode="auto">
          <a:xfrm>
            <a:off x="2667000" y="3429000"/>
            <a:ext cx="73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~Q</a:t>
            </a:r>
            <a:r>
              <a:rPr lang="en-US" baseline="-25000"/>
              <a:t>S</a:t>
            </a:r>
            <a:endParaRPr lang="en-US"/>
          </a:p>
        </p:txBody>
      </p:sp>
      <p:sp>
        <p:nvSpPr>
          <p:cNvPr id="227349" name="Text Box 21"/>
          <p:cNvSpPr txBox="1">
            <a:spLocks noChangeArrowheads="1"/>
          </p:cNvSpPr>
          <p:nvPr/>
        </p:nvSpPr>
        <p:spPr bwMode="auto">
          <a:xfrm>
            <a:off x="5638800" y="4572000"/>
            <a:ext cx="312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P</a:t>
            </a:r>
            <a:r>
              <a:rPr lang="en-US" baseline="-25000"/>
              <a:t>T, trig </a:t>
            </a:r>
            <a:r>
              <a:rPr lang="en-US"/>
              <a:t>- P </a:t>
            </a:r>
            <a:r>
              <a:rPr lang="en-US" baseline="-25000"/>
              <a:t>T, assoc </a:t>
            </a:r>
            <a:r>
              <a:rPr lang="en-US"/>
              <a:t>~ Q</a:t>
            </a:r>
            <a:r>
              <a:rPr lang="en-US" baseline="-25000"/>
              <a:t>S</a:t>
            </a:r>
          </a:p>
        </p:txBody>
      </p:sp>
      <p:sp>
        <p:nvSpPr>
          <p:cNvPr id="227350" name="Text Box 22"/>
          <p:cNvSpPr txBox="1">
            <a:spLocks noChangeArrowheads="1"/>
          </p:cNvSpPr>
          <p:nvPr/>
        </p:nvSpPr>
        <p:spPr bwMode="auto">
          <a:xfrm>
            <a:off x="762000" y="5638800"/>
            <a:ext cx="69151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/>
              <a:t> </a:t>
            </a:r>
            <a:r>
              <a:rPr lang="en-US" sz="2800"/>
              <a:t>B2B jets may get de-correlated in p</a:t>
            </a:r>
            <a:r>
              <a:rPr lang="en-US" sz="2800" baseline="-25000"/>
              <a:t>T</a:t>
            </a:r>
            <a:r>
              <a:rPr lang="en-US" sz="2800"/>
              <a:t> with </a:t>
            </a:r>
          </a:p>
          <a:p>
            <a:r>
              <a:rPr lang="en-US" sz="2800"/>
              <a:t>  the spread of the order of Q</a:t>
            </a:r>
            <a:r>
              <a:rPr lang="en-US" sz="2800" baseline="-25000"/>
              <a:t>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32</a:t>
            </a:fld>
            <a:endParaRPr lang="en-US"/>
          </a:p>
        </p:txBody>
      </p:sp>
      <p:pic>
        <p:nvPicPr>
          <p:cNvPr id="24" name="Picture 9" descr="doublein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254" y="1079274"/>
            <a:ext cx="1923074" cy="218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827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1" grpId="0" build="p"/>
      <p:bldP spid="227332" grpId="0" animBg="1"/>
      <p:bldP spid="227333" grpId="0" animBg="1"/>
      <p:bldP spid="227334" grpId="0" animBg="1"/>
      <p:bldP spid="227335" grpId="0" animBg="1"/>
      <p:bldP spid="227336" grpId="0" animBg="1"/>
      <p:bldP spid="227337" grpId="0" animBg="1"/>
      <p:bldP spid="227338" grpId="0" animBg="1"/>
      <p:bldP spid="227339" grpId="0" animBg="1"/>
      <p:bldP spid="227340" grpId="0" animBg="1"/>
      <p:bldP spid="227341" grpId="0" animBg="1"/>
      <p:bldP spid="227342" grpId="0" animBg="1"/>
      <p:bldP spid="227343" grpId="0" animBg="1"/>
      <p:bldP spid="227344" grpId="0" animBg="1"/>
      <p:bldP spid="227345" grpId="0" animBg="1"/>
      <p:bldP spid="227346" grpId="0"/>
      <p:bldP spid="227347" grpId="0"/>
      <p:bldP spid="227348" grpId="0"/>
      <p:bldP spid="227349" grpId="0"/>
      <p:bldP spid="22735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Di-hadron Correlations</a:t>
            </a:r>
            <a:endParaRPr lang="en-US" dirty="0"/>
          </a:p>
        </p:txBody>
      </p:sp>
      <p:pic>
        <p:nvPicPr>
          <p:cNvPr id="4" name="Content Placeholder 3" descr="3_16-replace-dihadrons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174" b="-27174"/>
          <a:stretch>
            <a:fillRect/>
          </a:stretch>
        </p:blipFill>
        <p:spPr>
          <a:xfrm>
            <a:off x="457200" y="1886946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537088" y="1472256"/>
            <a:ext cx="8149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Depletion of di-hadron correlations is predicted for </a:t>
            </a:r>
            <a:r>
              <a:rPr lang="en-US" sz="2000" dirty="0" err="1" smtClean="0"/>
              <a:t>e+A</a:t>
            </a:r>
            <a:r>
              <a:rPr lang="en-US" sz="2000" dirty="0" smtClean="0"/>
              <a:t> as compared to </a:t>
            </a:r>
            <a:r>
              <a:rPr lang="en-US" sz="2000" dirty="0" err="1" smtClean="0"/>
              <a:t>e+p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(</a:t>
            </a:r>
            <a:r>
              <a:rPr lang="en-US" sz="2000" dirty="0" err="1" smtClean="0"/>
              <a:t>Domingue</a:t>
            </a:r>
            <a:r>
              <a:rPr lang="en-US" sz="2000" dirty="0" smtClean="0"/>
              <a:t> et al ‘11; </a:t>
            </a:r>
            <a:r>
              <a:rPr lang="en-US" sz="2000" dirty="0" err="1" smtClean="0"/>
              <a:t>Zheng</a:t>
            </a:r>
            <a:r>
              <a:rPr lang="en-US" sz="2000" dirty="0" smtClean="0"/>
              <a:t> et al ‘14). This is a </a:t>
            </a:r>
            <a:r>
              <a:rPr lang="en-US" sz="2000" b="1" dirty="0" smtClean="0"/>
              <a:t>signal of saturation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10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9712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(iii) Diffraction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502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19"/>
            <a:ext cx="8229600" cy="1143000"/>
          </a:xfrm>
        </p:spPr>
        <p:txBody>
          <a:bodyPr/>
          <a:lstStyle/>
          <a:p>
            <a:r>
              <a:rPr lang="en-US" dirty="0" smtClean="0"/>
              <a:t>Diffraction in optics</a:t>
            </a:r>
            <a:endParaRPr lang="en-US" dirty="0"/>
          </a:p>
        </p:txBody>
      </p:sp>
      <p:pic>
        <p:nvPicPr>
          <p:cNvPr id="4" name="Content Placeholder 3" descr="diff_opt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021" r="-24021"/>
          <a:stretch>
            <a:fillRect/>
          </a:stretch>
        </p:blipFill>
        <p:spPr>
          <a:xfrm>
            <a:off x="1087820" y="1161819"/>
            <a:ext cx="7005145" cy="3852560"/>
          </a:xfrm>
        </p:spPr>
      </p:pic>
      <p:sp>
        <p:nvSpPr>
          <p:cNvPr id="5" name="TextBox 4"/>
          <p:cNvSpPr txBox="1"/>
          <p:nvPr/>
        </p:nvSpPr>
        <p:spPr>
          <a:xfrm>
            <a:off x="457200" y="5253836"/>
            <a:ext cx="83056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Diffraction pattern contains information about the size R of the obstacle and about the</a:t>
            </a:r>
            <a:br>
              <a:rPr lang="en-US" dirty="0" smtClean="0"/>
            </a:br>
            <a:r>
              <a:rPr lang="en-US" dirty="0" smtClean="0"/>
              <a:t>optical “blackness” of the obstacle. </a:t>
            </a:r>
            <a:endParaRPr lang="en-US" dirty="0"/>
          </a:p>
          <a:p>
            <a:r>
              <a:rPr lang="en-US" dirty="0"/>
              <a:t>In optics, diffraction pattern is studied as a function of the angle </a:t>
            </a:r>
            <a:r>
              <a:rPr lang="en-US" dirty="0" smtClean="0">
                <a:latin typeface="Symbol" charset="2"/>
                <a:cs typeface="Symbol" charset="2"/>
              </a:rPr>
              <a:t>q. </a:t>
            </a:r>
            <a:r>
              <a:rPr lang="en-US" dirty="0" smtClean="0">
                <a:cs typeface="Symbol" charset="2"/>
              </a:rPr>
              <a:t>In </a:t>
            </a:r>
            <a:r>
              <a:rPr lang="en-US" dirty="0">
                <a:cs typeface="Symbol" charset="2"/>
              </a:rPr>
              <a:t>high energy </a:t>
            </a:r>
            <a:r>
              <a:rPr lang="en-US" dirty="0" smtClean="0">
                <a:cs typeface="Symbol" charset="2"/>
              </a:rPr>
              <a:t/>
            </a:r>
            <a:br>
              <a:rPr lang="en-US" dirty="0" smtClean="0">
                <a:cs typeface="Symbol" charset="2"/>
              </a:rPr>
            </a:br>
            <a:r>
              <a:rPr lang="en-US" dirty="0" smtClean="0">
                <a:cs typeface="Symbol" charset="2"/>
              </a:rPr>
              <a:t>scattering </a:t>
            </a:r>
            <a:r>
              <a:rPr lang="en-US" dirty="0">
                <a:cs typeface="Symbol" charset="2"/>
              </a:rPr>
              <a:t>the diffractive cross sections are plotted as a function of the </a:t>
            </a:r>
            <a:r>
              <a:rPr lang="en-US" dirty="0" smtClean="0">
                <a:cs typeface="Symbol" charset="2"/>
              </a:rPr>
              <a:t>Mandelstam </a:t>
            </a:r>
            <a:br>
              <a:rPr lang="en-US" dirty="0" smtClean="0">
                <a:cs typeface="Symbol" charset="2"/>
              </a:rPr>
            </a:br>
            <a:r>
              <a:rPr lang="en-US" dirty="0" smtClean="0">
                <a:cs typeface="Symbol" charset="2"/>
              </a:rPr>
              <a:t>variable </a:t>
            </a:r>
            <a:r>
              <a:rPr lang="en-US" dirty="0" smtClean="0"/>
              <a:t> </a:t>
            </a:r>
            <a:r>
              <a:rPr lang="en-US" dirty="0"/>
              <a:t>t = k sin </a:t>
            </a:r>
            <a:r>
              <a:rPr lang="en-US" dirty="0">
                <a:latin typeface="Symbol" charset="2"/>
                <a:cs typeface="Symbol" charset="2"/>
              </a:rPr>
              <a:t>q</a:t>
            </a:r>
            <a:r>
              <a:rPr lang="en-US" dirty="0" smtClean="0">
                <a:latin typeface="Symbol" charset="2"/>
                <a:cs typeface="Symbol" charset="2"/>
              </a:rPr>
              <a:t>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46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373"/>
            <a:ext cx="8229600" cy="1143000"/>
          </a:xfrm>
        </p:spPr>
        <p:txBody>
          <a:bodyPr/>
          <a:lstStyle/>
          <a:p>
            <a:r>
              <a:rPr lang="en-US" dirty="0" smtClean="0"/>
              <a:t>Optical Analogy</a:t>
            </a:r>
            <a:endParaRPr lang="en-US" dirty="0"/>
          </a:p>
        </p:txBody>
      </p:sp>
      <p:pic>
        <p:nvPicPr>
          <p:cNvPr id="4" name="Content Placeholder 3" descr="diffractionCombo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528" b="-8528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457200" y="1200090"/>
            <a:ext cx="87062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Diffraction in high energy scattering is not very different from diffraction in optics:</a:t>
            </a:r>
          </a:p>
          <a:p>
            <a:r>
              <a:rPr lang="en-US" sz="2000" dirty="0" smtClean="0"/>
              <a:t>both have diffractive maxima and minima: 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41929" y="5902855"/>
            <a:ext cx="64870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Coherent: target stays intact; </a:t>
            </a:r>
          </a:p>
          <a:p>
            <a:r>
              <a:rPr lang="en-US" sz="2000" dirty="0" smtClean="0"/>
              <a:t>Incoherent: target nucleus breaks up, but nucleon</a:t>
            </a:r>
            <a:r>
              <a:rPr lang="en-US" dirty="0" smtClean="0"/>
              <a:t>s are intact.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725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 terminology</a:t>
            </a:r>
            <a:endParaRPr lang="en-US" dirty="0"/>
          </a:p>
        </p:txBody>
      </p:sp>
      <p:pic>
        <p:nvPicPr>
          <p:cNvPr id="4" name="Content Placeholder 3" descr="dis_diff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841" b="-17841"/>
          <a:stretch>
            <a:fillRect/>
          </a:stretch>
        </p:blipFill>
        <p:spPr>
          <a:xfrm>
            <a:off x="837720" y="1600200"/>
            <a:ext cx="7538311" cy="4145781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72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857"/>
            <a:ext cx="8229600" cy="1143000"/>
          </a:xfrm>
        </p:spPr>
        <p:txBody>
          <a:bodyPr/>
          <a:lstStyle/>
          <a:p>
            <a:r>
              <a:rPr lang="en-US" dirty="0" smtClean="0"/>
              <a:t>Quasi-elastic DIS</a:t>
            </a:r>
            <a:endParaRPr lang="en-US" dirty="0"/>
          </a:p>
        </p:txBody>
      </p:sp>
      <p:pic>
        <p:nvPicPr>
          <p:cNvPr id="4" name="Content Placeholder 3" descr="elastic_DIS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70" r="-5870"/>
          <a:stretch>
            <a:fillRect/>
          </a:stretch>
        </p:blipFill>
        <p:spPr>
          <a:xfrm>
            <a:off x="2207305" y="1502364"/>
            <a:ext cx="5660170" cy="3112875"/>
          </a:xfrm>
        </p:spPr>
      </p:pic>
      <p:sp>
        <p:nvSpPr>
          <p:cNvPr id="5" name="TextBox 4"/>
          <p:cNvSpPr txBox="1"/>
          <p:nvPr/>
        </p:nvSpPr>
        <p:spPr>
          <a:xfrm>
            <a:off x="304195" y="1010295"/>
            <a:ext cx="87495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Consider the case when nothing but the quark-antiquark pair (</a:t>
            </a:r>
            <a:r>
              <a:rPr lang="en-US" sz="2400" dirty="0" err="1" smtClean="0"/>
              <a:t>pions</a:t>
            </a:r>
            <a:r>
              <a:rPr lang="en-US" sz="2400" dirty="0" smtClean="0"/>
              <a:t>) </a:t>
            </a:r>
          </a:p>
          <a:p>
            <a:r>
              <a:rPr lang="en-US" sz="2400" dirty="0" smtClean="0"/>
              <a:t>is produced: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93" y="5076904"/>
            <a:ext cx="7659270" cy="10368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615239"/>
            <a:ext cx="4856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quasi-elastic cross section is then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342419" y="5987018"/>
            <a:ext cx="4394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Buchmuller</a:t>
            </a:r>
            <a:r>
              <a:rPr lang="en-US" dirty="0" smtClean="0"/>
              <a:t> et al ‘97,  </a:t>
            </a:r>
            <a:r>
              <a:rPr lang="en-US" dirty="0" err="1" smtClean="0"/>
              <a:t>McLerran</a:t>
            </a:r>
            <a:r>
              <a:rPr lang="en-US" dirty="0" smtClean="0"/>
              <a:t> and </a:t>
            </a:r>
            <a:r>
              <a:rPr lang="en-US" dirty="0" err="1" smtClean="0"/>
              <a:t>Yu.K</a:t>
            </a:r>
            <a:r>
              <a:rPr lang="en-US" dirty="0" smtClean="0"/>
              <a:t>. ‘99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858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 on a black disk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600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For low Q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(large dipole sizes) the black disk limit is reached with N=1</a:t>
            </a:r>
          </a:p>
          <a:p>
            <a:endParaRPr lang="en-US" sz="2000" dirty="0" smtClean="0"/>
          </a:p>
          <a:p>
            <a:r>
              <a:rPr lang="en-US" sz="2000" dirty="0" smtClean="0"/>
              <a:t>Diffraction (elastic scattering) becomes a half of the total cross section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Large fraction of diffractive events in DIS is a signature of reaching the black disk limit!</a:t>
            </a:r>
          </a:p>
          <a:p>
            <a:endParaRPr lang="en-US" sz="2000" dirty="0"/>
          </a:p>
          <a:p>
            <a:r>
              <a:rPr lang="en-US" sz="2000" dirty="0" smtClean="0"/>
              <a:t>HERA: ~15% (unexpected!) ; EIC: ~25% expected from saturation</a:t>
            </a:r>
          </a:p>
          <a:p>
            <a:endParaRPr lang="en-US" sz="2400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196" y="2856426"/>
            <a:ext cx="5029200" cy="12827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36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Fundamental Questions in QCD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Confinement, chiral symmetry breaking, quantitative understanding of hadron masses, structure of the nucleon and the nucleus.</a:t>
            </a:r>
          </a:p>
          <a:p>
            <a:endParaRPr lang="en-US" dirty="0"/>
          </a:p>
          <a:p>
            <a:r>
              <a:rPr lang="en-US" dirty="0" smtClean="0"/>
              <a:t>QCD under extreme conditions: finite-T (heavy ions, Early Universe), finite-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(neutron stars), high energy QCD asymptotics.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30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885" y="0"/>
            <a:ext cx="8229600" cy="1143000"/>
          </a:xfrm>
        </p:spPr>
        <p:txBody>
          <a:bodyPr/>
          <a:lstStyle/>
          <a:p>
            <a:r>
              <a:rPr lang="en-US" dirty="0" smtClean="0"/>
              <a:t>Diffractive over total cross sections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8173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Here’s an early EIC measurement which may </a:t>
            </a:r>
            <a:r>
              <a:rPr lang="en-US" sz="2000" b="1" dirty="0" smtClean="0">
                <a:solidFill>
                  <a:srgbClr val="000090"/>
                </a:solidFill>
              </a:rPr>
              <a:t>distinguish saturation from non-saturation</a:t>
            </a:r>
            <a:r>
              <a:rPr lang="en-US" sz="2000" dirty="0" smtClean="0"/>
              <a:t> approaches: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54885" y="5837502"/>
            <a:ext cx="8425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 = Kowalski et al ‘08, plots generated by </a:t>
            </a:r>
            <a:r>
              <a:rPr lang="en-US" dirty="0" err="1" smtClean="0"/>
              <a:t>Marquet</a:t>
            </a:r>
            <a:endParaRPr lang="en-US" dirty="0" smtClean="0"/>
          </a:p>
          <a:p>
            <a:r>
              <a:rPr lang="en-US" dirty="0" smtClean="0"/>
              <a:t>no-sat = Leading Twist Shadowing (LTS), Frankfurt, </a:t>
            </a:r>
            <a:r>
              <a:rPr lang="en-US" dirty="0" err="1" smtClean="0"/>
              <a:t>Guzey</a:t>
            </a:r>
            <a:r>
              <a:rPr lang="en-US" dirty="0" smtClean="0"/>
              <a:t>, </a:t>
            </a:r>
            <a:r>
              <a:rPr lang="en-US" dirty="0" err="1" smtClean="0"/>
              <a:t>Strikman</a:t>
            </a:r>
            <a:r>
              <a:rPr lang="en-US" dirty="0" smtClean="0"/>
              <a:t> ‘04, plots by </a:t>
            </a:r>
            <a:r>
              <a:rPr lang="en-US" dirty="0" err="1" smtClean="0"/>
              <a:t>Guzey</a:t>
            </a:r>
            <a:endParaRPr lang="en-US" dirty="0"/>
          </a:p>
        </p:txBody>
      </p:sp>
      <p:pic>
        <p:nvPicPr>
          <p:cNvPr id="6" name="Picture 5" descr="3_18-replace-Mx2_Q21_x1e-3-comb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100" y="1893660"/>
            <a:ext cx="6383556" cy="393435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42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Exclusive Vector Meson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An important diffractive process which can be measured at EIC is exclusive vector meson production:</a:t>
            </a:r>
            <a:endParaRPr lang="en-US" sz="2400" dirty="0"/>
          </a:p>
        </p:txBody>
      </p:sp>
      <p:pic>
        <p:nvPicPr>
          <p:cNvPr id="4" name="Picture 3" descr="excl_V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812" y="2537989"/>
            <a:ext cx="7055773" cy="326564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70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78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Exclusive VM Production: </a:t>
            </a:r>
            <a:br>
              <a:rPr lang="en-US" sz="3200" dirty="0" smtClean="0"/>
            </a:br>
            <a:r>
              <a:rPr lang="en-US" sz="3200" dirty="0" smtClean="0"/>
              <a:t>Probe of Spatial Gluon Distribution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958" y="1367021"/>
            <a:ext cx="8229600" cy="520194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Differential exclusive VM </a:t>
            </a:r>
            <a:br>
              <a:rPr lang="en-US" sz="2000" dirty="0" smtClean="0"/>
            </a:br>
            <a:r>
              <a:rPr lang="en-US" sz="2000" dirty="0" smtClean="0"/>
              <a:t>production cross section is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  <a:p>
            <a:r>
              <a:rPr lang="en-US" sz="2000" dirty="0" smtClean="0"/>
              <a:t>the T-matrix is related to the dipole amplitude N: 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Can study t-dependence of the d</a:t>
            </a:r>
            <a:r>
              <a:rPr lang="en-US" sz="2000" dirty="0" smtClean="0">
                <a:latin typeface="Symbol" charset="2"/>
                <a:cs typeface="Symbol" charset="2"/>
              </a:rPr>
              <a:t>s</a:t>
            </a:r>
            <a:r>
              <a:rPr lang="en-US" sz="2000" dirty="0" smtClean="0"/>
              <a:t>/</a:t>
            </a:r>
            <a:r>
              <a:rPr lang="en-US" sz="2000" dirty="0" err="1" smtClean="0"/>
              <a:t>dt</a:t>
            </a:r>
            <a:r>
              <a:rPr lang="en-US" sz="2000" dirty="0" smtClean="0"/>
              <a:t> and look at different mesons </a:t>
            </a:r>
            <a:r>
              <a:rPr lang="en-US" sz="2000" b="1" dirty="0" smtClean="0">
                <a:solidFill>
                  <a:srgbClr val="000090"/>
                </a:solidFill>
              </a:rPr>
              <a:t>to find</a:t>
            </a:r>
            <a:br>
              <a:rPr lang="en-US" sz="2000" b="1" dirty="0" smtClean="0">
                <a:solidFill>
                  <a:srgbClr val="000090"/>
                </a:solidFill>
              </a:rPr>
            </a:br>
            <a:r>
              <a:rPr lang="en-US" sz="2000" b="1" dirty="0" smtClean="0">
                <a:solidFill>
                  <a:srgbClr val="000090"/>
                </a:solidFill>
              </a:rPr>
              <a:t>the dipole amplitude N(</a:t>
            </a:r>
            <a:r>
              <a:rPr lang="en-US" sz="2000" b="1" dirty="0" err="1" smtClean="0">
                <a:solidFill>
                  <a:srgbClr val="000090"/>
                </a:solidFill>
              </a:rPr>
              <a:t>x,b,Y</a:t>
            </a:r>
            <a:r>
              <a:rPr lang="en-US" sz="2000" b="1" dirty="0" smtClean="0">
                <a:solidFill>
                  <a:srgbClr val="000090"/>
                </a:solidFill>
              </a:rPr>
              <a:t>)</a:t>
            </a:r>
            <a:r>
              <a:rPr lang="en-US" sz="2000" b="1" dirty="0" smtClean="0"/>
              <a:t> </a:t>
            </a:r>
            <a:r>
              <a:rPr lang="en-US" sz="2000" dirty="0"/>
              <a:t>(</a:t>
            </a:r>
            <a:r>
              <a:rPr lang="en-US" sz="2000" dirty="0" err="1"/>
              <a:t>Munier</a:t>
            </a:r>
            <a:r>
              <a:rPr lang="en-US" sz="2000" dirty="0"/>
              <a:t>, </a:t>
            </a:r>
            <a:r>
              <a:rPr lang="en-US" sz="2000" dirty="0" err="1"/>
              <a:t>Stasto</a:t>
            </a:r>
            <a:r>
              <a:rPr lang="en-US" sz="2000" dirty="0"/>
              <a:t>, Mueller </a:t>
            </a:r>
            <a:r>
              <a:rPr lang="fr-FR" sz="2000" dirty="0" smtClean="0"/>
              <a:t>’</a:t>
            </a:r>
            <a:r>
              <a:rPr lang="en-US" sz="2000" dirty="0" smtClean="0"/>
              <a:t>01). </a:t>
            </a:r>
          </a:p>
          <a:p>
            <a:r>
              <a:rPr lang="en-US" sz="2000" dirty="0" smtClean="0"/>
              <a:t>Learn about the </a:t>
            </a:r>
            <a:r>
              <a:rPr lang="en-US" sz="2000" b="1" dirty="0" smtClean="0">
                <a:solidFill>
                  <a:srgbClr val="000090"/>
                </a:solidFill>
              </a:rPr>
              <a:t>gluon distribution in space</a:t>
            </a:r>
            <a:r>
              <a:rPr lang="en-US" sz="2000" dirty="0" smtClean="0"/>
              <a:t>.</a:t>
            </a:r>
          </a:p>
          <a:p>
            <a:endParaRPr lang="en-US" sz="2000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11" y="2538871"/>
            <a:ext cx="3653428" cy="451389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23034"/>
            <a:ext cx="6665085" cy="704801"/>
          </a:xfrm>
          <a:prstGeom prst="rect">
            <a:avLst/>
          </a:prstGeom>
        </p:spPr>
      </p:pic>
      <p:pic>
        <p:nvPicPr>
          <p:cNvPr id="6" name="Picture 5" descr="excl_VM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015" y="1134185"/>
            <a:ext cx="5129985" cy="23743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62414" y="4543169"/>
            <a:ext cx="2881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Brodsky et al ‘94, </a:t>
            </a:r>
            <a:r>
              <a:rPr lang="en-US" dirty="0" err="1" smtClean="0"/>
              <a:t>Ryskin</a:t>
            </a:r>
            <a:r>
              <a:rPr lang="en-US" dirty="0" smtClean="0"/>
              <a:t> ‘93</a:t>
            </a:r>
            <a:endParaRPr lang="en-US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339" y="3122197"/>
            <a:ext cx="1234325" cy="38631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6681108" y="2039388"/>
            <a:ext cx="0" cy="6197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706" y="2232922"/>
            <a:ext cx="91502" cy="183003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48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Exclusive VM Production </a:t>
            </a:r>
            <a:br>
              <a:rPr lang="en-US" sz="3200" dirty="0" smtClean="0"/>
            </a:br>
            <a:r>
              <a:rPr lang="en-US" sz="3200" dirty="0" smtClean="0"/>
              <a:t>as a Probe of Saturation</a:t>
            </a:r>
            <a:endParaRPr lang="en-US" sz="3200" dirty="0"/>
          </a:p>
        </p:txBody>
      </p:sp>
      <p:pic>
        <p:nvPicPr>
          <p:cNvPr id="4" name="Content Placeholder 3" descr="dsigma_dt_jpsi_phi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727" b="-10727"/>
          <a:stretch>
            <a:fillRect/>
          </a:stretch>
        </p:blipFill>
        <p:spPr>
          <a:xfrm>
            <a:off x="457200" y="919691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457200" y="4965735"/>
            <a:ext cx="66237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Plots by T. Toll and T. </a:t>
            </a:r>
            <a:r>
              <a:rPr lang="en-US" sz="2000" dirty="0" err="1" smtClean="0"/>
              <a:t>Ullrich</a:t>
            </a:r>
            <a:r>
              <a:rPr lang="en-US" sz="2000" dirty="0" smtClean="0"/>
              <a:t>  using the Sartre event generator </a:t>
            </a:r>
          </a:p>
          <a:p>
            <a:r>
              <a:rPr lang="en-US" sz="2000" dirty="0" smtClean="0"/>
              <a:t>(b-Sat (=</a:t>
            </a:r>
            <a:r>
              <a:rPr lang="en-US" sz="2000" dirty="0" err="1" smtClean="0"/>
              <a:t>GBW+b-dep+DGLAP</a:t>
            </a:r>
            <a:r>
              <a:rPr lang="en-US" sz="2000" dirty="0"/>
              <a:t>)</a:t>
            </a:r>
            <a:r>
              <a:rPr lang="en-US" sz="2000" dirty="0" smtClean="0"/>
              <a:t> + WS + MC).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744371" y="5787483"/>
            <a:ext cx="6301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J/psi is smaller, less sensitive to saturation effects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Phi meson is larger, more sensitive to saturation effects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76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44773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See talk by Thomas </a:t>
            </a:r>
            <a:r>
              <a:rPr lang="en-US" sz="2800" dirty="0" err="1" smtClean="0"/>
              <a:t>Ullrich</a:t>
            </a:r>
            <a:r>
              <a:rPr lang="en-US" sz="2800" dirty="0" smtClean="0"/>
              <a:t> for an in-depth discussion </a:t>
            </a:r>
            <a:br>
              <a:rPr lang="en-US" sz="2800" dirty="0" smtClean="0"/>
            </a:br>
            <a:r>
              <a:rPr lang="en-US" sz="2800" dirty="0" smtClean="0"/>
              <a:t>of </a:t>
            </a:r>
            <a:r>
              <a:rPr lang="en-US" sz="2800" dirty="0" err="1" smtClean="0"/>
              <a:t>e+A</a:t>
            </a:r>
            <a:r>
              <a:rPr lang="en-US" sz="2800" dirty="0" smtClean="0"/>
              <a:t> observables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43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0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Dipole Amplitude and Other Operators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6671"/>
            <a:ext cx="8229600" cy="5308376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Dipole scattering amplitude is a universal degree of freedom in saturation physics.</a:t>
            </a:r>
          </a:p>
          <a:p>
            <a:r>
              <a:rPr lang="en-US" sz="2000" dirty="0" smtClean="0"/>
              <a:t>It describes the total DIS cross section and structure functions: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It also describes single inclusive quark and gluon production cross sections in DIS and in </a:t>
            </a:r>
            <a:r>
              <a:rPr lang="en-US" sz="2000" dirty="0" err="1" smtClean="0"/>
              <a:t>p+A</a:t>
            </a:r>
            <a:r>
              <a:rPr lang="en-US" sz="2000" dirty="0" smtClean="0"/>
              <a:t> collisions. &lt;- </a:t>
            </a:r>
            <a:r>
              <a:rPr lang="en-US" sz="2000" b="1" dirty="0" smtClean="0"/>
              <a:t>Universality!</a:t>
            </a:r>
          </a:p>
          <a:p>
            <a:r>
              <a:rPr lang="en-US" sz="2000" dirty="0" smtClean="0"/>
              <a:t>Works for diffraction in DIS and </a:t>
            </a:r>
            <a:r>
              <a:rPr lang="en-US" sz="2000" dirty="0" err="1" smtClean="0"/>
              <a:t>p+A</a:t>
            </a:r>
            <a:r>
              <a:rPr lang="en-US" sz="2000" dirty="0"/>
              <a:t>. &lt;- </a:t>
            </a:r>
            <a:r>
              <a:rPr lang="en-US" sz="2000" b="1" dirty="0"/>
              <a:t>Universality</a:t>
            </a:r>
            <a:r>
              <a:rPr lang="en-US" sz="2000" b="1" dirty="0" smtClean="0"/>
              <a:t>!</a:t>
            </a:r>
            <a:endParaRPr lang="en-US" sz="2000" dirty="0" smtClean="0"/>
          </a:p>
          <a:p>
            <a:r>
              <a:rPr lang="en-US" sz="2000" dirty="0" smtClean="0"/>
              <a:t>For correlations need also </a:t>
            </a:r>
            <a:r>
              <a:rPr lang="en-US" sz="2000" dirty="0" err="1" smtClean="0"/>
              <a:t>quadrupoles</a:t>
            </a:r>
            <a:r>
              <a:rPr lang="en-US" sz="2000" dirty="0" smtClean="0"/>
              <a:t> (</a:t>
            </a:r>
            <a:r>
              <a:rPr lang="en-US" sz="2000" dirty="0" err="1" smtClean="0"/>
              <a:t>J.Jalilian</a:t>
            </a:r>
            <a:r>
              <a:rPr lang="en-US" sz="2000" dirty="0" smtClean="0"/>
              <a:t>-Marian, </a:t>
            </a:r>
            <a:r>
              <a:rPr lang="en-US" sz="2000" dirty="0" err="1" smtClean="0"/>
              <a:t>Yu.K</a:t>
            </a:r>
            <a:r>
              <a:rPr lang="en-US" sz="2000" dirty="0" smtClean="0"/>
              <a:t>. </a:t>
            </a:r>
            <a:r>
              <a:rPr lang="fr-FR" sz="2000" dirty="0" smtClean="0"/>
              <a:t>’</a:t>
            </a:r>
            <a:r>
              <a:rPr lang="en-US" sz="2000" dirty="0" smtClean="0"/>
              <a:t>04;  Dominguez et al ‘11) and other Wilson line operators.</a:t>
            </a:r>
            <a:endParaRPr lang="en-US" sz="2000" dirty="0"/>
          </a:p>
        </p:txBody>
      </p:sp>
      <p:pic>
        <p:nvPicPr>
          <p:cNvPr id="4" name="Picture 3" descr="dipole_DI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857" y="2329108"/>
            <a:ext cx="4071124" cy="215645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166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91756"/>
            <a:ext cx="8229600" cy="1143000"/>
          </a:xfrm>
        </p:spPr>
        <p:txBody>
          <a:bodyPr/>
          <a:lstStyle/>
          <a:p>
            <a:r>
              <a:rPr lang="en-US" dirty="0" smtClean="0"/>
              <a:t>Large-x Physics in </a:t>
            </a:r>
            <a:r>
              <a:rPr lang="en-US" dirty="0" err="1" smtClean="0"/>
              <a:t>e+A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18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e+A</a:t>
            </a:r>
            <a:r>
              <a:rPr lang="en-US" dirty="0" smtClean="0"/>
              <a:t> at Large-x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In </a:t>
            </a:r>
            <a:r>
              <a:rPr lang="en-US" sz="2400" dirty="0" err="1" smtClean="0"/>
              <a:t>e+A</a:t>
            </a:r>
            <a:r>
              <a:rPr lang="en-US" sz="2400" dirty="0" smtClean="0"/>
              <a:t> at EIC one could measure quark and gluon distributions (PDFs, GPDs, TMDs) and determine their spatial distributions at all values of </a:t>
            </a:r>
            <a:r>
              <a:rPr lang="en-US" sz="2400" dirty="0" err="1" smtClean="0"/>
              <a:t>Bjorken</a:t>
            </a:r>
            <a:r>
              <a:rPr lang="en-US" sz="2400" dirty="0" smtClean="0"/>
              <a:t>-x. </a:t>
            </a:r>
          </a:p>
          <a:p>
            <a:endParaRPr lang="en-US" sz="2400" dirty="0"/>
          </a:p>
          <a:p>
            <a:r>
              <a:rPr lang="en-US" sz="2400" dirty="0" smtClean="0"/>
              <a:t>We would also learn more about the properties of hadron formation in the cold nuclear matter.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596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Loss in Cold Nuclear Matter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EIC would be able to measure the energy loss of quarks in a cold nuclear matter, complementing the RHIC and LHC measurements of energy loss in hot QCD plasma:</a:t>
            </a:r>
            <a:endParaRPr lang="en-US" sz="2000" dirty="0"/>
          </a:p>
        </p:txBody>
      </p:sp>
      <p:pic>
        <p:nvPicPr>
          <p:cNvPr id="4" name="Picture 3" descr="DISvsAA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0" y="2900115"/>
            <a:ext cx="4762500" cy="304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5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898"/>
            <a:ext cx="8229600" cy="1143000"/>
          </a:xfrm>
        </p:spPr>
        <p:txBody>
          <a:bodyPr/>
          <a:lstStyle/>
          <a:p>
            <a:r>
              <a:rPr lang="en-US" dirty="0"/>
              <a:t>Energy Loss in Cold Nuclear Matter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2070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By studying quark propagation in cold nuclear matter we can learn important information about </a:t>
            </a:r>
            <a:r>
              <a:rPr lang="en-US" sz="2000" dirty="0" err="1" smtClean="0"/>
              <a:t>hadronization</a:t>
            </a:r>
            <a:r>
              <a:rPr lang="en-US" sz="2000" dirty="0" smtClean="0"/>
              <a:t> and may even measure </a:t>
            </a:r>
            <a:r>
              <a:rPr lang="en-US" sz="2000" dirty="0" err="1" smtClean="0"/>
              <a:t>qhat</a:t>
            </a:r>
            <a:r>
              <a:rPr lang="en-US" sz="2000" dirty="0" smtClean="0"/>
              <a:t> in the cold nuclear medium </a:t>
            </a:r>
            <a:br>
              <a:rPr lang="en-US" sz="2000" dirty="0" smtClean="0"/>
            </a:br>
            <a:r>
              <a:rPr lang="en-US" sz="2000" dirty="0" smtClean="0"/>
              <a:t>(see more in Thomas’s talk):</a:t>
            </a:r>
            <a:endParaRPr lang="en-US" sz="2000" dirty="0"/>
          </a:p>
        </p:txBody>
      </p:sp>
      <p:pic>
        <p:nvPicPr>
          <p:cNvPr id="4" name="Picture 3" descr="hadronization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96" y="2409594"/>
            <a:ext cx="3556953" cy="3946756"/>
          </a:xfrm>
          <a:prstGeom prst="rect">
            <a:avLst/>
          </a:prstGeom>
        </p:spPr>
      </p:pic>
      <p:pic>
        <p:nvPicPr>
          <p:cNvPr id="5" name="Picture 4" descr="MR_v7_portrai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80" y="1875908"/>
            <a:ext cx="3762927" cy="4602406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173" y="5982138"/>
            <a:ext cx="1084145" cy="697624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08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Fundamental Questions of QCD </a:t>
            </a:r>
            <a:r>
              <a:rPr lang="en-US" b="1" dirty="0" smtClean="0">
                <a:solidFill>
                  <a:srgbClr val="000090"/>
                </a:solidFill>
              </a:rPr>
              <a:t>at EIC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Confinement, chiral symmetry breaking, quantitative understanding of hadron masses, </a:t>
            </a:r>
            <a:r>
              <a:rPr lang="en-US" b="1" dirty="0" smtClean="0">
                <a:solidFill>
                  <a:srgbClr val="000090"/>
                </a:solidFill>
              </a:rPr>
              <a:t>structure of the nucleon and the nucleus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QCD under extreme conditions: finite-T (heavy ions, Early Universe), finite-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(neutron stars), </a:t>
            </a:r>
            <a:r>
              <a:rPr lang="en-US" b="1" dirty="0" smtClean="0">
                <a:solidFill>
                  <a:srgbClr val="000090"/>
                </a:solidFill>
              </a:rPr>
              <a:t>high energy QCD asymptotics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697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917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Connections to </a:t>
            </a:r>
            <a:r>
              <a:rPr lang="en-US" dirty="0" err="1" smtClean="0"/>
              <a:t>p+A</a:t>
            </a:r>
            <a:r>
              <a:rPr lang="en-US" dirty="0"/>
              <a:t> </a:t>
            </a:r>
            <a:r>
              <a:rPr lang="en-US" dirty="0" smtClean="0"/>
              <a:t>and A+A collisions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53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874"/>
            <a:ext cx="8229600" cy="1143000"/>
          </a:xfrm>
        </p:spPr>
        <p:txBody>
          <a:bodyPr/>
          <a:lstStyle/>
          <a:p>
            <a:r>
              <a:rPr lang="en-US" dirty="0" smtClean="0"/>
              <a:t>Connections to </a:t>
            </a:r>
            <a:r>
              <a:rPr lang="en-US" dirty="0" err="1" smtClean="0"/>
              <a:t>p+A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4123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In the saturation framework particle production in </a:t>
            </a:r>
            <a:r>
              <a:rPr lang="en-US" sz="2000" dirty="0" err="1" smtClean="0"/>
              <a:t>p+A</a:t>
            </a:r>
            <a:r>
              <a:rPr lang="en-US" sz="2000" dirty="0" smtClean="0"/>
              <a:t> is described by the dipole amplitude, just like structure functions in DIS. </a:t>
            </a:r>
            <a:r>
              <a:rPr lang="en-US" sz="2000" dirty="0"/>
              <a:t>(</a:t>
            </a:r>
            <a:r>
              <a:rPr lang="en-US" sz="2000" b="1" dirty="0" smtClean="0"/>
              <a:t>Universality!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 smtClean="0"/>
              <a:t>Correlations in both processes are described by other Wilson line operators like </a:t>
            </a:r>
            <a:r>
              <a:rPr lang="en-US" sz="2000" dirty="0" err="1" smtClean="0"/>
              <a:t>quadrupoles</a:t>
            </a:r>
            <a:r>
              <a:rPr lang="en-US" sz="2000" dirty="0" smtClean="0"/>
              <a:t>. </a:t>
            </a:r>
            <a:r>
              <a:rPr lang="en-US" sz="2000" dirty="0"/>
              <a:t>(</a:t>
            </a:r>
            <a:r>
              <a:rPr lang="en-US" sz="2000" b="1" dirty="0"/>
              <a:t>Universality!</a:t>
            </a:r>
            <a:r>
              <a:rPr lang="en-US" sz="2000" dirty="0" smtClean="0"/>
              <a:t>) – see Z. Kang’s talk</a:t>
            </a:r>
            <a:endParaRPr lang="en-US" sz="2000" dirty="0"/>
          </a:p>
          <a:p>
            <a:r>
              <a:rPr lang="en-US" sz="2000" dirty="0" smtClean="0"/>
              <a:t>Some evidence of saturation has been seen in </a:t>
            </a:r>
            <a:r>
              <a:rPr lang="en-US" sz="2000" dirty="0" err="1" smtClean="0"/>
              <a:t>d+Au</a:t>
            </a:r>
            <a:r>
              <a:rPr lang="en-US" sz="2000" dirty="0" smtClean="0"/>
              <a:t> collisions at RHIC:</a:t>
            </a:r>
            <a:endParaRPr lang="en-US" sz="2000" dirty="0"/>
          </a:p>
        </p:txBody>
      </p:sp>
      <p:pic>
        <p:nvPicPr>
          <p:cNvPr id="4" name="Picture 3" descr="pA_h-forwar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68" y="3163922"/>
            <a:ext cx="3936420" cy="3694078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874" y="3794258"/>
            <a:ext cx="3598917" cy="74631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810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983"/>
            <a:ext cx="8229600" cy="1143000"/>
          </a:xfrm>
        </p:spPr>
        <p:txBody>
          <a:bodyPr/>
          <a:lstStyle/>
          <a:p>
            <a:r>
              <a:rPr lang="en-US" dirty="0" smtClean="0"/>
              <a:t>Connections to </a:t>
            </a:r>
            <a:r>
              <a:rPr lang="en-US" dirty="0" err="1" smtClean="0"/>
              <a:t>p+A</a:t>
            </a:r>
            <a:endParaRPr lang="en-US" dirty="0"/>
          </a:p>
        </p:txBody>
      </p:sp>
      <p:pic>
        <p:nvPicPr>
          <p:cNvPr id="4" name="Content Placeholder 3" descr="pA_hhstar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992" b="-30992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540332" y="1520237"/>
            <a:ext cx="8084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Di-hadron back-to-back azimuthal correlation function </a:t>
            </a:r>
            <a:r>
              <a:rPr lang="en-US" dirty="0" err="1" smtClean="0"/>
              <a:t>decorrelates</a:t>
            </a:r>
            <a:r>
              <a:rPr lang="en-US" dirty="0" smtClean="0"/>
              <a:t> for central </a:t>
            </a:r>
            <a:r>
              <a:rPr lang="en-US" dirty="0" err="1" smtClean="0"/>
              <a:t>d+Au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collisions in agreement with saturation predictions (cf. </a:t>
            </a:r>
            <a:r>
              <a:rPr lang="en-US" dirty="0" err="1" smtClean="0"/>
              <a:t>e+A</a:t>
            </a:r>
            <a:r>
              <a:rPr lang="en-US" dirty="0" smtClean="0"/>
              <a:t>):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01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224"/>
            <a:ext cx="8229600" cy="1143000"/>
          </a:xfrm>
        </p:spPr>
        <p:txBody>
          <a:bodyPr/>
          <a:lstStyle/>
          <a:p>
            <a:r>
              <a:rPr lang="en-US" dirty="0" smtClean="0"/>
              <a:t>Connections to Heavy Ion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4872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CGC Physics also plays important role in the early-time dynamics of heavy ion collisions</a:t>
            </a:r>
          </a:p>
          <a:p>
            <a:r>
              <a:rPr lang="en-US" sz="2000" dirty="0" smtClean="0"/>
              <a:t>By exploring it at EIC we would get a better handle on formation of QGP and on fluctuations, including multiplicity and azimuthal harmonic flow coefficients </a:t>
            </a:r>
            <a:r>
              <a:rPr lang="en-US" sz="2000" dirty="0" err="1" smtClean="0"/>
              <a:t>v</a:t>
            </a:r>
            <a:r>
              <a:rPr lang="en-US" sz="2000" baseline="-25000" dirty="0" err="1" smtClean="0"/>
              <a:t>n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4" name="Picture 3" descr="rcBK_AAmul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96" y="3193845"/>
            <a:ext cx="7988904" cy="271362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092966" y="5818352"/>
            <a:ext cx="516758" cy="51675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248869" y="5829739"/>
            <a:ext cx="516758" cy="516759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083504" y="5829739"/>
            <a:ext cx="516758" cy="51675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512676" y="5829739"/>
            <a:ext cx="516758" cy="516759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99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716"/>
            <a:ext cx="82296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0676"/>
            <a:ext cx="8229600" cy="5172014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EIC </a:t>
            </a:r>
            <a:r>
              <a:rPr lang="en-US" sz="2000" dirty="0" smtClean="0">
                <a:solidFill>
                  <a:prstClr val="black"/>
                </a:solidFill>
              </a:rPr>
              <a:t>is a unique opportunity to </a:t>
            </a:r>
            <a:r>
              <a:rPr lang="en-US" sz="2000" dirty="0">
                <a:solidFill>
                  <a:prstClr val="black"/>
                </a:solidFill>
              </a:rPr>
              <a:t>complete the </a:t>
            </a:r>
            <a:r>
              <a:rPr lang="en-US" sz="2000" b="1" dirty="0">
                <a:solidFill>
                  <a:prstClr val="black"/>
                </a:solidFill>
              </a:rPr>
              <a:t>discovery of saturation/CGC physics </a:t>
            </a:r>
            <a:r>
              <a:rPr lang="en-US" sz="2000" dirty="0">
                <a:solidFill>
                  <a:prstClr val="black"/>
                </a:solidFill>
              </a:rPr>
              <a:t>and </a:t>
            </a:r>
            <a:r>
              <a:rPr lang="en-US" sz="2000" dirty="0" smtClean="0">
                <a:solidFill>
                  <a:prstClr val="black"/>
                </a:solidFill>
              </a:rPr>
              <a:t>to study </a:t>
            </a:r>
            <a:r>
              <a:rPr lang="en-US" sz="2000" dirty="0">
                <a:solidFill>
                  <a:prstClr val="black"/>
                </a:solidFill>
              </a:rPr>
              <a:t>its properties</a:t>
            </a:r>
            <a:r>
              <a:rPr lang="en-US" sz="2000" dirty="0" smtClean="0">
                <a:solidFill>
                  <a:prstClr val="black"/>
                </a:solidFill>
              </a:rPr>
              <a:t>. Strong gluon fields and nonlinear dynamics may be found only in </a:t>
            </a:r>
            <a:r>
              <a:rPr lang="en-US" sz="2000" dirty="0" err="1" smtClean="0">
                <a:solidFill>
                  <a:prstClr val="black"/>
                </a:solidFill>
              </a:rPr>
              <a:t>e+A</a:t>
            </a:r>
            <a:r>
              <a:rPr lang="en-US" sz="2000" dirty="0" smtClean="0">
                <a:solidFill>
                  <a:prstClr val="black"/>
                </a:solidFill>
              </a:rPr>
              <a:t> collisions.</a:t>
            </a:r>
          </a:p>
          <a:p>
            <a:endParaRPr lang="en-US" sz="2000" dirty="0" smtClean="0">
              <a:solidFill>
                <a:prstClr val="black"/>
              </a:solidFill>
            </a:endParaRPr>
          </a:p>
          <a:p>
            <a:r>
              <a:rPr lang="en-US" sz="2000" dirty="0" smtClean="0">
                <a:solidFill>
                  <a:prstClr val="black"/>
                </a:solidFill>
              </a:rPr>
              <a:t>EIC would help us understand </a:t>
            </a:r>
            <a:r>
              <a:rPr lang="en-US" sz="2000" b="1" dirty="0" smtClean="0">
                <a:solidFill>
                  <a:prstClr val="black"/>
                </a:solidFill>
              </a:rPr>
              <a:t>spatial distribution of gluons and quarks </a:t>
            </a:r>
            <a:r>
              <a:rPr lang="en-US" sz="2000" dirty="0" smtClean="0">
                <a:solidFill>
                  <a:prstClr val="black"/>
                </a:solidFill>
              </a:rPr>
              <a:t>in the nuclei.</a:t>
            </a:r>
          </a:p>
          <a:p>
            <a:endParaRPr lang="en-US" sz="2000" dirty="0" smtClean="0">
              <a:solidFill>
                <a:prstClr val="black"/>
              </a:solidFill>
            </a:endParaRPr>
          </a:p>
          <a:p>
            <a:r>
              <a:rPr lang="en-US" sz="2000" dirty="0" smtClean="0">
                <a:solidFill>
                  <a:prstClr val="black"/>
                </a:solidFill>
              </a:rPr>
              <a:t>Saturation physics extends our understanding of both QCD under extreme conditions and of the nucleon structure/TMD physics.    </a:t>
            </a:r>
          </a:p>
          <a:p>
            <a:endParaRPr lang="en-US" sz="2000" dirty="0">
              <a:solidFill>
                <a:prstClr val="black"/>
              </a:solidFill>
            </a:endParaRPr>
          </a:p>
          <a:p>
            <a:r>
              <a:rPr lang="en-US" sz="2000" dirty="0" smtClean="0">
                <a:solidFill>
                  <a:prstClr val="black"/>
                </a:solidFill>
              </a:rPr>
              <a:t>By discovering saturation, we would make a significant progress in </a:t>
            </a:r>
            <a:r>
              <a:rPr lang="en-US" sz="2000" b="1" dirty="0" smtClean="0">
                <a:solidFill>
                  <a:prstClr val="black"/>
                </a:solidFill>
              </a:rPr>
              <a:t>understanding high-energy QCD</a:t>
            </a:r>
            <a:r>
              <a:rPr lang="en-US" sz="2000" dirty="0" smtClean="0">
                <a:solidFill>
                  <a:prstClr val="black"/>
                </a:solidFill>
              </a:rPr>
              <a:t>, answering one of the fundamental questions in the field and paving the way for better understanding of strong interactions at the future accelerators.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64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68264"/>
            <a:ext cx="8229600" cy="1143000"/>
          </a:xfrm>
        </p:spPr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996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305800" cy="788987"/>
          </a:xfrm>
        </p:spPr>
        <p:txBody>
          <a:bodyPr/>
          <a:lstStyle/>
          <a:p>
            <a:r>
              <a:rPr lang="en-US" dirty="0">
                <a:solidFill>
                  <a:srgbClr val="00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Nonlinear Evolution at Work</a:t>
            </a:r>
          </a:p>
        </p:txBody>
      </p:sp>
      <p:sp>
        <p:nvSpPr>
          <p:cNvPr id="222211" name="Line 3"/>
          <p:cNvSpPr>
            <a:spLocks noChangeShapeType="1"/>
          </p:cNvSpPr>
          <p:nvPr/>
        </p:nvSpPr>
        <p:spPr bwMode="auto">
          <a:xfrm>
            <a:off x="1371600" y="2895600"/>
            <a:ext cx="2057400" cy="1295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12" name="Line 4"/>
          <p:cNvSpPr>
            <a:spLocks noChangeShapeType="1"/>
          </p:cNvSpPr>
          <p:nvPr/>
        </p:nvSpPr>
        <p:spPr bwMode="auto">
          <a:xfrm flipV="1">
            <a:off x="1143000" y="4572000"/>
            <a:ext cx="0" cy="76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13" name="Line 5"/>
          <p:cNvSpPr>
            <a:spLocks noChangeShapeType="1"/>
          </p:cNvSpPr>
          <p:nvPr/>
        </p:nvSpPr>
        <p:spPr bwMode="auto">
          <a:xfrm flipV="1">
            <a:off x="2209800" y="3429000"/>
            <a:ext cx="76200" cy="2362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14" name="Oval 6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800600" y="1752600"/>
            <a:ext cx="3429000" cy="3352800"/>
          </a:xfrm>
          <a:prstGeom prst="ellipse">
            <a:avLst/>
          </a:prstGeom>
          <a:solidFill>
            <a:srgbClr val="00CCFF">
              <a:alpha val="50000"/>
            </a:srgbClr>
          </a:solidFill>
          <a:ln w="9525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15" name="Oval 7"/>
          <p:cNvSpPr>
            <a:spLocks noChangeArrowheads="1"/>
          </p:cNvSpPr>
          <p:nvPr/>
        </p:nvSpPr>
        <p:spPr bwMode="auto">
          <a:xfrm>
            <a:off x="5410200" y="3733800"/>
            <a:ext cx="914400" cy="914400"/>
          </a:xfrm>
          <a:prstGeom prst="ellipse">
            <a:avLst/>
          </a:prstGeom>
          <a:solidFill>
            <a:srgbClr val="339966">
              <a:alpha val="64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16" name="Oval 8"/>
          <p:cNvSpPr>
            <a:spLocks noChangeArrowheads="1"/>
          </p:cNvSpPr>
          <p:nvPr/>
        </p:nvSpPr>
        <p:spPr bwMode="auto">
          <a:xfrm>
            <a:off x="6781800" y="3657600"/>
            <a:ext cx="914400" cy="914400"/>
          </a:xfrm>
          <a:prstGeom prst="ellipse">
            <a:avLst/>
          </a:prstGeom>
          <a:solidFill>
            <a:srgbClr val="339966">
              <a:alpha val="64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17" name="Oval 9"/>
          <p:cNvSpPr>
            <a:spLocks noChangeArrowheads="1"/>
          </p:cNvSpPr>
          <p:nvPr/>
        </p:nvSpPr>
        <p:spPr bwMode="auto">
          <a:xfrm>
            <a:off x="6553200" y="2362200"/>
            <a:ext cx="914400" cy="914400"/>
          </a:xfrm>
          <a:prstGeom prst="ellipse">
            <a:avLst/>
          </a:prstGeom>
          <a:solidFill>
            <a:srgbClr val="339966">
              <a:alpha val="64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18" name="Oval 10"/>
          <p:cNvSpPr>
            <a:spLocks noChangeArrowheads="1"/>
          </p:cNvSpPr>
          <p:nvPr/>
        </p:nvSpPr>
        <p:spPr bwMode="auto">
          <a:xfrm>
            <a:off x="5257800" y="2362200"/>
            <a:ext cx="914400" cy="914400"/>
          </a:xfrm>
          <a:prstGeom prst="ellipse">
            <a:avLst/>
          </a:prstGeom>
          <a:solidFill>
            <a:srgbClr val="339966">
              <a:alpha val="64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19" name="Oval 11"/>
          <p:cNvSpPr>
            <a:spLocks noChangeArrowheads="1"/>
          </p:cNvSpPr>
          <p:nvPr/>
        </p:nvSpPr>
        <p:spPr bwMode="auto">
          <a:xfrm>
            <a:off x="7391400" y="2514600"/>
            <a:ext cx="457200" cy="457200"/>
          </a:xfrm>
          <a:prstGeom prst="ellipse">
            <a:avLst/>
          </a:prstGeom>
          <a:solidFill>
            <a:srgbClr val="FFFF00">
              <a:alpha val="50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20" name="Oval 12"/>
          <p:cNvSpPr>
            <a:spLocks noChangeArrowheads="1"/>
          </p:cNvSpPr>
          <p:nvPr/>
        </p:nvSpPr>
        <p:spPr bwMode="auto">
          <a:xfrm>
            <a:off x="6324600" y="3657600"/>
            <a:ext cx="457200" cy="457200"/>
          </a:xfrm>
          <a:prstGeom prst="ellipse">
            <a:avLst/>
          </a:prstGeom>
          <a:solidFill>
            <a:srgbClr val="FFFF00">
              <a:alpha val="50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21" name="Oval 13"/>
          <p:cNvSpPr>
            <a:spLocks noChangeArrowheads="1"/>
          </p:cNvSpPr>
          <p:nvPr/>
        </p:nvSpPr>
        <p:spPr bwMode="auto">
          <a:xfrm>
            <a:off x="6172200" y="4419600"/>
            <a:ext cx="457200" cy="457200"/>
          </a:xfrm>
          <a:prstGeom prst="ellipse">
            <a:avLst/>
          </a:prstGeom>
          <a:solidFill>
            <a:srgbClr val="FFFF00">
              <a:alpha val="50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22" name="Oval 14"/>
          <p:cNvSpPr>
            <a:spLocks noChangeArrowheads="1"/>
          </p:cNvSpPr>
          <p:nvPr/>
        </p:nvSpPr>
        <p:spPr bwMode="auto">
          <a:xfrm>
            <a:off x="7239000" y="3200400"/>
            <a:ext cx="457200" cy="457200"/>
          </a:xfrm>
          <a:prstGeom prst="ellipse">
            <a:avLst/>
          </a:prstGeom>
          <a:solidFill>
            <a:srgbClr val="FFFF00">
              <a:alpha val="50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23" name="Oval 15"/>
          <p:cNvSpPr>
            <a:spLocks noChangeArrowheads="1"/>
          </p:cNvSpPr>
          <p:nvPr/>
        </p:nvSpPr>
        <p:spPr bwMode="auto">
          <a:xfrm>
            <a:off x="6172200" y="3124200"/>
            <a:ext cx="457200" cy="457200"/>
          </a:xfrm>
          <a:prstGeom prst="ellipse">
            <a:avLst/>
          </a:prstGeom>
          <a:solidFill>
            <a:srgbClr val="FFFF00">
              <a:alpha val="50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24" name="Oval 16"/>
          <p:cNvSpPr>
            <a:spLocks noChangeArrowheads="1"/>
          </p:cNvSpPr>
          <p:nvPr/>
        </p:nvSpPr>
        <p:spPr bwMode="auto">
          <a:xfrm>
            <a:off x="5638800" y="3200400"/>
            <a:ext cx="457200" cy="457200"/>
          </a:xfrm>
          <a:prstGeom prst="ellipse">
            <a:avLst/>
          </a:prstGeom>
          <a:solidFill>
            <a:srgbClr val="FFFF00">
              <a:alpha val="50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25" name="Oval 17"/>
          <p:cNvSpPr>
            <a:spLocks noChangeArrowheads="1"/>
          </p:cNvSpPr>
          <p:nvPr/>
        </p:nvSpPr>
        <p:spPr bwMode="auto">
          <a:xfrm>
            <a:off x="6096000" y="2362200"/>
            <a:ext cx="457200" cy="457200"/>
          </a:xfrm>
          <a:prstGeom prst="ellipse">
            <a:avLst/>
          </a:prstGeom>
          <a:solidFill>
            <a:srgbClr val="FFFF00">
              <a:alpha val="50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26" name="Oval 18"/>
          <p:cNvSpPr>
            <a:spLocks noChangeArrowheads="1"/>
          </p:cNvSpPr>
          <p:nvPr/>
        </p:nvSpPr>
        <p:spPr bwMode="auto">
          <a:xfrm>
            <a:off x="5105400" y="3352800"/>
            <a:ext cx="457200" cy="457200"/>
          </a:xfrm>
          <a:prstGeom prst="ellipse">
            <a:avLst/>
          </a:prstGeom>
          <a:solidFill>
            <a:srgbClr val="FFFF00">
              <a:alpha val="50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27" name="Oval 19"/>
          <p:cNvSpPr>
            <a:spLocks noChangeArrowheads="1"/>
          </p:cNvSpPr>
          <p:nvPr/>
        </p:nvSpPr>
        <p:spPr bwMode="auto">
          <a:xfrm>
            <a:off x="6477000" y="1905000"/>
            <a:ext cx="457200" cy="457200"/>
          </a:xfrm>
          <a:prstGeom prst="ellipse">
            <a:avLst/>
          </a:prstGeom>
          <a:solidFill>
            <a:srgbClr val="FFFF00">
              <a:alpha val="50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28" name="Oval 20"/>
          <p:cNvSpPr>
            <a:spLocks noChangeArrowheads="1"/>
          </p:cNvSpPr>
          <p:nvPr/>
        </p:nvSpPr>
        <p:spPr bwMode="auto">
          <a:xfrm>
            <a:off x="6858000" y="4419600"/>
            <a:ext cx="457200" cy="457200"/>
          </a:xfrm>
          <a:prstGeom prst="ellipse">
            <a:avLst/>
          </a:prstGeom>
          <a:solidFill>
            <a:srgbClr val="FFFF00">
              <a:alpha val="50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29" name="Oval 21"/>
          <p:cNvSpPr>
            <a:spLocks noChangeArrowheads="1"/>
          </p:cNvSpPr>
          <p:nvPr/>
        </p:nvSpPr>
        <p:spPr bwMode="auto">
          <a:xfrm>
            <a:off x="5943600" y="4648200"/>
            <a:ext cx="228600" cy="228600"/>
          </a:xfrm>
          <a:prstGeom prst="ellipse">
            <a:avLst/>
          </a:prstGeom>
          <a:solidFill>
            <a:srgbClr val="993300">
              <a:alpha val="67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30" name="Oval 22"/>
          <p:cNvSpPr>
            <a:spLocks noChangeArrowheads="1"/>
          </p:cNvSpPr>
          <p:nvPr/>
        </p:nvSpPr>
        <p:spPr bwMode="auto">
          <a:xfrm>
            <a:off x="5562600" y="3581400"/>
            <a:ext cx="228600" cy="228600"/>
          </a:xfrm>
          <a:prstGeom prst="ellipse">
            <a:avLst/>
          </a:prstGeom>
          <a:solidFill>
            <a:srgbClr val="993300">
              <a:alpha val="67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31" name="Oval 23"/>
          <p:cNvSpPr>
            <a:spLocks noChangeArrowheads="1"/>
          </p:cNvSpPr>
          <p:nvPr/>
        </p:nvSpPr>
        <p:spPr bwMode="auto">
          <a:xfrm>
            <a:off x="7010400" y="2209800"/>
            <a:ext cx="228600" cy="228600"/>
          </a:xfrm>
          <a:prstGeom prst="ellipse">
            <a:avLst/>
          </a:prstGeom>
          <a:solidFill>
            <a:srgbClr val="993300">
              <a:alpha val="67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32" name="Oval 24"/>
          <p:cNvSpPr>
            <a:spLocks noChangeArrowheads="1"/>
          </p:cNvSpPr>
          <p:nvPr/>
        </p:nvSpPr>
        <p:spPr bwMode="auto">
          <a:xfrm>
            <a:off x="6477000" y="2286000"/>
            <a:ext cx="228600" cy="228600"/>
          </a:xfrm>
          <a:prstGeom prst="ellipse">
            <a:avLst/>
          </a:prstGeom>
          <a:solidFill>
            <a:srgbClr val="993300">
              <a:alpha val="67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33" name="Oval 25"/>
          <p:cNvSpPr>
            <a:spLocks noChangeArrowheads="1"/>
          </p:cNvSpPr>
          <p:nvPr/>
        </p:nvSpPr>
        <p:spPr bwMode="auto">
          <a:xfrm>
            <a:off x="5257800" y="3810000"/>
            <a:ext cx="228600" cy="228600"/>
          </a:xfrm>
          <a:prstGeom prst="ellipse">
            <a:avLst/>
          </a:prstGeom>
          <a:solidFill>
            <a:srgbClr val="993300">
              <a:alpha val="67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34" name="Oval 26"/>
          <p:cNvSpPr>
            <a:spLocks noChangeArrowheads="1"/>
          </p:cNvSpPr>
          <p:nvPr/>
        </p:nvSpPr>
        <p:spPr bwMode="auto">
          <a:xfrm>
            <a:off x="7620000" y="2971800"/>
            <a:ext cx="228600" cy="228600"/>
          </a:xfrm>
          <a:prstGeom prst="ellipse">
            <a:avLst/>
          </a:prstGeom>
          <a:solidFill>
            <a:srgbClr val="993300">
              <a:alpha val="67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35" name="Oval 27"/>
          <p:cNvSpPr>
            <a:spLocks noChangeArrowheads="1"/>
          </p:cNvSpPr>
          <p:nvPr/>
        </p:nvSpPr>
        <p:spPr bwMode="auto">
          <a:xfrm>
            <a:off x="7620000" y="3581400"/>
            <a:ext cx="228600" cy="228600"/>
          </a:xfrm>
          <a:prstGeom prst="ellipse">
            <a:avLst/>
          </a:prstGeom>
          <a:solidFill>
            <a:srgbClr val="993300">
              <a:alpha val="67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36" name="Oval 28"/>
          <p:cNvSpPr>
            <a:spLocks noChangeArrowheads="1"/>
          </p:cNvSpPr>
          <p:nvPr/>
        </p:nvSpPr>
        <p:spPr bwMode="auto">
          <a:xfrm>
            <a:off x="7010400" y="3429000"/>
            <a:ext cx="228600" cy="228600"/>
          </a:xfrm>
          <a:prstGeom prst="ellipse">
            <a:avLst/>
          </a:prstGeom>
          <a:solidFill>
            <a:srgbClr val="993300">
              <a:alpha val="67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37" name="Oval 29"/>
          <p:cNvSpPr>
            <a:spLocks noChangeArrowheads="1"/>
          </p:cNvSpPr>
          <p:nvPr/>
        </p:nvSpPr>
        <p:spPr bwMode="auto">
          <a:xfrm>
            <a:off x="6096000" y="3581400"/>
            <a:ext cx="228600" cy="228600"/>
          </a:xfrm>
          <a:prstGeom prst="ellipse">
            <a:avLst/>
          </a:prstGeom>
          <a:solidFill>
            <a:srgbClr val="993300">
              <a:alpha val="67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38" name="Oval 30"/>
          <p:cNvSpPr>
            <a:spLocks noChangeArrowheads="1"/>
          </p:cNvSpPr>
          <p:nvPr/>
        </p:nvSpPr>
        <p:spPr bwMode="auto">
          <a:xfrm>
            <a:off x="5943600" y="2286000"/>
            <a:ext cx="228600" cy="228600"/>
          </a:xfrm>
          <a:prstGeom prst="ellipse">
            <a:avLst/>
          </a:prstGeom>
          <a:solidFill>
            <a:srgbClr val="993300">
              <a:alpha val="67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39" name="Oval 31"/>
          <p:cNvSpPr>
            <a:spLocks noChangeArrowheads="1"/>
          </p:cNvSpPr>
          <p:nvPr/>
        </p:nvSpPr>
        <p:spPr bwMode="auto">
          <a:xfrm>
            <a:off x="5105400" y="3048000"/>
            <a:ext cx="228600" cy="228600"/>
          </a:xfrm>
          <a:prstGeom prst="ellipse">
            <a:avLst/>
          </a:prstGeom>
          <a:solidFill>
            <a:srgbClr val="993300">
              <a:alpha val="67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40" name="Oval 32"/>
          <p:cNvSpPr>
            <a:spLocks noChangeArrowheads="1"/>
          </p:cNvSpPr>
          <p:nvPr/>
        </p:nvSpPr>
        <p:spPr bwMode="auto">
          <a:xfrm>
            <a:off x="6629400" y="4343400"/>
            <a:ext cx="228600" cy="228600"/>
          </a:xfrm>
          <a:prstGeom prst="ellipse">
            <a:avLst/>
          </a:prstGeom>
          <a:solidFill>
            <a:srgbClr val="993300">
              <a:alpha val="67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41" name="Oval 33"/>
          <p:cNvSpPr>
            <a:spLocks noChangeArrowheads="1"/>
          </p:cNvSpPr>
          <p:nvPr/>
        </p:nvSpPr>
        <p:spPr bwMode="auto">
          <a:xfrm>
            <a:off x="6400800" y="4114800"/>
            <a:ext cx="228600" cy="228600"/>
          </a:xfrm>
          <a:prstGeom prst="ellipse">
            <a:avLst/>
          </a:prstGeom>
          <a:solidFill>
            <a:srgbClr val="993300">
              <a:alpha val="67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42" name="Oval 34"/>
          <p:cNvSpPr>
            <a:spLocks noChangeArrowheads="1"/>
          </p:cNvSpPr>
          <p:nvPr/>
        </p:nvSpPr>
        <p:spPr bwMode="auto">
          <a:xfrm>
            <a:off x="6172200" y="2895600"/>
            <a:ext cx="228600" cy="228600"/>
          </a:xfrm>
          <a:prstGeom prst="ellipse">
            <a:avLst/>
          </a:prstGeom>
          <a:solidFill>
            <a:srgbClr val="993300">
              <a:alpha val="67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43" name="Oval 35"/>
          <p:cNvSpPr>
            <a:spLocks noChangeArrowheads="1"/>
          </p:cNvSpPr>
          <p:nvPr/>
        </p:nvSpPr>
        <p:spPr bwMode="auto">
          <a:xfrm>
            <a:off x="6705600" y="3276600"/>
            <a:ext cx="228600" cy="228600"/>
          </a:xfrm>
          <a:prstGeom prst="ellipse">
            <a:avLst/>
          </a:prstGeom>
          <a:solidFill>
            <a:srgbClr val="993300">
              <a:alpha val="67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44" name="Oval 36"/>
          <p:cNvSpPr>
            <a:spLocks noChangeArrowheads="1"/>
          </p:cNvSpPr>
          <p:nvPr/>
        </p:nvSpPr>
        <p:spPr bwMode="auto">
          <a:xfrm>
            <a:off x="6172200" y="3810000"/>
            <a:ext cx="152400" cy="152400"/>
          </a:xfrm>
          <a:prstGeom prst="ellipse">
            <a:avLst/>
          </a:prstGeom>
          <a:solidFill>
            <a:srgbClr val="800080">
              <a:alpha val="89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45" name="Oval 37"/>
          <p:cNvSpPr>
            <a:spLocks noChangeArrowheads="1"/>
          </p:cNvSpPr>
          <p:nvPr/>
        </p:nvSpPr>
        <p:spPr bwMode="auto">
          <a:xfrm>
            <a:off x="5791200" y="2209800"/>
            <a:ext cx="152400" cy="152400"/>
          </a:xfrm>
          <a:prstGeom prst="ellipse">
            <a:avLst/>
          </a:prstGeom>
          <a:solidFill>
            <a:srgbClr val="800080">
              <a:alpha val="89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46" name="Oval 38"/>
          <p:cNvSpPr>
            <a:spLocks noChangeArrowheads="1"/>
          </p:cNvSpPr>
          <p:nvPr/>
        </p:nvSpPr>
        <p:spPr bwMode="auto">
          <a:xfrm>
            <a:off x="5105400" y="3733800"/>
            <a:ext cx="152400" cy="152400"/>
          </a:xfrm>
          <a:prstGeom prst="ellipse">
            <a:avLst/>
          </a:prstGeom>
          <a:solidFill>
            <a:srgbClr val="800080">
              <a:alpha val="89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47" name="Oval 39"/>
          <p:cNvSpPr>
            <a:spLocks noChangeArrowheads="1"/>
          </p:cNvSpPr>
          <p:nvPr/>
        </p:nvSpPr>
        <p:spPr bwMode="auto">
          <a:xfrm>
            <a:off x="6096000" y="3429000"/>
            <a:ext cx="152400" cy="152400"/>
          </a:xfrm>
          <a:prstGeom prst="ellipse">
            <a:avLst/>
          </a:prstGeom>
          <a:solidFill>
            <a:srgbClr val="800080">
              <a:alpha val="89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48" name="Oval 40"/>
          <p:cNvSpPr>
            <a:spLocks noChangeArrowheads="1"/>
          </p:cNvSpPr>
          <p:nvPr/>
        </p:nvSpPr>
        <p:spPr bwMode="auto">
          <a:xfrm>
            <a:off x="7696200" y="3352800"/>
            <a:ext cx="152400" cy="152400"/>
          </a:xfrm>
          <a:prstGeom prst="ellipse">
            <a:avLst/>
          </a:prstGeom>
          <a:solidFill>
            <a:srgbClr val="800080">
              <a:alpha val="89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49" name="Oval 41"/>
          <p:cNvSpPr>
            <a:spLocks noChangeArrowheads="1"/>
          </p:cNvSpPr>
          <p:nvPr/>
        </p:nvSpPr>
        <p:spPr bwMode="auto">
          <a:xfrm>
            <a:off x="7086600" y="3276600"/>
            <a:ext cx="152400" cy="152400"/>
          </a:xfrm>
          <a:prstGeom prst="ellipse">
            <a:avLst/>
          </a:prstGeom>
          <a:solidFill>
            <a:srgbClr val="800080">
              <a:alpha val="89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50" name="Oval 42"/>
          <p:cNvSpPr>
            <a:spLocks noChangeArrowheads="1"/>
          </p:cNvSpPr>
          <p:nvPr/>
        </p:nvSpPr>
        <p:spPr bwMode="auto">
          <a:xfrm>
            <a:off x="6629400" y="4648200"/>
            <a:ext cx="152400" cy="152400"/>
          </a:xfrm>
          <a:prstGeom prst="ellipse">
            <a:avLst/>
          </a:prstGeom>
          <a:solidFill>
            <a:srgbClr val="800080">
              <a:alpha val="89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51" name="Oval 43"/>
          <p:cNvSpPr>
            <a:spLocks noChangeArrowheads="1"/>
          </p:cNvSpPr>
          <p:nvPr/>
        </p:nvSpPr>
        <p:spPr bwMode="auto">
          <a:xfrm>
            <a:off x="6324600" y="2209800"/>
            <a:ext cx="152400" cy="152400"/>
          </a:xfrm>
          <a:prstGeom prst="ellipse">
            <a:avLst/>
          </a:prstGeom>
          <a:solidFill>
            <a:srgbClr val="800080">
              <a:alpha val="89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52" name="Oval 44"/>
          <p:cNvSpPr>
            <a:spLocks noChangeArrowheads="1"/>
          </p:cNvSpPr>
          <p:nvPr/>
        </p:nvSpPr>
        <p:spPr bwMode="auto">
          <a:xfrm>
            <a:off x="5410200" y="3200400"/>
            <a:ext cx="152400" cy="152400"/>
          </a:xfrm>
          <a:prstGeom prst="ellipse">
            <a:avLst/>
          </a:prstGeom>
          <a:solidFill>
            <a:srgbClr val="800080">
              <a:alpha val="89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53" name="Oval 45"/>
          <p:cNvSpPr>
            <a:spLocks noChangeArrowheads="1"/>
          </p:cNvSpPr>
          <p:nvPr/>
        </p:nvSpPr>
        <p:spPr bwMode="auto">
          <a:xfrm>
            <a:off x="6629400" y="4114800"/>
            <a:ext cx="152400" cy="152400"/>
          </a:xfrm>
          <a:prstGeom prst="ellipse">
            <a:avLst/>
          </a:prstGeom>
          <a:solidFill>
            <a:srgbClr val="800080">
              <a:alpha val="89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54" name="Oval 46"/>
          <p:cNvSpPr>
            <a:spLocks noChangeArrowheads="1"/>
          </p:cNvSpPr>
          <p:nvPr/>
        </p:nvSpPr>
        <p:spPr bwMode="auto">
          <a:xfrm>
            <a:off x="7391400" y="3048000"/>
            <a:ext cx="152400" cy="152400"/>
          </a:xfrm>
          <a:prstGeom prst="ellipse">
            <a:avLst/>
          </a:prstGeom>
          <a:solidFill>
            <a:srgbClr val="800080">
              <a:alpha val="89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55" name="Oval 47"/>
          <p:cNvSpPr>
            <a:spLocks noChangeArrowheads="1"/>
          </p:cNvSpPr>
          <p:nvPr/>
        </p:nvSpPr>
        <p:spPr bwMode="auto">
          <a:xfrm>
            <a:off x="6477000" y="2971800"/>
            <a:ext cx="152400" cy="152400"/>
          </a:xfrm>
          <a:prstGeom prst="ellipse">
            <a:avLst/>
          </a:prstGeom>
          <a:solidFill>
            <a:srgbClr val="800080">
              <a:alpha val="89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56" name="Oval 48"/>
          <p:cNvSpPr>
            <a:spLocks noChangeArrowheads="1"/>
          </p:cNvSpPr>
          <p:nvPr/>
        </p:nvSpPr>
        <p:spPr bwMode="auto">
          <a:xfrm>
            <a:off x="6019800" y="3124200"/>
            <a:ext cx="152400" cy="152400"/>
          </a:xfrm>
          <a:prstGeom prst="ellipse">
            <a:avLst/>
          </a:prstGeom>
          <a:solidFill>
            <a:srgbClr val="800080">
              <a:alpha val="89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57" name="Oval 49"/>
          <p:cNvSpPr>
            <a:spLocks noChangeArrowheads="1"/>
          </p:cNvSpPr>
          <p:nvPr/>
        </p:nvSpPr>
        <p:spPr bwMode="auto">
          <a:xfrm>
            <a:off x="6781800" y="3581400"/>
            <a:ext cx="152400" cy="152400"/>
          </a:xfrm>
          <a:prstGeom prst="ellipse">
            <a:avLst/>
          </a:prstGeom>
          <a:solidFill>
            <a:srgbClr val="800080">
              <a:alpha val="89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58" name="Oval 50"/>
          <p:cNvSpPr>
            <a:spLocks noChangeArrowheads="1"/>
          </p:cNvSpPr>
          <p:nvPr/>
        </p:nvSpPr>
        <p:spPr bwMode="auto">
          <a:xfrm>
            <a:off x="6553200" y="3505200"/>
            <a:ext cx="152400" cy="152400"/>
          </a:xfrm>
          <a:prstGeom prst="ellipse">
            <a:avLst/>
          </a:prstGeom>
          <a:solidFill>
            <a:srgbClr val="800080">
              <a:alpha val="89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59" name="Oval 51"/>
          <p:cNvSpPr>
            <a:spLocks noChangeArrowheads="1"/>
          </p:cNvSpPr>
          <p:nvPr/>
        </p:nvSpPr>
        <p:spPr bwMode="auto">
          <a:xfrm>
            <a:off x="6934200" y="2057400"/>
            <a:ext cx="152400" cy="152400"/>
          </a:xfrm>
          <a:prstGeom prst="ellipse">
            <a:avLst/>
          </a:prstGeom>
          <a:solidFill>
            <a:srgbClr val="800080">
              <a:alpha val="89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60" name="Oval 52"/>
          <p:cNvSpPr>
            <a:spLocks noChangeArrowheads="1"/>
          </p:cNvSpPr>
          <p:nvPr/>
        </p:nvSpPr>
        <p:spPr bwMode="auto">
          <a:xfrm>
            <a:off x="5105400" y="2819400"/>
            <a:ext cx="152400" cy="152400"/>
          </a:xfrm>
          <a:prstGeom prst="ellipse">
            <a:avLst/>
          </a:prstGeom>
          <a:solidFill>
            <a:srgbClr val="800080">
              <a:alpha val="89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61" name="Oval 53"/>
          <p:cNvSpPr>
            <a:spLocks noChangeArrowheads="1"/>
          </p:cNvSpPr>
          <p:nvPr/>
        </p:nvSpPr>
        <p:spPr bwMode="auto">
          <a:xfrm>
            <a:off x="6324600" y="4267200"/>
            <a:ext cx="152400" cy="152400"/>
          </a:xfrm>
          <a:prstGeom prst="ellipse">
            <a:avLst/>
          </a:prstGeom>
          <a:solidFill>
            <a:srgbClr val="800080">
              <a:alpha val="89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62" name="Oval 54"/>
          <p:cNvSpPr>
            <a:spLocks noChangeArrowheads="1"/>
          </p:cNvSpPr>
          <p:nvPr/>
        </p:nvSpPr>
        <p:spPr bwMode="auto">
          <a:xfrm>
            <a:off x="7391400" y="2438400"/>
            <a:ext cx="152400" cy="152400"/>
          </a:xfrm>
          <a:prstGeom prst="ellipse">
            <a:avLst/>
          </a:prstGeom>
          <a:solidFill>
            <a:srgbClr val="800080">
              <a:alpha val="89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63" name="Oval 55"/>
          <p:cNvSpPr>
            <a:spLocks noChangeArrowheads="1"/>
          </p:cNvSpPr>
          <p:nvPr/>
        </p:nvSpPr>
        <p:spPr bwMode="auto">
          <a:xfrm>
            <a:off x="7467600" y="3657600"/>
            <a:ext cx="152400" cy="152400"/>
          </a:xfrm>
          <a:prstGeom prst="ellipse">
            <a:avLst/>
          </a:prstGeom>
          <a:solidFill>
            <a:srgbClr val="800080">
              <a:alpha val="89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264" name="Text Box 56"/>
          <p:cNvSpPr txBox="1">
            <a:spLocks noChangeArrowheads="1"/>
          </p:cNvSpPr>
          <p:nvPr/>
        </p:nvSpPr>
        <p:spPr bwMode="auto">
          <a:xfrm>
            <a:off x="228600" y="1676400"/>
            <a:ext cx="460692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rgbClr val="000066"/>
              </a:buClr>
              <a:buFont typeface="Wingdings" charset="0"/>
              <a:buChar char="ü"/>
            </a:pP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First </a:t>
            </a:r>
            <a:r>
              <a:rPr lang="en-US" sz="2400" dirty="0" err="1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partons</a:t>
            </a: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 are produced</a:t>
            </a:r>
          </a:p>
          <a:p>
            <a:pPr>
              <a:spcBef>
                <a:spcPct val="20000"/>
              </a:spcBef>
              <a:buClr>
                <a:srgbClr val="000066"/>
              </a:buClr>
              <a:buFont typeface="Wingdings" charset="0"/>
              <a:buNone/>
            </a:pP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overlapping each other, all of them</a:t>
            </a:r>
          </a:p>
          <a:p>
            <a:pPr>
              <a:spcBef>
                <a:spcPct val="20000"/>
              </a:spcBef>
              <a:buClr>
                <a:srgbClr val="000066"/>
              </a:buClr>
              <a:buFont typeface="Wingdings" charset="0"/>
              <a:buNone/>
            </a:pP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about the same size.</a:t>
            </a:r>
            <a:r>
              <a:rPr lang="en-US" sz="2400" dirty="0">
                <a:solidFill>
                  <a:srgbClr val="99663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 </a:t>
            </a:r>
          </a:p>
          <a:p>
            <a:pPr>
              <a:spcBef>
                <a:spcPct val="20000"/>
              </a:spcBef>
              <a:buClr>
                <a:srgbClr val="000066"/>
              </a:buClr>
              <a:buFont typeface="Wingdings" charset="0"/>
              <a:buNone/>
            </a:pPr>
            <a:endParaRPr lang="en-US" sz="2400" dirty="0">
              <a:solidFill>
                <a:srgbClr val="996633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  <a:p>
            <a:pPr>
              <a:spcBef>
                <a:spcPct val="20000"/>
              </a:spcBef>
              <a:buClr>
                <a:srgbClr val="000066"/>
              </a:buClr>
              <a:buFont typeface="Wingdings" charset="0"/>
              <a:buChar char="ü"/>
            </a:pP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When some critical density is</a:t>
            </a:r>
          </a:p>
          <a:p>
            <a:pPr>
              <a:spcBef>
                <a:spcPct val="20000"/>
              </a:spcBef>
              <a:buClr>
                <a:srgbClr val="000066"/>
              </a:buClr>
              <a:buFont typeface="Wingdings" charset="0"/>
              <a:buNone/>
            </a:pP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reached no more </a:t>
            </a:r>
            <a:r>
              <a:rPr lang="en-US" sz="2400" dirty="0" err="1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partons</a:t>
            </a: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 of given </a:t>
            </a:r>
          </a:p>
          <a:p>
            <a:pPr>
              <a:spcBef>
                <a:spcPct val="20000"/>
              </a:spcBef>
              <a:buClr>
                <a:srgbClr val="000066"/>
              </a:buClr>
              <a:buFont typeface="Wingdings" charset="0"/>
              <a:buNone/>
            </a:pP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size can fit in the wave function.</a:t>
            </a:r>
          </a:p>
          <a:p>
            <a:pPr>
              <a:spcBef>
                <a:spcPct val="20000"/>
              </a:spcBef>
              <a:buClr>
                <a:srgbClr val="000066"/>
              </a:buClr>
              <a:buFont typeface="Wingdings" charset="0"/>
              <a:buNone/>
            </a:pP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The proton starts producing smaller </a:t>
            </a:r>
          </a:p>
          <a:p>
            <a:pPr>
              <a:spcBef>
                <a:spcPct val="20000"/>
              </a:spcBef>
              <a:buClr>
                <a:srgbClr val="000066"/>
              </a:buClr>
              <a:buFont typeface="Wingdings" charset="0"/>
              <a:buNone/>
            </a:pPr>
            <a:r>
              <a:rPr lang="en-US" sz="2400" dirty="0" err="1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partons</a:t>
            </a: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 to fit them in.</a:t>
            </a:r>
          </a:p>
        </p:txBody>
      </p:sp>
      <p:sp>
        <p:nvSpPr>
          <p:cNvPr id="222265" name="Text Box 57"/>
          <p:cNvSpPr txBox="1">
            <a:spLocks noChangeArrowheads="1"/>
          </p:cNvSpPr>
          <p:nvPr/>
        </p:nvSpPr>
        <p:spPr bwMode="auto">
          <a:xfrm>
            <a:off x="4419600" y="5562600"/>
            <a:ext cx="4603750" cy="641350"/>
          </a:xfrm>
          <a:prstGeom prst="rect">
            <a:avLst/>
          </a:prstGeom>
          <a:solidFill>
            <a:srgbClr val="99CCFF">
              <a:alpha val="7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rgbClr val="5F5F5F"/>
              </a:buClr>
              <a:buFont typeface="Wingdings" charset="0"/>
              <a:buNone/>
            </a:pP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Color</a:t>
            </a: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</a:t>
            </a:r>
            <a:r>
              <a:rPr lang="en-US" sz="36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Glass 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Condensate</a:t>
            </a:r>
          </a:p>
        </p:txBody>
      </p:sp>
      <p:sp>
        <p:nvSpPr>
          <p:cNvPr id="222266" name="Text Box 58"/>
          <p:cNvSpPr txBox="1">
            <a:spLocks noChangeArrowheads="1"/>
          </p:cNvSpPr>
          <p:nvPr/>
        </p:nvSpPr>
        <p:spPr bwMode="auto">
          <a:xfrm>
            <a:off x="5943600" y="1219200"/>
            <a:ext cx="99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rgbClr val="5F5F5F"/>
              </a:buClr>
              <a:buFont typeface="Wingdings" charset="0"/>
              <a:buNone/>
            </a:pPr>
            <a:r>
              <a:rPr lang="en-US" sz="240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Proton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F460-F25F-9047-9702-2B5F5E7C18E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52243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7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93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22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22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5" dur="1000"/>
                                        <p:tgtEl>
                                          <p:spTgt spid="222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9" grpId="0" animBg="1"/>
      <p:bldP spid="222220" grpId="0" animBg="1"/>
      <p:bldP spid="222221" grpId="0" animBg="1"/>
      <p:bldP spid="222222" grpId="0" animBg="1"/>
      <p:bldP spid="222223" grpId="0" animBg="1"/>
      <p:bldP spid="222224" grpId="0" animBg="1"/>
      <p:bldP spid="222225" grpId="0" animBg="1"/>
      <p:bldP spid="222226" grpId="0" animBg="1"/>
      <p:bldP spid="222227" grpId="0" animBg="1"/>
      <p:bldP spid="222228" grpId="0" animBg="1"/>
      <p:bldP spid="222229" grpId="0" animBg="1"/>
      <p:bldP spid="222230" grpId="0" animBg="1"/>
      <p:bldP spid="222231" grpId="0" animBg="1"/>
      <p:bldP spid="222232" grpId="0" animBg="1"/>
      <p:bldP spid="222233" grpId="0" animBg="1"/>
      <p:bldP spid="222234" grpId="0" animBg="1"/>
      <p:bldP spid="222235" grpId="0" animBg="1"/>
      <p:bldP spid="222236" grpId="0" animBg="1"/>
      <p:bldP spid="222237" grpId="0" animBg="1"/>
      <p:bldP spid="222238" grpId="0" animBg="1"/>
      <p:bldP spid="222239" grpId="0" animBg="1"/>
      <p:bldP spid="222240" grpId="0" animBg="1"/>
      <p:bldP spid="222241" grpId="0" animBg="1"/>
      <p:bldP spid="222242" grpId="0" animBg="1"/>
      <p:bldP spid="222243" grpId="0" animBg="1"/>
      <p:bldP spid="222244" grpId="0" animBg="1"/>
      <p:bldP spid="222245" grpId="0" animBg="1"/>
      <p:bldP spid="222246" grpId="0" animBg="1"/>
      <p:bldP spid="222247" grpId="0" animBg="1"/>
      <p:bldP spid="222248" grpId="0" animBg="1"/>
      <p:bldP spid="222249" grpId="0" animBg="1"/>
      <p:bldP spid="222250" grpId="0" animBg="1"/>
      <p:bldP spid="222251" grpId="0" animBg="1"/>
      <p:bldP spid="222252" grpId="0" animBg="1"/>
      <p:bldP spid="222253" grpId="0" animBg="1"/>
      <p:bldP spid="222254" grpId="0" animBg="1"/>
      <p:bldP spid="222255" grpId="0" animBg="1"/>
      <p:bldP spid="222256" grpId="0" animBg="1"/>
      <p:bldP spid="222257" grpId="0" animBg="1"/>
      <p:bldP spid="222258" grpId="0" animBg="1"/>
      <p:bldP spid="222259" grpId="0" animBg="1"/>
      <p:bldP spid="222260" grpId="0" animBg="1"/>
      <p:bldP spid="222261" grpId="0" animBg="1"/>
      <p:bldP spid="222262" grpId="0" animBg="1"/>
      <p:bldP spid="222263" grpId="0" animBg="1"/>
      <p:bldP spid="22226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/>
          <a:lstStyle/>
          <a:p>
            <a:r>
              <a:rPr lang="en-US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Saturation Scale</a:t>
            </a:r>
          </a:p>
        </p:txBody>
      </p:sp>
      <p:graphicFrame>
        <p:nvGraphicFramePr>
          <p:cNvPr id="350216" name="Object 8"/>
          <p:cNvGraphicFramePr>
            <a:graphicFrameLocks noChangeAspect="1"/>
          </p:cNvGraphicFramePr>
          <p:nvPr/>
        </p:nvGraphicFramePr>
        <p:xfrm>
          <a:off x="2286000" y="914400"/>
          <a:ext cx="17526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4" name="Equation" r:id="rId3" imgW="596880" imgH="241200" progId="Equation.3">
                  <p:embed/>
                </p:oleObj>
              </mc:Choice>
              <mc:Fallback>
                <p:oleObj name="Equation" r:id="rId3" imgW="5968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alphaModFix amt="65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914400"/>
                        <a:ext cx="1752600" cy="666750"/>
                      </a:xfrm>
                      <a:prstGeom prst="rect">
                        <a:avLst/>
                      </a:prstGeom>
                      <a:solidFill>
                        <a:srgbClr val="FFCC00">
                          <a:alpha val="64999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0224" name="Picture 16" descr="broad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00" y="2895600"/>
            <a:ext cx="4724400" cy="3651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50225" name="Text Box 17"/>
          <p:cNvSpPr txBox="1">
            <a:spLocks noChangeArrowheads="1"/>
          </p:cNvSpPr>
          <p:nvPr/>
        </p:nvSpPr>
        <p:spPr bwMode="auto">
          <a:xfrm>
            <a:off x="381000" y="990600"/>
            <a:ext cx="8379217" cy="5780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charset="0"/>
              <a:buNone/>
            </a:pP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To argue that                           let us consider an example of a 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charset="0"/>
              <a:buNone/>
            </a:pP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particle scattering on a nucleus. As it travels through the nucleus it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charset="0"/>
              <a:buNone/>
            </a:pP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bumps into nucleons. Along a straight line trajectory it encounters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charset="0"/>
              <a:buNone/>
            </a:pP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~ R ~ A</a:t>
            </a:r>
            <a:r>
              <a:rPr lang="en-US" sz="2400" baseline="300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1/3</a:t>
            </a: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 nucleons, with R the nuclear radius and A the atomic 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charset="0"/>
              <a:buNone/>
            </a:pP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number of the nucleus. 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charset="0"/>
              <a:buNone/>
            </a:pPr>
            <a:endParaRPr lang="en-US" sz="2400" dirty="0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charset="0"/>
              <a:buNone/>
            </a:pP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The particle receives ~ A</a:t>
            </a:r>
            <a:r>
              <a:rPr lang="en-US" sz="2400" baseline="300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1/3</a:t>
            </a: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 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charset="0"/>
              <a:buNone/>
            </a:pP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random kicks. Its momentum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charset="0"/>
              <a:buNone/>
            </a:pP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gets broadened by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charset="0"/>
              <a:buNone/>
            </a:pPr>
            <a:endParaRPr lang="en-US" sz="2400" dirty="0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charset="0"/>
              <a:buNone/>
            </a:pPr>
            <a:endParaRPr lang="en-US" sz="2400" dirty="0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charset="0"/>
              <a:buNone/>
            </a:pPr>
            <a:r>
              <a:rPr lang="en-US" sz="2400" dirty="0">
                <a:solidFill>
                  <a:srgbClr val="8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Saturation scale, as a feature of </a:t>
            </a:r>
            <a:r>
              <a:rPr lang="en-US" sz="2400" dirty="0" smtClean="0">
                <a:solidFill>
                  <a:srgbClr val="8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the </a:t>
            </a:r>
            <a:r>
              <a:rPr lang="en-US" sz="2400" dirty="0">
                <a:solidFill>
                  <a:srgbClr val="8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collective field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charset="0"/>
              <a:buNone/>
            </a:pPr>
            <a:r>
              <a:rPr lang="en-US" sz="2400" dirty="0">
                <a:solidFill>
                  <a:srgbClr val="8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of the whole nucleus also scales ~ A</a:t>
            </a:r>
            <a:r>
              <a:rPr lang="en-US" sz="2400" baseline="30000" dirty="0">
                <a:solidFill>
                  <a:srgbClr val="8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1</a:t>
            </a:r>
            <a:r>
              <a:rPr lang="en-US" sz="2400" b="1" baseline="30000" dirty="0">
                <a:solidFill>
                  <a:srgbClr val="8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/</a:t>
            </a:r>
            <a:r>
              <a:rPr lang="en-US" sz="2400" baseline="30000" dirty="0">
                <a:solidFill>
                  <a:srgbClr val="8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3</a:t>
            </a:r>
            <a:r>
              <a:rPr lang="en-US" sz="2400" dirty="0">
                <a:solidFill>
                  <a:srgbClr val="8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.</a:t>
            </a: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24" y="5092029"/>
            <a:ext cx="4475238" cy="44134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0BA5-B45A-5A41-A828-949317D4835D}" type="slidenum">
              <a:rPr lang="en-US" smtClean="0">
                <a:solidFill>
                  <a:srgbClr val="FFFFFF"/>
                </a:solidFill>
              </a:rPr>
              <a:pPr/>
              <a:t>57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7238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350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of High Energy QCD</a:t>
            </a:r>
            <a:endParaRPr lang="en-US" dirty="0"/>
          </a:p>
        </p:txBody>
      </p:sp>
      <p:pic>
        <p:nvPicPr>
          <p:cNvPr id="4" name="Content Placeholder 3" descr="RegionsOfWaveFunction.eps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459" r="-43459"/>
          <a:stretch>
            <a:fillRect/>
          </a:stretch>
        </p:blipFill>
        <p:spPr/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38200" y="3657600"/>
            <a:ext cx="143941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charset="0"/>
              <a:buNone/>
            </a:pPr>
            <a:r>
              <a:rPr lang="en-US" sz="3200" dirty="0">
                <a:solidFill>
                  <a:srgbClr val="000090"/>
                </a:solidFill>
                <a:latin typeface="Arial"/>
              </a:rPr>
              <a:t>energy</a:t>
            </a: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flipV="1">
            <a:off x="1524000" y="2286000"/>
            <a:ext cx="0" cy="1371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55000"/>
              <a:buFont typeface="Wingdings" charset="0"/>
              <a:buChar char="n"/>
            </a:pPr>
            <a:endParaRPr lang="en-US" sz="2800">
              <a:solidFill>
                <a:srgbClr val="000066"/>
              </a:solidFill>
              <a:latin typeface="Tahoma" charset="0"/>
              <a:ea typeface="ＭＳ Ｐゴシック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724400" y="6096000"/>
            <a:ext cx="2693967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charset="0"/>
              <a:buNone/>
            </a:pPr>
            <a:r>
              <a:rPr lang="en-US" sz="3200" dirty="0">
                <a:solidFill>
                  <a:srgbClr val="000090"/>
                </a:solidFill>
                <a:latin typeface="Arial"/>
              </a:rPr>
              <a:t>size of</a:t>
            </a:r>
            <a:r>
              <a:rPr lang="en-US" sz="3200" dirty="0">
                <a:solidFill>
                  <a:srgbClr val="00FF99"/>
                </a:solidFill>
                <a:latin typeface="Arial"/>
              </a:rPr>
              <a:t> </a:t>
            </a:r>
            <a:r>
              <a:rPr lang="en-US" sz="3200" dirty="0">
                <a:solidFill>
                  <a:srgbClr val="000090"/>
                </a:solidFill>
                <a:latin typeface="Arial"/>
              </a:rPr>
              <a:t>gluons</a:t>
            </a:r>
            <a:endParaRPr lang="en-US" sz="3200" dirty="0">
              <a:solidFill>
                <a:srgbClr val="000090"/>
              </a:solidFill>
              <a:latin typeface="Arial"/>
              <a:cs typeface="Times New Roman" charset="0"/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H="1" flipV="1">
            <a:off x="3124200" y="6477000"/>
            <a:ext cx="14478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55000"/>
              <a:buFont typeface="Wingdings" charset="0"/>
              <a:buChar char="n"/>
            </a:pPr>
            <a:endParaRPr lang="en-US" sz="2800">
              <a:solidFill>
                <a:srgbClr val="000066"/>
              </a:solidFill>
              <a:latin typeface="Tahoma" charset="0"/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37730" y="2675693"/>
            <a:ext cx="2252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Saturation Scale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326784" y="2195784"/>
            <a:ext cx="374111" cy="4733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485" y="1600200"/>
            <a:ext cx="1569563" cy="68580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C0BA-267B-F447-BCD0-89A500D70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321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chemeClr val="tx1">
                <a:gamma/>
                <a:shade val="79216"/>
                <a:invGamma/>
              </a:schemeClr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 descr="satbk">
            <a:hlinkClick r:id="" action="ppaction://noaction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1092200"/>
            <a:ext cx="6172200" cy="409575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630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382000" cy="762000"/>
          </a:xfrm>
        </p:spPr>
        <p:txBody>
          <a:bodyPr/>
          <a:lstStyle/>
          <a:p>
            <a:r>
              <a:rPr lang="en-US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Map of High Energy QCD</a:t>
            </a:r>
          </a:p>
        </p:txBody>
      </p:sp>
      <p:sp>
        <p:nvSpPr>
          <p:cNvPr id="226308" name="Text Box 4"/>
          <p:cNvSpPr txBox="1">
            <a:spLocks noChangeArrowheads="1"/>
          </p:cNvSpPr>
          <p:nvPr/>
        </p:nvSpPr>
        <p:spPr bwMode="auto">
          <a:xfrm>
            <a:off x="152400" y="990600"/>
            <a:ext cx="37211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charset="0"/>
              <a:buNone/>
            </a:pPr>
            <a:r>
              <a:rPr lang="en-US" sz="2400">
                <a:solidFill>
                  <a:srgbClr val="99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Saturation physics</a:t>
            </a:r>
            <a:r>
              <a:rPr lang="en-US" sz="240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 allows us 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charset="0"/>
              <a:buNone/>
            </a:pPr>
            <a:r>
              <a:rPr lang="en-US" sz="240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to study regions of high 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charset="0"/>
              <a:buNone/>
            </a:pPr>
            <a:r>
              <a:rPr lang="en-US" sz="240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parton density in the </a:t>
            </a:r>
            <a:r>
              <a:rPr lang="en-US" sz="2400">
                <a:solidFill>
                  <a:srgbClr val="99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small 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charset="0"/>
              <a:buNone/>
            </a:pPr>
            <a:r>
              <a:rPr lang="en-US" sz="2400">
                <a:solidFill>
                  <a:srgbClr val="99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coupling regime</a:t>
            </a:r>
            <a:r>
              <a:rPr lang="en-US" sz="240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, where 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charset="0"/>
              <a:buNone/>
            </a:pPr>
            <a:r>
              <a:rPr lang="en-US" sz="240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calculations are still 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charset="0"/>
              <a:buNone/>
            </a:pPr>
            <a:r>
              <a:rPr lang="en-US" sz="240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under control!</a:t>
            </a:r>
          </a:p>
        </p:txBody>
      </p:sp>
      <p:sp>
        <p:nvSpPr>
          <p:cNvPr id="226309" name="Text Box 5"/>
          <p:cNvSpPr txBox="1">
            <a:spLocks noChangeArrowheads="1"/>
          </p:cNvSpPr>
          <p:nvPr/>
        </p:nvSpPr>
        <p:spPr bwMode="auto">
          <a:xfrm>
            <a:off x="381000" y="5562600"/>
            <a:ext cx="5151438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charset="0"/>
              <a:buNone/>
            </a:pP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Transition to saturation region is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5F5F5F"/>
              </a:buClr>
              <a:buFont typeface="Wingdings" charset="0"/>
              <a:buNone/>
            </a:pP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characterized by the </a:t>
            </a:r>
            <a:r>
              <a:rPr lang="en-US" sz="2400" u="sng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saturation scale</a:t>
            </a:r>
          </a:p>
        </p:txBody>
      </p:sp>
      <p:sp>
        <p:nvSpPr>
          <p:cNvPr id="226310" name="Text Box 6"/>
          <p:cNvSpPr txBox="1">
            <a:spLocks noChangeArrowheads="1"/>
          </p:cNvSpPr>
          <p:nvPr/>
        </p:nvSpPr>
        <p:spPr bwMode="auto">
          <a:xfrm>
            <a:off x="7910513" y="4953000"/>
            <a:ext cx="1233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0"/>
                <a:sym typeface="Mathematica1Mono" charset="0"/>
              </a:rPr>
              <a:t>(or  p</a:t>
            </a:r>
            <a:r>
              <a:rPr lang="en-US" sz="2400" baseline="-25000">
                <a:solidFill>
                  <a:srgbClr val="000000"/>
                </a:solidFill>
                <a:latin typeface="Arial" charset="0"/>
                <a:ea typeface="ＭＳ Ｐゴシック" charset="0"/>
                <a:sym typeface="Mathematica1Mono" charset="0"/>
              </a:rPr>
              <a:t>T</a:t>
            </a:r>
            <a:r>
              <a:rPr lang="en-US" sz="2400" baseline="30000">
                <a:solidFill>
                  <a:srgbClr val="000000"/>
                </a:solidFill>
                <a:latin typeface="Arial" charset="0"/>
                <a:ea typeface="ＭＳ Ｐゴシック" charset="0"/>
                <a:sym typeface="Mathematica1Mono" charset="0"/>
              </a:rPr>
              <a:t>2</a:t>
            </a: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0"/>
                <a:sym typeface="Mathematica1Mono" charset="0"/>
              </a:rPr>
              <a:t>)</a:t>
            </a:r>
          </a:p>
        </p:txBody>
      </p:sp>
      <p:graphicFrame>
        <p:nvGraphicFramePr>
          <p:cNvPr id="226311" name="Object 7">
            <a:hlinkClick r:id="" action="ppaction://hlinkshowjump?jump=lastslid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1423532"/>
              </p:ext>
            </p:extLst>
          </p:nvPr>
        </p:nvGraphicFramePr>
        <p:xfrm>
          <a:off x="6157913" y="5481638"/>
          <a:ext cx="2339975" cy="113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1" name="Equation" r:id="rId4" imgW="965160" imgH="469800" progId="Equation.3">
                  <p:embed/>
                </p:oleObj>
              </mc:Choice>
              <mc:Fallback>
                <p:oleObj name="Equation" r:id="rId4" imgW="9651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alphaModFix amt="7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7913" y="5481638"/>
                        <a:ext cx="2339975" cy="1139825"/>
                      </a:xfrm>
                      <a:prstGeom prst="rect">
                        <a:avLst/>
                      </a:prstGeom>
                      <a:solidFill>
                        <a:srgbClr val="FFFF99">
                          <a:alpha val="75999"/>
                        </a:srgbClr>
                      </a:solidFill>
                      <a:ln w="28575">
                        <a:solidFill>
                          <a:srgbClr val="00008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F460-F25F-9047-9702-2B5F5E7C18E3}" type="slidenum">
              <a:rPr lang="en-US" smtClean="0">
                <a:solidFill>
                  <a:srgbClr val="FFFFFF"/>
                </a:solidFill>
                <a:latin typeface="Times New Roman"/>
                <a:ea typeface="ＭＳ Ｐゴシック"/>
              </a:rPr>
              <a:pPr/>
              <a:t>59</a:t>
            </a:fld>
            <a:endParaRPr lang="en-US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09516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6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6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226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09" grpId="0"/>
      <p:bldP spid="2263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639"/>
            <a:ext cx="6550696" cy="1518034"/>
          </a:xfrm>
        </p:spPr>
        <p:txBody>
          <a:bodyPr>
            <a:normAutofit/>
          </a:bodyPr>
          <a:lstStyle/>
          <a:p>
            <a:r>
              <a:rPr lang="en-US" dirty="0" smtClean="0"/>
              <a:t>Big Questions </a:t>
            </a:r>
            <a:br>
              <a:rPr lang="en-US" dirty="0" smtClean="0"/>
            </a:br>
            <a:r>
              <a:rPr lang="en-US" dirty="0" smtClean="0"/>
              <a:t>EIC Would Address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596" y="2313404"/>
            <a:ext cx="8229600" cy="355492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How are the sea quarks and gluons, and their spins, distributed in space and momentum inside the nucleon?</a:t>
            </a:r>
          </a:p>
          <a:p>
            <a:endParaRPr lang="en-US" sz="2400" dirty="0" smtClean="0"/>
          </a:p>
          <a:p>
            <a:r>
              <a:rPr lang="en-US" sz="2400" dirty="0" smtClean="0"/>
              <a:t>Where does the saturation of gluon densities set it? What is the dynamics? Is it universal?</a:t>
            </a:r>
          </a:p>
          <a:p>
            <a:endParaRPr lang="en-US" sz="2400" dirty="0" smtClean="0"/>
          </a:p>
          <a:p>
            <a:r>
              <a:rPr lang="en-US" sz="2400" dirty="0" smtClean="0"/>
              <a:t>How does the nuclear environment affect the distribution of quarks and gluons and their interactions in nuclei?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 descr="Screen Shot 2013-09-12 at 3.33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363" y="231373"/>
            <a:ext cx="1383437" cy="180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334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Saturation Scales at EIC</a:t>
            </a:r>
            <a:endParaRPr lang="en-US" dirty="0"/>
          </a:p>
        </p:txBody>
      </p:sp>
      <p:pic>
        <p:nvPicPr>
          <p:cNvPr id="4" name="Content Placeholder 3" descr="Qs_eic_acceptance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330" r="-42330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186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19"/>
            <a:ext cx="8229600" cy="1143000"/>
          </a:xfrm>
        </p:spPr>
        <p:txBody>
          <a:bodyPr/>
          <a:lstStyle/>
          <a:p>
            <a:r>
              <a:rPr lang="en-US" dirty="0" smtClean="0"/>
              <a:t>Diffraction in optics and QCD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4986528"/>
            <a:ext cx="84305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In optics, diffraction pattern is studied as a function of the angle </a:t>
            </a:r>
            <a:r>
              <a:rPr lang="en-US" dirty="0" smtClean="0">
                <a:latin typeface="Symbol" charset="2"/>
                <a:cs typeface="Symbol" charset="2"/>
              </a:rPr>
              <a:t>q.</a:t>
            </a:r>
            <a:br>
              <a:rPr lang="en-US" dirty="0" smtClean="0">
                <a:latin typeface="Symbol" charset="2"/>
                <a:cs typeface="Symbol" charset="2"/>
              </a:rPr>
            </a:br>
            <a:endParaRPr lang="en-US" dirty="0" smtClean="0">
              <a:latin typeface="Symbol" charset="2"/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Symbol" charset="2"/>
              </a:rPr>
              <a:t>In high energy scattering the diffractive cross sections are plotted as a function of the </a:t>
            </a:r>
            <a:br>
              <a:rPr lang="en-US" dirty="0" smtClean="0">
                <a:cs typeface="Symbol" charset="2"/>
              </a:rPr>
            </a:br>
            <a:r>
              <a:rPr lang="en-US" dirty="0" smtClean="0">
                <a:cs typeface="Symbol" charset="2"/>
              </a:rPr>
              <a:t>Mandelstam variable </a:t>
            </a:r>
            <a:r>
              <a:rPr lang="en-US" dirty="0" smtClean="0"/>
              <a:t> t = k sin </a:t>
            </a:r>
            <a:r>
              <a:rPr lang="en-US" dirty="0">
                <a:latin typeface="Symbol" charset="2"/>
                <a:cs typeface="Symbol" charset="2"/>
              </a:rPr>
              <a:t>q.</a:t>
            </a:r>
            <a:endParaRPr lang="en-US" dirty="0"/>
          </a:p>
        </p:txBody>
      </p:sp>
      <p:pic>
        <p:nvPicPr>
          <p:cNvPr id="6" name="Content Placeholder 5" descr="diffpicbk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379" b="-17379"/>
          <a:stretch>
            <a:fillRect/>
          </a:stretch>
        </p:blipFill>
        <p:spPr>
          <a:xfrm>
            <a:off x="941468" y="1102330"/>
            <a:ext cx="7062672" cy="388419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72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669"/>
            <a:ext cx="8229600" cy="1143000"/>
          </a:xfrm>
        </p:spPr>
        <p:txBody>
          <a:bodyPr/>
          <a:lstStyle/>
          <a:p>
            <a:r>
              <a:rPr lang="en-US" dirty="0" smtClean="0"/>
              <a:t>Impact Parameter Dependence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1402"/>
            <a:ext cx="8229600" cy="527944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Using exclusive VM production one can study the b-dependence of the T-matrix since inverting the above formula one gets (</a:t>
            </a:r>
            <a:r>
              <a:rPr lang="en-US" sz="2000" dirty="0" err="1" smtClean="0"/>
              <a:t>Munier</a:t>
            </a:r>
            <a:r>
              <a:rPr lang="en-US" sz="2000" dirty="0" smtClean="0"/>
              <a:t>, </a:t>
            </a:r>
            <a:r>
              <a:rPr lang="en-US" sz="2000" dirty="0" err="1" smtClean="0"/>
              <a:t>Stasto</a:t>
            </a:r>
            <a:r>
              <a:rPr lang="en-US" sz="2000" dirty="0" smtClean="0"/>
              <a:t>, Mueller ‘01)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The amplitude T is</a:t>
            </a:r>
            <a:r>
              <a:rPr lang="en-US" sz="2000" dirty="0"/>
              <a:t> </a:t>
            </a:r>
            <a:r>
              <a:rPr lang="en-US" sz="2000" dirty="0" smtClean="0"/>
              <a:t>related to N and to the vector meson and  </a:t>
            </a:r>
            <a:r>
              <a:rPr lang="en-US" sz="2000" dirty="0" smtClean="0">
                <a:latin typeface="Symbol" charset="2"/>
                <a:cs typeface="Symbol" charset="2"/>
              </a:rPr>
              <a:t>g</a:t>
            </a:r>
            <a:r>
              <a:rPr lang="en-US" sz="2000" dirty="0" smtClean="0"/>
              <a:t>* wave functions: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Diffraction (elastic VM production) can help us figure out the b-dependence of the T-matrix, and hence see if saturation has been reached. It would also give us the b-dependent gluon distribution in the nucleus. 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02" y="2216066"/>
            <a:ext cx="8121798" cy="912449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10724"/>
            <a:ext cx="8414852" cy="88983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93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68264"/>
            <a:ext cx="8229600" cy="1143000"/>
          </a:xfrm>
        </p:spPr>
        <p:txBody>
          <a:bodyPr/>
          <a:lstStyle/>
          <a:p>
            <a:r>
              <a:rPr lang="en-US" dirty="0" smtClean="0"/>
              <a:t>Strong Coupling Scenarios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95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717"/>
            <a:ext cx="8229600" cy="1143000"/>
          </a:xfrm>
        </p:spPr>
        <p:txBody>
          <a:bodyPr/>
          <a:lstStyle/>
          <a:p>
            <a:r>
              <a:rPr lang="en-US" dirty="0" smtClean="0"/>
              <a:t>Strong Coupling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1039"/>
            <a:ext cx="8229600" cy="544396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What if the realistic saturation scale at the EIC is not large enough for the coupling to be small?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The theoretical tool would then be </a:t>
            </a:r>
            <a:r>
              <a:rPr lang="en-US" sz="2400" dirty="0" err="1" smtClean="0"/>
              <a:t>AdS</a:t>
            </a:r>
            <a:r>
              <a:rPr lang="en-US" sz="2400" dirty="0" smtClean="0"/>
              <a:t>/CFT correspondence. </a:t>
            </a:r>
            <a:endParaRPr lang="en-US" sz="2400" dirty="0"/>
          </a:p>
          <a:p>
            <a:r>
              <a:rPr lang="en-US" sz="2400" dirty="0" smtClean="0"/>
              <a:t>Problems: N=4 SYM is not QCD, not clear how to obtain QCD in a controlled way; there is no E&amp;M current in N=4 SYM, hence not clear what to calculate to describe DIS, etc. </a:t>
            </a:r>
            <a:endParaRPr lang="en-US" sz="2400" dirty="0"/>
          </a:p>
        </p:txBody>
      </p:sp>
      <p:pic>
        <p:nvPicPr>
          <p:cNvPr id="4" name="Picture 14" descr="runningcoupl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997" y="1982900"/>
            <a:ext cx="3014211" cy="263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72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764"/>
            <a:ext cx="8229600" cy="964794"/>
          </a:xfrm>
        </p:spPr>
        <p:txBody>
          <a:bodyPr/>
          <a:lstStyle/>
          <a:p>
            <a:r>
              <a:rPr lang="en-US" dirty="0" smtClean="0"/>
              <a:t>DIS in </a:t>
            </a:r>
            <a:r>
              <a:rPr lang="en-US" dirty="0" err="1" smtClean="0"/>
              <a:t>AdS</a:t>
            </a:r>
            <a:r>
              <a:rPr lang="en-US" dirty="0" smtClean="0"/>
              <a:t>/CFT: Currents </a:t>
            </a:r>
            <a:r>
              <a:rPr lang="en-US" dirty="0" err="1" smtClean="0"/>
              <a:t>Correlator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2118"/>
            <a:ext cx="8229600" cy="542101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DIS can be modeled in </a:t>
            </a:r>
            <a:r>
              <a:rPr lang="en-US" sz="2000" dirty="0" err="1" smtClean="0"/>
              <a:t>AdS</a:t>
            </a:r>
            <a:r>
              <a:rPr lang="en-US" sz="2000" dirty="0" smtClean="0"/>
              <a:t>/CFT by calculating </a:t>
            </a:r>
            <a:r>
              <a:rPr lang="en-US" sz="2000" dirty="0" err="1" smtClean="0"/>
              <a:t>correlator</a:t>
            </a:r>
            <a:r>
              <a:rPr lang="en-US" sz="2000" dirty="0" smtClean="0"/>
              <a:t> of two </a:t>
            </a:r>
            <a:r>
              <a:rPr lang="en-US" sz="2000" i="1" dirty="0" smtClean="0"/>
              <a:t>R</a:t>
            </a:r>
            <a:r>
              <a:rPr lang="en-US" sz="2000" dirty="0" smtClean="0"/>
              <a:t>-currents in the background of a thermal medium or a shock wave (Levin et al ‘08, Mueller et al ‘08, </a:t>
            </a:r>
            <a:r>
              <a:rPr lang="en-US" sz="2000" dirty="0" err="1" smtClean="0"/>
              <a:t>Avsar</a:t>
            </a:r>
            <a:r>
              <a:rPr lang="en-US" sz="2000" dirty="0" smtClean="0"/>
              <a:t> et al ‘09). The saturation scale is then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Very fast x-dependence, such scale has not been observed. Moreover, if it grows with x this fast, it would quickly get into </a:t>
            </a:r>
            <a:r>
              <a:rPr lang="en-US" sz="2000" dirty="0" err="1" smtClean="0"/>
              <a:t>pQCD</a:t>
            </a:r>
            <a:r>
              <a:rPr lang="en-US" sz="2000" dirty="0" smtClean="0"/>
              <a:t> region making the coupling small… </a:t>
            </a:r>
            <a:endParaRPr lang="en-US" sz="2000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054" y="2124189"/>
            <a:ext cx="1501519" cy="589113"/>
          </a:xfrm>
          <a:prstGeom prst="rect">
            <a:avLst/>
          </a:prstGeom>
        </p:spPr>
      </p:pic>
      <p:pic>
        <p:nvPicPr>
          <p:cNvPr id="7" name="Picture 6" descr="multiple_res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59" y="3805475"/>
            <a:ext cx="5302552" cy="256765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77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764"/>
            <a:ext cx="8229600" cy="964794"/>
          </a:xfrm>
        </p:spPr>
        <p:txBody>
          <a:bodyPr/>
          <a:lstStyle/>
          <a:p>
            <a:r>
              <a:rPr lang="en-US" dirty="0" smtClean="0"/>
              <a:t>DIS in </a:t>
            </a:r>
            <a:r>
              <a:rPr lang="en-US" dirty="0" err="1" smtClean="0"/>
              <a:t>AdS</a:t>
            </a:r>
            <a:r>
              <a:rPr lang="en-US" dirty="0" smtClean="0"/>
              <a:t>/CFT: Dipole Amplitude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2117"/>
            <a:ext cx="8229600" cy="5681140"/>
          </a:xfrm>
        </p:spPr>
        <p:txBody>
          <a:bodyPr>
            <a:normAutofit/>
          </a:bodyPr>
          <a:lstStyle/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One can directly calculate the dipole amplitude in DIS obtaining (Albacete et al </a:t>
            </a:r>
            <a:r>
              <a:rPr lang="fr-FR" sz="2000" dirty="0" smtClean="0"/>
              <a:t>’</a:t>
            </a:r>
            <a:r>
              <a:rPr lang="en-US" sz="2000" dirty="0" smtClean="0"/>
              <a:t>08)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(more </a:t>
            </a:r>
            <a:r>
              <a:rPr lang="en-US" sz="2000" dirty="0"/>
              <a:t>plausible x-dependence (none), but strong A-</a:t>
            </a:r>
            <a:r>
              <a:rPr lang="en-US" sz="2000" dirty="0" smtClean="0"/>
              <a:t>dependence – not observed)</a:t>
            </a:r>
          </a:p>
          <a:p>
            <a:r>
              <a:rPr lang="en-US" sz="2000" dirty="0" smtClean="0"/>
              <a:t>or (</a:t>
            </a:r>
            <a:r>
              <a:rPr lang="en-US" sz="2000" dirty="0" err="1" smtClean="0"/>
              <a:t>Dumitru</a:t>
            </a:r>
            <a:r>
              <a:rPr lang="en-US" sz="2000" dirty="0" smtClean="0"/>
              <a:t> </a:t>
            </a:r>
            <a:r>
              <a:rPr lang="en-US" sz="2000" dirty="0"/>
              <a:t>and Noronha </a:t>
            </a:r>
            <a:r>
              <a:rPr lang="fr-FR" sz="2000" dirty="0" smtClean="0"/>
              <a:t>’</a:t>
            </a:r>
            <a:r>
              <a:rPr lang="en-US" sz="2000" dirty="0" smtClean="0"/>
              <a:t>14, more realistic A-dependence)</a:t>
            </a:r>
            <a:br>
              <a:rPr lang="en-US" sz="2000" dirty="0" smtClean="0"/>
            </a:br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More work is needed to sort things out. This may be an opportunity.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785" y="4019866"/>
            <a:ext cx="1929615" cy="354588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434" y="5578716"/>
            <a:ext cx="1921966" cy="353182"/>
          </a:xfrm>
          <a:prstGeom prst="rect">
            <a:avLst/>
          </a:prstGeom>
        </p:spPr>
      </p:pic>
      <p:pic>
        <p:nvPicPr>
          <p:cNvPr id="7" name="Picture 6" descr="string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53" y="1017558"/>
            <a:ext cx="2372265" cy="2122873"/>
          </a:xfrm>
          <a:prstGeom prst="rect">
            <a:avLst/>
          </a:prstGeom>
        </p:spPr>
      </p:pic>
      <p:pic>
        <p:nvPicPr>
          <p:cNvPr id="8" name="Picture 7" descr="satmap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028" y="1124670"/>
            <a:ext cx="2914757" cy="232894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603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93"/>
            <a:ext cx="8229600" cy="1143000"/>
          </a:xfrm>
        </p:spPr>
        <p:txBody>
          <a:bodyPr/>
          <a:lstStyle/>
          <a:p>
            <a:r>
              <a:rPr lang="en-US" dirty="0" err="1" smtClean="0"/>
              <a:t>AdS</a:t>
            </a:r>
            <a:r>
              <a:rPr lang="en-US" dirty="0" smtClean="0"/>
              <a:t>/CFT </a:t>
            </a:r>
            <a:r>
              <a:rPr lang="en-US" dirty="0" err="1" smtClean="0"/>
              <a:t>vs</a:t>
            </a:r>
            <a:r>
              <a:rPr lang="en-US" dirty="0" smtClean="0"/>
              <a:t> the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6082"/>
            <a:ext cx="8229600" cy="4525963"/>
          </a:xfrm>
        </p:spPr>
        <p:txBody>
          <a:bodyPr/>
          <a:lstStyle/>
          <a:p>
            <a:r>
              <a:rPr lang="en-US" sz="2000" dirty="0"/>
              <a:t>O</a:t>
            </a:r>
            <a:r>
              <a:rPr lang="en-US" sz="2000" dirty="0" smtClean="0"/>
              <a:t>ne </a:t>
            </a:r>
            <a:r>
              <a:rPr lang="en-US" sz="2000" dirty="0"/>
              <a:t>can describe the low-Q</a:t>
            </a:r>
            <a:r>
              <a:rPr lang="en-US" sz="2000" baseline="30000" dirty="0"/>
              <a:t>2</a:t>
            </a:r>
            <a:r>
              <a:rPr lang="en-US" sz="2000" dirty="0"/>
              <a:t> F</a:t>
            </a:r>
            <a:r>
              <a:rPr lang="en-US" sz="2000" baseline="-25000" dirty="0"/>
              <a:t>2 </a:t>
            </a:r>
            <a:r>
              <a:rPr lang="en-US" sz="2000" dirty="0"/>
              <a:t>HERA data using </a:t>
            </a:r>
            <a:r>
              <a:rPr lang="en-US" sz="2000" dirty="0" err="1"/>
              <a:t>AdS</a:t>
            </a:r>
            <a:r>
              <a:rPr lang="en-US" sz="2000" dirty="0"/>
              <a:t>/CFT </a:t>
            </a:r>
            <a:r>
              <a:rPr lang="en-US" sz="2000" dirty="0" smtClean="0"/>
              <a:t>approach (YK, Lu, </a:t>
            </a:r>
            <a:r>
              <a:rPr lang="en-US" sz="2000" dirty="0" err="1" smtClean="0"/>
              <a:t>Rezaeian</a:t>
            </a:r>
            <a:r>
              <a:rPr lang="en-US" sz="2000" dirty="0" smtClean="0"/>
              <a:t>, ‘09): </a:t>
            </a:r>
            <a:endParaRPr lang="en-US" sz="2000" baseline="-25000" dirty="0"/>
          </a:p>
          <a:p>
            <a:endParaRPr lang="en-US" dirty="0"/>
          </a:p>
        </p:txBody>
      </p:sp>
      <p:pic>
        <p:nvPicPr>
          <p:cNvPr id="4" name="Picture 3" descr="plot-f2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548" y="1880114"/>
            <a:ext cx="4572000" cy="4572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63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Strong </a:t>
            </a:r>
            <a:r>
              <a:rPr lang="en-US" dirty="0" err="1" smtClean="0"/>
              <a:t>vs</a:t>
            </a:r>
            <a:r>
              <a:rPr lang="en-US" dirty="0" smtClean="0"/>
              <a:t> Weak Coupling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2373"/>
            <a:ext cx="8229600" cy="4525963"/>
          </a:xfrm>
        </p:spPr>
        <p:txBody>
          <a:bodyPr/>
          <a:lstStyle/>
          <a:p>
            <a:r>
              <a:rPr lang="en-US" sz="2000" dirty="0" smtClean="0"/>
              <a:t>Can experiments distinguish between strongly </a:t>
            </a:r>
            <a:r>
              <a:rPr lang="en-US" sz="2000" dirty="0" err="1" smtClean="0"/>
              <a:t>vs</a:t>
            </a:r>
            <a:r>
              <a:rPr lang="en-US" sz="2000" dirty="0" smtClean="0"/>
              <a:t> weakly-coupled saturation scenarios at an EIC?</a:t>
            </a:r>
          </a:p>
          <a:p>
            <a:endParaRPr lang="en-US" sz="2000" dirty="0"/>
          </a:p>
          <a:p>
            <a:r>
              <a:rPr lang="en-US" sz="2000" dirty="0" smtClean="0"/>
              <a:t>This is largely an open question.</a:t>
            </a:r>
          </a:p>
          <a:p>
            <a:endParaRPr lang="en-US" sz="2000" dirty="0"/>
          </a:p>
          <a:p>
            <a:r>
              <a:rPr lang="en-US" sz="2000" dirty="0" smtClean="0"/>
              <a:t>Purely large-coupling scenario at all momentum scales unlikely – in heavy ions </a:t>
            </a:r>
            <a:r>
              <a:rPr lang="en-US" sz="2000" dirty="0" err="1" smtClean="0"/>
              <a:t>AdS</a:t>
            </a:r>
            <a:r>
              <a:rPr lang="en-US" sz="2000" dirty="0" smtClean="0"/>
              <a:t> predicts stopping of heavy ions in the collision (not observed at RHIC or LHC) and very strong growth of hadron multiplicity with energy. Most likely early-time dynamics in A+A is weakly-coupled. </a:t>
            </a:r>
          </a:p>
          <a:p>
            <a:endParaRPr lang="en-US" sz="2000" dirty="0"/>
          </a:p>
          <a:p>
            <a:r>
              <a:rPr lang="en-US" sz="2000" dirty="0" smtClean="0"/>
              <a:t> A combination of weakly and strongly-coupled dynamics is possible at an EIC since Q</a:t>
            </a:r>
            <a:r>
              <a:rPr lang="en-US" sz="2000" baseline="-25000" dirty="0" smtClean="0"/>
              <a:t>s</a:t>
            </a:r>
            <a:r>
              <a:rPr lang="en-US" sz="2000" dirty="0" smtClean="0"/>
              <a:t> is not huge. This would be hard to tackle theoretically. 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20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 Color Fluctuations</a:t>
            </a:r>
            <a:endParaRPr lang="en-US" dirty="0"/>
          </a:p>
        </p:txBody>
      </p:sp>
      <p:pic>
        <p:nvPicPr>
          <p:cNvPr id="4" name="Content Placeholder 3" descr="Screen Shot 2014-09-10 at 4.31.25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904" b="-16904"/>
          <a:stretch>
            <a:fillRect/>
          </a:stretch>
        </p:blipFill>
        <p:spPr>
          <a:xfrm>
            <a:off x="1808208" y="1315576"/>
            <a:ext cx="5654864" cy="3109957"/>
          </a:xfrm>
        </p:spPr>
      </p:pic>
      <p:sp>
        <p:nvSpPr>
          <p:cNvPr id="5" name="TextBox 4"/>
          <p:cNvSpPr txBox="1"/>
          <p:nvPr/>
        </p:nvSpPr>
        <p:spPr>
          <a:xfrm>
            <a:off x="816454" y="4561616"/>
            <a:ext cx="774983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One could study the </a:t>
            </a:r>
            <a:r>
              <a:rPr lang="en-US" dirty="0" err="1" smtClean="0"/>
              <a:t>pT</a:t>
            </a:r>
            <a:r>
              <a:rPr lang="en-US" dirty="0" smtClean="0"/>
              <a:t>-broadening of produced hadrons in DIS on a nucleus as a </a:t>
            </a:r>
            <a:br>
              <a:rPr lang="en-US" dirty="0" smtClean="0"/>
            </a:br>
            <a:r>
              <a:rPr lang="en-US" dirty="0" smtClean="0"/>
              <a:t>function of the angle </a:t>
            </a:r>
            <a:r>
              <a:rPr lang="en-US" dirty="0" smtClean="0">
                <a:latin typeface="Symbol" charset="2"/>
                <a:cs typeface="Symbol" charset="2"/>
              </a:rPr>
              <a:t>f </a:t>
            </a:r>
            <a:r>
              <a:rPr lang="en-US" dirty="0" smtClean="0">
                <a:cs typeface="Symbol" charset="2"/>
              </a:rPr>
              <a:t>between the lepton and hadron planes. </a:t>
            </a:r>
            <a:r>
              <a:rPr lang="en-US" dirty="0" smtClean="0"/>
              <a:t> The broadening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would be sensitive to strong color fluctuations in the density of partons.</a:t>
            </a:r>
            <a:endParaRPr lang="en-US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814" y="5379401"/>
            <a:ext cx="5399258" cy="38973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07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1270"/>
            <a:ext cx="8229600" cy="1143000"/>
          </a:xfrm>
        </p:spPr>
        <p:txBody>
          <a:bodyPr/>
          <a:lstStyle/>
          <a:p>
            <a:r>
              <a:rPr lang="en-US" dirty="0" smtClean="0"/>
              <a:t>Fundamental Questions in </a:t>
            </a:r>
            <a:r>
              <a:rPr lang="en-US" dirty="0" err="1" smtClean="0"/>
              <a:t>e+A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4925"/>
            <a:ext cx="8229600" cy="4307410"/>
          </a:xfrm>
        </p:spPr>
        <p:txBody>
          <a:bodyPr>
            <a:noAutofit/>
          </a:bodyPr>
          <a:lstStyle/>
          <a:p>
            <a:r>
              <a:rPr lang="en-US" sz="2400" dirty="0"/>
              <a:t>What is the role of strong gluon fields, parton saturation effects, and </a:t>
            </a:r>
            <a:r>
              <a:rPr lang="en-US" sz="2400" dirty="0" smtClean="0"/>
              <a:t>collective </a:t>
            </a:r>
            <a:r>
              <a:rPr lang="en-US" sz="2400" dirty="0"/>
              <a:t>gluon excitations in nuclei? </a:t>
            </a:r>
          </a:p>
          <a:p>
            <a:r>
              <a:rPr lang="en-US" sz="2400" dirty="0"/>
              <a:t>Can we experimentally find evidence of nonlinear QCD dynamics in </a:t>
            </a:r>
            <a:r>
              <a:rPr lang="en-US" sz="2400" dirty="0" smtClean="0"/>
              <a:t>the high-energy scattering off nuclei? </a:t>
            </a:r>
          </a:p>
          <a:p>
            <a:r>
              <a:rPr lang="en-US" sz="2400" dirty="0"/>
              <a:t>What is the momentum distribution of gluons and sea quarks in nuclei? What is the spatial distribution of gluons and sea quarks in nuclei? </a:t>
            </a:r>
          </a:p>
          <a:p>
            <a:r>
              <a:rPr lang="en-US" sz="2400" dirty="0"/>
              <a:t>Are there strong color (quark and gluon density) fluctuations inside a large nucleus? How does the nucleus respond to the propagation of a color charge through it?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402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896"/>
            <a:ext cx="8229600" cy="1143000"/>
          </a:xfrm>
        </p:spPr>
        <p:txBody>
          <a:bodyPr/>
          <a:lstStyle/>
          <a:p>
            <a:r>
              <a:rPr lang="en-US" dirty="0"/>
              <a:t>Connections to Heavy Ion Physics</a:t>
            </a:r>
          </a:p>
        </p:txBody>
      </p:sp>
      <p:pic>
        <p:nvPicPr>
          <p:cNvPr id="4" name="Content Placeholder 3" descr="flow_viscosity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70" b="-3770"/>
          <a:stretch>
            <a:fillRect/>
          </a:stretch>
        </p:blipFill>
        <p:spPr>
          <a:xfrm>
            <a:off x="1644247" y="2538586"/>
            <a:ext cx="6085771" cy="3346940"/>
          </a:xfrm>
        </p:spPr>
      </p:pic>
      <p:sp>
        <p:nvSpPr>
          <p:cNvPr id="5" name="TextBox 4"/>
          <p:cNvSpPr txBox="1"/>
          <p:nvPr/>
        </p:nvSpPr>
        <p:spPr>
          <a:xfrm>
            <a:off x="457200" y="5951943"/>
            <a:ext cx="8105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comparison of data </a:t>
            </a:r>
            <a:r>
              <a:rPr lang="en-US" dirty="0" err="1" smtClean="0"/>
              <a:t>vs</a:t>
            </a:r>
            <a:r>
              <a:rPr lang="en-US" dirty="0" smtClean="0"/>
              <a:t> theory using viscous hydrodynamics with </a:t>
            </a:r>
            <a:r>
              <a:rPr lang="en-US" dirty="0" err="1" smtClean="0"/>
              <a:t>Glauber</a:t>
            </a:r>
            <a:r>
              <a:rPr lang="en-US" dirty="0" smtClean="0"/>
              <a:t>-like initial</a:t>
            </a:r>
            <a:br>
              <a:rPr lang="en-US" dirty="0" smtClean="0"/>
            </a:br>
            <a:r>
              <a:rPr lang="en-US" dirty="0" smtClean="0"/>
              <a:t>conditions (left) or the saturation-inspired ones (right).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1338257"/>
            <a:ext cx="39133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Harmonic flow coefficients are sensitive</a:t>
            </a:r>
          </a:p>
          <a:p>
            <a:r>
              <a:rPr lang="en-US" dirty="0" smtClean="0"/>
              <a:t>probes of the dynamics of quark-gluon</a:t>
            </a:r>
            <a:br>
              <a:rPr lang="en-US" dirty="0" smtClean="0"/>
            </a:br>
            <a:r>
              <a:rPr lang="en-US" dirty="0" smtClean="0"/>
              <a:t>plasma and the initial conditions for</a:t>
            </a:r>
          </a:p>
          <a:p>
            <a:r>
              <a:rPr lang="en-US" dirty="0" smtClean="0"/>
              <a:t>its formation:</a:t>
            </a:r>
            <a:endParaRPr lang="en-US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880" y="1471010"/>
            <a:ext cx="3878920" cy="83228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01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Connections to Cosmic Rays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2609"/>
            <a:ext cx="8229600" cy="471420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There is a known problem in Auger data indicating that cosmic rays behave like protons at lower energies and like nuclei at higher energies, according to the existing QCD Monte-Carlos.</a:t>
            </a:r>
          </a:p>
          <a:p>
            <a:endParaRPr lang="en-US" sz="2000" dirty="0"/>
          </a:p>
          <a:p>
            <a:r>
              <a:rPr lang="en-US" sz="2000" dirty="0" err="1" smtClean="0"/>
              <a:t>X</a:t>
            </a:r>
            <a:r>
              <a:rPr lang="en-US" sz="2000" baseline="-25000" dirty="0" err="1" smtClean="0"/>
              <a:t>max</a:t>
            </a:r>
            <a:r>
              <a:rPr lang="en-US" sz="2000" dirty="0" smtClean="0"/>
              <a:t> = atmospheric depth of the cosmic </a:t>
            </a:r>
            <a:br>
              <a:rPr lang="en-US" sz="2000" dirty="0" smtClean="0"/>
            </a:br>
            <a:r>
              <a:rPr lang="en-US" sz="2000" dirty="0" smtClean="0"/>
              <a:t>ray shower maximum</a:t>
            </a:r>
          </a:p>
          <a:p>
            <a:endParaRPr lang="en-US" sz="2000" dirty="0"/>
          </a:p>
          <a:p>
            <a:r>
              <a:rPr lang="en-US" sz="2000" dirty="0" smtClean="0"/>
              <a:t>It could be that the problem is with our</a:t>
            </a:r>
            <a:br>
              <a:rPr lang="en-US" sz="2000" dirty="0" smtClean="0"/>
            </a:br>
            <a:r>
              <a:rPr lang="en-US" sz="2000" dirty="0" smtClean="0"/>
              <a:t>understanding of QCD at this super-high</a:t>
            </a:r>
            <a:br>
              <a:rPr lang="en-US" sz="2000" dirty="0" smtClean="0"/>
            </a:br>
            <a:r>
              <a:rPr lang="en-US" sz="2000" dirty="0" smtClean="0"/>
              <a:t>energies.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Perhaps saturation physics, with input</a:t>
            </a:r>
            <a:br>
              <a:rPr lang="en-US" sz="2000" dirty="0" smtClean="0"/>
            </a:br>
            <a:r>
              <a:rPr lang="en-US" sz="2000" dirty="0" smtClean="0"/>
              <a:t>from EIC, could help improve our</a:t>
            </a:r>
            <a:br>
              <a:rPr lang="en-US" sz="2000" dirty="0" smtClean="0"/>
            </a:br>
            <a:r>
              <a:rPr lang="en-US" sz="2000" dirty="0" smtClean="0"/>
              <a:t>understanding of the Auger data. </a:t>
            </a:r>
            <a:endParaRPr lang="en-US" sz="2000" dirty="0"/>
          </a:p>
        </p:txBody>
      </p:sp>
      <p:pic>
        <p:nvPicPr>
          <p:cNvPr id="4" name="Picture 3" descr="AugerPlo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423" y="1904934"/>
            <a:ext cx="3187479" cy="465927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50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06846"/>
            <a:ext cx="8229600" cy="1143000"/>
          </a:xfrm>
        </p:spPr>
        <p:txBody>
          <a:bodyPr/>
          <a:lstStyle/>
          <a:p>
            <a:r>
              <a:rPr lang="en-US" dirty="0" smtClean="0"/>
              <a:t>Small-x Physics and Saturation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66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06846"/>
            <a:ext cx="8229600" cy="1143000"/>
          </a:xfrm>
        </p:spPr>
        <p:txBody>
          <a:bodyPr/>
          <a:lstStyle/>
          <a:p>
            <a:r>
              <a:rPr lang="en-US" dirty="0" smtClean="0"/>
              <a:t>A. Main Concepts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32261-BD66-B544-9384-C35EE5C4F1D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32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5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55000"/>
          <a:buFont typeface="Wingdings" charset="0"/>
          <a:buChar char="n"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0066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55000"/>
          <a:buFont typeface="Wingdings" charset="0"/>
          <a:buChar char="n"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0066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7_Maple">
  <a:themeElements>
    <a:clrScheme name="Maple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Mapl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55000"/>
          <a:buFont typeface="Wingdings" charset="0"/>
          <a:buChar char="n"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0066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55000"/>
          <a:buFont typeface="Wingdings" charset="0"/>
          <a:buChar char="n"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0066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2197</TotalTime>
  <Words>2682</Words>
  <Application>Microsoft Macintosh PowerPoint</Application>
  <PresentationFormat>On-screen Show (4:3)</PresentationFormat>
  <Paragraphs>401</Paragraphs>
  <Slides>71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6" baseType="lpstr">
      <vt:lpstr>Office Theme</vt:lpstr>
      <vt:lpstr>15_Stream</vt:lpstr>
      <vt:lpstr>1_Office Theme</vt:lpstr>
      <vt:lpstr>7_Maple</vt:lpstr>
      <vt:lpstr>Equation</vt:lpstr>
      <vt:lpstr>Probing the Properties of QCD  with Atomic Nuclei:  Theoretical Aspects</vt:lpstr>
      <vt:lpstr>Outline</vt:lpstr>
      <vt:lpstr>The Big Picture</vt:lpstr>
      <vt:lpstr>Fundamental Questions in QCD</vt:lpstr>
      <vt:lpstr>Fundamental Questions of QCD at EIC</vt:lpstr>
      <vt:lpstr>Big Questions  EIC Would Address</vt:lpstr>
      <vt:lpstr>Fundamental Questions in e+A</vt:lpstr>
      <vt:lpstr>Small-x Physics and Saturation</vt:lpstr>
      <vt:lpstr>A. Main Concepts</vt:lpstr>
      <vt:lpstr>Gluons at Small-x</vt:lpstr>
      <vt:lpstr>High Density of Gluons</vt:lpstr>
      <vt:lpstr>Nonlinear Equation</vt:lpstr>
      <vt:lpstr>Map of High Energy QCD</vt:lpstr>
      <vt:lpstr>Map of High Energy QCD</vt:lpstr>
      <vt:lpstr>McLerran-Venugopalan Model</vt:lpstr>
      <vt:lpstr>Typical gluon “size”</vt:lpstr>
      <vt:lpstr>High Energy QCD: saturation physics</vt:lpstr>
      <vt:lpstr>Saturation Scale</vt:lpstr>
      <vt:lpstr>Saturation Scales at EIC</vt:lpstr>
      <vt:lpstr>B. Relevant Observables</vt:lpstr>
      <vt:lpstr>Dipole picture of DIS</vt:lpstr>
      <vt:lpstr>Dipole Amplitude</vt:lpstr>
      <vt:lpstr>Dipole Amplitude</vt:lpstr>
      <vt:lpstr>Evolution of the Dipole Amplitude with Rapidity</vt:lpstr>
      <vt:lpstr>Dipole Amplitude as a Probe  of Spatial Gluon Distribution</vt:lpstr>
      <vt:lpstr>Can Saturation be Discovered at EIC?</vt:lpstr>
      <vt:lpstr>Can Saturation be Discovered at EIC?</vt:lpstr>
      <vt:lpstr>(i) Nuclear Structure Functions</vt:lpstr>
      <vt:lpstr>Structure Function at EIC</vt:lpstr>
      <vt:lpstr>Nuclear Shadowing</vt:lpstr>
      <vt:lpstr>(ii) Di-Hadron Correlations</vt:lpstr>
      <vt:lpstr>De-correlation</vt:lpstr>
      <vt:lpstr>Di-hadron Correlations</vt:lpstr>
      <vt:lpstr>(iii) Diffraction</vt:lpstr>
      <vt:lpstr>Diffraction in optics</vt:lpstr>
      <vt:lpstr>Optical Analogy</vt:lpstr>
      <vt:lpstr>Diffraction terminology</vt:lpstr>
      <vt:lpstr>Quasi-elastic DIS</vt:lpstr>
      <vt:lpstr>Diffraction on a black disk</vt:lpstr>
      <vt:lpstr>Diffractive over total cross sections</vt:lpstr>
      <vt:lpstr>Exclusive Vector Meson Production</vt:lpstr>
      <vt:lpstr>Exclusive VM Production:  Probe of Spatial Gluon Distribution</vt:lpstr>
      <vt:lpstr>Exclusive VM Production  as a Probe of Saturation</vt:lpstr>
      <vt:lpstr>See talk by Thomas Ullrich for an in-depth discussion  of e+A observables</vt:lpstr>
      <vt:lpstr>Dipole Amplitude and Other Operators</vt:lpstr>
      <vt:lpstr>Large-x Physics in e+A</vt:lpstr>
      <vt:lpstr>e+A at Large-x</vt:lpstr>
      <vt:lpstr>Energy Loss in Cold Nuclear Matter</vt:lpstr>
      <vt:lpstr>Energy Loss in Cold Nuclear Matter</vt:lpstr>
      <vt:lpstr>Connections to p+A and A+A collisions</vt:lpstr>
      <vt:lpstr>Connections to p+A</vt:lpstr>
      <vt:lpstr>Connections to p+A</vt:lpstr>
      <vt:lpstr>Connections to Heavy Ion Physics</vt:lpstr>
      <vt:lpstr>Conclusions</vt:lpstr>
      <vt:lpstr>Backup Slides</vt:lpstr>
      <vt:lpstr>Nonlinear Evolution at Work</vt:lpstr>
      <vt:lpstr>Saturation Scale</vt:lpstr>
      <vt:lpstr>Map of High Energy QCD</vt:lpstr>
      <vt:lpstr>Map of High Energy QCD</vt:lpstr>
      <vt:lpstr>Saturation Scales at EIC</vt:lpstr>
      <vt:lpstr>Diffraction in optics and QCD</vt:lpstr>
      <vt:lpstr>Impact Parameter Dependence</vt:lpstr>
      <vt:lpstr>Strong Coupling Scenarios</vt:lpstr>
      <vt:lpstr>Strong Coupling</vt:lpstr>
      <vt:lpstr>DIS in AdS/CFT: Currents Correlator</vt:lpstr>
      <vt:lpstr>DIS in AdS/CFT: Dipole Amplitude</vt:lpstr>
      <vt:lpstr>AdS/CFT vs the Data</vt:lpstr>
      <vt:lpstr>Strong vs Weak Coupling</vt:lpstr>
      <vt:lpstr>Strong Color Fluctuations</vt:lpstr>
      <vt:lpstr>Connections to Heavy Ion Physics</vt:lpstr>
      <vt:lpstr>Connections to Cosmic Rays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Probing the Properties of QCD with Atomic Nuclei: Theoretical Aspects</dc:title>
  <dc:creator>IT Admin</dc:creator>
  <cp:lastModifiedBy>IT Admin</cp:lastModifiedBy>
  <cp:revision>220</cp:revision>
  <cp:lastPrinted>2014-09-12T13:07:13Z</cp:lastPrinted>
  <dcterms:created xsi:type="dcterms:W3CDTF">2014-09-08T13:37:16Z</dcterms:created>
  <dcterms:modified xsi:type="dcterms:W3CDTF">2014-09-13T22:03:17Z</dcterms:modified>
</cp:coreProperties>
</file>