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3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4" r:id="rId3"/>
    <p:sldId id="301" r:id="rId4"/>
    <p:sldId id="323" r:id="rId5"/>
    <p:sldId id="314" r:id="rId6"/>
    <p:sldId id="303" r:id="rId7"/>
    <p:sldId id="295" r:id="rId8"/>
    <p:sldId id="315" r:id="rId9"/>
    <p:sldId id="304" r:id="rId10"/>
    <p:sldId id="260" r:id="rId11"/>
    <p:sldId id="266" r:id="rId12"/>
    <p:sldId id="269" r:id="rId13"/>
    <p:sldId id="319" r:id="rId14"/>
    <p:sldId id="270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317" r:id="rId23"/>
    <p:sldId id="321" r:id="rId24"/>
    <p:sldId id="280" r:id="rId25"/>
    <p:sldId id="281" r:id="rId26"/>
    <p:sldId id="305" r:id="rId27"/>
    <p:sldId id="292" r:id="rId28"/>
    <p:sldId id="320" r:id="rId29"/>
    <p:sldId id="30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800080"/>
    <a:srgbClr val="008040"/>
    <a:srgbClr val="800040"/>
    <a:srgbClr val="FF00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361" autoAdjust="0"/>
    <p:restoredTop sz="95660" autoAdjust="0"/>
  </p:normalViewPr>
  <p:slideViewPr>
    <p:cSldViewPr snapToGrid="0" snapToObjects="1">
      <p:cViewPr>
        <p:scale>
          <a:sx n="100" d="100"/>
          <a:sy n="100" d="100"/>
        </p:scale>
        <p:origin x="-1232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B324-A5DC-074B-9A66-61C3E30014DB}" type="datetimeFigureOut">
              <a:rPr lang="en-US" smtClean="0"/>
              <a:pPr/>
              <a:t>9/14/14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52712-B581-9643-B4AB-1E72261187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6F493-C873-5245-B1A7-05C1DEB87A86}" type="datetimeFigureOut">
              <a:rPr lang="en-US" smtClean="0"/>
              <a:pPr/>
              <a:t>9/14/14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B0494-9698-864F-A770-B0B06E274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0494-9698-864F-A770-B0B06E274A5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0494-9698-864F-A770-B0B06E274A5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0494-9698-864F-A770-B0B06E274A5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0494-9698-864F-A770-B0B06E274A5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0494-9698-864F-A770-B0B06E274A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61005-2DBA-8D4A-ACD2-90E7DF109C8E}" type="slidenum">
              <a:rPr lang="en-US"/>
              <a:pPr/>
              <a:t>3</a:t>
            </a:fld>
            <a:endParaRPr lang="en-US"/>
          </a:p>
        </p:txBody>
      </p:sp>
      <p:sp>
        <p:nvSpPr>
          <p:cNvPr id="399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7D4B03-D190-4B71-8058-33F8D2816B06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01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0494-9698-864F-A770-B0B06E274A5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0494-9698-864F-A770-B0B06E274A5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0494-9698-864F-A770-B0B06E274A5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arrows on the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0494-9698-864F-A770-B0B06E274A5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0494-9698-864F-A770-B0B06E274A5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022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66541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34635"/>
          </a:xfrm>
          <a:prstGeom prst="rect">
            <a:avLst/>
          </a:prstGeom>
          <a:solidFill>
            <a:srgbClr val="000090"/>
          </a:solidFill>
          <a:effectLst>
            <a:outerShdw blurRad="190500" dist="139700" dir="2700000" algn="tl" rotWithShape="0">
              <a:srgbClr val="000090">
                <a:alpha val="76000"/>
              </a:srgbClr>
            </a:outerShdw>
          </a:effectLst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029368"/>
            <a:ext cx="8042276" cy="4914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9275" y="6436084"/>
            <a:ext cx="10123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09/14/14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8041" y="6436084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LRP Town Meeting, Temple Univ., Philadelphia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5058" y="6436084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AD73320-B7C5-2046-BB1A-66D7C60C4B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png"/><Relationship Id="rId7" Type="http://schemas.openxmlformats.org/officeDocument/2006/relationships/image" Target="../media/image40.emf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df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8.png"/><Relationship Id="rId3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51.emf"/><Relationship Id="rId8" Type="http://schemas.openxmlformats.org/officeDocument/2006/relationships/image" Target="../media/image52.e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56.png"/><Relationship Id="rId5" Type="http://schemas.openxmlformats.org/officeDocument/2006/relationships/image" Target="../media/image57.tiff"/><Relationship Id="rId6" Type="http://schemas.openxmlformats.org/officeDocument/2006/relationships/oleObject" Target="../embeddings/oleObject1.bin"/><Relationship Id="rId7" Type="http://schemas.openxmlformats.org/officeDocument/2006/relationships/image" Target="../media/image5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emf"/><Relationship Id="rId7" Type="http://schemas.openxmlformats.org/officeDocument/2006/relationships/image" Target="../media/image80.png"/><Relationship Id="rId8" Type="http://schemas.openxmlformats.org/officeDocument/2006/relationships/image" Target="../media/image81.emf"/><Relationship Id="rId9" Type="http://schemas.openxmlformats.org/officeDocument/2006/relationships/image" Target="../media/image82.png"/><Relationship Id="rId10" Type="http://schemas.openxmlformats.org/officeDocument/2006/relationships/image" Target="../media/image83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79.emf"/><Relationship Id="rId7" Type="http://schemas.openxmlformats.org/officeDocument/2006/relationships/image" Target="../media/image88.wmf"/><Relationship Id="rId8" Type="http://schemas.openxmlformats.org/officeDocument/2006/relationships/image" Target="../media/image89.emf"/><Relationship Id="rId9" Type="http://schemas.openxmlformats.org/officeDocument/2006/relationships/image" Target="../media/image90.emf"/><Relationship Id="rId10" Type="http://schemas.openxmlformats.org/officeDocument/2006/relationships/image" Target="../media/image91.pdf"/><Relationship Id="rId11" Type="http://schemas.openxmlformats.org/officeDocument/2006/relationships/image" Target="../media/image9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4" Type="http://schemas.openxmlformats.org/officeDocument/2006/relationships/image" Target="../media/image94.png"/><Relationship Id="rId5" Type="http://schemas.openxmlformats.org/officeDocument/2006/relationships/image" Target="../media/image95.pdf"/><Relationship Id="rId6" Type="http://schemas.openxmlformats.org/officeDocument/2006/relationships/image" Target="../media/image9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7.emf"/><Relationship Id="rId3" Type="http://schemas.openxmlformats.org/officeDocument/2006/relationships/image" Target="../media/image9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4" Type="http://schemas.openxmlformats.org/officeDocument/2006/relationships/image" Target="../media/image101.pdf"/><Relationship Id="rId5" Type="http://schemas.openxmlformats.org/officeDocument/2006/relationships/image" Target="../media/image102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9.pd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3.png"/><Relationship Id="rId3" Type="http://schemas.openxmlformats.org/officeDocument/2006/relationships/image" Target="../media/image10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df"/><Relationship Id="rId4" Type="http://schemas.openxmlformats.org/officeDocument/2006/relationships/image" Target="../media/image5.png"/><Relationship Id="rId5" Type="http://schemas.openxmlformats.org/officeDocument/2006/relationships/image" Target="../media/image6.pdf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df"/><Relationship Id="rId13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4" Type="http://schemas.openxmlformats.org/officeDocument/2006/relationships/image" Target="../media/image13.pdf"/><Relationship Id="rId5" Type="http://schemas.openxmlformats.org/officeDocument/2006/relationships/image" Target="../media/image14.png"/><Relationship Id="rId6" Type="http://schemas.openxmlformats.org/officeDocument/2006/relationships/image" Target="../media/image15.pdf"/><Relationship Id="rId7" Type="http://schemas.openxmlformats.org/officeDocument/2006/relationships/image" Target="../media/image16.png"/><Relationship Id="rId8" Type="http://schemas.openxmlformats.org/officeDocument/2006/relationships/image" Target="../media/image17.pdf"/><Relationship Id="rId9" Type="http://schemas.openxmlformats.org/officeDocument/2006/relationships/image" Target="../media/image18.png"/><Relationship Id="rId10" Type="http://schemas.openxmlformats.org/officeDocument/2006/relationships/image" Target="../media/image19.pd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df"/><Relationship Id="rId5" Type="http://schemas.openxmlformats.org/officeDocument/2006/relationships/image" Target="../media/image29.png"/><Relationship Id="rId6" Type="http://schemas.openxmlformats.org/officeDocument/2006/relationships/image" Target="../media/image30.pdf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jpeg"/><Relationship Id="rId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01600" y="107576"/>
            <a:ext cx="8923258" cy="1137024"/>
          </a:xfrm>
          <a:effectLst>
            <a:outerShdw blurRad="184150" dist="165100" dir="1560000" algn="tl" rotWithShape="0">
              <a:srgbClr val="000090">
                <a:alpha val="59000"/>
              </a:srgbClr>
            </a:outerShdw>
          </a:effectLst>
        </p:spPr>
        <p:txBody>
          <a:bodyPr anchor="ctr"/>
          <a:lstStyle/>
          <a:p>
            <a:r>
              <a:rPr lang="en-US" sz="3400" dirty="0" smtClean="0"/>
              <a:t>Probing Nucleon Structure at an  </a:t>
            </a:r>
            <a:br>
              <a:rPr lang="en-US" sz="3400" dirty="0" smtClean="0"/>
            </a:br>
            <a:r>
              <a:rPr lang="en-US" sz="3400" dirty="0" smtClean="0"/>
              <a:t>Electron Ion Collider</a:t>
            </a:r>
            <a:endParaRPr lang="en-US" sz="34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90000" y="2874430"/>
            <a:ext cx="8042276" cy="17229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dirty="0" smtClean="0"/>
              <a:t>Long Range Plan Joint Town Meeting on QCD</a:t>
            </a:r>
          </a:p>
          <a:p>
            <a:pPr algn="ctr">
              <a:buNone/>
            </a:pPr>
            <a:r>
              <a:rPr lang="en-US" sz="2000" dirty="0" smtClean="0"/>
              <a:t>Temple University, Philadelphia</a:t>
            </a:r>
          </a:p>
          <a:p>
            <a:pPr algn="ctr">
              <a:buNone/>
            </a:pPr>
            <a:r>
              <a:rPr lang="en-US" sz="1600" dirty="0" smtClean="0"/>
              <a:t>September 14, 2014</a:t>
            </a:r>
            <a:endParaRPr lang="en-US" sz="1600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87216" y="1400757"/>
            <a:ext cx="239763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 smtClean="0"/>
              <a:t>Zein-Eddine Meziani</a:t>
            </a:r>
          </a:p>
          <a:p>
            <a:pPr algn="ctr"/>
            <a:r>
              <a:rPr lang="en-US" dirty="0" smtClean="0"/>
              <a:t>Temple University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549275" y="5376333"/>
            <a:ext cx="8437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0000FF"/>
                </a:solidFill>
              </a:rPr>
              <a:t>It is difficult and often impossible to judge the value of a problem correctly in advance; for the final award depends upon the gain which science obtains from the problem</a:t>
            </a:r>
            <a:r>
              <a:rPr lang="en-US" dirty="0" smtClean="0"/>
              <a:t>.”                                     					</a:t>
            </a:r>
          </a:p>
          <a:p>
            <a:r>
              <a:rPr lang="en-US" dirty="0" smtClean="0"/>
              <a:t>												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David Hilbert, 1900  Paris</a:t>
            </a:r>
            <a:endParaRPr lang="en-US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667" y="4541520"/>
            <a:ext cx="8525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Thanks to everyone who contributed to the EIC White Paper effort </a:t>
            </a:r>
          </a:p>
          <a:p>
            <a:pPr algn="ctr"/>
            <a:r>
              <a:rPr lang="en-US" dirty="0" smtClean="0"/>
              <a:t>and particularly to my co-Editors </a:t>
            </a:r>
            <a:r>
              <a:rPr lang="en-US" dirty="0" err="1" smtClean="0"/>
              <a:t>Abhay</a:t>
            </a:r>
            <a:r>
              <a:rPr lang="en-US" dirty="0" smtClean="0"/>
              <a:t> </a:t>
            </a:r>
            <a:r>
              <a:rPr lang="en-US" dirty="0" err="1" smtClean="0"/>
              <a:t>Deshpande</a:t>
            </a:r>
            <a:r>
              <a:rPr lang="en-US" dirty="0" smtClean="0"/>
              <a:t> and </a:t>
            </a:r>
            <a:r>
              <a:rPr lang="en-US" dirty="0" err="1" smtClean="0"/>
              <a:t>Jianwei</a:t>
            </a:r>
            <a:r>
              <a:rPr lang="en-US" dirty="0" smtClean="0"/>
              <a:t> </a:t>
            </a:r>
            <a:r>
              <a:rPr lang="en-US" dirty="0" err="1" smtClean="0"/>
              <a:t>Qiu</a:t>
            </a:r>
            <a:endParaRPr lang="en-US" dirty="0"/>
          </a:p>
        </p:txBody>
      </p:sp>
      <p:pic>
        <p:nvPicPr>
          <p:cNvPr id="11" name="Picture 10" descr="TempleT-s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950" y="2099730"/>
            <a:ext cx="546100" cy="62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21824"/>
            <a:ext cx="2133600" cy="33617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</a:t>
            </a:r>
            <a:fld id="{663965D6-BDF6-B148-993F-4DA70ADE2AD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207819" y="2002690"/>
            <a:ext cx="8600921" cy="1392232"/>
            <a:chOff x="207819" y="2002690"/>
            <a:chExt cx="8600921" cy="1392232"/>
          </a:xfrm>
        </p:grpSpPr>
        <p:pic>
          <p:nvPicPr>
            <p:cNvPr id="5" name="Picture 4" descr="Screen shot 2013-02-14 at 5.34.29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7646450" y="2002690"/>
              <a:ext cx="961056" cy="1086688"/>
            </a:xfrm>
            <a:prstGeom prst="rect">
              <a:avLst/>
            </a:prstGeom>
          </p:spPr>
        </p:pic>
        <p:grpSp>
          <p:nvGrpSpPr>
            <p:cNvPr id="2" name="Group 66"/>
            <p:cNvGrpSpPr/>
            <p:nvPr/>
          </p:nvGrpSpPr>
          <p:grpSpPr>
            <a:xfrm>
              <a:off x="207819" y="2218765"/>
              <a:ext cx="8600921" cy="1176157"/>
              <a:chOff x="228600" y="1981199"/>
              <a:chExt cx="9461022" cy="1332977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914401" y="2895600"/>
                <a:ext cx="8775221" cy="418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dirty="0" smtClean="0">
                    <a:solidFill>
                      <a:srgbClr val="5F8804"/>
                    </a:solidFill>
                    <a:latin typeface="+mj-lt"/>
                  </a:rPr>
                  <a:t>How does quark and gluon dynamics generate the rest of the proton</a:t>
                </a:r>
                <a:r>
                  <a:rPr lang="en-US" b="1" i="1" dirty="0" smtClean="0">
                    <a:solidFill>
                      <a:srgbClr val="FF4040"/>
                    </a:solidFill>
                    <a:latin typeface="+mj-lt"/>
                  </a:rPr>
                  <a:t> spin? </a:t>
                </a:r>
                <a:endParaRPr lang="en-US" b="1" i="1" dirty="0">
                  <a:solidFill>
                    <a:srgbClr val="FF4040"/>
                  </a:solidFill>
                  <a:latin typeface="+mj-lt"/>
                </a:endParaRPr>
              </a:p>
            </p:txBody>
          </p:sp>
          <p:grpSp>
            <p:nvGrpSpPr>
              <p:cNvPr id="4" name="Group 57"/>
              <p:cNvGrpSpPr/>
              <p:nvPr/>
            </p:nvGrpSpPr>
            <p:grpSpPr>
              <a:xfrm>
                <a:off x="914401" y="2438399"/>
                <a:ext cx="4936075" cy="418577"/>
                <a:chOff x="990601" y="2438399"/>
                <a:chExt cx="4936075" cy="418577"/>
              </a:xfrm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990601" y="2438399"/>
                  <a:ext cx="1754840" cy="4185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660066"/>
                      </a:solidFill>
                      <a:latin typeface="+mj-lt"/>
                    </a:rPr>
                    <a:t>Quarks carry </a:t>
                  </a:r>
                  <a:endParaRPr lang="en-US" dirty="0">
                    <a:solidFill>
                      <a:srgbClr val="660066"/>
                    </a:solidFill>
                    <a:latin typeface="+mj-lt"/>
                  </a:endParaRPr>
                </a:p>
              </p:txBody>
            </p:sp>
            <p:pic>
              <p:nvPicPr>
                <p:cNvPr id="51" name="Picture 50" descr="latex-image-1.pdf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95600" y="2591367"/>
                  <a:ext cx="790961" cy="2159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53" name="TextBox 52"/>
                <p:cNvSpPr txBox="1"/>
                <p:nvPr/>
              </p:nvSpPr>
              <p:spPr>
                <a:xfrm>
                  <a:off x="3810001" y="2438399"/>
                  <a:ext cx="2116675" cy="41857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660066"/>
                      </a:solidFill>
                      <a:latin typeface="+mj-lt"/>
                    </a:rPr>
                    <a:t>o</a:t>
                  </a:r>
                  <a:r>
                    <a:rPr lang="en-US" dirty="0" smtClean="0">
                      <a:solidFill>
                        <a:srgbClr val="660066"/>
                      </a:solidFill>
                      <a:latin typeface="+mj-lt"/>
                    </a:rPr>
                    <a:t>f proton’s spin</a:t>
                  </a:r>
                  <a:endParaRPr lang="en-US" dirty="0">
                    <a:solidFill>
                      <a:srgbClr val="660066"/>
                    </a:solidFill>
                    <a:latin typeface="+mj-lt"/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228600" y="1981199"/>
                <a:ext cx="3658958" cy="488206"/>
              </a:xfrm>
              <a:prstGeom prst="rect">
                <a:avLst/>
              </a:prstGeom>
              <a:noFill/>
            </p:spPr>
            <p:txBody>
              <a:bodyPr wrap="none" lIns="91328" tIns="45662" rIns="91328" bIns="45662" rtlCol="0">
                <a:spAutoFit/>
              </a:bodyPr>
              <a:lstStyle/>
              <a:p>
                <a:pPr marL="307718" indent="-307718">
                  <a:buClr>
                    <a:srgbClr val="FF0000"/>
                  </a:buClr>
                  <a:buFont typeface="Wingdings" charset="2"/>
                  <a:buChar char="Ø"/>
                </a:pPr>
                <a:r>
                  <a:rPr lang="en-US" altLang="zh-CN" sz="2200" dirty="0" smtClean="0">
                    <a:solidFill>
                      <a:srgbClr val="0000FF"/>
                    </a:solidFill>
                    <a:latin typeface="Arial Rounded MT Bold"/>
                    <a:cs typeface="Arial Rounded MT Bold"/>
                  </a:rPr>
                  <a:t>Proton spin “puzzle”</a:t>
                </a:r>
                <a:r>
                  <a:rPr lang="en-US" sz="2200" dirty="0" smtClean="0">
                    <a:solidFill>
                      <a:srgbClr val="0000FF"/>
                    </a:solidFill>
                    <a:latin typeface="Arial Rounded MT Bold"/>
                    <a:cs typeface="Arial Rounded MT Bold"/>
                  </a:rPr>
                  <a:t>:</a:t>
                </a:r>
                <a:endParaRPr lang="en-US" sz="2200" dirty="0">
                  <a:solidFill>
                    <a:srgbClr val="0000FF"/>
                  </a:solidFill>
                  <a:latin typeface="Arial Rounded MT Bold"/>
                  <a:cs typeface="Arial Rounded MT Bold"/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207819" y="739589"/>
            <a:ext cx="8940542" cy="1435622"/>
            <a:chOff x="207819" y="739589"/>
            <a:chExt cx="8940542" cy="1435622"/>
          </a:xfrm>
        </p:grpSpPr>
        <p:sp>
          <p:nvSpPr>
            <p:cNvPr id="3" name="TextBox 2"/>
            <p:cNvSpPr txBox="1"/>
            <p:nvPr/>
          </p:nvSpPr>
          <p:spPr>
            <a:xfrm>
              <a:off x="207819" y="941294"/>
              <a:ext cx="3461291" cy="421309"/>
            </a:xfrm>
            <a:prstGeom prst="rect">
              <a:avLst/>
            </a:prstGeom>
            <a:noFill/>
          </p:spPr>
          <p:txBody>
            <a:bodyPr wrap="none" lIns="81958" tIns="40977" rIns="81958" bIns="40977" rtlCol="0">
              <a:spAutoFit/>
            </a:bodyPr>
            <a:lstStyle/>
            <a:p>
              <a:pPr marL="307718" indent="-307718">
                <a:buClr>
                  <a:schemeClr val="accent6">
                    <a:lumMod val="60000"/>
                    <a:lumOff val="40000"/>
                  </a:schemeClr>
                </a:buClr>
                <a:buFont typeface="Wingdings" charset="2"/>
                <a:buChar char="Ø"/>
              </a:pPr>
              <a:r>
                <a:rPr lang="en-US" altLang="zh-CN" sz="2200" dirty="0" smtClean="0">
                  <a:solidFill>
                    <a:srgbClr val="0000FF"/>
                  </a:solidFill>
                  <a:latin typeface="Arial Rounded MT Bold"/>
                  <a:cs typeface="Arial Rounded MT Bold"/>
                </a:rPr>
                <a:t>Proton mass “puzzle”</a:t>
              </a:r>
              <a:r>
                <a:rPr lang="en-US" sz="2200" dirty="0" smtClean="0">
                  <a:solidFill>
                    <a:srgbClr val="0000FF"/>
                  </a:solidFill>
                  <a:latin typeface="Arial Rounded MT Bold"/>
                  <a:cs typeface="Arial Rounded MT Bold"/>
                </a:rPr>
                <a:t>:</a:t>
              </a:r>
              <a:endParaRPr lang="en-US" sz="2200" dirty="0">
                <a:solidFill>
                  <a:srgbClr val="0000FF"/>
                </a:solidFill>
                <a:latin typeface="Arial Rounded MT Bold"/>
                <a:cs typeface="Arial Rounded MT Bold"/>
              </a:endParaRPr>
            </a:p>
          </p:txBody>
        </p:sp>
        <p:grpSp>
          <p:nvGrpSpPr>
            <p:cNvPr id="6" name="Group 60"/>
            <p:cNvGrpSpPr/>
            <p:nvPr/>
          </p:nvGrpSpPr>
          <p:grpSpPr>
            <a:xfrm>
              <a:off x="831273" y="1411940"/>
              <a:ext cx="4538218" cy="369334"/>
              <a:chOff x="914400" y="1600200"/>
              <a:chExt cx="4992040" cy="418579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914400" y="1600200"/>
                <a:ext cx="1754840" cy="418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660066"/>
                    </a:solidFill>
                    <a:latin typeface="+mj-lt"/>
                  </a:rPr>
                  <a:t>Quarks carry  </a:t>
                </a:r>
                <a:endParaRPr lang="en-US" dirty="0">
                  <a:solidFill>
                    <a:srgbClr val="660066"/>
                  </a:solidFill>
                  <a:latin typeface="+mj-lt"/>
                </a:endParaRPr>
              </a:p>
            </p:txBody>
          </p:sp>
          <p:pic>
            <p:nvPicPr>
              <p:cNvPr id="59" name="Picture 58" descr="latex-image-1.pdf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2850920" y="1719291"/>
                <a:ext cx="647700" cy="241301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3657600" y="1600202"/>
                <a:ext cx="2248840" cy="4185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660066"/>
                    </a:solidFill>
                    <a:latin typeface="+mj-lt"/>
                  </a:rPr>
                  <a:t>o</a:t>
                </a:r>
                <a:r>
                  <a:rPr lang="en-US" dirty="0" smtClean="0">
                    <a:solidFill>
                      <a:srgbClr val="660066"/>
                    </a:solidFill>
                    <a:latin typeface="+mj-lt"/>
                  </a:rPr>
                  <a:t>f proton’s mass</a:t>
                </a:r>
                <a:endParaRPr lang="en-US" dirty="0">
                  <a:solidFill>
                    <a:srgbClr val="660066"/>
                  </a:solidFill>
                  <a:latin typeface="+mj-lt"/>
                </a:endParaRPr>
              </a:p>
            </p:txBody>
          </p:sp>
        </p:grpSp>
        <p:grpSp>
          <p:nvGrpSpPr>
            <p:cNvPr id="8" name="Group 64"/>
            <p:cNvGrpSpPr/>
            <p:nvPr/>
          </p:nvGrpSpPr>
          <p:grpSpPr>
            <a:xfrm>
              <a:off x="5800677" y="739589"/>
              <a:ext cx="3347684" cy="1142999"/>
              <a:chOff x="6407323" y="914400"/>
              <a:chExt cx="3682447" cy="1295399"/>
            </a:xfrm>
          </p:grpSpPr>
          <p:pic>
            <p:nvPicPr>
              <p:cNvPr id="63" name="Picture 62" descr="Screen shot 2012-11-30 at 7.52.42 AM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6407323" y="990600"/>
                <a:ext cx="1463220" cy="1219199"/>
              </a:xfrm>
              <a:prstGeom prst="rect">
                <a:avLst/>
              </a:prstGeom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7959543" y="914400"/>
                <a:ext cx="2130227" cy="1177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 err="1">
                    <a:solidFill>
                      <a:srgbClr val="0000FF"/>
                    </a:solidFill>
                    <a:latin typeface="+mj-lt"/>
                  </a:rPr>
                  <a:t>m</a:t>
                </a:r>
                <a:r>
                  <a:rPr lang="en-US" baseline="-25000" dirty="0" err="1" smtClean="0">
                    <a:solidFill>
                      <a:srgbClr val="0000FF"/>
                    </a:solidFill>
                    <a:latin typeface="+mj-lt"/>
                  </a:rPr>
                  <a:t>q</a:t>
                </a:r>
                <a:r>
                  <a:rPr lang="en-US" dirty="0" smtClean="0">
                    <a:solidFill>
                      <a:srgbClr val="0000FF"/>
                    </a:solidFill>
                    <a:latin typeface="+mj-lt"/>
                  </a:rPr>
                  <a:t> ~ 10 MeV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 smtClean="0">
                    <a:solidFill>
                      <a:srgbClr val="0000FF"/>
                    </a:solidFill>
                    <a:latin typeface="+mj-lt"/>
                  </a:rPr>
                  <a:t>m</a:t>
                </a:r>
                <a:r>
                  <a:rPr lang="en-US" baseline="-25000" dirty="0" err="1" smtClean="0">
                    <a:solidFill>
                      <a:srgbClr val="0000FF"/>
                    </a:solidFill>
                    <a:latin typeface="+mj-lt"/>
                  </a:rPr>
                  <a:t>N</a:t>
                </a:r>
                <a:r>
                  <a:rPr lang="en-US" dirty="0" smtClean="0">
                    <a:solidFill>
                      <a:srgbClr val="0000FF"/>
                    </a:solidFill>
                    <a:latin typeface="+mj-lt"/>
                  </a:rPr>
                  <a:t> ~ 1000 MeV</a:t>
                </a:r>
                <a:endParaRPr lang="en-US" dirty="0">
                  <a:solidFill>
                    <a:srgbClr val="0000FF"/>
                  </a:solidFill>
                  <a:latin typeface="+mj-lt"/>
                </a:endParaRPr>
              </a:p>
            </p:txBody>
          </p:sp>
        </p:grpSp>
        <p:sp>
          <p:nvSpPr>
            <p:cNvPr id="68" name="Rectangle 67"/>
            <p:cNvSpPr/>
            <p:nvPr/>
          </p:nvSpPr>
          <p:spPr>
            <a:xfrm>
              <a:off x="831273" y="1815353"/>
              <a:ext cx="6815177" cy="359858"/>
            </a:xfrm>
            <a:prstGeom prst="rect">
              <a:avLst/>
            </a:prstGeom>
          </p:spPr>
          <p:txBody>
            <a:bodyPr wrap="none" lIns="82058" tIns="41029" rIns="82058" bIns="41029">
              <a:spAutoFit/>
            </a:bodyPr>
            <a:lstStyle/>
            <a:p>
              <a:r>
                <a:rPr lang="en-US" b="1" i="1" dirty="0" smtClean="0">
                  <a:solidFill>
                    <a:srgbClr val="5F8804"/>
                  </a:solidFill>
                  <a:latin typeface="+mj-lt"/>
                </a:rPr>
                <a:t>How does glue dynamics generate the energy for nucleon mass? </a:t>
              </a:r>
              <a:endParaRPr lang="en-US" b="1" i="1" dirty="0">
                <a:solidFill>
                  <a:srgbClr val="5F8804"/>
                </a:solidFill>
                <a:latin typeface="+mj-lt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7818" y="3394922"/>
            <a:ext cx="8936181" cy="2440631"/>
            <a:chOff x="207818" y="3394922"/>
            <a:chExt cx="8936181" cy="2440631"/>
          </a:xfrm>
        </p:grpSpPr>
        <p:sp>
          <p:nvSpPr>
            <p:cNvPr id="7" name="TextBox 6"/>
            <p:cNvSpPr txBox="1"/>
            <p:nvPr/>
          </p:nvSpPr>
          <p:spPr>
            <a:xfrm>
              <a:off x="207818" y="3394922"/>
              <a:ext cx="8936181" cy="430770"/>
            </a:xfrm>
            <a:prstGeom prst="rect">
              <a:avLst/>
            </a:prstGeom>
            <a:noFill/>
          </p:spPr>
          <p:txBody>
            <a:bodyPr wrap="square" lIns="91328" tIns="45662" rIns="91328" bIns="45662" rtlCol="0">
              <a:spAutoFit/>
            </a:bodyPr>
            <a:lstStyle/>
            <a:p>
              <a:pPr marL="307718" indent="-307718">
                <a:buClr>
                  <a:schemeClr val="accent6">
                    <a:lumMod val="60000"/>
                    <a:lumOff val="40000"/>
                  </a:schemeClr>
                </a:buClr>
                <a:buFont typeface="Wingdings" charset="2"/>
                <a:buChar char="Ø"/>
              </a:pPr>
              <a:r>
                <a:rPr lang="en-US" sz="2200" dirty="0" smtClean="0">
                  <a:solidFill>
                    <a:srgbClr val="0000FF"/>
                  </a:solidFill>
                  <a:latin typeface="Arial Rounded MT Bold"/>
                  <a:cs typeface="Arial Rounded MT Bold"/>
                </a:rPr>
                <a:t>3D structure of nucleon</a:t>
              </a:r>
              <a:r>
                <a:rPr lang="en-US" sz="1600" dirty="0" smtClean="0">
                  <a:solidFill>
                    <a:srgbClr val="0000FF"/>
                  </a:solidFill>
                  <a:latin typeface="Arial Rounded MT Bold"/>
                  <a:cs typeface="Arial Rounded MT Bold"/>
                </a:rPr>
                <a:t>: (2D space +1 in momentum)  or 3D in momentum</a:t>
              </a:r>
              <a:endParaRPr lang="en-US" sz="1600" dirty="0">
                <a:solidFill>
                  <a:srgbClr val="0000FF"/>
                </a:solidFill>
                <a:latin typeface="Arial Rounded MT Bold"/>
                <a:cs typeface="Arial Rounded MT Bold"/>
              </a:endParaRPr>
            </a:p>
          </p:txBody>
        </p:sp>
        <p:grpSp>
          <p:nvGrpSpPr>
            <p:cNvPr id="12" name="Group 65"/>
            <p:cNvGrpSpPr/>
            <p:nvPr/>
          </p:nvGrpSpPr>
          <p:grpSpPr>
            <a:xfrm>
              <a:off x="725511" y="3789268"/>
              <a:ext cx="8269784" cy="2046285"/>
              <a:chOff x="662740" y="3766908"/>
              <a:chExt cx="9310385" cy="2544251"/>
            </a:xfrm>
          </p:grpSpPr>
          <p:grpSp>
            <p:nvGrpSpPr>
              <p:cNvPr id="15" name="Group 7"/>
              <p:cNvGrpSpPr/>
              <p:nvPr/>
            </p:nvGrpSpPr>
            <p:grpSpPr>
              <a:xfrm>
                <a:off x="662740" y="3766908"/>
                <a:ext cx="9310385" cy="1532508"/>
                <a:chOff x="586540" y="3538308"/>
                <a:chExt cx="9310385" cy="1532508"/>
              </a:xfrm>
            </p:grpSpPr>
            <p:grpSp>
              <p:nvGrpSpPr>
                <p:cNvPr id="23" name="Group 8"/>
                <p:cNvGrpSpPr/>
                <p:nvPr/>
              </p:nvGrpSpPr>
              <p:grpSpPr>
                <a:xfrm>
                  <a:off x="586540" y="3962400"/>
                  <a:ext cx="9310385" cy="1108416"/>
                  <a:chOff x="586540" y="3962400"/>
                  <a:chExt cx="9310385" cy="1108416"/>
                </a:xfrm>
              </p:grpSpPr>
              <p:grpSp>
                <p:nvGrpSpPr>
                  <p:cNvPr id="28" name="Group 11"/>
                  <p:cNvGrpSpPr/>
                  <p:nvPr/>
                </p:nvGrpSpPr>
                <p:grpSpPr>
                  <a:xfrm>
                    <a:off x="685800" y="3962400"/>
                    <a:ext cx="9211125" cy="1108416"/>
                    <a:chOff x="762000" y="3048000"/>
                    <a:chExt cx="9211125" cy="1108416"/>
                  </a:xfrm>
                </p:grpSpPr>
                <p:grpSp>
                  <p:nvGrpSpPr>
                    <p:cNvPr id="29" name="Group 14"/>
                    <p:cNvGrpSpPr/>
                    <p:nvPr/>
                  </p:nvGrpSpPr>
                  <p:grpSpPr>
                    <a:xfrm>
                      <a:off x="762000" y="3048000"/>
                      <a:ext cx="9211125" cy="1108416"/>
                      <a:chOff x="762000" y="3067050"/>
                      <a:chExt cx="9211125" cy="1108416"/>
                    </a:xfrm>
                  </p:grpSpPr>
                  <p:cxnSp>
                    <p:nvCxnSpPr>
                      <p:cNvPr id="20" name="Straight Arrow Connector 19"/>
                      <p:cNvCxnSpPr/>
                      <p:nvPr/>
                    </p:nvCxnSpPr>
                    <p:spPr>
                      <a:xfrm>
                        <a:off x="762000" y="3200400"/>
                        <a:ext cx="7620000" cy="0"/>
                      </a:xfrm>
                      <a:prstGeom prst="straightConnector1">
                        <a:avLst/>
                      </a:prstGeom>
                      <a:ln w="31750">
                        <a:solidFill>
                          <a:srgbClr val="000090"/>
                        </a:solidFill>
                        <a:tailEnd type="arrow"/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" name="TextBox 20"/>
                      <p:cNvSpPr txBox="1"/>
                      <p:nvPr/>
                    </p:nvSpPr>
                    <p:spPr>
                      <a:xfrm>
                        <a:off x="8173127" y="3371850"/>
                        <a:ext cx="1799998" cy="80361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dirty="0" smtClean="0">
                            <a:solidFill>
                              <a:srgbClr val="0000FF"/>
                            </a:solidFill>
                            <a:latin typeface="+mj-lt"/>
                          </a:rPr>
                          <a:t>Probing</a:t>
                        </a:r>
                      </a:p>
                      <a:p>
                        <a:pPr algn="ctr"/>
                        <a:r>
                          <a:rPr lang="en-US" dirty="0" smtClean="0">
                            <a:solidFill>
                              <a:srgbClr val="0000FF"/>
                            </a:solidFill>
                            <a:latin typeface="+mj-lt"/>
                          </a:rPr>
                          <a:t>momentum</a:t>
                        </a:r>
                        <a:endParaRPr lang="en-US" dirty="0">
                          <a:solidFill>
                            <a:srgbClr val="0000FF"/>
                          </a:solidFill>
                          <a:latin typeface="+mj-lt"/>
                        </a:endParaRPr>
                      </a:p>
                    </p:txBody>
                  </p:sp>
                  <p:pic>
                    <p:nvPicPr>
                      <p:cNvPr id="22" name="Picture 21" descr="latex-image-1.pdf"/>
                      <p:cNvPicPr>
                        <a:picLocks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686800" y="3067050"/>
                        <a:ext cx="965200" cy="266700"/>
                      </a:xfrm>
                      <a:prstGeom prst="rect">
                        <a:avLst/>
                      </a:prstGeom>
                    </p:spPr>
                  </p:pic>
                </p:grpSp>
                <p:cxnSp>
                  <p:nvCxnSpPr>
                    <p:cNvPr id="16" name="Straight Arrow Connector 15"/>
                    <p:cNvCxnSpPr/>
                    <p:nvPr/>
                  </p:nvCxnSpPr>
                  <p:spPr>
                    <a:xfrm>
                      <a:off x="1752600" y="3048000"/>
                      <a:ext cx="0" cy="228600"/>
                    </a:xfrm>
                    <a:prstGeom prst="straightConnector1">
                      <a:avLst/>
                    </a:prstGeom>
                    <a:ln w="31750">
                      <a:solidFill>
                        <a:srgbClr val="0000FF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Arrow Connector 16"/>
                    <p:cNvCxnSpPr/>
                    <p:nvPr/>
                  </p:nvCxnSpPr>
                  <p:spPr>
                    <a:xfrm>
                      <a:off x="3657600" y="3048000"/>
                      <a:ext cx="0" cy="228600"/>
                    </a:xfrm>
                    <a:prstGeom prst="straightConnector1">
                      <a:avLst/>
                    </a:prstGeom>
                    <a:ln w="31750">
                      <a:solidFill>
                        <a:srgbClr val="0000FF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" name="Straight Arrow Connector 17"/>
                    <p:cNvCxnSpPr/>
                    <p:nvPr/>
                  </p:nvCxnSpPr>
                  <p:spPr>
                    <a:xfrm>
                      <a:off x="5562600" y="3048000"/>
                      <a:ext cx="0" cy="228600"/>
                    </a:xfrm>
                    <a:prstGeom prst="straightConnector1">
                      <a:avLst/>
                    </a:prstGeom>
                    <a:ln w="31750">
                      <a:solidFill>
                        <a:srgbClr val="0000FF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Arrow Connector 18"/>
                    <p:cNvCxnSpPr/>
                    <p:nvPr/>
                  </p:nvCxnSpPr>
                  <p:spPr>
                    <a:xfrm>
                      <a:off x="7467600" y="3048000"/>
                      <a:ext cx="0" cy="228600"/>
                    </a:xfrm>
                    <a:prstGeom prst="straightConnector1">
                      <a:avLst/>
                    </a:prstGeom>
                    <a:ln w="31750">
                      <a:solidFill>
                        <a:srgbClr val="0000FF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586540" y="4216670"/>
                    <a:ext cx="2844020" cy="45920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solidFill>
                          <a:srgbClr val="0000FF"/>
                        </a:solidFill>
                        <a:latin typeface="+mj-lt"/>
                      </a:rPr>
                      <a:t>200 MeV (1 </a:t>
                    </a:r>
                    <a:r>
                      <a:rPr lang="en-US" dirty="0" err="1" smtClean="0">
                        <a:solidFill>
                          <a:srgbClr val="0000FF"/>
                        </a:solidFill>
                        <a:latin typeface="+mj-lt"/>
                      </a:rPr>
                      <a:t>fm</a:t>
                    </a:r>
                    <a:r>
                      <a:rPr lang="en-US" dirty="0" smtClean="0">
                        <a:solidFill>
                          <a:srgbClr val="0000FF"/>
                        </a:solidFill>
                        <a:latin typeface="+mj-lt"/>
                      </a:rPr>
                      <a:t>)</a:t>
                    </a:r>
                    <a:endParaRPr lang="en-US" dirty="0">
                      <a:solidFill>
                        <a:srgbClr val="0000FF"/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110397" y="4233758"/>
                    <a:ext cx="2195402" cy="8036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dirty="0" smtClean="0">
                        <a:solidFill>
                          <a:srgbClr val="0000FF"/>
                        </a:solidFill>
                        <a:latin typeface="+mj-lt"/>
                      </a:rPr>
                      <a:t>2 </a:t>
                    </a:r>
                    <a:r>
                      <a:rPr lang="en-US" dirty="0" err="1" smtClean="0">
                        <a:solidFill>
                          <a:srgbClr val="0000FF"/>
                        </a:solidFill>
                        <a:latin typeface="+mj-lt"/>
                      </a:rPr>
                      <a:t>GeV</a:t>
                    </a:r>
                    <a:r>
                      <a:rPr lang="en-US" dirty="0">
                        <a:solidFill>
                          <a:srgbClr val="0000FF"/>
                        </a:solidFill>
                        <a:latin typeface="+mj-lt"/>
                      </a:rPr>
                      <a:t> </a:t>
                    </a:r>
                    <a:r>
                      <a:rPr lang="en-US" dirty="0" smtClean="0">
                        <a:solidFill>
                          <a:srgbClr val="0000FF"/>
                        </a:solidFill>
                        <a:latin typeface="+mj-lt"/>
                      </a:rPr>
                      <a:t>(1/10) fm)</a:t>
                    </a:r>
                    <a:endParaRPr lang="en-US" dirty="0">
                      <a:solidFill>
                        <a:srgbClr val="0000FF"/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10" name="TextBox 9"/>
                <p:cNvSpPr txBox="1"/>
                <p:nvPr/>
              </p:nvSpPr>
              <p:spPr>
                <a:xfrm>
                  <a:off x="1265167" y="3540672"/>
                  <a:ext cx="3127594" cy="459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  <a:latin typeface="+mj-lt"/>
                    </a:rPr>
                    <a:t>Color Confinement</a:t>
                  </a:r>
                  <a:endParaRPr lang="en-US" b="1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691669" y="3538308"/>
                  <a:ext cx="3228825" cy="459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  <a:latin typeface="+mj-lt"/>
                    </a:rPr>
                    <a:t>Asymptotic freedom</a:t>
                  </a:r>
                  <a:endParaRPr lang="en-US" b="1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30" name="Group 17"/>
              <p:cNvGrpSpPr/>
              <p:nvPr/>
            </p:nvGrpSpPr>
            <p:grpSpPr>
              <a:xfrm>
                <a:off x="1143000" y="4939961"/>
                <a:ext cx="6889252" cy="1371198"/>
                <a:chOff x="1066800" y="4588440"/>
                <a:chExt cx="6889252" cy="2011093"/>
              </a:xfrm>
            </p:grpSpPr>
            <p:pic>
              <p:nvPicPr>
                <p:cNvPr id="24" name="Picture 23" descr="Screen shot 2010-10-27 at 10.18.21 PM.png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66800" y="4699606"/>
                  <a:ext cx="1033521" cy="1899926"/>
                </a:xfrm>
                <a:prstGeom prst="rect">
                  <a:avLst/>
                </a:prstGeom>
              </p:spPr>
            </p:pic>
            <p:pic>
              <p:nvPicPr>
                <p:cNvPr id="25" name="Picture 24" descr="Screen shot 2010-10-27 at 10.18.35 PM.png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15241" y="4699606"/>
                  <a:ext cx="1083928" cy="1899927"/>
                </a:xfrm>
                <a:prstGeom prst="rect">
                  <a:avLst/>
                </a:prstGeom>
              </p:spPr>
            </p:pic>
            <p:pic>
              <p:nvPicPr>
                <p:cNvPr id="26" name="Picture 25" descr="Screen shot 2010-10-27 at 10.19.20 PM.png"/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53001" y="4588440"/>
                  <a:ext cx="1157397" cy="2011089"/>
                </a:xfrm>
                <a:prstGeom prst="rect">
                  <a:avLst/>
                </a:prstGeom>
              </p:spPr>
            </p:pic>
            <p:pic>
              <p:nvPicPr>
                <p:cNvPr id="27" name="Picture 26" descr="Screen shot 2010-10-27 at 10.19.37 PM.png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781800" y="4588440"/>
                  <a:ext cx="1174252" cy="2011089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61" name="Group 60"/>
          <p:cNvGrpSpPr/>
          <p:nvPr/>
        </p:nvGrpSpPr>
        <p:grpSpPr>
          <a:xfrm>
            <a:off x="949043" y="5794913"/>
            <a:ext cx="7783580" cy="689009"/>
            <a:chOff x="949043" y="5794913"/>
            <a:chExt cx="7783580" cy="689009"/>
          </a:xfrm>
        </p:grpSpPr>
        <p:sp>
          <p:nvSpPr>
            <p:cNvPr id="40" name="TextBox 39"/>
            <p:cNvSpPr txBox="1"/>
            <p:nvPr/>
          </p:nvSpPr>
          <p:spPr>
            <a:xfrm>
              <a:off x="949043" y="6091507"/>
              <a:ext cx="6447436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b="1" i="1" dirty="0" smtClean="0">
                  <a:solidFill>
                    <a:srgbClr val="FF00FF"/>
                  </a:solidFill>
                  <a:latin typeface="Arial Rounded MT Bold"/>
                  <a:cs typeface="Arial Rounded MT Bold"/>
                </a:rPr>
                <a:t>Can we scan the nucleon to reveal its 3D structure?</a:t>
              </a:r>
              <a:endParaRPr lang="en-US" b="1" i="1" dirty="0">
                <a:solidFill>
                  <a:srgbClr val="FF00FF"/>
                </a:solidFill>
                <a:latin typeface="Arial Rounded MT Bold"/>
                <a:cs typeface="Arial Rounded MT Bold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949044" y="5794913"/>
              <a:ext cx="778357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>
                  <a:solidFill>
                    <a:srgbClr val="FF00FF"/>
                  </a:solidFill>
                  <a:latin typeface="Arial Rounded MT Bold"/>
                </a:rPr>
                <a:t>How </a:t>
              </a:r>
              <a:r>
                <a:rPr lang="en-US" b="1" i="1" dirty="0" smtClean="0">
                  <a:solidFill>
                    <a:srgbClr val="FF00FF"/>
                  </a:solidFill>
                  <a:latin typeface="Arial Rounded MT Bold"/>
                </a:rPr>
                <a:t>does the glue bind quarks and itself into a proton and nuclei? </a:t>
              </a:r>
              <a:endParaRPr lang="en-US" b="1" dirty="0">
                <a:solidFill>
                  <a:srgbClr val="FF00FF"/>
                </a:solidFill>
              </a:endParaRPr>
            </a:p>
          </p:txBody>
        </p:sp>
      </p:grpSp>
      <p:sp>
        <p:nvSpPr>
          <p:cNvPr id="55" name="Title 1"/>
          <p:cNvSpPr txBox="1">
            <a:spLocks/>
          </p:cNvSpPr>
          <p:nvPr/>
        </p:nvSpPr>
        <p:spPr>
          <a:xfrm>
            <a:off x="549275" y="107576"/>
            <a:ext cx="8042276" cy="578939"/>
          </a:xfrm>
          <a:prstGeom prst="rect">
            <a:avLst/>
          </a:prstGeom>
          <a:solidFill>
            <a:srgbClr val="000090"/>
          </a:solidFill>
          <a:effectLst>
            <a:outerShdw blurRad="190500" dist="139700" dir="2700000" algn="tl" rotWithShape="0">
              <a:srgbClr val="000090">
                <a:alpha val="76000"/>
              </a:srgbClr>
            </a:outerShdw>
          </a:effectLst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Puzzles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Challenges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>
          <a:xfrm>
            <a:off x="25562" y="6436084"/>
            <a:ext cx="1012382" cy="365125"/>
          </a:xfrm>
        </p:spPr>
        <p:txBody>
          <a:bodyPr/>
          <a:lstStyle/>
          <a:p>
            <a:r>
              <a:rPr lang="en-US" smtClean="0"/>
              <a:t>09/14/14</a:t>
            </a:r>
            <a:endParaRPr lang="en-US" dirty="0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6588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6364" y="152401"/>
            <a:ext cx="8451274" cy="673099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>
            <a:outerShdw blurRad="190500" dist="139700" dir="2700000" algn="tl" rotWithShape="0">
              <a:srgbClr val="000090">
                <a:alpha val="76000"/>
              </a:srgbClr>
            </a:outerShdw>
          </a:effectLst>
        </p:spPr>
        <p:txBody>
          <a:bodyPr lIns="91311" tIns="45657" rIns="91311" bIns="45657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News Gothic MT (Heading)"/>
                <a:ea typeface="ＭＳ Ｐゴシック" pitchFamily="-107" charset="-128"/>
                <a:cs typeface="News Gothic MT (Heading)"/>
              </a:rPr>
              <a:t>Fundamental QCD Question</a:t>
            </a:r>
            <a:endParaRPr lang="en-US" sz="2800" dirty="0">
              <a:solidFill>
                <a:srgbClr val="FFFFFF"/>
              </a:solidFill>
              <a:latin typeface="News Gothic MT (Heading)"/>
              <a:ea typeface="ＭＳ Ｐゴシック" pitchFamily="-107" charset="-128"/>
              <a:cs typeface="News Gothic MT (Heading)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46364" y="941294"/>
            <a:ext cx="8659091" cy="75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1958" tIns="40977" rIns="81958" bIns="4097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How do quarks and gluons confine themselves into a proton?</a:t>
            </a:r>
          </a:p>
          <a:p>
            <a:pPr algn="ctr"/>
            <a:r>
              <a:rPr lang="en-US" sz="22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The color confinement</a:t>
            </a:r>
            <a:endParaRPr lang="en-US" sz="22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1191" y="4908178"/>
            <a:ext cx="2154741" cy="44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751" tIns="50877" rIns="101751" bIns="50877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006600"/>
                </a:solidFill>
                <a:latin typeface="Arial Rounded MT Bold"/>
                <a:cs typeface="Arial Rounded MT Bold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Proton spin:</a:t>
            </a:r>
            <a:endParaRPr lang="en-US" sz="22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304" y="5311590"/>
            <a:ext cx="8557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FF"/>
                </a:solidFill>
                <a:latin typeface="+mj-lt"/>
              </a:rPr>
              <a:t>If we do not understand proton spin from QCD, we do not understand QCD! </a:t>
            </a:r>
            <a:endParaRPr lang="en-US" b="1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3049" y="5715001"/>
            <a:ext cx="6944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+mj-lt"/>
              </a:rPr>
              <a:t>It is more than the number ½!  It is the interplay between 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  <a:latin typeface="+mj-lt"/>
              </a:rPr>
              <a:t>the intrinsic properties and interactions of quarks and gluons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4159" y="6387353"/>
            <a:ext cx="4005211" cy="390636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Need a polarized proton beam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!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6521824"/>
            <a:ext cx="2133600" cy="347382"/>
          </a:xfrm>
        </p:spPr>
        <p:txBody>
          <a:bodyPr/>
          <a:lstStyle/>
          <a:p>
            <a:pPr>
              <a:defRPr/>
            </a:pPr>
            <a:fld id="{1AAF4CF0-4F11-B44C-80C0-8249A9AFC68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39636" y="1680882"/>
            <a:ext cx="5680364" cy="359858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dirty="0" smtClean="0">
                <a:solidFill>
                  <a:srgbClr val="E810FF"/>
                </a:solidFill>
              </a:rPr>
              <a:t>“Hints” from knowing hadron structure</a:t>
            </a:r>
            <a:endParaRPr lang="en-US" dirty="0">
              <a:solidFill>
                <a:srgbClr val="E810FF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191" y="2017059"/>
            <a:ext cx="9032930" cy="43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1" tIns="45657" rIns="91311" bIns="45657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 Hadron structure:</a:t>
            </a:r>
          </a:p>
        </p:txBody>
      </p:sp>
      <p:pic>
        <p:nvPicPr>
          <p:cNvPr id="11" name="Picture 10" descr="Screen shot 2013-02-10 at 2.36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840182" y="3697941"/>
            <a:ext cx="3715315" cy="1607619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17586" y="2462213"/>
            <a:ext cx="7505700" cy="1308100"/>
          </a:xfrm>
          <a:prstGeom prst="rect">
            <a:avLst/>
          </a:prstGeom>
        </p:spPr>
      </p:pic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302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92726" y="177800"/>
            <a:ext cx="8104909" cy="654062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>
            <a:outerShdw blurRad="82550" dist="139700" dir="2700000" algn="tl" rotWithShape="0">
              <a:srgbClr val="000090">
                <a:alpha val="63000"/>
              </a:srgbClr>
            </a:outerShdw>
          </a:effectLst>
        </p:spPr>
        <p:txBody>
          <a:bodyPr lIns="91311" tIns="45657" rIns="91311" bIns="45657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ea typeface="ＭＳ Ｐゴシック" pitchFamily="-107" charset="-128"/>
                <a:cs typeface="ＭＳ Ｐゴシック" pitchFamily="-107" charset="-128"/>
              </a:rPr>
              <a:t>Electron-Ion Collider</a:t>
            </a:r>
            <a:endParaRPr lang="en-US" sz="2800" dirty="0">
              <a:solidFill>
                <a:srgbClr val="FFFFFF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445" y="1008530"/>
            <a:ext cx="8876555" cy="421414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 marL="307718" indent="-307718">
              <a:buClr>
                <a:srgbClr val="FF0000"/>
              </a:buClr>
              <a:buFont typeface="Wingdings" charset="2"/>
              <a:buChar char="Ø"/>
            </a:pPr>
            <a:r>
              <a:rPr lang="en-US" sz="2200" b="1" dirty="0" smtClean="0">
                <a:solidFill>
                  <a:srgbClr val="0000FF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An ultimate machine to provide answers to QCD questions</a:t>
            </a:r>
            <a:endParaRPr lang="en-US" sz="2200" b="1" dirty="0">
              <a:solidFill>
                <a:srgbClr val="0000FF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21824"/>
            <a:ext cx="2133600" cy="347382"/>
          </a:xfrm>
        </p:spPr>
        <p:txBody>
          <a:bodyPr/>
          <a:lstStyle/>
          <a:p>
            <a:pPr>
              <a:defRPr/>
            </a:pPr>
            <a:fld id="{1AAF4CF0-4F11-B44C-80C0-8249A9AFC68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2727" y="2022288"/>
            <a:ext cx="8104909" cy="636857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marL="256432" indent="-256432">
              <a:buFont typeface="Wingdings" charset="2"/>
              <a:buChar char="²"/>
            </a:pPr>
            <a:r>
              <a:rPr lang="en-US" dirty="0" smtClean="0">
                <a:solidFill>
                  <a:srgbClr val="008040"/>
                </a:solidFill>
                <a:latin typeface="+mj-lt"/>
              </a:rPr>
              <a:t>A collider to provide kinematic reach well into the gluon-dominated regime</a:t>
            </a:r>
            <a:endParaRPr lang="en-US" dirty="0">
              <a:solidFill>
                <a:srgbClr val="00804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727" y="3095812"/>
            <a:ext cx="8104909" cy="636857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marL="256432" indent="-256432">
              <a:buFont typeface="Wingdings" charset="2"/>
              <a:buChar char="²"/>
            </a:pPr>
            <a:r>
              <a:rPr lang="en-US" dirty="0" smtClean="0">
                <a:solidFill>
                  <a:srgbClr val="800080"/>
                </a:solidFill>
                <a:latin typeface="+mj-lt"/>
              </a:rPr>
              <a:t>An electron beam to bring to bear the unmatched precision of the electromagnetic interaction as a probe</a:t>
            </a:r>
            <a:endParaRPr lang="en-US" dirty="0">
              <a:solidFill>
                <a:srgbClr val="80008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727" y="4143935"/>
            <a:ext cx="8104909" cy="913856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marL="256432" indent="-256432">
              <a:buFont typeface="Wingdings" charset="2"/>
              <a:buChar char="²"/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Polarized nucleon beams to determine the distributions and correlations of sea quark and gluon distributions with the nucleon spin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7445" y="5446059"/>
            <a:ext cx="8876555" cy="759968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 marL="307718" indent="-307718">
              <a:buClr>
                <a:srgbClr val="FF0000"/>
              </a:buClr>
              <a:buFont typeface="Wingdings" charset="2"/>
              <a:buChar char="Ø"/>
            </a:pPr>
            <a:r>
              <a:rPr lang="en-US" sz="2200" b="1" dirty="0">
                <a:solidFill>
                  <a:srgbClr val="0000FF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A</a:t>
            </a:r>
            <a:r>
              <a:rPr lang="en-US" sz="2200" b="1" dirty="0" smtClean="0">
                <a:solidFill>
                  <a:srgbClr val="0000FF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machine at the frontier of </a:t>
            </a:r>
            <a:r>
              <a:rPr lang="en-US" sz="2200" b="1" dirty="0">
                <a:solidFill>
                  <a:srgbClr val="0000FF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polarized </a:t>
            </a:r>
            <a:r>
              <a:rPr lang="en-US" sz="2200" b="1" dirty="0" smtClean="0">
                <a:solidFill>
                  <a:srgbClr val="0000FF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luminosity, combined with versatile kinematics and beam species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701" y="6252882"/>
            <a:ext cx="9144000" cy="42141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FF0000"/>
                </a:solidFill>
                <a:latin typeface="+mj-lt"/>
                <a:cs typeface="News Gothic MT (Heading)"/>
              </a:rPr>
              <a:t>Answers all above QCD questions at a single facility</a:t>
            </a:r>
            <a:endParaRPr lang="en-US" sz="2200" b="1" i="1" dirty="0">
              <a:solidFill>
                <a:srgbClr val="FF0000"/>
              </a:solidFill>
              <a:latin typeface="+mj-lt"/>
              <a:cs typeface="News Gothic MT (Heading)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-9525" y="6436084"/>
            <a:ext cx="1012382" cy="365125"/>
          </a:xfrm>
        </p:spPr>
        <p:txBody>
          <a:bodyPr/>
          <a:lstStyle/>
          <a:p>
            <a:r>
              <a:rPr lang="en-US" smtClean="0"/>
              <a:t>09/14/14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18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472962" y="101600"/>
            <a:ext cx="8036038" cy="779541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algn="ctr" defTabSz="913865">
              <a:defRPr/>
            </a:pPr>
            <a:r>
              <a:rPr lang="en-US" sz="2800" b="1" kern="0" dirty="0">
                <a:solidFill>
                  <a:schemeClr val="bg1"/>
                </a:solidFill>
                <a:latin typeface="Arial Rounded MT Bold"/>
                <a:ea typeface="ＭＳ Ｐゴシック" charset="-128"/>
                <a:cs typeface="Arial"/>
              </a:rPr>
              <a:t>U.S.-based EICs – the Machines</a:t>
            </a:r>
          </a:p>
        </p:txBody>
      </p:sp>
      <p:grpSp>
        <p:nvGrpSpPr>
          <p:cNvPr id="3" name="Group 273"/>
          <p:cNvGrpSpPr>
            <a:grpSpLocks/>
          </p:cNvGrpSpPr>
          <p:nvPr/>
        </p:nvGrpSpPr>
        <p:grpSpPr bwMode="auto">
          <a:xfrm>
            <a:off x="48132" y="1716256"/>
            <a:ext cx="4335200" cy="3549967"/>
            <a:chOff x="304800" y="-216559"/>
            <a:chExt cx="9642423" cy="699835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228421" y="1749354"/>
              <a:ext cx="3093107" cy="217952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100"/>
            <p:cNvGrpSpPr>
              <a:grpSpLocks/>
            </p:cNvGrpSpPr>
            <p:nvPr/>
          </p:nvGrpSpPr>
          <p:grpSpPr bwMode="auto">
            <a:xfrm>
              <a:off x="5562600" y="3839772"/>
              <a:ext cx="944172" cy="960828"/>
              <a:chOff x="5562600" y="3839772"/>
              <a:chExt cx="944172" cy="960828"/>
            </a:xfrm>
          </p:grpSpPr>
          <p:sp>
            <p:nvSpPr>
              <p:cNvPr id="80" name="Arc 44"/>
              <p:cNvSpPr/>
              <p:nvPr/>
            </p:nvSpPr>
            <p:spPr>
              <a:xfrm flipV="1">
                <a:off x="5562375" y="3885427"/>
                <a:ext cx="914514" cy="915975"/>
              </a:xfrm>
              <a:prstGeom prst="arc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092">
                  <a:defRPr/>
                </a:pPr>
                <a:endParaRPr lang="en-US" sz="10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Arc 45"/>
              <p:cNvSpPr/>
              <p:nvPr/>
            </p:nvSpPr>
            <p:spPr>
              <a:xfrm rot="2186237">
                <a:off x="5590623" y="3838360"/>
                <a:ext cx="914514" cy="915978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092">
                  <a:defRPr/>
                </a:pPr>
                <a:endParaRPr lang="en-US" sz="1000" b="1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V="1">
              <a:off x="3122493" y="760966"/>
              <a:ext cx="2824755" cy="19840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43718" y="760966"/>
              <a:ext cx="266586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 flipV="1">
              <a:off x="7391405" y="608907"/>
              <a:ext cx="1066345" cy="30411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2">
                <a:defRPr/>
              </a:pPr>
              <a:endParaRPr lang="en-US" sz="10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609580" y="608907"/>
              <a:ext cx="307193" cy="30411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92">
                <a:defRPr/>
              </a:pPr>
              <a:endParaRPr lang="en-US" sz="10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" name="Group 97"/>
            <p:cNvGrpSpPr>
              <a:grpSpLocks/>
            </p:cNvGrpSpPr>
            <p:nvPr/>
          </p:nvGrpSpPr>
          <p:grpSpPr bwMode="auto">
            <a:xfrm>
              <a:off x="6325059" y="304800"/>
              <a:ext cx="913941" cy="887013"/>
              <a:chOff x="6248859" y="228600"/>
              <a:chExt cx="913941" cy="887013"/>
            </a:xfrm>
          </p:grpSpPr>
          <p:grpSp>
            <p:nvGrpSpPr>
              <p:cNvPr id="11" name="Group 89"/>
              <p:cNvGrpSpPr>
                <a:grpSpLocks/>
              </p:cNvGrpSpPr>
              <p:nvPr/>
            </p:nvGrpSpPr>
            <p:grpSpPr bwMode="auto">
              <a:xfrm rot="16200000" flipH="1">
                <a:off x="6307489" y="658724"/>
                <a:ext cx="398259" cy="515519"/>
                <a:chOff x="7585858" y="1448415"/>
                <a:chExt cx="531011" cy="687360"/>
              </a:xfrm>
            </p:grpSpPr>
            <p:sp>
              <p:nvSpPr>
                <p:cNvPr id="77" name="Arc 76"/>
                <p:cNvSpPr/>
                <p:nvPr/>
              </p:nvSpPr>
              <p:spPr>
                <a:xfrm>
                  <a:off x="7585868" y="1448415"/>
                  <a:ext cx="531001" cy="687355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092">
                    <a:defRPr/>
                  </a:pPr>
                  <a:endParaRPr lang="en-US" sz="1000" b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8" name="Arc 77"/>
                <p:cNvSpPr/>
                <p:nvPr/>
              </p:nvSpPr>
              <p:spPr>
                <a:xfrm rot="5400000">
                  <a:off x="7507691" y="1526593"/>
                  <a:ext cx="687355" cy="531001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092">
                    <a:defRPr/>
                  </a:pPr>
                  <a:endParaRPr lang="en-US" sz="1000" b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" name="Arc 78"/>
                <p:cNvSpPr/>
                <p:nvPr/>
              </p:nvSpPr>
              <p:spPr>
                <a:xfrm flipH="1">
                  <a:off x="7585858" y="1448416"/>
                  <a:ext cx="531002" cy="687359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092">
                    <a:defRPr/>
                  </a:pPr>
                  <a:endParaRPr lang="en-US" sz="1000" b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7" name="Group 90"/>
              <p:cNvGrpSpPr>
                <a:grpSpLocks/>
              </p:cNvGrpSpPr>
              <p:nvPr/>
            </p:nvGrpSpPr>
            <p:grpSpPr bwMode="auto">
              <a:xfrm rot="5400000" flipH="1">
                <a:off x="6705600" y="228600"/>
                <a:ext cx="457200" cy="457200"/>
                <a:chOff x="7543800" y="1447800"/>
                <a:chExt cx="609600" cy="609600"/>
              </a:xfrm>
            </p:grpSpPr>
            <p:sp>
              <p:nvSpPr>
                <p:cNvPr id="74" name="Arc 73"/>
                <p:cNvSpPr/>
                <p:nvPr/>
              </p:nvSpPr>
              <p:spPr>
                <a:xfrm>
                  <a:off x="7535524" y="1479990"/>
                  <a:ext cx="690300" cy="531996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092">
                    <a:defRPr/>
                  </a:pPr>
                  <a:endParaRPr lang="en-US" sz="1000" b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5" name="Arc 74"/>
                <p:cNvSpPr/>
                <p:nvPr/>
              </p:nvSpPr>
              <p:spPr>
                <a:xfrm rot="5400000">
                  <a:off x="7614677" y="1400838"/>
                  <a:ext cx="531996" cy="690300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092">
                    <a:defRPr/>
                  </a:pPr>
                  <a:endParaRPr lang="en-US" sz="1000" b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6" name="Arc 75"/>
                <p:cNvSpPr/>
                <p:nvPr/>
              </p:nvSpPr>
              <p:spPr>
                <a:xfrm flipH="1">
                  <a:off x="7535524" y="1479990"/>
                  <a:ext cx="690300" cy="531996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092">
                    <a:defRPr/>
                  </a:pPr>
                  <a:endParaRPr lang="en-US" sz="1000" b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73" name="Straight Connector 72"/>
              <p:cNvCxnSpPr/>
              <p:nvPr/>
            </p:nvCxnSpPr>
            <p:spPr>
              <a:xfrm>
                <a:off x="6750253" y="419125"/>
                <a:ext cx="0" cy="5358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112"/>
            <p:cNvGrpSpPr>
              <a:grpSpLocks/>
            </p:cNvGrpSpPr>
            <p:nvPr/>
          </p:nvGrpSpPr>
          <p:grpSpPr bwMode="auto">
            <a:xfrm>
              <a:off x="906809" y="1037942"/>
              <a:ext cx="5990252" cy="2239239"/>
              <a:chOff x="906809" y="1037942"/>
              <a:chExt cx="5990252" cy="223923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2592851" y="1271453"/>
                <a:ext cx="2591713" cy="1839196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15"/>
              <p:cNvCxnSpPr/>
              <p:nvPr/>
            </p:nvCxnSpPr>
            <p:spPr>
              <a:xfrm flipV="1">
                <a:off x="2589321" y="1285935"/>
                <a:ext cx="2595243" cy="1839196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" name="Group 54"/>
              <p:cNvGrpSpPr>
                <a:grpSpLocks/>
              </p:cNvGrpSpPr>
              <p:nvPr/>
            </p:nvGrpSpPr>
            <p:grpSpPr bwMode="auto">
              <a:xfrm>
                <a:off x="4732614" y="1037942"/>
                <a:ext cx="2164447" cy="2239239"/>
                <a:chOff x="5266014" y="1037942"/>
                <a:chExt cx="2164447" cy="2239239"/>
              </a:xfrm>
            </p:grpSpPr>
            <p:sp>
              <p:nvSpPr>
                <p:cNvPr id="70" name="Arc 69"/>
                <p:cNvSpPr/>
                <p:nvPr/>
              </p:nvSpPr>
              <p:spPr bwMode="auto">
                <a:xfrm rot="1865032" flipV="1">
                  <a:off x="5266014" y="1037942"/>
                  <a:ext cx="2150344" cy="2219344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092">
                    <a:defRPr/>
                  </a:pPr>
                  <a:endParaRPr lang="en-US" sz="1000" b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42" name="Group 51"/>
                <p:cNvGrpSpPr>
                  <a:grpSpLocks/>
                </p:cNvGrpSpPr>
                <p:nvPr/>
              </p:nvGrpSpPr>
              <p:grpSpPr bwMode="auto">
                <a:xfrm rot="-2204629">
                  <a:off x="5273053" y="1115719"/>
                  <a:ext cx="2157408" cy="2161462"/>
                  <a:chOff x="6171606" y="1141276"/>
                  <a:chExt cx="2157408" cy="2161462"/>
                </a:xfrm>
              </p:grpSpPr>
              <p:sp>
                <p:nvSpPr>
                  <p:cNvPr id="67" name="Arc 52"/>
                  <p:cNvSpPr/>
                  <p:nvPr/>
                </p:nvSpPr>
                <p:spPr>
                  <a:xfrm>
                    <a:off x="6171606" y="1141319"/>
                    <a:ext cx="2157408" cy="2161419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defTabSz="457092">
                      <a:defRPr/>
                    </a:pPr>
                    <a:endParaRPr lang="en-US" sz="1000" b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" name="Arc 67"/>
                  <p:cNvSpPr/>
                  <p:nvPr/>
                </p:nvSpPr>
                <p:spPr>
                  <a:xfrm flipV="1">
                    <a:off x="6171649" y="1141276"/>
                    <a:ext cx="2125226" cy="2012297"/>
                  </a:xfrm>
                  <a:prstGeom prst="arc">
                    <a:avLst>
                      <a:gd name="adj1" fmla="val 16200000"/>
                      <a:gd name="adj2" fmla="val 21366505"/>
                    </a:avLst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defTabSz="457092">
                      <a:defRPr/>
                    </a:pPr>
                    <a:endParaRPr lang="en-US" sz="1000" b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43" name="Group 55"/>
              <p:cNvGrpSpPr>
                <a:grpSpLocks/>
              </p:cNvGrpSpPr>
              <p:nvPr/>
            </p:nvGrpSpPr>
            <p:grpSpPr bwMode="auto">
              <a:xfrm flipH="1">
                <a:off x="906809" y="1044973"/>
                <a:ext cx="2296761" cy="2215723"/>
                <a:chOff x="5178430" y="1044973"/>
                <a:chExt cx="2296761" cy="2215723"/>
              </a:xfrm>
            </p:grpSpPr>
            <p:sp>
              <p:nvSpPr>
                <p:cNvPr id="64" name="Arc 63"/>
                <p:cNvSpPr/>
                <p:nvPr/>
              </p:nvSpPr>
              <p:spPr bwMode="auto">
                <a:xfrm rot="1865032" flipV="1">
                  <a:off x="5324845" y="1044973"/>
                  <a:ext cx="2150346" cy="2215723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092">
                    <a:defRPr/>
                  </a:pPr>
                  <a:endParaRPr lang="en-US" sz="1000" b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47" name="Group 51"/>
                <p:cNvGrpSpPr>
                  <a:grpSpLocks/>
                </p:cNvGrpSpPr>
                <p:nvPr/>
              </p:nvGrpSpPr>
              <p:grpSpPr bwMode="auto">
                <a:xfrm rot="-2204629">
                  <a:off x="5178430" y="1060044"/>
                  <a:ext cx="2192043" cy="2136692"/>
                  <a:chOff x="6133060" y="1052876"/>
                  <a:chExt cx="2192043" cy="2136692"/>
                </a:xfrm>
              </p:grpSpPr>
              <p:sp>
                <p:nvSpPr>
                  <p:cNvPr id="61" name="Arc 58"/>
                  <p:cNvSpPr/>
                  <p:nvPr/>
                </p:nvSpPr>
                <p:spPr>
                  <a:xfrm>
                    <a:off x="6133060" y="1180069"/>
                    <a:ext cx="2192043" cy="2001677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defTabSz="457092">
                      <a:defRPr/>
                    </a:pPr>
                    <a:endParaRPr lang="en-US" sz="1000" b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2" name="Arc 61"/>
                  <p:cNvSpPr/>
                  <p:nvPr/>
                </p:nvSpPr>
                <p:spPr>
                  <a:xfrm flipV="1">
                    <a:off x="6262240" y="1052876"/>
                    <a:ext cx="2027656" cy="2136692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defTabSz="457092">
                      <a:defRPr/>
                    </a:pPr>
                    <a:endParaRPr lang="en-US" sz="1000" b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48" name="Group 69"/>
              <p:cNvGrpSpPr>
                <a:grpSpLocks/>
              </p:cNvGrpSpPr>
              <p:nvPr/>
            </p:nvGrpSpPr>
            <p:grpSpPr bwMode="auto">
              <a:xfrm flipH="1">
                <a:off x="2286000" y="1600200"/>
                <a:ext cx="1170432" cy="1170432"/>
                <a:chOff x="5257800" y="1116919"/>
                <a:chExt cx="2173647" cy="2159681"/>
              </a:xfrm>
            </p:grpSpPr>
            <p:grpSp>
              <p:nvGrpSpPr>
                <p:cNvPr id="53" name="Group 50"/>
                <p:cNvGrpSpPr>
                  <a:grpSpLocks/>
                </p:cNvGrpSpPr>
                <p:nvPr/>
              </p:nvGrpSpPr>
              <p:grpSpPr bwMode="auto">
                <a:xfrm rot="1865032">
                  <a:off x="5257800" y="1118616"/>
                  <a:ext cx="2157984" cy="2157984"/>
                  <a:chOff x="6172200" y="1143000"/>
                  <a:chExt cx="2157984" cy="2157984"/>
                </a:xfrm>
              </p:grpSpPr>
              <p:sp>
                <p:nvSpPr>
                  <p:cNvPr id="57" name="Arc 56"/>
                  <p:cNvSpPr/>
                  <p:nvPr/>
                </p:nvSpPr>
                <p:spPr>
                  <a:xfrm>
                    <a:off x="6169144" y="1142586"/>
                    <a:ext cx="2163953" cy="2157795"/>
                  </a:xfrm>
                  <a:prstGeom prst="arc">
                    <a:avLst/>
                  </a:prstGeom>
                  <a:ln w="5715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defTabSz="457092">
                      <a:defRPr/>
                    </a:pPr>
                    <a:endParaRPr lang="en-US" sz="1000" b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8" name="Arc 57"/>
                  <p:cNvSpPr/>
                  <p:nvPr/>
                </p:nvSpPr>
                <p:spPr>
                  <a:xfrm flipV="1">
                    <a:off x="6169144" y="1142586"/>
                    <a:ext cx="2163953" cy="2157795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defTabSz="457092">
                      <a:defRPr/>
                    </a:pPr>
                    <a:endParaRPr lang="en-US" sz="1000" b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54" name="Group 51"/>
                <p:cNvGrpSpPr>
                  <a:grpSpLocks/>
                </p:cNvGrpSpPr>
                <p:nvPr/>
              </p:nvGrpSpPr>
              <p:grpSpPr bwMode="auto">
                <a:xfrm rot="-2204629">
                  <a:off x="5273463" y="1116919"/>
                  <a:ext cx="2157984" cy="2157984"/>
                  <a:chOff x="6172200" y="1143000"/>
                  <a:chExt cx="2157984" cy="2157984"/>
                </a:xfrm>
              </p:grpSpPr>
              <p:sp>
                <p:nvSpPr>
                  <p:cNvPr id="55" name="Arc 54"/>
                  <p:cNvSpPr/>
                  <p:nvPr/>
                </p:nvSpPr>
                <p:spPr>
                  <a:xfrm>
                    <a:off x="6114153" y="1142641"/>
                    <a:ext cx="2268872" cy="2157795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defTabSz="457092">
                      <a:defRPr/>
                    </a:pPr>
                    <a:endParaRPr lang="en-US" sz="1000" b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6" name="Arc 55"/>
                  <p:cNvSpPr/>
                  <p:nvPr/>
                </p:nvSpPr>
                <p:spPr>
                  <a:xfrm flipV="1">
                    <a:off x="6114153" y="1142641"/>
                    <a:ext cx="2268872" cy="2157795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defTabSz="457092">
                      <a:defRPr/>
                    </a:pPr>
                    <a:endParaRPr lang="en-US" sz="1000" b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44" name="Oval 43"/>
              <p:cNvSpPr/>
              <p:nvPr/>
            </p:nvSpPr>
            <p:spPr>
              <a:xfrm>
                <a:off x="3352005" y="1829005"/>
                <a:ext cx="229510" cy="2280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092">
                  <a:defRPr/>
                </a:pPr>
                <a:endParaRPr lang="en-US" sz="1000" b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114689" y="1829005"/>
                <a:ext cx="229510" cy="228088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092">
                  <a:defRPr/>
                </a:pPr>
                <a:endParaRPr lang="en-US" sz="1000" b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9" name="Group 105"/>
              <p:cNvGrpSpPr>
                <a:grpSpLocks/>
              </p:cNvGrpSpPr>
              <p:nvPr/>
            </p:nvGrpSpPr>
            <p:grpSpPr bwMode="auto">
              <a:xfrm>
                <a:off x="4343400" y="1600200"/>
                <a:ext cx="1170432" cy="1170432"/>
                <a:chOff x="5257800" y="1116919"/>
                <a:chExt cx="2173647" cy="2159681"/>
              </a:xfrm>
            </p:grpSpPr>
            <p:grpSp>
              <p:nvGrpSpPr>
                <p:cNvPr id="60" name="Group 50"/>
                <p:cNvGrpSpPr>
                  <a:grpSpLocks/>
                </p:cNvGrpSpPr>
                <p:nvPr/>
              </p:nvGrpSpPr>
              <p:grpSpPr bwMode="auto">
                <a:xfrm rot="1865032">
                  <a:off x="5257800" y="1118616"/>
                  <a:ext cx="2157984" cy="2157984"/>
                  <a:chOff x="6172200" y="1143000"/>
                  <a:chExt cx="2157984" cy="2157984"/>
                </a:xfrm>
              </p:grpSpPr>
              <p:sp>
                <p:nvSpPr>
                  <p:cNvPr id="51" name="Arc 50"/>
                  <p:cNvSpPr/>
                  <p:nvPr/>
                </p:nvSpPr>
                <p:spPr>
                  <a:xfrm>
                    <a:off x="6173272" y="1142064"/>
                    <a:ext cx="2157397" cy="2157795"/>
                  </a:xfrm>
                  <a:prstGeom prst="arc">
                    <a:avLst/>
                  </a:prstGeom>
                  <a:ln w="5715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defTabSz="457092">
                      <a:defRPr/>
                    </a:pPr>
                    <a:endParaRPr lang="en-US" sz="1000" b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2" name="Arc 51"/>
                  <p:cNvSpPr/>
                  <p:nvPr/>
                </p:nvSpPr>
                <p:spPr>
                  <a:xfrm flipV="1">
                    <a:off x="6173272" y="1142064"/>
                    <a:ext cx="2157397" cy="2157795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defTabSz="457092">
                      <a:defRPr/>
                    </a:pPr>
                    <a:endParaRPr lang="en-US" sz="1000" b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5" name="Group 51"/>
                <p:cNvGrpSpPr>
                  <a:grpSpLocks/>
                </p:cNvGrpSpPr>
                <p:nvPr/>
              </p:nvGrpSpPr>
              <p:grpSpPr bwMode="auto">
                <a:xfrm rot="-2204629">
                  <a:off x="5273463" y="1116919"/>
                  <a:ext cx="2157984" cy="2157984"/>
                  <a:chOff x="6172200" y="1143000"/>
                  <a:chExt cx="2157984" cy="2157984"/>
                </a:xfrm>
              </p:grpSpPr>
              <p:sp>
                <p:nvSpPr>
                  <p:cNvPr id="49" name="Arc 48"/>
                  <p:cNvSpPr/>
                  <p:nvPr/>
                </p:nvSpPr>
                <p:spPr>
                  <a:xfrm>
                    <a:off x="6170686" y="1143246"/>
                    <a:ext cx="2157397" cy="2157795"/>
                  </a:xfrm>
                  <a:prstGeom prst="arc">
                    <a:avLst/>
                  </a:prstGeom>
                  <a:ln w="3810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defTabSz="457092">
                      <a:defRPr/>
                    </a:pPr>
                    <a:endParaRPr lang="en-US" sz="1000" b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50" name="Arc 49"/>
                  <p:cNvSpPr/>
                  <p:nvPr/>
                </p:nvSpPr>
                <p:spPr>
                  <a:xfrm flipV="1">
                    <a:off x="6170686" y="1143246"/>
                    <a:ext cx="2157397" cy="2157795"/>
                  </a:xfrm>
                  <a:prstGeom prst="arc">
                    <a:avLst/>
                  </a:prstGeom>
                  <a:ln w="57150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defTabSz="457092">
                      <a:defRPr/>
                    </a:pPr>
                    <a:endParaRPr lang="en-US" sz="1000" b="1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12" name="TextBox 282"/>
            <p:cNvSpPr txBox="1">
              <a:spLocks noChangeArrowheads="1"/>
            </p:cNvSpPr>
            <p:nvPr/>
          </p:nvSpPr>
          <p:spPr bwMode="auto">
            <a:xfrm>
              <a:off x="3048669" y="1390604"/>
              <a:ext cx="815322" cy="48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457092"/>
              <a:r>
                <a:rPr lang="en-US" sz="10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13" name="TextBox 283"/>
            <p:cNvSpPr txBox="1">
              <a:spLocks noChangeArrowheads="1"/>
            </p:cNvSpPr>
            <p:nvPr/>
          </p:nvSpPr>
          <p:spPr bwMode="auto">
            <a:xfrm>
              <a:off x="3863991" y="1393392"/>
              <a:ext cx="813247" cy="48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457092"/>
              <a:r>
                <a:rPr lang="en-US" sz="10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14" name="TextBox 284"/>
            <p:cNvSpPr txBox="1">
              <a:spLocks noChangeArrowheads="1"/>
            </p:cNvSpPr>
            <p:nvPr/>
          </p:nvSpPr>
          <p:spPr bwMode="auto">
            <a:xfrm>
              <a:off x="8189743" y="-216559"/>
              <a:ext cx="1757480" cy="788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457092"/>
              <a:r>
                <a:rPr lang="en-US" sz="10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Ion </a:t>
              </a:r>
              <a:r>
                <a:rPr lang="en-US" sz="1000" b="1" dirty="0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Source</a:t>
              </a:r>
              <a:endParaRPr lang="en-US" sz="1000" b="1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TextBox 285"/>
            <p:cNvSpPr txBox="1">
              <a:spLocks noChangeArrowheads="1"/>
            </p:cNvSpPr>
            <p:nvPr/>
          </p:nvSpPr>
          <p:spPr bwMode="auto">
            <a:xfrm>
              <a:off x="5389361" y="-193113"/>
              <a:ext cx="2495727" cy="48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457092"/>
              <a:r>
                <a:rPr lang="en-US" sz="10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Pre-booster</a:t>
              </a:r>
            </a:p>
          </p:txBody>
        </p:sp>
        <p:sp>
          <p:nvSpPr>
            <p:cNvPr id="16" name="TextBox 286"/>
            <p:cNvSpPr txBox="1">
              <a:spLocks noChangeArrowheads="1"/>
            </p:cNvSpPr>
            <p:nvPr/>
          </p:nvSpPr>
          <p:spPr bwMode="auto">
            <a:xfrm>
              <a:off x="7253697" y="809611"/>
              <a:ext cx="1387662" cy="48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457092"/>
              <a:r>
                <a:rPr lang="en-US" sz="10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Linac</a:t>
              </a:r>
            </a:p>
          </p:txBody>
        </p:sp>
        <p:grpSp>
          <p:nvGrpSpPr>
            <p:cNvPr id="66" name="Group 119"/>
            <p:cNvGrpSpPr>
              <a:grpSpLocks/>
            </p:cNvGrpSpPr>
            <p:nvPr/>
          </p:nvGrpSpPr>
          <p:grpSpPr bwMode="auto">
            <a:xfrm>
              <a:off x="304800" y="4573316"/>
              <a:ext cx="6857093" cy="2208484"/>
              <a:chOff x="304800" y="4573316"/>
              <a:chExt cx="6857093" cy="2208484"/>
            </a:xfrm>
          </p:grpSpPr>
          <p:grpSp>
            <p:nvGrpSpPr>
              <p:cNvPr id="71" name="Group 25"/>
              <p:cNvGrpSpPr>
                <a:grpSpLocks/>
              </p:cNvGrpSpPr>
              <p:nvPr/>
            </p:nvGrpSpPr>
            <p:grpSpPr bwMode="auto">
              <a:xfrm>
                <a:off x="5029200" y="4800600"/>
                <a:ext cx="1371600" cy="1371600"/>
                <a:chOff x="4572000" y="4343400"/>
                <a:chExt cx="1371600" cy="1371600"/>
              </a:xfrm>
            </p:grpSpPr>
            <p:sp>
              <p:nvSpPr>
                <p:cNvPr id="37" name="Arc 36"/>
                <p:cNvSpPr/>
                <p:nvPr/>
              </p:nvSpPr>
              <p:spPr>
                <a:xfrm>
                  <a:off x="4572002" y="4344205"/>
                  <a:ext cx="1370005" cy="1372159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092">
                    <a:defRPr/>
                  </a:pPr>
                  <a:endParaRPr lang="en-US" sz="1000" b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Arc 37"/>
                <p:cNvSpPr/>
                <p:nvPr/>
              </p:nvSpPr>
              <p:spPr>
                <a:xfrm flipV="1">
                  <a:off x="4572002" y="4344205"/>
                  <a:ext cx="1370005" cy="1372159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092">
                    <a:defRPr/>
                  </a:pPr>
                  <a:endParaRPr lang="en-US" sz="1000" b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2" name="Group 26"/>
              <p:cNvGrpSpPr>
                <a:grpSpLocks/>
              </p:cNvGrpSpPr>
              <p:nvPr/>
            </p:nvGrpSpPr>
            <p:grpSpPr bwMode="auto">
              <a:xfrm flipH="1">
                <a:off x="1371600" y="4800600"/>
                <a:ext cx="1371600" cy="1371600"/>
                <a:chOff x="4572000" y="4343400"/>
                <a:chExt cx="1371600" cy="1371600"/>
              </a:xfrm>
            </p:grpSpPr>
            <p:sp>
              <p:nvSpPr>
                <p:cNvPr id="35" name="Arc 34"/>
                <p:cNvSpPr/>
                <p:nvPr/>
              </p:nvSpPr>
              <p:spPr>
                <a:xfrm>
                  <a:off x="4630546" y="4344205"/>
                  <a:ext cx="1313510" cy="1372159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092">
                    <a:defRPr/>
                  </a:pPr>
                  <a:endParaRPr lang="en-US" sz="1000" b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" name="Arc 35"/>
                <p:cNvSpPr/>
                <p:nvPr/>
              </p:nvSpPr>
              <p:spPr>
                <a:xfrm flipV="1">
                  <a:off x="4630546" y="4344205"/>
                  <a:ext cx="1313510" cy="1372159"/>
                </a:xfrm>
                <a:prstGeom prst="arc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092">
                    <a:defRPr/>
                  </a:pPr>
                  <a:endParaRPr lang="en-US" sz="1000" b="1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 flipV="1">
                <a:off x="1981999" y="4801404"/>
                <a:ext cx="5028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686142" y="6173562"/>
                <a:ext cx="5028064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25"/>
              <p:cNvSpPr/>
              <p:nvPr/>
            </p:nvSpPr>
            <p:spPr>
              <a:xfrm>
                <a:off x="2363341" y="4573316"/>
                <a:ext cx="3047203" cy="45617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092">
                  <a:defRPr/>
                </a:pPr>
                <a:endParaRPr lang="en-US" sz="1000" b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2363341" y="5945471"/>
                <a:ext cx="3047203" cy="45617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092">
                  <a:defRPr/>
                </a:pPr>
                <a:endParaRPr lang="en-US" sz="1000" b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H="1" flipV="1">
                <a:off x="837974" y="5717383"/>
                <a:ext cx="533171" cy="4561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686142" y="5561702"/>
                <a:ext cx="455493" cy="4598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092">
                  <a:defRPr/>
                </a:pPr>
                <a:endParaRPr lang="en-US" sz="1000" b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 flipH="1">
                <a:off x="837974" y="6173562"/>
                <a:ext cx="533171" cy="45617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/>
              <p:cNvSpPr/>
              <p:nvPr/>
            </p:nvSpPr>
            <p:spPr>
              <a:xfrm>
                <a:off x="686142" y="6325621"/>
                <a:ext cx="455493" cy="456179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092">
                  <a:defRPr/>
                </a:pPr>
                <a:endParaRPr lang="en-US" sz="1000" b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706402" y="4649345"/>
                <a:ext cx="455491" cy="304119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092">
                  <a:defRPr/>
                </a:pPr>
                <a:endParaRPr lang="en-US" sz="1000" b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TextBox 303"/>
              <p:cNvSpPr txBox="1">
                <a:spLocks noChangeArrowheads="1"/>
              </p:cNvSpPr>
              <p:nvPr/>
            </p:nvSpPr>
            <p:spPr bwMode="auto">
              <a:xfrm>
                <a:off x="2105234" y="5225021"/>
                <a:ext cx="3458308" cy="6067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algn="ctr" defTabSz="457092"/>
                <a:r>
                  <a:rPr lang="en-US" sz="1400" b="1">
                    <a:solidFill>
                      <a:prstClr val="black"/>
                    </a:solidFill>
                    <a:latin typeface="Arial" charset="0"/>
                    <a:cs typeface="Arial" charset="0"/>
                  </a:rPr>
                  <a:t>12 GeV CEBAF</a:t>
                </a: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04800" y="5945471"/>
                <a:ext cx="455493" cy="456179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57092">
                  <a:defRPr/>
                </a:pPr>
                <a:endParaRPr lang="en-US" sz="1000" b="1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8" name="TextBox 288"/>
            <p:cNvSpPr txBox="1">
              <a:spLocks noChangeArrowheads="1"/>
            </p:cNvSpPr>
            <p:nvPr/>
          </p:nvSpPr>
          <p:spPr bwMode="auto">
            <a:xfrm>
              <a:off x="5096390" y="4152380"/>
              <a:ext cx="1479366" cy="48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457092"/>
              <a:r>
                <a:rPr lang="en-US" sz="10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12 GeV</a:t>
              </a:r>
            </a:p>
          </p:txBody>
        </p:sp>
        <p:sp>
          <p:nvSpPr>
            <p:cNvPr id="19" name="TextBox 289"/>
            <p:cNvSpPr txBox="1">
              <a:spLocks noChangeArrowheads="1"/>
            </p:cNvSpPr>
            <p:nvPr/>
          </p:nvSpPr>
          <p:spPr bwMode="auto">
            <a:xfrm>
              <a:off x="1152905" y="6238216"/>
              <a:ext cx="1361049" cy="48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457092"/>
              <a:r>
                <a:rPr lang="en-US" sz="1000" b="1">
                  <a:solidFill>
                    <a:prstClr val="black"/>
                  </a:solidFill>
                  <a:latin typeface="Arial" charset="0"/>
                  <a:cs typeface="Arial" charset="0"/>
                </a:rPr>
                <a:t>11 GeV</a:t>
              </a:r>
            </a:p>
          </p:txBody>
        </p:sp>
        <p:sp>
          <p:nvSpPr>
            <p:cNvPr id="20" name="TextBox 290"/>
            <p:cNvSpPr txBox="1">
              <a:spLocks noChangeArrowheads="1"/>
            </p:cNvSpPr>
            <p:nvPr/>
          </p:nvSpPr>
          <p:spPr bwMode="auto">
            <a:xfrm>
              <a:off x="6886479" y="1545082"/>
              <a:ext cx="2711765" cy="788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457092"/>
              <a:r>
                <a:rPr lang="en-US" sz="10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Full Energy EIC Collider rings</a:t>
              </a:r>
            </a:p>
          </p:txBody>
        </p:sp>
        <p:sp>
          <p:nvSpPr>
            <p:cNvPr id="21" name="TextBox 291"/>
            <p:cNvSpPr txBox="1">
              <a:spLocks noChangeArrowheads="1"/>
            </p:cNvSpPr>
            <p:nvPr/>
          </p:nvSpPr>
          <p:spPr bwMode="auto">
            <a:xfrm>
              <a:off x="761434" y="1545082"/>
              <a:ext cx="1548942" cy="1092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 defTabSz="457092"/>
              <a:r>
                <a:rPr lang="en-US" sz="1000" b="1" dirty="0">
                  <a:solidFill>
                    <a:prstClr val="black"/>
                  </a:solidFill>
                  <a:latin typeface="Arial" charset="0"/>
                  <a:cs typeface="Arial" charset="0"/>
                </a:rPr>
                <a:t>MEIC collider rings</a:t>
              </a:r>
            </a:p>
          </p:txBody>
        </p:sp>
      </p:grpSp>
      <p:pic>
        <p:nvPicPr>
          <p:cNvPr id="82" name="Picture 140" descr="Screen Shot 2014-02-26 at 10.4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404276" y="3094345"/>
            <a:ext cx="1248489" cy="107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91659" y="5432295"/>
            <a:ext cx="7930332" cy="136445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marL="342820" indent="-342820" defTabSz="457092">
              <a:lnSpc>
                <a:spcPct val="140000"/>
              </a:lnSpc>
              <a:buFont typeface="Wingdings" charset="2"/>
              <a:buChar char="²"/>
            </a:pPr>
            <a:r>
              <a:rPr lang="en-US" sz="2000" dirty="0" smtClean="0">
                <a:solidFill>
                  <a:srgbClr val="0000FF"/>
                </a:solidFill>
                <a:latin typeface="Arial Rounded MT Bold"/>
              </a:rPr>
              <a:t>First </a:t>
            </a:r>
            <a:r>
              <a:rPr lang="en-US" sz="2000" dirty="0">
                <a:solidFill>
                  <a:srgbClr val="0000FF"/>
                </a:solidFill>
                <a:latin typeface="Arial Rounded MT Bold"/>
              </a:rPr>
              <a:t>polarized electron-</a:t>
            </a:r>
            <a:r>
              <a:rPr lang="en-US" sz="2000" dirty="0" smtClean="0">
                <a:solidFill>
                  <a:srgbClr val="0000FF"/>
                </a:solidFill>
                <a:latin typeface="Arial Rounded MT Bold"/>
              </a:rPr>
              <a:t>proton/light ions </a:t>
            </a:r>
            <a:r>
              <a:rPr lang="en-US" sz="2000" dirty="0">
                <a:solidFill>
                  <a:srgbClr val="0000FF"/>
                </a:solidFill>
                <a:latin typeface="Arial Rounded MT Bold"/>
              </a:rPr>
              <a:t>collider in the world</a:t>
            </a:r>
          </a:p>
          <a:p>
            <a:pPr marL="342820" indent="-342820" defTabSz="457092">
              <a:lnSpc>
                <a:spcPct val="140000"/>
              </a:lnSpc>
              <a:buFont typeface="Wingdings" charset="2"/>
              <a:buChar char="²"/>
            </a:pPr>
            <a:r>
              <a:rPr lang="en-US" sz="2000" dirty="0">
                <a:solidFill>
                  <a:srgbClr val="0000FF"/>
                </a:solidFill>
                <a:latin typeface="Arial Rounded MT Bold"/>
              </a:rPr>
              <a:t>First electron-nucleus (various species) collider in the world</a:t>
            </a:r>
          </a:p>
          <a:p>
            <a:pPr marL="342820" indent="-342820" defTabSz="457092">
              <a:lnSpc>
                <a:spcPct val="140000"/>
              </a:lnSpc>
              <a:buFont typeface="Wingdings" charset="2"/>
              <a:buChar char="²"/>
            </a:pPr>
            <a:r>
              <a:rPr lang="en-US" sz="2000" dirty="0">
                <a:solidFill>
                  <a:srgbClr val="0000FF"/>
                </a:solidFill>
                <a:latin typeface="Arial Rounded MT Bold"/>
              </a:rPr>
              <a:t>Both</a:t>
            </a:r>
            <a:r>
              <a:rPr lang="en-US" sz="2000" dirty="0" smtClean="0">
                <a:solidFill>
                  <a:srgbClr val="0000FF"/>
                </a:solidFill>
                <a:latin typeface="Arial Rounded MT Bold"/>
              </a:rPr>
              <a:t> cases make use of </a:t>
            </a:r>
            <a:r>
              <a:rPr lang="en-US" sz="2000" dirty="0">
                <a:solidFill>
                  <a:srgbClr val="0000FF"/>
                </a:solidFill>
                <a:latin typeface="Arial Rounded MT Bold"/>
              </a:rPr>
              <a:t>existing facilities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073221" y="1073645"/>
            <a:ext cx="1897782" cy="43023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defTabSz="457092"/>
            <a:r>
              <a:rPr lang="en-US" sz="2200" dirty="0">
                <a:solidFill>
                  <a:srgbClr val="006500"/>
                </a:solidFill>
                <a:latin typeface="Arial Rounded MT Bold"/>
              </a:rPr>
              <a:t>MEIC (</a:t>
            </a:r>
            <a:r>
              <a:rPr lang="en-US" sz="2200" dirty="0" err="1">
                <a:solidFill>
                  <a:srgbClr val="006500"/>
                </a:solidFill>
                <a:latin typeface="Arial Rounded MT Bold"/>
              </a:rPr>
              <a:t>JLab</a:t>
            </a:r>
            <a:r>
              <a:rPr lang="en-US" sz="2200" dirty="0">
                <a:solidFill>
                  <a:srgbClr val="006500"/>
                </a:solidFill>
                <a:latin typeface="Arial Rounded MT Bold"/>
              </a:rPr>
              <a:t>)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958274" y="1073645"/>
            <a:ext cx="1984593" cy="430234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defTabSz="457092"/>
            <a:r>
              <a:rPr lang="en-US" sz="2200" dirty="0" err="1">
                <a:solidFill>
                  <a:srgbClr val="006500"/>
                </a:solidFill>
                <a:latin typeface="Arial Rounded MT Bold"/>
              </a:rPr>
              <a:t>eRHIC</a:t>
            </a:r>
            <a:r>
              <a:rPr lang="en-US" sz="2200" dirty="0">
                <a:solidFill>
                  <a:srgbClr val="006500"/>
                </a:solidFill>
                <a:latin typeface="Arial Rounded MT Bold"/>
              </a:rPr>
              <a:t> (BNL)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2523707" y="3042645"/>
            <a:ext cx="872389" cy="202805"/>
          </a:xfrm>
          <a:prstGeom prst="straightConnector1">
            <a:avLst/>
          </a:prstGeom>
          <a:ln w="3810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8" name="Group 105"/>
          <p:cNvGrpSpPr/>
          <p:nvPr/>
        </p:nvGrpSpPr>
        <p:grpSpPr>
          <a:xfrm>
            <a:off x="4652766" y="1716256"/>
            <a:ext cx="4470333" cy="3567519"/>
            <a:chOff x="4652766" y="1716254"/>
            <a:chExt cx="4470333" cy="3567519"/>
          </a:xfrm>
        </p:grpSpPr>
        <p:pic>
          <p:nvPicPr>
            <p:cNvPr id="84" name="Picture 10" descr="eRHIC_Schematic_rev0114_WithBG_draft3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 t="3210" b="3004"/>
            <a:stretch>
              <a:fillRect/>
            </a:stretch>
          </p:blipFill>
          <p:spPr bwMode="auto">
            <a:xfrm>
              <a:off x="4652766" y="1716254"/>
              <a:ext cx="4470333" cy="2825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9" name="Group 104"/>
            <p:cNvGrpSpPr/>
            <p:nvPr/>
          </p:nvGrpSpPr>
          <p:grpSpPr>
            <a:xfrm>
              <a:off x="5627586" y="4258106"/>
              <a:ext cx="1371031" cy="1025667"/>
              <a:chOff x="5627586" y="4258106"/>
              <a:chExt cx="1371031" cy="1025667"/>
            </a:xfrm>
          </p:grpSpPr>
          <p:grpSp>
            <p:nvGrpSpPr>
              <p:cNvPr id="90" name="Group 102"/>
              <p:cNvGrpSpPr/>
              <p:nvPr/>
            </p:nvGrpSpPr>
            <p:grpSpPr>
              <a:xfrm>
                <a:off x="5627586" y="4496633"/>
                <a:ext cx="1371031" cy="687538"/>
                <a:chOff x="5992553" y="4625987"/>
                <a:chExt cx="1371031" cy="687538"/>
              </a:xfrm>
            </p:grpSpPr>
            <p:sp>
              <p:nvSpPr>
                <p:cNvPr id="98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6301591" y="4782832"/>
                  <a:ext cx="68487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="1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 defTabSz="457092"/>
                  <a:r>
                    <a:rPr lang="en-US" sz="1800" dirty="0">
                      <a:solidFill>
                        <a:srgbClr val="006500"/>
                      </a:solidFill>
                      <a:latin typeface="Helvetica" charset="0"/>
                      <a:cs typeface="Helvetica" charset="0"/>
                    </a:rPr>
                    <a:t>AGS</a:t>
                  </a:r>
                </a:p>
              </p:txBody>
            </p:sp>
            <p:sp>
              <p:nvSpPr>
                <p:cNvPr id="102" name="Donut 101"/>
                <p:cNvSpPr/>
                <p:nvPr/>
              </p:nvSpPr>
              <p:spPr>
                <a:xfrm>
                  <a:off x="5992553" y="4625987"/>
                  <a:ext cx="1371031" cy="687538"/>
                </a:xfrm>
                <a:prstGeom prst="donut">
                  <a:avLst>
                    <a:gd name="adj" fmla="val 7753"/>
                  </a:avLst>
                </a:prstGeom>
                <a:solidFill>
                  <a:srgbClr val="3366FF"/>
                </a:solidFill>
                <a:ln>
                  <a:noFill/>
                </a:ln>
                <a:effectLst>
                  <a:outerShdw blurRad="40005" dist="22987" dir="5400000" algn="tl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092"/>
                  <a:endParaRPr lang="en-US">
                    <a:solidFill>
                      <a:prstClr val="black"/>
                    </a:solidFill>
                    <a:latin typeface="Arial Rounded MT Bold"/>
                  </a:endParaRPr>
                </a:p>
              </p:txBody>
            </p:sp>
          </p:grpSp>
          <p:sp>
            <p:nvSpPr>
              <p:cNvPr id="104" name="Arc 103"/>
              <p:cNvSpPr/>
              <p:nvPr/>
            </p:nvSpPr>
            <p:spPr>
              <a:xfrm rot="1560000">
                <a:off x="6074253" y="4258106"/>
                <a:ext cx="914400" cy="1025667"/>
              </a:xfrm>
              <a:prstGeom prst="arc">
                <a:avLst>
                  <a:gd name="adj1" fmla="val 17437687"/>
                  <a:gd name="adj2" fmla="val 0"/>
                </a:avLst>
              </a:prstGeom>
              <a:ln w="38100">
                <a:solidFill>
                  <a:srgbClr val="3366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092"/>
                <a:endParaRPr lang="en-US">
                  <a:solidFill>
                    <a:prstClr val="black"/>
                  </a:solidFill>
                  <a:latin typeface="Arial Rounded MT Bold"/>
                </a:endParaRPr>
              </a:p>
            </p:txBody>
          </p:sp>
        </p:grpSp>
      </p:grpSp>
      <p:sp>
        <p:nvSpPr>
          <p:cNvPr id="95" name="Slide Number Placeholder 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8112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9273" y="139700"/>
            <a:ext cx="8922327" cy="801594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>
            <a:outerShdw blurRad="190500" dist="139700" dir="2700000" algn="tl" rotWithShape="0">
              <a:srgbClr val="000090">
                <a:alpha val="75000"/>
              </a:srgbClr>
            </a:outerShdw>
          </a:effectLst>
        </p:spPr>
        <p:txBody>
          <a:bodyPr lIns="91311" tIns="45657" rIns="91311" bIns="45657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Kinematics and machine properties for </a:t>
            </a:r>
            <a:r>
              <a:rPr lang="en-US" sz="2800" dirty="0" err="1" smtClean="0">
                <a:solidFill>
                  <a:srgbClr val="FFFFFF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e</a:t>
            </a:r>
            <a:r>
              <a:rPr lang="en-US" sz="2800" dirty="0" smtClean="0">
                <a:solidFill>
                  <a:srgbClr val="FFFFFF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-N collisions</a:t>
            </a:r>
            <a:endParaRPr lang="en-US" sz="2800" dirty="0">
              <a:solidFill>
                <a:srgbClr val="FFFFFF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739900" y="2525978"/>
            <a:ext cx="5607627" cy="42657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9275" y="885265"/>
            <a:ext cx="8264525" cy="150940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marL="256432" indent="-256432">
              <a:lnSpc>
                <a:spcPct val="130000"/>
              </a:lnSpc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  <a:latin typeface="+mj-lt"/>
              </a:rPr>
              <a:t>First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polarized e-p collider</a:t>
            </a:r>
          </a:p>
          <a:p>
            <a:pPr marL="256432" indent="-256432">
              <a:lnSpc>
                <a:spcPct val="130000"/>
              </a:lnSpc>
              <a:buFont typeface="Wingdings" charset="2"/>
              <a:buChar char="ü"/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Polarized beams: e, p, d/</a:t>
            </a:r>
            <a:r>
              <a:rPr lang="en-US" baseline="30000" dirty="0" smtClean="0">
                <a:solidFill>
                  <a:srgbClr val="0000FF"/>
                </a:solidFill>
                <a:latin typeface="+mj-lt"/>
              </a:rPr>
              <a:t>3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He</a:t>
            </a:r>
          </a:p>
          <a:p>
            <a:pPr marL="256432" indent="-256432">
              <a:lnSpc>
                <a:spcPct val="130000"/>
              </a:lnSpc>
              <a:buFont typeface="Wingdings" charset="2"/>
              <a:buChar char="ü"/>
            </a:pPr>
            <a:r>
              <a:rPr lang="en-US" dirty="0" smtClean="0">
                <a:solidFill>
                  <a:srgbClr val="0000FF"/>
                </a:solidFill>
                <a:latin typeface="+mj-lt"/>
              </a:rPr>
              <a:t>Variable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center of mass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energy</a:t>
            </a:r>
            <a:endParaRPr lang="en-US" dirty="0">
              <a:solidFill>
                <a:srgbClr val="0000FF"/>
              </a:solidFill>
              <a:latin typeface="+mj-lt"/>
            </a:endParaRPr>
          </a:p>
          <a:p>
            <a:pPr marL="256432" indent="-256432">
              <a:lnSpc>
                <a:spcPct val="130000"/>
              </a:lnSpc>
              <a:buFont typeface="Wingdings" charset="2"/>
              <a:buChar char="ü"/>
            </a:pPr>
            <a:r>
              <a:rPr lang="en-US" b="1" dirty="0" smtClean="0">
                <a:solidFill>
                  <a:srgbClr val="0000FF"/>
                </a:solidFill>
                <a:latin typeface="+mj-lt"/>
              </a:rPr>
              <a:t>Luminosity </a:t>
            </a:r>
            <a:r>
              <a:rPr lang="en-US" b="1" dirty="0" err="1" smtClean="0">
                <a:solidFill>
                  <a:srgbClr val="0000FF"/>
                </a:solidFill>
                <a:latin typeface="+mj-lt"/>
              </a:rPr>
              <a:t>L</a:t>
            </a:r>
            <a:r>
              <a:rPr lang="en-US" b="1" baseline="-25000" dirty="0" err="1" smtClean="0">
                <a:solidFill>
                  <a:srgbClr val="0000FF"/>
                </a:solidFill>
                <a:latin typeface="+mj-lt"/>
              </a:rPr>
              <a:t>ep</a:t>
            </a:r>
            <a:r>
              <a:rPr lang="en-US" b="1" dirty="0" smtClean="0">
                <a:solidFill>
                  <a:srgbClr val="0000FF"/>
                </a:solidFill>
                <a:latin typeface="+mj-lt"/>
              </a:rPr>
              <a:t> ~ 10</a:t>
            </a:r>
            <a:r>
              <a:rPr lang="en-US" b="1" baseline="30000" dirty="0" smtClean="0">
                <a:solidFill>
                  <a:srgbClr val="0000FF"/>
                </a:solidFill>
                <a:latin typeface="+mj-lt"/>
              </a:rPr>
              <a:t>33-34</a:t>
            </a:r>
            <a:r>
              <a:rPr lang="en-US" b="1" dirty="0" smtClean="0">
                <a:solidFill>
                  <a:srgbClr val="0000FF"/>
                </a:solidFill>
                <a:latin typeface="+mj-lt"/>
              </a:rPr>
              <a:t> cm</a:t>
            </a:r>
            <a:r>
              <a:rPr lang="en-US" b="1" baseline="30000" dirty="0" smtClean="0">
                <a:solidFill>
                  <a:srgbClr val="0000FF"/>
                </a:solidFill>
                <a:latin typeface="+mj-lt"/>
              </a:rPr>
              <a:t>-2</a:t>
            </a:r>
            <a:r>
              <a:rPr lang="en-US" b="1" dirty="0" smtClean="0">
                <a:solidFill>
                  <a:srgbClr val="0000FF"/>
                </a:solidFill>
                <a:latin typeface="+mj-lt"/>
              </a:rPr>
              <a:t>s</a:t>
            </a:r>
            <a:r>
              <a:rPr lang="en-US" b="1" baseline="30000" dirty="0" smtClean="0">
                <a:solidFill>
                  <a:srgbClr val="0000FF"/>
                </a:solidFill>
                <a:latin typeface="+mj-lt"/>
              </a:rPr>
              <a:t>-1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, HERA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luminosity ~ 5x10</a:t>
            </a:r>
            <a:r>
              <a:rPr lang="en-US" baseline="30000" dirty="0">
                <a:solidFill>
                  <a:srgbClr val="0000FF"/>
                </a:solidFill>
                <a:latin typeface="+mj-lt"/>
              </a:rPr>
              <a:t>31 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cm</a:t>
            </a:r>
            <a:r>
              <a:rPr lang="en-US" baseline="30000" dirty="0">
                <a:solidFill>
                  <a:srgbClr val="0000FF"/>
                </a:solidFill>
                <a:latin typeface="+mj-lt"/>
              </a:rPr>
              <a:t>-2</a:t>
            </a:r>
            <a:r>
              <a:rPr lang="en-US" dirty="0">
                <a:solidFill>
                  <a:srgbClr val="0000FF"/>
                </a:solidFill>
                <a:latin typeface="+mj-lt"/>
              </a:rPr>
              <a:t> s</a:t>
            </a:r>
            <a:r>
              <a:rPr lang="en-US" baseline="30000" dirty="0">
                <a:solidFill>
                  <a:srgbClr val="0000FF"/>
                </a:solidFill>
                <a:latin typeface="+mj-lt"/>
              </a:rPr>
              <a:t>-1 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566647"/>
            <a:ext cx="2133600" cy="280147"/>
          </a:xfrm>
        </p:spPr>
        <p:txBody>
          <a:bodyPr/>
          <a:lstStyle/>
          <a:p>
            <a:pPr>
              <a:defRPr/>
            </a:pPr>
            <a:fld id="{663965D6-BDF6-B148-993F-4DA70ADE2AD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52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22300" y="152401"/>
            <a:ext cx="7962900" cy="609599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>
            <a:outerShdw blurRad="190500" dist="228600" dir="2700000" algn="tl" rotWithShape="0">
              <a:srgbClr val="000090">
                <a:alpha val="73000"/>
              </a:srgbClr>
            </a:outerShdw>
          </a:effectLst>
        </p:spPr>
        <p:txBody>
          <a:bodyPr lIns="91311" tIns="45657" rIns="91311" bIns="45657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a typeface="ＭＳ Ｐゴシック" pitchFamily="-107" charset="-128"/>
                <a:cs typeface="ＭＳ Ｐゴシック" pitchFamily="-107" charset="-128"/>
              </a:rPr>
              <a:t>EIC:  Goals and deliverables</a:t>
            </a:r>
            <a:endParaRPr lang="en-US" sz="2800" dirty="0">
              <a:solidFill>
                <a:schemeClr val="bg1"/>
              </a:solidFill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79955" y="1815353"/>
            <a:ext cx="3743828" cy="467580"/>
          </a:xfrm>
          <a:prstGeom prst="rect">
            <a:avLst/>
          </a:prstGeom>
        </p:spPr>
        <p:txBody>
          <a:bodyPr wrap="none" lIns="82058" tIns="41029" rIns="82058" bIns="41029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The </a:t>
            </a:r>
            <a:r>
              <a:rPr lang="en-US" sz="2500" b="1" dirty="0">
                <a:solidFill>
                  <a:srgbClr val="0000FF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k</a:t>
            </a:r>
            <a:r>
              <a:rPr lang="en-US" sz="2500" b="1" dirty="0" smtClean="0">
                <a:solidFill>
                  <a:srgbClr val="0000FF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ey measurements </a:t>
            </a:r>
            <a:endParaRPr lang="en-US" sz="2500" b="1" dirty="0">
              <a:solidFill>
                <a:srgbClr val="0000FF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3600" y="2823883"/>
            <a:ext cx="7899400" cy="1237021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E810FF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Why is it a unique facility with capabilities unmatched by existing and planned</a:t>
            </a:r>
          </a:p>
          <a:p>
            <a:pPr algn="ctr"/>
            <a:r>
              <a:rPr lang="en-US" sz="2500" b="1" dirty="0" smtClean="0">
                <a:solidFill>
                  <a:srgbClr val="E810FF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facilities? 	 </a:t>
            </a:r>
            <a:endParaRPr lang="en-US" sz="2500" b="1" dirty="0">
              <a:solidFill>
                <a:srgbClr val="E810FF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21824"/>
            <a:ext cx="2133600" cy="347382"/>
          </a:xfrm>
        </p:spPr>
        <p:txBody>
          <a:bodyPr/>
          <a:lstStyle/>
          <a:p>
            <a:pPr>
              <a:defRPr/>
            </a:pPr>
            <a:fld id="{1AAF4CF0-4F11-B44C-80C0-8249A9AFC68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818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284018" y="114300"/>
            <a:ext cx="8612909" cy="826994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>
            <a:outerShdw blurRad="139700" dist="190500" dir="2700000" algn="tl" rotWithShape="0">
              <a:srgbClr val="000090">
                <a:alpha val="75000"/>
              </a:srgbClr>
            </a:outerShdw>
          </a:effectLst>
        </p:spPr>
        <p:txBody>
          <a:bodyPr lIns="91311" tIns="45657" rIns="91311" bIns="45657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Proton spin and hadron structure?</a:t>
            </a: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Beyond a one dimensional view</a:t>
            </a:r>
            <a:endParaRPr lang="en-US" sz="2800" dirty="0">
              <a:solidFill>
                <a:srgbClr val="FFFF00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21824"/>
            <a:ext cx="2133600" cy="336176"/>
          </a:xfrm>
        </p:spPr>
        <p:txBody>
          <a:bodyPr/>
          <a:lstStyle/>
          <a:p>
            <a:pPr>
              <a:defRPr/>
            </a:pPr>
            <a:fld id="{663965D6-BDF6-B148-993F-4DA70ADE2AD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41686" y="4073927"/>
            <a:ext cx="7065818" cy="421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1958" tIns="40977" rIns="81958" bIns="40977">
            <a:prstTxWarp prst="textNoShape">
              <a:avLst/>
            </a:prstTxWarp>
            <a:spAutoFit/>
          </a:bodyPr>
          <a:lstStyle/>
          <a:p>
            <a:pPr marL="307718" indent="-307718">
              <a:buClr>
                <a:srgbClr val="FF0000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Over 20 years effort (following EMC discovery)</a:t>
            </a:r>
            <a:endParaRPr lang="en-US" sz="22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4" name="Group 10"/>
          <p:cNvGrpSpPr/>
          <p:nvPr/>
        </p:nvGrpSpPr>
        <p:grpSpPr>
          <a:xfrm>
            <a:off x="549275" y="5334001"/>
            <a:ext cx="8347651" cy="820738"/>
            <a:chOff x="685801" y="5062591"/>
            <a:chExt cx="8196239" cy="493488"/>
          </a:xfrm>
        </p:grpSpPr>
        <p:sp>
          <p:nvSpPr>
            <p:cNvPr id="9" name="Right Arrow 8"/>
            <p:cNvSpPr/>
            <p:nvPr/>
          </p:nvSpPr>
          <p:spPr>
            <a:xfrm>
              <a:off x="685801" y="5150728"/>
              <a:ext cx="685800" cy="304799"/>
            </a:xfrm>
            <a:prstGeom prst="rightArrow">
              <a:avLst/>
            </a:prstGeom>
            <a:solidFill>
              <a:srgbClr val="09AB37"/>
            </a:solidFill>
            <a:ln>
              <a:solidFill>
                <a:srgbClr val="09AB3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5062591"/>
              <a:ext cx="7510440" cy="493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000" b="1" i="1" dirty="0" smtClean="0">
                  <a:solidFill>
                    <a:srgbClr val="FF0000"/>
                  </a:solidFill>
                  <a:latin typeface="Arial Rounded MT Bold"/>
                  <a:cs typeface="Arial Rounded MT Bold"/>
                </a:rPr>
                <a:t>How to explore the </a:t>
              </a:r>
              <a:r>
                <a:rPr lang="en-US" sz="2000" b="1" i="1" dirty="0" smtClean="0">
                  <a:solidFill>
                    <a:srgbClr val="0000FF"/>
                  </a:solidFill>
                  <a:latin typeface="Arial Rounded MT Bold"/>
                  <a:cs typeface="Arial Rounded MT Bold"/>
                </a:rPr>
                <a:t>“full” </a:t>
              </a:r>
              <a:r>
                <a:rPr lang="en-US" sz="2000" b="1" i="1" dirty="0" smtClean="0">
                  <a:solidFill>
                    <a:srgbClr val="FF0000"/>
                  </a:solidFill>
                  <a:latin typeface="Arial Rounded MT Bold"/>
                  <a:cs typeface="Arial Rounded MT Bold"/>
                </a:rPr>
                <a:t>gluon and sea quark contribution?</a:t>
              </a:r>
            </a:p>
            <a:p>
              <a:pPr>
                <a:lnSpc>
                  <a:spcPct val="120000"/>
                </a:lnSpc>
              </a:pPr>
              <a:r>
                <a:rPr lang="en-US" sz="2000" b="1" i="1" dirty="0" smtClean="0">
                  <a:solidFill>
                    <a:srgbClr val="FF0000"/>
                  </a:solidFill>
                  <a:latin typeface="Arial Rounded MT Bold"/>
                  <a:cs typeface="Arial Rounded MT Bold"/>
                </a:rPr>
                <a:t>How to quantify the role of orbital motion? </a:t>
              </a:r>
              <a:endParaRPr lang="en-US" sz="2000" b="1" i="1" dirty="0">
                <a:solidFill>
                  <a:srgbClr val="FF0000"/>
                </a:solidFill>
                <a:latin typeface="Arial Rounded MT Bold"/>
                <a:cs typeface="Arial Rounded MT Bold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" y="4459411"/>
            <a:ext cx="8243455" cy="798680"/>
            <a:chOff x="838200" y="4474905"/>
            <a:chExt cx="8153400" cy="905171"/>
          </a:xfrm>
        </p:grpSpPr>
        <p:sp>
          <p:nvSpPr>
            <p:cNvPr id="6" name="TextBox 5"/>
            <p:cNvSpPr txBox="1"/>
            <p:nvPr/>
          </p:nvSpPr>
          <p:spPr>
            <a:xfrm>
              <a:off x="838200" y="4474905"/>
              <a:ext cx="8153400" cy="90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07718" indent="-307718">
                <a:lnSpc>
                  <a:spcPct val="130000"/>
                </a:lnSpc>
                <a:buFont typeface="Wingdings" charset="2"/>
                <a:buChar char="²"/>
              </a:pPr>
              <a:r>
                <a:rPr lang="en-US" dirty="0" smtClean="0">
                  <a:solidFill>
                    <a:srgbClr val="0000FF"/>
                  </a:solidFill>
                  <a:latin typeface="+mj-lt"/>
                </a:rPr>
                <a:t>Quark (valence + sea) </a:t>
              </a:r>
              <a:r>
                <a:rPr lang="en-US" dirty="0" err="1" smtClean="0">
                  <a:solidFill>
                    <a:srgbClr val="0000FF"/>
                  </a:solidFill>
                  <a:latin typeface="+mj-lt"/>
                </a:rPr>
                <a:t>helicity</a:t>
              </a:r>
              <a:r>
                <a:rPr lang="en-US" dirty="0" smtClean="0">
                  <a:solidFill>
                    <a:srgbClr val="0000FF"/>
                  </a:solidFill>
                  <a:latin typeface="+mj-lt"/>
                </a:rPr>
                <a:t>:                of proton spin</a:t>
              </a:r>
            </a:p>
            <a:p>
              <a:pPr marL="307718" indent="-307718">
                <a:lnSpc>
                  <a:spcPct val="130000"/>
                </a:lnSpc>
                <a:buFont typeface="Wingdings" charset="2"/>
                <a:buChar char="²"/>
              </a:pPr>
              <a:r>
                <a:rPr lang="en-US" dirty="0" smtClean="0">
                  <a:solidFill>
                    <a:srgbClr val="0000FF"/>
                  </a:solidFill>
                  <a:latin typeface="+mj-lt"/>
                </a:rPr>
                <a:t>Gluon </a:t>
              </a:r>
              <a:r>
                <a:rPr lang="en-US" dirty="0" err="1" smtClean="0">
                  <a:solidFill>
                    <a:srgbClr val="0000FF"/>
                  </a:solidFill>
                  <a:latin typeface="+mj-lt"/>
                </a:rPr>
                <a:t>helicity</a:t>
              </a:r>
              <a:r>
                <a:rPr lang="en-US" dirty="0" smtClean="0">
                  <a:solidFill>
                    <a:srgbClr val="0000FF"/>
                  </a:solidFill>
                  <a:latin typeface="+mj-lt"/>
                </a:rPr>
                <a:t>:  positive with large uncertainty from limited </a:t>
              </a:r>
              <a:r>
                <a:rPr lang="en-US" i="1" dirty="0" err="1" smtClean="0">
                  <a:solidFill>
                    <a:srgbClr val="0000FF"/>
                  </a:solidFill>
                  <a:latin typeface="Times New Roman"/>
                  <a:cs typeface="Times New Roman"/>
                </a:rPr>
                <a:t>x</a:t>
              </a:r>
              <a:r>
                <a:rPr lang="en-US" dirty="0" smtClean="0">
                  <a:solidFill>
                    <a:srgbClr val="0000FF"/>
                  </a:solidFill>
                  <a:latin typeface="+mj-lt"/>
                </a:rPr>
                <a:t> range</a:t>
              </a:r>
              <a:endParaRPr lang="en-US" dirty="0">
                <a:solidFill>
                  <a:srgbClr val="0000FF"/>
                </a:solidFill>
                <a:latin typeface="+mj-lt"/>
              </a:endParaRP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4656427" y="4656092"/>
              <a:ext cx="711200" cy="215900"/>
            </a:xfrm>
            <a:prstGeom prst="rect">
              <a:avLst/>
            </a:prstGeom>
          </p:spPr>
        </p:pic>
      </p:grpSp>
      <p:grpSp>
        <p:nvGrpSpPr>
          <p:cNvPr id="11" name="Group 15"/>
          <p:cNvGrpSpPr/>
          <p:nvPr/>
        </p:nvGrpSpPr>
        <p:grpSpPr>
          <a:xfrm>
            <a:off x="1125727" y="2963953"/>
            <a:ext cx="6828145" cy="1075765"/>
            <a:chOff x="685800" y="3429000"/>
            <a:chExt cx="9017000" cy="1219200"/>
          </a:xfrm>
        </p:grpSpPr>
        <p:grpSp>
          <p:nvGrpSpPr>
            <p:cNvPr id="12" name="Group 17"/>
            <p:cNvGrpSpPr/>
            <p:nvPr/>
          </p:nvGrpSpPr>
          <p:grpSpPr>
            <a:xfrm>
              <a:off x="1981200" y="3429000"/>
              <a:ext cx="6584452" cy="1219200"/>
              <a:chOff x="1066800" y="4495800"/>
              <a:chExt cx="6889252" cy="1676400"/>
            </a:xfrm>
          </p:grpSpPr>
          <p:pic>
            <p:nvPicPr>
              <p:cNvPr id="28" name="Picture 27" descr="Screen shot 2010-10-27 at 10.18.21 PM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6800" y="4495800"/>
                <a:ext cx="1272822" cy="1676400"/>
              </a:xfrm>
              <a:prstGeom prst="rect">
                <a:avLst/>
              </a:prstGeom>
            </p:spPr>
          </p:pic>
          <p:pic>
            <p:nvPicPr>
              <p:cNvPr id="30" name="Picture 29" descr="Screen shot 2010-10-27 at 10.18.35 PM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48000" y="4495800"/>
                <a:ext cx="1216450" cy="1671638"/>
              </a:xfrm>
              <a:prstGeom prst="rect">
                <a:avLst/>
              </a:prstGeom>
            </p:spPr>
          </p:pic>
          <p:pic>
            <p:nvPicPr>
              <p:cNvPr id="31" name="Picture 30" descr="Screen shot 2010-10-27 at 10.19.20 PM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3000" y="4495800"/>
                <a:ext cx="1188434" cy="1676400"/>
              </a:xfrm>
              <a:prstGeom prst="rect">
                <a:avLst/>
              </a:prstGeom>
            </p:spPr>
          </p:pic>
          <p:pic>
            <p:nvPicPr>
              <p:cNvPr id="32" name="Picture 31" descr="Screen shot 2010-10-27 at 10.19.37 PM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1800" y="4495800"/>
                <a:ext cx="1174252" cy="1676400"/>
              </a:xfrm>
              <a:prstGeom prst="rect">
                <a:avLst/>
              </a:prstGeom>
            </p:spPr>
          </p:pic>
        </p:grpSp>
        <p:pic>
          <p:nvPicPr>
            <p:cNvPr id="39" name="Picture 38" descr="latex-image-1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5800" y="3810000"/>
              <a:ext cx="1003300" cy="520700"/>
            </a:xfrm>
            <a:prstGeom prst="rect">
              <a:avLst/>
            </a:prstGeom>
          </p:spPr>
        </p:pic>
        <p:pic>
          <p:nvPicPr>
            <p:cNvPr id="41" name="Picture 40" descr="latex-image-1.pd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15400" y="4038600"/>
              <a:ext cx="787400" cy="203200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207819" y="1081005"/>
            <a:ext cx="7250703" cy="430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07718" indent="-307718">
              <a:buClr>
                <a:srgbClr val="FF0000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Proton – composite particle of quarks and gluons:</a:t>
            </a:r>
            <a:endParaRPr lang="en-US" sz="22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9246" y="2576616"/>
            <a:ext cx="7739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+mj-lt"/>
              </a:rPr>
              <a:t>Spin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= intrinsic (</a:t>
            </a:r>
            <a:r>
              <a:rPr lang="en-US" dirty="0" err="1" smtClean="0">
                <a:solidFill>
                  <a:srgbClr val="0000FF"/>
                </a:solidFill>
                <a:latin typeface="+mj-lt"/>
              </a:rPr>
              <a:t>partons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spin) + motion (orbital angular momentum)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78403" y="1537293"/>
            <a:ext cx="7815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Mass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= intrinsic (quark masses) + quarks motion (kinetic + potential)</a:t>
            </a:r>
          </a:p>
          <a:p>
            <a:r>
              <a:rPr lang="en-US" dirty="0" smtClean="0">
                <a:solidFill>
                  <a:srgbClr val="0000FF"/>
                </a:solidFill>
                <a:latin typeface="+mj-lt"/>
              </a:rPr>
              <a:t>		+ gluon motion (kinetic + potential) + trace anomaly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410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207818" y="5378825"/>
            <a:ext cx="8079227" cy="1289557"/>
            <a:chOff x="228600" y="6096000"/>
            <a:chExt cx="8887149" cy="1461498"/>
          </a:xfrm>
        </p:grpSpPr>
        <p:sp>
          <p:nvSpPr>
            <p:cNvPr id="5" name="TextBox 4"/>
            <p:cNvSpPr txBox="1"/>
            <p:nvPr/>
          </p:nvSpPr>
          <p:spPr>
            <a:xfrm>
              <a:off x="228600" y="6096000"/>
              <a:ext cx="5634106" cy="4883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07718" indent="-307718">
                <a:buClr>
                  <a:srgbClr val="FF0000"/>
                </a:buClr>
                <a:buFont typeface="Wingdings" charset="2"/>
                <a:buChar char="Ø"/>
              </a:pPr>
              <a:r>
                <a:rPr lang="en-US" sz="2200" dirty="0" smtClean="0">
                  <a:solidFill>
                    <a:srgbClr val="0000FF"/>
                  </a:solidFill>
                  <a:latin typeface="Arial Rounded MT Bold"/>
                  <a:cs typeface="Arial Rounded MT Bold"/>
                </a:rPr>
                <a:t>Solution to the proton spin puzzle:</a:t>
              </a:r>
              <a:endParaRPr lang="en-US" sz="2200" dirty="0">
                <a:solidFill>
                  <a:srgbClr val="0000FF"/>
                </a:solidFill>
                <a:latin typeface="Arial Rounded MT Bold"/>
                <a:cs typeface="Arial Rounded MT Bold"/>
              </a:endParaRPr>
            </a:p>
          </p:txBody>
        </p:sp>
        <p:grpSp>
          <p:nvGrpSpPr>
            <p:cNvPr id="12" name="Group 19"/>
            <p:cNvGrpSpPr/>
            <p:nvPr/>
          </p:nvGrpSpPr>
          <p:grpSpPr>
            <a:xfrm>
              <a:off x="533400" y="6629400"/>
              <a:ext cx="8582349" cy="928098"/>
              <a:chOff x="533400" y="6553200"/>
              <a:chExt cx="8582349" cy="92809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33400" y="6553200"/>
                <a:ext cx="7340984" cy="418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07718" indent="-307718">
                  <a:buFont typeface="Wingdings" charset="2"/>
                  <a:buChar char="²"/>
                </a:pPr>
                <a:r>
                  <a:rPr lang="en-US" b="1" i="1" dirty="0" smtClean="0">
                    <a:solidFill>
                      <a:srgbClr val="008000"/>
                    </a:solidFill>
                    <a:latin typeface="+mj-lt"/>
                  </a:rPr>
                  <a:t>Precision measurement of ΔG – extends to smaller x regime</a:t>
                </a:r>
                <a:endParaRPr lang="en-US" b="1" i="1" dirty="0">
                  <a:solidFill>
                    <a:srgbClr val="008000"/>
                  </a:solidFill>
                  <a:latin typeface="+mj-lt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33400" y="7010400"/>
                <a:ext cx="8582349" cy="470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07718" indent="-307718">
                  <a:lnSpc>
                    <a:spcPct val="120000"/>
                  </a:lnSpc>
                  <a:buFont typeface="Wingdings" charset="2"/>
                  <a:buChar char="²"/>
                </a:pPr>
                <a:r>
                  <a:rPr lang="en-US" b="1" i="1" dirty="0" smtClean="0">
                    <a:solidFill>
                      <a:srgbClr val="008000"/>
                    </a:solidFill>
                    <a:latin typeface="+mj-lt"/>
                  </a:rPr>
                  <a:t>Orbital angular momentum – motion transverse to proton’s momentum</a:t>
                </a:r>
                <a:endParaRPr lang="en-US" b="1" i="1" dirty="0">
                  <a:solidFill>
                    <a:srgbClr val="008000"/>
                  </a:solidFill>
                  <a:latin typeface="+mj-lt"/>
                </a:endParaRPr>
              </a:p>
            </p:txBody>
          </p:sp>
        </p:grp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7010400" y="6521824"/>
            <a:ext cx="2133600" cy="336176"/>
          </a:xfrm>
        </p:spPr>
        <p:txBody>
          <a:bodyPr/>
          <a:lstStyle/>
          <a:p>
            <a:pPr>
              <a:defRPr/>
            </a:pPr>
            <a:fld id="{663965D6-BDF6-B148-993F-4DA70ADE2AD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7818" y="839695"/>
            <a:ext cx="8193557" cy="42141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marL="307718" indent="-307718">
              <a:buClr>
                <a:srgbClr val="FF0000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The EIC – the decisive measurement </a:t>
            </a:r>
            <a:r>
              <a:rPr lang="en-US" sz="2200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en-US" sz="2200" dirty="0" smtClean="0">
                <a:solidFill>
                  <a:srgbClr val="E810FF"/>
                </a:solidFill>
                <a:latin typeface="+mj-lt"/>
              </a:rPr>
              <a:t>1</a:t>
            </a:r>
            <a:r>
              <a:rPr lang="en-US" sz="2200" baseline="30000" dirty="0" smtClean="0">
                <a:solidFill>
                  <a:srgbClr val="E810FF"/>
                </a:solidFill>
                <a:latin typeface="+mj-lt"/>
              </a:rPr>
              <a:t>st</a:t>
            </a:r>
            <a:r>
              <a:rPr lang="en-US" sz="2200" dirty="0" smtClean="0">
                <a:solidFill>
                  <a:srgbClr val="E810FF"/>
                </a:solidFill>
                <a:latin typeface="+mj-lt"/>
              </a:rPr>
              <a:t> year of running</a:t>
            </a:r>
            <a:r>
              <a:rPr lang="en-US" sz="2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):</a:t>
            </a:r>
            <a:endParaRPr lang="en-US" sz="22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8728" y="1281206"/>
            <a:ext cx="4628178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j-lt"/>
              </a:rPr>
              <a:t>(Wide Q</a:t>
            </a:r>
            <a:r>
              <a:rPr lang="en-US" baseline="30000" dirty="0" smtClean="0">
                <a:solidFill>
                  <a:srgbClr val="0000FF"/>
                </a:solidFill>
                <a:latin typeface="+mj-lt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  <a:latin typeface="+mj-lt"/>
              </a:rPr>
              <a:t>x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including low </a:t>
            </a:r>
            <a:r>
              <a:rPr lang="en-US" i="1" dirty="0" err="1" smtClean="0">
                <a:solidFill>
                  <a:srgbClr val="0000FF"/>
                </a:solidFill>
                <a:latin typeface="+mj-lt"/>
              </a:rPr>
              <a:t>x</a:t>
            </a:r>
            <a:r>
              <a:rPr lang="en-US" dirty="0" smtClean="0">
                <a:solidFill>
                  <a:srgbClr val="0000FF"/>
                </a:solidFill>
                <a:latin typeface="+mj-lt"/>
              </a:rPr>
              <a:t> range at EIC)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207818" y="101600"/>
            <a:ext cx="8720282" cy="603262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>
            <a:outerShdw blurRad="190500" dist="139700" dir="2700000" algn="tl" rotWithShape="0">
              <a:srgbClr val="000090">
                <a:alpha val="75000"/>
              </a:srgbClr>
            </a:outerShdw>
          </a:effectLst>
        </p:spPr>
        <p:txBody>
          <a:bodyPr lIns="91311" tIns="45657" rIns="91311" bIns="45657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Proton spin and hadron structure?</a:t>
            </a:r>
            <a:endParaRPr lang="en-US" sz="2800" dirty="0">
              <a:solidFill>
                <a:schemeClr val="bg1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1819" y="5055346"/>
            <a:ext cx="5888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No other machine in the world can achieve this!</a:t>
            </a:r>
          </a:p>
        </p:txBody>
      </p:sp>
      <p:pic>
        <p:nvPicPr>
          <p:cNvPr id="20" name="Picture 19" descr="dg-dsigma-correlation-wp.png"/>
          <p:cNvPicPr>
            <a:picLocks noChangeAspect="1"/>
          </p:cNvPicPr>
          <p:nvPr/>
        </p:nvPicPr>
        <p:blipFill>
          <a:blip r:embed="rId2"/>
          <a:srcRect l="3885" t="10141" r="15602" b="3177"/>
          <a:stretch>
            <a:fillRect/>
          </a:stretch>
        </p:blipFill>
        <p:spPr>
          <a:xfrm>
            <a:off x="5113867" y="1641064"/>
            <a:ext cx="3406188" cy="3353649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rot="10800000" flipV="1">
            <a:off x="7606907" y="2947943"/>
            <a:ext cx="317887" cy="15389"/>
          </a:xfrm>
          <a:prstGeom prst="straightConnector1">
            <a:avLst/>
          </a:prstGeom>
          <a:ln w="28575" cap="flat" cmpd="sng" algn="ctr">
            <a:solidFill>
              <a:srgbClr val="00009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899392" y="2816367"/>
            <a:ext cx="8648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w</a:t>
            </a:r>
            <a:r>
              <a:rPr lang="en-US" sz="1000" dirty="0" smtClean="0"/>
              <a:t>/EIC data</a:t>
            </a:r>
            <a:endParaRPr lang="en-US" sz="1000" dirty="0"/>
          </a:p>
        </p:txBody>
      </p:sp>
      <p:pic>
        <p:nvPicPr>
          <p:cNvPr id="26" name="Picture 25" descr="eic-dssv-impa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9" y="1654486"/>
            <a:ext cx="4028266" cy="3400860"/>
          </a:xfrm>
          <a:prstGeom prst="rect">
            <a:avLst/>
          </a:prstGeom>
        </p:spPr>
      </p:pic>
      <p:grpSp>
        <p:nvGrpSpPr>
          <p:cNvPr id="15" name="Group 12"/>
          <p:cNvGrpSpPr/>
          <p:nvPr/>
        </p:nvGrpSpPr>
        <p:grpSpPr>
          <a:xfrm>
            <a:off x="2978728" y="3259667"/>
            <a:ext cx="1224977" cy="1344706"/>
            <a:chOff x="3352800" y="3733800"/>
            <a:chExt cx="1347475" cy="152400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3429000" y="3962400"/>
              <a:ext cx="0" cy="609600"/>
            </a:xfrm>
            <a:prstGeom prst="straightConnector1">
              <a:avLst/>
            </a:prstGeom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429000" y="4648200"/>
              <a:ext cx="0" cy="609600"/>
            </a:xfrm>
            <a:prstGeom prst="straightConnector1">
              <a:avLst/>
            </a:prstGeom>
            <a:ln w="28575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352800" y="3733800"/>
              <a:ext cx="1347475" cy="348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  <a:latin typeface="+mj-lt"/>
                </a:rPr>
                <a:t>Before/after</a:t>
              </a:r>
              <a:endParaRPr lang="en-US" sz="1400" dirty="0">
                <a:solidFill>
                  <a:srgbClr val="0000FF"/>
                </a:solidFill>
                <a:latin typeface="+mj-lt"/>
              </a:endParaRPr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-9525" y="6537684"/>
            <a:ext cx="1012382" cy="365125"/>
          </a:xfrm>
        </p:spPr>
        <p:txBody>
          <a:bodyPr/>
          <a:lstStyle/>
          <a:p>
            <a:r>
              <a:rPr lang="en-US" smtClean="0"/>
              <a:t>09/14/14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294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4214" y="50800"/>
            <a:ext cx="7311607" cy="588963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>
            <a:outerShdw blurRad="177800" dist="152400" dir="2700000" algn="tl" rotWithShape="0">
              <a:srgbClr val="000090">
                <a:alpha val="75000"/>
              </a:srgbClr>
            </a:outerShdw>
          </a:effectLst>
        </p:spPr>
        <p:txBody>
          <a:bodyPr lIns="91311" tIns="45657" rIns="91311" bIns="45657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EIC is the best for probing TMDs</a:t>
            </a:r>
            <a:endParaRPr lang="en-US" sz="2800" dirty="0">
              <a:solidFill>
                <a:schemeClr val="bg1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07819" y="688293"/>
            <a:ext cx="5129914" cy="44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751" tIns="50877" rIns="101751" bIns="50877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006600"/>
                </a:solidFill>
                <a:latin typeface="Arial Rounded MT Bold"/>
                <a:cs typeface="Arial Rounded MT Bold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TMDs - rich quantum correlations:</a:t>
            </a:r>
            <a:endParaRPr lang="en-US" sz="22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87309" y="6521824"/>
            <a:ext cx="2133600" cy="336176"/>
          </a:xfrm>
        </p:spPr>
        <p:txBody>
          <a:bodyPr/>
          <a:lstStyle/>
          <a:p>
            <a:pPr>
              <a:defRPr/>
            </a:pPr>
            <a:fld id="{663965D6-BDF6-B148-993F-4DA70ADE2AD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039918" y="1552320"/>
            <a:ext cx="5759381" cy="44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751" tIns="50877" rIns="101751" bIns="50877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006600"/>
                </a:solidFill>
                <a:latin typeface="Arial Rounded MT Bold"/>
                <a:cs typeface="Arial Rounded MT Bold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Naturally, two scales and two planes:</a:t>
            </a:r>
            <a:endParaRPr lang="en-US" sz="22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39918" y="1993622"/>
            <a:ext cx="6080991" cy="2243594"/>
          </a:xfrm>
          <a:prstGeom prst="rect">
            <a:avLst/>
          </a:prstGeom>
        </p:spPr>
        <p:txBody>
          <a:bodyPr wrap="square" lIns="91348" tIns="45672" rIns="91348" bIns="45672">
            <a:spAutoFit/>
          </a:bodyPr>
          <a:lstStyle/>
          <a:p>
            <a:pPr marL="307718" indent="-307718">
              <a:lnSpc>
                <a:spcPct val="120000"/>
              </a:lnSpc>
              <a:buFont typeface="Wingdings" charset="2"/>
              <a:buChar char="²"/>
            </a:pPr>
            <a:r>
              <a:rPr lang="en-US" dirty="0" smtClean="0">
                <a:solidFill>
                  <a:srgbClr val="FF00FF"/>
                </a:solidFill>
                <a:latin typeface="Arial"/>
                <a:cs typeface="Arial"/>
              </a:rPr>
              <a:t>Two scales (theory-QCD TMD factorization):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   high Q  - localized probe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   Low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lang="en-US" baseline="-25000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- sensitive to confining scale</a:t>
            </a:r>
          </a:p>
          <a:p>
            <a:pPr>
              <a:lnSpc>
                <a:spcPct val="120000"/>
              </a:lnSpc>
            </a:pPr>
            <a:endParaRPr lang="en-US" sz="900" dirty="0" smtClean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307718" indent="-307718">
              <a:lnSpc>
                <a:spcPct val="120000"/>
              </a:lnSpc>
              <a:buFont typeface="Wingdings" charset="2"/>
              <a:buChar char="²"/>
            </a:pPr>
            <a:r>
              <a:rPr lang="en-US" dirty="0" smtClean="0">
                <a:solidFill>
                  <a:srgbClr val="FF00FF"/>
                </a:solidFill>
                <a:latin typeface="Arial"/>
                <a:cs typeface="Arial"/>
              </a:rPr>
              <a:t>Two planes: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   angular modulation to separate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TMDs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US" dirty="0" smtClean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7164" y="6167709"/>
            <a:ext cx="523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4040"/>
                </a:solidFill>
                <a:latin typeface="Arial Rounded MT Bold"/>
                <a:cs typeface="Arial Rounded MT Bold"/>
              </a:rPr>
              <a:t>Hard to separate TMDs in </a:t>
            </a:r>
            <a:r>
              <a:rPr lang="en-US" b="1" dirty="0" err="1" smtClean="0">
                <a:solidFill>
                  <a:srgbClr val="FF4040"/>
                </a:solidFill>
                <a:latin typeface="Arial Rounded MT Bold"/>
                <a:cs typeface="Arial Rounded MT Bold"/>
              </a:rPr>
              <a:t>hadronic</a:t>
            </a:r>
            <a:r>
              <a:rPr lang="en-US" b="1" dirty="0" smtClean="0">
                <a:solidFill>
                  <a:srgbClr val="FF4040"/>
                </a:solidFill>
                <a:latin typeface="Arial Rounded MT Bold"/>
                <a:cs typeface="Arial Rounded MT Bold"/>
              </a:rPr>
              <a:t> collisions</a:t>
            </a:r>
            <a:endParaRPr lang="en-US" b="1" dirty="0">
              <a:solidFill>
                <a:srgbClr val="FF404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8" name="Picture 8" descr="angl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71"/>
          <a:stretch>
            <a:fillRect/>
          </a:stretch>
        </p:blipFill>
        <p:spPr bwMode="auto">
          <a:xfrm>
            <a:off x="43084" y="4110216"/>
            <a:ext cx="3924300" cy="219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>
          <a:xfrm>
            <a:off x="43084" y="6436084"/>
            <a:ext cx="1012382" cy="365125"/>
          </a:xfrm>
        </p:spPr>
        <p:txBody>
          <a:bodyPr/>
          <a:lstStyle/>
          <a:p>
            <a:r>
              <a:rPr lang="en-US" smtClean="0"/>
              <a:t>09/14/14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lum bright="6000" contrast="26000"/>
            <a:alphaModFix amt="90000"/>
          </a:blip>
          <a:stretch>
            <a:fillRect/>
          </a:stretch>
        </p:blipFill>
        <p:spPr>
          <a:xfrm>
            <a:off x="1" y="1321999"/>
            <a:ext cx="2937164" cy="2466630"/>
          </a:xfrm>
          <a:prstGeom prst="rect">
            <a:avLst/>
          </a:prstGeom>
        </p:spPr>
      </p:pic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6925785"/>
              </p:ext>
            </p:extLst>
          </p:nvPr>
        </p:nvGraphicFramePr>
        <p:xfrm>
          <a:off x="4417551" y="4171418"/>
          <a:ext cx="4434331" cy="1732016"/>
        </p:xfrm>
        <a:graphic>
          <a:graphicData uri="http://schemas.openxmlformats.org/presentationml/2006/ole">
            <p:oleObj spid="_x0000_s43010" name="Equation" r:id="rId6" imgW="2438280" imgH="952200" progId="">
              <p:embed/>
            </p:oleObj>
          </a:graphicData>
        </a:graphic>
      </p:graphicFrame>
      <p:pic>
        <p:nvPicPr>
          <p:cNvPr id="43" name="Picture 42" descr="Screen shot 2013-08-01 at 2.41.2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75806" y="1990"/>
            <a:ext cx="1798179" cy="1721809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 rot="20313100">
            <a:off x="950720" y="2077082"/>
            <a:ext cx="156261" cy="11881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 rot="1298146">
            <a:off x="1544187" y="2093328"/>
            <a:ext cx="139700" cy="11881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1202200">
            <a:off x="1115819" y="2491928"/>
            <a:ext cx="156261" cy="118811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897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010400" y="6521824"/>
            <a:ext cx="2133600" cy="336176"/>
          </a:xfrm>
        </p:spPr>
        <p:txBody>
          <a:bodyPr/>
          <a:lstStyle/>
          <a:p>
            <a:pPr>
              <a:defRPr/>
            </a:pPr>
            <a:fld id="{663965D6-BDF6-B148-993F-4DA70ADE2AD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5" name="Group 44"/>
          <p:cNvGrpSpPr/>
          <p:nvPr/>
        </p:nvGrpSpPr>
        <p:grpSpPr>
          <a:xfrm>
            <a:off x="105227" y="1214967"/>
            <a:ext cx="8913122" cy="2814212"/>
            <a:chOff x="228600" y="3592360"/>
            <a:chExt cx="9804434" cy="3189440"/>
          </a:xfrm>
        </p:grpSpPr>
        <p:grpSp>
          <p:nvGrpSpPr>
            <p:cNvPr id="6" name="Group 45"/>
            <p:cNvGrpSpPr/>
            <p:nvPr/>
          </p:nvGrpSpPr>
          <p:grpSpPr>
            <a:xfrm>
              <a:off x="228600" y="3592360"/>
              <a:ext cx="9804434" cy="3189440"/>
              <a:chOff x="228600" y="3592360"/>
              <a:chExt cx="9804434" cy="3189440"/>
            </a:xfrm>
          </p:grpSpPr>
          <p:grpSp>
            <p:nvGrpSpPr>
              <p:cNvPr id="7" name="Group 47"/>
              <p:cNvGrpSpPr/>
              <p:nvPr/>
            </p:nvGrpSpPr>
            <p:grpSpPr>
              <a:xfrm>
                <a:off x="228600" y="3592360"/>
                <a:ext cx="9804434" cy="3166274"/>
                <a:chOff x="228600" y="3592360"/>
                <a:chExt cx="9804434" cy="3166274"/>
              </a:xfrm>
            </p:grpSpPr>
            <p:grpSp>
              <p:nvGrpSpPr>
                <p:cNvPr id="8" name="Group 49"/>
                <p:cNvGrpSpPr/>
                <p:nvPr/>
              </p:nvGrpSpPr>
              <p:grpSpPr>
                <a:xfrm>
                  <a:off x="228600" y="3592360"/>
                  <a:ext cx="9804434" cy="3166274"/>
                  <a:chOff x="228600" y="3592360"/>
                  <a:chExt cx="9804434" cy="3166274"/>
                </a:xfrm>
              </p:grpSpPr>
              <p:grpSp>
                <p:nvGrpSpPr>
                  <p:cNvPr id="9" name="Group 51"/>
                  <p:cNvGrpSpPr/>
                  <p:nvPr/>
                </p:nvGrpSpPr>
                <p:grpSpPr>
                  <a:xfrm>
                    <a:off x="228600" y="3592360"/>
                    <a:ext cx="9804434" cy="3166274"/>
                    <a:chOff x="228600" y="2449360"/>
                    <a:chExt cx="9804434" cy="3166274"/>
                  </a:xfrm>
                </p:grpSpPr>
                <p:sp>
                  <p:nvSpPr>
                    <p:cNvPr id="54" name="Text Box 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8600" y="2449360"/>
                      <a:ext cx="9804434" cy="50020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101811" tIns="50906" rIns="101811" bIns="50906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>
                        <a:buClr>
                          <a:srgbClr val="FF0000"/>
                        </a:buClr>
                        <a:buFont typeface="Wingdings" charset="2"/>
                        <a:buChar char="Ø"/>
                      </a:pPr>
                      <a:r>
                        <a:rPr lang="en-US" sz="2200" dirty="0" smtClean="0">
                          <a:solidFill>
                            <a:srgbClr val="008000"/>
                          </a:solidFill>
                          <a:latin typeface="Arial Rounded MT Bold"/>
                          <a:cs typeface="Arial Rounded MT Bold"/>
                        </a:rPr>
                        <a:t> </a:t>
                      </a:r>
                      <a:r>
                        <a:rPr lang="en-US" sz="2200" dirty="0" smtClean="0">
                          <a:solidFill>
                            <a:srgbClr val="0000FF"/>
                          </a:solidFill>
                          <a:latin typeface="Arial Rounded MT Bold"/>
                          <a:cs typeface="Arial Rounded MT Bold"/>
                        </a:rPr>
                        <a:t>Quantum correlation between hadron spin and </a:t>
                      </a:r>
                      <a:r>
                        <a:rPr lang="en-US" sz="2200" dirty="0" err="1" smtClean="0">
                          <a:solidFill>
                            <a:srgbClr val="0000FF"/>
                          </a:solidFill>
                          <a:latin typeface="Arial Rounded MT Bold"/>
                          <a:cs typeface="Arial Rounded MT Bold"/>
                        </a:rPr>
                        <a:t>parton</a:t>
                      </a:r>
                      <a:r>
                        <a:rPr lang="en-US" sz="2200" dirty="0" smtClean="0">
                          <a:solidFill>
                            <a:srgbClr val="0000FF"/>
                          </a:solidFill>
                          <a:latin typeface="Arial Rounded MT Bold"/>
                          <a:cs typeface="Arial Rounded MT Bold"/>
                        </a:rPr>
                        <a:t> motion:</a:t>
                      </a:r>
                      <a:endParaRPr lang="en-US" sz="2200" dirty="0">
                        <a:solidFill>
                          <a:srgbClr val="0000FF"/>
                        </a:solidFill>
                        <a:latin typeface="Arial Rounded MT Bold"/>
                        <a:cs typeface="Arial Rounded MT Bold"/>
                      </a:endParaRPr>
                    </a:p>
                  </p:txBody>
                </p:sp>
                <p:pic>
                  <p:nvPicPr>
                    <p:cNvPr id="55" name="Picture 54" descr="Screen shot 2010-10-28 at 2.45.48 AM.png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769874" y="3405835"/>
                      <a:ext cx="4957038" cy="220979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6027302" y="4006975"/>
                      <a:ext cx="3516682" cy="73250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8000"/>
                          </a:solidFill>
                          <a:latin typeface="Arial Rounded MT Bold"/>
                          <a:cs typeface="Arial Rounded MT Bold"/>
                        </a:rPr>
                        <a:t>Hadron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  <a:latin typeface="Arial Rounded MT Bold"/>
                          <a:cs typeface="Arial Rounded MT Bold"/>
                        </a:rPr>
                        <a:t> spin influences </a:t>
                      </a:r>
                    </a:p>
                    <a:p>
                      <a:pPr algn="ctr"/>
                      <a:r>
                        <a:rPr lang="en-US" dirty="0" err="1" smtClean="0">
                          <a:solidFill>
                            <a:srgbClr val="008000"/>
                          </a:solidFill>
                          <a:latin typeface="Arial Rounded MT Bold"/>
                          <a:cs typeface="Arial Rounded MT Bold"/>
                        </a:rPr>
                        <a:t>parton’s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  <a:latin typeface="Arial Rounded MT Bold"/>
                          <a:cs typeface="Arial Rounded MT Bold"/>
                        </a:rPr>
                        <a:t> transverse motion</a:t>
                      </a:r>
                      <a:endParaRPr lang="en-US" dirty="0">
                        <a:solidFill>
                          <a:srgbClr val="008000"/>
                        </a:solidFill>
                        <a:latin typeface="Arial Rounded MT Bold"/>
                        <a:cs typeface="Arial Rounded MT Bold"/>
                      </a:endParaRPr>
                    </a:p>
                  </p:txBody>
                </p:sp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5867400" y="3397375"/>
                      <a:ext cx="3732411" cy="4185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err="1" smtClean="0">
                          <a:solidFill>
                            <a:srgbClr val="E810FF"/>
                          </a:solidFill>
                          <a:latin typeface="+mj-lt"/>
                        </a:rPr>
                        <a:t>Sivers</a:t>
                      </a:r>
                      <a:r>
                        <a:rPr lang="en-US" dirty="0" smtClean="0">
                          <a:solidFill>
                            <a:srgbClr val="E810FF"/>
                          </a:solidFill>
                          <a:latin typeface="+mj-lt"/>
                        </a:rPr>
                        <a:t> effect – </a:t>
                      </a:r>
                      <a:r>
                        <a:rPr lang="en-US" dirty="0" err="1" smtClean="0">
                          <a:solidFill>
                            <a:srgbClr val="E810FF"/>
                          </a:solidFill>
                          <a:latin typeface="+mj-lt"/>
                        </a:rPr>
                        <a:t>Sivers</a:t>
                      </a:r>
                      <a:r>
                        <a:rPr lang="en-US" dirty="0" smtClean="0">
                          <a:solidFill>
                            <a:srgbClr val="E810FF"/>
                          </a:solidFill>
                          <a:latin typeface="+mj-lt"/>
                        </a:rPr>
                        <a:t> function</a:t>
                      </a:r>
                      <a:endParaRPr lang="en-US" dirty="0">
                        <a:solidFill>
                          <a:srgbClr val="E810FF"/>
                        </a:solidFill>
                        <a:latin typeface="+mj-lt"/>
                      </a:endParaRPr>
                    </a:p>
                  </p:txBody>
                </p:sp>
              </p:grpSp>
              <p:sp>
                <p:nvSpPr>
                  <p:cNvPr id="53" name="Rectangle 52"/>
                  <p:cNvSpPr/>
                  <p:nvPr/>
                </p:nvSpPr>
                <p:spPr>
                  <a:xfrm>
                    <a:off x="2428948" y="4844935"/>
                    <a:ext cx="3276600" cy="3048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/>
                      <a:t>o</a:t>
                    </a:r>
                    <a:endParaRPr lang="en-US" dirty="0"/>
                  </a:p>
                </p:txBody>
              </p:sp>
            </p:grpSp>
            <p:sp>
              <p:nvSpPr>
                <p:cNvPr id="51" name="Rectangle 50"/>
                <p:cNvSpPr/>
                <p:nvPr/>
              </p:nvSpPr>
              <p:spPr>
                <a:xfrm>
                  <a:off x="838200" y="6019800"/>
                  <a:ext cx="2057400" cy="609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Rectangle 48"/>
              <p:cNvSpPr/>
              <p:nvPr/>
            </p:nvSpPr>
            <p:spPr>
              <a:xfrm>
                <a:off x="2819400" y="6400800"/>
                <a:ext cx="6096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3476879" y="4692774"/>
              <a:ext cx="1332239" cy="732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Observed</a:t>
              </a:r>
            </a:p>
            <a:p>
              <a:pPr algn="ctr"/>
              <a:r>
                <a:rPr lang="en-US" dirty="0" smtClean="0">
                  <a:latin typeface="+mj-lt"/>
                </a:rPr>
                <a:t>particle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11" name="Group 13"/>
          <p:cNvGrpSpPr/>
          <p:nvPr/>
        </p:nvGrpSpPr>
        <p:grpSpPr>
          <a:xfrm>
            <a:off x="207819" y="4000542"/>
            <a:ext cx="8810530" cy="2050426"/>
            <a:chOff x="228600" y="5029768"/>
            <a:chExt cx="9691583" cy="2323816"/>
          </a:xfrm>
        </p:grpSpPr>
        <p:grpSp>
          <p:nvGrpSpPr>
            <p:cNvPr id="12" name="Group 5"/>
            <p:cNvGrpSpPr/>
            <p:nvPr/>
          </p:nvGrpSpPr>
          <p:grpSpPr>
            <a:xfrm>
              <a:off x="228600" y="5029768"/>
              <a:ext cx="9691583" cy="2323816"/>
              <a:chOff x="228600" y="4353872"/>
              <a:chExt cx="9691583" cy="2623664"/>
            </a:xfrm>
          </p:grpSpPr>
          <p:grpSp>
            <p:nvGrpSpPr>
              <p:cNvPr id="13" name="Group 35"/>
              <p:cNvGrpSpPr/>
              <p:nvPr/>
            </p:nvGrpSpPr>
            <p:grpSpPr>
              <a:xfrm>
                <a:off x="228600" y="4353872"/>
                <a:ext cx="9691583" cy="2623664"/>
                <a:chOff x="228600" y="3210872"/>
                <a:chExt cx="9691583" cy="2623664"/>
              </a:xfrm>
            </p:grpSpPr>
            <p:sp>
              <p:nvSpPr>
                <p:cNvPr id="37" name="TextBox 36"/>
                <p:cNvSpPr txBox="1"/>
                <p:nvPr/>
              </p:nvSpPr>
              <p:spPr>
                <a:xfrm>
                  <a:off x="6026949" y="4800600"/>
                  <a:ext cx="3446757" cy="8270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rgbClr val="008000"/>
                      </a:solidFill>
                      <a:latin typeface="Arial Rounded MT Bold"/>
                      <a:cs typeface="Arial Rounded MT Bold"/>
                    </a:rPr>
                    <a:t>Parton’s transverse spin</a:t>
                  </a:r>
                </a:p>
                <a:p>
                  <a:pPr algn="ctr"/>
                  <a:r>
                    <a:rPr lang="en-US" dirty="0" smtClean="0">
                      <a:solidFill>
                        <a:srgbClr val="008000"/>
                      </a:solidFill>
                      <a:latin typeface="Arial Rounded MT Bold"/>
                      <a:cs typeface="Arial Rounded MT Bold"/>
                    </a:rPr>
                    <a:t>influence its </a:t>
                  </a:r>
                  <a:r>
                    <a:rPr lang="en-US" dirty="0" err="1" smtClean="0">
                      <a:solidFill>
                        <a:srgbClr val="008000"/>
                      </a:solidFill>
                      <a:latin typeface="Arial Rounded MT Bold"/>
                      <a:cs typeface="Arial Rounded MT Bold"/>
                    </a:rPr>
                    <a:t>hadronization</a:t>
                  </a:r>
                  <a:r>
                    <a:rPr lang="en-US" dirty="0" smtClean="0">
                      <a:solidFill>
                        <a:srgbClr val="008000"/>
                      </a:solidFill>
                      <a:latin typeface="Arial Rounded MT Bold"/>
                      <a:cs typeface="Arial Rounded MT Bold"/>
                    </a:rPr>
                    <a:t> </a:t>
                  </a: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5867400" y="4114800"/>
                  <a:ext cx="3916649" cy="4725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rgbClr val="E810FF"/>
                      </a:solidFill>
                      <a:latin typeface="+mj-lt"/>
                    </a:rPr>
                    <a:t>Collins effect – Collins function</a:t>
                  </a:r>
                  <a:endParaRPr lang="en-US" dirty="0">
                    <a:solidFill>
                      <a:srgbClr val="E810FF"/>
                    </a:solidFill>
                    <a:latin typeface="+mj-lt"/>
                  </a:endParaRPr>
                </a:p>
              </p:txBody>
            </p:sp>
            <p:grpSp>
              <p:nvGrpSpPr>
                <p:cNvPr id="14" name="Group 25"/>
                <p:cNvGrpSpPr/>
                <p:nvPr/>
              </p:nvGrpSpPr>
              <p:grpSpPr>
                <a:xfrm>
                  <a:off x="838200" y="3777137"/>
                  <a:ext cx="4384388" cy="2057399"/>
                  <a:chOff x="1066800" y="4843937"/>
                  <a:chExt cx="4384388" cy="2057399"/>
                </a:xfrm>
              </p:grpSpPr>
              <p:pic>
                <p:nvPicPr>
                  <p:cNvPr id="41" name="Picture 40" descr="Screen shot 2010-10-28 at 2.46.28 AM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066800" y="4843937"/>
                    <a:ext cx="4384388" cy="2057399"/>
                  </a:xfrm>
                  <a:prstGeom prst="rect">
                    <a:avLst/>
                  </a:prstGeom>
                </p:spPr>
              </p:pic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971800" y="4953001"/>
                    <a:ext cx="1722907" cy="472586"/>
                  </a:xfrm>
                  <a:prstGeom prst="rect">
                    <a:avLst/>
                  </a:prstGeom>
                  <a:noFill/>
                  <a:ln>
                    <a:solidFill>
                      <a:srgbClr val="FF0000"/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err="1" smtClean="0">
                        <a:solidFill>
                          <a:srgbClr val="008000"/>
                        </a:solidFill>
                        <a:latin typeface="Arial Rounded MT Bold"/>
                        <a:cs typeface="Arial Rounded MT Bold"/>
                      </a:rPr>
                      <a:t>Transversity</a:t>
                    </a:r>
                    <a:endParaRPr lang="en-US" dirty="0">
                      <a:solidFill>
                        <a:srgbClr val="008000"/>
                      </a:solidFill>
                      <a:latin typeface="Arial Rounded MT Bold"/>
                      <a:cs typeface="Arial Rounded MT Bold"/>
                    </a:endParaRPr>
                  </a:p>
                </p:txBody>
              </p:sp>
              <p:cxnSp>
                <p:nvCxnSpPr>
                  <p:cNvPr id="43" name="Straight Arrow Connector 42"/>
                  <p:cNvCxnSpPr>
                    <a:stCxn id="42" idx="1"/>
                  </p:cNvCxnSpPr>
                  <p:nvPr/>
                </p:nvCxnSpPr>
                <p:spPr>
                  <a:xfrm rot="10800000" flipV="1">
                    <a:off x="2438427" y="5189294"/>
                    <a:ext cx="533372" cy="220887"/>
                  </a:xfrm>
                  <a:prstGeom prst="straightConnector1">
                    <a:avLst/>
                  </a:prstGeom>
                  <a:ln>
                    <a:solidFill>
                      <a:srgbClr val="FF0000"/>
                    </a:solidFill>
                    <a:tailEnd type="arrow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0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228600" y="3210872"/>
                  <a:ext cx="9691583" cy="5647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01811" tIns="50906" rIns="101811" bIns="50906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buClr>
                      <a:srgbClr val="FF0000"/>
                    </a:buClr>
                    <a:buFont typeface="Wingdings" charset="2"/>
                    <a:buChar char="Ø"/>
                  </a:pPr>
                  <a:r>
                    <a:rPr lang="en-US" sz="2200" dirty="0" smtClean="0">
                      <a:solidFill>
                        <a:srgbClr val="008000"/>
                      </a:solidFill>
                      <a:latin typeface="Arial Rounded MT Bold"/>
                      <a:cs typeface="Arial Rounded MT Bold"/>
                    </a:rPr>
                    <a:t> </a:t>
                  </a:r>
                  <a:r>
                    <a:rPr lang="en-US" sz="2200" dirty="0" smtClean="0">
                      <a:solidFill>
                        <a:srgbClr val="0000FF"/>
                      </a:solidFill>
                      <a:latin typeface="Arial Rounded MT Bold"/>
                      <a:cs typeface="Arial Rounded MT Bold"/>
                    </a:rPr>
                    <a:t>Quantum correlation between </a:t>
                  </a:r>
                  <a:r>
                    <a:rPr lang="en-US" sz="2200" dirty="0" err="1" smtClean="0">
                      <a:solidFill>
                        <a:srgbClr val="0000FF"/>
                      </a:solidFill>
                      <a:latin typeface="Arial Rounded MT Bold"/>
                      <a:cs typeface="Arial Rounded MT Bold"/>
                    </a:rPr>
                    <a:t>parton</a:t>
                  </a:r>
                  <a:r>
                    <a:rPr lang="en-US" sz="2200" dirty="0" smtClean="0">
                      <a:solidFill>
                        <a:srgbClr val="0000FF"/>
                      </a:solidFill>
                      <a:latin typeface="Arial Rounded MT Bold"/>
                      <a:cs typeface="Arial Rounded MT Bold"/>
                    </a:rPr>
                    <a:t> spin and </a:t>
                  </a:r>
                  <a:r>
                    <a:rPr lang="en-US" sz="2200" dirty="0" err="1" smtClean="0">
                      <a:solidFill>
                        <a:srgbClr val="0000FF"/>
                      </a:solidFill>
                      <a:latin typeface="Arial Rounded MT Bold"/>
                      <a:cs typeface="Arial Rounded MT Bold"/>
                    </a:rPr>
                    <a:t>hadronization</a:t>
                  </a:r>
                  <a:r>
                    <a:rPr lang="en-US" sz="2200" dirty="0" smtClean="0">
                      <a:solidFill>
                        <a:srgbClr val="0000FF"/>
                      </a:solidFill>
                      <a:latin typeface="Arial Rounded MT Bold"/>
                      <a:cs typeface="Arial Rounded MT Bold"/>
                    </a:rPr>
                    <a:t>:</a:t>
                  </a:r>
                  <a:endParaRPr lang="en-US" sz="2200" dirty="0">
                    <a:solidFill>
                      <a:srgbClr val="0000FF"/>
                    </a:solidFill>
                    <a:latin typeface="Arial Rounded MT Bold"/>
                    <a:cs typeface="Arial Rounded MT Bold"/>
                  </a:endParaRPr>
                </a:p>
              </p:txBody>
            </p:sp>
          </p:grpSp>
          <p:sp>
            <p:nvSpPr>
              <p:cNvPr id="3" name="Rectangle 2"/>
              <p:cNvSpPr/>
              <p:nvPr/>
            </p:nvSpPr>
            <p:spPr>
              <a:xfrm>
                <a:off x="2819400" y="5486400"/>
                <a:ext cx="2438400" cy="304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4010279" y="6248400"/>
              <a:ext cx="1332239" cy="732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Observed</a:t>
              </a:r>
            </a:p>
            <a:p>
              <a:pPr algn="ctr"/>
              <a:r>
                <a:rPr lang="en-US" dirty="0" smtClean="0">
                  <a:latin typeface="+mj-lt"/>
                </a:rPr>
                <a:t>particle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92727" y="6276781"/>
            <a:ext cx="7827818" cy="359858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JLab12 </a:t>
            </a:r>
            <a:r>
              <a:rPr lang="en-US" b="1" i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and COMPASS for </a:t>
            </a:r>
            <a:r>
              <a:rPr lang="en-US" b="1" i="1" dirty="0">
                <a:solidFill>
                  <a:srgbClr val="FF0000"/>
                </a:solidFill>
                <a:latin typeface="Arial Rounded MT Bold"/>
                <a:cs typeface="Arial Rounded MT Bold"/>
              </a:rPr>
              <a:t>valence, EIC covers the sea and gluon!</a:t>
            </a: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60218" y="63500"/>
            <a:ext cx="8416691" cy="55456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>
            <a:outerShdw blurRad="190500" dist="139700" dir="2700000" algn="tl" rotWithShape="0">
              <a:srgbClr val="000090">
                <a:alpha val="75000"/>
              </a:srgbClr>
            </a:outerShdw>
          </a:effectLst>
        </p:spPr>
        <p:txBody>
          <a:bodyPr lIns="91311" tIns="45657" rIns="91311" bIns="45657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onfined motion in a polarized nucleon</a:t>
            </a:r>
            <a:endParaRPr lang="en-US" sz="2800" dirty="0">
              <a:solidFill>
                <a:schemeClr val="bg1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98700" y="3521926"/>
            <a:ext cx="759508" cy="3361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28575" y="6499584"/>
            <a:ext cx="1012382" cy="365125"/>
          </a:xfrm>
        </p:spPr>
        <p:txBody>
          <a:bodyPr/>
          <a:lstStyle/>
          <a:p>
            <a:r>
              <a:rPr lang="en-US" dirty="0" smtClean="0"/>
              <a:t>09/14/14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0100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eart2quark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373" y="1404790"/>
            <a:ext cx="2269285" cy="19627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803" y="107577"/>
            <a:ext cx="8042276" cy="532504"/>
          </a:xfrm>
        </p:spPr>
        <p:txBody>
          <a:bodyPr/>
          <a:lstStyle/>
          <a:p>
            <a:r>
              <a:rPr lang="en-US" dirty="0" smtClean="0"/>
              <a:t>Nuclear Science and QCD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50" y="662771"/>
            <a:ext cx="9049108" cy="5939215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Nuclear Science </a:t>
            </a:r>
          </a:p>
          <a:p>
            <a:pPr lvl="2"/>
            <a:r>
              <a:rPr lang="en-US" b="1" dirty="0" smtClean="0"/>
              <a:t>To discover, explore and understand all forms of nuclear matter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Nuclear Matter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Quarks </a:t>
            </a:r>
            <a:r>
              <a:rPr lang="en-US" sz="1800" dirty="0" smtClean="0"/>
              <a:t>+ </a:t>
            </a:r>
            <a:r>
              <a:rPr lang="en-US" sz="1800" dirty="0" smtClean="0">
                <a:solidFill>
                  <a:srgbClr val="008000"/>
                </a:solidFill>
              </a:rPr>
              <a:t>Glu</a:t>
            </a:r>
            <a:r>
              <a:rPr lang="en-US" sz="1800" dirty="0" smtClean="0">
                <a:solidFill>
                  <a:srgbClr val="0000FF"/>
                </a:solidFill>
              </a:rPr>
              <a:t>ons </a:t>
            </a:r>
            <a:r>
              <a:rPr lang="en-US" sz="1800" dirty="0" smtClean="0"/>
              <a:t>+ </a:t>
            </a:r>
            <a:r>
              <a:rPr lang="en-US" sz="1800" dirty="0" smtClean="0">
                <a:solidFill>
                  <a:srgbClr val="FF0000"/>
                </a:solidFill>
              </a:rPr>
              <a:t>In</a:t>
            </a:r>
            <a:r>
              <a:rPr lang="en-US" sz="1800" dirty="0" smtClean="0">
                <a:solidFill>
                  <a:srgbClr val="008000"/>
                </a:solidFill>
              </a:rPr>
              <a:t>ter</a:t>
            </a:r>
            <a:r>
              <a:rPr lang="en-US" sz="1800" dirty="0" smtClean="0">
                <a:solidFill>
                  <a:srgbClr val="0000FF"/>
                </a:solidFill>
              </a:rPr>
              <a:t>ac</a:t>
            </a:r>
            <a:r>
              <a:rPr lang="en-US" sz="1800" dirty="0" smtClean="0">
                <a:solidFill>
                  <a:srgbClr val="FF0000"/>
                </a:solidFill>
              </a:rPr>
              <a:t>ti</a:t>
            </a:r>
            <a:r>
              <a:rPr lang="en-US" sz="1800" dirty="0" smtClean="0">
                <a:solidFill>
                  <a:srgbClr val="008000"/>
                </a:solidFill>
              </a:rPr>
              <a:t>o</a:t>
            </a:r>
            <a:r>
              <a:rPr lang="en-US" sz="1800" dirty="0" smtClean="0">
                <a:solidFill>
                  <a:srgbClr val="0000FF"/>
                </a:solidFill>
              </a:rPr>
              <a:t>ns</a:t>
            </a:r>
            <a:r>
              <a:rPr lang="en-US" sz="1800" dirty="0" smtClean="0"/>
              <a:t> </a:t>
            </a:r>
            <a:r>
              <a:rPr lang="en-US" sz="1800" dirty="0" err="1" smtClean="0">
                <a:sym typeface="Wingdings"/>
              </a:rPr>
              <a:t></a:t>
            </a:r>
            <a:r>
              <a:rPr lang="en-US" sz="1800" dirty="0" err="1" smtClean="0"/>
              <a:t>Nucleons</a:t>
            </a:r>
            <a:r>
              <a:rPr lang="en-US" sz="1800" dirty="0" smtClean="0"/>
              <a:t> </a:t>
            </a:r>
            <a:r>
              <a:rPr lang="en-US" sz="1800" dirty="0" err="1" smtClean="0">
                <a:sym typeface="Wingdings"/>
              </a:rPr>
              <a:t>Nuclei</a:t>
            </a:r>
            <a:endParaRPr lang="en-US" sz="1800" dirty="0" smtClean="0">
              <a:sym typeface="Wingdings"/>
            </a:endParaRPr>
          </a:p>
          <a:p>
            <a:pPr lvl="2"/>
            <a:r>
              <a:rPr lang="en-US" sz="1800" dirty="0" smtClean="0"/>
              <a:t>At the heart of the visible universe, accounting </a:t>
            </a:r>
          </a:p>
          <a:p>
            <a:pPr lvl="2">
              <a:buNone/>
            </a:pPr>
            <a:r>
              <a:rPr lang="en-US" sz="1800" dirty="0" smtClean="0"/>
              <a:t>	for essentially all its mass</a:t>
            </a:r>
            <a:endParaRPr lang="en-US" sz="1800" dirty="0" smtClean="0">
              <a:sym typeface="Wingdings"/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Experimental Tools:</a:t>
            </a:r>
          </a:p>
          <a:p>
            <a:pPr lvl="2"/>
            <a:r>
              <a:rPr lang="en-US" sz="1800" dirty="0" smtClean="0"/>
              <a:t>Giant electron microscopes opened the gateway to nucleon structure at Stanford and at SLAC using electron proton scattering. </a:t>
            </a:r>
          </a:p>
          <a:p>
            <a:pPr lvl="2"/>
            <a:r>
              <a:rPr lang="en-US" sz="1800" dirty="0" smtClean="0"/>
              <a:t>Modern microscopes are pushing the frontiers of </a:t>
            </a:r>
            <a:r>
              <a:rPr lang="en-US" sz="1800" dirty="0" smtClean="0">
                <a:solidFill>
                  <a:srgbClr val="0000FF"/>
                </a:solidFill>
              </a:rPr>
              <a:t>resolution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0000FF"/>
                </a:solidFill>
              </a:rPr>
              <a:t>brightness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rgbClr val="0000FF"/>
                </a:solidFill>
              </a:rPr>
              <a:t>polarization</a:t>
            </a:r>
            <a:r>
              <a:rPr lang="en-US" sz="1800" dirty="0" smtClean="0"/>
              <a:t> combined.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Theory Tools: Quantum </a:t>
            </a:r>
            <a:r>
              <a:rPr lang="en-US" dirty="0" err="1" smtClean="0">
                <a:solidFill>
                  <a:srgbClr val="0000FF"/>
                </a:solidFill>
              </a:rPr>
              <a:t>Chromodynamics</a:t>
            </a:r>
            <a:r>
              <a:rPr lang="en-US" dirty="0" smtClean="0">
                <a:solidFill>
                  <a:srgbClr val="0000FF"/>
                </a:solidFill>
              </a:rPr>
              <a:t> (QCD)</a:t>
            </a:r>
          </a:p>
          <a:p>
            <a:pPr lvl="2"/>
            <a:r>
              <a:rPr lang="en-US" sz="1800" dirty="0" smtClean="0"/>
              <a:t>A fundamental theory of quarks and gluons</a:t>
            </a:r>
          </a:p>
          <a:p>
            <a:pPr lvl="2"/>
            <a:r>
              <a:rPr lang="en-US" sz="1800" dirty="0" smtClean="0"/>
              <a:t>Describes the formation of all forms of nuclear matter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85058" y="6601987"/>
            <a:ext cx="990600" cy="199222"/>
          </a:xfrm>
        </p:spPr>
        <p:txBody>
          <a:bodyPr/>
          <a:lstStyle/>
          <a:p>
            <a:fld id="{4AD73320-B7C5-2046-BB1A-66D7C60C4B1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370" y="6194555"/>
            <a:ext cx="913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4040"/>
                </a:solidFill>
              </a:rPr>
              <a:t>Understanding of QCD is a fundamental and compelling goal of Nuclear Science</a:t>
            </a:r>
            <a:endParaRPr lang="en-US" b="1" dirty="0">
              <a:solidFill>
                <a:srgbClr val="FF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3958" y="856625"/>
            <a:ext cx="3846213" cy="421414"/>
          </a:xfrm>
          <a:prstGeom prst="rect">
            <a:avLst/>
          </a:prstGeom>
        </p:spPr>
        <p:txBody>
          <a:bodyPr wrap="none" lIns="82058" tIns="41029" rIns="82058" bIns="41029">
            <a:spAutoFit/>
          </a:bodyPr>
          <a:lstStyle/>
          <a:p>
            <a:pPr marL="307718" indent="-307718">
              <a:buClr>
                <a:srgbClr val="FF0000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0000FF"/>
                </a:solidFill>
              </a:rPr>
              <a:t>Coverage and Simulation:</a:t>
            </a:r>
            <a:endParaRPr lang="en-US" sz="2200" dirty="0">
              <a:solidFill>
                <a:srgbClr val="0000FF"/>
              </a:solidFill>
            </a:endParaRPr>
          </a:p>
        </p:txBody>
      </p:sp>
      <p:pic>
        <p:nvPicPr>
          <p:cNvPr id="10" name="Picture 9" descr="Screen shot 2013-02-10 at 4.34.2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6982" y="1278040"/>
            <a:ext cx="3740727" cy="235266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93273" y="6432680"/>
            <a:ext cx="5957455" cy="42141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No other machine in the world can do this!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521824"/>
            <a:ext cx="2133600" cy="336176"/>
          </a:xfrm>
        </p:spPr>
        <p:txBody>
          <a:bodyPr/>
          <a:lstStyle/>
          <a:p>
            <a:pPr>
              <a:defRPr/>
            </a:pPr>
            <a:fld id="{663965D6-BDF6-B148-993F-4DA70ADE2AD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4" name="Group 27"/>
          <p:cNvGrpSpPr/>
          <p:nvPr/>
        </p:nvGrpSpPr>
        <p:grpSpPr>
          <a:xfrm>
            <a:off x="4517636" y="1316130"/>
            <a:ext cx="4411794" cy="2455619"/>
            <a:chOff x="-274272" y="1295402"/>
            <a:chExt cx="10001714" cy="5831730"/>
          </a:xfrm>
        </p:grpSpPr>
        <p:pic>
          <p:nvPicPr>
            <p:cNvPr id="29" name="Picture 28" descr="Screen shot 2013-02-11 at 1.21.1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1372699" y="1295402"/>
              <a:ext cx="6725426" cy="4800598"/>
            </a:xfrm>
            <a:prstGeom prst="rect">
              <a:avLst/>
            </a:prstGeom>
          </p:spPr>
        </p:pic>
        <p:pic>
          <p:nvPicPr>
            <p:cNvPr id="30" name="Picture 29" descr="Screen shot 2013-02-11 at 1.22.03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2057400" y="6096000"/>
              <a:ext cx="6477000" cy="431800"/>
            </a:xfrm>
            <a:prstGeom prst="rect">
              <a:avLst/>
            </a:prstGeom>
          </p:spPr>
        </p:pic>
        <p:pic>
          <p:nvPicPr>
            <p:cNvPr id="31" name="Picture 30" descr="Screen shot 2013-02-11 at 1.22.22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5029200" y="6705600"/>
              <a:ext cx="381000" cy="421532"/>
            </a:xfrm>
            <a:prstGeom prst="rect">
              <a:avLst/>
            </a:prstGeom>
          </p:spPr>
        </p:pic>
        <p:pic>
          <p:nvPicPr>
            <p:cNvPr id="32" name="Picture 31" descr="Screen shot 2013-02-11 at 1.22.56 PM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259129" y="1524000"/>
              <a:ext cx="787096" cy="4572000"/>
            </a:xfrm>
            <a:prstGeom prst="rect">
              <a:avLst/>
            </a:prstGeom>
          </p:spPr>
        </p:pic>
        <p:pic>
          <p:nvPicPr>
            <p:cNvPr id="33" name="Picture 32" descr="Screen shot 2013-02-11 at 1.23.09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-274272" y="1998973"/>
              <a:ext cx="533401" cy="3920497"/>
            </a:xfrm>
            <a:prstGeom prst="rect">
              <a:avLst/>
            </a:prstGeom>
          </p:spPr>
        </p:pic>
        <p:pic>
          <p:nvPicPr>
            <p:cNvPr id="34" name="Picture 33" descr="Screen shot 2013-02-11 at 1.25.08 PM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8265090" y="2507187"/>
              <a:ext cx="457201" cy="3543300"/>
            </a:xfrm>
            <a:prstGeom prst="rect">
              <a:avLst/>
            </a:prstGeom>
          </p:spPr>
        </p:pic>
        <p:pic>
          <p:nvPicPr>
            <p:cNvPr id="35" name="Picture 34" descr="Screen shot 2013-02-11 at 1.23.42 P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5562600" y="1371600"/>
              <a:ext cx="2438400" cy="388236"/>
            </a:xfrm>
            <a:prstGeom prst="rect">
              <a:avLst/>
            </a:prstGeom>
          </p:spPr>
        </p:pic>
        <p:pic>
          <p:nvPicPr>
            <p:cNvPr id="36" name="Picture 35" descr="Screen shot 2013-02-11 at 1.23.59 PM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5562600" y="1752600"/>
              <a:ext cx="2438400" cy="494183"/>
            </a:xfrm>
            <a:prstGeom prst="rect">
              <a:avLst/>
            </a:prstGeom>
          </p:spPr>
        </p:pic>
        <p:pic>
          <p:nvPicPr>
            <p:cNvPr id="37" name="Picture 36" descr="Screen shot 2013-02-11 at 1.25.17 PM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9067800" y="2590800"/>
              <a:ext cx="659642" cy="22098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521470" y="2823882"/>
            <a:ext cx="743042" cy="298303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1400" dirty="0" smtClean="0">
                <a:solidFill>
                  <a:srgbClr val="E810FF"/>
                </a:solidFill>
              </a:rPr>
              <a:t>10 fb</a:t>
            </a:r>
            <a:r>
              <a:rPr lang="en-US" sz="1400" baseline="30000" dirty="0" smtClean="0">
                <a:solidFill>
                  <a:srgbClr val="E810FF"/>
                </a:solidFill>
              </a:rPr>
              <a:t>-1</a:t>
            </a:r>
            <a:endParaRPr lang="en-US" sz="1400" dirty="0">
              <a:solidFill>
                <a:srgbClr val="E810FF"/>
              </a:solidFill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346364" y="12700"/>
            <a:ext cx="8589818" cy="730262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>
            <a:outerShdw blurRad="177800" dist="139700" dir="2700000" algn="tl" rotWithShape="0">
              <a:srgbClr val="000090">
                <a:alpha val="75000"/>
              </a:srgbClr>
            </a:outerShdw>
          </a:effectLst>
        </p:spPr>
        <p:txBody>
          <a:bodyPr lIns="91311" tIns="45657" rIns="91311" bIns="45657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What can </a:t>
            </a:r>
            <a:r>
              <a:rPr lang="en-US" sz="2800" dirty="0">
                <a:solidFill>
                  <a:schemeClr val="bg1"/>
                </a:solidFill>
                <a:ea typeface="ＭＳ Ｐゴシック" pitchFamily="-107" charset="-128"/>
                <a:cs typeface="ＭＳ Ｐゴシック" pitchFamily="-107" charset="-128"/>
              </a:rPr>
              <a:t>EIC 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do for the </a:t>
            </a:r>
            <a:r>
              <a:rPr lang="en-US" sz="2800" dirty="0" err="1" smtClean="0">
                <a:solidFill>
                  <a:schemeClr val="bg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Sivers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 function?</a:t>
            </a:r>
            <a:endParaRPr lang="en-US" sz="2800" dirty="0">
              <a:solidFill>
                <a:schemeClr val="bg1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39" name="Picture 1" descr="Screen shot 2013-10-26 at 6.20.35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6789" y="603262"/>
            <a:ext cx="5287211" cy="344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193964" y="3584639"/>
            <a:ext cx="8797636" cy="2845053"/>
            <a:chOff x="193964" y="3584639"/>
            <a:chExt cx="8797636" cy="2845053"/>
          </a:xfrm>
        </p:grpSpPr>
        <p:grpSp>
          <p:nvGrpSpPr>
            <p:cNvPr id="5" name="Group 4"/>
            <p:cNvGrpSpPr/>
            <p:nvPr/>
          </p:nvGrpSpPr>
          <p:grpSpPr>
            <a:xfrm>
              <a:off x="193964" y="3584639"/>
              <a:ext cx="8797636" cy="2845053"/>
              <a:chOff x="381000" y="3995416"/>
              <a:chExt cx="9677400" cy="3224392"/>
            </a:xfrm>
          </p:grpSpPr>
          <p:grpSp>
            <p:nvGrpSpPr>
              <p:cNvPr id="7" name="Group 3"/>
              <p:cNvGrpSpPr/>
              <p:nvPr/>
            </p:nvGrpSpPr>
            <p:grpSpPr>
              <a:xfrm>
                <a:off x="381000" y="3995416"/>
                <a:ext cx="9677400" cy="3224392"/>
                <a:chOff x="381000" y="3995416"/>
                <a:chExt cx="9677400" cy="3224392"/>
              </a:xfrm>
            </p:grpSpPr>
            <p:grpSp>
              <p:nvGrpSpPr>
                <p:cNvPr id="8" name="Group 26"/>
                <p:cNvGrpSpPr/>
                <p:nvPr/>
              </p:nvGrpSpPr>
              <p:grpSpPr>
                <a:xfrm>
                  <a:off x="533400" y="4400408"/>
                  <a:ext cx="9525000" cy="2819400"/>
                  <a:chOff x="533400" y="4400408"/>
                  <a:chExt cx="9525000" cy="2819400"/>
                </a:xfrm>
              </p:grpSpPr>
              <p:grpSp>
                <p:nvGrpSpPr>
                  <p:cNvPr id="9" name="Group 25"/>
                  <p:cNvGrpSpPr/>
                  <p:nvPr/>
                </p:nvGrpSpPr>
                <p:grpSpPr>
                  <a:xfrm>
                    <a:off x="533400" y="4806523"/>
                    <a:ext cx="5410200" cy="2411646"/>
                    <a:chOff x="533400" y="4806523"/>
                    <a:chExt cx="5410200" cy="2411646"/>
                  </a:xfrm>
                </p:grpSpPr>
                <p:pic>
                  <p:nvPicPr>
                    <p:cNvPr id="19" name="Picture 18" descr="Screen shot 2013-02-10 at 4.38.26 AM.png"/>
                    <p:cNvPicPr>
                      <a:picLocks noChangeAspect="1"/>
                    </p:cNvPicPr>
                    <p:nvPr/>
                  </p:nvPicPr>
                  <p:blipFill>
                    <a:blip r:embed="rId13">
                      <a:extLst>
                        <a:ext uri="{28A0092B-C50C-407E-A947-70E740481C1C}">
    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3400" y="4806523"/>
                      <a:ext cx="5410200" cy="241164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2971800" y="6705600"/>
                      <a:ext cx="896317" cy="41857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>
                          <a:latin typeface="+mj-lt"/>
                        </a:rPr>
                        <a:t>x</a:t>
                      </a:r>
                      <a:r>
                        <a:rPr lang="en-US" dirty="0" smtClean="0">
                          <a:latin typeface="+mj-lt"/>
                        </a:rPr>
                        <a:t>=0.1</a:t>
                      </a:r>
                      <a:endParaRPr lang="en-US" dirty="0">
                        <a:latin typeface="+mj-lt"/>
                      </a:endParaRPr>
                    </a:p>
                  </p:txBody>
                </p:sp>
              </p:grpSp>
              <p:pic>
                <p:nvPicPr>
                  <p:cNvPr id="25" name="Picture 24" descr="Screen shot 2013-02-10 at 5.40.14 AM.png"/>
                  <p:cNvPicPr>
                    <a:picLocks noChangeAspect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43600" y="4400408"/>
                    <a:ext cx="4114800" cy="2819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381000" y="3995416"/>
                  <a:ext cx="8991437" cy="4883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07718" indent="-307718">
                    <a:buClr>
                      <a:srgbClr val="FF0000"/>
                    </a:buClr>
                    <a:buFont typeface="Wingdings" charset="2"/>
                    <a:buChar char="Ø"/>
                  </a:pPr>
                  <a:r>
                    <a:rPr lang="en-US" sz="2200" dirty="0" err="1" smtClean="0">
                      <a:solidFill>
                        <a:srgbClr val="0000FF"/>
                      </a:solidFill>
                      <a:latin typeface="+mj-lt"/>
                    </a:rPr>
                    <a:t>Unpolarized</a:t>
                  </a:r>
                  <a:r>
                    <a:rPr lang="en-US" sz="2200" dirty="0" smtClean="0">
                      <a:solidFill>
                        <a:srgbClr val="0000FF"/>
                      </a:solidFill>
                      <a:latin typeface="+mj-lt"/>
                    </a:rPr>
                    <a:t> quark inside a transversely polarized proton:</a:t>
                  </a:r>
                  <a:endParaRPr lang="en-US" sz="2200" dirty="0">
                    <a:solidFill>
                      <a:srgbClr val="0000FF"/>
                    </a:solidFill>
                    <a:latin typeface="+mj-lt"/>
                  </a:endParaRPr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8898176" y="4572000"/>
                <a:ext cx="1091837" cy="1046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E810FF"/>
                    </a:solidFill>
                    <a:latin typeface="+mj-lt"/>
                  </a:rPr>
                  <a:t>JLab12</a:t>
                </a:r>
              </a:p>
              <a:p>
                <a:pPr algn="ctr"/>
                <a:r>
                  <a:rPr lang="en-US" dirty="0" smtClean="0">
                    <a:solidFill>
                      <a:srgbClr val="E810FF"/>
                    </a:solidFill>
                    <a:latin typeface="+mj-lt"/>
                  </a:rPr>
                  <a:t>For</a:t>
                </a:r>
              </a:p>
              <a:p>
                <a:pPr algn="ctr"/>
                <a:r>
                  <a:rPr lang="en-US" dirty="0" smtClean="0">
                    <a:solidFill>
                      <a:srgbClr val="E810FF"/>
                    </a:solidFill>
                    <a:latin typeface="+mj-lt"/>
                  </a:rPr>
                  <a:t>Large-x</a:t>
                </a:r>
                <a:endParaRPr lang="en-US" dirty="0">
                  <a:solidFill>
                    <a:srgbClr val="E810FF"/>
                  </a:solidFill>
                  <a:latin typeface="+mj-lt"/>
                </a:endParaRP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 rot="5400000" flipH="1" flipV="1">
              <a:off x="2343150" y="5175250"/>
              <a:ext cx="774700" cy="1588"/>
            </a:xfrm>
            <a:prstGeom prst="straightConnector1">
              <a:avLst/>
            </a:prstGeom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9549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07818" y="266700"/>
            <a:ext cx="8565980" cy="565162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 lIns="91311" tIns="45657" rIns="91311" bIns="45657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How is color distributed inside the proton?</a:t>
            </a:r>
            <a:endParaRPr lang="en-US" sz="2800" dirty="0">
              <a:solidFill>
                <a:schemeClr val="bg1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07817" y="1138725"/>
            <a:ext cx="4301155" cy="4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006600"/>
                </a:solidFill>
                <a:latin typeface="Arial Rounded MT Bold"/>
                <a:cs typeface="Arial Rounded MT Bold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Electric charge distribution:</a:t>
            </a:r>
            <a:endParaRPr lang="en-US" sz="22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4181" y="1676607"/>
            <a:ext cx="4309918" cy="636857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r>
              <a:rPr lang="en-US" dirty="0" smtClean="0">
                <a:solidFill>
                  <a:srgbClr val="008040"/>
                </a:solidFill>
                <a:latin typeface="Arial Rounded MT Bold"/>
                <a:cs typeface="Arial Rounded MT Bold"/>
              </a:rPr>
              <a:t>Elastic electric form factor</a:t>
            </a:r>
            <a:r>
              <a:rPr lang="en-US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     </a:t>
            </a:r>
          </a:p>
          <a:p>
            <a:r>
              <a:rPr lang="en-US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        </a:t>
            </a:r>
            <a:r>
              <a:rPr lang="en-US" dirty="0" smtClean="0">
                <a:solidFill>
                  <a:srgbClr val="008040"/>
                </a:solidFill>
                <a:latin typeface="Arial Rounded MT Bold"/>
                <a:cs typeface="Arial Rounded MT Bold"/>
              </a:rPr>
              <a:t>Charge distributions</a:t>
            </a:r>
            <a:endParaRPr lang="en-US" dirty="0">
              <a:solidFill>
                <a:srgbClr val="00804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19221" y="2073738"/>
            <a:ext cx="424104" cy="239726"/>
          </a:xfrm>
          <a:prstGeom prst="rightArrow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pic>
        <p:nvPicPr>
          <p:cNvPr id="8" name="Picture 7" descr="formfactor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388" y="1676607"/>
            <a:ext cx="1361615" cy="767117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7010400" y="6521824"/>
            <a:ext cx="2133600" cy="336176"/>
          </a:xfrm>
        </p:spPr>
        <p:txBody>
          <a:bodyPr/>
          <a:lstStyle/>
          <a:p>
            <a:pPr>
              <a:defRPr/>
            </a:pPr>
            <a:fld id="{663965D6-BDF6-B148-993F-4DA70ADE2AD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1370" y="895605"/>
            <a:ext cx="2745424" cy="3253665"/>
          </a:xfrm>
          <a:prstGeom prst="rect">
            <a:avLst/>
          </a:prstGeom>
          <a:noFill/>
        </p:spPr>
      </p:pic>
      <p:grpSp>
        <p:nvGrpSpPr>
          <p:cNvPr id="771" name="Group 770"/>
          <p:cNvGrpSpPr/>
          <p:nvPr/>
        </p:nvGrpSpPr>
        <p:grpSpPr>
          <a:xfrm>
            <a:off x="264303" y="2313465"/>
            <a:ext cx="9095597" cy="4633434"/>
            <a:chOff x="264303" y="2313465"/>
            <a:chExt cx="9095597" cy="4633434"/>
          </a:xfrm>
        </p:grpSpPr>
        <p:grpSp>
          <p:nvGrpSpPr>
            <p:cNvPr id="768" name="Group 767"/>
            <p:cNvGrpSpPr/>
            <p:nvPr/>
          </p:nvGrpSpPr>
          <p:grpSpPr>
            <a:xfrm>
              <a:off x="264303" y="2313465"/>
              <a:ext cx="2933178" cy="4633434"/>
              <a:chOff x="264303" y="2313465"/>
              <a:chExt cx="2933178" cy="4633434"/>
            </a:xfrm>
          </p:grpSpPr>
          <p:grpSp>
            <p:nvGrpSpPr>
              <p:cNvPr id="761" name="Group 760"/>
              <p:cNvGrpSpPr/>
              <p:nvPr/>
            </p:nvGrpSpPr>
            <p:grpSpPr>
              <a:xfrm>
                <a:off x="264303" y="2313465"/>
                <a:ext cx="2606891" cy="4633434"/>
                <a:chOff x="264303" y="2313465"/>
                <a:chExt cx="2606891" cy="4633434"/>
              </a:xfrm>
            </p:grpSpPr>
            <p:grpSp>
              <p:nvGrpSpPr>
                <p:cNvPr id="16" name="Group 228"/>
                <p:cNvGrpSpPr>
                  <a:grpSpLocks/>
                </p:cNvGrpSpPr>
                <p:nvPr/>
              </p:nvGrpSpPr>
              <p:grpSpPr bwMode="auto">
                <a:xfrm>
                  <a:off x="264303" y="2313465"/>
                  <a:ext cx="2543391" cy="2534652"/>
                  <a:chOff x="908" y="188"/>
                  <a:chExt cx="3944" cy="3944"/>
                </a:xfrm>
              </p:grpSpPr>
              <p:sp>
                <p:nvSpPr>
                  <p:cNvPr id="21" name="AutoShape 229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908" y="188"/>
                    <a:ext cx="3944" cy="39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2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941" y="642"/>
                    <a:ext cx="3872" cy="3044"/>
                    <a:chOff x="941" y="642"/>
                    <a:chExt cx="3872" cy="3044"/>
                  </a:xfrm>
                </p:grpSpPr>
                <p:sp>
                  <p:nvSpPr>
                    <p:cNvPr id="58" name="Line 2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48" y="3428"/>
                      <a:ext cx="0" cy="1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36" y="3616"/>
                      <a:ext cx="124" cy="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1598" y="3532"/>
                      <a:ext cx="93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93" y="0"/>
                        </a:cxn>
                        <a:cxn ang="0">
                          <a:pos x="58" y="124"/>
                        </a:cxn>
                        <a:cxn ang="0">
                          <a:pos x="56" y="129"/>
                        </a:cxn>
                        <a:cxn ang="0">
                          <a:pos x="55" y="133"/>
                        </a:cxn>
                        <a:cxn ang="0">
                          <a:pos x="54" y="135"/>
                        </a:cxn>
                        <a:cxn ang="0">
                          <a:pos x="54" y="139"/>
                        </a:cxn>
                        <a:cxn ang="0">
                          <a:pos x="55" y="139"/>
                        </a:cxn>
                        <a:cxn ang="0">
                          <a:pos x="55" y="141"/>
                        </a:cxn>
                        <a:cxn ang="0">
                          <a:pos x="58" y="145"/>
                        </a:cxn>
                        <a:cxn ang="0">
                          <a:pos x="63" y="145"/>
                        </a:cxn>
                        <a:cxn ang="0">
                          <a:pos x="66" y="146"/>
                        </a:cxn>
                        <a:cxn ang="0">
                          <a:pos x="69" y="147"/>
                        </a:cxn>
                        <a:cxn ang="0">
                          <a:pos x="74" y="147"/>
                        </a:cxn>
                        <a:cxn ang="0">
                          <a:pos x="74" y="152"/>
                        </a:cxn>
                        <a:cxn ang="0">
                          <a:pos x="0" y="152"/>
                        </a:cxn>
                        <a:cxn ang="0">
                          <a:pos x="2" y="147"/>
                        </a:cxn>
                        <a:cxn ang="0">
                          <a:pos x="11" y="147"/>
                        </a:cxn>
                        <a:cxn ang="0">
                          <a:pos x="14" y="146"/>
                        </a:cxn>
                        <a:cxn ang="0">
                          <a:pos x="17" y="145"/>
                        </a:cxn>
                        <a:cxn ang="0">
                          <a:pos x="19" y="145"/>
                        </a:cxn>
                        <a:cxn ang="0">
                          <a:pos x="24" y="142"/>
                        </a:cxn>
                        <a:cxn ang="0">
                          <a:pos x="25" y="140"/>
                        </a:cxn>
                        <a:cxn ang="0">
                          <a:pos x="26" y="139"/>
                        </a:cxn>
                        <a:cxn ang="0">
                          <a:pos x="27" y="136"/>
                        </a:cxn>
                        <a:cxn ang="0">
                          <a:pos x="29" y="133"/>
                        </a:cxn>
                        <a:cxn ang="0">
                          <a:pos x="29" y="129"/>
                        </a:cxn>
                        <a:cxn ang="0">
                          <a:pos x="30" y="124"/>
                        </a:cxn>
                        <a:cxn ang="0">
                          <a:pos x="51" y="51"/>
                        </a:cxn>
                        <a:cxn ang="0">
                          <a:pos x="56" y="39"/>
                        </a:cxn>
                        <a:cxn ang="0">
                          <a:pos x="57" y="36"/>
                        </a:cxn>
                        <a:cxn ang="0">
                          <a:pos x="57" y="33"/>
                        </a:cxn>
                        <a:cxn ang="0">
                          <a:pos x="58" y="32"/>
                        </a:cxn>
                        <a:cxn ang="0">
                          <a:pos x="58" y="24"/>
                        </a:cxn>
                        <a:cxn ang="0">
                          <a:pos x="56" y="19"/>
                        </a:cxn>
                        <a:cxn ang="0">
                          <a:pos x="51" y="17"/>
                        </a:cxn>
                        <a:cxn ang="0">
                          <a:pos x="34" y="17"/>
                        </a:cxn>
                        <a:cxn ang="0">
                          <a:pos x="34" y="14"/>
                        </a:cxn>
                        <a:cxn ang="0">
                          <a:pos x="88" y="0"/>
                        </a:cxn>
                        <a:cxn ang="0">
                          <a:pos x="93" y="0"/>
                        </a:cxn>
                      </a:cxnLst>
                      <a:rect l="0" t="0" r="r" b="b"/>
                      <a:pathLst>
                        <a:path w="93" h="152">
                          <a:moveTo>
                            <a:pt x="93" y="0"/>
                          </a:moveTo>
                          <a:lnTo>
                            <a:pt x="58" y="124"/>
                          </a:lnTo>
                          <a:lnTo>
                            <a:pt x="56" y="129"/>
                          </a:lnTo>
                          <a:lnTo>
                            <a:pt x="55" y="133"/>
                          </a:lnTo>
                          <a:lnTo>
                            <a:pt x="54" y="135"/>
                          </a:lnTo>
                          <a:lnTo>
                            <a:pt x="54" y="139"/>
                          </a:lnTo>
                          <a:lnTo>
                            <a:pt x="55" y="139"/>
                          </a:lnTo>
                          <a:lnTo>
                            <a:pt x="55" y="141"/>
                          </a:lnTo>
                          <a:lnTo>
                            <a:pt x="58" y="145"/>
                          </a:lnTo>
                          <a:lnTo>
                            <a:pt x="63" y="145"/>
                          </a:lnTo>
                          <a:lnTo>
                            <a:pt x="66" y="146"/>
                          </a:lnTo>
                          <a:lnTo>
                            <a:pt x="69" y="147"/>
                          </a:lnTo>
                          <a:lnTo>
                            <a:pt x="74" y="147"/>
                          </a:lnTo>
                          <a:lnTo>
                            <a:pt x="74" y="152"/>
                          </a:lnTo>
                          <a:lnTo>
                            <a:pt x="0" y="152"/>
                          </a:lnTo>
                          <a:lnTo>
                            <a:pt x="2" y="147"/>
                          </a:lnTo>
                          <a:lnTo>
                            <a:pt x="11" y="147"/>
                          </a:lnTo>
                          <a:lnTo>
                            <a:pt x="14" y="146"/>
                          </a:lnTo>
                          <a:lnTo>
                            <a:pt x="17" y="145"/>
                          </a:lnTo>
                          <a:lnTo>
                            <a:pt x="19" y="145"/>
                          </a:lnTo>
                          <a:lnTo>
                            <a:pt x="24" y="142"/>
                          </a:lnTo>
                          <a:lnTo>
                            <a:pt x="25" y="140"/>
                          </a:lnTo>
                          <a:lnTo>
                            <a:pt x="26" y="139"/>
                          </a:lnTo>
                          <a:lnTo>
                            <a:pt x="27" y="136"/>
                          </a:lnTo>
                          <a:lnTo>
                            <a:pt x="29" y="133"/>
                          </a:lnTo>
                          <a:lnTo>
                            <a:pt x="29" y="129"/>
                          </a:lnTo>
                          <a:lnTo>
                            <a:pt x="30" y="124"/>
                          </a:lnTo>
                          <a:lnTo>
                            <a:pt x="51" y="51"/>
                          </a:lnTo>
                          <a:lnTo>
                            <a:pt x="56" y="39"/>
                          </a:lnTo>
                          <a:lnTo>
                            <a:pt x="57" y="36"/>
                          </a:lnTo>
                          <a:lnTo>
                            <a:pt x="57" y="33"/>
                          </a:lnTo>
                          <a:lnTo>
                            <a:pt x="58" y="32"/>
                          </a:lnTo>
                          <a:lnTo>
                            <a:pt x="58" y="24"/>
                          </a:lnTo>
                          <a:lnTo>
                            <a:pt x="56" y="19"/>
                          </a:lnTo>
                          <a:lnTo>
                            <a:pt x="51" y="17"/>
                          </a:lnTo>
                          <a:lnTo>
                            <a:pt x="34" y="17"/>
                          </a:lnTo>
                          <a:lnTo>
                            <a:pt x="34" y="14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Freeform 234"/>
                    <p:cNvSpPr>
                      <a:spLocks/>
                    </p:cNvSpPr>
                    <p:nvPr/>
                  </p:nvSpPr>
                  <p:spPr bwMode="auto">
                    <a:xfrm>
                      <a:off x="1703" y="3651"/>
                      <a:ext cx="35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0"/>
                        </a:cxn>
                        <a:cxn ang="0">
                          <a:pos x="20" y="0"/>
                        </a:cxn>
                        <a:cxn ang="0">
                          <a:pos x="30" y="5"/>
                        </a:cxn>
                        <a:cxn ang="0">
                          <a:pos x="32" y="8"/>
                        </a:cxn>
                        <a:cxn ang="0">
                          <a:pos x="33" y="11"/>
                        </a:cxn>
                        <a:cxn ang="0">
                          <a:pos x="35" y="14"/>
                        </a:cxn>
                        <a:cxn ang="0">
                          <a:pos x="35" y="16"/>
                        </a:cxn>
                        <a:cxn ang="0">
                          <a:pos x="32" y="26"/>
                        </a:cxn>
                        <a:cxn ang="0">
                          <a:pos x="30" y="30"/>
                        </a:cxn>
                        <a:cxn ang="0">
                          <a:pos x="28" y="33"/>
                        </a:cxn>
                        <a:cxn ang="0">
                          <a:pos x="23" y="35"/>
                        </a:cxn>
                        <a:cxn ang="0">
                          <a:pos x="11" y="35"/>
                        </a:cxn>
                        <a:cxn ang="0">
                          <a:pos x="10" y="34"/>
                        </a:cxn>
                        <a:cxn ang="0">
                          <a:pos x="7" y="33"/>
                        </a:cxn>
                        <a:cxn ang="0">
                          <a:pos x="2" y="28"/>
                        </a:cxn>
                        <a:cxn ang="0">
                          <a:pos x="0" y="23"/>
                        </a:cxn>
                        <a:cxn ang="0">
                          <a:pos x="0" y="11"/>
                        </a:cxn>
                        <a:cxn ang="0">
                          <a:pos x="1" y="10"/>
                        </a:cxn>
                        <a:cxn ang="0">
                          <a:pos x="2" y="8"/>
                        </a:cxn>
                        <a:cxn ang="0">
                          <a:pos x="7" y="3"/>
                        </a:cxn>
                        <a:cxn ang="0">
                          <a:pos x="11" y="2"/>
                        </a:cxn>
                        <a:cxn ang="0">
                          <a:pos x="13" y="0"/>
                        </a:cxn>
                        <a:cxn ang="0">
                          <a:pos x="16" y="0"/>
                        </a:cxn>
                      </a:cxnLst>
                      <a:rect l="0" t="0" r="r" b="b"/>
                      <a:pathLst>
                        <a:path w="35" h="35">
                          <a:moveTo>
                            <a:pt x="16" y="0"/>
                          </a:moveTo>
                          <a:lnTo>
                            <a:pt x="20" y="0"/>
                          </a:lnTo>
                          <a:lnTo>
                            <a:pt x="30" y="5"/>
                          </a:lnTo>
                          <a:lnTo>
                            <a:pt x="32" y="8"/>
                          </a:lnTo>
                          <a:lnTo>
                            <a:pt x="33" y="11"/>
                          </a:lnTo>
                          <a:lnTo>
                            <a:pt x="35" y="14"/>
                          </a:lnTo>
                          <a:lnTo>
                            <a:pt x="35" y="16"/>
                          </a:lnTo>
                          <a:lnTo>
                            <a:pt x="32" y="26"/>
                          </a:lnTo>
                          <a:lnTo>
                            <a:pt x="30" y="30"/>
                          </a:lnTo>
                          <a:lnTo>
                            <a:pt x="28" y="33"/>
                          </a:lnTo>
                          <a:lnTo>
                            <a:pt x="23" y="35"/>
                          </a:lnTo>
                          <a:lnTo>
                            <a:pt x="11" y="35"/>
                          </a:lnTo>
                          <a:lnTo>
                            <a:pt x="10" y="34"/>
                          </a:lnTo>
                          <a:lnTo>
                            <a:pt x="7" y="33"/>
                          </a:lnTo>
                          <a:lnTo>
                            <a:pt x="2" y="28"/>
                          </a:lnTo>
                          <a:lnTo>
                            <a:pt x="0" y="23"/>
                          </a:lnTo>
                          <a:lnTo>
                            <a:pt x="0" y="11"/>
                          </a:lnTo>
                          <a:lnTo>
                            <a:pt x="1" y="10"/>
                          </a:lnTo>
                          <a:lnTo>
                            <a:pt x="2" y="8"/>
                          </a:lnTo>
                          <a:lnTo>
                            <a:pt x="7" y="3"/>
                          </a:lnTo>
                          <a:lnTo>
                            <a:pt x="11" y="2"/>
                          </a:lnTo>
                          <a:lnTo>
                            <a:pt x="13" y="0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1768" y="3534"/>
                      <a:ext cx="105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0"/>
                        </a:cxn>
                        <a:cxn ang="0">
                          <a:pos x="105" y="0"/>
                        </a:cxn>
                        <a:cxn ang="0">
                          <a:pos x="98" y="27"/>
                        </a:cxn>
                        <a:cxn ang="0">
                          <a:pos x="46" y="27"/>
                        </a:cxn>
                        <a:cxn ang="0">
                          <a:pos x="40" y="40"/>
                        </a:cxn>
                        <a:cxn ang="0">
                          <a:pos x="55" y="43"/>
                        </a:cxn>
                        <a:cxn ang="0">
                          <a:pos x="65" y="49"/>
                        </a:cxn>
                        <a:cxn ang="0">
                          <a:pos x="70" y="52"/>
                        </a:cxn>
                        <a:cxn ang="0">
                          <a:pos x="74" y="55"/>
                        </a:cxn>
                        <a:cxn ang="0">
                          <a:pos x="77" y="58"/>
                        </a:cxn>
                        <a:cxn ang="0">
                          <a:pos x="80" y="61"/>
                        </a:cxn>
                        <a:cxn ang="0">
                          <a:pos x="82" y="66"/>
                        </a:cxn>
                        <a:cxn ang="0">
                          <a:pos x="87" y="78"/>
                        </a:cxn>
                        <a:cxn ang="0">
                          <a:pos x="89" y="89"/>
                        </a:cxn>
                        <a:cxn ang="0">
                          <a:pos x="87" y="105"/>
                        </a:cxn>
                        <a:cxn ang="0">
                          <a:pos x="80" y="120"/>
                        </a:cxn>
                        <a:cxn ang="0">
                          <a:pos x="70" y="133"/>
                        </a:cxn>
                        <a:cxn ang="0">
                          <a:pos x="56" y="143"/>
                        </a:cxn>
                        <a:cxn ang="0">
                          <a:pos x="46" y="148"/>
                        </a:cxn>
                        <a:cxn ang="0">
                          <a:pos x="35" y="151"/>
                        </a:cxn>
                        <a:cxn ang="0">
                          <a:pos x="23" y="152"/>
                        </a:cxn>
                        <a:cxn ang="0">
                          <a:pos x="15" y="152"/>
                        </a:cxn>
                        <a:cxn ang="0">
                          <a:pos x="8" y="150"/>
                        </a:cxn>
                        <a:cxn ang="0">
                          <a:pos x="4" y="147"/>
                        </a:cxn>
                        <a:cxn ang="0">
                          <a:pos x="0" y="138"/>
                        </a:cxn>
                        <a:cxn ang="0">
                          <a:pos x="0" y="135"/>
                        </a:cxn>
                        <a:cxn ang="0">
                          <a:pos x="1" y="133"/>
                        </a:cxn>
                        <a:cxn ang="0">
                          <a:pos x="1" y="131"/>
                        </a:cxn>
                        <a:cxn ang="0">
                          <a:pos x="2" y="128"/>
                        </a:cxn>
                        <a:cxn ang="0">
                          <a:pos x="4" y="127"/>
                        </a:cxn>
                        <a:cxn ang="0">
                          <a:pos x="9" y="127"/>
                        </a:cxn>
                        <a:cxn ang="0">
                          <a:pos x="12" y="126"/>
                        </a:cxn>
                        <a:cxn ang="0">
                          <a:pos x="14" y="126"/>
                        </a:cxn>
                        <a:cxn ang="0">
                          <a:pos x="21" y="129"/>
                        </a:cxn>
                        <a:cxn ang="0">
                          <a:pos x="23" y="132"/>
                        </a:cxn>
                        <a:cxn ang="0">
                          <a:pos x="27" y="134"/>
                        </a:cxn>
                        <a:cxn ang="0">
                          <a:pos x="33" y="140"/>
                        </a:cxn>
                        <a:cxn ang="0">
                          <a:pos x="38" y="143"/>
                        </a:cxn>
                        <a:cxn ang="0">
                          <a:pos x="43" y="143"/>
                        </a:cxn>
                        <a:cxn ang="0">
                          <a:pos x="47" y="141"/>
                        </a:cxn>
                        <a:cxn ang="0">
                          <a:pos x="51" y="140"/>
                        </a:cxn>
                        <a:cxn ang="0">
                          <a:pos x="56" y="135"/>
                        </a:cxn>
                        <a:cxn ang="0">
                          <a:pos x="59" y="128"/>
                        </a:cxn>
                        <a:cxn ang="0">
                          <a:pos x="62" y="120"/>
                        </a:cxn>
                        <a:cxn ang="0">
                          <a:pos x="63" y="110"/>
                        </a:cxn>
                        <a:cxn ang="0">
                          <a:pos x="62" y="97"/>
                        </a:cxn>
                        <a:cxn ang="0">
                          <a:pos x="56" y="86"/>
                        </a:cxn>
                        <a:cxn ang="0">
                          <a:pos x="55" y="82"/>
                        </a:cxn>
                        <a:cxn ang="0">
                          <a:pos x="51" y="77"/>
                        </a:cxn>
                        <a:cxn ang="0">
                          <a:pos x="47" y="74"/>
                        </a:cxn>
                        <a:cxn ang="0">
                          <a:pos x="44" y="71"/>
                        </a:cxn>
                        <a:cxn ang="0">
                          <a:pos x="40" y="68"/>
                        </a:cxn>
                        <a:cxn ang="0">
                          <a:pos x="31" y="65"/>
                        </a:cxn>
                        <a:cxn ang="0">
                          <a:pos x="19" y="64"/>
                        </a:cxn>
                        <a:cxn ang="0">
                          <a:pos x="49" y="0"/>
                        </a:cxn>
                      </a:cxnLst>
                      <a:rect l="0" t="0" r="r" b="b"/>
                      <a:pathLst>
                        <a:path w="105" h="152">
                          <a:moveTo>
                            <a:pt x="49" y="0"/>
                          </a:moveTo>
                          <a:lnTo>
                            <a:pt x="105" y="0"/>
                          </a:lnTo>
                          <a:lnTo>
                            <a:pt x="98" y="27"/>
                          </a:lnTo>
                          <a:lnTo>
                            <a:pt x="46" y="27"/>
                          </a:lnTo>
                          <a:lnTo>
                            <a:pt x="40" y="40"/>
                          </a:lnTo>
                          <a:lnTo>
                            <a:pt x="55" y="43"/>
                          </a:lnTo>
                          <a:lnTo>
                            <a:pt x="65" y="49"/>
                          </a:lnTo>
                          <a:lnTo>
                            <a:pt x="70" y="52"/>
                          </a:lnTo>
                          <a:lnTo>
                            <a:pt x="74" y="55"/>
                          </a:lnTo>
                          <a:lnTo>
                            <a:pt x="77" y="58"/>
                          </a:lnTo>
                          <a:lnTo>
                            <a:pt x="80" y="61"/>
                          </a:lnTo>
                          <a:lnTo>
                            <a:pt x="82" y="66"/>
                          </a:lnTo>
                          <a:lnTo>
                            <a:pt x="87" y="78"/>
                          </a:lnTo>
                          <a:lnTo>
                            <a:pt x="89" y="89"/>
                          </a:lnTo>
                          <a:lnTo>
                            <a:pt x="87" y="105"/>
                          </a:lnTo>
                          <a:lnTo>
                            <a:pt x="80" y="120"/>
                          </a:lnTo>
                          <a:lnTo>
                            <a:pt x="70" y="133"/>
                          </a:lnTo>
                          <a:lnTo>
                            <a:pt x="56" y="143"/>
                          </a:lnTo>
                          <a:lnTo>
                            <a:pt x="46" y="148"/>
                          </a:lnTo>
                          <a:lnTo>
                            <a:pt x="35" y="151"/>
                          </a:lnTo>
                          <a:lnTo>
                            <a:pt x="23" y="152"/>
                          </a:lnTo>
                          <a:lnTo>
                            <a:pt x="15" y="152"/>
                          </a:lnTo>
                          <a:lnTo>
                            <a:pt x="8" y="150"/>
                          </a:lnTo>
                          <a:lnTo>
                            <a:pt x="4" y="147"/>
                          </a:lnTo>
                          <a:lnTo>
                            <a:pt x="0" y="138"/>
                          </a:lnTo>
                          <a:lnTo>
                            <a:pt x="0" y="135"/>
                          </a:lnTo>
                          <a:lnTo>
                            <a:pt x="1" y="133"/>
                          </a:lnTo>
                          <a:lnTo>
                            <a:pt x="1" y="131"/>
                          </a:lnTo>
                          <a:lnTo>
                            <a:pt x="2" y="128"/>
                          </a:lnTo>
                          <a:lnTo>
                            <a:pt x="4" y="127"/>
                          </a:lnTo>
                          <a:lnTo>
                            <a:pt x="9" y="127"/>
                          </a:lnTo>
                          <a:lnTo>
                            <a:pt x="12" y="126"/>
                          </a:lnTo>
                          <a:lnTo>
                            <a:pt x="14" y="126"/>
                          </a:lnTo>
                          <a:lnTo>
                            <a:pt x="21" y="129"/>
                          </a:lnTo>
                          <a:lnTo>
                            <a:pt x="23" y="132"/>
                          </a:lnTo>
                          <a:lnTo>
                            <a:pt x="27" y="134"/>
                          </a:lnTo>
                          <a:lnTo>
                            <a:pt x="33" y="140"/>
                          </a:lnTo>
                          <a:lnTo>
                            <a:pt x="38" y="143"/>
                          </a:lnTo>
                          <a:lnTo>
                            <a:pt x="43" y="143"/>
                          </a:lnTo>
                          <a:lnTo>
                            <a:pt x="47" y="141"/>
                          </a:lnTo>
                          <a:lnTo>
                            <a:pt x="51" y="140"/>
                          </a:lnTo>
                          <a:lnTo>
                            <a:pt x="56" y="135"/>
                          </a:lnTo>
                          <a:lnTo>
                            <a:pt x="59" y="128"/>
                          </a:lnTo>
                          <a:lnTo>
                            <a:pt x="62" y="120"/>
                          </a:lnTo>
                          <a:lnTo>
                            <a:pt x="63" y="110"/>
                          </a:lnTo>
                          <a:lnTo>
                            <a:pt x="62" y="97"/>
                          </a:lnTo>
                          <a:lnTo>
                            <a:pt x="56" y="86"/>
                          </a:lnTo>
                          <a:lnTo>
                            <a:pt x="55" y="82"/>
                          </a:lnTo>
                          <a:lnTo>
                            <a:pt x="51" y="77"/>
                          </a:lnTo>
                          <a:lnTo>
                            <a:pt x="47" y="74"/>
                          </a:lnTo>
                          <a:lnTo>
                            <a:pt x="44" y="71"/>
                          </a:lnTo>
                          <a:lnTo>
                            <a:pt x="40" y="68"/>
                          </a:lnTo>
                          <a:lnTo>
                            <a:pt x="31" y="65"/>
                          </a:lnTo>
                          <a:lnTo>
                            <a:pt x="19" y="64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" name="Line 2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2" y="3428"/>
                      <a:ext cx="0" cy="1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Rectangle 2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66" y="3616"/>
                      <a:ext cx="123" cy="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2027" y="3532"/>
                      <a:ext cx="93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93" y="0"/>
                        </a:cxn>
                        <a:cxn ang="0">
                          <a:pos x="59" y="124"/>
                        </a:cxn>
                        <a:cxn ang="0">
                          <a:pos x="56" y="129"/>
                        </a:cxn>
                        <a:cxn ang="0">
                          <a:pos x="55" y="133"/>
                        </a:cxn>
                        <a:cxn ang="0">
                          <a:pos x="54" y="135"/>
                        </a:cxn>
                        <a:cxn ang="0">
                          <a:pos x="54" y="139"/>
                        </a:cxn>
                        <a:cxn ang="0">
                          <a:pos x="55" y="139"/>
                        </a:cxn>
                        <a:cxn ang="0">
                          <a:pos x="55" y="141"/>
                        </a:cxn>
                        <a:cxn ang="0">
                          <a:pos x="59" y="145"/>
                        </a:cxn>
                        <a:cxn ang="0">
                          <a:pos x="63" y="145"/>
                        </a:cxn>
                        <a:cxn ang="0">
                          <a:pos x="66" y="146"/>
                        </a:cxn>
                        <a:cxn ang="0">
                          <a:pos x="69" y="147"/>
                        </a:cxn>
                        <a:cxn ang="0">
                          <a:pos x="74" y="147"/>
                        </a:cxn>
                        <a:cxn ang="0">
                          <a:pos x="74" y="152"/>
                        </a:cxn>
                        <a:cxn ang="0">
                          <a:pos x="0" y="152"/>
                        </a:cxn>
                        <a:cxn ang="0">
                          <a:pos x="2" y="147"/>
                        </a:cxn>
                        <a:cxn ang="0">
                          <a:pos x="11" y="147"/>
                        </a:cxn>
                        <a:cxn ang="0">
                          <a:pos x="14" y="146"/>
                        </a:cxn>
                        <a:cxn ang="0">
                          <a:pos x="17" y="145"/>
                        </a:cxn>
                        <a:cxn ang="0">
                          <a:pos x="19" y="145"/>
                        </a:cxn>
                        <a:cxn ang="0">
                          <a:pos x="24" y="142"/>
                        </a:cxn>
                        <a:cxn ang="0">
                          <a:pos x="25" y="140"/>
                        </a:cxn>
                        <a:cxn ang="0">
                          <a:pos x="26" y="139"/>
                        </a:cxn>
                        <a:cxn ang="0">
                          <a:pos x="27" y="136"/>
                        </a:cxn>
                        <a:cxn ang="0">
                          <a:pos x="29" y="133"/>
                        </a:cxn>
                        <a:cxn ang="0">
                          <a:pos x="29" y="129"/>
                        </a:cxn>
                        <a:cxn ang="0">
                          <a:pos x="30" y="124"/>
                        </a:cxn>
                        <a:cxn ang="0">
                          <a:pos x="51" y="51"/>
                        </a:cxn>
                        <a:cxn ang="0">
                          <a:pos x="56" y="39"/>
                        </a:cxn>
                        <a:cxn ang="0">
                          <a:pos x="57" y="36"/>
                        </a:cxn>
                        <a:cxn ang="0">
                          <a:pos x="57" y="33"/>
                        </a:cxn>
                        <a:cxn ang="0">
                          <a:pos x="59" y="32"/>
                        </a:cxn>
                        <a:cxn ang="0">
                          <a:pos x="59" y="24"/>
                        </a:cxn>
                        <a:cxn ang="0">
                          <a:pos x="56" y="19"/>
                        </a:cxn>
                        <a:cxn ang="0">
                          <a:pos x="51" y="17"/>
                        </a:cxn>
                        <a:cxn ang="0">
                          <a:pos x="35" y="17"/>
                        </a:cxn>
                        <a:cxn ang="0">
                          <a:pos x="35" y="14"/>
                        </a:cxn>
                        <a:cxn ang="0">
                          <a:pos x="88" y="0"/>
                        </a:cxn>
                        <a:cxn ang="0">
                          <a:pos x="93" y="0"/>
                        </a:cxn>
                      </a:cxnLst>
                      <a:rect l="0" t="0" r="r" b="b"/>
                      <a:pathLst>
                        <a:path w="93" h="152">
                          <a:moveTo>
                            <a:pt x="93" y="0"/>
                          </a:moveTo>
                          <a:lnTo>
                            <a:pt x="59" y="124"/>
                          </a:lnTo>
                          <a:lnTo>
                            <a:pt x="56" y="129"/>
                          </a:lnTo>
                          <a:lnTo>
                            <a:pt x="55" y="133"/>
                          </a:lnTo>
                          <a:lnTo>
                            <a:pt x="54" y="135"/>
                          </a:lnTo>
                          <a:lnTo>
                            <a:pt x="54" y="139"/>
                          </a:lnTo>
                          <a:lnTo>
                            <a:pt x="55" y="139"/>
                          </a:lnTo>
                          <a:lnTo>
                            <a:pt x="55" y="141"/>
                          </a:lnTo>
                          <a:lnTo>
                            <a:pt x="59" y="145"/>
                          </a:lnTo>
                          <a:lnTo>
                            <a:pt x="63" y="145"/>
                          </a:lnTo>
                          <a:lnTo>
                            <a:pt x="66" y="146"/>
                          </a:lnTo>
                          <a:lnTo>
                            <a:pt x="69" y="147"/>
                          </a:lnTo>
                          <a:lnTo>
                            <a:pt x="74" y="147"/>
                          </a:lnTo>
                          <a:lnTo>
                            <a:pt x="74" y="152"/>
                          </a:lnTo>
                          <a:lnTo>
                            <a:pt x="0" y="152"/>
                          </a:lnTo>
                          <a:lnTo>
                            <a:pt x="2" y="147"/>
                          </a:lnTo>
                          <a:lnTo>
                            <a:pt x="11" y="147"/>
                          </a:lnTo>
                          <a:lnTo>
                            <a:pt x="14" y="146"/>
                          </a:lnTo>
                          <a:lnTo>
                            <a:pt x="17" y="145"/>
                          </a:lnTo>
                          <a:lnTo>
                            <a:pt x="19" y="145"/>
                          </a:lnTo>
                          <a:lnTo>
                            <a:pt x="24" y="142"/>
                          </a:lnTo>
                          <a:lnTo>
                            <a:pt x="25" y="140"/>
                          </a:lnTo>
                          <a:lnTo>
                            <a:pt x="26" y="139"/>
                          </a:lnTo>
                          <a:lnTo>
                            <a:pt x="27" y="136"/>
                          </a:lnTo>
                          <a:lnTo>
                            <a:pt x="29" y="133"/>
                          </a:lnTo>
                          <a:lnTo>
                            <a:pt x="29" y="129"/>
                          </a:lnTo>
                          <a:lnTo>
                            <a:pt x="30" y="124"/>
                          </a:lnTo>
                          <a:lnTo>
                            <a:pt x="51" y="51"/>
                          </a:lnTo>
                          <a:lnTo>
                            <a:pt x="56" y="39"/>
                          </a:lnTo>
                          <a:lnTo>
                            <a:pt x="57" y="36"/>
                          </a:lnTo>
                          <a:lnTo>
                            <a:pt x="57" y="33"/>
                          </a:lnTo>
                          <a:lnTo>
                            <a:pt x="59" y="32"/>
                          </a:lnTo>
                          <a:lnTo>
                            <a:pt x="59" y="24"/>
                          </a:lnTo>
                          <a:lnTo>
                            <a:pt x="56" y="19"/>
                          </a:lnTo>
                          <a:lnTo>
                            <a:pt x="51" y="17"/>
                          </a:lnTo>
                          <a:lnTo>
                            <a:pt x="35" y="17"/>
                          </a:lnTo>
                          <a:lnTo>
                            <a:pt x="35" y="14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Line 2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38" y="3428"/>
                      <a:ext cx="0" cy="1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Rectangle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25" y="3616"/>
                      <a:ext cx="123" cy="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" name="Freeform 24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294" y="3532"/>
                      <a:ext cx="100" cy="154"/>
                    </a:xfrm>
                    <a:custGeom>
                      <a:avLst/>
                      <a:gdLst/>
                      <a:ahLst/>
                      <a:cxnLst>
                        <a:cxn ang="0">
                          <a:pos x="73" y="0"/>
                        </a:cxn>
                        <a:cxn ang="0">
                          <a:pos x="82" y="3"/>
                        </a:cxn>
                        <a:cxn ang="0">
                          <a:pos x="98" y="24"/>
                        </a:cxn>
                        <a:cxn ang="0">
                          <a:pos x="99" y="32"/>
                        </a:cxn>
                        <a:cxn ang="0">
                          <a:pos x="100" y="42"/>
                        </a:cxn>
                        <a:cxn ang="0">
                          <a:pos x="95" y="79"/>
                        </a:cxn>
                        <a:cxn ang="0">
                          <a:pos x="83" y="112"/>
                        </a:cxn>
                        <a:cxn ang="0">
                          <a:pos x="71" y="130"/>
                        </a:cxn>
                        <a:cxn ang="0">
                          <a:pos x="53" y="147"/>
                        </a:cxn>
                        <a:cxn ang="0">
                          <a:pos x="45" y="152"/>
                        </a:cxn>
                        <a:cxn ang="0">
                          <a:pos x="26" y="154"/>
                        </a:cxn>
                        <a:cxn ang="0">
                          <a:pos x="15" y="149"/>
                        </a:cxn>
                        <a:cxn ang="0">
                          <a:pos x="9" y="142"/>
                        </a:cxn>
                        <a:cxn ang="0">
                          <a:pos x="4" y="133"/>
                        </a:cxn>
                        <a:cxn ang="0">
                          <a:pos x="0" y="112"/>
                        </a:cxn>
                        <a:cxn ang="0">
                          <a:pos x="3" y="79"/>
                        </a:cxn>
                        <a:cxn ang="0">
                          <a:pos x="18" y="42"/>
                        </a:cxn>
                        <a:cxn ang="0">
                          <a:pos x="38" y="13"/>
                        </a:cxn>
                        <a:cxn ang="0">
                          <a:pos x="53" y="3"/>
                        </a:cxn>
                        <a:cxn ang="0">
                          <a:pos x="62" y="0"/>
                        </a:cxn>
                        <a:cxn ang="0">
                          <a:pos x="69" y="5"/>
                        </a:cxn>
                        <a:cxn ang="0">
                          <a:pos x="59" y="8"/>
                        </a:cxn>
                        <a:cxn ang="0">
                          <a:pos x="58" y="12"/>
                        </a:cxn>
                        <a:cxn ang="0">
                          <a:pos x="55" y="18"/>
                        </a:cxn>
                        <a:cxn ang="0">
                          <a:pos x="51" y="29"/>
                        </a:cxn>
                        <a:cxn ang="0">
                          <a:pos x="38" y="64"/>
                        </a:cxn>
                        <a:cxn ang="0">
                          <a:pos x="27" y="101"/>
                        </a:cxn>
                        <a:cxn ang="0">
                          <a:pos x="21" y="127"/>
                        </a:cxn>
                        <a:cxn ang="0">
                          <a:pos x="20" y="142"/>
                        </a:cxn>
                        <a:cxn ang="0">
                          <a:pos x="25" y="148"/>
                        </a:cxn>
                        <a:cxn ang="0">
                          <a:pos x="34" y="149"/>
                        </a:cxn>
                        <a:cxn ang="0">
                          <a:pos x="46" y="137"/>
                        </a:cxn>
                        <a:cxn ang="0">
                          <a:pos x="63" y="82"/>
                        </a:cxn>
                        <a:cxn ang="0">
                          <a:pos x="77" y="32"/>
                        </a:cxn>
                        <a:cxn ang="0">
                          <a:pos x="79" y="12"/>
                        </a:cxn>
                        <a:cxn ang="0">
                          <a:pos x="71" y="5"/>
                        </a:cxn>
                      </a:cxnLst>
                      <a:rect l="0" t="0" r="r" b="b"/>
                      <a:pathLst>
                        <a:path w="100" h="154">
                          <a:moveTo>
                            <a:pt x="67" y="0"/>
                          </a:moveTo>
                          <a:lnTo>
                            <a:pt x="73" y="0"/>
                          </a:lnTo>
                          <a:lnTo>
                            <a:pt x="77" y="2"/>
                          </a:lnTo>
                          <a:lnTo>
                            <a:pt x="82" y="3"/>
                          </a:lnTo>
                          <a:lnTo>
                            <a:pt x="93" y="14"/>
                          </a:lnTo>
                          <a:lnTo>
                            <a:pt x="98" y="24"/>
                          </a:lnTo>
                          <a:lnTo>
                            <a:pt x="99" y="29"/>
                          </a:lnTo>
                          <a:lnTo>
                            <a:pt x="99" y="32"/>
                          </a:lnTo>
                          <a:lnTo>
                            <a:pt x="100" y="37"/>
                          </a:lnTo>
                          <a:lnTo>
                            <a:pt x="100" y="42"/>
                          </a:lnTo>
                          <a:lnTo>
                            <a:pt x="99" y="60"/>
                          </a:lnTo>
                          <a:lnTo>
                            <a:pt x="95" y="79"/>
                          </a:lnTo>
                          <a:lnTo>
                            <a:pt x="90" y="97"/>
                          </a:lnTo>
                          <a:lnTo>
                            <a:pt x="83" y="112"/>
                          </a:lnTo>
                          <a:lnTo>
                            <a:pt x="77" y="122"/>
                          </a:lnTo>
                          <a:lnTo>
                            <a:pt x="71" y="130"/>
                          </a:lnTo>
                          <a:lnTo>
                            <a:pt x="57" y="145"/>
                          </a:lnTo>
                          <a:lnTo>
                            <a:pt x="53" y="147"/>
                          </a:lnTo>
                          <a:lnTo>
                            <a:pt x="49" y="149"/>
                          </a:lnTo>
                          <a:lnTo>
                            <a:pt x="45" y="152"/>
                          </a:lnTo>
                          <a:lnTo>
                            <a:pt x="38" y="154"/>
                          </a:lnTo>
                          <a:lnTo>
                            <a:pt x="26" y="154"/>
                          </a:lnTo>
                          <a:lnTo>
                            <a:pt x="19" y="152"/>
                          </a:lnTo>
                          <a:lnTo>
                            <a:pt x="15" y="149"/>
                          </a:lnTo>
                          <a:lnTo>
                            <a:pt x="12" y="146"/>
                          </a:lnTo>
                          <a:lnTo>
                            <a:pt x="9" y="142"/>
                          </a:lnTo>
                          <a:lnTo>
                            <a:pt x="6" y="137"/>
                          </a:lnTo>
                          <a:lnTo>
                            <a:pt x="4" y="133"/>
                          </a:lnTo>
                          <a:lnTo>
                            <a:pt x="1" y="123"/>
                          </a:lnTo>
                          <a:lnTo>
                            <a:pt x="0" y="112"/>
                          </a:lnTo>
                          <a:lnTo>
                            <a:pt x="1" y="95"/>
                          </a:lnTo>
                          <a:lnTo>
                            <a:pt x="3" y="79"/>
                          </a:lnTo>
                          <a:lnTo>
                            <a:pt x="9" y="61"/>
                          </a:lnTo>
                          <a:lnTo>
                            <a:pt x="18" y="42"/>
                          </a:lnTo>
                          <a:lnTo>
                            <a:pt x="27" y="26"/>
                          </a:lnTo>
                          <a:lnTo>
                            <a:pt x="38" y="13"/>
                          </a:lnTo>
                          <a:lnTo>
                            <a:pt x="49" y="5"/>
                          </a:lnTo>
                          <a:lnTo>
                            <a:pt x="53" y="3"/>
                          </a:lnTo>
                          <a:lnTo>
                            <a:pt x="58" y="1"/>
                          </a:lnTo>
                          <a:lnTo>
                            <a:pt x="62" y="0"/>
                          </a:lnTo>
                          <a:lnTo>
                            <a:pt x="67" y="0"/>
                          </a:lnTo>
                          <a:close/>
                          <a:moveTo>
                            <a:pt x="69" y="5"/>
                          </a:moveTo>
                          <a:lnTo>
                            <a:pt x="67" y="5"/>
                          </a:lnTo>
                          <a:lnTo>
                            <a:pt x="59" y="8"/>
                          </a:lnTo>
                          <a:lnTo>
                            <a:pt x="58" y="9"/>
                          </a:lnTo>
                          <a:lnTo>
                            <a:pt x="58" y="12"/>
                          </a:lnTo>
                          <a:lnTo>
                            <a:pt x="56" y="14"/>
                          </a:lnTo>
                          <a:lnTo>
                            <a:pt x="55" y="18"/>
                          </a:lnTo>
                          <a:lnTo>
                            <a:pt x="52" y="21"/>
                          </a:lnTo>
                          <a:lnTo>
                            <a:pt x="51" y="29"/>
                          </a:lnTo>
                          <a:lnTo>
                            <a:pt x="44" y="45"/>
                          </a:lnTo>
                          <a:lnTo>
                            <a:pt x="38" y="64"/>
                          </a:lnTo>
                          <a:lnTo>
                            <a:pt x="32" y="86"/>
                          </a:lnTo>
                          <a:lnTo>
                            <a:pt x="27" y="101"/>
                          </a:lnTo>
                          <a:lnTo>
                            <a:pt x="24" y="112"/>
                          </a:lnTo>
                          <a:lnTo>
                            <a:pt x="21" y="127"/>
                          </a:lnTo>
                          <a:lnTo>
                            <a:pt x="20" y="133"/>
                          </a:lnTo>
                          <a:lnTo>
                            <a:pt x="20" y="142"/>
                          </a:lnTo>
                          <a:lnTo>
                            <a:pt x="22" y="147"/>
                          </a:lnTo>
                          <a:lnTo>
                            <a:pt x="25" y="148"/>
                          </a:lnTo>
                          <a:lnTo>
                            <a:pt x="28" y="149"/>
                          </a:lnTo>
                          <a:lnTo>
                            <a:pt x="34" y="149"/>
                          </a:lnTo>
                          <a:lnTo>
                            <a:pt x="39" y="147"/>
                          </a:lnTo>
                          <a:lnTo>
                            <a:pt x="46" y="137"/>
                          </a:lnTo>
                          <a:lnTo>
                            <a:pt x="56" y="109"/>
                          </a:lnTo>
                          <a:lnTo>
                            <a:pt x="63" y="82"/>
                          </a:lnTo>
                          <a:lnTo>
                            <a:pt x="71" y="51"/>
                          </a:lnTo>
                          <a:lnTo>
                            <a:pt x="77" y="32"/>
                          </a:lnTo>
                          <a:lnTo>
                            <a:pt x="79" y="17"/>
                          </a:lnTo>
                          <a:lnTo>
                            <a:pt x="79" y="12"/>
                          </a:lnTo>
                          <a:lnTo>
                            <a:pt x="76" y="7"/>
                          </a:lnTo>
                          <a:lnTo>
                            <a:pt x="71" y="5"/>
                          </a:lnTo>
                          <a:lnTo>
                            <a:pt x="69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2392" y="3651"/>
                      <a:ext cx="34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15" y="0"/>
                        </a:cxn>
                        <a:cxn ang="0">
                          <a:pos x="20" y="0"/>
                        </a:cxn>
                        <a:cxn ang="0">
                          <a:pos x="30" y="5"/>
                        </a:cxn>
                        <a:cxn ang="0">
                          <a:pos x="32" y="8"/>
                        </a:cxn>
                        <a:cxn ang="0">
                          <a:pos x="33" y="11"/>
                        </a:cxn>
                        <a:cxn ang="0">
                          <a:pos x="34" y="14"/>
                        </a:cxn>
                        <a:cxn ang="0">
                          <a:pos x="34" y="16"/>
                        </a:cxn>
                        <a:cxn ang="0">
                          <a:pos x="32" y="26"/>
                        </a:cxn>
                        <a:cxn ang="0">
                          <a:pos x="30" y="30"/>
                        </a:cxn>
                        <a:cxn ang="0">
                          <a:pos x="27" y="33"/>
                        </a:cxn>
                        <a:cxn ang="0">
                          <a:pos x="22" y="35"/>
                        </a:cxn>
                        <a:cxn ang="0">
                          <a:pos x="10" y="35"/>
                        </a:cxn>
                        <a:cxn ang="0">
                          <a:pos x="9" y="34"/>
                        </a:cxn>
                        <a:cxn ang="0">
                          <a:pos x="7" y="33"/>
                        </a:cxn>
                        <a:cxn ang="0">
                          <a:pos x="2" y="28"/>
                        </a:cxn>
                        <a:cxn ang="0">
                          <a:pos x="0" y="23"/>
                        </a:cxn>
                        <a:cxn ang="0">
                          <a:pos x="0" y="11"/>
                        </a:cxn>
                        <a:cxn ang="0">
                          <a:pos x="1" y="10"/>
                        </a:cxn>
                        <a:cxn ang="0">
                          <a:pos x="2" y="8"/>
                        </a:cxn>
                        <a:cxn ang="0">
                          <a:pos x="7" y="3"/>
                        </a:cxn>
                        <a:cxn ang="0">
                          <a:pos x="10" y="2"/>
                        </a:cxn>
                        <a:cxn ang="0">
                          <a:pos x="13" y="0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34" h="35">
                          <a:moveTo>
                            <a:pt x="15" y="0"/>
                          </a:moveTo>
                          <a:lnTo>
                            <a:pt x="20" y="0"/>
                          </a:lnTo>
                          <a:lnTo>
                            <a:pt x="30" y="5"/>
                          </a:lnTo>
                          <a:lnTo>
                            <a:pt x="32" y="8"/>
                          </a:lnTo>
                          <a:lnTo>
                            <a:pt x="33" y="11"/>
                          </a:lnTo>
                          <a:lnTo>
                            <a:pt x="34" y="14"/>
                          </a:lnTo>
                          <a:lnTo>
                            <a:pt x="34" y="16"/>
                          </a:lnTo>
                          <a:lnTo>
                            <a:pt x="32" y="26"/>
                          </a:lnTo>
                          <a:lnTo>
                            <a:pt x="30" y="30"/>
                          </a:lnTo>
                          <a:lnTo>
                            <a:pt x="27" y="33"/>
                          </a:lnTo>
                          <a:lnTo>
                            <a:pt x="22" y="35"/>
                          </a:lnTo>
                          <a:lnTo>
                            <a:pt x="10" y="35"/>
                          </a:lnTo>
                          <a:lnTo>
                            <a:pt x="9" y="34"/>
                          </a:lnTo>
                          <a:lnTo>
                            <a:pt x="7" y="33"/>
                          </a:lnTo>
                          <a:lnTo>
                            <a:pt x="2" y="28"/>
                          </a:lnTo>
                          <a:lnTo>
                            <a:pt x="0" y="23"/>
                          </a:lnTo>
                          <a:lnTo>
                            <a:pt x="0" y="11"/>
                          </a:lnTo>
                          <a:lnTo>
                            <a:pt x="1" y="10"/>
                          </a:lnTo>
                          <a:lnTo>
                            <a:pt x="2" y="8"/>
                          </a:lnTo>
                          <a:lnTo>
                            <a:pt x="7" y="3"/>
                          </a:lnTo>
                          <a:lnTo>
                            <a:pt x="10" y="2"/>
                          </a:lnTo>
                          <a:lnTo>
                            <a:pt x="13" y="0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2456" y="3534"/>
                      <a:ext cx="105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0"/>
                        </a:cxn>
                        <a:cxn ang="0">
                          <a:pos x="105" y="0"/>
                        </a:cxn>
                        <a:cxn ang="0">
                          <a:pos x="98" y="27"/>
                        </a:cxn>
                        <a:cxn ang="0">
                          <a:pos x="47" y="27"/>
                        </a:cxn>
                        <a:cxn ang="0">
                          <a:pos x="41" y="40"/>
                        </a:cxn>
                        <a:cxn ang="0">
                          <a:pos x="55" y="43"/>
                        </a:cxn>
                        <a:cxn ang="0">
                          <a:pos x="66" y="49"/>
                        </a:cxn>
                        <a:cxn ang="0">
                          <a:pos x="71" y="52"/>
                        </a:cxn>
                        <a:cxn ang="0">
                          <a:pos x="74" y="55"/>
                        </a:cxn>
                        <a:cxn ang="0">
                          <a:pos x="78" y="58"/>
                        </a:cxn>
                        <a:cxn ang="0">
                          <a:pos x="80" y="61"/>
                        </a:cxn>
                        <a:cxn ang="0">
                          <a:pos x="83" y="66"/>
                        </a:cxn>
                        <a:cxn ang="0">
                          <a:pos x="87" y="78"/>
                        </a:cxn>
                        <a:cxn ang="0">
                          <a:pos x="90" y="89"/>
                        </a:cxn>
                        <a:cxn ang="0">
                          <a:pos x="87" y="105"/>
                        </a:cxn>
                        <a:cxn ang="0">
                          <a:pos x="80" y="120"/>
                        </a:cxn>
                        <a:cxn ang="0">
                          <a:pos x="71" y="133"/>
                        </a:cxn>
                        <a:cxn ang="0">
                          <a:pos x="56" y="143"/>
                        </a:cxn>
                        <a:cxn ang="0">
                          <a:pos x="47" y="148"/>
                        </a:cxn>
                        <a:cxn ang="0">
                          <a:pos x="36" y="151"/>
                        </a:cxn>
                        <a:cxn ang="0">
                          <a:pos x="24" y="152"/>
                        </a:cxn>
                        <a:cxn ang="0">
                          <a:pos x="16" y="152"/>
                        </a:cxn>
                        <a:cxn ang="0">
                          <a:pos x="9" y="150"/>
                        </a:cxn>
                        <a:cxn ang="0">
                          <a:pos x="5" y="147"/>
                        </a:cxn>
                        <a:cxn ang="0">
                          <a:pos x="0" y="138"/>
                        </a:cxn>
                        <a:cxn ang="0">
                          <a:pos x="0" y="135"/>
                        </a:cxn>
                        <a:cxn ang="0">
                          <a:pos x="1" y="133"/>
                        </a:cxn>
                        <a:cxn ang="0">
                          <a:pos x="1" y="131"/>
                        </a:cxn>
                        <a:cxn ang="0">
                          <a:pos x="3" y="128"/>
                        </a:cxn>
                        <a:cxn ang="0">
                          <a:pos x="5" y="127"/>
                        </a:cxn>
                        <a:cxn ang="0">
                          <a:pos x="10" y="127"/>
                        </a:cxn>
                        <a:cxn ang="0">
                          <a:pos x="12" y="126"/>
                        </a:cxn>
                        <a:cxn ang="0">
                          <a:pos x="15" y="126"/>
                        </a:cxn>
                        <a:cxn ang="0">
                          <a:pos x="22" y="129"/>
                        </a:cxn>
                        <a:cxn ang="0">
                          <a:pos x="24" y="132"/>
                        </a:cxn>
                        <a:cxn ang="0">
                          <a:pos x="28" y="134"/>
                        </a:cxn>
                        <a:cxn ang="0">
                          <a:pos x="34" y="140"/>
                        </a:cxn>
                        <a:cxn ang="0">
                          <a:pos x="38" y="143"/>
                        </a:cxn>
                        <a:cxn ang="0">
                          <a:pos x="43" y="143"/>
                        </a:cxn>
                        <a:cxn ang="0">
                          <a:pos x="48" y="141"/>
                        </a:cxn>
                        <a:cxn ang="0">
                          <a:pos x="52" y="140"/>
                        </a:cxn>
                        <a:cxn ang="0">
                          <a:pos x="56" y="135"/>
                        </a:cxn>
                        <a:cxn ang="0">
                          <a:pos x="60" y="128"/>
                        </a:cxn>
                        <a:cxn ang="0">
                          <a:pos x="62" y="120"/>
                        </a:cxn>
                        <a:cxn ang="0">
                          <a:pos x="64" y="110"/>
                        </a:cxn>
                        <a:cxn ang="0">
                          <a:pos x="62" y="97"/>
                        </a:cxn>
                        <a:cxn ang="0">
                          <a:pos x="56" y="86"/>
                        </a:cxn>
                        <a:cxn ang="0">
                          <a:pos x="55" y="82"/>
                        </a:cxn>
                        <a:cxn ang="0">
                          <a:pos x="52" y="77"/>
                        </a:cxn>
                        <a:cxn ang="0">
                          <a:pos x="48" y="74"/>
                        </a:cxn>
                        <a:cxn ang="0">
                          <a:pos x="44" y="71"/>
                        </a:cxn>
                        <a:cxn ang="0">
                          <a:pos x="41" y="68"/>
                        </a:cxn>
                        <a:cxn ang="0">
                          <a:pos x="31" y="65"/>
                        </a:cxn>
                        <a:cxn ang="0">
                          <a:pos x="19" y="64"/>
                        </a:cxn>
                        <a:cxn ang="0">
                          <a:pos x="49" y="0"/>
                        </a:cxn>
                      </a:cxnLst>
                      <a:rect l="0" t="0" r="r" b="b"/>
                      <a:pathLst>
                        <a:path w="105" h="152">
                          <a:moveTo>
                            <a:pt x="49" y="0"/>
                          </a:moveTo>
                          <a:lnTo>
                            <a:pt x="105" y="0"/>
                          </a:lnTo>
                          <a:lnTo>
                            <a:pt x="98" y="27"/>
                          </a:lnTo>
                          <a:lnTo>
                            <a:pt x="47" y="27"/>
                          </a:lnTo>
                          <a:lnTo>
                            <a:pt x="41" y="40"/>
                          </a:lnTo>
                          <a:lnTo>
                            <a:pt x="55" y="43"/>
                          </a:lnTo>
                          <a:lnTo>
                            <a:pt x="66" y="49"/>
                          </a:lnTo>
                          <a:lnTo>
                            <a:pt x="71" y="52"/>
                          </a:lnTo>
                          <a:lnTo>
                            <a:pt x="74" y="55"/>
                          </a:lnTo>
                          <a:lnTo>
                            <a:pt x="78" y="58"/>
                          </a:lnTo>
                          <a:lnTo>
                            <a:pt x="80" y="61"/>
                          </a:lnTo>
                          <a:lnTo>
                            <a:pt x="83" y="66"/>
                          </a:lnTo>
                          <a:lnTo>
                            <a:pt x="87" y="78"/>
                          </a:lnTo>
                          <a:lnTo>
                            <a:pt x="90" y="89"/>
                          </a:lnTo>
                          <a:lnTo>
                            <a:pt x="87" y="105"/>
                          </a:lnTo>
                          <a:lnTo>
                            <a:pt x="80" y="120"/>
                          </a:lnTo>
                          <a:lnTo>
                            <a:pt x="71" y="133"/>
                          </a:lnTo>
                          <a:lnTo>
                            <a:pt x="56" y="143"/>
                          </a:lnTo>
                          <a:lnTo>
                            <a:pt x="47" y="148"/>
                          </a:lnTo>
                          <a:lnTo>
                            <a:pt x="36" y="151"/>
                          </a:lnTo>
                          <a:lnTo>
                            <a:pt x="24" y="152"/>
                          </a:lnTo>
                          <a:lnTo>
                            <a:pt x="16" y="152"/>
                          </a:lnTo>
                          <a:lnTo>
                            <a:pt x="9" y="150"/>
                          </a:lnTo>
                          <a:lnTo>
                            <a:pt x="5" y="147"/>
                          </a:lnTo>
                          <a:lnTo>
                            <a:pt x="0" y="138"/>
                          </a:lnTo>
                          <a:lnTo>
                            <a:pt x="0" y="135"/>
                          </a:lnTo>
                          <a:lnTo>
                            <a:pt x="1" y="133"/>
                          </a:lnTo>
                          <a:lnTo>
                            <a:pt x="1" y="131"/>
                          </a:lnTo>
                          <a:lnTo>
                            <a:pt x="3" y="128"/>
                          </a:lnTo>
                          <a:lnTo>
                            <a:pt x="5" y="127"/>
                          </a:lnTo>
                          <a:lnTo>
                            <a:pt x="10" y="127"/>
                          </a:lnTo>
                          <a:lnTo>
                            <a:pt x="12" y="126"/>
                          </a:lnTo>
                          <a:lnTo>
                            <a:pt x="15" y="126"/>
                          </a:lnTo>
                          <a:lnTo>
                            <a:pt x="22" y="129"/>
                          </a:lnTo>
                          <a:lnTo>
                            <a:pt x="24" y="132"/>
                          </a:lnTo>
                          <a:lnTo>
                            <a:pt x="28" y="134"/>
                          </a:lnTo>
                          <a:lnTo>
                            <a:pt x="34" y="140"/>
                          </a:lnTo>
                          <a:lnTo>
                            <a:pt x="38" y="143"/>
                          </a:lnTo>
                          <a:lnTo>
                            <a:pt x="43" y="143"/>
                          </a:lnTo>
                          <a:lnTo>
                            <a:pt x="48" y="141"/>
                          </a:lnTo>
                          <a:lnTo>
                            <a:pt x="52" y="140"/>
                          </a:lnTo>
                          <a:lnTo>
                            <a:pt x="56" y="135"/>
                          </a:lnTo>
                          <a:lnTo>
                            <a:pt x="60" y="128"/>
                          </a:lnTo>
                          <a:lnTo>
                            <a:pt x="62" y="120"/>
                          </a:lnTo>
                          <a:lnTo>
                            <a:pt x="64" y="110"/>
                          </a:lnTo>
                          <a:lnTo>
                            <a:pt x="62" y="97"/>
                          </a:lnTo>
                          <a:lnTo>
                            <a:pt x="56" y="86"/>
                          </a:lnTo>
                          <a:lnTo>
                            <a:pt x="55" y="82"/>
                          </a:lnTo>
                          <a:lnTo>
                            <a:pt x="52" y="77"/>
                          </a:lnTo>
                          <a:lnTo>
                            <a:pt x="48" y="74"/>
                          </a:lnTo>
                          <a:lnTo>
                            <a:pt x="44" y="71"/>
                          </a:lnTo>
                          <a:lnTo>
                            <a:pt x="41" y="68"/>
                          </a:lnTo>
                          <a:lnTo>
                            <a:pt x="31" y="65"/>
                          </a:lnTo>
                          <a:lnTo>
                            <a:pt x="19" y="64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1" name="Line 2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82" y="3428"/>
                      <a:ext cx="0" cy="1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2" name="Freeform 24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638" y="3532"/>
                      <a:ext cx="100" cy="154"/>
                    </a:xfrm>
                    <a:custGeom>
                      <a:avLst/>
                      <a:gdLst/>
                      <a:ahLst/>
                      <a:cxnLst>
                        <a:cxn ang="0">
                          <a:pos x="73" y="0"/>
                        </a:cxn>
                        <a:cxn ang="0">
                          <a:pos x="82" y="3"/>
                        </a:cxn>
                        <a:cxn ang="0">
                          <a:pos x="98" y="24"/>
                        </a:cxn>
                        <a:cxn ang="0">
                          <a:pos x="99" y="32"/>
                        </a:cxn>
                        <a:cxn ang="0">
                          <a:pos x="100" y="42"/>
                        </a:cxn>
                        <a:cxn ang="0">
                          <a:pos x="96" y="79"/>
                        </a:cxn>
                        <a:cxn ang="0">
                          <a:pos x="84" y="112"/>
                        </a:cxn>
                        <a:cxn ang="0">
                          <a:pos x="72" y="130"/>
                        </a:cxn>
                        <a:cxn ang="0">
                          <a:pos x="54" y="147"/>
                        </a:cxn>
                        <a:cxn ang="0">
                          <a:pos x="45" y="152"/>
                        </a:cxn>
                        <a:cxn ang="0">
                          <a:pos x="26" y="154"/>
                        </a:cxn>
                        <a:cxn ang="0">
                          <a:pos x="15" y="149"/>
                        </a:cxn>
                        <a:cxn ang="0">
                          <a:pos x="9" y="142"/>
                        </a:cxn>
                        <a:cxn ang="0">
                          <a:pos x="5" y="133"/>
                        </a:cxn>
                        <a:cxn ang="0">
                          <a:pos x="0" y="112"/>
                        </a:cxn>
                        <a:cxn ang="0">
                          <a:pos x="3" y="79"/>
                        </a:cxn>
                        <a:cxn ang="0">
                          <a:pos x="18" y="42"/>
                        </a:cxn>
                        <a:cxn ang="0">
                          <a:pos x="38" y="13"/>
                        </a:cxn>
                        <a:cxn ang="0">
                          <a:pos x="54" y="3"/>
                        </a:cxn>
                        <a:cxn ang="0">
                          <a:pos x="62" y="0"/>
                        </a:cxn>
                        <a:cxn ang="0">
                          <a:pos x="69" y="5"/>
                        </a:cxn>
                        <a:cxn ang="0">
                          <a:pos x="60" y="8"/>
                        </a:cxn>
                        <a:cxn ang="0">
                          <a:pos x="58" y="12"/>
                        </a:cxn>
                        <a:cxn ang="0">
                          <a:pos x="55" y="18"/>
                        </a:cxn>
                        <a:cxn ang="0">
                          <a:pos x="51" y="29"/>
                        </a:cxn>
                        <a:cxn ang="0">
                          <a:pos x="38" y="64"/>
                        </a:cxn>
                        <a:cxn ang="0">
                          <a:pos x="27" y="101"/>
                        </a:cxn>
                        <a:cxn ang="0">
                          <a:pos x="21" y="127"/>
                        </a:cxn>
                        <a:cxn ang="0">
                          <a:pos x="20" y="142"/>
                        </a:cxn>
                        <a:cxn ang="0">
                          <a:pos x="25" y="148"/>
                        </a:cxn>
                        <a:cxn ang="0">
                          <a:pos x="35" y="149"/>
                        </a:cxn>
                        <a:cxn ang="0">
                          <a:pos x="47" y="137"/>
                        </a:cxn>
                        <a:cxn ang="0">
                          <a:pos x="63" y="82"/>
                        </a:cxn>
                        <a:cxn ang="0">
                          <a:pos x="78" y="32"/>
                        </a:cxn>
                        <a:cxn ang="0">
                          <a:pos x="79" y="12"/>
                        </a:cxn>
                        <a:cxn ang="0">
                          <a:pos x="72" y="5"/>
                        </a:cxn>
                      </a:cxnLst>
                      <a:rect l="0" t="0" r="r" b="b"/>
                      <a:pathLst>
                        <a:path w="100" h="154">
                          <a:moveTo>
                            <a:pt x="67" y="0"/>
                          </a:moveTo>
                          <a:lnTo>
                            <a:pt x="73" y="0"/>
                          </a:lnTo>
                          <a:lnTo>
                            <a:pt x="78" y="2"/>
                          </a:lnTo>
                          <a:lnTo>
                            <a:pt x="82" y="3"/>
                          </a:lnTo>
                          <a:lnTo>
                            <a:pt x="93" y="14"/>
                          </a:lnTo>
                          <a:lnTo>
                            <a:pt x="98" y="24"/>
                          </a:lnTo>
                          <a:lnTo>
                            <a:pt x="99" y="29"/>
                          </a:lnTo>
                          <a:lnTo>
                            <a:pt x="99" y="32"/>
                          </a:lnTo>
                          <a:lnTo>
                            <a:pt x="100" y="37"/>
                          </a:lnTo>
                          <a:lnTo>
                            <a:pt x="100" y="42"/>
                          </a:lnTo>
                          <a:lnTo>
                            <a:pt x="99" y="60"/>
                          </a:lnTo>
                          <a:lnTo>
                            <a:pt x="96" y="79"/>
                          </a:lnTo>
                          <a:lnTo>
                            <a:pt x="91" y="97"/>
                          </a:lnTo>
                          <a:lnTo>
                            <a:pt x="84" y="112"/>
                          </a:lnTo>
                          <a:lnTo>
                            <a:pt x="78" y="122"/>
                          </a:lnTo>
                          <a:lnTo>
                            <a:pt x="72" y="130"/>
                          </a:lnTo>
                          <a:lnTo>
                            <a:pt x="57" y="145"/>
                          </a:lnTo>
                          <a:lnTo>
                            <a:pt x="54" y="147"/>
                          </a:lnTo>
                          <a:lnTo>
                            <a:pt x="49" y="149"/>
                          </a:lnTo>
                          <a:lnTo>
                            <a:pt x="45" y="152"/>
                          </a:lnTo>
                          <a:lnTo>
                            <a:pt x="38" y="154"/>
                          </a:lnTo>
                          <a:lnTo>
                            <a:pt x="26" y="154"/>
                          </a:lnTo>
                          <a:lnTo>
                            <a:pt x="19" y="152"/>
                          </a:lnTo>
                          <a:lnTo>
                            <a:pt x="15" y="149"/>
                          </a:lnTo>
                          <a:lnTo>
                            <a:pt x="12" y="146"/>
                          </a:lnTo>
                          <a:lnTo>
                            <a:pt x="9" y="142"/>
                          </a:lnTo>
                          <a:lnTo>
                            <a:pt x="6" y="137"/>
                          </a:lnTo>
                          <a:lnTo>
                            <a:pt x="5" y="133"/>
                          </a:lnTo>
                          <a:lnTo>
                            <a:pt x="1" y="123"/>
                          </a:lnTo>
                          <a:lnTo>
                            <a:pt x="0" y="112"/>
                          </a:lnTo>
                          <a:lnTo>
                            <a:pt x="1" y="95"/>
                          </a:lnTo>
                          <a:lnTo>
                            <a:pt x="3" y="79"/>
                          </a:lnTo>
                          <a:lnTo>
                            <a:pt x="9" y="61"/>
                          </a:lnTo>
                          <a:lnTo>
                            <a:pt x="18" y="42"/>
                          </a:lnTo>
                          <a:lnTo>
                            <a:pt x="27" y="26"/>
                          </a:lnTo>
                          <a:lnTo>
                            <a:pt x="38" y="13"/>
                          </a:lnTo>
                          <a:lnTo>
                            <a:pt x="49" y="5"/>
                          </a:lnTo>
                          <a:lnTo>
                            <a:pt x="54" y="3"/>
                          </a:lnTo>
                          <a:lnTo>
                            <a:pt x="58" y="1"/>
                          </a:lnTo>
                          <a:lnTo>
                            <a:pt x="62" y="0"/>
                          </a:lnTo>
                          <a:lnTo>
                            <a:pt x="67" y="0"/>
                          </a:lnTo>
                          <a:close/>
                          <a:moveTo>
                            <a:pt x="69" y="5"/>
                          </a:moveTo>
                          <a:lnTo>
                            <a:pt x="67" y="5"/>
                          </a:lnTo>
                          <a:lnTo>
                            <a:pt x="60" y="8"/>
                          </a:lnTo>
                          <a:lnTo>
                            <a:pt x="58" y="9"/>
                          </a:lnTo>
                          <a:lnTo>
                            <a:pt x="58" y="12"/>
                          </a:lnTo>
                          <a:lnTo>
                            <a:pt x="56" y="14"/>
                          </a:lnTo>
                          <a:lnTo>
                            <a:pt x="55" y="18"/>
                          </a:lnTo>
                          <a:lnTo>
                            <a:pt x="53" y="21"/>
                          </a:lnTo>
                          <a:lnTo>
                            <a:pt x="51" y="29"/>
                          </a:lnTo>
                          <a:lnTo>
                            <a:pt x="44" y="45"/>
                          </a:lnTo>
                          <a:lnTo>
                            <a:pt x="38" y="64"/>
                          </a:lnTo>
                          <a:lnTo>
                            <a:pt x="32" y="86"/>
                          </a:lnTo>
                          <a:lnTo>
                            <a:pt x="27" y="101"/>
                          </a:lnTo>
                          <a:lnTo>
                            <a:pt x="24" y="112"/>
                          </a:lnTo>
                          <a:lnTo>
                            <a:pt x="21" y="127"/>
                          </a:lnTo>
                          <a:lnTo>
                            <a:pt x="20" y="133"/>
                          </a:lnTo>
                          <a:lnTo>
                            <a:pt x="20" y="142"/>
                          </a:lnTo>
                          <a:lnTo>
                            <a:pt x="23" y="147"/>
                          </a:lnTo>
                          <a:lnTo>
                            <a:pt x="25" y="148"/>
                          </a:lnTo>
                          <a:lnTo>
                            <a:pt x="29" y="149"/>
                          </a:lnTo>
                          <a:lnTo>
                            <a:pt x="35" y="149"/>
                          </a:lnTo>
                          <a:lnTo>
                            <a:pt x="39" y="147"/>
                          </a:lnTo>
                          <a:lnTo>
                            <a:pt x="47" y="137"/>
                          </a:lnTo>
                          <a:lnTo>
                            <a:pt x="56" y="109"/>
                          </a:lnTo>
                          <a:lnTo>
                            <a:pt x="63" y="82"/>
                          </a:lnTo>
                          <a:lnTo>
                            <a:pt x="72" y="51"/>
                          </a:lnTo>
                          <a:lnTo>
                            <a:pt x="78" y="32"/>
                          </a:lnTo>
                          <a:lnTo>
                            <a:pt x="79" y="17"/>
                          </a:lnTo>
                          <a:lnTo>
                            <a:pt x="79" y="12"/>
                          </a:lnTo>
                          <a:lnTo>
                            <a:pt x="76" y="7"/>
                          </a:lnTo>
                          <a:lnTo>
                            <a:pt x="72" y="5"/>
                          </a:lnTo>
                          <a:lnTo>
                            <a:pt x="69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3" name="Line 2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26" y="3428"/>
                      <a:ext cx="0" cy="1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" name="Freeform 24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899" y="3532"/>
                      <a:ext cx="100" cy="154"/>
                    </a:xfrm>
                    <a:custGeom>
                      <a:avLst/>
                      <a:gdLst/>
                      <a:ahLst/>
                      <a:cxnLst>
                        <a:cxn ang="0">
                          <a:pos x="72" y="0"/>
                        </a:cxn>
                        <a:cxn ang="0">
                          <a:pos x="82" y="3"/>
                        </a:cxn>
                        <a:cxn ang="0">
                          <a:pos x="98" y="24"/>
                        </a:cxn>
                        <a:cxn ang="0">
                          <a:pos x="99" y="32"/>
                        </a:cxn>
                        <a:cxn ang="0">
                          <a:pos x="100" y="42"/>
                        </a:cxn>
                        <a:cxn ang="0">
                          <a:pos x="95" y="79"/>
                        </a:cxn>
                        <a:cxn ang="0">
                          <a:pos x="83" y="112"/>
                        </a:cxn>
                        <a:cxn ang="0">
                          <a:pos x="71" y="130"/>
                        </a:cxn>
                        <a:cxn ang="0">
                          <a:pos x="53" y="147"/>
                        </a:cxn>
                        <a:cxn ang="0">
                          <a:pos x="45" y="152"/>
                        </a:cxn>
                        <a:cxn ang="0">
                          <a:pos x="26" y="154"/>
                        </a:cxn>
                        <a:cxn ang="0">
                          <a:pos x="15" y="149"/>
                        </a:cxn>
                        <a:cxn ang="0">
                          <a:pos x="9" y="142"/>
                        </a:cxn>
                        <a:cxn ang="0">
                          <a:pos x="4" y="133"/>
                        </a:cxn>
                        <a:cxn ang="0">
                          <a:pos x="0" y="112"/>
                        </a:cxn>
                        <a:cxn ang="0">
                          <a:pos x="3" y="79"/>
                        </a:cxn>
                        <a:cxn ang="0">
                          <a:pos x="17" y="42"/>
                        </a:cxn>
                        <a:cxn ang="0">
                          <a:pos x="38" y="13"/>
                        </a:cxn>
                        <a:cxn ang="0">
                          <a:pos x="53" y="3"/>
                        </a:cxn>
                        <a:cxn ang="0">
                          <a:pos x="62" y="0"/>
                        </a:cxn>
                        <a:cxn ang="0">
                          <a:pos x="69" y="5"/>
                        </a:cxn>
                        <a:cxn ang="0">
                          <a:pos x="59" y="8"/>
                        </a:cxn>
                        <a:cxn ang="0">
                          <a:pos x="58" y="12"/>
                        </a:cxn>
                        <a:cxn ang="0">
                          <a:pos x="55" y="18"/>
                        </a:cxn>
                        <a:cxn ang="0">
                          <a:pos x="51" y="29"/>
                        </a:cxn>
                        <a:cxn ang="0">
                          <a:pos x="38" y="64"/>
                        </a:cxn>
                        <a:cxn ang="0">
                          <a:pos x="27" y="101"/>
                        </a:cxn>
                        <a:cxn ang="0">
                          <a:pos x="21" y="127"/>
                        </a:cxn>
                        <a:cxn ang="0">
                          <a:pos x="20" y="142"/>
                        </a:cxn>
                        <a:cxn ang="0">
                          <a:pos x="25" y="148"/>
                        </a:cxn>
                        <a:cxn ang="0">
                          <a:pos x="34" y="149"/>
                        </a:cxn>
                        <a:cxn ang="0">
                          <a:pos x="46" y="137"/>
                        </a:cxn>
                        <a:cxn ang="0">
                          <a:pos x="63" y="82"/>
                        </a:cxn>
                        <a:cxn ang="0">
                          <a:pos x="77" y="32"/>
                        </a:cxn>
                        <a:cxn ang="0">
                          <a:pos x="78" y="12"/>
                        </a:cxn>
                        <a:cxn ang="0">
                          <a:pos x="71" y="5"/>
                        </a:cxn>
                      </a:cxnLst>
                      <a:rect l="0" t="0" r="r" b="b"/>
                      <a:pathLst>
                        <a:path w="100" h="154">
                          <a:moveTo>
                            <a:pt x="66" y="0"/>
                          </a:moveTo>
                          <a:lnTo>
                            <a:pt x="72" y="0"/>
                          </a:lnTo>
                          <a:lnTo>
                            <a:pt x="77" y="2"/>
                          </a:lnTo>
                          <a:lnTo>
                            <a:pt x="82" y="3"/>
                          </a:lnTo>
                          <a:lnTo>
                            <a:pt x="93" y="14"/>
                          </a:lnTo>
                          <a:lnTo>
                            <a:pt x="98" y="24"/>
                          </a:lnTo>
                          <a:lnTo>
                            <a:pt x="99" y="29"/>
                          </a:lnTo>
                          <a:lnTo>
                            <a:pt x="99" y="32"/>
                          </a:lnTo>
                          <a:lnTo>
                            <a:pt x="100" y="37"/>
                          </a:lnTo>
                          <a:lnTo>
                            <a:pt x="100" y="42"/>
                          </a:lnTo>
                          <a:lnTo>
                            <a:pt x="99" y="60"/>
                          </a:lnTo>
                          <a:lnTo>
                            <a:pt x="95" y="79"/>
                          </a:lnTo>
                          <a:lnTo>
                            <a:pt x="90" y="97"/>
                          </a:lnTo>
                          <a:lnTo>
                            <a:pt x="83" y="112"/>
                          </a:lnTo>
                          <a:lnTo>
                            <a:pt x="77" y="122"/>
                          </a:lnTo>
                          <a:lnTo>
                            <a:pt x="71" y="130"/>
                          </a:lnTo>
                          <a:lnTo>
                            <a:pt x="57" y="145"/>
                          </a:lnTo>
                          <a:lnTo>
                            <a:pt x="53" y="147"/>
                          </a:lnTo>
                          <a:lnTo>
                            <a:pt x="49" y="149"/>
                          </a:lnTo>
                          <a:lnTo>
                            <a:pt x="45" y="152"/>
                          </a:lnTo>
                          <a:lnTo>
                            <a:pt x="38" y="154"/>
                          </a:lnTo>
                          <a:lnTo>
                            <a:pt x="26" y="154"/>
                          </a:lnTo>
                          <a:lnTo>
                            <a:pt x="19" y="152"/>
                          </a:lnTo>
                          <a:lnTo>
                            <a:pt x="15" y="149"/>
                          </a:lnTo>
                          <a:lnTo>
                            <a:pt x="11" y="146"/>
                          </a:lnTo>
                          <a:lnTo>
                            <a:pt x="9" y="142"/>
                          </a:lnTo>
                          <a:lnTo>
                            <a:pt x="6" y="137"/>
                          </a:lnTo>
                          <a:lnTo>
                            <a:pt x="4" y="133"/>
                          </a:lnTo>
                          <a:lnTo>
                            <a:pt x="1" y="123"/>
                          </a:lnTo>
                          <a:lnTo>
                            <a:pt x="0" y="112"/>
                          </a:lnTo>
                          <a:lnTo>
                            <a:pt x="1" y="95"/>
                          </a:lnTo>
                          <a:lnTo>
                            <a:pt x="3" y="79"/>
                          </a:lnTo>
                          <a:lnTo>
                            <a:pt x="9" y="61"/>
                          </a:lnTo>
                          <a:lnTo>
                            <a:pt x="17" y="42"/>
                          </a:lnTo>
                          <a:lnTo>
                            <a:pt x="27" y="26"/>
                          </a:lnTo>
                          <a:lnTo>
                            <a:pt x="38" y="13"/>
                          </a:lnTo>
                          <a:lnTo>
                            <a:pt x="49" y="5"/>
                          </a:lnTo>
                          <a:lnTo>
                            <a:pt x="53" y="3"/>
                          </a:lnTo>
                          <a:lnTo>
                            <a:pt x="58" y="1"/>
                          </a:lnTo>
                          <a:lnTo>
                            <a:pt x="62" y="0"/>
                          </a:lnTo>
                          <a:lnTo>
                            <a:pt x="66" y="0"/>
                          </a:lnTo>
                          <a:close/>
                          <a:moveTo>
                            <a:pt x="69" y="5"/>
                          </a:moveTo>
                          <a:lnTo>
                            <a:pt x="66" y="5"/>
                          </a:lnTo>
                          <a:lnTo>
                            <a:pt x="59" y="8"/>
                          </a:lnTo>
                          <a:lnTo>
                            <a:pt x="58" y="9"/>
                          </a:lnTo>
                          <a:lnTo>
                            <a:pt x="58" y="12"/>
                          </a:lnTo>
                          <a:lnTo>
                            <a:pt x="56" y="14"/>
                          </a:lnTo>
                          <a:lnTo>
                            <a:pt x="55" y="18"/>
                          </a:lnTo>
                          <a:lnTo>
                            <a:pt x="52" y="21"/>
                          </a:lnTo>
                          <a:lnTo>
                            <a:pt x="51" y="29"/>
                          </a:lnTo>
                          <a:lnTo>
                            <a:pt x="44" y="45"/>
                          </a:lnTo>
                          <a:lnTo>
                            <a:pt x="38" y="64"/>
                          </a:lnTo>
                          <a:lnTo>
                            <a:pt x="32" y="86"/>
                          </a:lnTo>
                          <a:lnTo>
                            <a:pt x="27" y="101"/>
                          </a:lnTo>
                          <a:lnTo>
                            <a:pt x="23" y="112"/>
                          </a:lnTo>
                          <a:lnTo>
                            <a:pt x="21" y="127"/>
                          </a:lnTo>
                          <a:lnTo>
                            <a:pt x="20" y="133"/>
                          </a:lnTo>
                          <a:lnTo>
                            <a:pt x="20" y="142"/>
                          </a:lnTo>
                          <a:lnTo>
                            <a:pt x="22" y="147"/>
                          </a:lnTo>
                          <a:lnTo>
                            <a:pt x="25" y="148"/>
                          </a:lnTo>
                          <a:lnTo>
                            <a:pt x="28" y="149"/>
                          </a:lnTo>
                          <a:lnTo>
                            <a:pt x="34" y="149"/>
                          </a:lnTo>
                          <a:lnTo>
                            <a:pt x="39" y="147"/>
                          </a:lnTo>
                          <a:lnTo>
                            <a:pt x="46" y="137"/>
                          </a:lnTo>
                          <a:lnTo>
                            <a:pt x="56" y="109"/>
                          </a:lnTo>
                          <a:lnTo>
                            <a:pt x="63" y="82"/>
                          </a:lnTo>
                          <a:lnTo>
                            <a:pt x="71" y="51"/>
                          </a:lnTo>
                          <a:lnTo>
                            <a:pt x="77" y="32"/>
                          </a:lnTo>
                          <a:lnTo>
                            <a:pt x="78" y="17"/>
                          </a:lnTo>
                          <a:lnTo>
                            <a:pt x="78" y="12"/>
                          </a:lnTo>
                          <a:lnTo>
                            <a:pt x="76" y="7"/>
                          </a:lnTo>
                          <a:lnTo>
                            <a:pt x="71" y="5"/>
                          </a:lnTo>
                          <a:lnTo>
                            <a:pt x="69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5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2997" y="3651"/>
                      <a:ext cx="34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15" y="0"/>
                        </a:cxn>
                        <a:cxn ang="0">
                          <a:pos x="20" y="0"/>
                        </a:cxn>
                        <a:cxn ang="0">
                          <a:pos x="29" y="5"/>
                        </a:cxn>
                        <a:cxn ang="0">
                          <a:pos x="32" y="8"/>
                        </a:cxn>
                        <a:cxn ang="0">
                          <a:pos x="33" y="11"/>
                        </a:cxn>
                        <a:cxn ang="0">
                          <a:pos x="34" y="14"/>
                        </a:cxn>
                        <a:cxn ang="0">
                          <a:pos x="34" y="16"/>
                        </a:cxn>
                        <a:cxn ang="0">
                          <a:pos x="32" y="26"/>
                        </a:cxn>
                        <a:cxn ang="0">
                          <a:pos x="29" y="30"/>
                        </a:cxn>
                        <a:cxn ang="0">
                          <a:pos x="27" y="33"/>
                        </a:cxn>
                        <a:cxn ang="0">
                          <a:pos x="22" y="35"/>
                        </a:cxn>
                        <a:cxn ang="0">
                          <a:pos x="10" y="35"/>
                        </a:cxn>
                        <a:cxn ang="0">
                          <a:pos x="9" y="34"/>
                        </a:cxn>
                        <a:cxn ang="0">
                          <a:pos x="7" y="33"/>
                        </a:cxn>
                        <a:cxn ang="0">
                          <a:pos x="2" y="28"/>
                        </a:cxn>
                        <a:cxn ang="0">
                          <a:pos x="0" y="23"/>
                        </a:cxn>
                        <a:cxn ang="0">
                          <a:pos x="0" y="11"/>
                        </a:cxn>
                        <a:cxn ang="0">
                          <a:pos x="1" y="10"/>
                        </a:cxn>
                        <a:cxn ang="0">
                          <a:pos x="2" y="8"/>
                        </a:cxn>
                        <a:cxn ang="0">
                          <a:pos x="7" y="3"/>
                        </a:cxn>
                        <a:cxn ang="0">
                          <a:pos x="10" y="2"/>
                        </a:cxn>
                        <a:cxn ang="0">
                          <a:pos x="13" y="0"/>
                        </a:cxn>
                        <a:cxn ang="0">
                          <a:pos x="15" y="0"/>
                        </a:cxn>
                      </a:cxnLst>
                      <a:rect l="0" t="0" r="r" b="b"/>
                      <a:pathLst>
                        <a:path w="34" h="35">
                          <a:moveTo>
                            <a:pt x="15" y="0"/>
                          </a:moveTo>
                          <a:lnTo>
                            <a:pt x="20" y="0"/>
                          </a:lnTo>
                          <a:lnTo>
                            <a:pt x="29" y="5"/>
                          </a:lnTo>
                          <a:lnTo>
                            <a:pt x="32" y="8"/>
                          </a:lnTo>
                          <a:lnTo>
                            <a:pt x="33" y="11"/>
                          </a:lnTo>
                          <a:lnTo>
                            <a:pt x="34" y="14"/>
                          </a:lnTo>
                          <a:lnTo>
                            <a:pt x="34" y="16"/>
                          </a:lnTo>
                          <a:lnTo>
                            <a:pt x="32" y="26"/>
                          </a:lnTo>
                          <a:lnTo>
                            <a:pt x="29" y="30"/>
                          </a:lnTo>
                          <a:lnTo>
                            <a:pt x="27" y="33"/>
                          </a:lnTo>
                          <a:lnTo>
                            <a:pt x="22" y="35"/>
                          </a:lnTo>
                          <a:lnTo>
                            <a:pt x="10" y="35"/>
                          </a:lnTo>
                          <a:lnTo>
                            <a:pt x="9" y="34"/>
                          </a:lnTo>
                          <a:lnTo>
                            <a:pt x="7" y="33"/>
                          </a:lnTo>
                          <a:lnTo>
                            <a:pt x="2" y="28"/>
                          </a:lnTo>
                          <a:lnTo>
                            <a:pt x="0" y="23"/>
                          </a:lnTo>
                          <a:lnTo>
                            <a:pt x="0" y="11"/>
                          </a:lnTo>
                          <a:lnTo>
                            <a:pt x="1" y="10"/>
                          </a:lnTo>
                          <a:lnTo>
                            <a:pt x="2" y="8"/>
                          </a:lnTo>
                          <a:lnTo>
                            <a:pt x="7" y="3"/>
                          </a:lnTo>
                          <a:lnTo>
                            <a:pt x="10" y="2"/>
                          </a:lnTo>
                          <a:lnTo>
                            <a:pt x="13" y="0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6" name="Freeform 249"/>
                    <p:cNvSpPr>
                      <a:spLocks/>
                    </p:cNvSpPr>
                    <p:nvPr/>
                  </p:nvSpPr>
                  <p:spPr bwMode="auto">
                    <a:xfrm>
                      <a:off x="3061" y="3534"/>
                      <a:ext cx="105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0"/>
                        </a:cxn>
                        <a:cxn ang="0">
                          <a:pos x="105" y="0"/>
                        </a:cxn>
                        <a:cxn ang="0">
                          <a:pos x="98" y="27"/>
                        </a:cxn>
                        <a:cxn ang="0">
                          <a:pos x="47" y="27"/>
                        </a:cxn>
                        <a:cxn ang="0">
                          <a:pos x="41" y="40"/>
                        </a:cxn>
                        <a:cxn ang="0">
                          <a:pos x="55" y="43"/>
                        </a:cxn>
                        <a:cxn ang="0">
                          <a:pos x="66" y="49"/>
                        </a:cxn>
                        <a:cxn ang="0">
                          <a:pos x="71" y="52"/>
                        </a:cxn>
                        <a:cxn ang="0">
                          <a:pos x="74" y="55"/>
                        </a:cxn>
                        <a:cxn ang="0">
                          <a:pos x="78" y="58"/>
                        </a:cxn>
                        <a:cxn ang="0">
                          <a:pos x="80" y="61"/>
                        </a:cxn>
                        <a:cxn ang="0">
                          <a:pos x="83" y="66"/>
                        </a:cxn>
                        <a:cxn ang="0">
                          <a:pos x="87" y="78"/>
                        </a:cxn>
                        <a:cxn ang="0">
                          <a:pos x="90" y="89"/>
                        </a:cxn>
                        <a:cxn ang="0">
                          <a:pos x="87" y="105"/>
                        </a:cxn>
                        <a:cxn ang="0">
                          <a:pos x="80" y="120"/>
                        </a:cxn>
                        <a:cxn ang="0">
                          <a:pos x="71" y="133"/>
                        </a:cxn>
                        <a:cxn ang="0">
                          <a:pos x="56" y="143"/>
                        </a:cxn>
                        <a:cxn ang="0">
                          <a:pos x="47" y="148"/>
                        </a:cxn>
                        <a:cxn ang="0">
                          <a:pos x="36" y="151"/>
                        </a:cxn>
                        <a:cxn ang="0">
                          <a:pos x="24" y="152"/>
                        </a:cxn>
                        <a:cxn ang="0">
                          <a:pos x="16" y="152"/>
                        </a:cxn>
                        <a:cxn ang="0">
                          <a:pos x="8" y="150"/>
                        </a:cxn>
                        <a:cxn ang="0">
                          <a:pos x="5" y="147"/>
                        </a:cxn>
                        <a:cxn ang="0">
                          <a:pos x="0" y="138"/>
                        </a:cxn>
                        <a:cxn ang="0">
                          <a:pos x="0" y="135"/>
                        </a:cxn>
                        <a:cxn ang="0">
                          <a:pos x="1" y="133"/>
                        </a:cxn>
                        <a:cxn ang="0">
                          <a:pos x="1" y="131"/>
                        </a:cxn>
                        <a:cxn ang="0">
                          <a:pos x="3" y="128"/>
                        </a:cxn>
                        <a:cxn ang="0">
                          <a:pos x="5" y="127"/>
                        </a:cxn>
                        <a:cxn ang="0">
                          <a:pos x="10" y="127"/>
                        </a:cxn>
                        <a:cxn ang="0">
                          <a:pos x="12" y="126"/>
                        </a:cxn>
                        <a:cxn ang="0">
                          <a:pos x="14" y="126"/>
                        </a:cxn>
                        <a:cxn ang="0">
                          <a:pos x="22" y="129"/>
                        </a:cxn>
                        <a:cxn ang="0">
                          <a:pos x="24" y="132"/>
                        </a:cxn>
                        <a:cxn ang="0">
                          <a:pos x="28" y="134"/>
                        </a:cxn>
                        <a:cxn ang="0">
                          <a:pos x="34" y="140"/>
                        </a:cxn>
                        <a:cxn ang="0">
                          <a:pos x="38" y="143"/>
                        </a:cxn>
                        <a:cxn ang="0">
                          <a:pos x="43" y="143"/>
                        </a:cxn>
                        <a:cxn ang="0">
                          <a:pos x="48" y="141"/>
                        </a:cxn>
                        <a:cxn ang="0">
                          <a:pos x="52" y="140"/>
                        </a:cxn>
                        <a:cxn ang="0">
                          <a:pos x="56" y="135"/>
                        </a:cxn>
                        <a:cxn ang="0">
                          <a:pos x="60" y="128"/>
                        </a:cxn>
                        <a:cxn ang="0">
                          <a:pos x="62" y="120"/>
                        </a:cxn>
                        <a:cxn ang="0">
                          <a:pos x="63" y="110"/>
                        </a:cxn>
                        <a:cxn ang="0">
                          <a:pos x="62" y="97"/>
                        </a:cxn>
                        <a:cxn ang="0">
                          <a:pos x="56" y="86"/>
                        </a:cxn>
                        <a:cxn ang="0">
                          <a:pos x="55" y="82"/>
                        </a:cxn>
                        <a:cxn ang="0">
                          <a:pos x="52" y="77"/>
                        </a:cxn>
                        <a:cxn ang="0">
                          <a:pos x="48" y="74"/>
                        </a:cxn>
                        <a:cxn ang="0">
                          <a:pos x="44" y="71"/>
                        </a:cxn>
                        <a:cxn ang="0">
                          <a:pos x="41" y="68"/>
                        </a:cxn>
                        <a:cxn ang="0">
                          <a:pos x="31" y="65"/>
                        </a:cxn>
                        <a:cxn ang="0">
                          <a:pos x="19" y="64"/>
                        </a:cxn>
                        <a:cxn ang="0">
                          <a:pos x="49" y="0"/>
                        </a:cxn>
                      </a:cxnLst>
                      <a:rect l="0" t="0" r="r" b="b"/>
                      <a:pathLst>
                        <a:path w="105" h="152">
                          <a:moveTo>
                            <a:pt x="49" y="0"/>
                          </a:moveTo>
                          <a:lnTo>
                            <a:pt x="105" y="0"/>
                          </a:lnTo>
                          <a:lnTo>
                            <a:pt x="98" y="27"/>
                          </a:lnTo>
                          <a:lnTo>
                            <a:pt x="47" y="27"/>
                          </a:lnTo>
                          <a:lnTo>
                            <a:pt x="41" y="40"/>
                          </a:lnTo>
                          <a:lnTo>
                            <a:pt x="55" y="43"/>
                          </a:lnTo>
                          <a:lnTo>
                            <a:pt x="66" y="49"/>
                          </a:lnTo>
                          <a:lnTo>
                            <a:pt x="71" y="52"/>
                          </a:lnTo>
                          <a:lnTo>
                            <a:pt x="74" y="55"/>
                          </a:lnTo>
                          <a:lnTo>
                            <a:pt x="78" y="58"/>
                          </a:lnTo>
                          <a:lnTo>
                            <a:pt x="80" y="61"/>
                          </a:lnTo>
                          <a:lnTo>
                            <a:pt x="83" y="66"/>
                          </a:lnTo>
                          <a:lnTo>
                            <a:pt x="87" y="78"/>
                          </a:lnTo>
                          <a:lnTo>
                            <a:pt x="90" y="89"/>
                          </a:lnTo>
                          <a:lnTo>
                            <a:pt x="87" y="105"/>
                          </a:lnTo>
                          <a:lnTo>
                            <a:pt x="80" y="120"/>
                          </a:lnTo>
                          <a:lnTo>
                            <a:pt x="71" y="133"/>
                          </a:lnTo>
                          <a:lnTo>
                            <a:pt x="56" y="143"/>
                          </a:lnTo>
                          <a:lnTo>
                            <a:pt x="47" y="148"/>
                          </a:lnTo>
                          <a:lnTo>
                            <a:pt x="36" y="151"/>
                          </a:lnTo>
                          <a:lnTo>
                            <a:pt x="24" y="152"/>
                          </a:lnTo>
                          <a:lnTo>
                            <a:pt x="16" y="152"/>
                          </a:lnTo>
                          <a:lnTo>
                            <a:pt x="8" y="150"/>
                          </a:lnTo>
                          <a:lnTo>
                            <a:pt x="5" y="147"/>
                          </a:lnTo>
                          <a:lnTo>
                            <a:pt x="0" y="138"/>
                          </a:lnTo>
                          <a:lnTo>
                            <a:pt x="0" y="135"/>
                          </a:lnTo>
                          <a:lnTo>
                            <a:pt x="1" y="133"/>
                          </a:lnTo>
                          <a:lnTo>
                            <a:pt x="1" y="131"/>
                          </a:lnTo>
                          <a:lnTo>
                            <a:pt x="3" y="128"/>
                          </a:lnTo>
                          <a:lnTo>
                            <a:pt x="5" y="127"/>
                          </a:lnTo>
                          <a:lnTo>
                            <a:pt x="10" y="127"/>
                          </a:lnTo>
                          <a:lnTo>
                            <a:pt x="12" y="126"/>
                          </a:lnTo>
                          <a:lnTo>
                            <a:pt x="14" y="126"/>
                          </a:lnTo>
                          <a:lnTo>
                            <a:pt x="22" y="129"/>
                          </a:lnTo>
                          <a:lnTo>
                            <a:pt x="24" y="132"/>
                          </a:lnTo>
                          <a:lnTo>
                            <a:pt x="28" y="134"/>
                          </a:lnTo>
                          <a:lnTo>
                            <a:pt x="34" y="140"/>
                          </a:lnTo>
                          <a:lnTo>
                            <a:pt x="38" y="143"/>
                          </a:lnTo>
                          <a:lnTo>
                            <a:pt x="43" y="143"/>
                          </a:lnTo>
                          <a:lnTo>
                            <a:pt x="48" y="141"/>
                          </a:lnTo>
                          <a:lnTo>
                            <a:pt x="52" y="140"/>
                          </a:lnTo>
                          <a:lnTo>
                            <a:pt x="56" y="135"/>
                          </a:lnTo>
                          <a:lnTo>
                            <a:pt x="60" y="128"/>
                          </a:lnTo>
                          <a:lnTo>
                            <a:pt x="62" y="120"/>
                          </a:lnTo>
                          <a:lnTo>
                            <a:pt x="63" y="110"/>
                          </a:lnTo>
                          <a:lnTo>
                            <a:pt x="62" y="97"/>
                          </a:lnTo>
                          <a:lnTo>
                            <a:pt x="56" y="86"/>
                          </a:lnTo>
                          <a:lnTo>
                            <a:pt x="55" y="82"/>
                          </a:lnTo>
                          <a:lnTo>
                            <a:pt x="52" y="77"/>
                          </a:lnTo>
                          <a:lnTo>
                            <a:pt x="48" y="74"/>
                          </a:lnTo>
                          <a:lnTo>
                            <a:pt x="44" y="71"/>
                          </a:lnTo>
                          <a:lnTo>
                            <a:pt x="41" y="68"/>
                          </a:lnTo>
                          <a:lnTo>
                            <a:pt x="31" y="65"/>
                          </a:lnTo>
                          <a:lnTo>
                            <a:pt x="19" y="64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" name="Line 2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71" y="3428"/>
                      <a:ext cx="0" cy="1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8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3319" y="3532"/>
                      <a:ext cx="94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94" y="0"/>
                        </a:cxn>
                        <a:cxn ang="0">
                          <a:pos x="59" y="124"/>
                        </a:cxn>
                        <a:cxn ang="0">
                          <a:pos x="57" y="129"/>
                        </a:cxn>
                        <a:cxn ang="0">
                          <a:pos x="55" y="133"/>
                        </a:cxn>
                        <a:cxn ang="0">
                          <a:pos x="54" y="135"/>
                        </a:cxn>
                        <a:cxn ang="0">
                          <a:pos x="54" y="139"/>
                        </a:cxn>
                        <a:cxn ang="0">
                          <a:pos x="55" y="139"/>
                        </a:cxn>
                        <a:cxn ang="0">
                          <a:pos x="55" y="141"/>
                        </a:cxn>
                        <a:cxn ang="0">
                          <a:pos x="59" y="145"/>
                        </a:cxn>
                        <a:cxn ang="0">
                          <a:pos x="64" y="145"/>
                        </a:cxn>
                        <a:cxn ang="0">
                          <a:pos x="66" y="146"/>
                        </a:cxn>
                        <a:cxn ang="0">
                          <a:pos x="70" y="147"/>
                        </a:cxn>
                        <a:cxn ang="0">
                          <a:pos x="74" y="147"/>
                        </a:cxn>
                        <a:cxn ang="0">
                          <a:pos x="74" y="152"/>
                        </a:cxn>
                        <a:cxn ang="0">
                          <a:pos x="0" y="152"/>
                        </a:cxn>
                        <a:cxn ang="0">
                          <a:pos x="3" y="147"/>
                        </a:cxn>
                        <a:cxn ang="0">
                          <a:pos x="11" y="147"/>
                        </a:cxn>
                        <a:cxn ang="0">
                          <a:pos x="15" y="146"/>
                        </a:cxn>
                        <a:cxn ang="0">
                          <a:pos x="17" y="145"/>
                        </a:cxn>
                        <a:cxn ang="0">
                          <a:pos x="19" y="145"/>
                        </a:cxn>
                        <a:cxn ang="0">
                          <a:pos x="24" y="142"/>
                        </a:cxn>
                        <a:cxn ang="0">
                          <a:pos x="25" y="140"/>
                        </a:cxn>
                        <a:cxn ang="0">
                          <a:pos x="27" y="139"/>
                        </a:cxn>
                        <a:cxn ang="0">
                          <a:pos x="28" y="136"/>
                        </a:cxn>
                        <a:cxn ang="0">
                          <a:pos x="29" y="133"/>
                        </a:cxn>
                        <a:cxn ang="0">
                          <a:pos x="29" y="129"/>
                        </a:cxn>
                        <a:cxn ang="0">
                          <a:pos x="30" y="124"/>
                        </a:cxn>
                        <a:cxn ang="0">
                          <a:pos x="52" y="51"/>
                        </a:cxn>
                        <a:cxn ang="0">
                          <a:pos x="57" y="39"/>
                        </a:cxn>
                        <a:cxn ang="0">
                          <a:pos x="58" y="36"/>
                        </a:cxn>
                        <a:cxn ang="0">
                          <a:pos x="58" y="33"/>
                        </a:cxn>
                        <a:cxn ang="0">
                          <a:pos x="59" y="32"/>
                        </a:cxn>
                        <a:cxn ang="0">
                          <a:pos x="59" y="24"/>
                        </a:cxn>
                        <a:cxn ang="0">
                          <a:pos x="57" y="19"/>
                        </a:cxn>
                        <a:cxn ang="0">
                          <a:pos x="52" y="17"/>
                        </a:cxn>
                        <a:cxn ang="0">
                          <a:pos x="35" y="17"/>
                        </a:cxn>
                        <a:cxn ang="0">
                          <a:pos x="35" y="14"/>
                        </a:cxn>
                        <a:cxn ang="0">
                          <a:pos x="89" y="0"/>
                        </a:cxn>
                        <a:cxn ang="0">
                          <a:pos x="94" y="0"/>
                        </a:cxn>
                      </a:cxnLst>
                      <a:rect l="0" t="0" r="r" b="b"/>
                      <a:pathLst>
                        <a:path w="94" h="152">
                          <a:moveTo>
                            <a:pt x="94" y="0"/>
                          </a:moveTo>
                          <a:lnTo>
                            <a:pt x="59" y="124"/>
                          </a:lnTo>
                          <a:lnTo>
                            <a:pt x="57" y="129"/>
                          </a:lnTo>
                          <a:lnTo>
                            <a:pt x="55" y="133"/>
                          </a:lnTo>
                          <a:lnTo>
                            <a:pt x="54" y="135"/>
                          </a:lnTo>
                          <a:lnTo>
                            <a:pt x="54" y="139"/>
                          </a:lnTo>
                          <a:lnTo>
                            <a:pt x="55" y="139"/>
                          </a:lnTo>
                          <a:lnTo>
                            <a:pt x="55" y="141"/>
                          </a:lnTo>
                          <a:lnTo>
                            <a:pt x="59" y="145"/>
                          </a:lnTo>
                          <a:lnTo>
                            <a:pt x="64" y="145"/>
                          </a:lnTo>
                          <a:lnTo>
                            <a:pt x="66" y="146"/>
                          </a:lnTo>
                          <a:lnTo>
                            <a:pt x="70" y="147"/>
                          </a:lnTo>
                          <a:lnTo>
                            <a:pt x="74" y="147"/>
                          </a:lnTo>
                          <a:lnTo>
                            <a:pt x="74" y="152"/>
                          </a:lnTo>
                          <a:lnTo>
                            <a:pt x="0" y="152"/>
                          </a:lnTo>
                          <a:lnTo>
                            <a:pt x="3" y="147"/>
                          </a:lnTo>
                          <a:lnTo>
                            <a:pt x="11" y="147"/>
                          </a:lnTo>
                          <a:lnTo>
                            <a:pt x="15" y="146"/>
                          </a:lnTo>
                          <a:lnTo>
                            <a:pt x="17" y="145"/>
                          </a:lnTo>
                          <a:lnTo>
                            <a:pt x="19" y="145"/>
                          </a:lnTo>
                          <a:lnTo>
                            <a:pt x="24" y="142"/>
                          </a:lnTo>
                          <a:lnTo>
                            <a:pt x="25" y="140"/>
                          </a:lnTo>
                          <a:lnTo>
                            <a:pt x="27" y="139"/>
                          </a:lnTo>
                          <a:lnTo>
                            <a:pt x="28" y="136"/>
                          </a:lnTo>
                          <a:lnTo>
                            <a:pt x="29" y="133"/>
                          </a:lnTo>
                          <a:lnTo>
                            <a:pt x="29" y="129"/>
                          </a:lnTo>
                          <a:lnTo>
                            <a:pt x="30" y="124"/>
                          </a:lnTo>
                          <a:lnTo>
                            <a:pt x="52" y="51"/>
                          </a:lnTo>
                          <a:lnTo>
                            <a:pt x="57" y="39"/>
                          </a:lnTo>
                          <a:lnTo>
                            <a:pt x="58" y="36"/>
                          </a:lnTo>
                          <a:lnTo>
                            <a:pt x="58" y="33"/>
                          </a:lnTo>
                          <a:lnTo>
                            <a:pt x="59" y="32"/>
                          </a:lnTo>
                          <a:lnTo>
                            <a:pt x="59" y="24"/>
                          </a:lnTo>
                          <a:lnTo>
                            <a:pt x="57" y="19"/>
                          </a:lnTo>
                          <a:lnTo>
                            <a:pt x="52" y="17"/>
                          </a:lnTo>
                          <a:lnTo>
                            <a:pt x="35" y="17"/>
                          </a:lnTo>
                          <a:lnTo>
                            <a:pt x="35" y="14"/>
                          </a:lnTo>
                          <a:lnTo>
                            <a:pt x="89" y="0"/>
                          </a:lnTo>
                          <a:lnTo>
                            <a:pt x="9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9" name="Line 2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15" y="3428"/>
                      <a:ext cx="0" cy="1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3580" y="3532"/>
                      <a:ext cx="93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93" y="0"/>
                        </a:cxn>
                        <a:cxn ang="0">
                          <a:pos x="59" y="124"/>
                        </a:cxn>
                        <a:cxn ang="0">
                          <a:pos x="56" y="129"/>
                        </a:cxn>
                        <a:cxn ang="0">
                          <a:pos x="55" y="133"/>
                        </a:cxn>
                        <a:cxn ang="0">
                          <a:pos x="54" y="135"/>
                        </a:cxn>
                        <a:cxn ang="0">
                          <a:pos x="54" y="139"/>
                        </a:cxn>
                        <a:cxn ang="0">
                          <a:pos x="55" y="139"/>
                        </a:cxn>
                        <a:cxn ang="0">
                          <a:pos x="55" y="141"/>
                        </a:cxn>
                        <a:cxn ang="0">
                          <a:pos x="59" y="145"/>
                        </a:cxn>
                        <a:cxn ang="0">
                          <a:pos x="63" y="145"/>
                        </a:cxn>
                        <a:cxn ang="0">
                          <a:pos x="66" y="146"/>
                        </a:cxn>
                        <a:cxn ang="0">
                          <a:pos x="69" y="147"/>
                        </a:cxn>
                        <a:cxn ang="0">
                          <a:pos x="74" y="147"/>
                        </a:cxn>
                        <a:cxn ang="0">
                          <a:pos x="74" y="152"/>
                        </a:cxn>
                        <a:cxn ang="0">
                          <a:pos x="0" y="152"/>
                        </a:cxn>
                        <a:cxn ang="0">
                          <a:pos x="2" y="147"/>
                        </a:cxn>
                        <a:cxn ang="0">
                          <a:pos x="11" y="147"/>
                        </a:cxn>
                        <a:cxn ang="0">
                          <a:pos x="14" y="146"/>
                        </a:cxn>
                        <a:cxn ang="0">
                          <a:pos x="17" y="145"/>
                        </a:cxn>
                        <a:cxn ang="0">
                          <a:pos x="19" y="145"/>
                        </a:cxn>
                        <a:cxn ang="0">
                          <a:pos x="24" y="142"/>
                        </a:cxn>
                        <a:cxn ang="0">
                          <a:pos x="25" y="140"/>
                        </a:cxn>
                        <a:cxn ang="0">
                          <a:pos x="26" y="139"/>
                        </a:cxn>
                        <a:cxn ang="0">
                          <a:pos x="27" y="136"/>
                        </a:cxn>
                        <a:cxn ang="0">
                          <a:pos x="29" y="133"/>
                        </a:cxn>
                        <a:cxn ang="0">
                          <a:pos x="29" y="129"/>
                        </a:cxn>
                        <a:cxn ang="0">
                          <a:pos x="30" y="124"/>
                        </a:cxn>
                        <a:cxn ang="0">
                          <a:pos x="51" y="51"/>
                        </a:cxn>
                        <a:cxn ang="0">
                          <a:pos x="56" y="39"/>
                        </a:cxn>
                        <a:cxn ang="0">
                          <a:pos x="57" y="36"/>
                        </a:cxn>
                        <a:cxn ang="0">
                          <a:pos x="57" y="33"/>
                        </a:cxn>
                        <a:cxn ang="0">
                          <a:pos x="59" y="32"/>
                        </a:cxn>
                        <a:cxn ang="0">
                          <a:pos x="59" y="24"/>
                        </a:cxn>
                        <a:cxn ang="0">
                          <a:pos x="56" y="19"/>
                        </a:cxn>
                        <a:cxn ang="0">
                          <a:pos x="51" y="17"/>
                        </a:cxn>
                        <a:cxn ang="0">
                          <a:pos x="35" y="17"/>
                        </a:cxn>
                        <a:cxn ang="0">
                          <a:pos x="35" y="14"/>
                        </a:cxn>
                        <a:cxn ang="0">
                          <a:pos x="88" y="0"/>
                        </a:cxn>
                        <a:cxn ang="0">
                          <a:pos x="93" y="0"/>
                        </a:cxn>
                      </a:cxnLst>
                      <a:rect l="0" t="0" r="r" b="b"/>
                      <a:pathLst>
                        <a:path w="93" h="152">
                          <a:moveTo>
                            <a:pt x="93" y="0"/>
                          </a:moveTo>
                          <a:lnTo>
                            <a:pt x="59" y="124"/>
                          </a:lnTo>
                          <a:lnTo>
                            <a:pt x="56" y="129"/>
                          </a:lnTo>
                          <a:lnTo>
                            <a:pt x="55" y="133"/>
                          </a:lnTo>
                          <a:lnTo>
                            <a:pt x="54" y="135"/>
                          </a:lnTo>
                          <a:lnTo>
                            <a:pt x="54" y="139"/>
                          </a:lnTo>
                          <a:lnTo>
                            <a:pt x="55" y="139"/>
                          </a:lnTo>
                          <a:lnTo>
                            <a:pt x="55" y="141"/>
                          </a:lnTo>
                          <a:lnTo>
                            <a:pt x="59" y="145"/>
                          </a:lnTo>
                          <a:lnTo>
                            <a:pt x="63" y="145"/>
                          </a:lnTo>
                          <a:lnTo>
                            <a:pt x="66" y="146"/>
                          </a:lnTo>
                          <a:lnTo>
                            <a:pt x="69" y="147"/>
                          </a:lnTo>
                          <a:lnTo>
                            <a:pt x="74" y="147"/>
                          </a:lnTo>
                          <a:lnTo>
                            <a:pt x="74" y="152"/>
                          </a:lnTo>
                          <a:lnTo>
                            <a:pt x="0" y="152"/>
                          </a:lnTo>
                          <a:lnTo>
                            <a:pt x="2" y="147"/>
                          </a:lnTo>
                          <a:lnTo>
                            <a:pt x="11" y="147"/>
                          </a:lnTo>
                          <a:lnTo>
                            <a:pt x="14" y="146"/>
                          </a:lnTo>
                          <a:lnTo>
                            <a:pt x="17" y="145"/>
                          </a:lnTo>
                          <a:lnTo>
                            <a:pt x="19" y="145"/>
                          </a:lnTo>
                          <a:lnTo>
                            <a:pt x="24" y="142"/>
                          </a:lnTo>
                          <a:lnTo>
                            <a:pt x="25" y="140"/>
                          </a:lnTo>
                          <a:lnTo>
                            <a:pt x="26" y="139"/>
                          </a:lnTo>
                          <a:lnTo>
                            <a:pt x="27" y="136"/>
                          </a:lnTo>
                          <a:lnTo>
                            <a:pt x="29" y="133"/>
                          </a:lnTo>
                          <a:lnTo>
                            <a:pt x="29" y="129"/>
                          </a:lnTo>
                          <a:lnTo>
                            <a:pt x="30" y="124"/>
                          </a:lnTo>
                          <a:lnTo>
                            <a:pt x="51" y="51"/>
                          </a:lnTo>
                          <a:lnTo>
                            <a:pt x="56" y="39"/>
                          </a:lnTo>
                          <a:lnTo>
                            <a:pt x="57" y="36"/>
                          </a:lnTo>
                          <a:lnTo>
                            <a:pt x="57" y="33"/>
                          </a:lnTo>
                          <a:lnTo>
                            <a:pt x="59" y="32"/>
                          </a:lnTo>
                          <a:lnTo>
                            <a:pt x="59" y="24"/>
                          </a:lnTo>
                          <a:lnTo>
                            <a:pt x="56" y="19"/>
                          </a:lnTo>
                          <a:lnTo>
                            <a:pt x="51" y="17"/>
                          </a:lnTo>
                          <a:lnTo>
                            <a:pt x="35" y="17"/>
                          </a:lnTo>
                          <a:lnTo>
                            <a:pt x="35" y="14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Freeform 254"/>
                    <p:cNvSpPr>
                      <a:spLocks/>
                    </p:cNvSpPr>
                    <p:nvPr/>
                  </p:nvSpPr>
                  <p:spPr bwMode="auto">
                    <a:xfrm>
                      <a:off x="3685" y="3651"/>
                      <a:ext cx="35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0"/>
                        </a:cxn>
                        <a:cxn ang="0">
                          <a:pos x="21" y="0"/>
                        </a:cxn>
                        <a:cxn ang="0">
                          <a:pos x="30" y="5"/>
                        </a:cxn>
                        <a:cxn ang="0">
                          <a:pos x="32" y="8"/>
                        </a:cxn>
                        <a:cxn ang="0">
                          <a:pos x="34" y="11"/>
                        </a:cxn>
                        <a:cxn ang="0">
                          <a:pos x="35" y="14"/>
                        </a:cxn>
                        <a:cxn ang="0">
                          <a:pos x="35" y="16"/>
                        </a:cxn>
                        <a:cxn ang="0">
                          <a:pos x="32" y="26"/>
                        </a:cxn>
                        <a:cxn ang="0">
                          <a:pos x="30" y="30"/>
                        </a:cxn>
                        <a:cxn ang="0">
                          <a:pos x="28" y="33"/>
                        </a:cxn>
                        <a:cxn ang="0">
                          <a:pos x="23" y="35"/>
                        </a:cxn>
                        <a:cxn ang="0">
                          <a:pos x="11" y="35"/>
                        </a:cxn>
                        <a:cxn ang="0">
                          <a:pos x="10" y="34"/>
                        </a:cxn>
                        <a:cxn ang="0">
                          <a:pos x="7" y="33"/>
                        </a:cxn>
                        <a:cxn ang="0">
                          <a:pos x="3" y="28"/>
                        </a:cxn>
                        <a:cxn ang="0">
                          <a:pos x="0" y="23"/>
                        </a:cxn>
                        <a:cxn ang="0">
                          <a:pos x="0" y="11"/>
                        </a:cxn>
                        <a:cxn ang="0">
                          <a:pos x="1" y="10"/>
                        </a:cxn>
                        <a:cxn ang="0">
                          <a:pos x="3" y="8"/>
                        </a:cxn>
                        <a:cxn ang="0">
                          <a:pos x="7" y="3"/>
                        </a:cxn>
                        <a:cxn ang="0">
                          <a:pos x="11" y="2"/>
                        </a:cxn>
                        <a:cxn ang="0">
                          <a:pos x="13" y="0"/>
                        </a:cxn>
                        <a:cxn ang="0">
                          <a:pos x="16" y="0"/>
                        </a:cxn>
                      </a:cxnLst>
                      <a:rect l="0" t="0" r="r" b="b"/>
                      <a:pathLst>
                        <a:path w="35" h="35">
                          <a:moveTo>
                            <a:pt x="16" y="0"/>
                          </a:moveTo>
                          <a:lnTo>
                            <a:pt x="21" y="0"/>
                          </a:lnTo>
                          <a:lnTo>
                            <a:pt x="30" y="5"/>
                          </a:lnTo>
                          <a:lnTo>
                            <a:pt x="32" y="8"/>
                          </a:lnTo>
                          <a:lnTo>
                            <a:pt x="34" y="11"/>
                          </a:lnTo>
                          <a:lnTo>
                            <a:pt x="35" y="14"/>
                          </a:lnTo>
                          <a:lnTo>
                            <a:pt x="35" y="16"/>
                          </a:lnTo>
                          <a:lnTo>
                            <a:pt x="32" y="26"/>
                          </a:lnTo>
                          <a:lnTo>
                            <a:pt x="30" y="30"/>
                          </a:lnTo>
                          <a:lnTo>
                            <a:pt x="28" y="33"/>
                          </a:lnTo>
                          <a:lnTo>
                            <a:pt x="23" y="35"/>
                          </a:lnTo>
                          <a:lnTo>
                            <a:pt x="11" y="35"/>
                          </a:lnTo>
                          <a:lnTo>
                            <a:pt x="10" y="34"/>
                          </a:lnTo>
                          <a:lnTo>
                            <a:pt x="7" y="33"/>
                          </a:lnTo>
                          <a:lnTo>
                            <a:pt x="3" y="28"/>
                          </a:lnTo>
                          <a:lnTo>
                            <a:pt x="0" y="23"/>
                          </a:lnTo>
                          <a:lnTo>
                            <a:pt x="0" y="11"/>
                          </a:lnTo>
                          <a:lnTo>
                            <a:pt x="1" y="10"/>
                          </a:lnTo>
                          <a:lnTo>
                            <a:pt x="3" y="8"/>
                          </a:lnTo>
                          <a:lnTo>
                            <a:pt x="7" y="3"/>
                          </a:lnTo>
                          <a:lnTo>
                            <a:pt x="11" y="2"/>
                          </a:lnTo>
                          <a:lnTo>
                            <a:pt x="13" y="0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3750" y="3534"/>
                      <a:ext cx="105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0"/>
                        </a:cxn>
                        <a:cxn ang="0">
                          <a:pos x="105" y="0"/>
                        </a:cxn>
                        <a:cxn ang="0">
                          <a:pos x="98" y="27"/>
                        </a:cxn>
                        <a:cxn ang="0">
                          <a:pos x="46" y="27"/>
                        </a:cxn>
                        <a:cxn ang="0">
                          <a:pos x="40" y="40"/>
                        </a:cxn>
                        <a:cxn ang="0">
                          <a:pos x="55" y="43"/>
                        </a:cxn>
                        <a:cxn ang="0">
                          <a:pos x="65" y="49"/>
                        </a:cxn>
                        <a:cxn ang="0">
                          <a:pos x="70" y="52"/>
                        </a:cxn>
                        <a:cxn ang="0">
                          <a:pos x="74" y="55"/>
                        </a:cxn>
                        <a:cxn ang="0">
                          <a:pos x="77" y="58"/>
                        </a:cxn>
                        <a:cxn ang="0">
                          <a:pos x="80" y="61"/>
                        </a:cxn>
                        <a:cxn ang="0">
                          <a:pos x="82" y="66"/>
                        </a:cxn>
                        <a:cxn ang="0">
                          <a:pos x="87" y="78"/>
                        </a:cxn>
                        <a:cxn ang="0">
                          <a:pos x="89" y="89"/>
                        </a:cxn>
                        <a:cxn ang="0">
                          <a:pos x="87" y="105"/>
                        </a:cxn>
                        <a:cxn ang="0">
                          <a:pos x="80" y="120"/>
                        </a:cxn>
                        <a:cxn ang="0">
                          <a:pos x="70" y="133"/>
                        </a:cxn>
                        <a:cxn ang="0">
                          <a:pos x="56" y="143"/>
                        </a:cxn>
                        <a:cxn ang="0">
                          <a:pos x="46" y="148"/>
                        </a:cxn>
                        <a:cxn ang="0">
                          <a:pos x="36" y="151"/>
                        </a:cxn>
                        <a:cxn ang="0">
                          <a:pos x="24" y="152"/>
                        </a:cxn>
                        <a:cxn ang="0">
                          <a:pos x="15" y="152"/>
                        </a:cxn>
                        <a:cxn ang="0">
                          <a:pos x="8" y="150"/>
                        </a:cxn>
                        <a:cxn ang="0">
                          <a:pos x="5" y="147"/>
                        </a:cxn>
                        <a:cxn ang="0">
                          <a:pos x="0" y="138"/>
                        </a:cxn>
                        <a:cxn ang="0">
                          <a:pos x="0" y="135"/>
                        </a:cxn>
                        <a:cxn ang="0">
                          <a:pos x="1" y="133"/>
                        </a:cxn>
                        <a:cxn ang="0">
                          <a:pos x="1" y="131"/>
                        </a:cxn>
                        <a:cxn ang="0">
                          <a:pos x="2" y="128"/>
                        </a:cxn>
                        <a:cxn ang="0">
                          <a:pos x="5" y="127"/>
                        </a:cxn>
                        <a:cxn ang="0">
                          <a:pos x="9" y="127"/>
                        </a:cxn>
                        <a:cxn ang="0">
                          <a:pos x="12" y="126"/>
                        </a:cxn>
                        <a:cxn ang="0">
                          <a:pos x="14" y="126"/>
                        </a:cxn>
                        <a:cxn ang="0">
                          <a:pos x="21" y="129"/>
                        </a:cxn>
                        <a:cxn ang="0">
                          <a:pos x="24" y="132"/>
                        </a:cxn>
                        <a:cxn ang="0">
                          <a:pos x="27" y="134"/>
                        </a:cxn>
                        <a:cxn ang="0">
                          <a:pos x="33" y="140"/>
                        </a:cxn>
                        <a:cxn ang="0">
                          <a:pos x="38" y="143"/>
                        </a:cxn>
                        <a:cxn ang="0">
                          <a:pos x="43" y="143"/>
                        </a:cxn>
                        <a:cxn ang="0">
                          <a:pos x="48" y="141"/>
                        </a:cxn>
                        <a:cxn ang="0">
                          <a:pos x="51" y="140"/>
                        </a:cxn>
                        <a:cxn ang="0">
                          <a:pos x="56" y="135"/>
                        </a:cxn>
                        <a:cxn ang="0">
                          <a:pos x="60" y="128"/>
                        </a:cxn>
                        <a:cxn ang="0">
                          <a:pos x="62" y="120"/>
                        </a:cxn>
                        <a:cxn ang="0">
                          <a:pos x="63" y="110"/>
                        </a:cxn>
                        <a:cxn ang="0">
                          <a:pos x="62" y="97"/>
                        </a:cxn>
                        <a:cxn ang="0">
                          <a:pos x="56" y="86"/>
                        </a:cxn>
                        <a:cxn ang="0">
                          <a:pos x="55" y="82"/>
                        </a:cxn>
                        <a:cxn ang="0">
                          <a:pos x="51" y="77"/>
                        </a:cxn>
                        <a:cxn ang="0">
                          <a:pos x="48" y="74"/>
                        </a:cxn>
                        <a:cxn ang="0">
                          <a:pos x="44" y="71"/>
                        </a:cxn>
                        <a:cxn ang="0">
                          <a:pos x="40" y="68"/>
                        </a:cxn>
                        <a:cxn ang="0">
                          <a:pos x="31" y="65"/>
                        </a:cxn>
                        <a:cxn ang="0">
                          <a:pos x="19" y="64"/>
                        </a:cxn>
                        <a:cxn ang="0">
                          <a:pos x="49" y="0"/>
                        </a:cxn>
                      </a:cxnLst>
                      <a:rect l="0" t="0" r="r" b="b"/>
                      <a:pathLst>
                        <a:path w="105" h="152">
                          <a:moveTo>
                            <a:pt x="49" y="0"/>
                          </a:moveTo>
                          <a:lnTo>
                            <a:pt x="105" y="0"/>
                          </a:lnTo>
                          <a:lnTo>
                            <a:pt x="98" y="27"/>
                          </a:lnTo>
                          <a:lnTo>
                            <a:pt x="46" y="27"/>
                          </a:lnTo>
                          <a:lnTo>
                            <a:pt x="40" y="40"/>
                          </a:lnTo>
                          <a:lnTo>
                            <a:pt x="55" y="43"/>
                          </a:lnTo>
                          <a:lnTo>
                            <a:pt x="65" y="49"/>
                          </a:lnTo>
                          <a:lnTo>
                            <a:pt x="70" y="52"/>
                          </a:lnTo>
                          <a:lnTo>
                            <a:pt x="74" y="55"/>
                          </a:lnTo>
                          <a:lnTo>
                            <a:pt x="77" y="58"/>
                          </a:lnTo>
                          <a:lnTo>
                            <a:pt x="80" y="61"/>
                          </a:lnTo>
                          <a:lnTo>
                            <a:pt x="82" y="66"/>
                          </a:lnTo>
                          <a:lnTo>
                            <a:pt x="87" y="78"/>
                          </a:lnTo>
                          <a:lnTo>
                            <a:pt x="89" y="89"/>
                          </a:lnTo>
                          <a:lnTo>
                            <a:pt x="87" y="105"/>
                          </a:lnTo>
                          <a:lnTo>
                            <a:pt x="80" y="120"/>
                          </a:lnTo>
                          <a:lnTo>
                            <a:pt x="70" y="133"/>
                          </a:lnTo>
                          <a:lnTo>
                            <a:pt x="56" y="143"/>
                          </a:lnTo>
                          <a:lnTo>
                            <a:pt x="46" y="148"/>
                          </a:lnTo>
                          <a:lnTo>
                            <a:pt x="36" y="151"/>
                          </a:lnTo>
                          <a:lnTo>
                            <a:pt x="24" y="152"/>
                          </a:lnTo>
                          <a:lnTo>
                            <a:pt x="15" y="152"/>
                          </a:lnTo>
                          <a:lnTo>
                            <a:pt x="8" y="150"/>
                          </a:lnTo>
                          <a:lnTo>
                            <a:pt x="5" y="147"/>
                          </a:lnTo>
                          <a:lnTo>
                            <a:pt x="0" y="138"/>
                          </a:lnTo>
                          <a:lnTo>
                            <a:pt x="0" y="135"/>
                          </a:lnTo>
                          <a:lnTo>
                            <a:pt x="1" y="133"/>
                          </a:lnTo>
                          <a:lnTo>
                            <a:pt x="1" y="131"/>
                          </a:lnTo>
                          <a:lnTo>
                            <a:pt x="2" y="128"/>
                          </a:lnTo>
                          <a:lnTo>
                            <a:pt x="5" y="127"/>
                          </a:lnTo>
                          <a:lnTo>
                            <a:pt x="9" y="127"/>
                          </a:lnTo>
                          <a:lnTo>
                            <a:pt x="12" y="126"/>
                          </a:lnTo>
                          <a:lnTo>
                            <a:pt x="14" y="126"/>
                          </a:lnTo>
                          <a:lnTo>
                            <a:pt x="21" y="129"/>
                          </a:lnTo>
                          <a:lnTo>
                            <a:pt x="24" y="132"/>
                          </a:lnTo>
                          <a:lnTo>
                            <a:pt x="27" y="134"/>
                          </a:lnTo>
                          <a:lnTo>
                            <a:pt x="33" y="140"/>
                          </a:lnTo>
                          <a:lnTo>
                            <a:pt x="38" y="143"/>
                          </a:lnTo>
                          <a:lnTo>
                            <a:pt x="43" y="143"/>
                          </a:lnTo>
                          <a:lnTo>
                            <a:pt x="48" y="141"/>
                          </a:lnTo>
                          <a:lnTo>
                            <a:pt x="51" y="140"/>
                          </a:lnTo>
                          <a:lnTo>
                            <a:pt x="56" y="135"/>
                          </a:lnTo>
                          <a:lnTo>
                            <a:pt x="60" y="128"/>
                          </a:lnTo>
                          <a:lnTo>
                            <a:pt x="62" y="120"/>
                          </a:lnTo>
                          <a:lnTo>
                            <a:pt x="63" y="110"/>
                          </a:lnTo>
                          <a:lnTo>
                            <a:pt x="62" y="97"/>
                          </a:lnTo>
                          <a:lnTo>
                            <a:pt x="56" y="86"/>
                          </a:lnTo>
                          <a:lnTo>
                            <a:pt x="55" y="82"/>
                          </a:lnTo>
                          <a:lnTo>
                            <a:pt x="51" y="77"/>
                          </a:lnTo>
                          <a:lnTo>
                            <a:pt x="48" y="74"/>
                          </a:lnTo>
                          <a:lnTo>
                            <a:pt x="44" y="71"/>
                          </a:lnTo>
                          <a:lnTo>
                            <a:pt x="40" y="68"/>
                          </a:lnTo>
                          <a:lnTo>
                            <a:pt x="31" y="65"/>
                          </a:lnTo>
                          <a:lnTo>
                            <a:pt x="19" y="64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Line 2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17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Line 2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87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Line 2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55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Line 2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4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" name="Line 2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62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Line 2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31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Line 2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9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Line 2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8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1" name="Line 2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6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2" name="Line 2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75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3" name="Line 2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45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" name="Line 2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13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5" name="Line 2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50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6" name="Line 2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20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Line 2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9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Line 2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57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Line 2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96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0" name="Line 2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64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1" name="Line 2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33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2" name="Line 2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03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" name="Line 27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40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" name="Line 2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08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5" name="Line 2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78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" name="Line 2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47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" name="Line 2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80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8" name="Line 2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11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9" name="Line 28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1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0" name="Line 2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84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1" name="Line 2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54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2" name="Line 2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22" y="3434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3" name="Line 2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3443"/>
                      <a:ext cx="2508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4" name="Line 2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3222"/>
                      <a:ext cx="16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5" name="Rectangle 2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1" y="3231"/>
                      <a:ext cx="124" cy="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6" name="Freeform 289"/>
                    <p:cNvSpPr>
                      <a:spLocks/>
                    </p:cNvSpPr>
                    <p:nvPr/>
                  </p:nvSpPr>
                  <p:spPr bwMode="auto">
                    <a:xfrm>
                      <a:off x="1103" y="3147"/>
                      <a:ext cx="93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93" y="0"/>
                        </a:cxn>
                        <a:cxn ang="0">
                          <a:pos x="58" y="124"/>
                        </a:cxn>
                        <a:cxn ang="0">
                          <a:pos x="56" y="129"/>
                        </a:cxn>
                        <a:cxn ang="0">
                          <a:pos x="55" y="133"/>
                        </a:cxn>
                        <a:cxn ang="0">
                          <a:pos x="54" y="135"/>
                        </a:cxn>
                        <a:cxn ang="0">
                          <a:pos x="54" y="139"/>
                        </a:cxn>
                        <a:cxn ang="0">
                          <a:pos x="55" y="139"/>
                        </a:cxn>
                        <a:cxn ang="0">
                          <a:pos x="55" y="141"/>
                        </a:cxn>
                        <a:cxn ang="0">
                          <a:pos x="58" y="145"/>
                        </a:cxn>
                        <a:cxn ang="0">
                          <a:pos x="63" y="145"/>
                        </a:cxn>
                        <a:cxn ang="0">
                          <a:pos x="66" y="146"/>
                        </a:cxn>
                        <a:cxn ang="0">
                          <a:pos x="69" y="147"/>
                        </a:cxn>
                        <a:cxn ang="0">
                          <a:pos x="74" y="147"/>
                        </a:cxn>
                        <a:cxn ang="0">
                          <a:pos x="74" y="152"/>
                        </a:cxn>
                        <a:cxn ang="0">
                          <a:pos x="0" y="152"/>
                        </a:cxn>
                        <a:cxn ang="0">
                          <a:pos x="2" y="147"/>
                        </a:cxn>
                        <a:cxn ang="0">
                          <a:pos x="11" y="147"/>
                        </a:cxn>
                        <a:cxn ang="0">
                          <a:pos x="14" y="146"/>
                        </a:cxn>
                        <a:cxn ang="0">
                          <a:pos x="17" y="145"/>
                        </a:cxn>
                        <a:cxn ang="0">
                          <a:pos x="19" y="145"/>
                        </a:cxn>
                        <a:cxn ang="0">
                          <a:pos x="24" y="142"/>
                        </a:cxn>
                        <a:cxn ang="0">
                          <a:pos x="25" y="140"/>
                        </a:cxn>
                        <a:cxn ang="0">
                          <a:pos x="26" y="139"/>
                        </a:cxn>
                        <a:cxn ang="0">
                          <a:pos x="27" y="136"/>
                        </a:cxn>
                        <a:cxn ang="0">
                          <a:pos x="29" y="133"/>
                        </a:cxn>
                        <a:cxn ang="0">
                          <a:pos x="29" y="129"/>
                        </a:cxn>
                        <a:cxn ang="0">
                          <a:pos x="30" y="124"/>
                        </a:cxn>
                        <a:cxn ang="0">
                          <a:pos x="51" y="51"/>
                        </a:cxn>
                        <a:cxn ang="0">
                          <a:pos x="56" y="39"/>
                        </a:cxn>
                        <a:cxn ang="0">
                          <a:pos x="57" y="36"/>
                        </a:cxn>
                        <a:cxn ang="0">
                          <a:pos x="57" y="33"/>
                        </a:cxn>
                        <a:cxn ang="0">
                          <a:pos x="58" y="32"/>
                        </a:cxn>
                        <a:cxn ang="0">
                          <a:pos x="58" y="24"/>
                        </a:cxn>
                        <a:cxn ang="0">
                          <a:pos x="56" y="19"/>
                        </a:cxn>
                        <a:cxn ang="0">
                          <a:pos x="51" y="17"/>
                        </a:cxn>
                        <a:cxn ang="0">
                          <a:pos x="35" y="17"/>
                        </a:cxn>
                        <a:cxn ang="0">
                          <a:pos x="35" y="14"/>
                        </a:cxn>
                        <a:cxn ang="0">
                          <a:pos x="88" y="0"/>
                        </a:cxn>
                        <a:cxn ang="0">
                          <a:pos x="93" y="0"/>
                        </a:cxn>
                      </a:cxnLst>
                      <a:rect l="0" t="0" r="r" b="b"/>
                      <a:pathLst>
                        <a:path w="93" h="152">
                          <a:moveTo>
                            <a:pt x="93" y="0"/>
                          </a:moveTo>
                          <a:lnTo>
                            <a:pt x="58" y="124"/>
                          </a:lnTo>
                          <a:lnTo>
                            <a:pt x="56" y="129"/>
                          </a:lnTo>
                          <a:lnTo>
                            <a:pt x="55" y="133"/>
                          </a:lnTo>
                          <a:lnTo>
                            <a:pt x="54" y="135"/>
                          </a:lnTo>
                          <a:lnTo>
                            <a:pt x="54" y="139"/>
                          </a:lnTo>
                          <a:lnTo>
                            <a:pt x="55" y="139"/>
                          </a:lnTo>
                          <a:lnTo>
                            <a:pt x="55" y="141"/>
                          </a:lnTo>
                          <a:lnTo>
                            <a:pt x="58" y="145"/>
                          </a:lnTo>
                          <a:lnTo>
                            <a:pt x="63" y="145"/>
                          </a:lnTo>
                          <a:lnTo>
                            <a:pt x="66" y="146"/>
                          </a:lnTo>
                          <a:lnTo>
                            <a:pt x="69" y="147"/>
                          </a:lnTo>
                          <a:lnTo>
                            <a:pt x="74" y="147"/>
                          </a:lnTo>
                          <a:lnTo>
                            <a:pt x="74" y="152"/>
                          </a:lnTo>
                          <a:lnTo>
                            <a:pt x="0" y="152"/>
                          </a:lnTo>
                          <a:lnTo>
                            <a:pt x="2" y="147"/>
                          </a:lnTo>
                          <a:lnTo>
                            <a:pt x="11" y="147"/>
                          </a:lnTo>
                          <a:lnTo>
                            <a:pt x="14" y="146"/>
                          </a:lnTo>
                          <a:lnTo>
                            <a:pt x="17" y="145"/>
                          </a:lnTo>
                          <a:lnTo>
                            <a:pt x="19" y="145"/>
                          </a:lnTo>
                          <a:lnTo>
                            <a:pt x="24" y="142"/>
                          </a:lnTo>
                          <a:lnTo>
                            <a:pt x="25" y="140"/>
                          </a:lnTo>
                          <a:lnTo>
                            <a:pt x="26" y="139"/>
                          </a:lnTo>
                          <a:lnTo>
                            <a:pt x="27" y="136"/>
                          </a:lnTo>
                          <a:lnTo>
                            <a:pt x="29" y="133"/>
                          </a:lnTo>
                          <a:lnTo>
                            <a:pt x="29" y="129"/>
                          </a:lnTo>
                          <a:lnTo>
                            <a:pt x="30" y="124"/>
                          </a:lnTo>
                          <a:lnTo>
                            <a:pt x="51" y="51"/>
                          </a:lnTo>
                          <a:lnTo>
                            <a:pt x="56" y="39"/>
                          </a:lnTo>
                          <a:lnTo>
                            <a:pt x="57" y="36"/>
                          </a:lnTo>
                          <a:lnTo>
                            <a:pt x="57" y="33"/>
                          </a:lnTo>
                          <a:lnTo>
                            <a:pt x="58" y="32"/>
                          </a:lnTo>
                          <a:lnTo>
                            <a:pt x="58" y="24"/>
                          </a:lnTo>
                          <a:lnTo>
                            <a:pt x="56" y="19"/>
                          </a:lnTo>
                          <a:lnTo>
                            <a:pt x="51" y="17"/>
                          </a:lnTo>
                          <a:lnTo>
                            <a:pt x="35" y="17"/>
                          </a:lnTo>
                          <a:lnTo>
                            <a:pt x="35" y="14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7" name="Freeform 290"/>
                    <p:cNvSpPr>
                      <a:spLocks/>
                    </p:cNvSpPr>
                    <p:nvPr/>
                  </p:nvSpPr>
                  <p:spPr bwMode="auto">
                    <a:xfrm>
                      <a:off x="1208" y="3266"/>
                      <a:ext cx="35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0"/>
                        </a:cxn>
                        <a:cxn ang="0">
                          <a:pos x="20" y="0"/>
                        </a:cxn>
                        <a:cxn ang="0">
                          <a:pos x="30" y="5"/>
                        </a:cxn>
                        <a:cxn ang="0">
                          <a:pos x="32" y="8"/>
                        </a:cxn>
                        <a:cxn ang="0">
                          <a:pos x="34" y="11"/>
                        </a:cxn>
                        <a:cxn ang="0">
                          <a:pos x="35" y="14"/>
                        </a:cxn>
                        <a:cxn ang="0">
                          <a:pos x="35" y="16"/>
                        </a:cxn>
                        <a:cxn ang="0">
                          <a:pos x="32" y="26"/>
                        </a:cxn>
                        <a:cxn ang="0">
                          <a:pos x="30" y="30"/>
                        </a:cxn>
                        <a:cxn ang="0">
                          <a:pos x="28" y="33"/>
                        </a:cxn>
                        <a:cxn ang="0">
                          <a:pos x="23" y="35"/>
                        </a:cxn>
                        <a:cxn ang="0">
                          <a:pos x="11" y="35"/>
                        </a:cxn>
                        <a:cxn ang="0">
                          <a:pos x="10" y="34"/>
                        </a:cxn>
                        <a:cxn ang="0">
                          <a:pos x="7" y="33"/>
                        </a:cxn>
                        <a:cxn ang="0">
                          <a:pos x="2" y="28"/>
                        </a:cxn>
                        <a:cxn ang="0">
                          <a:pos x="0" y="23"/>
                        </a:cxn>
                        <a:cxn ang="0">
                          <a:pos x="0" y="11"/>
                        </a:cxn>
                        <a:cxn ang="0">
                          <a:pos x="1" y="10"/>
                        </a:cxn>
                        <a:cxn ang="0">
                          <a:pos x="2" y="8"/>
                        </a:cxn>
                        <a:cxn ang="0">
                          <a:pos x="7" y="3"/>
                        </a:cxn>
                        <a:cxn ang="0">
                          <a:pos x="11" y="2"/>
                        </a:cxn>
                        <a:cxn ang="0">
                          <a:pos x="13" y="0"/>
                        </a:cxn>
                        <a:cxn ang="0">
                          <a:pos x="16" y="0"/>
                        </a:cxn>
                      </a:cxnLst>
                      <a:rect l="0" t="0" r="r" b="b"/>
                      <a:pathLst>
                        <a:path w="35" h="35">
                          <a:moveTo>
                            <a:pt x="16" y="0"/>
                          </a:moveTo>
                          <a:lnTo>
                            <a:pt x="20" y="0"/>
                          </a:lnTo>
                          <a:lnTo>
                            <a:pt x="30" y="5"/>
                          </a:lnTo>
                          <a:lnTo>
                            <a:pt x="32" y="8"/>
                          </a:lnTo>
                          <a:lnTo>
                            <a:pt x="34" y="11"/>
                          </a:lnTo>
                          <a:lnTo>
                            <a:pt x="35" y="14"/>
                          </a:lnTo>
                          <a:lnTo>
                            <a:pt x="35" y="16"/>
                          </a:lnTo>
                          <a:lnTo>
                            <a:pt x="32" y="26"/>
                          </a:lnTo>
                          <a:lnTo>
                            <a:pt x="30" y="30"/>
                          </a:lnTo>
                          <a:lnTo>
                            <a:pt x="28" y="33"/>
                          </a:lnTo>
                          <a:lnTo>
                            <a:pt x="23" y="35"/>
                          </a:lnTo>
                          <a:lnTo>
                            <a:pt x="11" y="35"/>
                          </a:lnTo>
                          <a:lnTo>
                            <a:pt x="10" y="34"/>
                          </a:lnTo>
                          <a:lnTo>
                            <a:pt x="7" y="33"/>
                          </a:lnTo>
                          <a:lnTo>
                            <a:pt x="2" y="28"/>
                          </a:lnTo>
                          <a:lnTo>
                            <a:pt x="0" y="23"/>
                          </a:lnTo>
                          <a:lnTo>
                            <a:pt x="0" y="11"/>
                          </a:lnTo>
                          <a:lnTo>
                            <a:pt x="1" y="10"/>
                          </a:lnTo>
                          <a:lnTo>
                            <a:pt x="2" y="8"/>
                          </a:lnTo>
                          <a:lnTo>
                            <a:pt x="7" y="3"/>
                          </a:lnTo>
                          <a:lnTo>
                            <a:pt x="11" y="2"/>
                          </a:lnTo>
                          <a:lnTo>
                            <a:pt x="13" y="0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8" name="Freeform 291"/>
                    <p:cNvSpPr>
                      <a:spLocks/>
                    </p:cNvSpPr>
                    <p:nvPr/>
                  </p:nvSpPr>
                  <p:spPr bwMode="auto">
                    <a:xfrm>
                      <a:off x="1273" y="3149"/>
                      <a:ext cx="105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0"/>
                        </a:cxn>
                        <a:cxn ang="0">
                          <a:pos x="105" y="0"/>
                        </a:cxn>
                        <a:cxn ang="0">
                          <a:pos x="98" y="27"/>
                        </a:cxn>
                        <a:cxn ang="0">
                          <a:pos x="46" y="27"/>
                        </a:cxn>
                        <a:cxn ang="0">
                          <a:pos x="40" y="40"/>
                        </a:cxn>
                        <a:cxn ang="0">
                          <a:pos x="55" y="43"/>
                        </a:cxn>
                        <a:cxn ang="0">
                          <a:pos x="65" y="49"/>
                        </a:cxn>
                        <a:cxn ang="0">
                          <a:pos x="70" y="52"/>
                        </a:cxn>
                        <a:cxn ang="0">
                          <a:pos x="74" y="55"/>
                        </a:cxn>
                        <a:cxn ang="0">
                          <a:pos x="77" y="58"/>
                        </a:cxn>
                        <a:cxn ang="0">
                          <a:pos x="80" y="61"/>
                        </a:cxn>
                        <a:cxn ang="0">
                          <a:pos x="82" y="66"/>
                        </a:cxn>
                        <a:cxn ang="0">
                          <a:pos x="87" y="78"/>
                        </a:cxn>
                        <a:cxn ang="0">
                          <a:pos x="89" y="89"/>
                        </a:cxn>
                        <a:cxn ang="0">
                          <a:pos x="87" y="105"/>
                        </a:cxn>
                        <a:cxn ang="0">
                          <a:pos x="80" y="120"/>
                        </a:cxn>
                        <a:cxn ang="0">
                          <a:pos x="70" y="133"/>
                        </a:cxn>
                        <a:cxn ang="0">
                          <a:pos x="56" y="143"/>
                        </a:cxn>
                        <a:cxn ang="0">
                          <a:pos x="46" y="149"/>
                        </a:cxn>
                        <a:cxn ang="0">
                          <a:pos x="35" y="151"/>
                        </a:cxn>
                        <a:cxn ang="0">
                          <a:pos x="24" y="152"/>
                        </a:cxn>
                        <a:cxn ang="0">
                          <a:pos x="15" y="152"/>
                        </a:cxn>
                        <a:cxn ang="0">
                          <a:pos x="8" y="150"/>
                        </a:cxn>
                        <a:cxn ang="0">
                          <a:pos x="4" y="147"/>
                        </a:cxn>
                        <a:cxn ang="0">
                          <a:pos x="0" y="138"/>
                        </a:cxn>
                        <a:cxn ang="0">
                          <a:pos x="0" y="135"/>
                        </a:cxn>
                        <a:cxn ang="0">
                          <a:pos x="1" y="133"/>
                        </a:cxn>
                        <a:cxn ang="0">
                          <a:pos x="1" y="131"/>
                        </a:cxn>
                        <a:cxn ang="0">
                          <a:pos x="2" y="128"/>
                        </a:cxn>
                        <a:cxn ang="0">
                          <a:pos x="4" y="127"/>
                        </a:cxn>
                        <a:cxn ang="0">
                          <a:pos x="9" y="127"/>
                        </a:cxn>
                        <a:cxn ang="0">
                          <a:pos x="12" y="126"/>
                        </a:cxn>
                        <a:cxn ang="0">
                          <a:pos x="14" y="126"/>
                        </a:cxn>
                        <a:cxn ang="0">
                          <a:pos x="21" y="129"/>
                        </a:cxn>
                        <a:cxn ang="0">
                          <a:pos x="24" y="132"/>
                        </a:cxn>
                        <a:cxn ang="0">
                          <a:pos x="27" y="134"/>
                        </a:cxn>
                        <a:cxn ang="0">
                          <a:pos x="33" y="140"/>
                        </a:cxn>
                        <a:cxn ang="0">
                          <a:pos x="38" y="143"/>
                        </a:cxn>
                        <a:cxn ang="0">
                          <a:pos x="43" y="143"/>
                        </a:cxn>
                        <a:cxn ang="0">
                          <a:pos x="47" y="141"/>
                        </a:cxn>
                        <a:cxn ang="0">
                          <a:pos x="51" y="140"/>
                        </a:cxn>
                        <a:cxn ang="0">
                          <a:pos x="56" y="135"/>
                        </a:cxn>
                        <a:cxn ang="0">
                          <a:pos x="59" y="128"/>
                        </a:cxn>
                        <a:cxn ang="0">
                          <a:pos x="62" y="120"/>
                        </a:cxn>
                        <a:cxn ang="0">
                          <a:pos x="63" y="110"/>
                        </a:cxn>
                        <a:cxn ang="0">
                          <a:pos x="62" y="97"/>
                        </a:cxn>
                        <a:cxn ang="0">
                          <a:pos x="56" y="86"/>
                        </a:cxn>
                        <a:cxn ang="0">
                          <a:pos x="55" y="82"/>
                        </a:cxn>
                        <a:cxn ang="0">
                          <a:pos x="51" y="77"/>
                        </a:cxn>
                        <a:cxn ang="0">
                          <a:pos x="47" y="74"/>
                        </a:cxn>
                        <a:cxn ang="0">
                          <a:pos x="44" y="71"/>
                        </a:cxn>
                        <a:cxn ang="0">
                          <a:pos x="40" y="68"/>
                        </a:cxn>
                        <a:cxn ang="0">
                          <a:pos x="31" y="65"/>
                        </a:cxn>
                        <a:cxn ang="0">
                          <a:pos x="19" y="64"/>
                        </a:cxn>
                        <a:cxn ang="0">
                          <a:pos x="49" y="0"/>
                        </a:cxn>
                      </a:cxnLst>
                      <a:rect l="0" t="0" r="r" b="b"/>
                      <a:pathLst>
                        <a:path w="105" h="152">
                          <a:moveTo>
                            <a:pt x="49" y="0"/>
                          </a:moveTo>
                          <a:lnTo>
                            <a:pt x="105" y="0"/>
                          </a:lnTo>
                          <a:lnTo>
                            <a:pt x="98" y="27"/>
                          </a:lnTo>
                          <a:lnTo>
                            <a:pt x="46" y="27"/>
                          </a:lnTo>
                          <a:lnTo>
                            <a:pt x="40" y="40"/>
                          </a:lnTo>
                          <a:lnTo>
                            <a:pt x="55" y="43"/>
                          </a:lnTo>
                          <a:lnTo>
                            <a:pt x="65" y="49"/>
                          </a:lnTo>
                          <a:lnTo>
                            <a:pt x="70" y="52"/>
                          </a:lnTo>
                          <a:lnTo>
                            <a:pt x="74" y="55"/>
                          </a:lnTo>
                          <a:lnTo>
                            <a:pt x="77" y="58"/>
                          </a:lnTo>
                          <a:lnTo>
                            <a:pt x="80" y="61"/>
                          </a:lnTo>
                          <a:lnTo>
                            <a:pt x="82" y="66"/>
                          </a:lnTo>
                          <a:lnTo>
                            <a:pt x="87" y="78"/>
                          </a:lnTo>
                          <a:lnTo>
                            <a:pt x="89" y="89"/>
                          </a:lnTo>
                          <a:lnTo>
                            <a:pt x="87" y="105"/>
                          </a:lnTo>
                          <a:lnTo>
                            <a:pt x="80" y="120"/>
                          </a:lnTo>
                          <a:lnTo>
                            <a:pt x="70" y="133"/>
                          </a:lnTo>
                          <a:lnTo>
                            <a:pt x="56" y="143"/>
                          </a:lnTo>
                          <a:lnTo>
                            <a:pt x="46" y="149"/>
                          </a:lnTo>
                          <a:lnTo>
                            <a:pt x="35" y="151"/>
                          </a:lnTo>
                          <a:lnTo>
                            <a:pt x="24" y="152"/>
                          </a:lnTo>
                          <a:lnTo>
                            <a:pt x="15" y="152"/>
                          </a:lnTo>
                          <a:lnTo>
                            <a:pt x="8" y="150"/>
                          </a:lnTo>
                          <a:lnTo>
                            <a:pt x="4" y="147"/>
                          </a:lnTo>
                          <a:lnTo>
                            <a:pt x="0" y="138"/>
                          </a:lnTo>
                          <a:lnTo>
                            <a:pt x="0" y="135"/>
                          </a:lnTo>
                          <a:lnTo>
                            <a:pt x="1" y="133"/>
                          </a:lnTo>
                          <a:lnTo>
                            <a:pt x="1" y="131"/>
                          </a:lnTo>
                          <a:lnTo>
                            <a:pt x="2" y="128"/>
                          </a:lnTo>
                          <a:lnTo>
                            <a:pt x="4" y="127"/>
                          </a:lnTo>
                          <a:lnTo>
                            <a:pt x="9" y="127"/>
                          </a:lnTo>
                          <a:lnTo>
                            <a:pt x="12" y="126"/>
                          </a:lnTo>
                          <a:lnTo>
                            <a:pt x="14" y="126"/>
                          </a:lnTo>
                          <a:lnTo>
                            <a:pt x="21" y="129"/>
                          </a:lnTo>
                          <a:lnTo>
                            <a:pt x="24" y="132"/>
                          </a:lnTo>
                          <a:lnTo>
                            <a:pt x="27" y="134"/>
                          </a:lnTo>
                          <a:lnTo>
                            <a:pt x="33" y="140"/>
                          </a:lnTo>
                          <a:lnTo>
                            <a:pt x="38" y="143"/>
                          </a:lnTo>
                          <a:lnTo>
                            <a:pt x="43" y="143"/>
                          </a:lnTo>
                          <a:lnTo>
                            <a:pt x="47" y="141"/>
                          </a:lnTo>
                          <a:lnTo>
                            <a:pt x="51" y="140"/>
                          </a:lnTo>
                          <a:lnTo>
                            <a:pt x="56" y="135"/>
                          </a:lnTo>
                          <a:lnTo>
                            <a:pt x="59" y="128"/>
                          </a:lnTo>
                          <a:lnTo>
                            <a:pt x="62" y="120"/>
                          </a:lnTo>
                          <a:lnTo>
                            <a:pt x="63" y="110"/>
                          </a:lnTo>
                          <a:lnTo>
                            <a:pt x="62" y="97"/>
                          </a:lnTo>
                          <a:lnTo>
                            <a:pt x="56" y="86"/>
                          </a:lnTo>
                          <a:lnTo>
                            <a:pt x="55" y="82"/>
                          </a:lnTo>
                          <a:lnTo>
                            <a:pt x="51" y="77"/>
                          </a:lnTo>
                          <a:lnTo>
                            <a:pt x="47" y="74"/>
                          </a:lnTo>
                          <a:lnTo>
                            <a:pt x="44" y="71"/>
                          </a:lnTo>
                          <a:lnTo>
                            <a:pt x="40" y="68"/>
                          </a:lnTo>
                          <a:lnTo>
                            <a:pt x="31" y="65"/>
                          </a:lnTo>
                          <a:lnTo>
                            <a:pt x="19" y="64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19" name="Line 2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2878"/>
                      <a:ext cx="16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0" name="Rectangle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11" y="2886"/>
                      <a:ext cx="123" cy="2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1" name="Freeform 294"/>
                    <p:cNvSpPr>
                      <a:spLocks/>
                    </p:cNvSpPr>
                    <p:nvPr/>
                  </p:nvSpPr>
                  <p:spPr bwMode="auto">
                    <a:xfrm>
                      <a:off x="1273" y="2803"/>
                      <a:ext cx="93" cy="151"/>
                    </a:xfrm>
                    <a:custGeom>
                      <a:avLst/>
                      <a:gdLst/>
                      <a:ahLst/>
                      <a:cxnLst>
                        <a:cxn ang="0">
                          <a:pos x="93" y="0"/>
                        </a:cxn>
                        <a:cxn ang="0">
                          <a:pos x="58" y="124"/>
                        </a:cxn>
                        <a:cxn ang="0">
                          <a:pos x="56" y="129"/>
                        </a:cxn>
                        <a:cxn ang="0">
                          <a:pos x="55" y="132"/>
                        </a:cxn>
                        <a:cxn ang="0">
                          <a:pos x="53" y="135"/>
                        </a:cxn>
                        <a:cxn ang="0">
                          <a:pos x="53" y="138"/>
                        </a:cxn>
                        <a:cxn ang="0">
                          <a:pos x="55" y="138"/>
                        </a:cxn>
                        <a:cxn ang="0">
                          <a:pos x="55" y="141"/>
                        </a:cxn>
                        <a:cxn ang="0">
                          <a:pos x="58" y="144"/>
                        </a:cxn>
                        <a:cxn ang="0">
                          <a:pos x="63" y="144"/>
                        </a:cxn>
                        <a:cxn ang="0">
                          <a:pos x="65" y="145"/>
                        </a:cxn>
                        <a:cxn ang="0">
                          <a:pos x="69" y="147"/>
                        </a:cxn>
                        <a:cxn ang="0">
                          <a:pos x="74" y="147"/>
                        </a:cxn>
                        <a:cxn ang="0">
                          <a:pos x="74" y="151"/>
                        </a:cxn>
                        <a:cxn ang="0">
                          <a:pos x="0" y="151"/>
                        </a:cxn>
                        <a:cxn ang="0">
                          <a:pos x="2" y="147"/>
                        </a:cxn>
                        <a:cxn ang="0">
                          <a:pos x="10" y="147"/>
                        </a:cxn>
                        <a:cxn ang="0">
                          <a:pos x="14" y="145"/>
                        </a:cxn>
                        <a:cxn ang="0">
                          <a:pos x="16" y="144"/>
                        </a:cxn>
                        <a:cxn ang="0">
                          <a:pos x="19" y="144"/>
                        </a:cxn>
                        <a:cxn ang="0">
                          <a:pos x="24" y="142"/>
                        </a:cxn>
                        <a:cxn ang="0">
                          <a:pos x="25" y="139"/>
                        </a:cxn>
                        <a:cxn ang="0">
                          <a:pos x="26" y="138"/>
                        </a:cxn>
                        <a:cxn ang="0">
                          <a:pos x="27" y="136"/>
                        </a:cxn>
                        <a:cxn ang="0">
                          <a:pos x="28" y="132"/>
                        </a:cxn>
                        <a:cxn ang="0">
                          <a:pos x="28" y="129"/>
                        </a:cxn>
                        <a:cxn ang="0">
                          <a:pos x="30" y="124"/>
                        </a:cxn>
                        <a:cxn ang="0">
                          <a:pos x="51" y="51"/>
                        </a:cxn>
                        <a:cxn ang="0">
                          <a:pos x="56" y="39"/>
                        </a:cxn>
                        <a:cxn ang="0">
                          <a:pos x="57" y="35"/>
                        </a:cxn>
                        <a:cxn ang="0">
                          <a:pos x="57" y="33"/>
                        </a:cxn>
                        <a:cxn ang="0">
                          <a:pos x="58" y="32"/>
                        </a:cxn>
                        <a:cxn ang="0">
                          <a:pos x="58" y="23"/>
                        </a:cxn>
                        <a:cxn ang="0">
                          <a:pos x="56" y="19"/>
                        </a:cxn>
                        <a:cxn ang="0">
                          <a:pos x="51" y="16"/>
                        </a:cxn>
                        <a:cxn ang="0">
                          <a:pos x="34" y="16"/>
                        </a:cxn>
                        <a:cxn ang="0">
                          <a:pos x="34" y="14"/>
                        </a:cxn>
                        <a:cxn ang="0">
                          <a:pos x="88" y="0"/>
                        </a:cxn>
                        <a:cxn ang="0">
                          <a:pos x="93" y="0"/>
                        </a:cxn>
                      </a:cxnLst>
                      <a:rect l="0" t="0" r="r" b="b"/>
                      <a:pathLst>
                        <a:path w="93" h="151">
                          <a:moveTo>
                            <a:pt x="93" y="0"/>
                          </a:moveTo>
                          <a:lnTo>
                            <a:pt x="58" y="124"/>
                          </a:lnTo>
                          <a:lnTo>
                            <a:pt x="56" y="129"/>
                          </a:lnTo>
                          <a:lnTo>
                            <a:pt x="55" y="132"/>
                          </a:lnTo>
                          <a:lnTo>
                            <a:pt x="53" y="135"/>
                          </a:lnTo>
                          <a:lnTo>
                            <a:pt x="53" y="138"/>
                          </a:lnTo>
                          <a:lnTo>
                            <a:pt x="55" y="138"/>
                          </a:lnTo>
                          <a:lnTo>
                            <a:pt x="55" y="141"/>
                          </a:lnTo>
                          <a:lnTo>
                            <a:pt x="58" y="144"/>
                          </a:lnTo>
                          <a:lnTo>
                            <a:pt x="63" y="144"/>
                          </a:lnTo>
                          <a:lnTo>
                            <a:pt x="65" y="145"/>
                          </a:lnTo>
                          <a:lnTo>
                            <a:pt x="69" y="147"/>
                          </a:lnTo>
                          <a:lnTo>
                            <a:pt x="74" y="147"/>
                          </a:lnTo>
                          <a:lnTo>
                            <a:pt x="74" y="151"/>
                          </a:lnTo>
                          <a:lnTo>
                            <a:pt x="0" y="151"/>
                          </a:lnTo>
                          <a:lnTo>
                            <a:pt x="2" y="147"/>
                          </a:lnTo>
                          <a:lnTo>
                            <a:pt x="10" y="147"/>
                          </a:lnTo>
                          <a:lnTo>
                            <a:pt x="14" y="145"/>
                          </a:lnTo>
                          <a:lnTo>
                            <a:pt x="16" y="144"/>
                          </a:lnTo>
                          <a:lnTo>
                            <a:pt x="19" y="144"/>
                          </a:lnTo>
                          <a:lnTo>
                            <a:pt x="24" y="142"/>
                          </a:lnTo>
                          <a:lnTo>
                            <a:pt x="25" y="139"/>
                          </a:lnTo>
                          <a:lnTo>
                            <a:pt x="26" y="138"/>
                          </a:lnTo>
                          <a:lnTo>
                            <a:pt x="27" y="136"/>
                          </a:lnTo>
                          <a:lnTo>
                            <a:pt x="28" y="132"/>
                          </a:lnTo>
                          <a:lnTo>
                            <a:pt x="28" y="129"/>
                          </a:lnTo>
                          <a:lnTo>
                            <a:pt x="30" y="124"/>
                          </a:lnTo>
                          <a:lnTo>
                            <a:pt x="51" y="51"/>
                          </a:lnTo>
                          <a:lnTo>
                            <a:pt x="56" y="39"/>
                          </a:lnTo>
                          <a:lnTo>
                            <a:pt x="57" y="35"/>
                          </a:lnTo>
                          <a:lnTo>
                            <a:pt x="57" y="33"/>
                          </a:lnTo>
                          <a:lnTo>
                            <a:pt x="58" y="32"/>
                          </a:lnTo>
                          <a:lnTo>
                            <a:pt x="58" y="23"/>
                          </a:lnTo>
                          <a:lnTo>
                            <a:pt x="56" y="19"/>
                          </a:lnTo>
                          <a:lnTo>
                            <a:pt x="51" y="16"/>
                          </a:lnTo>
                          <a:lnTo>
                            <a:pt x="34" y="16"/>
                          </a:lnTo>
                          <a:lnTo>
                            <a:pt x="34" y="14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2" name="Line 2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2534"/>
                      <a:ext cx="16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" name="Rectangle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41" y="2542"/>
                      <a:ext cx="124" cy="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4" name="Freeform 29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10" y="2458"/>
                      <a:ext cx="100" cy="155"/>
                    </a:xfrm>
                    <a:custGeom>
                      <a:avLst/>
                      <a:gdLst/>
                      <a:ahLst/>
                      <a:cxnLst>
                        <a:cxn ang="0">
                          <a:pos x="73" y="0"/>
                        </a:cxn>
                        <a:cxn ang="0">
                          <a:pos x="83" y="4"/>
                        </a:cxn>
                        <a:cxn ang="0">
                          <a:pos x="98" y="24"/>
                        </a:cxn>
                        <a:cxn ang="0">
                          <a:pos x="99" y="33"/>
                        </a:cxn>
                        <a:cxn ang="0">
                          <a:pos x="100" y="42"/>
                        </a:cxn>
                        <a:cxn ang="0">
                          <a:pos x="96" y="79"/>
                        </a:cxn>
                        <a:cxn ang="0">
                          <a:pos x="84" y="113"/>
                        </a:cxn>
                        <a:cxn ang="0">
                          <a:pos x="72" y="131"/>
                        </a:cxn>
                        <a:cxn ang="0">
                          <a:pos x="54" y="147"/>
                        </a:cxn>
                        <a:cxn ang="0">
                          <a:pos x="45" y="152"/>
                        </a:cxn>
                        <a:cxn ang="0">
                          <a:pos x="26" y="155"/>
                        </a:cxn>
                        <a:cxn ang="0">
                          <a:pos x="16" y="150"/>
                        </a:cxn>
                        <a:cxn ang="0">
                          <a:pos x="10" y="143"/>
                        </a:cxn>
                        <a:cxn ang="0">
                          <a:pos x="5" y="133"/>
                        </a:cxn>
                        <a:cxn ang="0">
                          <a:pos x="0" y="113"/>
                        </a:cxn>
                        <a:cxn ang="0">
                          <a:pos x="4" y="79"/>
                        </a:cxn>
                        <a:cxn ang="0">
                          <a:pos x="18" y="42"/>
                        </a:cxn>
                        <a:cxn ang="0">
                          <a:pos x="38" y="13"/>
                        </a:cxn>
                        <a:cxn ang="0">
                          <a:pos x="54" y="4"/>
                        </a:cxn>
                        <a:cxn ang="0">
                          <a:pos x="62" y="0"/>
                        </a:cxn>
                        <a:cxn ang="0">
                          <a:pos x="69" y="5"/>
                        </a:cxn>
                        <a:cxn ang="0">
                          <a:pos x="60" y="9"/>
                        </a:cxn>
                        <a:cxn ang="0">
                          <a:pos x="59" y="12"/>
                        </a:cxn>
                        <a:cxn ang="0">
                          <a:pos x="55" y="18"/>
                        </a:cxn>
                        <a:cxn ang="0">
                          <a:pos x="51" y="29"/>
                        </a:cxn>
                        <a:cxn ang="0">
                          <a:pos x="38" y="65"/>
                        </a:cxn>
                        <a:cxn ang="0">
                          <a:pos x="28" y="102"/>
                        </a:cxn>
                        <a:cxn ang="0">
                          <a:pos x="22" y="127"/>
                        </a:cxn>
                        <a:cxn ang="0">
                          <a:pos x="20" y="143"/>
                        </a:cxn>
                        <a:cxn ang="0">
                          <a:pos x="25" y="149"/>
                        </a:cxn>
                        <a:cxn ang="0">
                          <a:pos x="35" y="150"/>
                        </a:cxn>
                        <a:cxn ang="0">
                          <a:pos x="47" y="138"/>
                        </a:cxn>
                        <a:cxn ang="0">
                          <a:pos x="63" y="83"/>
                        </a:cxn>
                        <a:cxn ang="0">
                          <a:pos x="78" y="33"/>
                        </a:cxn>
                        <a:cxn ang="0">
                          <a:pos x="79" y="12"/>
                        </a:cxn>
                        <a:cxn ang="0">
                          <a:pos x="72" y="5"/>
                        </a:cxn>
                      </a:cxnLst>
                      <a:rect l="0" t="0" r="r" b="b"/>
                      <a:pathLst>
                        <a:path w="100" h="155">
                          <a:moveTo>
                            <a:pt x="67" y="0"/>
                          </a:moveTo>
                          <a:lnTo>
                            <a:pt x="73" y="0"/>
                          </a:lnTo>
                          <a:lnTo>
                            <a:pt x="78" y="3"/>
                          </a:lnTo>
                          <a:lnTo>
                            <a:pt x="83" y="4"/>
                          </a:lnTo>
                          <a:lnTo>
                            <a:pt x="93" y="15"/>
                          </a:lnTo>
                          <a:lnTo>
                            <a:pt x="98" y="24"/>
                          </a:lnTo>
                          <a:lnTo>
                            <a:pt x="99" y="29"/>
                          </a:lnTo>
                          <a:lnTo>
                            <a:pt x="99" y="33"/>
                          </a:lnTo>
                          <a:lnTo>
                            <a:pt x="100" y="37"/>
                          </a:lnTo>
                          <a:lnTo>
                            <a:pt x="100" y="42"/>
                          </a:lnTo>
                          <a:lnTo>
                            <a:pt x="99" y="60"/>
                          </a:lnTo>
                          <a:lnTo>
                            <a:pt x="96" y="79"/>
                          </a:lnTo>
                          <a:lnTo>
                            <a:pt x="91" y="97"/>
                          </a:lnTo>
                          <a:lnTo>
                            <a:pt x="84" y="113"/>
                          </a:lnTo>
                          <a:lnTo>
                            <a:pt x="78" y="122"/>
                          </a:lnTo>
                          <a:lnTo>
                            <a:pt x="72" y="131"/>
                          </a:lnTo>
                          <a:lnTo>
                            <a:pt x="57" y="145"/>
                          </a:lnTo>
                          <a:lnTo>
                            <a:pt x="54" y="147"/>
                          </a:lnTo>
                          <a:lnTo>
                            <a:pt x="49" y="150"/>
                          </a:lnTo>
                          <a:lnTo>
                            <a:pt x="45" y="152"/>
                          </a:lnTo>
                          <a:lnTo>
                            <a:pt x="38" y="155"/>
                          </a:lnTo>
                          <a:lnTo>
                            <a:pt x="26" y="155"/>
                          </a:lnTo>
                          <a:lnTo>
                            <a:pt x="19" y="152"/>
                          </a:lnTo>
                          <a:lnTo>
                            <a:pt x="16" y="150"/>
                          </a:lnTo>
                          <a:lnTo>
                            <a:pt x="12" y="146"/>
                          </a:lnTo>
                          <a:lnTo>
                            <a:pt x="10" y="143"/>
                          </a:lnTo>
                          <a:lnTo>
                            <a:pt x="6" y="138"/>
                          </a:lnTo>
                          <a:lnTo>
                            <a:pt x="5" y="133"/>
                          </a:lnTo>
                          <a:lnTo>
                            <a:pt x="1" y="123"/>
                          </a:lnTo>
                          <a:lnTo>
                            <a:pt x="0" y="113"/>
                          </a:lnTo>
                          <a:lnTo>
                            <a:pt x="1" y="96"/>
                          </a:lnTo>
                          <a:lnTo>
                            <a:pt x="4" y="79"/>
                          </a:lnTo>
                          <a:lnTo>
                            <a:pt x="10" y="61"/>
                          </a:lnTo>
                          <a:lnTo>
                            <a:pt x="18" y="42"/>
                          </a:lnTo>
                          <a:lnTo>
                            <a:pt x="28" y="27"/>
                          </a:lnTo>
                          <a:lnTo>
                            <a:pt x="38" y="13"/>
                          </a:lnTo>
                          <a:lnTo>
                            <a:pt x="49" y="5"/>
                          </a:lnTo>
                          <a:lnTo>
                            <a:pt x="54" y="4"/>
                          </a:lnTo>
                          <a:lnTo>
                            <a:pt x="59" y="1"/>
                          </a:lnTo>
                          <a:lnTo>
                            <a:pt x="62" y="0"/>
                          </a:lnTo>
                          <a:lnTo>
                            <a:pt x="67" y="0"/>
                          </a:lnTo>
                          <a:close/>
                          <a:moveTo>
                            <a:pt x="69" y="5"/>
                          </a:moveTo>
                          <a:lnTo>
                            <a:pt x="67" y="5"/>
                          </a:lnTo>
                          <a:lnTo>
                            <a:pt x="60" y="9"/>
                          </a:lnTo>
                          <a:lnTo>
                            <a:pt x="59" y="10"/>
                          </a:lnTo>
                          <a:lnTo>
                            <a:pt x="59" y="12"/>
                          </a:lnTo>
                          <a:lnTo>
                            <a:pt x="56" y="15"/>
                          </a:lnTo>
                          <a:lnTo>
                            <a:pt x="55" y="18"/>
                          </a:lnTo>
                          <a:lnTo>
                            <a:pt x="53" y="22"/>
                          </a:lnTo>
                          <a:lnTo>
                            <a:pt x="51" y="29"/>
                          </a:lnTo>
                          <a:lnTo>
                            <a:pt x="44" y="46"/>
                          </a:lnTo>
                          <a:lnTo>
                            <a:pt x="38" y="65"/>
                          </a:lnTo>
                          <a:lnTo>
                            <a:pt x="32" y="86"/>
                          </a:lnTo>
                          <a:lnTo>
                            <a:pt x="28" y="102"/>
                          </a:lnTo>
                          <a:lnTo>
                            <a:pt x="24" y="113"/>
                          </a:lnTo>
                          <a:lnTo>
                            <a:pt x="22" y="127"/>
                          </a:lnTo>
                          <a:lnTo>
                            <a:pt x="20" y="133"/>
                          </a:lnTo>
                          <a:lnTo>
                            <a:pt x="20" y="143"/>
                          </a:lnTo>
                          <a:lnTo>
                            <a:pt x="23" y="147"/>
                          </a:lnTo>
                          <a:lnTo>
                            <a:pt x="25" y="149"/>
                          </a:lnTo>
                          <a:lnTo>
                            <a:pt x="29" y="150"/>
                          </a:lnTo>
                          <a:lnTo>
                            <a:pt x="35" y="150"/>
                          </a:lnTo>
                          <a:lnTo>
                            <a:pt x="39" y="147"/>
                          </a:lnTo>
                          <a:lnTo>
                            <a:pt x="47" y="138"/>
                          </a:lnTo>
                          <a:lnTo>
                            <a:pt x="56" y="109"/>
                          </a:lnTo>
                          <a:lnTo>
                            <a:pt x="63" y="83"/>
                          </a:lnTo>
                          <a:lnTo>
                            <a:pt x="72" y="52"/>
                          </a:lnTo>
                          <a:lnTo>
                            <a:pt x="78" y="33"/>
                          </a:lnTo>
                          <a:lnTo>
                            <a:pt x="79" y="17"/>
                          </a:lnTo>
                          <a:lnTo>
                            <a:pt x="79" y="12"/>
                          </a:lnTo>
                          <a:lnTo>
                            <a:pt x="77" y="7"/>
                          </a:lnTo>
                          <a:lnTo>
                            <a:pt x="72" y="5"/>
                          </a:lnTo>
                          <a:lnTo>
                            <a:pt x="69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5" name="Freeform 298"/>
                    <p:cNvSpPr>
                      <a:spLocks/>
                    </p:cNvSpPr>
                    <p:nvPr/>
                  </p:nvSpPr>
                  <p:spPr bwMode="auto">
                    <a:xfrm>
                      <a:off x="1208" y="2578"/>
                      <a:ext cx="35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0"/>
                        </a:cxn>
                        <a:cxn ang="0">
                          <a:pos x="20" y="0"/>
                        </a:cxn>
                        <a:cxn ang="0">
                          <a:pos x="30" y="5"/>
                        </a:cxn>
                        <a:cxn ang="0">
                          <a:pos x="32" y="7"/>
                        </a:cxn>
                        <a:cxn ang="0">
                          <a:pos x="34" y="11"/>
                        </a:cxn>
                        <a:cxn ang="0">
                          <a:pos x="35" y="13"/>
                        </a:cxn>
                        <a:cxn ang="0">
                          <a:pos x="35" y="15"/>
                        </a:cxn>
                        <a:cxn ang="0">
                          <a:pos x="32" y="25"/>
                        </a:cxn>
                        <a:cxn ang="0">
                          <a:pos x="30" y="30"/>
                        </a:cxn>
                        <a:cxn ang="0">
                          <a:pos x="28" y="32"/>
                        </a:cxn>
                        <a:cxn ang="0">
                          <a:pos x="23" y="35"/>
                        </a:cxn>
                        <a:cxn ang="0">
                          <a:pos x="11" y="35"/>
                        </a:cxn>
                        <a:cxn ang="0">
                          <a:pos x="10" y="33"/>
                        </a:cxn>
                        <a:cxn ang="0">
                          <a:pos x="7" y="32"/>
                        </a:cxn>
                        <a:cxn ang="0">
                          <a:pos x="2" y="27"/>
                        </a:cxn>
                        <a:cxn ang="0">
                          <a:pos x="0" y="23"/>
                        </a:cxn>
                        <a:cxn ang="0">
                          <a:pos x="0" y="11"/>
                        </a:cxn>
                        <a:cxn ang="0">
                          <a:pos x="1" y="9"/>
                        </a:cxn>
                        <a:cxn ang="0">
                          <a:pos x="2" y="7"/>
                        </a:cxn>
                        <a:cxn ang="0">
                          <a:pos x="7" y="2"/>
                        </a:cxn>
                        <a:cxn ang="0">
                          <a:pos x="11" y="1"/>
                        </a:cxn>
                        <a:cxn ang="0">
                          <a:pos x="13" y="0"/>
                        </a:cxn>
                        <a:cxn ang="0">
                          <a:pos x="16" y="0"/>
                        </a:cxn>
                      </a:cxnLst>
                      <a:rect l="0" t="0" r="r" b="b"/>
                      <a:pathLst>
                        <a:path w="35" h="35">
                          <a:moveTo>
                            <a:pt x="16" y="0"/>
                          </a:moveTo>
                          <a:lnTo>
                            <a:pt x="20" y="0"/>
                          </a:lnTo>
                          <a:lnTo>
                            <a:pt x="30" y="5"/>
                          </a:lnTo>
                          <a:lnTo>
                            <a:pt x="32" y="7"/>
                          </a:lnTo>
                          <a:lnTo>
                            <a:pt x="34" y="11"/>
                          </a:lnTo>
                          <a:lnTo>
                            <a:pt x="35" y="13"/>
                          </a:lnTo>
                          <a:lnTo>
                            <a:pt x="35" y="15"/>
                          </a:lnTo>
                          <a:lnTo>
                            <a:pt x="32" y="25"/>
                          </a:lnTo>
                          <a:lnTo>
                            <a:pt x="30" y="30"/>
                          </a:lnTo>
                          <a:lnTo>
                            <a:pt x="28" y="32"/>
                          </a:lnTo>
                          <a:lnTo>
                            <a:pt x="23" y="35"/>
                          </a:lnTo>
                          <a:lnTo>
                            <a:pt x="11" y="35"/>
                          </a:lnTo>
                          <a:lnTo>
                            <a:pt x="10" y="33"/>
                          </a:lnTo>
                          <a:lnTo>
                            <a:pt x="7" y="32"/>
                          </a:lnTo>
                          <a:lnTo>
                            <a:pt x="2" y="27"/>
                          </a:lnTo>
                          <a:lnTo>
                            <a:pt x="0" y="23"/>
                          </a:lnTo>
                          <a:lnTo>
                            <a:pt x="0" y="11"/>
                          </a:lnTo>
                          <a:lnTo>
                            <a:pt x="1" y="9"/>
                          </a:lnTo>
                          <a:lnTo>
                            <a:pt x="2" y="7"/>
                          </a:lnTo>
                          <a:lnTo>
                            <a:pt x="7" y="2"/>
                          </a:lnTo>
                          <a:lnTo>
                            <a:pt x="11" y="1"/>
                          </a:lnTo>
                          <a:lnTo>
                            <a:pt x="13" y="0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6" name="Freeform 299"/>
                    <p:cNvSpPr>
                      <a:spLocks/>
                    </p:cNvSpPr>
                    <p:nvPr/>
                  </p:nvSpPr>
                  <p:spPr bwMode="auto">
                    <a:xfrm>
                      <a:off x="1273" y="2461"/>
                      <a:ext cx="105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0"/>
                        </a:cxn>
                        <a:cxn ang="0">
                          <a:pos x="105" y="0"/>
                        </a:cxn>
                        <a:cxn ang="0">
                          <a:pos x="98" y="26"/>
                        </a:cxn>
                        <a:cxn ang="0">
                          <a:pos x="46" y="26"/>
                        </a:cxn>
                        <a:cxn ang="0">
                          <a:pos x="40" y="39"/>
                        </a:cxn>
                        <a:cxn ang="0">
                          <a:pos x="55" y="43"/>
                        </a:cxn>
                        <a:cxn ang="0">
                          <a:pos x="65" y="49"/>
                        </a:cxn>
                        <a:cxn ang="0">
                          <a:pos x="70" y="51"/>
                        </a:cxn>
                        <a:cxn ang="0">
                          <a:pos x="74" y="55"/>
                        </a:cxn>
                        <a:cxn ang="0">
                          <a:pos x="77" y="57"/>
                        </a:cxn>
                        <a:cxn ang="0">
                          <a:pos x="80" y="61"/>
                        </a:cxn>
                        <a:cxn ang="0">
                          <a:pos x="82" y="65"/>
                        </a:cxn>
                        <a:cxn ang="0">
                          <a:pos x="87" y="77"/>
                        </a:cxn>
                        <a:cxn ang="0">
                          <a:pos x="89" y="88"/>
                        </a:cxn>
                        <a:cxn ang="0">
                          <a:pos x="87" y="105"/>
                        </a:cxn>
                        <a:cxn ang="0">
                          <a:pos x="80" y="119"/>
                        </a:cxn>
                        <a:cxn ang="0">
                          <a:pos x="70" y="132"/>
                        </a:cxn>
                        <a:cxn ang="0">
                          <a:pos x="56" y="142"/>
                        </a:cxn>
                        <a:cxn ang="0">
                          <a:pos x="46" y="148"/>
                        </a:cxn>
                        <a:cxn ang="0">
                          <a:pos x="35" y="150"/>
                        </a:cxn>
                        <a:cxn ang="0">
                          <a:pos x="24" y="152"/>
                        </a:cxn>
                        <a:cxn ang="0">
                          <a:pos x="15" y="152"/>
                        </a:cxn>
                        <a:cxn ang="0">
                          <a:pos x="8" y="149"/>
                        </a:cxn>
                        <a:cxn ang="0">
                          <a:pos x="4" y="147"/>
                        </a:cxn>
                        <a:cxn ang="0">
                          <a:pos x="0" y="137"/>
                        </a:cxn>
                        <a:cxn ang="0">
                          <a:pos x="0" y="135"/>
                        </a:cxn>
                        <a:cxn ang="0">
                          <a:pos x="1" y="132"/>
                        </a:cxn>
                        <a:cxn ang="0">
                          <a:pos x="1" y="130"/>
                        </a:cxn>
                        <a:cxn ang="0">
                          <a:pos x="2" y="128"/>
                        </a:cxn>
                        <a:cxn ang="0">
                          <a:pos x="4" y="126"/>
                        </a:cxn>
                        <a:cxn ang="0">
                          <a:pos x="9" y="126"/>
                        </a:cxn>
                        <a:cxn ang="0">
                          <a:pos x="12" y="125"/>
                        </a:cxn>
                        <a:cxn ang="0">
                          <a:pos x="14" y="125"/>
                        </a:cxn>
                        <a:cxn ang="0">
                          <a:pos x="21" y="129"/>
                        </a:cxn>
                        <a:cxn ang="0">
                          <a:pos x="24" y="131"/>
                        </a:cxn>
                        <a:cxn ang="0">
                          <a:pos x="27" y="134"/>
                        </a:cxn>
                        <a:cxn ang="0">
                          <a:pos x="33" y="140"/>
                        </a:cxn>
                        <a:cxn ang="0">
                          <a:pos x="38" y="142"/>
                        </a:cxn>
                        <a:cxn ang="0">
                          <a:pos x="43" y="142"/>
                        </a:cxn>
                        <a:cxn ang="0">
                          <a:pos x="47" y="141"/>
                        </a:cxn>
                        <a:cxn ang="0">
                          <a:pos x="51" y="140"/>
                        </a:cxn>
                        <a:cxn ang="0">
                          <a:pos x="56" y="135"/>
                        </a:cxn>
                        <a:cxn ang="0">
                          <a:pos x="59" y="128"/>
                        </a:cxn>
                        <a:cxn ang="0">
                          <a:pos x="62" y="119"/>
                        </a:cxn>
                        <a:cxn ang="0">
                          <a:pos x="63" y="110"/>
                        </a:cxn>
                        <a:cxn ang="0">
                          <a:pos x="62" y="97"/>
                        </a:cxn>
                        <a:cxn ang="0">
                          <a:pos x="56" y="86"/>
                        </a:cxn>
                        <a:cxn ang="0">
                          <a:pos x="55" y="81"/>
                        </a:cxn>
                        <a:cxn ang="0">
                          <a:pos x="51" y="76"/>
                        </a:cxn>
                        <a:cxn ang="0">
                          <a:pos x="47" y="74"/>
                        </a:cxn>
                        <a:cxn ang="0">
                          <a:pos x="44" y="70"/>
                        </a:cxn>
                        <a:cxn ang="0">
                          <a:pos x="40" y="68"/>
                        </a:cxn>
                        <a:cxn ang="0">
                          <a:pos x="31" y="64"/>
                        </a:cxn>
                        <a:cxn ang="0">
                          <a:pos x="19" y="63"/>
                        </a:cxn>
                        <a:cxn ang="0">
                          <a:pos x="49" y="0"/>
                        </a:cxn>
                      </a:cxnLst>
                      <a:rect l="0" t="0" r="r" b="b"/>
                      <a:pathLst>
                        <a:path w="105" h="152">
                          <a:moveTo>
                            <a:pt x="49" y="0"/>
                          </a:moveTo>
                          <a:lnTo>
                            <a:pt x="105" y="0"/>
                          </a:lnTo>
                          <a:lnTo>
                            <a:pt x="98" y="26"/>
                          </a:lnTo>
                          <a:lnTo>
                            <a:pt x="46" y="26"/>
                          </a:lnTo>
                          <a:lnTo>
                            <a:pt x="40" y="39"/>
                          </a:lnTo>
                          <a:lnTo>
                            <a:pt x="55" y="43"/>
                          </a:lnTo>
                          <a:lnTo>
                            <a:pt x="65" y="49"/>
                          </a:lnTo>
                          <a:lnTo>
                            <a:pt x="70" y="51"/>
                          </a:lnTo>
                          <a:lnTo>
                            <a:pt x="74" y="55"/>
                          </a:lnTo>
                          <a:lnTo>
                            <a:pt x="77" y="57"/>
                          </a:lnTo>
                          <a:lnTo>
                            <a:pt x="80" y="61"/>
                          </a:lnTo>
                          <a:lnTo>
                            <a:pt x="82" y="65"/>
                          </a:lnTo>
                          <a:lnTo>
                            <a:pt x="87" y="77"/>
                          </a:lnTo>
                          <a:lnTo>
                            <a:pt x="89" y="88"/>
                          </a:lnTo>
                          <a:lnTo>
                            <a:pt x="87" y="105"/>
                          </a:lnTo>
                          <a:lnTo>
                            <a:pt x="80" y="119"/>
                          </a:lnTo>
                          <a:lnTo>
                            <a:pt x="70" y="132"/>
                          </a:lnTo>
                          <a:lnTo>
                            <a:pt x="56" y="142"/>
                          </a:lnTo>
                          <a:lnTo>
                            <a:pt x="46" y="148"/>
                          </a:lnTo>
                          <a:lnTo>
                            <a:pt x="35" y="150"/>
                          </a:lnTo>
                          <a:lnTo>
                            <a:pt x="24" y="152"/>
                          </a:lnTo>
                          <a:lnTo>
                            <a:pt x="15" y="152"/>
                          </a:lnTo>
                          <a:lnTo>
                            <a:pt x="8" y="149"/>
                          </a:lnTo>
                          <a:lnTo>
                            <a:pt x="4" y="147"/>
                          </a:lnTo>
                          <a:lnTo>
                            <a:pt x="0" y="137"/>
                          </a:lnTo>
                          <a:lnTo>
                            <a:pt x="0" y="135"/>
                          </a:lnTo>
                          <a:lnTo>
                            <a:pt x="1" y="132"/>
                          </a:lnTo>
                          <a:lnTo>
                            <a:pt x="1" y="130"/>
                          </a:lnTo>
                          <a:lnTo>
                            <a:pt x="2" y="128"/>
                          </a:lnTo>
                          <a:lnTo>
                            <a:pt x="4" y="126"/>
                          </a:lnTo>
                          <a:lnTo>
                            <a:pt x="9" y="126"/>
                          </a:lnTo>
                          <a:lnTo>
                            <a:pt x="12" y="125"/>
                          </a:lnTo>
                          <a:lnTo>
                            <a:pt x="14" y="125"/>
                          </a:lnTo>
                          <a:lnTo>
                            <a:pt x="21" y="129"/>
                          </a:lnTo>
                          <a:lnTo>
                            <a:pt x="24" y="131"/>
                          </a:lnTo>
                          <a:lnTo>
                            <a:pt x="27" y="134"/>
                          </a:lnTo>
                          <a:lnTo>
                            <a:pt x="33" y="140"/>
                          </a:lnTo>
                          <a:lnTo>
                            <a:pt x="38" y="142"/>
                          </a:lnTo>
                          <a:lnTo>
                            <a:pt x="43" y="142"/>
                          </a:lnTo>
                          <a:lnTo>
                            <a:pt x="47" y="141"/>
                          </a:lnTo>
                          <a:lnTo>
                            <a:pt x="51" y="140"/>
                          </a:lnTo>
                          <a:lnTo>
                            <a:pt x="56" y="135"/>
                          </a:lnTo>
                          <a:lnTo>
                            <a:pt x="59" y="128"/>
                          </a:lnTo>
                          <a:lnTo>
                            <a:pt x="62" y="119"/>
                          </a:lnTo>
                          <a:lnTo>
                            <a:pt x="63" y="110"/>
                          </a:lnTo>
                          <a:lnTo>
                            <a:pt x="62" y="97"/>
                          </a:lnTo>
                          <a:lnTo>
                            <a:pt x="56" y="86"/>
                          </a:lnTo>
                          <a:lnTo>
                            <a:pt x="55" y="81"/>
                          </a:lnTo>
                          <a:lnTo>
                            <a:pt x="51" y="76"/>
                          </a:lnTo>
                          <a:lnTo>
                            <a:pt x="47" y="74"/>
                          </a:lnTo>
                          <a:lnTo>
                            <a:pt x="44" y="70"/>
                          </a:lnTo>
                          <a:lnTo>
                            <a:pt x="40" y="68"/>
                          </a:lnTo>
                          <a:lnTo>
                            <a:pt x="31" y="64"/>
                          </a:lnTo>
                          <a:lnTo>
                            <a:pt x="19" y="63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7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2189"/>
                      <a:ext cx="16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8" name="Freeform 30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80" y="2114"/>
                      <a:ext cx="100" cy="154"/>
                    </a:xfrm>
                    <a:custGeom>
                      <a:avLst/>
                      <a:gdLst/>
                      <a:ahLst/>
                      <a:cxnLst>
                        <a:cxn ang="0">
                          <a:pos x="73" y="0"/>
                        </a:cxn>
                        <a:cxn ang="0">
                          <a:pos x="82" y="4"/>
                        </a:cxn>
                        <a:cxn ang="0">
                          <a:pos x="98" y="24"/>
                        </a:cxn>
                        <a:cxn ang="0">
                          <a:pos x="99" y="32"/>
                        </a:cxn>
                        <a:cxn ang="0">
                          <a:pos x="100" y="42"/>
                        </a:cxn>
                        <a:cxn ang="0">
                          <a:pos x="95" y="79"/>
                        </a:cxn>
                        <a:cxn ang="0">
                          <a:pos x="83" y="112"/>
                        </a:cxn>
                        <a:cxn ang="0">
                          <a:pos x="72" y="130"/>
                        </a:cxn>
                        <a:cxn ang="0">
                          <a:pos x="54" y="147"/>
                        </a:cxn>
                        <a:cxn ang="0">
                          <a:pos x="45" y="152"/>
                        </a:cxn>
                        <a:cxn ang="0">
                          <a:pos x="26" y="154"/>
                        </a:cxn>
                        <a:cxn ang="0">
                          <a:pos x="15" y="149"/>
                        </a:cxn>
                        <a:cxn ang="0">
                          <a:pos x="9" y="142"/>
                        </a:cxn>
                        <a:cxn ang="0">
                          <a:pos x="5" y="133"/>
                        </a:cxn>
                        <a:cxn ang="0">
                          <a:pos x="0" y="112"/>
                        </a:cxn>
                        <a:cxn ang="0">
                          <a:pos x="3" y="79"/>
                        </a:cxn>
                        <a:cxn ang="0">
                          <a:pos x="18" y="42"/>
                        </a:cxn>
                        <a:cxn ang="0">
                          <a:pos x="38" y="13"/>
                        </a:cxn>
                        <a:cxn ang="0">
                          <a:pos x="54" y="4"/>
                        </a:cxn>
                        <a:cxn ang="0">
                          <a:pos x="62" y="0"/>
                        </a:cxn>
                        <a:cxn ang="0">
                          <a:pos x="69" y="5"/>
                        </a:cxn>
                        <a:cxn ang="0">
                          <a:pos x="60" y="8"/>
                        </a:cxn>
                        <a:cxn ang="0">
                          <a:pos x="58" y="12"/>
                        </a:cxn>
                        <a:cxn ang="0">
                          <a:pos x="55" y="18"/>
                        </a:cxn>
                        <a:cxn ang="0">
                          <a:pos x="51" y="29"/>
                        </a:cxn>
                        <a:cxn ang="0">
                          <a:pos x="38" y="65"/>
                        </a:cxn>
                        <a:cxn ang="0">
                          <a:pos x="27" y="102"/>
                        </a:cxn>
                        <a:cxn ang="0">
                          <a:pos x="21" y="127"/>
                        </a:cxn>
                        <a:cxn ang="0">
                          <a:pos x="20" y="142"/>
                        </a:cxn>
                        <a:cxn ang="0">
                          <a:pos x="25" y="148"/>
                        </a:cxn>
                        <a:cxn ang="0">
                          <a:pos x="34" y="149"/>
                        </a:cxn>
                        <a:cxn ang="0">
                          <a:pos x="46" y="137"/>
                        </a:cxn>
                        <a:cxn ang="0">
                          <a:pos x="63" y="82"/>
                        </a:cxn>
                        <a:cxn ang="0">
                          <a:pos x="78" y="32"/>
                        </a:cxn>
                        <a:cxn ang="0">
                          <a:pos x="79" y="12"/>
                        </a:cxn>
                        <a:cxn ang="0">
                          <a:pos x="72" y="5"/>
                        </a:cxn>
                      </a:cxnLst>
                      <a:rect l="0" t="0" r="r" b="b"/>
                      <a:pathLst>
                        <a:path w="100" h="154">
                          <a:moveTo>
                            <a:pt x="67" y="0"/>
                          </a:moveTo>
                          <a:lnTo>
                            <a:pt x="73" y="0"/>
                          </a:lnTo>
                          <a:lnTo>
                            <a:pt x="78" y="2"/>
                          </a:lnTo>
                          <a:lnTo>
                            <a:pt x="82" y="4"/>
                          </a:lnTo>
                          <a:lnTo>
                            <a:pt x="93" y="14"/>
                          </a:lnTo>
                          <a:lnTo>
                            <a:pt x="98" y="24"/>
                          </a:lnTo>
                          <a:lnTo>
                            <a:pt x="99" y="29"/>
                          </a:lnTo>
                          <a:lnTo>
                            <a:pt x="99" y="32"/>
                          </a:lnTo>
                          <a:lnTo>
                            <a:pt x="100" y="37"/>
                          </a:lnTo>
                          <a:lnTo>
                            <a:pt x="100" y="42"/>
                          </a:lnTo>
                          <a:lnTo>
                            <a:pt x="99" y="60"/>
                          </a:lnTo>
                          <a:lnTo>
                            <a:pt x="95" y="79"/>
                          </a:lnTo>
                          <a:lnTo>
                            <a:pt x="91" y="97"/>
                          </a:lnTo>
                          <a:lnTo>
                            <a:pt x="83" y="112"/>
                          </a:lnTo>
                          <a:lnTo>
                            <a:pt x="78" y="122"/>
                          </a:lnTo>
                          <a:lnTo>
                            <a:pt x="72" y="130"/>
                          </a:lnTo>
                          <a:lnTo>
                            <a:pt x="57" y="145"/>
                          </a:lnTo>
                          <a:lnTo>
                            <a:pt x="54" y="147"/>
                          </a:lnTo>
                          <a:lnTo>
                            <a:pt x="49" y="149"/>
                          </a:lnTo>
                          <a:lnTo>
                            <a:pt x="45" y="152"/>
                          </a:lnTo>
                          <a:lnTo>
                            <a:pt x="38" y="154"/>
                          </a:lnTo>
                          <a:lnTo>
                            <a:pt x="26" y="154"/>
                          </a:lnTo>
                          <a:lnTo>
                            <a:pt x="19" y="152"/>
                          </a:lnTo>
                          <a:lnTo>
                            <a:pt x="15" y="149"/>
                          </a:lnTo>
                          <a:lnTo>
                            <a:pt x="12" y="146"/>
                          </a:lnTo>
                          <a:lnTo>
                            <a:pt x="9" y="142"/>
                          </a:lnTo>
                          <a:lnTo>
                            <a:pt x="6" y="137"/>
                          </a:lnTo>
                          <a:lnTo>
                            <a:pt x="5" y="133"/>
                          </a:lnTo>
                          <a:lnTo>
                            <a:pt x="1" y="123"/>
                          </a:lnTo>
                          <a:lnTo>
                            <a:pt x="0" y="112"/>
                          </a:lnTo>
                          <a:lnTo>
                            <a:pt x="1" y="96"/>
                          </a:lnTo>
                          <a:lnTo>
                            <a:pt x="3" y="79"/>
                          </a:lnTo>
                          <a:lnTo>
                            <a:pt x="9" y="61"/>
                          </a:lnTo>
                          <a:lnTo>
                            <a:pt x="18" y="42"/>
                          </a:lnTo>
                          <a:lnTo>
                            <a:pt x="27" y="26"/>
                          </a:lnTo>
                          <a:lnTo>
                            <a:pt x="38" y="13"/>
                          </a:lnTo>
                          <a:lnTo>
                            <a:pt x="49" y="5"/>
                          </a:lnTo>
                          <a:lnTo>
                            <a:pt x="54" y="4"/>
                          </a:lnTo>
                          <a:lnTo>
                            <a:pt x="58" y="1"/>
                          </a:lnTo>
                          <a:lnTo>
                            <a:pt x="62" y="0"/>
                          </a:lnTo>
                          <a:lnTo>
                            <a:pt x="67" y="0"/>
                          </a:lnTo>
                          <a:close/>
                          <a:moveTo>
                            <a:pt x="69" y="5"/>
                          </a:moveTo>
                          <a:lnTo>
                            <a:pt x="67" y="5"/>
                          </a:lnTo>
                          <a:lnTo>
                            <a:pt x="60" y="8"/>
                          </a:lnTo>
                          <a:lnTo>
                            <a:pt x="58" y="10"/>
                          </a:lnTo>
                          <a:lnTo>
                            <a:pt x="58" y="12"/>
                          </a:lnTo>
                          <a:lnTo>
                            <a:pt x="56" y="14"/>
                          </a:lnTo>
                          <a:lnTo>
                            <a:pt x="55" y="18"/>
                          </a:lnTo>
                          <a:lnTo>
                            <a:pt x="52" y="21"/>
                          </a:lnTo>
                          <a:lnTo>
                            <a:pt x="51" y="29"/>
                          </a:lnTo>
                          <a:lnTo>
                            <a:pt x="44" y="45"/>
                          </a:lnTo>
                          <a:lnTo>
                            <a:pt x="38" y="65"/>
                          </a:lnTo>
                          <a:lnTo>
                            <a:pt x="32" y="86"/>
                          </a:lnTo>
                          <a:lnTo>
                            <a:pt x="27" y="102"/>
                          </a:lnTo>
                          <a:lnTo>
                            <a:pt x="24" y="112"/>
                          </a:lnTo>
                          <a:lnTo>
                            <a:pt x="21" y="127"/>
                          </a:lnTo>
                          <a:lnTo>
                            <a:pt x="20" y="133"/>
                          </a:lnTo>
                          <a:lnTo>
                            <a:pt x="20" y="142"/>
                          </a:lnTo>
                          <a:lnTo>
                            <a:pt x="23" y="147"/>
                          </a:lnTo>
                          <a:lnTo>
                            <a:pt x="25" y="148"/>
                          </a:lnTo>
                          <a:lnTo>
                            <a:pt x="28" y="149"/>
                          </a:lnTo>
                          <a:lnTo>
                            <a:pt x="34" y="149"/>
                          </a:lnTo>
                          <a:lnTo>
                            <a:pt x="39" y="147"/>
                          </a:lnTo>
                          <a:lnTo>
                            <a:pt x="46" y="137"/>
                          </a:lnTo>
                          <a:lnTo>
                            <a:pt x="56" y="109"/>
                          </a:lnTo>
                          <a:lnTo>
                            <a:pt x="63" y="82"/>
                          </a:lnTo>
                          <a:lnTo>
                            <a:pt x="72" y="51"/>
                          </a:lnTo>
                          <a:lnTo>
                            <a:pt x="78" y="32"/>
                          </a:lnTo>
                          <a:lnTo>
                            <a:pt x="79" y="17"/>
                          </a:lnTo>
                          <a:lnTo>
                            <a:pt x="79" y="12"/>
                          </a:lnTo>
                          <a:lnTo>
                            <a:pt x="76" y="7"/>
                          </a:lnTo>
                          <a:lnTo>
                            <a:pt x="72" y="5"/>
                          </a:lnTo>
                          <a:lnTo>
                            <a:pt x="69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" name="Line 3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1844"/>
                      <a:ext cx="16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0" name="Freeform 30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11" y="1768"/>
                      <a:ext cx="101" cy="155"/>
                    </a:xfrm>
                    <a:custGeom>
                      <a:avLst/>
                      <a:gdLst/>
                      <a:ahLst/>
                      <a:cxnLst>
                        <a:cxn ang="0">
                          <a:pos x="73" y="0"/>
                        </a:cxn>
                        <a:cxn ang="0">
                          <a:pos x="83" y="4"/>
                        </a:cxn>
                        <a:cxn ang="0">
                          <a:pos x="98" y="24"/>
                        </a:cxn>
                        <a:cxn ang="0">
                          <a:pos x="99" y="33"/>
                        </a:cxn>
                        <a:cxn ang="0">
                          <a:pos x="101" y="42"/>
                        </a:cxn>
                        <a:cxn ang="0">
                          <a:pos x="96" y="79"/>
                        </a:cxn>
                        <a:cxn ang="0">
                          <a:pos x="84" y="113"/>
                        </a:cxn>
                        <a:cxn ang="0">
                          <a:pos x="72" y="131"/>
                        </a:cxn>
                        <a:cxn ang="0">
                          <a:pos x="54" y="148"/>
                        </a:cxn>
                        <a:cxn ang="0">
                          <a:pos x="46" y="152"/>
                        </a:cxn>
                        <a:cxn ang="0">
                          <a:pos x="27" y="155"/>
                        </a:cxn>
                        <a:cxn ang="0">
                          <a:pos x="16" y="150"/>
                        </a:cxn>
                        <a:cxn ang="0">
                          <a:pos x="10" y="143"/>
                        </a:cxn>
                        <a:cxn ang="0">
                          <a:pos x="5" y="133"/>
                        </a:cxn>
                        <a:cxn ang="0">
                          <a:pos x="0" y="113"/>
                        </a:cxn>
                        <a:cxn ang="0">
                          <a:pos x="4" y="79"/>
                        </a:cxn>
                        <a:cxn ang="0">
                          <a:pos x="18" y="42"/>
                        </a:cxn>
                        <a:cxn ang="0">
                          <a:pos x="38" y="14"/>
                        </a:cxn>
                        <a:cxn ang="0">
                          <a:pos x="54" y="4"/>
                        </a:cxn>
                        <a:cxn ang="0">
                          <a:pos x="62" y="0"/>
                        </a:cxn>
                        <a:cxn ang="0">
                          <a:pos x="70" y="5"/>
                        </a:cxn>
                        <a:cxn ang="0">
                          <a:pos x="60" y="9"/>
                        </a:cxn>
                        <a:cxn ang="0">
                          <a:pos x="59" y="12"/>
                        </a:cxn>
                        <a:cxn ang="0">
                          <a:pos x="55" y="18"/>
                        </a:cxn>
                        <a:cxn ang="0">
                          <a:pos x="52" y="29"/>
                        </a:cxn>
                        <a:cxn ang="0">
                          <a:pos x="38" y="65"/>
                        </a:cxn>
                        <a:cxn ang="0">
                          <a:pos x="28" y="102"/>
                        </a:cxn>
                        <a:cxn ang="0">
                          <a:pos x="22" y="127"/>
                        </a:cxn>
                        <a:cxn ang="0">
                          <a:pos x="21" y="143"/>
                        </a:cxn>
                        <a:cxn ang="0">
                          <a:pos x="25" y="149"/>
                        </a:cxn>
                        <a:cxn ang="0">
                          <a:pos x="35" y="150"/>
                        </a:cxn>
                        <a:cxn ang="0">
                          <a:pos x="47" y="138"/>
                        </a:cxn>
                        <a:cxn ang="0">
                          <a:pos x="64" y="83"/>
                        </a:cxn>
                        <a:cxn ang="0">
                          <a:pos x="78" y="33"/>
                        </a:cxn>
                        <a:cxn ang="0">
                          <a:pos x="79" y="12"/>
                        </a:cxn>
                        <a:cxn ang="0">
                          <a:pos x="72" y="5"/>
                        </a:cxn>
                      </a:cxnLst>
                      <a:rect l="0" t="0" r="r" b="b"/>
                      <a:pathLst>
                        <a:path w="101" h="155">
                          <a:moveTo>
                            <a:pt x="67" y="0"/>
                          </a:moveTo>
                          <a:lnTo>
                            <a:pt x="73" y="0"/>
                          </a:lnTo>
                          <a:lnTo>
                            <a:pt x="78" y="3"/>
                          </a:lnTo>
                          <a:lnTo>
                            <a:pt x="83" y="4"/>
                          </a:lnTo>
                          <a:lnTo>
                            <a:pt x="93" y="15"/>
                          </a:lnTo>
                          <a:lnTo>
                            <a:pt x="98" y="24"/>
                          </a:lnTo>
                          <a:lnTo>
                            <a:pt x="99" y="29"/>
                          </a:lnTo>
                          <a:lnTo>
                            <a:pt x="99" y="33"/>
                          </a:lnTo>
                          <a:lnTo>
                            <a:pt x="101" y="38"/>
                          </a:lnTo>
                          <a:lnTo>
                            <a:pt x="101" y="42"/>
                          </a:lnTo>
                          <a:lnTo>
                            <a:pt x="99" y="60"/>
                          </a:lnTo>
                          <a:lnTo>
                            <a:pt x="96" y="79"/>
                          </a:lnTo>
                          <a:lnTo>
                            <a:pt x="91" y="97"/>
                          </a:lnTo>
                          <a:lnTo>
                            <a:pt x="84" y="113"/>
                          </a:lnTo>
                          <a:lnTo>
                            <a:pt x="78" y="122"/>
                          </a:lnTo>
                          <a:lnTo>
                            <a:pt x="72" y="131"/>
                          </a:lnTo>
                          <a:lnTo>
                            <a:pt x="58" y="145"/>
                          </a:lnTo>
                          <a:lnTo>
                            <a:pt x="54" y="148"/>
                          </a:lnTo>
                          <a:lnTo>
                            <a:pt x="49" y="150"/>
                          </a:lnTo>
                          <a:lnTo>
                            <a:pt x="46" y="152"/>
                          </a:lnTo>
                          <a:lnTo>
                            <a:pt x="38" y="155"/>
                          </a:lnTo>
                          <a:lnTo>
                            <a:pt x="27" y="155"/>
                          </a:lnTo>
                          <a:lnTo>
                            <a:pt x="19" y="152"/>
                          </a:lnTo>
                          <a:lnTo>
                            <a:pt x="16" y="150"/>
                          </a:lnTo>
                          <a:lnTo>
                            <a:pt x="12" y="146"/>
                          </a:lnTo>
                          <a:lnTo>
                            <a:pt x="10" y="143"/>
                          </a:lnTo>
                          <a:lnTo>
                            <a:pt x="6" y="138"/>
                          </a:lnTo>
                          <a:lnTo>
                            <a:pt x="5" y="133"/>
                          </a:lnTo>
                          <a:lnTo>
                            <a:pt x="1" y="124"/>
                          </a:lnTo>
                          <a:lnTo>
                            <a:pt x="0" y="113"/>
                          </a:lnTo>
                          <a:lnTo>
                            <a:pt x="1" y="96"/>
                          </a:lnTo>
                          <a:lnTo>
                            <a:pt x="4" y="79"/>
                          </a:lnTo>
                          <a:lnTo>
                            <a:pt x="10" y="61"/>
                          </a:lnTo>
                          <a:lnTo>
                            <a:pt x="18" y="42"/>
                          </a:lnTo>
                          <a:lnTo>
                            <a:pt x="28" y="27"/>
                          </a:lnTo>
                          <a:lnTo>
                            <a:pt x="38" y="14"/>
                          </a:lnTo>
                          <a:lnTo>
                            <a:pt x="49" y="5"/>
                          </a:lnTo>
                          <a:lnTo>
                            <a:pt x="54" y="4"/>
                          </a:lnTo>
                          <a:lnTo>
                            <a:pt x="59" y="2"/>
                          </a:lnTo>
                          <a:lnTo>
                            <a:pt x="62" y="0"/>
                          </a:lnTo>
                          <a:lnTo>
                            <a:pt x="67" y="0"/>
                          </a:lnTo>
                          <a:close/>
                          <a:moveTo>
                            <a:pt x="70" y="5"/>
                          </a:moveTo>
                          <a:lnTo>
                            <a:pt x="67" y="5"/>
                          </a:lnTo>
                          <a:lnTo>
                            <a:pt x="60" y="9"/>
                          </a:lnTo>
                          <a:lnTo>
                            <a:pt x="59" y="10"/>
                          </a:lnTo>
                          <a:lnTo>
                            <a:pt x="59" y="12"/>
                          </a:lnTo>
                          <a:lnTo>
                            <a:pt x="56" y="15"/>
                          </a:lnTo>
                          <a:lnTo>
                            <a:pt x="55" y="18"/>
                          </a:lnTo>
                          <a:lnTo>
                            <a:pt x="53" y="22"/>
                          </a:lnTo>
                          <a:lnTo>
                            <a:pt x="52" y="29"/>
                          </a:lnTo>
                          <a:lnTo>
                            <a:pt x="44" y="46"/>
                          </a:lnTo>
                          <a:lnTo>
                            <a:pt x="38" y="65"/>
                          </a:lnTo>
                          <a:lnTo>
                            <a:pt x="33" y="87"/>
                          </a:lnTo>
                          <a:lnTo>
                            <a:pt x="28" y="102"/>
                          </a:lnTo>
                          <a:lnTo>
                            <a:pt x="24" y="113"/>
                          </a:lnTo>
                          <a:lnTo>
                            <a:pt x="22" y="127"/>
                          </a:lnTo>
                          <a:lnTo>
                            <a:pt x="21" y="133"/>
                          </a:lnTo>
                          <a:lnTo>
                            <a:pt x="21" y="143"/>
                          </a:lnTo>
                          <a:lnTo>
                            <a:pt x="23" y="148"/>
                          </a:lnTo>
                          <a:lnTo>
                            <a:pt x="25" y="149"/>
                          </a:lnTo>
                          <a:lnTo>
                            <a:pt x="29" y="150"/>
                          </a:lnTo>
                          <a:lnTo>
                            <a:pt x="35" y="150"/>
                          </a:lnTo>
                          <a:lnTo>
                            <a:pt x="40" y="148"/>
                          </a:lnTo>
                          <a:lnTo>
                            <a:pt x="47" y="138"/>
                          </a:lnTo>
                          <a:lnTo>
                            <a:pt x="56" y="109"/>
                          </a:lnTo>
                          <a:lnTo>
                            <a:pt x="64" y="83"/>
                          </a:lnTo>
                          <a:lnTo>
                            <a:pt x="72" y="52"/>
                          </a:lnTo>
                          <a:lnTo>
                            <a:pt x="78" y="33"/>
                          </a:lnTo>
                          <a:lnTo>
                            <a:pt x="79" y="17"/>
                          </a:lnTo>
                          <a:lnTo>
                            <a:pt x="79" y="12"/>
                          </a:lnTo>
                          <a:lnTo>
                            <a:pt x="77" y="8"/>
                          </a:lnTo>
                          <a:lnTo>
                            <a:pt x="72" y="5"/>
                          </a:lnTo>
                          <a:lnTo>
                            <a:pt x="70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1" name="Freeform 304"/>
                    <p:cNvSpPr>
                      <a:spLocks/>
                    </p:cNvSpPr>
                    <p:nvPr/>
                  </p:nvSpPr>
                  <p:spPr bwMode="auto">
                    <a:xfrm>
                      <a:off x="1209" y="1888"/>
                      <a:ext cx="35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0"/>
                        </a:cxn>
                        <a:cxn ang="0">
                          <a:pos x="21" y="0"/>
                        </a:cxn>
                        <a:cxn ang="0">
                          <a:pos x="30" y="5"/>
                        </a:cxn>
                        <a:cxn ang="0">
                          <a:pos x="33" y="7"/>
                        </a:cxn>
                        <a:cxn ang="0">
                          <a:pos x="34" y="11"/>
                        </a:cxn>
                        <a:cxn ang="0">
                          <a:pos x="35" y="13"/>
                        </a:cxn>
                        <a:cxn ang="0">
                          <a:pos x="35" y="16"/>
                        </a:cxn>
                        <a:cxn ang="0">
                          <a:pos x="33" y="25"/>
                        </a:cxn>
                        <a:cxn ang="0">
                          <a:pos x="30" y="30"/>
                        </a:cxn>
                        <a:cxn ang="0">
                          <a:pos x="28" y="32"/>
                        </a:cxn>
                        <a:cxn ang="0">
                          <a:pos x="23" y="35"/>
                        </a:cxn>
                        <a:cxn ang="0">
                          <a:pos x="11" y="35"/>
                        </a:cxn>
                        <a:cxn ang="0">
                          <a:pos x="10" y="33"/>
                        </a:cxn>
                        <a:cxn ang="0">
                          <a:pos x="7" y="32"/>
                        </a:cxn>
                        <a:cxn ang="0">
                          <a:pos x="3" y="28"/>
                        </a:cxn>
                        <a:cxn ang="0">
                          <a:pos x="0" y="23"/>
                        </a:cxn>
                        <a:cxn ang="0">
                          <a:pos x="0" y="11"/>
                        </a:cxn>
                        <a:cxn ang="0">
                          <a:pos x="1" y="10"/>
                        </a:cxn>
                        <a:cxn ang="0">
                          <a:pos x="3" y="7"/>
                        </a:cxn>
                        <a:cxn ang="0">
                          <a:pos x="7" y="2"/>
                        </a:cxn>
                        <a:cxn ang="0">
                          <a:pos x="11" y="1"/>
                        </a:cxn>
                        <a:cxn ang="0">
                          <a:pos x="13" y="0"/>
                        </a:cxn>
                        <a:cxn ang="0">
                          <a:pos x="16" y="0"/>
                        </a:cxn>
                      </a:cxnLst>
                      <a:rect l="0" t="0" r="r" b="b"/>
                      <a:pathLst>
                        <a:path w="35" h="35">
                          <a:moveTo>
                            <a:pt x="16" y="0"/>
                          </a:moveTo>
                          <a:lnTo>
                            <a:pt x="21" y="0"/>
                          </a:lnTo>
                          <a:lnTo>
                            <a:pt x="30" y="5"/>
                          </a:lnTo>
                          <a:lnTo>
                            <a:pt x="33" y="7"/>
                          </a:lnTo>
                          <a:lnTo>
                            <a:pt x="34" y="11"/>
                          </a:lnTo>
                          <a:lnTo>
                            <a:pt x="35" y="13"/>
                          </a:lnTo>
                          <a:lnTo>
                            <a:pt x="35" y="16"/>
                          </a:lnTo>
                          <a:lnTo>
                            <a:pt x="33" y="25"/>
                          </a:lnTo>
                          <a:lnTo>
                            <a:pt x="30" y="30"/>
                          </a:lnTo>
                          <a:lnTo>
                            <a:pt x="28" y="32"/>
                          </a:lnTo>
                          <a:lnTo>
                            <a:pt x="23" y="35"/>
                          </a:lnTo>
                          <a:lnTo>
                            <a:pt x="11" y="35"/>
                          </a:lnTo>
                          <a:lnTo>
                            <a:pt x="10" y="33"/>
                          </a:lnTo>
                          <a:lnTo>
                            <a:pt x="7" y="32"/>
                          </a:lnTo>
                          <a:lnTo>
                            <a:pt x="3" y="28"/>
                          </a:lnTo>
                          <a:lnTo>
                            <a:pt x="0" y="23"/>
                          </a:lnTo>
                          <a:lnTo>
                            <a:pt x="0" y="11"/>
                          </a:lnTo>
                          <a:lnTo>
                            <a:pt x="1" y="10"/>
                          </a:lnTo>
                          <a:lnTo>
                            <a:pt x="3" y="7"/>
                          </a:lnTo>
                          <a:lnTo>
                            <a:pt x="7" y="2"/>
                          </a:lnTo>
                          <a:lnTo>
                            <a:pt x="11" y="1"/>
                          </a:lnTo>
                          <a:lnTo>
                            <a:pt x="13" y="0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2" name="Freeform 305"/>
                    <p:cNvSpPr>
                      <a:spLocks/>
                    </p:cNvSpPr>
                    <p:nvPr/>
                  </p:nvSpPr>
                  <p:spPr bwMode="auto">
                    <a:xfrm>
                      <a:off x="1274" y="1771"/>
                      <a:ext cx="105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0"/>
                        </a:cxn>
                        <a:cxn ang="0">
                          <a:pos x="105" y="0"/>
                        </a:cxn>
                        <a:cxn ang="0">
                          <a:pos x="98" y="26"/>
                        </a:cxn>
                        <a:cxn ang="0">
                          <a:pos x="46" y="26"/>
                        </a:cxn>
                        <a:cxn ang="0">
                          <a:pos x="40" y="39"/>
                        </a:cxn>
                        <a:cxn ang="0">
                          <a:pos x="55" y="43"/>
                        </a:cxn>
                        <a:cxn ang="0">
                          <a:pos x="66" y="49"/>
                        </a:cxn>
                        <a:cxn ang="0">
                          <a:pos x="70" y="51"/>
                        </a:cxn>
                        <a:cxn ang="0">
                          <a:pos x="74" y="55"/>
                        </a:cxn>
                        <a:cxn ang="0">
                          <a:pos x="78" y="57"/>
                        </a:cxn>
                        <a:cxn ang="0">
                          <a:pos x="80" y="61"/>
                        </a:cxn>
                        <a:cxn ang="0">
                          <a:pos x="82" y="66"/>
                        </a:cxn>
                        <a:cxn ang="0">
                          <a:pos x="87" y="78"/>
                        </a:cxn>
                        <a:cxn ang="0">
                          <a:pos x="89" y="88"/>
                        </a:cxn>
                        <a:cxn ang="0">
                          <a:pos x="87" y="105"/>
                        </a:cxn>
                        <a:cxn ang="0">
                          <a:pos x="80" y="119"/>
                        </a:cxn>
                        <a:cxn ang="0">
                          <a:pos x="70" y="133"/>
                        </a:cxn>
                        <a:cxn ang="0">
                          <a:pos x="56" y="142"/>
                        </a:cxn>
                        <a:cxn ang="0">
                          <a:pos x="46" y="148"/>
                        </a:cxn>
                        <a:cxn ang="0">
                          <a:pos x="36" y="150"/>
                        </a:cxn>
                        <a:cxn ang="0">
                          <a:pos x="24" y="152"/>
                        </a:cxn>
                        <a:cxn ang="0">
                          <a:pos x="15" y="152"/>
                        </a:cxn>
                        <a:cxn ang="0">
                          <a:pos x="8" y="149"/>
                        </a:cxn>
                        <a:cxn ang="0">
                          <a:pos x="5" y="147"/>
                        </a:cxn>
                        <a:cxn ang="0">
                          <a:pos x="0" y="137"/>
                        </a:cxn>
                        <a:cxn ang="0">
                          <a:pos x="0" y="135"/>
                        </a:cxn>
                        <a:cxn ang="0">
                          <a:pos x="1" y="133"/>
                        </a:cxn>
                        <a:cxn ang="0">
                          <a:pos x="1" y="130"/>
                        </a:cxn>
                        <a:cxn ang="0">
                          <a:pos x="2" y="128"/>
                        </a:cxn>
                        <a:cxn ang="0">
                          <a:pos x="5" y="127"/>
                        </a:cxn>
                        <a:cxn ang="0">
                          <a:pos x="9" y="127"/>
                        </a:cxn>
                        <a:cxn ang="0">
                          <a:pos x="12" y="125"/>
                        </a:cxn>
                        <a:cxn ang="0">
                          <a:pos x="14" y="125"/>
                        </a:cxn>
                        <a:cxn ang="0">
                          <a:pos x="21" y="129"/>
                        </a:cxn>
                        <a:cxn ang="0">
                          <a:pos x="24" y="131"/>
                        </a:cxn>
                        <a:cxn ang="0">
                          <a:pos x="27" y="134"/>
                        </a:cxn>
                        <a:cxn ang="0">
                          <a:pos x="33" y="140"/>
                        </a:cxn>
                        <a:cxn ang="0">
                          <a:pos x="38" y="142"/>
                        </a:cxn>
                        <a:cxn ang="0">
                          <a:pos x="43" y="142"/>
                        </a:cxn>
                        <a:cxn ang="0">
                          <a:pos x="48" y="141"/>
                        </a:cxn>
                        <a:cxn ang="0">
                          <a:pos x="51" y="140"/>
                        </a:cxn>
                        <a:cxn ang="0">
                          <a:pos x="56" y="135"/>
                        </a:cxn>
                        <a:cxn ang="0">
                          <a:pos x="60" y="128"/>
                        </a:cxn>
                        <a:cxn ang="0">
                          <a:pos x="62" y="119"/>
                        </a:cxn>
                        <a:cxn ang="0">
                          <a:pos x="63" y="110"/>
                        </a:cxn>
                        <a:cxn ang="0">
                          <a:pos x="62" y="97"/>
                        </a:cxn>
                        <a:cxn ang="0">
                          <a:pos x="56" y="86"/>
                        </a:cxn>
                        <a:cxn ang="0">
                          <a:pos x="55" y="81"/>
                        </a:cxn>
                        <a:cxn ang="0">
                          <a:pos x="51" y="76"/>
                        </a:cxn>
                        <a:cxn ang="0">
                          <a:pos x="48" y="74"/>
                        </a:cxn>
                        <a:cxn ang="0">
                          <a:pos x="44" y="70"/>
                        </a:cxn>
                        <a:cxn ang="0">
                          <a:pos x="40" y="68"/>
                        </a:cxn>
                        <a:cxn ang="0">
                          <a:pos x="31" y="64"/>
                        </a:cxn>
                        <a:cxn ang="0">
                          <a:pos x="19" y="63"/>
                        </a:cxn>
                        <a:cxn ang="0">
                          <a:pos x="49" y="0"/>
                        </a:cxn>
                      </a:cxnLst>
                      <a:rect l="0" t="0" r="r" b="b"/>
                      <a:pathLst>
                        <a:path w="105" h="152">
                          <a:moveTo>
                            <a:pt x="49" y="0"/>
                          </a:moveTo>
                          <a:lnTo>
                            <a:pt x="105" y="0"/>
                          </a:lnTo>
                          <a:lnTo>
                            <a:pt x="98" y="26"/>
                          </a:lnTo>
                          <a:lnTo>
                            <a:pt x="46" y="26"/>
                          </a:lnTo>
                          <a:lnTo>
                            <a:pt x="40" y="39"/>
                          </a:lnTo>
                          <a:lnTo>
                            <a:pt x="55" y="43"/>
                          </a:lnTo>
                          <a:lnTo>
                            <a:pt x="66" y="49"/>
                          </a:lnTo>
                          <a:lnTo>
                            <a:pt x="70" y="51"/>
                          </a:lnTo>
                          <a:lnTo>
                            <a:pt x="74" y="55"/>
                          </a:lnTo>
                          <a:lnTo>
                            <a:pt x="78" y="57"/>
                          </a:lnTo>
                          <a:lnTo>
                            <a:pt x="80" y="61"/>
                          </a:lnTo>
                          <a:lnTo>
                            <a:pt x="82" y="66"/>
                          </a:lnTo>
                          <a:lnTo>
                            <a:pt x="87" y="78"/>
                          </a:lnTo>
                          <a:lnTo>
                            <a:pt x="89" y="88"/>
                          </a:lnTo>
                          <a:lnTo>
                            <a:pt x="87" y="105"/>
                          </a:lnTo>
                          <a:lnTo>
                            <a:pt x="80" y="119"/>
                          </a:lnTo>
                          <a:lnTo>
                            <a:pt x="70" y="133"/>
                          </a:lnTo>
                          <a:lnTo>
                            <a:pt x="56" y="142"/>
                          </a:lnTo>
                          <a:lnTo>
                            <a:pt x="46" y="148"/>
                          </a:lnTo>
                          <a:lnTo>
                            <a:pt x="36" y="150"/>
                          </a:lnTo>
                          <a:lnTo>
                            <a:pt x="24" y="152"/>
                          </a:lnTo>
                          <a:lnTo>
                            <a:pt x="15" y="152"/>
                          </a:lnTo>
                          <a:lnTo>
                            <a:pt x="8" y="149"/>
                          </a:lnTo>
                          <a:lnTo>
                            <a:pt x="5" y="147"/>
                          </a:lnTo>
                          <a:lnTo>
                            <a:pt x="0" y="137"/>
                          </a:lnTo>
                          <a:lnTo>
                            <a:pt x="0" y="135"/>
                          </a:lnTo>
                          <a:lnTo>
                            <a:pt x="1" y="133"/>
                          </a:lnTo>
                          <a:lnTo>
                            <a:pt x="1" y="130"/>
                          </a:lnTo>
                          <a:lnTo>
                            <a:pt x="2" y="128"/>
                          </a:lnTo>
                          <a:lnTo>
                            <a:pt x="5" y="127"/>
                          </a:lnTo>
                          <a:lnTo>
                            <a:pt x="9" y="127"/>
                          </a:lnTo>
                          <a:lnTo>
                            <a:pt x="12" y="125"/>
                          </a:lnTo>
                          <a:lnTo>
                            <a:pt x="14" y="125"/>
                          </a:lnTo>
                          <a:lnTo>
                            <a:pt x="21" y="129"/>
                          </a:lnTo>
                          <a:lnTo>
                            <a:pt x="24" y="131"/>
                          </a:lnTo>
                          <a:lnTo>
                            <a:pt x="27" y="134"/>
                          </a:lnTo>
                          <a:lnTo>
                            <a:pt x="33" y="140"/>
                          </a:lnTo>
                          <a:lnTo>
                            <a:pt x="38" y="142"/>
                          </a:lnTo>
                          <a:lnTo>
                            <a:pt x="43" y="142"/>
                          </a:lnTo>
                          <a:lnTo>
                            <a:pt x="48" y="141"/>
                          </a:lnTo>
                          <a:lnTo>
                            <a:pt x="51" y="140"/>
                          </a:lnTo>
                          <a:lnTo>
                            <a:pt x="56" y="135"/>
                          </a:lnTo>
                          <a:lnTo>
                            <a:pt x="60" y="128"/>
                          </a:lnTo>
                          <a:lnTo>
                            <a:pt x="62" y="119"/>
                          </a:lnTo>
                          <a:lnTo>
                            <a:pt x="63" y="110"/>
                          </a:lnTo>
                          <a:lnTo>
                            <a:pt x="62" y="97"/>
                          </a:lnTo>
                          <a:lnTo>
                            <a:pt x="56" y="86"/>
                          </a:lnTo>
                          <a:lnTo>
                            <a:pt x="55" y="81"/>
                          </a:lnTo>
                          <a:lnTo>
                            <a:pt x="51" y="76"/>
                          </a:lnTo>
                          <a:lnTo>
                            <a:pt x="48" y="74"/>
                          </a:lnTo>
                          <a:lnTo>
                            <a:pt x="44" y="70"/>
                          </a:lnTo>
                          <a:lnTo>
                            <a:pt x="40" y="68"/>
                          </a:lnTo>
                          <a:lnTo>
                            <a:pt x="31" y="64"/>
                          </a:lnTo>
                          <a:lnTo>
                            <a:pt x="19" y="63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1499"/>
                      <a:ext cx="16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" name="Freeform 307"/>
                    <p:cNvSpPr>
                      <a:spLocks/>
                    </p:cNvSpPr>
                    <p:nvPr/>
                  </p:nvSpPr>
                  <p:spPr bwMode="auto">
                    <a:xfrm>
                      <a:off x="1273" y="1424"/>
                      <a:ext cx="93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93" y="0"/>
                        </a:cxn>
                        <a:cxn ang="0">
                          <a:pos x="58" y="124"/>
                        </a:cxn>
                        <a:cxn ang="0">
                          <a:pos x="56" y="129"/>
                        </a:cxn>
                        <a:cxn ang="0">
                          <a:pos x="55" y="133"/>
                        </a:cxn>
                        <a:cxn ang="0">
                          <a:pos x="53" y="135"/>
                        </a:cxn>
                        <a:cxn ang="0">
                          <a:pos x="53" y="139"/>
                        </a:cxn>
                        <a:cxn ang="0">
                          <a:pos x="55" y="139"/>
                        </a:cxn>
                        <a:cxn ang="0">
                          <a:pos x="55" y="141"/>
                        </a:cxn>
                        <a:cxn ang="0">
                          <a:pos x="58" y="145"/>
                        </a:cxn>
                        <a:cxn ang="0">
                          <a:pos x="63" y="145"/>
                        </a:cxn>
                        <a:cxn ang="0">
                          <a:pos x="65" y="146"/>
                        </a:cxn>
                        <a:cxn ang="0">
                          <a:pos x="69" y="147"/>
                        </a:cxn>
                        <a:cxn ang="0">
                          <a:pos x="74" y="147"/>
                        </a:cxn>
                        <a:cxn ang="0">
                          <a:pos x="74" y="152"/>
                        </a:cxn>
                        <a:cxn ang="0">
                          <a:pos x="0" y="152"/>
                        </a:cxn>
                        <a:cxn ang="0">
                          <a:pos x="2" y="147"/>
                        </a:cxn>
                        <a:cxn ang="0">
                          <a:pos x="10" y="147"/>
                        </a:cxn>
                        <a:cxn ang="0">
                          <a:pos x="14" y="146"/>
                        </a:cxn>
                        <a:cxn ang="0">
                          <a:pos x="16" y="145"/>
                        </a:cxn>
                        <a:cxn ang="0">
                          <a:pos x="19" y="145"/>
                        </a:cxn>
                        <a:cxn ang="0">
                          <a:pos x="24" y="142"/>
                        </a:cxn>
                        <a:cxn ang="0">
                          <a:pos x="25" y="140"/>
                        </a:cxn>
                        <a:cxn ang="0">
                          <a:pos x="26" y="139"/>
                        </a:cxn>
                        <a:cxn ang="0">
                          <a:pos x="27" y="136"/>
                        </a:cxn>
                        <a:cxn ang="0">
                          <a:pos x="28" y="133"/>
                        </a:cxn>
                        <a:cxn ang="0">
                          <a:pos x="28" y="129"/>
                        </a:cxn>
                        <a:cxn ang="0">
                          <a:pos x="30" y="124"/>
                        </a:cxn>
                        <a:cxn ang="0">
                          <a:pos x="51" y="52"/>
                        </a:cxn>
                        <a:cxn ang="0">
                          <a:pos x="56" y="40"/>
                        </a:cxn>
                        <a:cxn ang="0">
                          <a:pos x="57" y="36"/>
                        </a:cxn>
                        <a:cxn ang="0">
                          <a:pos x="57" y="34"/>
                        </a:cxn>
                        <a:cxn ang="0">
                          <a:pos x="58" y="32"/>
                        </a:cxn>
                        <a:cxn ang="0">
                          <a:pos x="58" y="24"/>
                        </a:cxn>
                        <a:cxn ang="0">
                          <a:pos x="56" y="19"/>
                        </a:cxn>
                        <a:cxn ang="0">
                          <a:pos x="51" y="17"/>
                        </a:cxn>
                        <a:cxn ang="0">
                          <a:pos x="34" y="17"/>
                        </a:cxn>
                        <a:cxn ang="0">
                          <a:pos x="34" y="15"/>
                        </a:cxn>
                        <a:cxn ang="0">
                          <a:pos x="88" y="0"/>
                        </a:cxn>
                        <a:cxn ang="0">
                          <a:pos x="93" y="0"/>
                        </a:cxn>
                      </a:cxnLst>
                      <a:rect l="0" t="0" r="r" b="b"/>
                      <a:pathLst>
                        <a:path w="93" h="152">
                          <a:moveTo>
                            <a:pt x="93" y="0"/>
                          </a:moveTo>
                          <a:lnTo>
                            <a:pt x="58" y="124"/>
                          </a:lnTo>
                          <a:lnTo>
                            <a:pt x="56" y="129"/>
                          </a:lnTo>
                          <a:lnTo>
                            <a:pt x="55" y="133"/>
                          </a:lnTo>
                          <a:lnTo>
                            <a:pt x="53" y="135"/>
                          </a:lnTo>
                          <a:lnTo>
                            <a:pt x="53" y="139"/>
                          </a:lnTo>
                          <a:lnTo>
                            <a:pt x="55" y="139"/>
                          </a:lnTo>
                          <a:lnTo>
                            <a:pt x="55" y="141"/>
                          </a:lnTo>
                          <a:lnTo>
                            <a:pt x="58" y="145"/>
                          </a:lnTo>
                          <a:lnTo>
                            <a:pt x="63" y="145"/>
                          </a:lnTo>
                          <a:lnTo>
                            <a:pt x="65" y="146"/>
                          </a:lnTo>
                          <a:lnTo>
                            <a:pt x="69" y="147"/>
                          </a:lnTo>
                          <a:lnTo>
                            <a:pt x="74" y="147"/>
                          </a:lnTo>
                          <a:lnTo>
                            <a:pt x="74" y="152"/>
                          </a:lnTo>
                          <a:lnTo>
                            <a:pt x="0" y="152"/>
                          </a:lnTo>
                          <a:lnTo>
                            <a:pt x="2" y="147"/>
                          </a:lnTo>
                          <a:lnTo>
                            <a:pt x="10" y="147"/>
                          </a:lnTo>
                          <a:lnTo>
                            <a:pt x="14" y="146"/>
                          </a:lnTo>
                          <a:lnTo>
                            <a:pt x="16" y="145"/>
                          </a:lnTo>
                          <a:lnTo>
                            <a:pt x="19" y="145"/>
                          </a:lnTo>
                          <a:lnTo>
                            <a:pt x="24" y="142"/>
                          </a:lnTo>
                          <a:lnTo>
                            <a:pt x="25" y="140"/>
                          </a:lnTo>
                          <a:lnTo>
                            <a:pt x="26" y="139"/>
                          </a:lnTo>
                          <a:lnTo>
                            <a:pt x="27" y="136"/>
                          </a:lnTo>
                          <a:lnTo>
                            <a:pt x="28" y="133"/>
                          </a:lnTo>
                          <a:lnTo>
                            <a:pt x="28" y="129"/>
                          </a:lnTo>
                          <a:lnTo>
                            <a:pt x="30" y="124"/>
                          </a:lnTo>
                          <a:lnTo>
                            <a:pt x="51" y="52"/>
                          </a:lnTo>
                          <a:lnTo>
                            <a:pt x="56" y="40"/>
                          </a:lnTo>
                          <a:lnTo>
                            <a:pt x="57" y="36"/>
                          </a:lnTo>
                          <a:lnTo>
                            <a:pt x="57" y="34"/>
                          </a:lnTo>
                          <a:lnTo>
                            <a:pt x="58" y="32"/>
                          </a:lnTo>
                          <a:lnTo>
                            <a:pt x="58" y="24"/>
                          </a:lnTo>
                          <a:lnTo>
                            <a:pt x="56" y="19"/>
                          </a:lnTo>
                          <a:lnTo>
                            <a:pt x="51" y="17"/>
                          </a:lnTo>
                          <a:lnTo>
                            <a:pt x="34" y="17"/>
                          </a:lnTo>
                          <a:lnTo>
                            <a:pt x="34" y="15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" name="Line 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1155"/>
                      <a:ext cx="16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6" name="Freeform 309"/>
                    <p:cNvSpPr>
                      <a:spLocks/>
                    </p:cNvSpPr>
                    <p:nvPr/>
                  </p:nvSpPr>
                  <p:spPr bwMode="auto">
                    <a:xfrm>
                      <a:off x="1104" y="1080"/>
                      <a:ext cx="93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93" y="0"/>
                        </a:cxn>
                        <a:cxn ang="0">
                          <a:pos x="59" y="124"/>
                        </a:cxn>
                        <a:cxn ang="0">
                          <a:pos x="56" y="129"/>
                        </a:cxn>
                        <a:cxn ang="0">
                          <a:pos x="55" y="133"/>
                        </a:cxn>
                        <a:cxn ang="0">
                          <a:pos x="54" y="135"/>
                        </a:cxn>
                        <a:cxn ang="0">
                          <a:pos x="54" y="139"/>
                        </a:cxn>
                        <a:cxn ang="0">
                          <a:pos x="55" y="139"/>
                        </a:cxn>
                        <a:cxn ang="0">
                          <a:pos x="55" y="141"/>
                        </a:cxn>
                        <a:cxn ang="0">
                          <a:pos x="59" y="145"/>
                        </a:cxn>
                        <a:cxn ang="0">
                          <a:pos x="63" y="145"/>
                        </a:cxn>
                        <a:cxn ang="0">
                          <a:pos x="66" y="146"/>
                        </a:cxn>
                        <a:cxn ang="0">
                          <a:pos x="69" y="147"/>
                        </a:cxn>
                        <a:cxn ang="0">
                          <a:pos x="74" y="147"/>
                        </a:cxn>
                        <a:cxn ang="0">
                          <a:pos x="74" y="152"/>
                        </a:cxn>
                        <a:cxn ang="0">
                          <a:pos x="0" y="152"/>
                        </a:cxn>
                        <a:cxn ang="0">
                          <a:pos x="2" y="147"/>
                        </a:cxn>
                        <a:cxn ang="0">
                          <a:pos x="11" y="147"/>
                        </a:cxn>
                        <a:cxn ang="0">
                          <a:pos x="14" y="146"/>
                        </a:cxn>
                        <a:cxn ang="0">
                          <a:pos x="17" y="145"/>
                        </a:cxn>
                        <a:cxn ang="0">
                          <a:pos x="19" y="145"/>
                        </a:cxn>
                        <a:cxn ang="0">
                          <a:pos x="24" y="142"/>
                        </a:cxn>
                        <a:cxn ang="0">
                          <a:pos x="25" y="140"/>
                        </a:cxn>
                        <a:cxn ang="0">
                          <a:pos x="26" y="139"/>
                        </a:cxn>
                        <a:cxn ang="0">
                          <a:pos x="28" y="136"/>
                        </a:cxn>
                        <a:cxn ang="0">
                          <a:pos x="29" y="133"/>
                        </a:cxn>
                        <a:cxn ang="0">
                          <a:pos x="29" y="129"/>
                        </a:cxn>
                        <a:cxn ang="0">
                          <a:pos x="30" y="124"/>
                        </a:cxn>
                        <a:cxn ang="0">
                          <a:pos x="51" y="51"/>
                        </a:cxn>
                        <a:cxn ang="0">
                          <a:pos x="56" y="39"/>
                        </a:cxn>
                        <a:cxn ang="0">
                          <a:pos x="57" y="36"/>
                        </a:cxn>
                        <a:cxn ang="0">
                          <a:pos x="57" y="33"/>
                        </a:cxn>
                        <a:cxn ang="0">
                          <a:pos x="59" y="32"/>
                        </a:cxn>
                        <a:cxn ang="0">
                          <a:pos x="59" y="24"/>
                        </a:cxn>
                        <a:cxn ang="0">
                          <a:pos x="56" y="19"/>
                        </a:cxn>
                        <a:cxn ang="0">
                          <a:pos x="51" y="17"/>
                        </a:cxn>
                        <a:cxn ang="0">
                          <a:pos x="35" y="17"/>
                        </a:cxn>
                        <a:cxn ang="0">
                          <a:pos x="35" y="14"/>
                        </a:cxn>
                        <a:cxn ang="0">
                          <a:pos x="89" y="0"/>
                        </a:cxn>
                        <a:cxn ang="0">
                          <a:pos x="93" y="0"/>
                        </a:cxn>
                      </a:cxnLst>
                      <a:rect l="0" t="0" r="r" b="b"/>
                      <a:pathLst>
                        <a:path w="93" h="152">
                          <a:moveTo>
                            <a:pt x="93" y="0"/>
                          </a:moveTo>
                          <a:lnTo>
                            <a:pt x="59" y="124"/>
                          </a:lnTo>
                          <a:lnTo>
                            <a:pt x="56" y="129"/>
                          </a:lnTo>
                          <a:lnTo>
                            <a:pt x="55" y="133"/>
                          </a:lnTo>
                          <a:lnTo>
                            <a:pt x="54" y="135"/>
                          </a:lnTo>
                          <a:lnTo>
                            <a:pt x="54" y="139"/>
                          </a:lnTo>
                          <a:lnTo>
                            <a:pt x="55" y="139"/>
                          </a:lnTo>
                          <a:lnTo>
                            <a:pt x="55" y="141"/>
                          </a:lnTo>
                          <a:lnTo>
                            <a:pt x="59" y="145"/>
                          </a:lnTo>
                          <a:lnTo>
                            <a:pt x="63" y="145"/>
                          </a:lnTo>
                          <a:lnTo>
                            <a:pt x="66" y="146"/>
                          </a:lnTo>
                          <a:lnTo>
                            <a:pt x="69" y="147"/>
                          </a:lnTo>
                          <a:lnTo>
                            <a:pt x="74" y="147"/>
                          </a:lnTo>
                          <a:lnTo>
                            <a:pt x="74" y="152"/>
                          </a:lnTo>
                          <a:lnTo>
                            <a:pt x="0" y="152"/>
                          </a:lnTo>
                          <a:lnTo>
                            <a:pt x="2" y="147"/>
                          </a:lnTo>
                          <a:lnTo>
                            <a:pt x="11" y="147"/>
                          </a:lnTo>
                          <a:lnTo>
                            <a:pt x="14" y="146"/>
                          </a:lnTo>
                          <a:lnTo>
                            <a:pt x="17" y="145"/>
                          </a:lnTo>
                          <a:lnTo>
                            <a:pt x="19" y="145"/>
                          </a:lnTo>
                          <a:lnTo>
                            <a:pt x="24" y="142"/>
                          </a:lnTo>
                          <a:lnTo>
                            <a:pt x="25" y="140"/>
                          </a:lnTo>
                          <a:lnTo>
                            <a:pt x="26" y="139"/>
                          </a:lnTo>
                          <a:lnTo>
                            <a:pt x="28" y="136"/>
                          </a:lnTo>
                          <a:lnTo>
                            <a:pt x="29" y="133"/>
                          </a:lnTo>
                          <a:lnTo>
                            <a:pt x="29" y="129"/>
                          </a:lnTo>
                          <a:lnTo>
                            <a:pt x="30" y="124"/>
                          </a:lnTo>
                          <a:lnTo>
                            <a:pt x="51" y="51"/>
                          </a:lnTo>
                          <a:lnTo>
                            <a:pt x="56" y="39"/>
                          </a:lnTo>
                          <a:lnTo>
                            <a:pt x="57" y="36"/>
                          </a:lnTo>
                          <a:lnTo>
                            <a:pt x="57" y="33"/>
                          </a:lnTo>
                          <a:lnTo>
                            <a:pt x="59" y="32"/>
                          </a:lnTo>
                          <a:lnTo>
                            <a:pt x="59" y="24"/>
                          </a:lnTo>
                          <a:lnTo>
                            <a:pt x="56" y="19"/>
                          </a:lnTo>
                          <a:lnTo>
                            <a:pt x="51" y="17"/>
                          </a:lnTo>
                          <a:lnTo>
                            <a:pt x="35" y="17"/>
                          </a:lnTo>
                          <a:lnTo>
                            <a:pt x="35" y="14"/>
                          </a:lnTo>
                          <a:lnTo>
                            <a:pt x="89" y="0"/>
                          </a:lnTo>
                          <a:lnTo>
                            <a:pt x="9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7" name="Freeform 310"/>
                    <p:cNvSpPr>
                      <a:spLocks/>
                    </p:cNvSpPr>
                    <p:nvPr/>
                  </p:nvSpPr>
                  <p:spPr bwMode="auto">
                    <a:xfrm>
                      <a:off x="1209" y="1199"/>
                      <a:ext cx="35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0"/>
                        </a:cxn>
                        <a:cxn ang="0">
                          <a:pos x="21" y="0"/>
                        </a:cxn>
                        <a:cxn ang="0">
                          <a:pos x="30" y="5"/>
                        </a:cxn>
                        <a:cxn ang="0">
                          <a:pos x="33" y="8"/>
                        </a:cxn>
                        <a:cxn ang="0">
                          <a:pos x="34" y="11"/>
                        </a:cxn>
                        <a:cxn ang="0">
                          <a:pos x="35" y="14"/>
                        </a:cxn>
                        <a:cxn ang="0">
                          <a:pos x="35" y="16"/>
                        </a:cxn>
                        <a:cxn ang="0">
                          <a:pos x="33" y="26"/>
                        </a:cxn>
                        <a:cxn ang="0">
                          <a:pos x="30" y="30"/>
                        </a:cxn>
                        <a:cxn ang="0">
                          <a:pos x="28" y="33"/>
                        </a:cxn>
                        <a:cxn ang="0">
                          <a:pos x="23" y="35"/>
                        </a:cxn>
                        <a:cxn ang="0">
                          <a:pos x="11" y="35"/>
                        </a:cxn>
                        <a:cxn ang="0">
                          <a:pos x="10" y="34"/>
                        </a:cxn>
                        <a:cxn ang="0">
                          <a:pos x="7" y="33"/>
                        </a:cxn>
                        <a:cxn ang="0">
                          <a:pos x="3" y="28"/>
                        </a:cxn>
                        <a:cxn ang="0">
                          <a:pos x="0" y="23"/>
                        </a:cxn>
                        <a:cxn ang="0">
                          <a:pos x="0" y="11"/>
                        </a:cxn>
                        <a:cxn ang="0">
                          <a:pos x="1" y="10"/>
                        </a:cxn>
                        <a:cxn ang="0">
                          <a:pos x="3" y="8"/>
                        </a:cxn>
                        <a:cxn ang="0">
                          <a:pos x="7" y="3"/>
                        </a:cxn>
                        <a:cxn ang="0">
                          <a:pos x="11" y="2"/>
                        </a:cxn>
                        <a:cxn ang="0">
                          <a:pos x="13" y="0"/>
                        </a:cxn>
                        <a:cxn ang="0">
                          <a:pos x="16" y="0"/>
                        </a:cxn>
                      </a:cxnLst>
                      <a:rect l="0" t="0" r="r" b="b"/>
                      <a:pathLst>
                        <a:path w="35" h="35">
                          <a:moveTo>
                            <a:pt x="16" y="0"/>
                          </a:moveTo>
                          <a:lnTo>
                            <a:pt x="21" y="0"/>
                          </a:lnTo>
                          <a:lnTo>
                            <a:pt x="30" y="5"/>
                          </a:lnTo>
                          <a:lnTo>
                            <a:pt x="33" y="8"/>
                          </a:lnTo>
                          <a:lnTo>
                            <a:pt x="34" y="11"/>
                          </a:lnTo>
                          <a:lnTo>
                            <a:pt x="35" y="14"/>
                          </a:lnTo>
                          <a:lnTo>
                            <a:pt x="35" y="16"/>
                          </a:lnTo>
                          <a:lnTo>
                            <a:pt x="33" y="26"/>
                          </a:lnTo>
                          <a:lnTo>
                            <a:pt x="30" y="30"/>
                          </a:lnTo>
                          <a:lnTo>
                            <a:pt x="28" y="33"/>
                          </a:lnTo>
                          <a:lnTo>
                            <a:pt x="23" y="35"/>
                          </a:lnTo>
                          <a:lnTo>
                            <a:pt x="11" y="35"/>
                          </a:lnTo>
                          <a:lnTo>
                            <a:pt x="10" y="34"/>
                          </a:lnTo>
                          <a:lnTo>
                            <a:pt x="7" y="33"/>
                          </a:lnTo>
                          <a:lnTo>
                            <a:pt x="3" y="28"/>
                          </a:lnTo>
                          <a:lnTo>
                            <a:pt x="0" y="23"/>
                          </a:lnTo>
                          <a:lnTo>
                            <a:pt x="0" y="11"/>
                          </a:lnTo>
                          <a:lnTo>
                            <a:pt x="1" y="10"/>
                          </a:lnTo>
                          <a:lnTo>
                            <a:pt x="3" y="8"/>
                          </a:lnTo>
                          <a:lnTo>
                            <a:pt x="7" y="3"/>
                          </a:lnTo>
                          <a:lnTo>
                            <a:pt x="11" y="2"/>
                          </a:lnTo>
                          <a:lnTo>
                            <a:pt x="13" y="0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8" name="Freeform 311"/>
                    <p:cNvSpPr>
                      <a:spLocks/>
                    </p:cNvSpPr>
                    <p:nvPr/>
                  </p:nvSpPr>
                  <p:spPr bwMode="auto">
                    <a:xfrm>
                      <a:off x="1274" y="1082"/>
                      <a:ext cx="105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0"/>
                        </a:cxn>
                        <a:cxn ang="0">
                          <a:pos x="105" y="0"/>
                        </a:cxn>
                        <a:cxn ang="0">
                          <a:pos x="98" y="27"/>
                        </a:cxn>
                        <a:cxn ang="0">
                          <a:pos x="46" y="27"/>
                        </a:cxn>
                        <a:cxn ang="0">
                          <a:pos x="40" y="40"/>
                        </a:cxn>
                        <a:cxn ang="0">
                          <a:pos x="55" y="43"/>
                        </a:cxn>
                        <a:cxn ang="0">
                          <a:pos x="66" y="49"/>
                        </a:cxn>
                        <a:cxn ang="0">
                          <a:pos x="70" y="52"/>
                        </a:cxn>
                        <a:cxn ang="0">
                          <a:pos x="74" y="55"/>
                        </a:cxn>
                        <a:cxn ang="0">
                          <a:pos x="78" y="58"/>
                        </a:cxn>
                        <a:cxn ang="0">
                          <a:pos x="80" y="61"/>
                        </a:cxn>
                        <a:cxn ang="0">
                          <a:pos x="82" y="66"/>
                        </a:cxn>
                        <a:cxn ang="0">
                          <a:pos x="87" y="78"/>
                        </a:cxn>
                        <a:cxn ang="0">
                          <a:pos x="89" y="89"/>
                        </a:cxn>
                        <a:cxn ang="0">
                          <a:pos x="87" y="105"/>
                        </a:cxn>
                        <a:cxn ang="0">
                          <a:pos x="80" y="120"/>
                        </a:cxn>
                        <a:cxn ang="0">
                          <a:pos x="70" y="133"/>
                        </a:cxn>
                        <a:cxn ang="0">
                          <a:pos x="56" y="143"/>
                        </a:cxn>
                        <a:cxn ang="0">
                          <a:pos x="46" y="148"/>
                        </a:cxn>
                        <a:cxn ang="0">
                          <a:pos x="36" y="151"/>
                        </a:cxn>
                        <a:cxn ang="0">
                          <a:pos x="24" y="152"/>
                        </a:cxn>
                        <a:cxn ang="0">
                          <a:pos x="15" y="152"/>
                        </a:cxn>
                        <a:cxn ang="0">
                          <a:pos x="8" y="150"/>
                        </a:cxn>
                        <a:cxn ang="0">
                          <a:pos x="5" y="147"/>
                        </a:cxn>
                        <a:cxn ang="0">
                          <a:pos x="0" y="138"/>
                        </a:cxn>
                        <a:cxn ang="0">
                          <a:pos x="0" y="135"/>
                        </a:cxn>
                        <a:cxn ang="0">
                          <a:pos x="1" y="133"/>
                        </a:cxn>
                        <a:cxn ang="0">
                          <a:pos x="1" y="131"/>
                        </a:cxn>
                        <a:cxn ang="0">
                          <a:pos x="2" y="128"/>
                        </a:cxn>
                        <a:cxn ang="0">
                          <a:pos x="5" y="127"/>
                        </a:cxn>
                        <a:cxn ang="0">
                          <a:pos x="9" y="127"/>
                        </a:cxn>
                        <a:cxn ang="0">
                          <a:pos x="12" y="126"/>
                        </a:cxn>
                        <a:cxn ang="0">
                          <a:pos x="14" y="126"/>
                        </a:cxn>
                        <a:cxn ang="0">
                          <a:pos x="21" y="129"/>
                        </a:cxn>
                        <a:cxn ang="0">
                          <a:pos x="24" y="132"/>
                        </a:cxn>
                        <a:cxn ang="0">
                          <a:pos x="27" y="134"/>
                        </a:cxn>
                        <a:cxn ang="0">
                          <a:pos x="33" y="140"/>
                        </a:cxn>
                        <a:cxn ang="0">
                          <a:pos x="38" y="143"/>
                        </a:cxn>
                        <a:cxn ang="0">
                          <a:pos x="43" y="143"/>
                        </a:cxn>
                        <a:cxn ang="0">
                          <a:pos x="48" y="141"/>
                        </a:cxn>
                        <a:cxn ang="0">
                          <a:pos x="51" y="140"/>
                        </a:cxn>
                        <a:cxn ang="0">
                          <a:pos x="56" y="135"/>
                        </a:cxn>
                        <a:cxn ang="0">
                          <a:pos x="60" y="128"/>
                        </a:cxn>
                        <a:cxn ang="0">
                          <a:pos x="62" y="120"/>
                        </a:cxn>
                        <a:cxn ang="0">
                          <a:pos x="63" y="110"/>
                        </a:cxn>
                        <a:cxn ang="0">
                          <a:pos x="62" y="97"/>
                        </a:cxn>
                        <a:cxn ang="0">
                          <a:pos x="56" y="86"/>
                        </a:cxn>
                        <a:cxn ang="0">
                          <a:pos x="55" y="82"/>
                        </a:cxn>
                        <a:cxn ang="0">
                          <a:pos x="51" y="77"/>
                        </a:cxn>
                        <a:cxn ang="0">
                          <a:pos x="48" y="74"/>
                        </a:cxn>
                        <a:cxn ang="0">
                          <a:pos x="44" y="71"/>
                        </a:cxn>
                        <a:cxn ang="0">
                          <a:pos x="40" y="68"/>
                        </a:cxn>
                        <a:cxn ang="0">
                          <a:pos x="31" y="65"/>
                        </a:cxn>
                        <a:cxn ang="0">
                          <a:pos x="19" y="64"/>
                        </a:cxn>
                        <a:cxn ang="0">
                          <a:pos x="49" y="0"/>
                        </a:cxn>
                      </a:cxnLst>
                      <a:rect l="0" t="0" r="r" b="b"/>
                      <a:pathLst>
                        <a:path w="105" h="152">
                          <a:moveTo>
                            <a:pt x="49" y="0"/>
                          </a:moveTo>
                          <a:lnTo>
                            <a:pt x="105" y="0"/>
                          </a:lnTo>
                          <a:lnTo>
                            <a:pt x="98" y="27"/>
                          </a:lnTo>
                          <a:lnTo>
                            <a:pt x="46" y="27"/>
                          </a:lnTo>
                          <a:lnTo>
                            <a:pt x="40" y="40"/>
                          </a:lnTo>
                          <a:lnTo>
                            <a:pt x="55" y="43"/>
                          </a:lnTo>
                          <a:lnTo>
                            <a:pt x="66" y="49"/>
                          </a:lnTo>
                          <a:lnTo>
                            <a:pt x="70" y="52"/>
                          </a:lnTo>
                          <a:lnTo>
                            <a:pt x="74" y="55"/>
                          </a:lnTo>
                          <a:lnTo>
                            <a:pt x="78" y="58"/>
                          </a:lnTo>
                          <a:lnTo>
                            <a:pt x="80" y="61"/>
                          </a:lnTo>
                          <a:lnTo>
                            <a:pt x="82" y="66"/>
                          </a:lnTo>
                          <a:lnTo>
                            <a:pt x="87" y="78"/>
                          </a:lnTo>
                          <a:lnTo>
                            <a:pt x="89" y="89"/>
                          </a:lnTo>
                          <a:lnTo>
                            <a:pt x="87" y="105"/>
                          </a:lnTo>
                          <a:lnTo>
                            <a:pt x="80" y="120"/>
                          </a:lnTo>
                          <a:lnTo>
                            <a:pt x="70" y="133"/>
                          </a:lnTo>
                          <a:lnTo>
                            <a:pt x="56" y="143"/>
                          </a:lnTo>
                          <a:lnTo>
                            <a:pt x="46" y="148"/>
                          </a:lnTo>
                          <a:lnTo>
                            <a:pt x="36" y="151"/>
                          </a:lnTo>
                          <a:lnTo>
                            <a:pt x="24" y="152"/>
                          </a:lnTo>
                          <a:lnTo>
                            <a:pt x="15" y="152"/>
                          </a:lnTo>
                          <a:lnTo>
                            <a:pt x="8" y="150"/>
                          </a:lnTo>
                          <a:lnTo>
                            <a:pt x="5" y="147"/>
                          </a:lnTo>
                          <a:lnTo>
                            <a:pt x="0" y="138"/>
                          </a:lnTo>
                          <a:lnTo>
                            <a:pt x="0" y="135"/>
                          </a:lnTo>
                          <a:lnTo>
                            <a:pt x="1" y="133"/>
                          </a:lnTo>
                          <a:lnTo>
                            <a:pt x="1" y="131"/>
                          </a:lnTo>
                          <a:lnTo>
                            <a:pt x="2" y="128"/>
                          </a:lnTo>
                          <a:lnTo>
                            <a:pt x="5" y="127"/>
                          </a:lnTo>
                          <a:lnTo>
                            <a:pt x="9" y="127"/>
                          </a:lnTo>
                          <a:lnTo>
                            <a:pt x="12" y="126"/>
                          </a:lnTo>
                          <a:lnTo>
                            <a:pt x="14" y="126"/>
                          </a:lnTo>
                          <a:lnTo>
                            <a:pt x="21" y="129"/>
                          </a:lnTo>
                          <a:lnTo>
                            <a:pt x="24" y="132"/>
                          </a:lnTo>
                          <a:lnTo>
                            <a:pt x="27" y="134"/>
                          </a:lnTo>
                          <a:lnTo>
                            <a:pt x="33" y="140"/>
                          </a:lnTo>
                          <a:lnTo>
                            <a:pt x="38" y="143"/>
                          </a:lnTo>
                          <a:lnTo>
                            <a:pt x="43" y="143"/>
                          </a:lnTo>
                          <a:lnTo>
                            <a:pt x="48" y="141"/>
                          </a:lnTo>
                          <a:lnTo>
                            <a:pt x="51" y="140"/>
                          </a:lnTo>
                          <a:lnTo>
                            <a:pt x="56" y="135"/>
                          </a:lnTo>
                          <a:lnTo>
                            <a:pt x="60" y="128"/>
                          </a:lnTo>
                          <a:lnTo>
                            <a:pt x="62" y="120"/>
                          </a:lnTo>
                          <a:lnTo>
                            <a:pt x="63" y="110"/>
                          </a:lnTo>
                          <a:lnTo>
                            <a:pt x="62" y="97"/>
                          </a:lnTo>
                          <a:lnTo>
                            <a:pt x="56" y="86"/>
                          </a:lnTo>
                          <a:lnTo>
                            <a:pt x="55" y="82"/>
                          </a:lnTo>
                          <a:lnTo>
                            <a:pt x="51" y="77"/>
                          </a:lnTo>
                          <a:lnTo>
                            <a:pt x="48" y="74"/>
                          </a:lnTo>
                          <a:lnTo>
                            <a:pt x="44" y="71"/>
                          </a:lnTo>
                          <a:lnTo>
                            <a:pt x="40" y="68"/>
                          </a:lnTo>
                          <a:lnTo>
                            <a:pt x="31" y="65"/>
                          </a:lnTo>
                          <a:lnTo>
                            <a:pt x="19" y="64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9" name="Line 3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3154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0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3085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1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3015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" name="Line 3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2947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" name="Line 3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2809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2740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2671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6" name="Line 3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2602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7" name="Line 3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2464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8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2396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9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2327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" name="Line 3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2257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" name="Line 3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2120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2051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" name="Line 3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1982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" name="Line 3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1913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Line 3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1776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" name="Line 3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1706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" name="Line 3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1638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" name="Line 3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1569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Line 3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1431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0" name="Line 3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1362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1" name="Line 3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1293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2" name="Line 3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1225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3" name="Line 3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3292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" name="Line 3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3360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5" name="Line 3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3429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" name="Line 3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1086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" name="Line 3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1018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8" name="Line 3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948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" name="Line 3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28" y="935"/>
                      <a:ext cx="0" cy="250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0" name="Line 3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48" y="935"/>
                      <a:ext cx="0" cy="1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" name="Line 3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92" y="935"/>
                      <a:ext cx="0" cy="1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2" name="Line 3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38" y="935"/>
                      <a:ext cx="0" cy="1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3" name="Line 3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82" y="935"/>
                      <a:ext cx="0" cy="1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" name="Line 3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26" y="935"/>
                      <a:ext cx="0" cy="1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" name="Line 3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71" y="935"/>
                      <a:ext cx="0" cy="1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6" name="Line 3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15" y="935"/>
                      <a:ext cx="0" cy="1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7" name="Line 3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17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" name="Line 3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87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9" name="Line 3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55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0" name="Line 3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24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1" name="Line 3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62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2" name="Line 3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31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3" name="Line 3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9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4" name="Line 3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8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5" name="Line 3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6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" name="Line 3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75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" name="Line 3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45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8" name="Line 3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13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9" name="Line 3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50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0" name="Line 3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20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1" name="Line 3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9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2" name="Line 3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57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3" name="Line 3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96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4" name="Line 3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64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" name="Line 3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33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6" name="Line 3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03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7" name="Line 3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40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8" name="Line 3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08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9" name="Line 3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78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0" name="Line 3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47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1" name="Line 3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80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2" name="Line 3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11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3" name="Line 37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41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" name="Line 3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84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" name="Line 3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54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" name="Line 3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22" y="935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7" name="Line 3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935"/>
                      <a:ext cx="2508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8" name="Line 3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1" y="3222"/>
                      <a:ext cx="15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" name="Line 3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1" y="2878"/>
                      <a:ext cx="15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" name="Line 3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1" y="2534"/>
                      <a:ext cx="15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" name="Line 3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1" y="2189"/>
                      <a:ext cx="15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2" name="Line 3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1" y="1844"/>
                      <a:ext cx="15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3" name="Line 3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1" y="1499"/>
                      <a:ext cx="15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4" name="Line 3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1" y="1155"/>
                      <a:ext cx="15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5" name="Line 3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3154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6" name="Line 3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3085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" name="Line 3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3015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" name="Line 3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2947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9" name="Line 3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2809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0" name="Line 3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2740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1" name="Line 3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2671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2" name="Line 3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2602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3" name="Line 3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2464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4" name="Line 3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2396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5" name="Line 3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2327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6" name="Line 3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2257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7" name="Line 4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2120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8" name="Line 4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2051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9" name="Line 4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1982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0" name="Line 4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1913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1" name="Line 4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1776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2" name="Line 4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1706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3" name="Line 4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1638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4" name="Line 4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1569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" name="Line 4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1431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6" name="Line 4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1362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7" name="Line 4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1293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8" name="Line 4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1225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9" name="Line 4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3292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0" name="Line 4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3360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1" name="Line 4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3429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" name="Line 4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1086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" name="Line 4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1018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4" name="Line 4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7" y="948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5" name="Line 4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36" y="935"/>
                      <a:ext cx="0" cy="250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6" name="Line 4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8" y="3443"/>
                      <a:ext cx="2508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7" name="Freeform 42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020" y="3368"/>
                      <a:ext cx="100" cy="154"/>
                    </a:xfrm>
                    <a:custGeom>
                      <a:avLst/>
                      <a:gdLst/>
                      <a:ahLst/>
                      <a:cxnLst>
                        <a:cxn ang="0">
                          <a:pos x="68" y="0"/>
                        </a:cxn>
                        <a:cxn ang="0">
                          <a:pos x="49" y="68"/>
                        </a:cxn>
                        <a:cxn ang="0">
                          <a:pos x="54" y="62"/>
                        </a:cxn>
                        <a:cxn ang="0">
                          <a:pos x="59" y="57"/>
                        </a:cxn>
                        <a:cxn ang="0">
                          <a:pos x="63" y="54"/>
                        </a:cxn>
                        <a:cxn ang="0">
                          <a:pos x="68" y="51"/>
                        </a:cxn>
                        <a:cxn ang="0">
                          <a:pos x="79" y="51"/>
                        </a:cxn>
                        <a:cxn ang="0">
                          <a:pos x="84" y="53"/>
                        </a:cxn>
                        <a:cxn ang="0">
                          <a:pos x="91" y="57"/>
                        </a:cxn>
                        <a:cxn ang="0">
                          <a:pos x="93" y="61"/>
                        </a:cxn>
                        <a:cxn ang="0">
                          <a:pos x="98" y="72"/>
                        </a:cxn>
                        <a:cxn ang="0">
                          <a:pos x="100" y="81"/>
                        </a:cxn>
                        <a:cxn ang="0">
                          <a:pos x="98" y="100"/>
                        </a:cxn>
                        <a:cxn ang="0">
                          <a:pos x="91" y="117"/>
                        </a:cxn>
                        <a:cxn ang="0">
                          <a:pos x="79" y="133"/>
                        </a:cxn>
                        <a:cxn ang="0">
                          <a:pos x="67" y="145"/>
                        </a:cxn>
                        <a:cxn ang="0">
                          <a:pos x="53" y="152"/>
                        </a:cxn>
                        <a:cxn ang="0">
                          <a:pos x="37" y="154"/>
                        </a:cxn>
                        <a:cxn ang="0">
                          <a:pos x="25" y="153"/>
                        </a:cxn>
                        <a:cxn ang="0">
                          <a:pos x="13" y="151"/>
                        </a:cxn>
                        <a:cxn ang="0">
                          <a:pos x="0" y="145"/>
                        </a:cxn>
                        <a:cxn ang="0">
                          <a:pos x="32" y="29"/>
                        </a:cxn>
                        <a:cxn ang="0">
                          <a:pos x="35" y="24"/>
                        </a:cxn>
                        <a:cxn ang="0">
                          <a:pos x="35" y="13"/>
                        </a:cxn>
                        <a:cxn ang="0">
                          <a:pos x="33" y="12"/>
                        </a:cxn>
                        <a:cxn ang="0">
                          <a:pos x="32" y="12"/>
                        </a:cxn>
                        <a:cxn ang="0">
                          <a:pos x="27" y="10"/>
                        </a:cxn>
                        <a:cxn ang="0">
                          <a:pos x="23" y="10"/>
                        </a:cxn>
                        <a:cxn ang="0">
                          <a:pos x="23" y="7"/>
                        </a:cxn>
                        <a:cxn ang="0">
                          <a:pos x="61" y="0"/>
                        </a:cxn>
                        <a:cxn ang="0">
                          <a:pos x="68" y="0"/>
                        </a:cxn>
                        <a:cxn ang="0">
                          <a:pos x="25" y="147"/>
                        </a:cxn>
                        <a:cxn ang="0">
                          <a:pos x="29" y="148"/>
                        </a:cxn>
                        <a:cxn ang="0">
                          <a:pos x="31" y="150"/>
                        </a:cxn>
                        <a:cxn ang="0">
                          <a:pos x="38" y="150"/>
                        </a:cxn>
                        <a:cxn ang="0">
                          <a:pos x="42" y="148"/>
                        </a:cxn>
                        <a:cxn ang="0">
                          <a:pos x="44" y="147"/>
                        </a:cxn>
                        <a:cxn ang="0">
                          <a:pos x="54" y="140"/>
                        </a:cxn>
                        <a:cxn ang="0">
                          <a:pos x="59" y="133"/>
                        </a:cxn>
                        <a:cxn ang="0">
                          <a:pos x="64" y="122"/>
                        </a:cxn>
                        <a:cxn ang="0">
                          <a:pos x="69" y="110"/>
                        </a:cxn>
                        <a:cxn ang="0">
                          <a:pos x="73" y="97"/>
                        </a:cxn>
                        <a:cxn ang="0">
                          <a:pos x="74" y="84"/>
                        </a:cxn>
                        <a:cxn ang="0">
                          <a:pos x="74" y="79"/>
                        </a:cxn>
                        <a:cxn ang="0">
                          <a:pos x="72" y="75"/>
                        </a:cxn>
                        <a:cxn ang="0">
                          <a:pos x="67" y="71"/>
                        </a:cxn>
                        <a:cxn ang="0">
                          <a:pos x="66" y="68"/>
                        </a:cxn>
                        <a:cxn ang="0">
                          <a:pos x="59" y="68"/>
                        </a:cxn>
                        <a:cxn ang="0">
                          <a:pos x="54" y="71"/>
                        </a:cxn>
                        <a:cxn ang="0">
                          <a:pos x="47" y="78"/>
                        </a:cxn>
                        <a:cxn ang="0">
                          <a:pos x="45" y="81"/>
                        </a:cxn>
                        <a:cxn ang="0">
                          <a:pos x="43" y="87"/>
                        </a:cxn>
                        <a:cxn ang="0">
                          <a:pos x="39" y="93"/>
                        </a:cxn>
                        <a:cxn ang="0">
                          <a:pos x="25" y="147"/>
                        </a:cxn>
                      </a:cxnLst>
                      <a:rect l="0" t="0" r="r" b="b"/>
                      <a:pathLst>
                        <a:path w="100" h="154">
                          <a:moveTo>
                            <a:pt x="68" y="0"/>
                          </a:moveTo>
                          <a:lnTo>
                            <a:pt x="49" y="68"/>
                          </a:lnTo>
                          <a:lnTo>
                            <a:pt x="54" y="62"/>
                          </a:lnTo>
                          <a:lnTo>
                            <a:pt x="59" y="57"/>
                          </a:lnTo>
                          <a:lnTo>
                            <a:pt x="63" y="54"/>
                          </a:lnTo>
                          <a:lnTo>
                            <a:pt x="68" y="51"/>
                          </a:lnTo>
                          <a:lnTo>
                            <a:pt x="79" y="51"/>
                          </a:lnTo>
                          <a:lnTo>
                            <a:pt x="84" y="53"/>
                          </a:lnTo>
                          <a:lnTo>
                            <a:pt x="91" y="57"/>
                          </a:lnTo>
                          <a:lnTo>
                            <a:pt x="93" y="61"/>
                          </a:lnTo>
                          <a:lnTo>
                            <a:pt x="98" y="72"/>
                          </a:lnTo>
                          <a:lnTo>
                            <a:pt x="100" y="81"/>
                          </a:lnTo>
                          <a:lnTo>
                            <a:pt x="98" y="100"/>
                          </a:lnTo>
                          <a:lnTo>
                            <a:pt x="91" y="117"/>
                          </a:lnTo>
                          <a:lnTo>
                            <a:pt x="79" y="133"/>
                          </a:lnTo>
                          <a:lnTo>
                            <a:pt x="67" y="145"/>
                          </a:lnTo>
                          <a:lnTo>
                            <a:pt x="53" y="152"/>
                          </a:lnTo>
                          <a:lnTo>
                            <a:pt x="37" y="154"/>
                          </a:lnTo>
                          <a:lnTo>
                            <a:pt x="25" y="153"/>
                          </a:lnTo>
                          <a:lnTo>
                            <a:pt x="13" y="151"/>
                          </a:lnTo>
                          <a:lnTo>
                            <a:pt x="0" y="145"/>
                          </a:lnTo>
                          <a:lnTo>
                            <a:pt x="32" y="29"/>
                          </a:lnTo>
                          <a:lnTo>
                            <a:pt x="35" y="24"/>
                          </a:lnTo>
                          <a:lnTo>
                            <a:pt x="35" y="13"/>
                          </a:lnTo>
                          <a:lnTo>
                            <a:pt x="33" y="12"/>
                          </a:lnTo>
                          <a:lnTo>
                            <a:pt x="32" y="12"/>
                          </a:lnTo>
                          <a:lnTo>
                            <a:pt x="27" y="10"/>
                          </a:lnTo>
                          <a:lnTo>
                            <a:pt x="23" y="10"/>
                          </a:lnTo>
                          <a:lnTo>
                            <a:pt x="23" y="7"/>
                          </a:lnTo>
                          <a:lnTo>
                            <a:pt x="61" y="0"/>
                          </a:lnTo>
                          <a:lnTo>
                            <a:pt x="68" y="0"/>
                          </a:lnTo>
                          <a:close/>
                          <a:moveTo>
                            <a:pt x="25" y="147"/>
                          </a:moveTo>
                          <a:lnTo>
                            <a:pt x="29" y="148"/>
                          </a:lnTo>
                          <a:lnTo>
                            <a:pt x="31" y="150"/>
                          </a:lnTo>
                          <a:lnTo>
                            <a:pt x="38" y="150"/>
                          </a:lnTo>
                          <a:lnTo>
                            <a:pt x="42" y="148"/>
                          </a:lnTo>
                          <a:lnTo>
                            <a:pt x="44" y="147"/>
                          </a:lnTo>
                          <a:lnTo>
                            <a:pt x="54" y="140"/>
                          </a:lnTo>
                          <a:lnTo>
                            <a:pt x="59" y="133"/>
                          </a:lnTo>
                          <a:lnTo>
                            <a:pt x="64" y="122"/>
                          </a:lnTo>
                          <a:lnTo>
                            <a:pt x="69" y="110"/>
                          </a:lnTo>
                          <a:lnTo>
                            <a:pt x="73" y="97"/>
                          </a:lnTo>
                          <a:lnTo>
                            <a:pt x="74" y="84"/>
                          </a:lnTo>
                          <a:lnTo>
                            <a:pt x="74" y="79"/>
                          </a:lnTo>
                          <a:lnTo>
                            <a:pt x="72" y="75"/>
                          </a:lnTo>
                          <a:lnTo>
                            <a:pt x="67" y="71"/>
                          </a:lnTo>
                          <a:lnTo>
                            <a:pt x="66" y="68"/>
                          </a:lnTo>
                          <a:lnTo>
                            <a:pt x="59" y="68"/>
                          </a:lnTo>
                          <a:lnTo>
                            <a:pt x="54" y="71"/>
                          </a:lnTo>
                          <a:lnTo>
                            <a:pt x="47" y="78"/>
                          </a:lnTo>
                          <a:lnTo>
                            <a:pt x="45" y="81"/>
                          </a:lnTo>
                          <a:lnTo>
                            <a:pt x="43" y="87"/>
                          </a:lnTo>
                          <a:lnTo>
                            <a:pt x="39" y="93"/>
                          </a:lnTo>
                          <a:lnTo>
                            <a:pt x="25" y="1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8" name="Freeform 421"/>
                    <p:cNvSpPr>
                      <a:spLocks/>
                    </p:cNvSpPr>
                    <p:nvPr/>
                  </p:nvSpPr>
                  <p:spPr bwMode="auto">
                    <a:xfrm>
                      <a:off x="4129" y="3483"/>
                      <a:ext cx="88" cy="74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51" y="25"/>
                        </a:cxn>
                        <a:cxn ang="0">
                          <a:pos x="62" y="13"/>
                        </a:cxn>
                        <a:cxn ang="0">
                          <a:pos x="71" y="1"/>
                        </a:cxn>
                        <a:cxn ang="0">
                          <a:pos x="85" y="0"/>
                        </a:cxn>
                        <a:cxn ang="0">
                          <a:pos x="88" y="3"/>
                        </a:cxn>
                        <a:cxn ang="0">
                          <a:pos x="87" y="13"/>
                        </a:cxn>
                        <a:cxn ang="0">
                          <a:pos x="82" y="17"/>
                        </a:cxn>
                        <a:cxn ang="0">
                          <a:pos x="76" y="15"/>
                        </a:cxn>
                        <a:cxn ang="0">
                          <a:pos x="68" y="14"/>
                        </a:cxn>
                        <a:cxn ang="0">
                          <a:pos x="62" y="19"/>
                        </a:cxn>
                        <a:cxn ang="0">
                          <a:pos x="54" y="31"/>
                        </a:cxn>
                        <a:cxn ang="0">
                          <a:pos x="62" y="54"/>
                        </a:cxn>
                        <a:cxn ang="0">
                          <a:pos x="68" y="62"/>
                        </a:cxn>
                        <a:cxn ang="0">
                          <a:pos x="71" y="63"/>
                        </a:cxn>
                        <a:cxn ang="0">
                          <a:pos x="75" y="61"/>
                        </a:cxn>
                        <a:cxn ang="0">
                          <a:pos x="77" y="58"/>
                        </a:cxn>
                        <a:cxn ang="0">
                          <a:pos x="81" y="52"/>
                        </a:cxn>
                        <a:cxn ang="0">
                          <a:pos x="80" y="61"/>
                        </a:cxn>
                        <a:cxn ang="0">
                          <a:pos x="74" y="68"/>
                        </a:cxn>
                        <a:cxn ang="0">
                          <a:pos x="67" y="74"/>
                        </a:cxn>
                        <a:cxn ang="0">
                          <a:pos x="51" y="73"/>
                        </a:cxn>
                        <a:cxn ang="0">
                          <a:pos x="46" y="64"/>
                        </a:cxn>
                        <a:cxn ang="0">
                          <a:pos x="43" y="58"/>
                        </a:cxn>
                        <a:cxn ang="0">
                          <a:pos x="40" y="48"/>
                        </a:cxn>
                        <a:cxn ang="0">
                          <a:pos x="31" y="58"/>
                        </a:cxn>
                        <a:cxn ang="0">
                          <a:pos x="19" y="72"/>
                        </a:cxn>
                        <a:cxn ang="0">
                          <a:pos x="15" y="74"/>
                        </a:cxn>
                        <a:cxn ang="0">
                          <a:pos x="1" y="72"/>
                        </a:cxn>
                        <a:cxn ang="0">
                          <a:pos x="0" y="66"/>
                        </a:cxn>
                        <a:cxn ang="0">
                          <a:pos x="3" y="60"/>
                        </a:cxn>
                        <a:cxn ang="0">
                          <a:pos x="15" y="58"/>
                        </a:cxn>
                        <a:cxn ang="0">
                          <a:pos x="24" y="60"/>
                        </a:cxn>
                        <a:cxn ang="0">
                          <a:pos x="27" y="57"/>
                        </a:cxn>
                        <a:cxn ang="0">
                          <a:pos x="30" y="52"/>
                        </a:cxn>
                        <a:cxn ang="0">
                          <a:pos x="36" y="48"/>
                        </a:cxn>
                        <a:cxn ang="0">
                          <a:pos x="33" y="27"/>
                        </a:cxn>
                        <a:cxn ang="0">
                          <a:pos x="27" y="9"/>
                        </a:cxn>
                        <a:cxn ang="0">
                          <a:pos x="24" y="7"/>
                        </a:cxn>
                        <a:cxn ang="0">
                          <a:pos x="15" y="5"/>
                        </a:cxn>
                      </a:cxnLst>
                      <a:rect l="0" t="0" r="r" b="b"/>
                      <a:pathLst>
                        <a:path w="88" h="74">
                          <a:moveTo>
                            <a:pt x="15" y="5"/>
                          </a:moveTo>
                          <a:lnTo>
                            <a:pt x="42" y="0"/>
                          </a:lnTo>
                          <a:lnTo>
                            <a:pt x="48" y="12"/>
                          </a:lnTo>
                          <a:lnTo>
                            <a:pt x="51" y="25"/>
                          </a:lnTo>
                          <a:lnTo>
                            <a:pt x="55" y="20"/>
                          </a:lnTo>
                          <a:lnTo>
                            <a:pt x="62" y="13"/>
                          </a:lnTo>
                          <a:lnTo>
                            <a:pt x="63" y="9"/>
                          </a:lnTo>
                          <a:lnTo>
                            <a:pt x="71" y="1"/>
                          </a:lnTo>
                          <a:lnTo>
                            <a:pt x="74" y="0"/>
                          </a:lnTo>
                          <a:lnTo>
                            <a:pt x="85" y="0"/>
                          </a:lnTo>
                          <a:lnTo>
                            <a:pt x="87" y="1"/>
                          </a:lnTo>
                          <a:lnTo>
                            <a:pt x="88" y="3"/>
                          </a:lnTo>
                          <a:lnTo>
                            <a:pt x="88" y="11"/>
                          </a:lnTo>
                          <a:lnTo>
                            <a:pt x="87" y="13"/>
                          </a:lnTo>
                          <a:lnTo>
                            <a:pt x="87" y="14"/>
                          </a:lnTo>
                          <a:lnTo>
                            <a:pt x="82" y="17"/>
                          </a:lnTo>
                          <a:lnTo>
                            <a:pt x="79" y="17"/>
                          </a:lnTo>
                          <a:lnTo>
                            <a:pt x="76" y="15"/>
                          </a:lnTo>
                          <a:lnTo>
                            <a:pt x="75" y="14"/>
                          </a:lnTo>
                          <a:lnTo>
                            <a:pt x="68" y="14"/>
                          </a:lnTo>
                          <a:lnTo>
                            <a:pt x="63" y="17"/>
                          </a:lnTo>
                          <a:lnTo>
                            <a:pt x="62" y="19"/>
                          </a:lnTo>
                          <a:lnTo>
                            <a:pt x="57" y="26"/>
                          </a:lnTo>
                          <a:lnTo>
                            <a:pt x="54" y="31"/>
                          </a:lnTo>
                          <a:lnTo>
                            <a:pt x="58" y="44"/>
                          </a:lnTo>
                          <a:lnTo>
                            <a:pt x="62" y="54"/>
                          </a:lnTo>
                          <a:lnTo>
                            <a:pt x="65" y="60"/>
                          </a:lnTo>
                          <a:lnTo>
                            <a:pt x="68" y="62"/>
                          </a:lnTo>
                          <a:lnTo>
                            <a:pt x="70" y="63"/>
                          </a:lnTo>
                          <a:lnTo>
                            <a:pt x="71" y="63"/>
                          </a:lnTo>
                          <a:lnTo>
                            <a:pt x="73" y="62"/>
                          </a:lnTo>
                          <a:lnTo>
                            <a:pt x="75" y="61"/>
                          </a:lnTo>
                          <a:lnTo>
                            <a:pt x="76" y="61"/>
                          </a:lnTo>
                          <a:lnTo>
                            <a:pt x="77" y="58"/>
                          </a:lnTo>
                          <a:lnTo>
                            <a:pt x="80" y="56"/>
                          </a:lnTo>
                          <a:lnTo>
                            <a:pt x="81" y="52"/>
                          </a:lnTo>
                          <a:lnTo>
                            <a:pt x="83" y="55"/>
                          </a:lnTo>
                          <a:lnTo>
                            <a:pt x="80" y="61"/>
                          </a:lnTo>
                          <a:lnTo>
                            <a:pt x="76" y="64"/>
                          </a:lnTo>
                          <a:lnTo>
                            <a:pt x="74" y="68"/>
                          </a:lnTo>
                          <a:lnTo>
                            <a:pt x="70" y="72"/>
                          </a:lnTo>
                          <a:lnTo>
                            <a:pt x="67" y="74"/>
                          </a:lnTo>
                          <a:lnTo>
                            <a:pt x="55" y="74"/>
                          </a:lnTo>
                          <a:lnTo>
                            <a:pt x="51" y="73"/>
                          </a:lnTo>
                          <a:lnTo>
                            <a:pt x="49" y="68"/>
                          </a:lnTo>
                          <a:lnTo>
                            <a:pt x="46" y="64"/>
                          </a:lnTo>
                          <a:lnTo>
                            <a:pt x="45" y="62"/>
                          </a:lnTo>
                          <a:lnTo>
                            <a:pt x="43" y="58"/>
                          </a:lnTo>
                          <a:lnTo>
                            <a:pt x="42" y="54"/>
                          </a:lnTo>
                          <a:lnTo>
                            <a:pt x="40" y="48"/>
                          </a:lnTo>
                          <a:lnTo>
                            <a:pt x="36" y="54"/>
                          </a:lnTo>
                          <a:lnTo>
                            <a:pt x="31" y="58"/>
                          </a:lnTo>
                          <a:lnTo>
                            <a:pt x="28" y="62"/>
                          </a:lnTo>
                          <a:lnTo>
                            <a:pt x="19" y="72"/>
                          </a:lnTo>
                          <a:lnTo>
                            <a:pt x="16" y="73"/>
                          </a:lnTo>
                          <a:lnTo>
                            <a:pt x="15" y="74"/>
                          </a:lnTo>
                          <a:lnTo>
                            <a:pt x="3" y="74"/>
                          </a:lnTo>
                          <a:lnTo>
                            <a:pt x="1" y="72"/>
                          </a:lnTo>
                          <a:lnTo>
                            <a:pt x="1" y="69"/>
                          </a:lnTo>
                          <a:lnTo>
                            <a:pt x="0" y="66"/>
                          </a:lnTo>
                          <a:lnTo>
                            <a:pt x="1" y="64"/>
                          </a:lnTo>
                          <a:lnTo>
                            <a:pt x="3" y="60"/>
                          </a:lnTo>
                          <a:lnTo>
                            <a:pt x="4" y="58"/>
                          </a:lnTo>
                          <a:lnTo>
                            <a:pt x="15" y="58"/>
                          </a:lnTo>
                          <a:lnTo>
                            <a:pt x="18" y="60"/>
                          </a:lnTo>
                          <a:lnTo>
                            <a:pt x="24" y="60"/>
                          </a:lnTo>
                          <a:lnTo>
                            <a:pt x="25" y="58"/>
                          </a:lnTo>
                          <a:lnTo>
                            <a:pt x="27" y="57"/>
                          </a:lnTo>
                          <a:lnTo>
                            <a:pt x="28" y="56"/>
                          </a:lnTo>
                          <a:lnTo>
                            <a:pt x="30" y="52"/>
                          </a:lnTo>
                          <a:lnTo>
                            <a:pt x="32" y="50"/>
                          </a:lnTo>
                          <a:lnTo>
                            <a:pt x="36" y="48"/>
                          </a:lnTo>
                          <a:lnTo>
                            <a:pt x="38" y="43"/>
                          </a:lnTo>
                          <a:lnTo>
                            <a:pt x="33" y="27"/>
                          </a:lnTo>
                          <a:lnTo>
                            <a:pt x="30" y="15"/>
                          </a:lnTo>
                          <a:lnTo>
                            <a:pt x="27" y="9"/>
                          </a:lnTo>
                          <a:lnTo>
                            <a:pt x="26" y="8"/>
                          </a:lnTo>
                          <a:lnTo>
                            <a:pt x="24" y="7"/>
                          </a:lnTo>
                          <a:lnTo>
                            <a:pt x="15" y="7"/>
                          </a:lnTo>
                          <a:lnTo>
                            <a:pt x="15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9" name="Freeform 422"/>
                    <p:cNvSpPr>
                      <a:spLocks/>
                    </p:cNvSpPr>
                    <p:nvPr/>
                  </p:nvSpPr>
                  <p:spPr bwMode="auto">
                    <a:xfrm>
                      <a:off x="4406" y="3368"/>
                      <a:ext cx="54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54" y="188"/>
                        </a:cxn>
                        <a:cxn ang="0">
                          <a:pos x="54" y="181"/>
                        </a:cxn>
                        <a:cxn ang="0">
                          <a:pos x="30" y="181"/>
                        </a:cxn>
                        <a:cxn ang="0">
                          <a:pos x="29" y="179"/>
                        </a:cxn>
                        <a:cxn ang="0">
                          <a:pos x="28" y="177"/>
                        </a:cxn>
                        <a:cxn ang="0">
                          <a:pos x="26" y="176"/>
                        </a:cxn>
                        <a:cxn ang="0">
                          <a:pos x="26" y="12"/>
                        </a:cxn>
                        <a:cxn ang="0">
                          <a:pos x="28" y="10"/>
                        </a:cxn>
                        <a:cxn ang="0">
                          <a:pos x="32" y="7"/>
                        </a:cxn>
                        <a:cxn ang="0">
                          <a:pos x="54" y="7"/>
                        </a:cxn>
                        <a:cxn ang="0">
                          <a:pos x="54" y="0"/>
                        </a:cxn>
                        <a:cxn ang="0">
                          <a:pos x="0" y="0"/>
                        </a:cxn>
                        <a:cxn ang="0">
                          <a:pos x="0" y="188"/>
                        </a:cxn>
                        <a:cxn ang="0">
                          <a:pos x="54" y="188"/>
                        </a:cxn>
                      </a:cxnLst>
                      <a:rect l="0" t="0" r="r" b="b"/>
                      <a:pathLst>
                        <a:path w="54" h="188">
                          <a:moveTo>
                            <a:pt x="54" y="188"/>
                          </a:moveTo>
                          <a:lnTo>
                            <a:pt x="54" y="181"/>
                          </a:lnTo>
                          <a:lnTo>
                            <a:pt x="30" y="181"/>
                          </a:lnTo>
                          <a:lnTo>
                            <a:pt x="29" y="179"/>
                          </a:lnTo>
                          <a:lnTo>
                            <a:pt x="28" y="177"/>
                          </a:lnTo>
                          <a:lnTo>
                            <a:pt x="26" y="176"/>
                          </a:lnTo>
                          <a:lnTo>
                            <a:pt x="26" y="12"/>
                          </a:lnTo>
                          <a:lnTo>
                            <a:pt x="28" y="10"/>
                          </a:lnTo>
                          <a:lnTo>
                            <a:pt x="32" y="7"/>
                          </a:lnTo>
                          <a:lnTo>
                            <a:pt x="54" y="7"/>
                          </a:ln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8"/>
                          </a:lnTo>
                          <a:lnTo>
                            <a:pt x="54" y="18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0" name="Freeform 423"/>
                    <p:cNvSpPr>
                      <a:spLocks/>
                    </p:cNvSpPr>
                    <p:nvPr/>
                  </p:nvSpPr>
                  <p:spPr bwMode="auto">
                    <a:xfrm>
                      <a:off x="4466" y="3368"/>
                      <a:ext cx="149" cy="201"/>
                    </a:xfrm>
                    <a:custGeom>
                      <a:avLst/>
                      <a:gdLst/>
                      <a:ahLst/>
                      <a:cxnLst>
                        <a:cxn ang="0">
                          <a:pos x="81" y="117"/>
                        </a:cxn>
                        <a:cxn ang="0">
                          <a:pos x="68" y="155"/>
                        </a:cxn>
                        <a:cxn ang="0">
                          <a:pos x="57" y="178"/>
                        </a:cxn>
                        <a:cxn ang="0">
                          <a:pos x="42" y="194"/>
                        </a:cxn>
                        <a:cxn ang="0">
                          <a:pos x="18" y="201"/>
                        </a:cxn>
                        <a:cxn ang="0">
                          <a:pos x="6" y="199"/>
                        </a:cxn>
                        <a:cxn ang="0">
                          <a:pos x="0" y="191"/>
                        </a:cxn>
                        <a:cxn ang="0">
                          <a:pos x="2" y="182"/>
                        </a:cxn>
                        <a:cxn ang="0">
                          <a:pos x="7" y="178"/>
                        </a:cxn>
                        <a:cxn ang="0">
                          <a:pos x="13" y="177"/>
                        </a:cxn>
                        <a:cxn ang="0">
                          <a:pos x="23" y="179"/>
                        </a:cxn>
                        <a:cxn ang="0">
                          <a:pos x="25" y="190"/>
                        </a:cxn>
                        <a:cxn ang="0">
                          <a:pos x="23" y="191"/>
                        </a:cxn>
                        <a:cxn ang="0">
                          <a:pos x="21" y="194"/>
                        </a:cxn>
                        <a:cxn ang="0">
                          <a:pos x="23" y="196"/>
                        </a:cxn>
                        <a:cxn ang="0">
                          <a:pos x="27" y="195"/>
                        </a:cxn>
                        <a:cxn ang="0">
                          <a:pos x="31" y="191"/>
                        </a:cxn>
                        <a:cxn ang="0">
                          <a:pos x="35" y="185"/>
                        </a:cxn>
                        <a:cxn ang="0">
                          <a:pos x="37" y="176"/>
                        </a:cxn>
                        <a:cxn ang="0">
                          <a:pos x="44" y="154"/>
                        </a:cxn>
                        <a:cxn ang="0">
                          <a:pos x="54" y="66"/>
                        </a:cxn>
                        <a:cxn ang="0">
                          <a:pos x="62" y="51"/>
                        </a:cxn>
                        <a:cxn ang="0">
                          <a:pos x="74" y="43"/>
                        </a:cxn>
                        <a:cxn ang="0">
                          <a:pos x="84" y="28"/>
                        </a:cxn>
                        <a:cxn ang="0">
                          <a:pos x="100" y="10"/>
                        </a:cxn>
                        <a:cxn ang="0">
                          <a:pos x="130" y="0"/>
                        </a:cxn>
                        <a:cxn ang="0">
                          <a:pos x="139" y="1"/>
                        </a:cxn>
                        <a:cxn ang="0">
                          <a:pos x="145" y="5"/>
                        </a:cxn>
                        <a:cxn ang="0">
                          <a:pos x="149" y="12"/>
                        </a:cxn>
                        <a:cxn ang="0">
                          <a:pos x="148" y="19"/>
                        </a:cxn>
                        <a:cxn ang="0">
                          <a:pos x="145" y="23"/>
                        </a:cxn>
                        <a:cxn ang="0">
                          <a:pos x="135" y="24"/>
                        </a:cxn>
                        <a:cxn ang="0">
                          <a:pos x="128" y="19"/>
                        </a:cxn>
                        <a:cxn ang="0">
                          <a:pos x="129" y="12"/>
                        </a:cxn>
                        <a:cxn ang="0">
                          <a:pos x="130" y="10"/>
                        </a:cxn>
                        <a:cxn ang="0">
                          <a:pos x="130" y="5"/>
                        </a:cxn>
                        <a:cxn ang="0">
                          <a:pos x="122" y="6"/>
                        </a:cxn>
                        <a:cxn ang="0">
                          <a:pos x="109" y="23"/>
                        </a:cxn>
                        <a:cxn ang="0">
                          <a:pos x="98" y="51"/>
                        </a:cxn>
                        <a:cxn ang="0">
                          <a:pos x="110" y="66"/>
                        </a:cxn>
                      </a:cxnLst>
                      <a:rect l="0" t="0" r="r" b="b"/>
                      <a:pathLst>
                        <a:path w="149" h="201">
                          <a:moveTo>
                            <a:pt x="95" y="66"/>
                          </a:moveTo>
                          <a:lnTo>
                            <a:pt x="81" y="117"/>
                          </a:lnTo>
                          <a:lnTo>
                            <a:pt x="74" y="138"/>
                          </a:lnTo>
                          <a:lnTo>
                            <a:pt x="68" y="155"/>
                          </a:lnTo>
                          <a:lnTo>
                            <a:pt x="62" y="169"/>
                          </a:lnTo>
                          <a:lnTo>
                            <a:pt x="57" y="178"/>
                          </a:lnTo>
                          <a:lnTo>
                            <a:pt x="50" y="187"/>
                          </a:lnTo>
                          <a:lnTo>
                            <a:pt x="42" y="194"/>
                          </a:lnTo>
                          <a:lnTo>
                            <a:pt x="31" y="200"/>
                          </a:lnTo>
                          <a:lnTo>
                            <a:pt x="18" y="201"/>
                          </a:lnTo>
                          <a:lnTo>
                            <a:pt x="13" y="201"/>
                          </a:lnTo>
                          <a:lnTo>
                            <a:pt x="6" y="199"/>
                          </a:lnTo>
                          <a:lnTo>
                            <a:pt x="5" y="196"/>
                          </a:lnTo>
                          <a:lnTo>
                            <a:pt x="0" y="191"/>
                          </a:lnTo>
                          <a:lnTo>
                            <a:pt x="0" y="187"/>
                          </a:lnTo>
                          <a:lnTo>
                            <a:pt x="2" y="182"/>
                          </a:lnTo>
                          <a:lnTo>
                            <a:pt x="5" y="179"/>
                          </a:lnTo>
                          <a:lnTo>
                            <a:pt x="7" y="178"/>
                          </a:lnTo>
                          <a:lnTo>
                            <a:pt x="9" y="178"/>
                          </a:lnTo>
                          <a:lnTo>
                            <a:pt x="13" y="177"/>
                          </a:lnTo>
                          <a:lnTo>
                            <a:pt x="18" y="177"/>
                          </a:lnTo>
                          <a:lnTo>
                            <a:pt x="23" y="179"/>
                          </a:lnTo>
                          <a:lnTo>
                            <a:pt x="25" y="182"/>
                          </a:lnTo>
                          <a:lnTo>
                            <a:pt x="25" y="190"/>
                          </a:lnTo>
                          <a:lnTo>
                            <a:pt x="24" y="191"/>
                          </a:lnTo>
                          <a:lnTo>
                            <a:pt x="23" y="191"/>
                          </a:lnTo>
                          <a:lnTo>
                            <a:pt x="23" y="193"/>
                          </a:lnTo>
                          <a:lnTo>
                            <a:pt x="21" y="194"/>
                          </a:lnTo>
                          <a:lnTo>
                            <a:pt x="20" y="194"/>
                          </a:lnTo>
                          <a:lnTo>
                            <a:pt x="23" y="196"/>
                          </a:lnTo>
                          <a:lnTo>
                            <a:pt x="26" y="196"/>
                          </a:lnTo>
                          <a:lnTo>
                            <a:pt x="27" y="195"/>
                          </a:lnTo>
                          <a:lnTo>
                            <a:pt x="27" y="194"/>
                          </a:lnTo>
                          <a:lnTo>
                            <a:pt x="31" y="191"/>
                          </a:lnTo>
                          <a:lnTo>
                            <a:pt x="33" y="189"/>
                          </a:lnTo>
                          <a:lnTo>
                            <a:pt x="35" y="185"/>
                          </a:lnTo>
                          <a:lnTo>
                            <a:pt x="35" y="182"/>
                          </a:lnTo>
                          <a:lnTo>
                            <a:pt x="37" y="176"/>
                          </a:lnTo>
                          <a:lnTo>
                            <a:pt x="40" y="166"/>
                          </a:lnTo>
                          <a:lnTo>
                            <a:pt x="44" y="154"/>
                          </a:lnTo>
                          <a:lnTo>
                            <a:pt x="67" y="66"/>
                          </a:lnTo>
                          <a:lnTo>
                            <a:pt x="54" y="66"/>
                          </a:lnTo>
                          <a:lnTo>
                            <a:pt x="58" y="51"/>
                          </a:lnTo>
                          <a:lnTo>
                            <a:pt x="62" y="51"/>
                          </a:lnTo>
                          <a:lnTo>
                            <a:pt x="69" y="48"/>
                          </a:lnTo>
                          <a:lnTo>
                            <a:pt x="74" y="43"/>
                          </a:lnTo>
                          <a:lnTo>
                            <a:pt x="76" y="40"/>
                          </a:lnTo>
                          <a:lnTo>
                            <a:pt x="84" y="28"/>
                          </a:lnTo>
                          <a:lnTo>
                            <a:pt x="92" y="17"/>
                          </a:lnTo>
                          <a:lnTo>
                            <a:pt x="100" y="10"/>
                          </a:lnTo>
                          <a:lnTo>
                            <a:pt x="115" y="2"/>
                          </a:lnTo>
                          <a:lnTo>
                            <a:pt x="130" y="0"/>
                          </a:lnTo>
                          <a:lnTo>
                            <a:pt x="135" y="0"/>
                          </a:lnTo>
                          <a:lnTo>
                            <a:pt x="139" y="1"/>
                          </a:lnTo>
                          <a:lnTo>
                            <a:pt x="142" y="4"/>
                          </a:lnTo>
                          <a:lnTo>
                            <a:pt x="145" y="5"/>
                          </a:lnTo>
                          <a:lnTo>
                            <a:pt x="147" y="7"/>
                          </a:lnTo>
                          <a:lnTo>
                            <a:pt x="149" y="12"/>
                          </a:lnTo>
                          <a:lnTo>
                            <a:pt x="149" y="16"/>
                          </a:lnTo>
                          <a:lnTo>
                            <a:pt x="148" y="19"/>
                          </a:lnTo>
                          <a:lnTo>
                            <a:pt x="147" y="22"/>
                          </a:lnTo>
                          <a:lnTo>
                            <a:pt x="145" y="23"/>
                          </a:lnTo>
                          <a:lnTo>
                            <a:pt x="141" y="24"/>
                          </a:lnTo>
                          <a:lnTo>
                            <a:pt x="135" y="24"/>
                          </a:lnTo>
                          <a:lnTo>
                            <a:pt x="130" y="22"/>
                          </a:lnTo>
                          <a:lnTo>
                            <a:pt x="128" y="19"/>
                          </a:lnTo>
                          <a:lnTo>
                            <a:pt x="128" y="13"/>
                          </a:lnTo>
                          <a:lnTo>
                            <a:pt x="129" y="12"/>
                          </a:lnTo>
                          <a:lnTo>
                            <a:pt x="130" y="12"/>
                          </a:lnTo>
                          <a:lnTo>
                            <a:pt x="130" y="10"/>
                          </a:lnTo>
                          <a:lnTo>
                            <a:pt x="133" y="7"/>
                          </a:lnTo>
                          <a:lnTo>
                            <a:pt x="130" y="5"/>
                          </a:lnTo>
                          <a:lnTo>
                            <a:pt x="124" y="5"/>
                          </a:lnTo>
                          <a:lnTo>
                            <a:pt x="122" y="6"/>
                          </a:lnTo>
                          <a:lnTo>
                            <a:pt x="116" y="12"/>
                          </a:lnTo>
                          <a:lnTo>
                            <a:pt x="109" y="23"/>
                          </a:lnTo>
                          <a:lnTo>
                            <a:pt x="103" y="35"/>
                          </a:lnTo>
                          <a:lnTo>
                            <a:pt x="98" y="51"/>
                          </a:lnTo>
                          <a:lnTo>
                            <a:pt x="111" y="51"/>
                          </a:lnTo>
                          <a:lnTo>
                            <a:pt x="110" y="66"/>
                          </a:lnTo>
                          <a:lnTo>
                            <a:pt x="95" y="6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1" name="Freeform 424"/>
                    <p:cNvSpPr>
                      <a:spLocks/>
                    </p:cNvSpPr>
                    <p:nvPr/>
                  </p:nvSpPr>
                  <p:spPr bwMode="auto">
                    <a:xfrm>
                      <a:off x="4579" y="3417"/>
                      <a:ext cx="169" cy="105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47"/>
                        </a:cxn>
                        <a:cxn ang="0">
                          <a:pos x="59" y="25"/>
                        </a:cxn>
                        <a:cxn ang="0">
                          <a:pos x="76" y="7"/>
                        </a:cxn>
                        <a:cxn ang="0">
                          <a:pos x="92" y="0"/>
                        </a:cxn>
                        <a:cxn ang="0">
                          <a:pos x="102" y="1"/>
                        </a:cxn>
                        <a:cxn ang="0">
                          <a:pos x="108" y="8"/>
                        </a:cxn>
                        <a:cxn ang="0">
                          <a:pos x="110" y="19"/>
                        </a:cxn>
                        <a:cxn ang="0">
                          <a:pos x="109" y="25"/>
                        </a:cxn>
                        <a:cxn ang="0">
                          <a:pos x="101" y="47"/>
                        </a:cxn>
                        <a:cxn ang="0">
                          <a:pos x="119" y="25"/>
                        </a:cxn>
                        <a:cxn ang="0">
                          <a:pos x="128" y="14"/>
                        </a:cxn>
                        <a:cxn ang="0">
                          <a:pos x="139" y="5"/>
                        </a:cxn>
                        <a:cxn ang="0">
                          <a:pos x="145" y="1"/>
                        </a:cxn>
                        <a:cxn ang="0">
                          <a:pos x="152" y="0"/>
                        </a:cxn>
                        <a:cxn ang="0">
                          <a:pos x="164" y="5"/>
                        </a:cxn>
                        <a:cxn ang="0">
                          <a:pos x="168" y="10"/>
                        </a:cxn>
                        <a:cxn ang="0">
                          <a:pos x="169" y="19"/>
                        </a:cxn>
                        <a:cxn ang="0">
                          <a:pos x="164" y="35"/>
                        </a:cxn>
                        <a:cxn ang="0">
                          <a:pos x="149" y="83"/>
                        </a:cxn>
                        <a:cxn ang="0">
                          <a:pos x="147" y="89"/>
                        </a:cxn>
                        <a:cxn ang="0">
                          <a:pos x="152" y="91"/>
                        </a:cxn>
                        <a:cxn ang="0">
                          <a:pos x="159" y="85"/>
                        </a:cxn>
                        <a:cxn ang="0">
                          <a:pos x="164" y="81"/>
                        </a:cxn>
                        <a:cxn ang="0">
                          <a:pos x="167" y="81"/>
                        </a:cxn>
                        <a:cxn ang="0">
                          <a:pos x="150" y="101"/>
                        </a:cxn>
                        <a:cxn ang="0">
                          <a:pos x="143" y="104"/>
                        </a:cxn>
                        <a:cxn ang="0">
                          <a:pos x="131" y="105"/>
                        </a:cxn>
                        <a:cxn ang="0">
                          <a:pos x="125" y="101"/>
                        </a:cxn>
                        <a:cxn ang="0">
                          <a:pos x="120" y="95"/>
                        </a:cxn>
                        <a:cxn ang="0">
                          <a:pos x="121" y="86"/>
                        </a:cxn>
                        <a:cxn ang="0">
                          <a:pos x="125" y="78"/>
                        </a:cxn>
                        <a:cxn ang="0">
                          <a:pos x="138" y="30"/>
                        </a:cxn>
                        <a:cxn ang="0">
                          <a:pos x="141" y="24"/>
                        </a:cxn>
                        <a:cxn ang="0">
                          <a:pos x="140" y="23"/>
                        </a:cxn>
                        <a:cxn ang="0">
                          <a:pos x="139" y="22"/>
                        </a:cxn>
                        <a:cxn ang="0">
                          <a:pos x="130" y="24"/>
                        </a:cxn>
                        <a:cxn ang="0">
                          <a:pos x="125" y="30"/>
                        </a:cxn>
                        <a:cxn ang="0">
                          <a:pos x="114" y="40"/>
                        </a:cxn>
                        <a:cxn ang="0">
                          <a:pos x="104" y="55"/>
                        </a:cxn>
                        <a:cxn ang="0">
                          <a:pos x="98" y="63"/>
                        </a:cxn>
                        <a:cxn ang="0">
                          <a:pos x="95" y="73"/>
                        </a:cxn>
                        <a:cxn ang="0">
                          <a:pos x="85" y="103"/>
                        </a:cxn>
                        <a:cxn ang="0">
                          <a:pos x="81" y="30"/>
                        </a:cxn>
                        <a:cxn ang="0">
                          <a:pos x="82" y="26"/>
                        </a:cxn>
                        <a:cxn ang="0">
                          <a:pos x="83" y="23"/>
                        </a:cxn>
                        <a:cxn ang="0">
                          <a:pos x="81" y="22"/>
                        </a:cxn>
                        <a:cxn ang="0">
                          <a:pos x="69" y="28"/>
                        </a:cxn>
                        <a:cxn ang="0">
                          <a:pos x="49" y="50"/>
                        </a:cxn>
                        <a:cxn ang="0">
                          <a:pos x="27" y="103"/>
                        </a:cxn>
                        <a:cxn ang="0">
                          <a:pos x="22" y="30"/>
                        </a:cxn>
                        <a:cxn ang="0">
                          <a:pos x="24" y="22"/>
                        </a:cxn>
                        <a:cxn ang="0">
                          <a:pos x="23" y="12"/>
                        </a:cxn>
                        <a:cxn ang="0">
                          <a:pos x="22" y="10"/>
                        </a:cxn>
                        <a:cxn ang="0">
                          <a:pos x="15" y="7"/>
                        </a:cxn>
                        <a:cxn ang="0">
                          <a:pos x="57" y="0"/>
                        </a:cxn>
                      </a:cxnLst>
                      <a:rect l="0" t="0" r="r" b="b"/>
                      <a:pathLst>
                        <a:path w="169" h="105">
                          <a:moveTo>
                            <a:pt x="57" y="0"/>
                          </a:moveTo>
                          <a:lnTo>
                            <a:pt x="43" y="47"/>
                          </a:lnTo>
                          <a:lnTo>
                            <a:pt x="52" y="35"/>
                          </a:lnTo>
                          <a:lnTo>
                            <a:pt x="59" y="25"/>
                          </a:lnTo>
                          <a:lnTo>
                            <a:pt x="64" y="19"/>
                          </a:lnTo>
                          <a:lnTo>
                            <a:pt x="76" y="7"/>
                          </a:lnTo>
                          <a:lnTo>
                            <a:pt x="83" y="2"/>
                          </a:lnTo>
                          <a:lnTo>
                            <a:pt x="92" y="0"/>
                          </a:lnTo>
                          <a:lnTo>
                            <a:pt x="100" y="0"/>
                          </a:lnTo>
                          <a:lnTo>
                            <a:pt x="102" y="1"/>
                          </a:lnTo>
                          <a:lnTo>
                            <a:pt x="106" y="5"/>
                          </a:lnTo>
                          <a:lnTo>
                            <a:pt x="108" y="8"/>
                          </a:lnTo>
                          <a:lnTo>
                            <a:pt x="110" y="13"/>
                          </a:lnTo>
                          <a:lnTo>
                            <a:pt x="110" y="19"/>
                          </a:lnTo>
                          <a:lnTo>
                            <a:pt x="109" y="22"/>
                          </a:lnTo>
                          <a:lnTo>
                            <a:pt x="109" y="25"/>
                          </a:lnTo>
                          <a:lnTo>
                            <a:pt x="108" y="30"/>
                          </a:lnTo>
                          <a:lnTo>
                            <a:pt x="101" y="47"/>
                          </a:lnTo>
                          <a:lnTo>
                            <a:pt x="112" y="35"/>
                          </a:lnTo>
                          <a:lnTo>
                            <a:pt x="119" y="25"/>
                          </a:lnTo>
                          <a:lnTo>
                            <a:pt x="125" y="19"/>
                          </a:lnTo>
                          <a:lnTo>
                            <a:pt x="128" y="14"/>
                          </a:lnTo>
                          <a:lnTo>
                            <a:pt x="136" y="7"/>
                          </a:lnTo>
                          <a:lnTo>
                            <a:pt x="139" y="5"/>
                          </a:lnTo>
                          <a:lnTo>
                            <a:pt x="144" y="2"/>
                          </a:lnTo>
                          <a:lnTo>
                            <a:pt x="145" y="1"/>
                          </a:lnTo>
                          <a:lnTo>
                            <a:pt x="147" y="0"/>
                          </a:lnTo>
                          <a:lnTo>
                            <a:pt x="152" y="0"/>
                          </a:lnTo>
                          <a:lnTo>
                            <a:pt x="162" y="2"/>
                          </a:lnTo>
                          <a:lnTo>
                            <a:pt x="164" y="5"/>
                          </a:lnTo>
                          <a:lnTo>
                            <a:pt x="165" y="7"/>
                          </a:lnTo>
                          <a:lnTo>
                            <a:pt x="168" y="10"/>
                          </a:lnTo>
                          <a:lnTo>
                            <a:pt x="169" y="14"/>
                          </a:lnTo>
                          <a:lnTo>
                            <a:pt x="169" y="19"/>
                          </a:lnTo>
                          <a:lnTo>
                            <a:pt x="167" y="29"/>
                          </a:lnTo>
                          <a:lnTo>
                            <a:pt x="164" y="35"/>
                          </a:lnTo>
                          <a:lnTo>
                            <a:pt x="150" y="78"/>
                          </a:lnTo>
                          <a:lnTo>
                            <a:pt x="149" y="83"/>
                          </a:lnTo>
                          <a:lnTo>
                            <a:pt x="149" y="86"/>
                          </a:lnTo>
                          <a:lnTo>
                            <a:pt x="147" y="89"/>
                          </a:lnTo>
                          <a:lnTo>
                            <a:pt x="147" y="91"/>
                          </a:lnTo>
                          <a:lnTo>
                            <a:pt x="152" y="91"/>
                          </a:lnTo>
                          <a:lnTo>
                            <a:pt x="155" y="90"/>
                          </a:lnTo>
                          <a:lnTo>
                            <a:pt x="159" y="85"/>
                          </a:lnTo>
                          <a:lnTo>
                            <a:pt x="162" y="81"/>
                          </a:lnTo>
                          <a:lnTo>
                            <a:pt x="164" y="81"/>
                          </a:lnTo>
                          <a:lnTo>
                            <a:pt x="164" y="79"/>
                          </a:lnTo>
                          <a:lnTo>
                            <a:pt x="167" y="81"/>
                          </a:lnTo>
                          <a:lnTo>
                            <a:pt x="159" y="92"/>
                          </a:lnTo>
                          <a:lnTo>
                            <a:pt x="150" y="101"/>
                          </a:lnTo>
                          <a:lnTo>
                            <a:pt x="146" y="103"/>
                          </a:lnTo>
                          <a:lnTo>
                            <a:pt x="143" y="104"/>
                          </a:lnTo>
                          <a:lnTo>
                            <a:pt x="140" y="105"/>
                          </a:lnTo>
                          <a:lnTo>
                            <a:pt x="131" y="105"/>
                          </a:lnTo>
                          <a:lnTo>
                            <a:pt x="126" y="103"/>
                          </a:lnTo>
                          <a:lnTo>
                            <a:pt x="125" y="101"/>
                          </a:lnTo>
                          <a:lnTo>
                            <a:pt x="121" y="97"/>
                          </a:lnTo>
                          <a:lnTo>
                            <a:pt x="120" y="95"/>
                          </a:lnTo>
                          <a:lnTo>
                            <a:pt x="120" y="89"/>
                          </a:lnTo>
                          <a:lnTo>
                            <a:pt x="121" y="86"/>
                          </a:lnTo>
                          <a:lnTo>
                            <a:pt x="122" y="83"/>
                          </a:lnTo>
                          <a:lnTo>
                            <a:pt x="125" y="78"/>
                          </a:lnTo>
                          <a:lnTo>
                            <a:pt x="137" y="35"/>
                          </a:lnTo>
                          <a:lnTo>
                            <a:pt x="138" y="30"/>
                          </a:lnTo>
                          <a:lnTo>
                            <a:pt x="140" y="25"/>
                          </a:lnTo>
                          <a:lnTo>
                            <a:pt x="141" y="24"/>
                          </a:lnTo>
                          <a:lnTo>
                            <a:pt x="140" y="24"/>
                          </a:lnTo>
                          <a:lnTo>
                            <a:pt x="140" y="23"/>
                          </a:lnTo>
                          <a:lnTo>
                            <a:pt x="139" y="23"/>
                          </a:lnTo>
                          <a:lnTo>
                            <a:pt x="139" y="22"/>
                          </a:lnTo>
                          <a:lnTo>
                            <a:pt x="132" y="22"/>
                          </a:lnTo>
                          <a:lnTo>
                            <a:pt x="130" y="24"/>
                          </a:lnTo>
                          <a:lnTo>
                            <a:pt x="127" y="29"/>
                          </a:lnTo>
                          <a:lnTo>
                            <a:pt x="125" y="30"/>
                          </a:lnTo>
                          <a:lnTo>
                            <a:pt x="121" y="32"/>
                          </a:lnTo>
                          <a:lnTo>
                            <a:pt x="114" y="40"/>
                          </a:lnTo>
                          <a:lnTo>
                            <a:pt x="107" y="49"/>
                          </a:lnTo>
                          <a:lnTo>
                            <a:pt x="104" y="55"/>
                          </a:lnTo>
                          <a:lnTo>
                            <a:pt x="101" y="60"/>
                          </a:lnTo>
                          <a:lnTo>
                            <a:pt x="98" y="63"/>
                          </a:lnTo>
                          <a:lnTo>
                            <a:pt x="96" y="68"/>
                          </a:lnTo>
                          <a:lnTo>
                            <a:pt x="95" y="73"/>
                          </a:lnTo>
                          <a:lnTo>
                            <a:pt x="92" y="79"/>
                          </a:lnTo>
                          <a:lnTo>
                            <a:pt x="85" y="103"/>
                          </a:lnTo>
                          <a:lnTo>
                            <a:pt x="59" y="103"/>
                          </a:lnTo>
                          <a:lnTo>
                            <a:pt x="81" y="30"/>
                          </a:lnTo>
                          <a:lnTo>
                            <a:pt x="81" y="28"/>
                          </a:lnTo>
                          <a:lnTo>
                            <a:pt x="82" y="26"/>
                          </a:lnTo>
                          <a:lnTo>
                            <a:pt x="83" y="24"/>
                          </a:lnTo>
                          <a:lnTo>
                            <a:pt x="83" y="23"/>
                          </a:lnTo>
                          <a:lnTo>
                            <a:pt x="82" y="23"/>
                          </a:lnTo>
                          <a:lnTo>
                            <a:pt x="81" y="22"/>
                          </a:lnTo>
                          <a:lnTo>
                            <a:pt x="73" y="24"/>
                          </a:lnTo>
                          <a:lnTo>
                            <a:pt x="69" y="28"/>
                          </a:lnTo>
                          <a:lnTo>
                            <a:pt x="64" y="32"/>
                          </a:lnTo>
                          <a:lnTo>
                            <a:pt x="49" y="50"/>
                          </a:lnTo>
                          <a:lnTo>
                            <a:pt x="36" y="71"/>
                          </a:lnTo>
                          <a:lnTo>
                            <a:pt x="27" y="103"/>
                          </a:lnTo>
                          <a:lnTo>
                            <a:pt x="0" y="103"/>
                          </a:lnTo>
                          <a:lnTo>
                            <a:pt x="22" y="30"/>
                          </a:lnTo>
                          <a:lnTo>
                            <a:pt x="23" y="25"/>
                          </a:lnTo>
                          <a:lnTo>
                            <a:pt x="24" y="22"/>
                          </a:lnTo>
                          <a:lnTo>
                            <a:pt x="24" y="12"/>
                          </a:lnTo>
                          <a:lnTo>
                            <a:pt x="23" y="12"/>
                          </a:lnTo>
                          <a:lnTo>
                            <a:pt x="22" y="11"/>
                          </a:lnTo>
                          <a:lnTo>
                            <a:pt x="22" y="10"/>
                          </a:lnTo>
                          <a:lnTo>
                            <a:pt x="15" y="10"/>
                          </a:lnTo>
                          <a:lnTo>
                            <a:pt x="15" y="7"/>
                          </a:lnTo>
                          <a:lnTo>
                            <a:pt x="49" y="0"/>
                          </a:lnTo>
                          <a:lnTo>
                            <a:pt x="5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2" name="Freeform 425"/>
                    <p:cNvSpPr>
                      <a:spLocks/>
                    </p:cNvSpPr>
                    <p:nvPr/>
                  </p:nvSpPr>
                  <p:spPr bwMode="auto">
                    <a:xfrm>
                      <a:off x="4759" y="3368"/>
                      <a:ext cx="54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54" y="188"/>
                        </a:cxn>
                        <a:cxn ang="0">
                          <a:pos x="54" y="0"/>
                        </a:cxn>
                        <a:cxn ang="0">
                          <a:pos x="0" y="0"/>
                        </a:cxn>
                        <a:cxn ang="0">
                          <a:pos x="0" y="7"/>
                        </a:cxn>
                        <a:cxn ang="0">
                          <a:pos x="21" y="7"/>
                        </a:cxn>
                        <a:cxn ang="0">
                          <a:pos x="24" y="8"/>
                        </a:cxn>
                        <a:cxn ang="0">
                          <a:pos x="25" y="8"/>
                        </a:cxn>
                        <a:cxn ang="0">
                          <a:pos x="26" y="11"/>
                        </a:cxn>
                        <a:cxn ang="0">
                          <a:pos x="27" y="12"/>
                        </a:cxn>
                        <a:cxn ang="0">
                          <a:pos x="27" y="176"/>
                        </a:cxn>
                        <a:cxn ang="0">
                          <a:pos x="26" y="178"/>
                        </a:cxn>
                        <a:cxn ang="0">
                          <a:pos x="25" y="179"/>
                        </a:cxn>
                        <a:cxn ang="0">
                          <a:pos x="24" y="179"/>
                        </a:cxn>
                        <a:cxn ang="0">
                          <a:pos x="21" y="181"/>
                        </a:cxn>
                        <a:cxn ang="0">
                          <a:pos x="0" y="181"/>
                        </a:cxn>
                        <a:cxn ang="0">
                          <a:pos x="0" y="188"/>
                        </a:cxn>
                        <a:cxn ang="0">
                          <a:pos x="54" y="188"/>
                        </a:cxn>
                      </a:cxnLst>
                      <a:rect l="0" t="0" r="r" b="b"/>
                      <a:pathLst>
                        <a:path w="54" h="188">
                          <a:moveTo>
                            <a:pt x="54" y="18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7"/>
                          </a:lnTo>
                          <a:lnTo>
                            <a:pt x="21" y="7"/>
                          </a:lnTo>
                          <a:lnTo>
                            <a:pt x="24" y="8"/>
                          </a:lnTo>
                          <a:lnTo>
                            <a:pt x="25" y="8"/>
                          </a:lnTo>
                          <a:lnTo>
                            <a:pt x="26" y="11"/>
                          </a:lnTo>
                          <a:lnTo>
                            <a:pt x="27" y="12"/>
                          </a:lnTo>
                          <a:lnTo>
                            <a:pt x="27" y="176"/>
                          </a:lnTo>
                          <a:lnTo>
                            <a:pt x="26" y="178"/>
                          </a:lnTo>
                          <a:lnTo>
                            <a:pt x="25" y="179"/>
                          </a:lnTo>
                          <a:lnTo>
                            <a:pt x="24" y="179"/>
                          </a:lnTo>
                          <a:lnTo>
                            <a:pt x="21" y="181"/>
                          </a:lnTo>
                          <a:lnTo>
                            <a:pt x="0" y="181"/>
                          </a:lnTo>
                          <a:lnTo>
                            <a:pt x="0" y="188"/>
                          </a:lnTo>
                          <a:lnTo>
                            <a:pt x="54" y="18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3" name="Line 4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28" y="935"/>
                      <a:ext cx="0" cy="2508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4" name="Freeform 42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038" y="642"/>
                      <a:ext cx="101" cy="155"/>
                    </a:xfrm>
                    <a:custGeom>
                      <a:avLst/>
                      <a:gdLst/>
                      <a:ahLst/>
                      <a:cxnLst>
                        <a:cxn ang="0">
                          <a:pos x="68" y="0"/>
                        </a:cxn>
                        <a:cxn ang="0">
                          <a:pos x="49" y="68"/>
                        </a:cxn>
                        <a:cxn ang="0">
                          <a:pos x="54" y="62"/>
                        </a:cxn>
                        <a:cxn ang="0">
                          <a:pos x="59" y="58"/>
                        </a:cxn>
                        <a:cxn ang="0">
                          <a:pos x="64" y="54"/>
                        </a:cxn>
                        <a:cxn ang="0">
                          <a:pos x="68" y="52"/>
                        </a:cxn>
                        <a:cxn ang="0">
                          <a:pos x="79" y="52"/>
                        </a:cxn>
                        <a:cxn ang="0">
                          <a:pos x="84" y="53"/>
                        </a:cxn>
                        <a:cxn ang="0">
                          <a:pos x="91" y="58"/>
                        </a:cxn>
                        <a:cxn ang="0">
                          <a:pos x="94" y="61"/>
                        </a:cxn>
                        <a:cxn ang="0">
                          <a:pos x="98" y="72"/>
                        </a:cxn>
                        <a:cxn ang="0">
                          <a:pos x="101" y="82"/>
                        </a:cxn>
                        <a:cxn ang="0">
                          <a:pos x="98" y="101"/>
                        </a:cxn>
                        <a:cxn ang="0">
                          <a:pos x="91" y="117"/>
                        </a:cxn>
                        <a:cxn ang="0">
                          <a:pos x="79" y="133"/>
                        </a:cxn>
                        <a:cxn ang="0">
                          <a:pos x="67" y="145"/>
                        </a:cxn>
                        <a:cxn ang="0">
                          <a:pos x="53" y="152"/>
                        </a:cxn>
                        <a:cxn ang="0">
                          <a:pos x="37" y="155"/>
                        </a:cxn>
                        <a:cxn ang="0">
                          <a:pos x="25" y="153"/>
                        </a:cxn>
                        <a:cxn ang="0">
                          <a:pos x="13" y="151"/>
                        </a:cxn>
                        <a:cxn ang="0">
                          <a:pos x="0" y="145"/>
                        </a:cxn>
                        <a:cxn ang="0">
                          <a:pos x="33" y="29"/>
                        </a:cxn>
                        <a:cxn ang="0">
                          <a:pos x="35" y="24"/>
                        </a:cxn>
                        <a:cxn ang="0">
                          <a:pos x="35" y="13"/>
                        </a:cxn>
                        <a:cxn ang="0">
                          <a:pos x="34" y="12"/>
                        </a:cxn>
                        <a:cxn ang="0">
                          <a:pos x="33" y="12"/>
                        </a:cxn>
                        <a:cxn ang="0">
                          <a:pos x="28" y="10"/>
                        </a:cxn>
                        <a:cxn ang="0">
                          <a:pos x="23" y="10"/>
                        </a:cxn>
                        <a:cxn ang="0">
                          <a:pos x="23" y="7"/>
                        </a:cxn>
                        <a:cxn ang="0">
                          <a:pos x="61" y="0"/>
                        </a:cxn>
                        <a:cxn ang="0">
                          <a:pos x="68" y="0"/>
                        </a:cxn>
                        <a:cxn ang="0">
                          <a:pos x="25" y="147"/>
                        </a:cxn>
                        <a:cxn ang="0">
                          <a:pos x="29" y="149"/>
                        </a:cxn>
                        <a:cxn ang="0">
                          <a:pos x="31" y="150"/>
                        </a:cxn>
                        <a:cxn ang="0">
                          <a:pos x="39" y="150"/>
                        </a:cxn>
                        <a:cxn ang="0">
                          <a:pos x="42" y="149"/>
                        </a:cxn>
                        <a:cxn ang="0">
                          <a:pos x="45" y="147"/>
                        </a:cxn>
                        <a:cxn ang="0">
                          <a:pos x="54" y="140"/>
                        </a:cxn>
                        <a:cxn ang="0">
                          <a:pos x="59" y="133"/>
                        </a:cxn>
                        <a:cxn ang="0">
                          <a:pos x="65" y="122"/>
                        </a:cxn>
                        <a:cxn ang="0">
                          <a:pos x="70" y="110"/>
                        </a:cxn>
                        <a:cxn ang="0">
                          <a:pos x="73" y="97"/>
                        </a:cxn>
                        <a:cxn ang="0">
                          <a:pos x="74" y="84"/>
                        </a:cxn>
                        <a:cxn ang="0">
                          <a:pos x="74" y="79"/>
                        </a:cxn>
                        <a:cxn ang="0">
                          <a:pos x="72" y="76"/>
                        </a:cxn>
                        <a:cxn ang="0">
                          <a:pos x="67" y="71"/>
                        </a:cxn>
                        <a:cxn ang="0">
                          <a:pos x="66" y="68"/>
                        </a:cxn>
                        <a:cxn ang="0">
                          <a:pos x="59" y="68"/>
                        </a:cxn>
                        <a:cxn ang="0">
                          <a:pos x="54" y="71"/>
                        </a:cxn>
                        <a:cxn ang="0">
                          <a:pos x="47" y="78"/>
                        </a:cxn>
                        <a:cxn ang="0">
                          <a:pos x="46" y="82"/>
                        </a:cxn>
                        <a:cxn ang="0">
                          <a:pos x="43" y="88"/>
                        </a:cxn>
                        <a:cxn ang="0">
                          <a:pos x="40" y="94"/>
                        </a:cxn>
                        <a:cxn ang="0">
                          <a:pos x="25" y="147"/>
                        </a:cxn>
                      </a:cxnLst>
                      <a:rect l="0" t="0" r="r" b="b"/>
                      <a:pathLst>
                        <a:path w="101" h="155">
                          <a:moveTo>
                            <a:pt x="68" y="0"/>
                          </a:moveTo>
                          <a:lnTo>
                            <a:pt x="49" y="68"/>
                          </a:lnTo>
                          <a:lnTo>
                            <a:pt x="54" y="62"/>
                          </a:lnTo>
                          <a:lnTo>
                            <a:pt x="59" y="58"/>
                          </a:lnTo>
                          <a:lnTo>
                            <a:pt x="64" y="54"/>
                          </a:lnTo>
                          <a:lnTo>
                            <a:pt x="68" y="52"/>
                          </a:lnTo>
                          <a:lnTo>
                            <a:pt x="79" y="52"/>
                          </a:lnTo>
                          <a:lnTo>
                            <a:pt x="84" y="53"/>
                          </a:lnTo>
                          <a:lnTo>
                            <a:pt x="91" y="58"/>
                          </a:lnTo>
                          <a:lnTo>
                            <a:pt x="94" y="61"/>
                          </a:lnTo>
                          <a:lnTo>
                            <a:pt x="98" y="72"/>
                          </a:lnTo>
                          <a:lnTo>
                            <a:pt x="101" y="82"/>
                          </a:lnTo>
                          <a:lnTo>
                            <a:pt x="98" y="101"/>
                          </a:lnTo>
                          <a:lnTo>
                            <a:pt x="91" y="117"/>
                          </a:lnTo>
                          <a:lnTo>
                            <a:pt x="79" y="133"/>
                          </a:lnTo>
                          <a:lnTo>
                            <a:pt x="67" y="145"/>
                          </a:lnTo>
                          <a:lnTo>
                            <a:pt x="53" y="152"/>
                          </a:lnTo>
                          <a:lnTo>
                            <a:pt x="37" y="155"/>
                          </a:lnTo>
                          <a:lnTo>
                            <a:pt x="25" y="153"/>
                          </a:lnTo>
                          <a:lnTo>
                            <a:pt x="13" y="151"/>
                          </a:lnTo>
                          <a:lnTo>
                            <a:pt x="0" y="145"/>
                          </a:lnTo>
                          <a:lnTo>
                            <a:pt x="33" y="29"/>
                          </a:lnTo>
                          <a:lnTo>
                            <a:pt x="35" y="24"/>
                          </a:lnTo>
                          <a:lnTo>
                            <a:pt x="35" y="13"/>
                          </a:lnTo>
                          <a:lnTo>
                            <a:pt x="34" y="12"/>
                          </a:lnTo>
                          <a:lnTo>
                            <a:pt x="33" y="12"/>
                          </a:lnTo>
                          <a:lnTo>
                            <a:pt x="28" y="10"/>
                          </a:lnTo>
                          <a:lnTo>
                            <a:pt x="23" y="10"/>
                          </a:lnTo>
                          <a:lnTo>
                            <a:pt x="23" y="7"/>
                          </a:lnTo>
                          <a:lnTo>
                            <a:pt x="61" y="0"/>
                          </a:lnTo>
                          <a:lnTo>
                            <a:pt x="68" y="0"/>
                          </a:lnTo>
                          <a:close/>
                          <a:moveTo>
                            <a:pt x="25" y="147"/>
                          </a:moveTo>
                          <a:lnTo>
                            <a:pt x="29" y="149"/>
                          </a:lnTo>
                          <a:lnTo>
                            <a:pt x="31" y="150"/>
                          </a:lnTo>
                          <a:lnTo>
                            <a:pt x="39" y="150"/>
                          </a:lnTo>
                          <a:lnTo>
                            <a:pt x="42" y="149"/>
                          </a:lnTo>
                          <a:lnTo>
                            <a:pt x="45" y="147"/>
                          </a:lnTo>
                          <a:lnTo>
                            <a:pt x="54" y="140"/>
                          </a:lnTo>
                          <a:lnTo>
                            <a:pt x="59" y="133"/>
                          </a:lnTo>
                          <a:lnTo>
                            <a:pt x="65" y="122"/>
                          </a:lnTo>
                          <a:lnTo>
                            <a:pt x="70" y="110"/>
                          </a:lnTo>
                          <a:lnTo>
                            <a:pt x="73" y="97"/>
                          </a:lnTo>
                          <a:lnTo>
                            <a:pt x="74" y="84"/>
                          </a:lnTo>
                          <a:lnTo>
                            <a:pt x="74" y="79"/>
                          </a:lnTo>
                          <a:lnTo>
                            <a:pt x="72" y="76"/>
                          </a:lnTo>
                          <a:lnTo>
                            <a:pt x="67" y="71"/>
                          </a:lnTo>
                          <a:lnTo>
                            <a:pt x="66" y="68"/>
                          </a:lnTo>
                          <a:lnTo>
                            <a:pt x="59" y="68"/>
                          </a:lnTo>
                          <a:lnTo>
                            <a:pt x="54" y="71"/>
                          </a:lnTo>
                          <a:lnTo>
                            <a:pt x="47" y="78"/>
                          </a:lnTo>
                          <a:lnTo>
                            <a:pt x="46" y="82"/>
                          </a:lnTo>
                          <a:lnTo>
                            <a:pt x="43" y="88"/>
                          </a:lnTo>
                          <a:lnTo>
                            <a:pt x="40" y="94"/>
                          </a:lnTo>
                          <a:lnTo>
                            <a:pt x="25" y="14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5" name="Freeform 428"/>
                    <p:cNvSpPr>
                      <a:spLocks/>
                    </p:cNvSpPr>
                    <p:nvPr/>
                  </p:nvSpPr>
                  <p:spPr bwMode="auto">
                    <a:xfrm>
                      <a:off x="1145" y="757"/>
                      <a:ext cx="81" cy="108"/>
                    </a:xfrm>
                    <a:custGeom>
                      <a:avLst/>
                      <a:gdLst/>
                      <a:ahLst/>
                      <a:cxnLst>
                        <a:cxn ang="0">
                          <a:pos x="20" y="7"/>
                        </a:cxn>
                        <a:cxn ang="0">
                          <a:pos x="42" y="0"/>
                        </a:cxn>
                        <a:cxn ang="0">
                          <a:pos x="46" y="10"/>
                        </a:cxn>
                        <a:cxn ang="0">
                          <a:pos x="48" y="14"/>
                        </a:cxn>
                        <a:cxn ang="0">
                          <a:pos x="48" y="23"/>
                        </a:cxn>
                        <a:cxn ang="0">
                          <a:pos x="49" y="43"/>
                        </a:cxn>
                        <a:cxn ang="0">
                          <a:pos x="50" y="66"/>
                        </a:cxn>
                        <a:cxn ang="0">
                          <a:pos x="58" y="53"/>
                        </a:cxn>
                        <a:cxn ang="0">
                          <a:pos x="68" y="35"/>
                        </a:cxn>
                        <a:cxn ang="0">
                          <a:pos x="69" y="31"/>
                        </a:cxn>
                        <a:cxn ang="0">
                          <a:pos x="70" y="29"/>
                        </a:cxn>
                        <a:cxn ang="0">
                          <a:pos x="71" y="25"/>
                        </a:cxn>
                        <a:cxn ang="0">
                          <a:pos x="68" y="18"/>
                        </a:cxn>
                        <a:cxn ang="0">
                          <a:pos x="63" y="13"/>
                        </a:cxn>
                        <a:cxn ang="0">
                          <a:pos x="63" y="7"/>
                        </a:cxn>
                        <a:cxn ang="0">
                          <a:pos x="64" y="5"/>
                        </a:cxn>
                        <a:cxn ang="0">
                          <a:pos x="67" y="4"/>
                        </a:cxn>
                        <a:cxn ang="0">
                          <a:pos x="68" y="2"/>
                        </a:cxn>
                        <a:cxn ang="0">
                          <a:pos x="69" y="0"/>
                        </a:cxn>
                        <a:cxn ang="0">
                          <a:pos x="74" y="0"/>
                        </a:cxn>
                        <a:cxn ang="0">
                          <a:pos x="76" y="1"/>
                        </a:cxn>
                        <a:cxn ang="0">
                          <a:pos x="77" y="4"/>
                        </a:cxn>
                        <a:cxn ang="0">
                          <a:pos x="80" y="6"/>
                        </a:cxn>
                        <a:cxn ang="0">
                          <a:pos x="81" y="8"/>
                        </a:cxn>
                        <a:cxn ang="0">
                          <a:pos x="81" y="14"/>
                        </a:cxn>
                        <a:cxn ang="0">
                          <a:pos x="77" y="25"/>
                        </a:cxn>
                        <a:cxn ang="0">
                          <a:pos x="75" y="31"/>
                        </a:cxn>
                        <a:cxn ang="0">
                          <a:pos x="67" y="48"/>
                        </a:cxn>
                        <a:cxn ang="0">
                          <a:pos x="54" y="68"/>
                        </a:cxn>
                        <a:cxn ang="0">
                          <a:pos x="39" y="85"/>
                        </a:cxn>
                        <a:cxn ang="0">
                          <a:pos x="34" y="91"/>
                        </a:cxn>
                        <a:cxn ang="0">
                          <a:pos x="26" y="99"/>
                        </a:cxn>
                        <a:cxn ang="0">
                          <a:pos x="22" y="102"/>
                        </a:cxn>
                        <a:cxn ang="0">
                          <a:pos x="20" y="104"/>
                        </a:cxn>
                        <a:cxn ang="0">
                          <a:pos x="16" y="106"/>
                        </a:cxn>
                        <a:cxn ang="0">
                          <a:pos x="14" y="108"/>
                        </a:cxn>
                        <a:cxn ang="0">
                          <a:pos x="7" y="108"/>
                        </a:cxn>
                        <a:cxn ang="0">
                          <a:pos x="4" y="106"/>
                        </a:cxn>
                        <a:cxn ang="0">
                          <a:pos x="3" y="104"/>
                        </a:cxn>
                        <a:cxn ang="0">
                          <a:pos x="2" y="103"/>
                        </a:cxn>
                        <a:cxn ang="0">
                          <a:pos x="0" y="98"/>
                        </a:cxn>
                        <a:cxn ang="0">
                          <a:pos x="1" y="96"/>
                        </a:cxn>
                        <a:cxn ang="0">
                          <a:pos x="3" y="93"/>
                        </a:cxn>
                        <a:cxn ang="0">
                          <a:pos x="4" y="91"/>
                        </a:cxn>
                        <a:cxn ang="0">
                          <a:pos x="7" y="90"/>
                        </a:cxn>
                        <a:cxn ang="0">
                          <a:pos x="12" y="90"/>
                        </a:cxn>
                        <a:cxn ang="0">
                          <a:pos x="16" y="92"/>
                        </a:cxn>
                        <a:cxn ang="0">
                          <a:pos x="20" y="96"/>
                        </a:cxn>
                        <a:cxn ang="0">
                          <a:pos x="25" y="96"/>
                        </a:cxn>
                        <a:cxn ang="0">
                          <a:pos x="26" y="95"/>
                        </a:cxn>
                        <a:cxn ang="0">
                          <a:pos x="28" y="93"/>
                        </a:cxn>
                        <a:cxn ang="0">
                          <a:pos x="31" y="91"/>
                        </a:cxn>
                        <a:cxn ang="0">
                          <a:pos x="33" y="79"/>
                        </a:cxn>
                        <a:cxn ang="0">
                          <a:pos x="33" y="55"/>
                        </a:cxn>
                        <a:cxn ang="0">
                          <a:pos x="31" y="23"/>
                        </a:cxn>
                        <a:cxn ang="0">
                          <a:pos x="31" y="18"/>
                        </a:cxn>
                        <a:cxn ang="0">
                          <a:pos x="30" y="14"/>
                        </a:cxn>
                        <a:cxn ang="0">
                          <a:pos x="28" y="12"/>
                        </a:cxn>
                        <a:cxn ang="0">
                          <a:pos x="25" y="8"/>
                        </a:cxn>
                        <a:cxn ang="0">
                          <a:pos x="20" y="8"/>
                        </a:cxn>
                        <a:cxn ang="0">
                          <a:pos x="20" y="7"/>
                        </a:cxn>
                      </a:cxnLst>
                      <a:rect l="0" t="0" r="r" b="b"/>
                      <a:pathLst>
                        <a:path w="81" h="108">
                          <a:moveTo>
                            <a:pt x="20" y="7"/>
                          </a:moveTo>
                          <a:lnTo>
                            <a:pt x="42" y="0"/>
                          </a:lnTo>
                          <a:lnTo>
                            <a:pt x="46" y="10"/>
                          </a:lnTo>
                          <a:lnTo>
                            <a:pt x="48" y="14"/>
                          </a:lnTo>
                          <a:lnTo>
                            <a:pt x="48" y="23"/>
                          </a:lnTo>
                          <a:lnTo>
                            <a:pt x="49" y="43"/>
                          </a:lnTo>
                          <a:lnTo>
                            <a:pt x="50" y="66"/>
                          </a:lnTo>
                          <a:lnTo>
                            <a:pt x="58" y="53"/>
                          </a:lnTo>
                          <a:lnTo>
                            <a:pt x="68" y="35"/>
                          </a:lnTo>
                          <a:lnTo>
                            <a:pt x="69" y="31"/>
                          </a:lnTo>
                          <a:lnTo>
                            <a:pt x="70" y="29"/>
                          </a:lnTo>
                          <a:lnTo>
                            <a:pt x="71" y="25"/>
                          </a:lnTo>
                          <a:lnTo>
                            <a:pt x="68" y="18"/>
                          </a:lnTo>
                          <a:lnTo>
                            <a:pt x="63" y="13"/>
                          </a:lnTo>
                          <a:lnTo>
                            <a:pt x="63" y="7"/>
                          </a:lnTo>
                          <a:lnTo>
                            <a:pt x="64" y="5"/>
                          </a:lnTo>
                          <a:lnTo>
                            <a:pt x="67" y="4"/>
                          </a:lnTo>
                          <a:lnTo>
                            <a:pt x="68" y="2"/>
                          </a:lnTo>
                          <a:lnTo>
                            <a:pt x="69" y="0"/>
                          </a:lnTo>
                          <a:lnTo>
                            <a:pt x="74" y="0"/>
                          </a:lnTo>
                          <a:lnTo>
                            <a:pt x="76" y="1"/>
                          </a:lnTo>
                          <a:lnTo>
                            <a:pt x="77" y="4"/>
                          </a:lnTo>
                          <a:lnTo>
                            <a:pt x="80" y="6"/>
                          </a:lnTo>
                          <a:lnTo>
                            <a:pt x="81" y="8"/>
                          </a:lnTo>
                          <a:lnTo>
                            <a:pt x="81" y="14"/>
                          </a:lnTo>
                          <a:lnTo>
                            <a:pt x="77" y="25"/>
                          </a:lnTo>
                          <a:lnTo>
                            <a:pt x="75" y="31"/>
                          </a:lnTo>
                          <a:lnTo>
                            <a:pt x="67" y="48"/>
                          </a:lnTo>
                          <a:lnTo>
                            <a:pt x="54" y="68"/>
                          </a:lnTo>
                          <a:lnTo>
                            <a:pt x="39" y="85"/>
                          </a:lnTo>
                          <a:lnTo>
                            <a:pt x="34" y="91"/>
                          </a:lnTo>
                          <a:lnTo>
                            <a:pt x="26" y="99"/>
                          </a:lnTo>
                          <a:lnTo>
                            <a:pt x="22" y="102"/>
                          </a:lnTo>
                          <a:lnTo>
                            <a:pt x="20" y="104"/>
                          </a:lnTo>
                          <a:lnTo>
                            <a:pt x="16" y="106"/>
                          </a:lnTo>
                          <a:lnTo>
                            <a:pt x="14" y="108"/>
                          </a:lnTo>
                          <a:lnTo>
                            <a:pt x="7" y="108"/>
                          </a:lnTo>
                          <a:lnTo>
                            <a:pt x="4" y="106"/>
                          </a:lnTo>
                          <a:lnTo>
                            <a:pt x="3" y="104"/>
                          </a:lnTo>
                          <a:lnTo>
                            <a:pt x="2" y="103"/>
                          </a:lnTo>
                          <a:lnTo>
                            <a:pt x="0" y="98"/>
                          </a:lnTo>
                          <a:lnTo>
                            <a:pt x="1" y="96"/>
                          </a:lnTo>
                          <a:lnTo>
                            <a:pt x="3" y="93"/>
                          </a:lnTo>
                          <a:lnTo>
                            <a:pt x="4" y="91"/>
                          </a:lnTo>
                          <a:lnTo>
                            <a:pt x="7" y="90"/>
                          </a:lnTo>
                          <a:lnTo>
                            <a:pt x="12" y="90"/>
                          </a:lnTo>
                          <a:lnTo>
                            <a:pt x="16" y="92"/>
                          </a:lnTo>
                          <a:lnTo>
                            <a:pt x="20" y="96"/>
                          </a:lnTo>
                          <a:lnTo>
                            <a:pt x="25" y="96"/>
                          </a:lnTo>
                          <a:lnTo>
                            <a:pt x="26" y="95"/>
                          </a:lnTo>
                          <a:lnTo>
                            <a:pt x="28" y="93"/>
                          </a:lnTo>
                          <a:lnTo>
                            <a:pt x="31" y="91"/>
                          </a:lnTo>
                          <a:lnTo>
                            <a:pt x="33" y="79"/>
                          </a:lnTo>
                          <a:lnTo>
                            <a:pt x="33" y="55"/>
                          </a:lnTo>
                          <a:lnTo>
                            <a:pt x="31" y="23"/>
                          </a:lnTo>
                          <a:lnTo>
                            <a:pt x="31" y="18"/>
                          </a:lnTo>
                          <a:lnTo>
                            <a:pt x="30" y="14"/>
                          </a:lnTo>
                          <a:lnTo>
                            <a:pt x="28" y="12"/>
                          </a:lnTo>
                          <a:lnTo>
                            <a:pt x="25" y="8"/>
                          </a:lnTo>
                          <a:lnTo>
                            <a:pt x="20" y="8"/>
                          </a:lnTo>
                          <a:lnTo>
                            <a:pt x="20" y="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6" name="Freeform 429"/>
                    <p:cNvSpPr>
                      <a:spLocks/>
                    </p:cNvSpPr>
                    <p:nvPr/>
                  </p:nvSpPr>
                  <p:spPr bwMode="auto">
                    <a:xfrm>
                      <a:off x="1397" y="642"/>
                      <a:ext cx="54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54" y="188"/>
                        </a:cxn>
                        <a:cxn ang="0">
                          <a:pos x="54" y="181"/>
                        </a:cxn>
                        <a:cxn ang="0">
                          <a:pos x="30" y="181"/>
                        </a:cxn>
                        <a:cxn ang="0">
                          <a:pos x="29" y="180"/>
                        </a:cxn>
                        <a:cxn ang="0">
                          <a:pos x="27" y="177"/>
                        </a:cxn>
                        <a:cxn ang="0">
                          <a:pos x="26" y="176"/>
                        </a:cxn>
                        <a:cxn ang="0">
                          <a:pos x="26" y="12"/>
                        </a:cxn>
                        <a:cxn ang="0">
                          <a:pos x="27" y="10"/>
                        </a:cxn>
                        <a:cxn ang="0">
                          <a:pos x="32" y="7"/>
                        </a:cxn>
                        <a:cxn ang="0">
                          <a:pos x="54" y="7"/>
                        </a:cxn>
                        <a:cxn ang="0">
                          <a:pos x="54" y="0"/>
                        </a:cxn>
                        <a:cxn ang="0">
                          <a:pos x="0" y="0"/>
                        </a:cxn>
                        <a:cxn ang="0">
                          <a:pos x="0" y="188"/>
                        </a:cxn>
                        <a:cxn ang="0">
                          <a:pos x="54" y="188"/>
                        </a:cxn>
                      </a:cxnLst>
                      <a:rect l="0" t="0" r="r" b="b"/>
                      <a:pathLst>
                        <a:path w="54" h="188">
                          <a:moveTo>
                            <a:pt x="54" y="188"/>
                          </a:moveTo>
                          <a:lnTo>
                            <a:pt x="54" y="181"/>
                          </a:lnTo>
                          <a:lnTo>
                            <a:pt x="30" y="181"/>
                          </a:lnTo>
                          <a:lnTo>
                            <a:pt x="29" y="180"/>
                          </a:lnTo>
                          <a:lnTo>
                            <a:pt x="27" y="177"/>
                          </a:lnTo>
                          <a:lnTo>
                            <a:pt x="26" y="176"/>
                          </a:lnTo>
                          <a:lnTo>
                            <a:pt x="26" y="12"/>
                          </a:lnTo>
                          <a:lnTo>
                            <a:pt x="27" y="10"/>
                          </a:lnTo>
                          <a:lnTo>
                            <a:pt x="32" y="7"/>
                          </a:lnTo>
                          <a:lnTo>
                            <a:pt x="54" y="7"/>
                          </a:ln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8"/>
                          </a:lnTo>
                          <a:lnTo>
                            <a:pt x="54" y="18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3" name="Freeform 430"/>
                  <p:cNvSpPr>
                    <a:spLocks/>
                  </p:cNvSpPr>
                  <p:nvPr/>
                </p:nvSpPr>
                <p:spPr bwMode="auto">
                  <a:xfrm>
                    <a:off x="1457" y="642"/>
                    <a:ext cx="149" cy="201"/>
                  </a:xfrm>
                  <a:custGeom>
                    <a:avLst/>
                    <a:gdLst/>
                    <a:ahLst/>
                    <a:cxnLst>
                      <a:cxn ang="0">
                        <a:pos x="81" y="117"/>
                      </a:cxn>
                      <a:cxn ang="0">
                        <a:pos x="68" y="156"/>
                      </a:cxn>
                      <a:cxn ang="0">
                        <a:pos x="57" y="178"/>
                      </a:cxn>
                      <a:cxn ang="0">
                        <a:pos x="42" y="194"/>
                      </a:cxn>
                      <a:cxn ang="0">
                        <a:pos x="18" y="201"/>
                      </a:cxn>
                      <a:cxn ang="0">
                        <a:pos x="6" y="199"/>
                      </a:cxn>
                      <a:cxn ang="0">
                        <a:pos x="0" y="192"/>
                      </a:cxn>
                      <a:cxn ang="0">
                        <a:pos x="2" y="182"/>
                      </a:cxn>
                      <a:cxn ang="0">
                        <a:pos x="7" y="178"/>
                      </a:cxn>
                      <a:cxn ang="0">
                        <a:pos x="13" y="177"/>
                      </a:cxn>
                      <a:cxn ang="0">
                        <a:pos x="22" y="180"/>
                      </a:cxn>
                      <a:cxn ang="0">
                        <a:pos x="25" y="190"/>
                      </a:cxn>
                      <a:cxn ang="0">
                        <a:pos x="22" y="192"/>
                      </a:cxn>
                      <a:cxn ang="0">
                        <a:pos x="21" y="194"/>
                      </a:cxn>
                      <a:cxn ang="0">
                        <a:pos x="22" y="196"/>
                      </a:cxn>
                      <a:cxn ang="0">
                        <a:pos x="27" y="195"/>
                      </a:cxn>
                      <a:cxn ang="0">
                        <a:pos x="31" y="192"/>
                      </a:cxn>
                      <a:cxn ang="0">
                        <a:pos x="34" y="186"/>
                      </a:cxn>
                      <a:cxn ang="0">
                        <a:pos x="37" y="176"/>
                      </a:cxn>
                      <a:cxn ang="0">
                        <a:pos x="44" y="155"/>
                      </a:cxn>
                      <a:cxn ang="0">
                        <a:pos x="54" y="66"/>
                      </a:cxn>
                      <a:cxn ang="0">
                        <a:pos x="62" y="52"/>
                      </a:cxn>
                      <a:cxn ang="0">
                        <a:pos x="74" y="43"/>
                      </a:cxn>
                      <a:cxn ang="0">
                        <a:pos x="83" y="28"/>
                      </a:cxn>
                      <a:cxn ang="0">
                        <a:pos x="100" y="10"/>
                      </a:cxn>
                      <a:cxn ang="0">
                        <a:pos x="130" y="0"/>
                      </a:cxn>
                      <a:cxn ang="0">
                        <a:pos x="138" y="1"/>
                      </a:cxn>
                      <a:cxn ang="0">
                        <a:pos x="144" y="5"/>
                      </a:cxn>
                      <a:cxn ang="0">
                        <a:pos x="149" y="12"/>
                      </a:cxn>
                      <a:cxn ang="0">
                        <a:pos x="148" y="19"/>
                      </a:cxn>
                      <a:cxn ang="0">
                        <a:pos x="144" y="23"/>
                      </a:cxn>
                      <a:cxn ang="0">
                        <a:pos x="135" y="24"/>
                      </a:cxn>
                      <a:cxn ang="0">
                        <a:pos x="128" y="19"/>
                      </a:cxn>
                      <a:cxn ang="0">
                        <a:pos x="129" y="12"/>
                      </a:cxn>
                      <a:cxn ang="0">
                        <a:pos x="130" y="10"/>
                      </a:cxn>
                      <a:cxn ang="0">
                        <a:pos x="130" y="5"/>
                      </a:cxn>
                      <a:cxn ang="0">
                        <a:pos x="122" y="6"/>
                      </a:cxn>
                      <a:cxn ang="0">
                        <a:pos x="109" y="23"/>
                      </a:cxn>
                      <a:cxn ang="0">
                        <a:pos x="98" y="52"/>
                      </a:cxn>
                      <a:cxn ang="0">
                        <a:pos x="110" y="66"/>
                      </a:cxn>
                    </a:cxnLst>
                    <a:rect l="0" t="0" r="r" b="b"/>
                    <a:pathLst>
                      <a:path w="149" h="201">
                        <a:moveTo>
                          <a:pt x="95" y="66"/>
                        </a:moveTo>
                        <a:lnTo>
                          <a:pt x="81" y="117"/>
                        </a:lnTo>
                        <a:lnTo>
                          <a:pt x="74" y="138"/>
                        </a:lnTo>
                        <a:lnTo>
                          <a:pt x="68" y="156"/>
                        </a:lnTo>
                        <a:lnTo>
                          <a:pt x="62" y="169"/>
                        </a:lnTo>
                        <a:lnTo>
                          <a:pt x="57" y="178"/>
                        </a:lnTo>
                        <a:lnTo>
                          <a:pt x="50" y="187"/>
                        </a:lnTo>
                        <a:lnTo>
                          <a:pt x="42" y="194"/>
                        </a:lnTo>
                        <a:lnTo>
                          <a:pt x="31" y="200"/>
                        </a:lnTo>
                        <a:lnTo>
                          <a:pt x="18" y="201"/>
                        </a:lnTo>
                        <a:lnTo>
                          <a:pt x="13" y="201"/>
                        </a:lnTo>
                        <a:lnTo>
                          <a:pt x="6" y="199"/>
                        </a:lnTo>
                        <a:lnTo>
                          <a:pt x="5" y="196"/>
                        </a:lnTo>
                        <a:lnTo>
                          <a:pt x="0" y="192"/>
                        </a:lnTo>
                        <a:lnTo>
                          <a:pt x="0" y="187"/>
                        </a:lnTo>
                        <a:lnTo>
                          <a:pt x="2" y="182"/>
                        </a:lnTo>
                        <a:lnTo>
                          <a:pt x="5" y="180"/>
                        </a:lnTo>
                        <a:lnTo>
                          <a:pt x="7" y="178"/>
                        </a:lnTo>
                        <a:lnTo>
                          <a:pt x="9" y="178"/>
                        </a:lnTo>
                        <a:lnTo>
                          <a:pt x="13" y="177"/>
                        </a:lnTo>
                        <a:lnTo>
                          <a:pt x="18" y="177"/>
                        </a:lnTo>
                        <a:lnTo>
                          <a:pt x="22" y="180"/>
                        </a:lnTo>
                        <a:lnTo>
                          <a:pt x="25" y="182"/>
                        </a:lnTo>
                        <a:lnTo>
                          <a:pt x="25" y="190"/>
                        </a:lnTo>
                        <a:lnTo>
                          <a:pt x="24" y="192"/>
                        </a:lnTo>
                        <a:lnTo>
                          <a:pt x="22" y="192"/>
                        </a:lnTo>
                        <a:lnTo>
                          <a:pt x="22" y="193"/>
                        </a:lnTo>
                        <a:lnTo>
                          <a:pt x="21" y="194"/>
                        </a:lnTo>
                        <a:lnTo>
                          <a:pt x="20" y="194"/>
                        </a:lnTo>
                        <a:lnTo>
                          <a:pt x="22" y="196"/>
                        </a:lnTo>
                        <a:lnTo>
                          <a:pt x="26" y="196"/>
                        </a:lnTo>
                        <a:lnTo>
                          <a:pt x="27" y="195"/>
                        </a:lnTo>
                        <a:lnTo>
                          <a:pt x="27" y="194"/>
                        </a:lnTo>
                        <a:lnTo>
                          <a:pt x="31" y="192"/>
                        </a:lnTo>
                        <a:lnTo>
                          <a:pt x="33" y="189"/>
                        </a:lnTo>
                        <a:lnTo>
                          <a:pt x="34" y="186"/>
                        </a:lnTo>
                        <a:lnTo>
                          <a:pt x="34" y="182"/>
                        </a:lnTo>
                        <a:lnTo>
                          <a:pt x="37" y="176"/>
                        </a:lnTo>
                        <a:lnTo>
                          <a:pt x="40" y="166"/>
                        </a:lnTo>
                        <a:lnTo>
                          <a:pt x="44" y="155"/>
                        </a:lnTo>
                        <a:lnTo>
                          <a:pt x="67" y="66"/>
                        </a:lnTo>
                        <a:lnTo>
                          <a:pt x="54" y="66"/>
                        </a:lnTo>
                        <a:lnTo>
                          <a:pt x="58" y="52"/>
                        </a:lnTo>
                        <a:lnTo>
                          <a:pt x="62" y="52"/>
                        </a:lnTo>
                        <a:lnTo>
                          <a:pt x="69" y="48"/>
                        </a:lnTo>
                        <a:lnTo>
                          <a:pt x="74" y="43"/>
                        </a:lnTo>
                        <a:lnTo>
                          <a:pt x="76" y="40"/>
                        </a:lnTo>
                        <a:lnTo>
                          <a:pt x="83" y="28"/>
                        </a:lnTo>
                        <a:lnTo>
                          <a:pt x="92" y="17"/>
                        </a:lnTo>
                        <a:lnTo>
                          <a:pt x="100" y="10"/>
                        </a:lnTo>
                        <a:lnTo>
                          <a:pt x="115" y="3"/>
                        </a:lnTo>
                        <a:lnTo>
                          <a:pt x="130" y="0"/>
                        </a:lnTo>
                        <a:lnTo>
                          <a:pt x="135" y="0"/>
                        </a:lnTo>
                        <a:lnTo>
                          <a:pt x="138" y="1"/>
                        </a:lnTo>
                        <a:lnTo>
                          <a:pt x="142" y="4"/>
                        </a:lnTo>
                        <a:lnTo>
                          <a:pt x="144" y="5"/>
                        </a:lnTo>
                        <a:lnTo>
                          <a:pt x="147" y="7"/>
                        </a:lnTo>
                        <a:lnTo>
                          <a:pt x="149" y="12"/>
                        </a:lnTo>
                        <a:lnTo>
                          <a:pt x="149" y="16"/>
                        </a:lnTo>
                        <a:lnTo>
                          <a:pt x="148" y="19"/>
                        </a:lnTo>
                        <a:lnTo>
                          <a:pt x="147" y="22"/>
                        </a:lnTo>
                        <a:lnTo>
                          <a:pt x="144" y="23"/>
                        </a:lnTo>
                        <a:lnTo>
                          <a:pt x="141" y="24"/>
                        </a:lnTo>
                        <a:lnTo>
                          <a:pt x="135" y="24"/>
                        </a:lnTo>
                        <a:lnTo>
                          <a:pt x="130" y="22"/>
                        </a:lnTo>
                        <a:lnTo>
                          <a:pt x="128" y="19"/>
                        </a:lnTo>
                        <a:lnTo>
                          <a:pt x="128" y="13"/>
                        </a:lnTo>
                        <a:lnTo>
                          <a:pt x="129" y="12"/>
                        </a:lnTo>
                        <a:lnTo>
                          <a:pt x="130" y="12"/>
                        </a:lnTo>
                        <a:lnTo>
                          <a:pt x="130" y="10"/>
                        </a:lnTo>
                        <a:lnTo>
                          <a:pt x="132" y="7"/>
                        </a:lnTo>
                        <a:lnTo>
                          <a:pt x="130" y="5"/>
                        </a:lnTo>
                        <a:lnTo>
                          <a:pt x="124" y="5"/>
                        </a:lnTo>
                        <a:lnTo>
                          <a:pt x="122" y="6"/>
                        </a:lnTo>
                        <a:lnTo>
                          <a:pt x="116" y="12"/>
                        </a:lnTo>
                        <a:lnTo>
                          <a:pt x="109" y="23"/>
                        </a:lnTo>
                        <a:lnTo>
                          <a:pt x="103" y="35"/>
                        </a:lnTo>
                        <a:lnTo>
                          <a:pt x="98" y="52"/>
                        </a:lnTo>
                        <a:lnTo>
                          <a:pt x="111" y="52"/>
                        </a:lnTo>
                        <a:lnTo>
                          <a:pt x="110" y="66"/>
                        </a:lnTo>
                        <a:lnTo>
                          <a:pt x="95" y="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Freeform 431"/>
                  <p:cNvSpPr>
                    <a:spLocks/>
                  </p:cNvSpPr>
                  <p:nvPr/>
                </p:nvSpPr>
                <p:spPr bwMode="auto">
                  <a:xfrm>
                    <a:off x="1570" y="691"/>
                    <a:ext cx="169" cy="106"/>
                  </a:xfrm>
                  <a:custGeom>
                    <a:avLst/>
                    <a:gdLst/>
                    <a:ahLst/>
                    <a:cxnLst>
                      <a:cxn ang="0">
                        <a:pos x="43" y="47"/>
                      </a:cxn>
                      <a:cxn ang="0">
                        <a:pos x="59" y="25"/>
                      </a:cxn>
                      <a:cxn ang="0">
                        <a:pos x="76" y="7"/>
                      </a:cxn>
                      <a:cxn ang="0">
                        <a:pos x="92" y="0"/>
                      </a:cxn>
                      <a:cxn ang="0">
                        <a:pos x="102" y="2"/>
                      </a:cxn>
                      <a:cxn ang="0">
                        <a:pos x="108" y="9"/>
                      </a:cxn>
                      <a:cxn ang="0">
                        <a:pos x="110" y="19"/>
                      </a:cxn>
                      <a:cxn ang="0">
                        <a:pos x="109" y="25"/>
                      </a:cxn>
                      <a:cxn ang="0">
                        <a:pos x="101" y="47"/>
                      </a:cxn>
                      <a:cxn ang="0">
                        <a:pos x="119" y="25"/>
                      </a:cxn>
                      <a:cxn ang="0">
                        <a:pos x="128" y="15"/>
                      </a:cxn>
                      <a:cxn ang="0">
                        <a:pos x="139" y="5"/>
                      </a:cxn>
                      <a:cxn ang="0">
                        <a:pos x="145" y="2"/>
                      </a:cxn>
                      <a:cxn ang="0">
                        <a:pos x="152" y="0"/>
                      </a:cxn>
                      <a:cxn ang="0">
                        <a:pos x="164" y="5"/>
                      </a:cxn>
                      <a:cxn ang="0">
                        <a:pos x="168" y="10"/>
                      </a:cxn>
                      <a:cxn ang="0">
                        <a:pos x="169" y="19"/>
                      </a:cxn>
                      <a:cxn ang="0">
                        <a:pos x="164" y="35"/>
                      </a:cxn>
                      <a:cxn ang="0">
                        <a:pos x="149" y="83"/>
                      </a:cxn>
                      <a:cxn ang="0">
                        <a:pos x="147" y="89"/>
                      </a:cxn>
                      <a:cxn ang="0">
                        <a:pos x="152" y="91"/>
                      </a:cxn>
                      <a:cxn ang="0">
                        <a:pos x="159" y="85"/>
                      </a:cxn>
                      <a:cxn ang="0">
                        <a:pos x="164" y="82"/>
                      </a:cxn>
                      <a:cxn ang="0">
                        <a:pos x="166" y="82"/>
                      </a:cxn>
                      <a:cxn ang="0">
                        <a:pos x="150" y="101"/>
                      </a:cxn>
                      <a:cxn ang="0">
                        <a:pos x="143" y="104"/>
                      </a:cxn>
                      <a:cxn ang="0">
                        <a:pos x="131" y="106"/>
                      </a:cxn>
                      <a:cxn ang="0">
                        <a:pos x="125" y="101"/>
                      </a:cxn>
                      <a:cxn ang="0">
                        <a:pos x="120" y="95"/>
                      </a:cxn>
                      <a:cxn ang="0">
                        <a:pos x="121" y="86"/>
                      </a:cxn>
                      <a:cxn ang="0">
                        <a:pos x="125" y="78"/>
                      </a:cxn>
                      <a:cxn ang="0">
                        <a:pos x="138" y="30"/>
                      </a:cxn>
                      <a:cxn ang="0">
                        <a:pos x="141" y="24"/>
                      </a:cxn>
                      <a:cxn ang="0">
                        <a:pos x="140" y="23"/>
                      </a:cxn>
                      <a:cxn ang="0">
                        <a:pos x="139" y="22"/>
                      </a:cxn>
                      <a:cxn ang="0">
                        <a:pos x="129" y="24"/>
                      </a:cxn>
                      <a:cxn ang="0">
                        <a:pos x="125" y="30"/>
                      </a:cxn>
                      <a:cxn ang="0">
                        <a:pos x="114" y="40"/>
                      </a:cxn>
                      <a:cxn ang="0">
                        <a:pos x="104" y="55"/>
                      </a:cxn>
                      <a:cxn ang="0">
                        <a:pos x="98" y="64"/>
                      </a:cxn>
                      <a:cxn ang="0">
                        <a:pos x="95" y="73"/>
                      </a:cxn>
                      <a:cxn ang="0">
                        <a:pos x="85" y="103"/>
                      </a:cxn>
                      <a:cxn ang="0">
                        <a:pos x="80" y="30"/>
                      </a:cxn>
                      <a:cxn ang="0">
                        <a:pos x="82" y="27"/>
                      </a:cxn>
                      <a:cxn ang="0">
                        <a:pos x="83" y="23"/>
                      </a:cxn>
                      <a:cxn ang="0">
                        <a:pos x="80" y="22"/>
                      </a:cxn>
                      <a:cxn ang="0">
                        <a:pos x="68" y="28"/>
                      </a:cxn>
                      <a:cxn ang="0">
                        <a:pos x="49" y="51"/>
                      </a:cxn>
                      <a:cxn ang="0">
                        <a:pos x="27" y="103"/>
                      </a:cxn>
                      <a:cxn ang="0">
                        <a:pos x="22" y="30"/>
                      </a:cxn>
                      <a:cxn ang="0">
                        <a:pos x="24" y="22"/>
                      </a:cxn>
                      <a:cxn ang="0">
                        <a:pos x="23" y="12"/>
                      </a:cxn>
                      <a:cxn ang="0">
                        <a:pos x="22" y="10"/>
                      </a:cxn>
                      <a:cxn ang="0">
                        <a:pos x="15" y="7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169" h="106">
                        <a:moveTo>
                          <a:pt x="57" y="0"/>
                        </a:moveTo>
                        <a:lnTo>
                          <a:pt x="43" y="47"/>
                        </a:lnTo>
                        <a:lnTo>
                          <a:pt x="52" y="35"/>
                        </a:lnTo>
                        <a:lnTo>
                          <a:pt x="59" y="25"/>
                        </a:lnTo>
                        <a:lnTo>
                          <a:pt x="64" y="19"/>
                        </a:lnTo>
                        <a:lnTo>
                          <a:pt x="76" y="7"/>
                        </a:lnTo>
                        <a:lnTo>
                          <a:pt x="83" y="3"/>
                        </a:lnTo>
                        <a:lnTo>
                          <a:pt x="92" y="0"/>
                        </a:lnTo>
                        <a:lnTo>
                          <a:pt x="100" y="0"/>
                        </a:lnTo>
                        <a:lnTo>
                          <a:pt x="102" y="2"/>
                        </a:lnTo>
                        <a:lnTo>
                          <a:pt x="106" y="5"/>
                        </a:lnTo>
                        <a:lnTo>
                          <a:pt x="108" y="9"/>
                        </a:lnTo>
                        <a:lnTo>
                          <a:pt x="110" y="13"/>
                        </a:lnTo>
                        <a:lnTo>
                          <a:pt x="110" y="19"/>
                        </a:lnTo>
                        <a:lnTo>
                          <a:pt x="109" y="22"/>
                        </a:lnTo>
                        <a:lnTo>
                          <a:pt x="109" y="25"/>
                        </a:lnTo>
                        <a:lnTo>
                          <a:pt x="108" y="30"/>
                        </a:lnTo>
                        <a:lnTo>
                          <a:pt x="101" y="47"/>
                        </a:lnTo>
                        <a:lnTo>
                          <a:pt x="111" y="35"/>
                        </a:lnTo>
                        <a:lnTo>
                          <a:pt x="119" y="25"/>
                        </a:lnTo>
                        <a:lnTo>
                          <a:pt x="125" y="19"/>
                        </a:lnTo>
                        <a:lnTo>
                          <a:pt x="128" y="15"/>
                        </a:lnTo>
                        <a:lnTo>
                          <a:pt x="135" y="7"/>
                        </a:lnTo>
                        <a:lnTo>
                          <a:pt x="139" y="5"/>
                        </a:lnTo>
                        <a:lnTo>
                          <a:pt x="144" y="3"/>
                        </a:lnTo>
                        <a:lnTo>
                          <a:pt x="145" y="2"/>
                        </a:lnTo>
                        <a:lnTo>
                          <a:pt x="147" y="0"/>
                        </a:lnTo>
                        <a:lnTo>
                          <a:pt x="152" y="0"/>
                        </a:lnTo>
                        <a:lnTo>
                          <a:pt x="162" y="3"/>
                        </a:lnTo>
                        <a:lnTo>
                          <a:pt x="164" y="5"/>
                        </a:lnTo>
                        <a:lnTo>
                          <a:pt x="165" y="7"/>
                        </a:lnTo>
                        <a:lnTo>
                          <a:pt x="168" y="10"/>
                        </a:lnTo>
                        <a:lnTo>
                          <a:pt x="169" y="15"/>
                        </a:lnTo>
                        <a:lnTo>
                          <a:pt x="169" y="19"/>
                        </a:lnTo>
                        <a:lnTo>
                          <a:pt x="166" y="29"/>
                        </a:lnTo>
                        <a:lnTo>
                          <a:pt x="164" y="35"/>
                        </a:lnTo>
                        <a:lnTo>
                          <a:pt x="150" y="78"/>
                        </a:lnTo>
                        <a:lnTo>
                          <a:pt x="149" y="83"/>
                        </a:lnTo>
                        <a:lnTo>
                          <a:pt x="149" y="86"/>
                        </a:lnTo>
                        <a:lnTo>
                          <a:pt x="147" y="89"/>
                        </a:lnTo>
                        <a:lnTo>
                          <a:pt x="147" y="91"/>
                        </a:lnTo>
                        <a:lnTo>
                          <a:pt x="152" y="91"/>
                        </a:lnTo>
                        <a:lnTo>
                          <a:pt x="155" y="90"/>
                        </a:lnTo>
                        <a:lnTo>
                          <a:pt x="159" y="85"/>
                        </a:lnTo>
                        <a:lnTo>
                          <a:pt x="162" y="82"/>
                        </a:lnTo>
                        <a:lnTo>
                          <a:pt x="164" y="82"/>
                        </a:lnTo>
                        <a:lnTo>
                          <a:pt x="164" y="79"/>
                        </a:lnTo>
                        <a:lnTo>
                          <a:pt x="166" y="82"/>
                        </a:lnTo>
                        <a:lnTo>
                          <a:pt x="159" y="92"/>
                        </a:lnTo>
                        <a:lnTo>
                          <a:pt x="150" y="101"/>
                        </a:lnTo>
                        <a:lnTo>
                          <a:pt x="146" y="103"/>
                        </a:lnTo>
                        <a:lnTo>
                          <a:pt x="143" y="104"/>
                        </a:lnTo>
                        <a:lnTo>
                          <a:pt x="140" y="106"/>
                        </a:lnTo>
                        <a:lnTo>
                          <a:pt x="131" y="106"/>
                        </a:lnTo>
                        <a:lnTo>
                          <a:pt x="126" y="103"/>
                        </a:lnTo>
                        <a:lnTo>
                          <a:pt x="125" y="101"/>
                        </a:lnTo>
                        <a:lnTo>
                          <a:pt x="121" y="97"/>
                        </a:lnTo>
                        <a:lnTo>
                          <a:pt x="120" y="95"/>
                        </a:lnTo>
                        <a:lnTo>
                          <a:pt x="120" y="89"/>
                        </a:lnTo>
                        <a:lnTo>
                          <a:pt x="121" y="86"/>
                        </a:lnTo>
                        <a:lnTo>
                          <a:pt x="122" y="83"/>
                        </a:lnTo>
                        <a:lnTo>
                          <a:pt x="125" y="78"/>
                        </a:lnTo>
                        <a:lnTo>
                          <a:pt x="137" y="35"/>
                        </a:lnTo>
                        <a:lnTo>
                          <a:pt x="138" y="30"/>
                        </a:lnTo>
                        <a:lnTo>
                          <a:pt x="140" y="25"/>
                        </a:lnTo>
                        <a:lnTo>
                          <a:pt x="141" y="24"/>
                        </a:lnTo>
                        <a:lnTo>
                          <a:pt x="140" y="24"/>
                        </a:lnTo>
                        <a:lnTo>
                          <a:pt x="140" y="23"/>
                        </a:lnTo>
                        <a:lnTo>
                          <a:pt x="139" y="23"/>
                        </a:lnTo>
                        <a:lnTo>
                          <a:pt x="139" y="22"/>
                        </a:lnTo>
                        <a:lnTo>
                          <a:pt x="132" y="22"/>
                        </a:lnTo>
                        <a:lnTo>
                          <a:pt x="129" y="24"/>
                        </a:lnTo>
                        <a:lnTo>
                          <a:pt x="127" y="29"/>
                        </a:lnTo>
                        <a:lnTo>
                          <a:pt x="125" y="30"/>
                        </a:lnTo>
                        <a:lnTo>
                          <a:pt x="121" y="33"/>
                        </a:lnTo>
                        <a:lnTo>
                          <a:pt x="114" y="40"/>
                        </a:lnTo>
                        <a:lnTo>
                          <a:pt x="107" y="49"/>
                        </a:lnTo>
                        <a:lnTo>
                          <a:pt x="104" y="55"/>
                        </a:lnTo>
                        <a:lnTo>
                          <a:pt x="101" y="60"/>
                        </a:lnTo>
                        <a:lnTo>
                          <a:pt x="98" y="64"/>
                        </a:lnTo>
                        <a:lnTo>
                          <a:pt x="96" y="68"/>
                        </a:lnTo>
                        <a:lnTo>
                          <a:pt x="95" y="73"/>
                        </a:lnTo>
                        <a:lnTo>
                          <a:pt x="92" y="79"/>
                        </a:lnTo>
                        <a:lnTo>
                          <a:pt x="85" y="103"/>
                        </a:lnTo>
                        <a:lnTo>
                          <a:pt x="59" y="103"/>
                        </a:lnTo>
                        <a:lnTo>
                          <a:pt x="80" y="30"/>
                        </a:lnTo>
                        <a:lnTo>
                          <a:pt x="80" y="28"/>
                        </a:lnTo>
                        <a:lnTo>
                          <a:pt x="82" y="27"/>
                        </a:lnTo>
                        <a:lnTo>
                          <a:pt x="83" y="24"/>
                        </a:lnTo>
                        <a:lnTo>
                          <a:pt x="83" y="23"/>
                        </a:lnTo>
                        <a:lnTo>
                          <a:pt x="82" y="23"/>
                        </a:lnTo>
                        <a:lnTo>
                          <a:pt x="80" y="22"/>
                        </a:lnTo>
                        <a:lnTo>
                          <a:pt x="73" y="24"/>
                        </a:lnTo>
                        <a:lnTo>
                          <a:pt x="68" y="28"/>
                        </a:lnTo>
                        <a:lnTo>
                          <a:pt x="64" y="33"/>
                        </a:lnTo>
                        <a:lnTo>
                          <a:pt x="49" y="51"/>
                        </a:lnTo>
                        <a:lnTo>
                          <a:pt x="36" y="71"/>
                        </a:lnTo>
                        <a:lnTo>
                          <a:pt x="27" y="103"/>
                        </a:lnTo>
                        <a:lnTo>
                          <a:pt x="0" y="103"/>
                        </a:lnTo>
                        <a:lnTo>
                          <a:pt x="22" y="30"/>
                        </a:lnTo>
                        <a:lnTo>
                          <a:pt x="23" y="25"/>
                        </a:lnTo>
                        <a:lnTo>
                          <a:pt x="24" y="22"/>
                        </a:lnTo>
                        <a:lnTo>
                          <a:pt x="24" y="12"/>
                        </a:lnTo>
                        <a:lnTo>
                          <a:pt x="23" y="12"/>
                        </a:lnTo>
                        <a:lnTo>
                          <a:pt x="22" y="11"/>
                        </a:lnTo>
                        <a:lnTo>
                          <a:pt x="22" y="10"/>
                        </a:lnTo>
                        <a:lnTo>
                          <a:pt x="15" y="10"/>
                        </a:lnTo>
                        <a:lnTo>
                          <a:pt x="15" y="7"/>
                        </a:lnTo>
                        <a:lnTo>
                          <a:pt x="49" y="0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Freeform 432"/>
                  <p:cNvSpPr>
                    <a:spLocks/>
                  </p:cNvSpPr>
                  <p:nvPr/>
                </p:nvSpPr>
                <p:spPr bwMode="auto">
                  <a:xfrm>
                    <a:off x="1750" y="642"/>
                    <a:ext cx="53" cy="188"/>
                  </a:xfrm>
                  <a:custGeom>
                    <a:avLst/>
                    <a:gdLst/>
                    <a:ahLst/>
                    <a:cxnLst>
                      <a:cxn ang="0">
                        <a:pos x="53" y="188"/>
                      </a:cxn>
                      <a:cxn ang="0">
                        <a:pos x="53" y="0"/>
                      </a:cxn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21" y="7"/>
                      </a:cxn>
                      <a:cxn ang="0">
                        <a:pos x="24" y="9"/>
                      </a:cxn>
                      <a:cxn ang="0">
                        <a:pos x="25" y="9"/>
                      </a:cxn>
                      <a:cxn ang="0">
                        <a:pos x="26" y="11"/>
                      </a:cxn>
                      <a:cxn ang="0">
                        <a:pos x="27" y="12"/>
                      </a:cxn>
                      <a:cxn ang="0">
                        <a:pos x="27" y="176"/>
                      </a:cxn>
                      <a:cxn ang="0">
                        <a:pos x="26" y="178"/>
                      </a:cxn>
                      <a:cxn ang="0">
                        <a:pos x="25" y="180"/>
                      </a:cxn>
                      <a:cxn ang="0">
                        <a:pos x="24" y="180"/>
                      </a:cxn>
                      <a:cxn ang="0">
                        <a:pos x="21" y="181"/>
                      </a:cxn>
                      <a:cxn ang="0">
                        <a:pos x="0" y="181"/>
                      </a:cxn>
                      <a:cxn ang="0">
                        <a:pos x="0" y="188"/>
                      </a:cxn>
                      <a:cxn ang="0">
                        <a:pos x="53" y="188"/>
                      </a:cxn>
                    </a:cxnLst>
                    <a:rect l="0" t="0" r="r" b="b"/>
                    <a:pathLst>
                      <a:path w="53" h="188">
                        <a:moveTo>
                          <a:pt x="53" y="188"/>
                        </a:moveTo>
                        <a:lnTo>
                          <a:pt x="53" y="0"/>
                        </a:lnTo>
                        <a:lnTo>
                          <a:pt x="0" y="0"/>
                        </a:lnTo>
                        <a:lnTo>
                          <a:pt x="0" y="7"/>
                        </a:lnTo>
                        <a:lnTo>
                          <a:pt x="21" y="7"/>
                        </a:lnTo>
                        <a:lnTo>
                          <a:pt x="24" y="9"/>
                        </a:lnTo>
                        <a:lnTo>
                          <a:pt x="25" y="9"/>
                        </a:lnTo>
                        <a:lnTo>
                          <a:pt x="26" y="11"/>
                        </a:lnTo>
                        <a:lnTo>
                          <a:pt x="27" y="12"/>
                        </a:lnTo>
                        <a:lnTo>
                          <a:pt x="27" y="176"/>
                        </a:lnTo>
                        <a:lnTo>
                          <a:pt x="26" y="178"/>
                        </a:lnTo>
                        <a:lnTo>
                          <a:pt x="25" y="180"/>
                        </a:lnTo>
                        <a:lnTo>
                          <a:pt x="24" y="180"/>
                        </a:lnTo>
                        <a:lnTo>
                          <a:pt x="21" y="181"/>
                        </a:lnTo>
                        <a:lnTo>
                          <a:pt x="0" y="181"/>
                        </a:lnTo>
                        <a:lnTo>
                          <a:pt x="0" y="188"/>
                        </a:lnTo>
                        <a:lnTo>
                          <a:pt x="53" y="1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Rectangle 433"/>
                  <p:cNvSpPr>
                    <a:spLocks noChangeArrowheads="1"/>
                  </p:cNvSpPr>
                  <p:nvPr/>
                </p:nvSpPr>
                <p:spPr bwMode="auto">
                  <a:xfrm>
                    <a:off x="1476" y="983"/>
                    <a:ext cx="2411" cy="2411"/>
                  </a:xfrm>
                  <a:prstGeom prst="rect">
                    <a:avLst/>
                  </a:prstGeom>
                  <a:solidFill>
                    <a:srgbClr val="007070"/>
                  </a:solidFill>
                  <a:ln w="0">
                    <a:solidFill>
                      <a:srgbClr val="00707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Freeform 434"/>
                  <p:cNvSpPr>
                    <a:spLocks/>
                  </p:cNvSpPr>
                  <p:nvPr/>
                </p:nvSpPr>
                <p:spPr bwMode="auto">
                  <a:xfrm>
                    <a:off x="1476" y="983"/>
                    <a:ext cx="158" cy="15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8" y="0"/>
                      </a:cxn>
                      <a:cxn ang="0">
                        <a:pos x="146" y="10"/>
                      </a:cxn>
                      <a:cxn ang="0">
                        <a:pos x="130" y="24"/>
                      </a:cxn>
                      <a:cxn ang="0">
                        <a:pos x="122" y="31"/>
                      </a:cxn>
                      <a:cxn ang="0">
                        <a:pos x="104" y="49"/>
                      </a:cxn>
                      <a:cxn ang="0">
                        <a:pos x="98" y="54"/>
                      </a:cxn>
                      <a:cxn ang="0">
                        <a:pos x="79" y="73"/>
                      </a:cxn>
                      <a:cxn ang="0">
                        <a:pos x="73" y="78"/>
                      </a:cxn>
                      <a:cxn ang="0">
                        <a:pos x="55" y="97"/>
                      </a:cxn>
                      <a:cxn ang="0">
                        <a:pos x="49" y="103"/>
                      </a:cxn>
                      <a:cxn ang="0">
                        <a:pos x="32" y="122"/>
                      </a:cxn>
                      <a:cxn ang="0">
                        <a:pos x="25" y="129"/>
                      </a:cxn>
                      <a:cxn ang="0">
                        <a:pos x="9" y="146"/>
                      </a:cxn>
                      <a:cxn ang="0">
                        <a:pos x="0" y="157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8" h="157">
                        <a:moveTo>
                          <a:pt x="0" y="0"/>
                        </a:moveTo>
                        <a:lnTo>
                          <a:pt x="158" y="0"/>
                        </a:lnTo>
                        <a:lnTo>
                          <a:pt x="146" y="10"/>
                        </a:lnTo>
                        <a:lnTo>
                          <a:pt x="130" y="24"/>
                        </a:lnTo>
                        <a:lnTo>
                          <a:pt x="122" y="31"/>
                        </a:lnTo>
                        <a:lnTo>
                          <a:pt x="104" y="49"/>
                        </a:lnTo>
                        <a:lnTo>
                          <a:pt x="98" y="54"/>
                        </a:lnTo>
                        <a:lnTo>
                          <a:pt x="79" y="73"/>
                        </a:lnTo>
                        <a:lnTo>
                          <a:pt x="73" y="78"/>
                        </a:lnTo>
                        <a:lnTo>
                          <a:pt x="55" y="97"/>
                        </a:lnTo>
                        <a:lnTo>
                          <a:pt x="49" y="103"/>
                        </a:lnTo>
                        <a:lnTo>
                          <a:pt x="32" y="122"/>
                        </a:lnTo>
                        <a:lnTo>
                          <a:pt x="25" y="129"/>
                        </a:lnTo>
                        <a:lnTo>
                          <a:pt x="9" y="146"/>
                        </a:lnTo>
                        <a:lnTo>
                          <a:pt x="0" y="1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0">
                    <a:solidFill>
                      <a:srgbClr val="0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Freeform 435"/>
                  <p:cNvSpPr>
                    <a:spLocks/>
                  </p:cNvSpPr>
                  <p:nvPr/>
                </p:nvSpPr>
                <p:spPr bwMode="auto">
                  <a:xfrm>
                    <a:off x="1476" y="3238"/>
                    <a:ext cx="158" cy="15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" y="11"/>
                      </a:cxn>
                      <a:cxn ang="0">
                        <a:pos x="25" y="27"/>
                      </a:cxn>
                      <a:cxn ang="0">
                        <a:pos x="32" y="34"/>
                      </a:cxn>
                      <a:cxn ang="0">
                        <a:pos x="49" y="54"/>
                      </a:cxn>
                      <a:cxn ang="0">
                        <a:pos x="55" y="60"/>
                      </a:cxn>
                      <a:cxn ang="0">
                        <a:pos x="73" y="79"/>
                      </a:cxn>
                      <a:cxn ang="0">
                        <a:pos x="79" y="83"/>
                      </a:cxn>
                      <a:cxn ang="0">
                        <a:pos x="104" y="109"/>
                      </a:cxn>
                      <a:cxn ang="0">
                        <a:pos x="122" y="125"/>
                      </a:cxn>
                      <a:cxn ang="0">
                        <a:pos x="130" y="132"/>
                      </a:cxn>
                      <a:cxn ang="0">
                        <a:pos x="146" y="147"/>
                      </a:cxn>
                      <a:cxn ang="0">
                        <a:pos x="158" y="156"/>
                      </a:cxn>
                      <a:cxn ang="0">
                        <a:pos x="0" y="15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8" h="156">
                        <a:moveTo>
                          <a:pt x="0" y="0"/>
                        </a:moveTo>
                        <a:lnTo>
                          <a:pt x="9" y="11"/>
                        </a:lnTo>
                        <a:lnTo>
                          <a:pt x="25" y="27"/>
                        </a:lnTo>
                        <a:lnTo>
                          <a:pt x="32" y="34"/>
                        </a:lnTo>
                        <a:lnTo>
                          <a:pt x="49" y="54"/>
                        </a:lnTo>
                        <a:lnTo>
                          <a:pt x="55" y="60"/>
                        </a:lnTo>
                        <a:lnTo>
                          <a:pt x="73" y="79"/>
                        </a:lnTo>
                        <a:lnTo>
                          <a:pt x="79" y="83"/>
                        </a:lnTo>
                        <a:lnTo>
                          <a:pt x="104" y="109"/>
                        </a:lnTo>
                        <a:lnTo>
                          <a:pt x="122" y="125"/>
                        </a:lnTo>
                        <a:lnTo>
                          <a:pt x="130" y="132"/>
                        </a:lnTo>
                        <a:lnTo>
                          <a:pt x="146" y="147"/>
                        </a:lnTo>
                        <a:lnTo>
                          <a:pt x="158" y="156"/>
                        </a:lnTo>
                        <a:lnTo>
                          <a:pt x="0" y="1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0">
                    <a:solidFill>
                      <a:srgbClr val="0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Freeform 436"/>
                  <p:cNvSpPr>
                    <a:spLocks/>
                  </p:cNvSpPr>
                  <p:nvPr/>
                </p:nvSpPr>
                <p:spPr bwMode="auto">
                  <a:xfrm>
                    <a:off x="1543" y="1050"/>
                    <a:ext cx="2277" cy="2277"/>
                  </a:xfrm>
                  <a:custGeom>
                    <a:avLst/>
                    <a:gdLst/>
                    <a:ahLst/>
                    <a:cxnLst>
                      <a:cxn ang="0">
                        <a:pos x="1249" y="6"/>
                      </a:cxn>
                      <a:cxn ang="0">
                        <a:pos x="1370" y="24"/>
                      </a:cxn>
                      <a:cxn ang="0">
                        <a:pos x="1487" y="55"/>
                      </a:cxn>
                      <a:cxn ang="0">
                        <a:pos x="1590" y="93"/>
                      </a:cxn>
                      <a:cxn ang="0">
                        <a:pos x="1707" y="152"/>
                      </a:cxn>
                      <a:cxn ang="0">
                        <a:pos x="1809" y="218"/>
                      </a:cxn>
                      <a:cxn ang="0">
                        <a:pos x="1907" y="298"/>
                      </a:cxn>
                      <a:cxn ang="0">
                        <a:pos x="2002" y="396"/>
                      </a:cxn>
                      <a:cxn ang="0">
                        <a:pos x="2076" y="493"/>
                      </a:cxn>
                      <a:cxn ang="0">
                        <a:pos x="2137" y="591"/>
                      </a:cxn>
                      <a:cxn ang="0">
                        <a:pos x="2184" y="689"/>
                      </a:cxn>
                      <a:cxn ang="0">
                        <a:pos x="2223" y="790"/>
                      </a:cxn>
                      <a:cxn ang="0">
                        <a:pos x="2263" y="956"/>
                      </a:cxn>
                      <a:cxn ang="0">
                        <a:pos x="2276" y="1078"/>
                      </a:cxn>
                      <a:cxn ang="0">
                        <a:pos x="2271" y="1255"/>
                      </a:cxn>
                      <a:cxn ang="0">
                        <a:pos x="2243" y="1419"/>
                      </a:cxn>
                      <a:cxn ang="0">
                        <a:pos x="2204" y="1541"/>
                      </a:cxn>
                      <a:cxn ang="0">
                        <a:pos x="2163" y="1638"/>
                      </a:cxn>
                      <a:cxn ang="0">
                        <a:pos x="2109" y="1736"/>
                      </a:cxn>
                      <a:cxn ang="0">
                        <a:pos x="2029" y="1851"/>
                      </a:cxn>
                      <a:cxn ang="0">
                        <a:pos x="1957" y="1931"/>
                      </a:cxn>
                      <a:cxn ang="0">
                        <a:pos x="1834" y="2042"/>
                      </a:cxn>
                      <a:cxn ang="0">
                        <a:pos x="1736" y="2109"/>
                      </a:cxn>
                      <a:cxn ang="0">
                        <a:pos x="1613" y="2175"/>
                      </a:cxn>
                      <a:cxn ang="0">
                        <a:pos x="1487" y="2222"/>
                      </a:cxn>
                      <a:cxn ang="0">
                        <a:pos x="1322" y="2263"/>
                      </a:cxn>
                      <a:cxn ang="0">
                        <a:pos x="1200" y="2276"/>
                      </a:cxn>
                      <a:cxn ang="0">
                        <a:pos x="1022" y="2271"/>
                      </a:cxn>
                      <a:cxn ang="0">
                        <a:pos x="877" y="2248"/>
                      </a:cxn>
                      <a:cxn ang="0">
                        <a:pos x="737" y="2204"/>
                      </a:cxn>
                      <a:cxn ang="0">
                        <a:pos x="639" y="2163"/>
                      </a:cxn>
                      <a:cxn ang="0">
                        <a:pos x="543" y="2109"/>
                      </a:cxn>
                      <a:cxn ang="0">
                        <a:pos x="428" y="2028"/>
                      </a:cxn>
                      <a:cxn ang="0">
                        <a:pos x="348" y="1957"/>
                      </a:cxn>
                      <a:cxn ang="0">
                        <a:pos x="274" y="1879"/>
                      </a:cxn>
                      <a:cxn ang="0">
                        <a:pos x="170" y="1736"/>
                      </a:cxn>
                      <a:cxn ang="0">
                        <a:pos x="104" y="1614"/>
                      </a:cxn>
                      <a:cxn ang="0">
                        <a:pos x="64" y="1516"/>
                      </a:cxn>
                      <a:cxn ang="0">
                        <a:pos x="24" y="1370"/>
                      </a:cxn>
                      <a:cxn ang="0">
                        <a:pos x="3" y="1224"/>
                      </a:cxn>
                      <a:cxn ang="0">
                        <a:pos x="3" y="1053"/>
                      </a:cxn>
                      <a:cxn ang="0">
                        <a:pos x="24" y="907"/>
                      </a:cxn>
                      <a:cxn ang="0">
                        <a:pos x="56" y="785"/>
                      </a:cxn>
                      <a:cxn ang="0">
                        <a:pos x="104" y="665"/>
                      </a:cxn>
                      <a:cxn ang="0">
                        <a:pos x="155" y="567"/>
                      </a:cxn>
                      <a:cxn ang="0">
                        <a:pos x="237" y="445"/>
                      </a:cxn>
                      <a:cxn ang="0">
                        <a:pos x="299" y="371"/>
                      </a:cxn>
                      <a:cxn ang="0">
                        <a:pos x="396" y="276"/>
                      </a:cxn>
                      <a:cxn ang="0">
                        <a:pos x="468" y="218"/>
                      </a:cxn>
                      <a:cxn ang="0">
                        <a:pos x="570" y="152"/>
                      </a:cxn>
                      <a:cxn ang="0">
                        <a:pos x="688" y="93"/>
                      </a:cxn>
                      <a:cxn ang="0">
                        <a:pos x="810" y="49"/>
                      </a:cxn>
                      <a:cxn ang="0">
                        <a:pos x="980" y="12"/>
                      </a:cxn>
                      <a:cxn ang="0">
                        <a:pos x="1127" y="0"/>
                      </a:cxn>
                    </a:cxnLst>
                    <a:rect l="0" t="0" r="r" b="b"/>
                    <a:pathLst>
                      <a:path w="2277" h="2277">
                        <a:moveTo>
                          <a:pt x="1127" y="0"/>
                        </a:moveTo>
                        <a:lnTo>
                          <a:pt x="1151" y="0"/>
                        </a:lnTo>
                        <a:lnTo>
                          <a:pt x="1175" y="1"/>
                        </a:lnTo>
                        <a:lnTo>
                          <a:pt x="1200" y="1"/>
                        </a:lnTo>
                        <a:lnTo>
                          <a:pt x="1224" y="4"/>
                        </a:lnTo>
                        <a:lnTo>
                          <a:pt x="1249" y="6"/>
                        </a:lnTo>
                        <a:lnTo>
                          <a:pt x="1255" y="6"/>
                        </a:lnTo>
                        <a:lnTo>
                          <a:pt x="1273" y="8"/>
                        </a:lnTo>
                        <a:lnTo>
                          <a:pt x="1297" y="12"/>
                        </a:lnTo>
                        <a:lnTo>
                          <a:pt x="1322" y="16"/>
                        </a:lnTo>
                        <a:lnTo>
                          <a:pt x="1346" y="19"/>
                        </a:lnTo>
                        <a:lnTo>
                          <a:pt x="1370" y="24"/>
                        </a:lnTo>
                        <a:lnTo>
                          <a:pt x="1395" y="29"/>
                        </a:lnTo>
                        <a:lnTo>
                          <a:pt x="1400" y="30"/>
                        </a:lnTo>
                        <a:lnTo>
                          <a:pt x="1419" y="36"/>
                        </a:lnTo>
                        <a:lnTo>
                          <a:pt x="1444" y="42"/>
                        </a:lnTo>
                        <a:lnTo>
                          <a:pt x="1468" y="49"/>
                        </a:lnTo>
                        <a:lnTo>
                          <a:pt x="1487" y="55"/>
                        </a:lnTo>
                        <a:lnTo>
                          <a:pt x="1492" y="56"/>
                        </a:lnTo>
                        <a:lnTo>
                          <a:pt x="1517" y="65"/>
                        </a:lnTo>
                        <a:lnTo>
                          <a:pt x="1541" y="73"/>
                        </a:lnTo>
                        <a:lnTo>
                          <a:pt x="1556" y="79"/>
                        </a:lnTo>
                        <a:lnTo>
                          <a:pt x="1565" y="84"/>
                        </a:lnTo>
                        <a:lnTo>
                          <a:pt x="1590" y="93"/>
                        </a:lnTo>
                        <a:lnTo>
                          <a:pt x="1613" y="104"/>
                        </a:lnTo>
                        <a:lnTo>
                          <a:pt x="1614" y="104"/>
                        </a:lnTo>
                        <a:lnTo>
                          <a:pt x="1639" y="116"/>
                        </a:lnTo>
                        <a:lnTo>
                          <a:pt x="1663" y="128"/>
                        </a:lnTo>
                        <a:lnTo>
                          <a:pt x="1687" y="141"/>
                        </a:lnTo>
                        <a:lnTo>
                          <a:pt x="1707" y="152"/>
                        </a:lnTo>
                        <a:lnTo>
                          <a:pt x="1712" y="154"/>
                        </a:lnTo>
                        <a:lnTo>
                          <a:pt x="1736" y="169"/>
                        </a:lnTo>
                        <a:lnTo>
                          <a:pt x="1748" y="177"/>
                        </a:lnTo>
                        <a:lnTo>
                          <a:pt x="1760" y="184"/>
                        </a:lnTo>
                        <a:lnTo>
                          <a:pt x="1785" y="201"/>
                        </a:lnTo>
                        <a:lnTo>
                          <a:pt x="1809" y="218"/>
                        </a:lnTo>
                        <a:lnTo>
                          <a:pt x="1818" y="225"/>
                        </a:lnTo>
                        <a:lnTo>
                          <a:pt x="1834" y="237"/>
                        </a:lnTo>
                        <a:lnTo>
                          <a:pt x="1850" y="250"/>
                        </a:lnTo>
                        <a:lnTo>
                          <a:pt x="1879" y="274"/>
                        </a:lnTo>
                        <a:lnTo>
                          <a:pt x="1882" y="276"/>
                        </a:lnTo>
                        <a:lnTo>
                          <a:pt x="1907" y="298"/>
                        </a:lnTo>
                        <a:lnTo>
                          <a:pt x="1908" y="299"/>
                        </a:lnTo>
                        <a:lnTo>
                          <a:pt x="1931" y="320"/>
                        </a:lnTo>
                        <a:lnTo>
                          <a:pt x="1957" y="347"/>
                        </a:lnTo>
                        <a:lnTo>
                          <a:pt x="1980" y="371"/>
                        </a:lnTo>
                        <a:lnTo>
                          <a:pt x="1981" y="372"/>
                        </a:lnTo>
                        <a:lnTo>
                          <a:pt x="2002" y="396"/>
                        </a:lnTo>
                        <a:lnTo>
                          <a:pt x="2003" y="398"/>
                        </a:lnTo>
                        <a:lnTo>
                          <a:pt x="2023" y="420"/>
                        </a:lnTo>
                        <a:lnTo>
                          <a:pt x="2029" y="428"/>
                        </a:lnTo>
                        <a:lnTo>
                          <a:pt x="2042" y="445"/>
                        </a:lnTo>
                        <a:lnTo>
                          <a:pt x="2060" y="469"/>
                        </a:lnTo>
                        <a:lnTo>
                          <a:pt x="2076" y="493"/>
                        </a:lnTo>
                        <a:lnTo>
                          <a:pt x="2076" y="494"/>
                        </a:lnTo>
                        <a:lnTo>
                          <a:pt x="2102" y="530"/>
                        </a:lnTo>
                        <a:lnTo>
                          <a:pt x="2109" y="542"/>
                        </a:lnTo>
                        <a:lnTo>
                          <a:pt x="2123" y="567"/>
                        </a:lnTo>
                        <a:lnTo>
                          <a:pt x="2125" y="570"/>
                        </a:lnTo>
                        <a:lnTo>
                          <a:pt x="2137" y="591"/>
                        </a:lnTo>
                        <a:lnTo>
                          <a:pt x="2149" y="614"/>
                        </a:lnTo>
                        <a:lnTo>
                          <a:pt x="2151" y="616"/>
                        </a:lnTo>
                        <a:lnTo>
                          <a:pt x="2163" y="640"/>
                        </a:lnTo>
                        <a:lnTo>
                          <a:pt x="2173" y="663"/>
                        </a:lnTo>
                        <a:lnTo>
                          <a:pt x="2174" y="665"/>
                        </a:lnTo>
                        <a:lnTo>
                          <a:pt x="2184" y="689"/>
                        </a:lnTo>
                        <a:lnTo>
                          <a:pt x="2195" y="712"/>
                        </a:lnTo>
                        <a:lnTo>
                          <a:pt x="2198" y="722"/>
                        </a:lnTo>
                        <a:lnTo>
                          <a:pt x="2204" y="736"/>
                        </a:lnTo>
                        <a:lnTo>
                          <a:pt x="2213" y="762"/>
                        </a:lnTo>
                        <a:lnTo>
                          <a:pt x="2221" y="785"/>
                        </a:lnTo>
                        <a:lnTo>
                          <a:pt x="2223" y="790"/>
                        </a:lnTo>
                        <a:lnTo>
                          <a:pt x="2229" y="811"/>
                        </a:lnTo>
                        <a:lnTo>
                          <a:pt x="2235" y="834"/>
                        </a:lnTo>
                        <a:lnTo>
                          <a:pt x="2243" y="858"/>
                        </a:lnTo>
                        <a:lnTo>
                          <a:pt x="2247" y="877"/>
                        </a:lnTo>
                        <a:lnTo>
                          <a:pt x="2258" y="931"/>
                        </a:lnTo>
                        <a:lnTo>
                          <a:pt x="2263" y="956"/>
                        </a:lnTo>
                        <a:lnTo>
                          <a:pt x="2267" y="980"/>
                        </a:lnTo>
                        <a:lnTo>
                          <a:pt x="2270" y="1005"/>
                        </a:lnTo>
                        <a:lnTo>
                          <a:pt x="2271" y="1022"/>
                        </a:lnTo>
                        <a:lnTo>
                          <a:pt x="2272" y="1029"/>
                        </a:lnTo>
                        <a:lnTo>
                          <a:pt x="2275" y="1053"/>
                        </a:lnTo>
                        <a:lnTo>
                          <a:pt x="2276" y="1078"/>
                        </a:lnTo>
                        <a:lnTo>
                          <a:pt x="2277" y="1102"/>
                        </a:lnTo>
                        <a:lnTo>
                          <a:pt x="2277" y="1175"/>
                        </a:lnTo>
                        <a:lnTo>
                          <a:pt x="2276" y="1200"/>
                        </a:lnTo>
                        <a:lnTo>
                          <a:pt x="2275" y="1224"/>
                        </a:lnTo>
                        <a:lnTo>
                          <a:pt x="2272" y="1248"/>
                        </a:lnTo>
                        <a:lnTo>
                          <a:pt x="2271" y="1255"/>
                        </a:lnTo>
                        <a:lnTo>
                          <a:pt x="2270" y="1273"/>
                        </a:lnTo>
                        <a:lnTo>
                          <a:pt x="2263" y="1321"/>
                        </a:lnTo>
                        <a:lnTo>
                          <a:pt x="2258" y="1346"/>
                        </a:lnTo>
                        <a:lnTo>
                          <a:pt x="2253" y="1370"/>
                        </a:lnTo>
                        <a:lnTo>
                          <a:pt x="2249" y="1395"/>
                        </a:lnTo>
                        <a:lnTo>
                          <a:pt x="2243" y="1419"/>
                        </a:lnTo>
                        <a:lnTo>
                          <a:pt x="2235" y="1443"/>
                        </a:lnTo>
                        <a:lnTo>
                          <a:pt x="2229" y="1468"/>
                        </a:lnTo>
                        <a:lnTo>
                          <a:pt x="2223" y="1487"/>
                        </a:lnTo>
                        <a:lnTo>
                          <a:pt x="2221" y="1492"/>
                        </a:lnTo>
                        <a:lnTo>
                          <a:pt x="2213" y="1516"/>
                        </a:lnTo>
                        <a:lnTo>
                          <a:pt x="2204" y="1541"/>
                        </a:lnTo>
                        <a:lnTo>
                          <a:pt x="2198" y="1555"/>
                        </a:lnTo>
                        <a:lnTo>
                          <a:pt x="2195" y="1565"/>
                        </a:lnTo>
                        <a:lnTo>
                          <a:pt x="2184" y="1590"/>
                        </a:lnTo>
                        <a:lnTo>
                          <a:pt x="2174" y="1613"/>
                        </a:lnTo>
                        <a:lnTo>
                          <a:pt x="2173" y="1614"/>
                        </a:lnTo>
                        <a:lnTo>
                          <a:pt x="2163" y="1638"/>
                        </a:lnTo>
                        <a:lnTo>
                          <a:pt x="2151" y="1663"/>
                        </a:lnTo>
                        <a:lnTo>
                          <a:pt x="2149" y="1663"/>
                        </a:lnTo>
                        <a:lnTo>
                          <a:pt x="2137" y="1687"/>
                        </a:lnTo>
                        <a:lnTo>
                          <a:pt x="2125" y="1707"/>
                        </a:lnTo>
                        <a:lnTo>
                          <a:pt x="2123" y="1711"/>
                        </a:lnTo>
                        <a:lnTo>
                          <a:pt x="2109" y="1736"/>
                        </a:lnTo>
                        <a:lnTo>
                          <a:pt x="2102" y="1748"/>
                        </a:lnTo>
                        <a:lnTo>
                          <a:pt x="2093" y="1760"/>
                        </a:lnTo>
                        <a:lnTo>
                          <a:pt x="2076" y="1785"/>
                        </a:lnTo>
                        <a:lnTo>
                          <a:pt x="2060" y="1809"/>
                        </a:lnTo>
                        <a:lnTo>
                          <a:pt x="2042" y="1833"/>
                        </a:lnTo>
                        <a:lnTo>
                          <a:pt x="2029" y="1851"/>
                        </a:lnTo>
                        <a:lnTo>
                          <a:pt x="2023" y="1858"/>
                        </a:lnTo>
                        <a:lnTo>
                          <a:pt x="2003" y="1879"/>
                        </a:lnTo>
                        <a:lnTo>
                          <a:pt x="2002" y="1882"/>
                        </a:lnTo>
                        <a:lnTo>
                          <a:pt x="1981" y="1906"/>
                        </a:lnTo>
                        <a:lnTo>
                          <a:pt x="1980" y="1907"/>
                        </a:lnTo>
                        <a:lnTo>
                          <a:pt x="1957" y="1931"/>
                        </a:lnTo>
                        <a:lnTo>
                          <a:pt x="1908" y="1980"/>
                        </a:lnTo>
                        <a:lnTo>
                          <a:pt x="1907" y="1980"/>
                        </a:lnTo>
                        <a:lnTo>
                          <a:pt x="1882" y="2001"/>
                        </a:lnTo>
                        <a:lnTo>
                          <a:pt x="1879" y="2004"/>
                        </a:lnTo>
                        <a:lnTo>
                          <a:pt x="1850" y="2028"/>
                        </a:lnTo>
                        <a:lnTo>
                          <a:pt x="1834" y="2042"/>
                        </a:lnTo>
                        <a:lnTo>
                          <a:pt x="1818" y="2053"/>
                        </a:lnTo>
                        <a:lnTo>
                          <a:pt x="1809" y="2060"/>
                        </a:lnTo>
                        <a:lnTo>
                          <a:pt x="1785" y="2077"/>
                        </a:lnTo>
                        <a:lnTo>
                          <a:pt x="1760" y="2093"/>
                        </a:lnTo>
                        <a:lnTo>
                          <a:pt x="1748" y="2100"/>
                        </a:lnTo>
                        <a:lnTo>
                          <a:pt x="1736" y="2109"/>
                        </a:lnTo>
                        <a:lnTo>
                          <a:pt x="1712" y="2123"/>
                        </a:lnTo>
                        <a:lnTo>
                          <a:pt x="1707" y="2126"/>
                        </a:lnTo>
                        <a:lnTo>
                          <a:pt x="1687" y="2136"/>
                        </a:lnTo>
                        <a:lnTo>
                          <a:pt x="1639" y="2163"/>
                        </a:lnTo>
                        <a:lnTo>
                          <a:pt x="1614" y="2173"/>
                        </a:lnTo>
                        <a:lnTo>
                          <a:pt x="1613" y="2175"/>
                        </a:lnTo>
                        <a:lnTo>
                          <a:pt x="1590" y="2184"/>
                        </a:lnTo>
                        <a:lnTo>
                          <a:pt x="1556" y="2199"/>
                        </a:lnTo>
                        <a:lnTo>
                          <a:pt x="1541" y="2204"/>
                        </a:lnTo>
                        <a:lnTo>
                          <a:pt x="1517" y="2213"/>
                        </a:lnTo>
                        <a:lnTo>
                          <a:pt x="1492" y="2221"/>
                        </a:lnTo>
                        <a:lnTo>
                          <a:pt x="1487" y="2222"/>
                        </a:lnTo>
                        <a:lnTo>
                          <a:pt x="1468" y="2230"/>
                        </a:lnTo>
                        <a:lnTo>
                          <a:pt x="1444" y="2236"/>
                        </a:lnTo>
                        <a:lnTo>
                          <a:pt x="1419" y="2243"/>
                        </a:lnTo>
                        <a:lnTo>
                          <a:pt x="1395" y="2249"/>
                        </a:lnTo>
                        <a:lnTo>
                          <a:pt x="1370" y="2254"/>
                        </a:lnTo>
                        <a:lnTo>
                          <a:pt x="1322" y="2263"/>
                        </a:lnTo>
                        <a:lnTo>
                          <a:pt x="1297" y="2267"/>
                        </a:lnTo>
                        <a:lnTo>
                          <a:pt x="1273" y="2269"/>
                        </a:lnTo>
                        <a:lnTo>
                          <a:pt x="1255" y="2271"/>
                        </a:lnTo>
                        <a:lnTo>
                          <a:pt x="1249" y="2273"/>
                        </a:lnTo>
                        <a:lnTo>
                          <a:pt x="1224" y="2274"/>
                        </a:lnTo>
                        <a:lnTo>
                          <a:pt x="1200" y="2276"/>
                        </a:lnTo>
                        <a:lnTo>
                          <a:pt x="1175" y="2277"/>
                        </a:lnTo>
                        <a:lnTo>
                          <a:pt x="1102" y="2277"/>
                        </a:lnTo>
                        <a:lnTo>
                          <a:pt x="1078" y="2276"/>
                        </a:lnTo>
                        <a:lnTo>
                          <a:pt x="1054" y="2274"/>
                        </a:lnTo>
                        <a:lnTo>
                          <a:pt x="1029" y="2273"/>
                        </a:lnTo>
                        <a:lnTo>
                          <a:pt x="1022" y="2271"/>
                        </a:lnTo>
                        <a:lnTo>
                          <a:pt x="1005" y="2269"/>
                        </a:lnTo>
                        <a:lnTo>
                          <a:pt x="980" y="2267"/>
                        </a:lnTo>
                        <a:lnTo>
                          <a:pt x="956" y="2263"/>
                        </a:lnTo>
                        <a:lnTo>
                          <a:pt x="932" y="2258"/>
                        </a:lnTo>
                        <a:lnTo>
                          <a:pt x="907" y="2254"/>
                        </a:lnTo>
                        <a:lnTo>
                          <a:pt x="877" y="2248"/>
                        </a:lnTo>
                        <a:lnTo>
                          <a:pt x="858" y="2243"/>
                        </a:lnTo>
                        <a:lnTo>
                          <a:pt x="834" y="2236"/>
                        </a:lnTo>
                        <a:lnTo>
                          <a:pt x="810" y="2230"/>
                        </a:lnTo>
                        <a:lnTo>
                          <a:pt x="790" y="2222"/>
                        </a:lnTo>
                        <a:lnTo>
                          <a:pt x="785" y="2221"/>
                        </a:lnTo>
                        <a:lnTo>
                          <a:pt x="737" y="2204"/>
                        </a:lnTo>
                        <a:lnTo>
                          <a:pt x="722" y="2199"/>
                        </a:lnTo>
                        <a:lnTo>
                          <a:pt x="712" y="2195"/>
                        </a:lnTo>
                        <a:lnTo>
                          <a:pt x="688" y="2184"/>
                        </a:lnTo>
                        <a:lnTo>
                          <a:pt x="665" y="2175"/>
                        </a:lnTo>
                        <a:lnTo>
                          <a:pt x="663" y="2173"/>
                        </a:lnTo>
                        <a:lnTo>
                          <a:pt x="639" y="2163"/>
                        </a:lnTo>
                        <a:lnTo>
                          <a:pt x="616" y="2149"/>
                        </a:lnTo>
                        <a:lnTo>
                          <a:pt x="614" y="2149"/>
                        </a:lnTo>
                        <a:lnTo>
                          <a:pt x="590" y="2136"/>
                        </a:lnTo>
                        <a:lnTo>
                          <a:pt x="570" y="2126"/>
                        </a:lnTo>
                        <a:lnTo>
                          <a:pt x="566" y="2123"/>
                        </a:lnTo>
                        <a:lnTo>
                          <a:pt x="543" y="2109"/>
                        </a:lnTo>
                        <a:lnTo>
                          <a:pt x="529" y="2100"/>
                        </a:lnTo>
                        <a:lnTo>
                          <a:pt x="517" y="2093"/>
                        </a:lnTo>
                        <a:lnTo>
                          <a:pt x="494" y="2077"/>
                        </a:lnTo>
                        <a:lnTo>
                          <a:pt x="468" y="2060"/>
                        </a:lnTo>
                        <a:lnTo>
                          <a:pt x="445" y="2042"/>
                        </a:lnTo>
                        <a:lnTo>
                          <a:pt x="428" y="2028"/>
                        </a:lnTo>
                        <a:lnTo>
                          <a:pt x="421" y="2022"/>
                        </a:lnTo>
                        <a:lnTo>
                          <a:pt x="398" y="2004"/>
                        </a:lnTo>
                        <a:lnTo>
                          <a:pt x="396" y="2001"/>
                        </a:lnTo>
                        <a:lnTo>
                          <a:pt x="372" y="1980"/>
                        </a:lnTo>
                        <a:lnTo>
                          <a:pt x="370" y="1980"/>
                        </a:lnTo>
                        <a:lnTo>
                          <a:pt x="348" y="1957"/>
                        </a:lnTo>
                        <a:lnTo>
                          <a:pt x="344" y="1955"/>
                        </a:lnTo>
                        <a:lnTo>
                          <a:pt x="320" y="1931"/>
                        </a:lnTo>
                        <a:lnTo>
                          <a:pt x="299" y="1907"/>
                        </a:lnTo>
                        <a:lnTo>
                          <a:pt x="298" y="1906"/>
                        </a:lnTo>
                        <a:lnTo>
                          <a:pt x="276" y="1882"/>
                        </a:lnTo>
                        <a:lnTo>
                          <a:pt x="274" y="1879"/>
                        </a:lnTo>
                        <a:lnTo>
                          <a:pt x="250" y="1851"/>
                        </a:lnTo>
                        <a:lnTo>
                          <a:pt x="237" y="1833"/>
                        </a:lnTo>
                        <a:lnTo>
                          <a:pt x="201" y="1785"/>
                        </a:lnTo>
                        <a:lnTo>
                          <a:pt x="185" y="1760"/>
                        </a:lnTo>
                        <a:lnTo>
                          <a:pt x="177" y="1748"/>
                        </a:lnTo>
                        <a:lnTo>
                          <a:pt x="170" y="1736"/>
                        </a:lnTo>
                        <a:lnTo>
                          <a:pt x="155" y="1711"/>
                        </a:lnTo>
                        <a:lnTo>
                          <a:pt x="153" y="1707"/>
                        </a:lnTo>
                        <a:lnTo>
                          <a:pt x="141" y="1687"/>
                        </a:lnTo>
                        <a:lnTo>
                          <a:pt x="128" y="1663"/>
                        </a:lnTo>
                        <a:lnTo>
                          <a:pt x="116" y="1638"/>
                        </a:lnTo>
                        <a:lnTo>
                          <a:pt x="104" y="1614"/>
                        </a:lnTo>
                        <a:lnTo>
                          <a:pt x="104" y="1613"/>
                        </a:lnTo>
                        <a:lnTo>
                          <a:pt x="93" y="1590"/>
                        </a:lnTo>
                        <a:lnTo>
                          <a:pt x="84" y="1565"/>
                        </a:lnTo>
                        <a:lnTo>
                          <a:pt x="79" y="1555"/>
                        </a:lnTo>
                        <a:lnTo>
                          <a:pt x="74" y="1541"/>
                        </a:lnTo>
                        <a:lnTo>
                          <a:pt x="64" y="1516"/>
                        </a:lnTo>
                        <a:lnTo>
                          <a:pt x="56" y="1492"/>
                        </a:lnTo>
                        <a:lnTo>
                          <a:pt x="55" y="1487"/>
                        </a:lnTo>
                        <a:lnTo>
                          <a:pt x="49" y="1468"/>
                        </a:lnTo>
                        <a:lnTo>
                          <a:pt x="42" y="1443"/>
                        </a:lnTo>
                        <a:lnTo>
                          <a:pt x="30" y="1395"/>
                        </a:lnTo>
                        <a:lnTo>
                          <a:pt x="24" y="1370"/>
                        </a:lnTo>
                        <a:lnTo>
                          <a:pt x="19" y="1346"/>
                        </a:lnTo>
                        <a:lnTo>
                          <a:pt x="15" y="1321"/>
                        </a:lnTo>
                        <a:lnTo>
                          <a:pt x="8" y="1273"/>
                        </a:lnTo>
                        <a:lnTo>
                          <a:pt x="6" y="1255"/>
                        </a:lnTo>
                        <a:lnTo>
                          <a:pt x="6" y="1248"/>
                        </a:lnTo>
                        <a:lnTo>
                          <a:pt x="3" y="1224"/>
                        </a:lnTo>
                        <a:lnTo>
                          <a:pt x="2" y="1200"/>
                        </a:lnTo>
                        <a:lnTo>
                          <a:pt x="1" y="1175"/>
                        </a:lnTo>
                        <a:lnTo>
                          <a:pt x="0" y="1151"/>
                        </a:lnTo>
                        <a:lnTo>
                          <a:pt x="0" y="1126"/>
                        </a:lnTo>
                        <a:lnTo>
                          <a:pt x="2" y="1078"/>
                        </a:lnTo>
                        <a:lnTo>
                          <a:pt x="3" y="1053"/>
                        </a:lnTo>
                        <a:lnTo>
                          <a:pt x="6" y="1029"/>
                        </a:lnTo>
                        <a:lnTo>
                          <a:pt x="6" y="1022"/>
                        </a:lnTo>
                        <a:lnTo>
                          <a:pt x="12" y="980"/>
                        </a:lnTo>
                        <a:lnTo>
                          <a:pt x="15" y="956"/>
                        </a:lnTo>
                        <a:lnTo>
                          <a:pt x="19" y="931"/>
                        </a:lnTo>
                        <a:lnTo>
                          <a:pt x="24" y="907"/>
                        </a:lnTo>
                        <a:lnTo>
                          <a:pt x="30" y="883"/>
                        </a:lnTo>
                        <a:lnTo>
                          <a:pt x="31" y="877"/>
                        </a:lnTo>
                        <a:lnTo>
                          <a:pt x="42" y="834"/>
                        </a:lnTo>
                        <a:lnTo>
                          <a:pt x="49" y="811"/>
                        </a:lnTo>
                        <a:lnTo>
                          <a:pt x="55" y="790"/>
                        </a:lnTo>
                        <a:lnTo>
                          <a:pt x="56" y="785"/>
                        </a:lnTo>
                        <a:lnTo>
                          <a:pt x="64" y="762"/>
                        </a:lnTo>
                        <a:lnTo>
                          <a:pt x="74" y="736"/>
                        </a:lnTo>
                        <a:lnTo>
                          <a:pt x="79" y="722"/>
                        </a:lnTo>
                        <a:lnTo>
                          <a:pt x="84" y="712"/>
                        </a:lnTo>
                        <a:lnTo>
                          <a:pt x="93" y="689"/>
                        </a:lnTo>
                        <a:lnTo>
                          <a:pt x="104" y="665"/>
                        </a:lnTo>
                        <a:lnTo>
                          <a:pt x="104" y="663"/>
                        </a:lnTo>
                        <a:lnTo>
                          <a:pt x="128" y="616"/>
                        </a:lnTo>
                        <a:lnTo>
                          <a:pt x="128" y="614"/>
                        </a:lnTo>
                        <a:lnTo>
                          <a:pt x="141" y="591"/>
                        </a:lnTo>
                        <a:lnTo>
                          <a:pt x="153" y="570"/>
                        </a:lnTo>
                        <a:lnTo>
                          <a:pt x="155" y="567"/>
                        </a:lnTo>
                        <a:lnTo>
                          <a:pt x="170" y="542"/>
                        </a:lnTo>
                        <a:lnTo>
                          <a:pt x="177" y="530"/>
                        </a:lnTo>
                        <a:lnTo>
                          <a:pt x="185" y="518"/>
                        </a:lnTo>
                        <a:lnTo>
                          <a:pt x="201" y="494"/>
                        </a:lnTo>
                        <a:lnTo>
                          <a:pt x="201" y="493"/>
                        </a:lnTo>
                        <a:lnTo>
                          <a:pt x="237" y="445"/>
                        </a:lnTo>
                        <a:lnTo>
                          <a:pt x="250" y="428"/>
                        </a:lnTo>
                        <a:lnTo>
                          <a:pt x="256" y="420"/>
                        </a:lnTo>
                        <a:lnTo>
                          <a:pt x="274" y="398"/>
                        </a:lnTo>
                        <a:lnTo>
                          <a:pt x="276" y="396"/>
                        </a:lnTo>
                        <a:lnTo>
                          <a:pt x="298" y="372"/>
                        </a:lnTo>
                        <a:lnTo>
                          <a:pt x="299" y="371"/>
                        </a:lnTo>
                        <a:lnTo>
                          <a:pt x="320" y="347"/>
                        </a:lnTo>
                        <a:lnTo>
                          <a:pt x="344" y="323"/>
                        </a:lnTo>
                        <a:lnTo>
                          <a:pt x="348" y="320"/>
                        </a:lnTo>
                        <a:lnTo>
                          <a:pt x="370" y="299"/>
                        </a:lnTo>
                        <a:lnTo>
                          <a:pt x="372" y="298"/>
                        </a:lnTo>
                        <a:lnTo>
                          <a:pt x="396" y="276"/>
                        </a:lnTo>
                        <a:lnTo>
                          <a:pt x="398" y="274"/>
                        </a:lnTo>
                        <a:lnTo>
                          <a:pt x="421" y="256"/>
                        </a:lnTo>
                        <a:lnTo>
                          <a:pt x="428" y="250"/>
                        </a:lnTo>
                        <a:lnTo>
                          <a:pt x="445" y="237"/>
                        </a:lnTo>
                        <a:lnTo>
                          <a:pt x="459" y="225"/>
                        </a:lnTo>
                        <a:lnTo>
                          <a:pt x="468" y="218"/>
                        </a:lnTo>
                        <a:lnTo>
                          <a:pt x="494" y="201"/>
                        </a:lnTo>
                        <a:lnTo>
                          <a:pt x="517" y="184"/>
                        </a:lnTo>
                        <a:lnTo>
                          <a:pt x="529" y="177"/>
                        </a:lnTo>
                        <a:lnTo>
                          <a:pt x="543" y="169"/>
                        </a:lnTo>
                        <a:lnTo>
                          <a:pt x="566" y="154"/>
                        </a:lnTo>
                        <a:lnTo>
                          <a:pt x="570" y="152"/>
                        </a:lnTo>
                        <a:lnTo>
                          <a:pt x="590" y="141"/>
                        </a:lnTo>
                        <a:lnTo>
                          <a:pt x="614" y="128"/>
                        </a:lnTo>
                        <a:lnTo>
                          <a:pt x="616" y="128"/>
                        </a:lnTo>
                        <a:lnTo>
                          <a:pt x="663" y="104"/>
                        </a:lnTo>
                        <a:lnTo>
                          <a:pt x="665" y="104"/>
                        </a:lnTo>
                        <a:lnTo>
                          <a:pt x="688" y="93"/>
                        </a:lnTo>
                        <a:lnTo>
                          <a:pt x="712" y="84"/>
                        </a:lnTo>
                        <a:lnTo>
                          <a:pt x="722" y="79"/>
                        </a:lnTo>
                        <a:lnTo>
                          <a:pt x="737" y="73"/>
                        </a:lnTo>
                        <a:lnTo>
                          <a:pt x="785" y="56"/>
                        </a:lnTo>
                        <a:lnTo>
                          <a:pt x="790" y="55"/>
                        </a:lnTo>
                        <a:lnTo>
                          <a:pt x="810" y="49"/>
                        </a:lnTo>
                        <a:lnTo>
                          <a:pt x="834" y="42"/>
                        </a:lnTo>
                        <a:lnTo>
                          <a:pt x="858" y="36"/>
                        </a:lnTo>
                        <a:lnTo>
                          <a:pt x="877" y="30"/>
                        </a:lnTo>
                        <a:lnTo>
                          <a:pt x="907" y="24"/>
                        </a:lnTo>
                        <a:lnTo>
                          <a:pt x="932" y="19"/>
                        </a:lnTo>
                        <a:lnTo>
                          <a:pt x="980" y="12"/>
                        </a:lnTo>
                        <a:lnTo>
                          <a:pt x="1022" y="6"/>
                        </a:lnTo>
                        <a:lnTo>
                          <a:pt x="1029" y="6"/>
                        </a:lnTo>
                        <a:lnTo>
                          <a:pt x="1054" y="4"/>
                        </a:lnTo>
                        <a:lnTo>
                          <a:pt x="1078" y="1"/>
                        </a:lnTo>
                        <a:lnTo>
                          <a:pt x="1102" y="1"/>
                        </a:lnTo>
                        <a:lnTo>
                          <a:pt x="1127" y="0"/>
                        </a:lnTo>
                        <a:close/>
                      </a:path>
                    </a:pathLst>
                  </a:custGeom>
                  <a:solidFill>
                    <a:srgbClr val="006060"/>
                  </a:solidFill>
                  <a:ln w="0">
                    <a:solidFill>
                      <a:srgbClr val="0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Freeform 437"/>
                  <p:cNvSpPr>
                    <a:spLocks/>
                  </p:cNvSpPr>
                  <p:nvPr/>
                </p:nvSpPr>
                <p:spPr bwMode="auto">
                  <a:xfrm>
                    <a:off x="1729" y="1236"/>
                    <a:ext cx="1906" cy="1906"/>
                  </a:xfrm>
                  <a:custGeom>
                    <a:avLst/>
                    <a:gdLst/>
                    <a:ahLst/>
                    <a:cxnLst>
                      <a:cxn ang="0">
                        <a:pos x="1063" y="6"/>
                      </a:cxn>
                      <a:cxn ang="0">
                        <a:pos x="1160" y="22"/>
                      </a:cxn>
                      <a:cxn ang="0">
                        <a:pos x="1258" y="49"/>
                      </a:cxn>
                      <a:cxn ang="0">
                        <a:pos x="1379" y="101"/>
                      </a:cxn>
                      <a:cxn ang="0">
                        <a:pos x="1477" y="156"/>
                      </a:cxn>
                      <a:cxn ang="0">
                        <a:pos x="1550" y="208"/>
                      </a:cxn>
                      <a:cxn ang="0">
                        <a:pos x="1607" y="259"/>
                      </a:cxn>
                      <a:cxn ang="0">
                        <a:pos x="1696" y="354"/>
                      </a:cxn>
                      <a:cxn ang="0">
                        <a:pos x="1745" y="421"/>
                      </a:cxn>
                      <a:cxn ang="0">
                        <a:pos x="1817" y="550"/>
                      </a:cxn>
                      <a:cxn ang="0">
                        <a:pos x="1864" y="672"/>
                      </a:cxn>
                      <a:cxn ang="0">
                        <a:pos x="1893" y="794"/>
                      </a:cxn>
                      <a:cxn ang="0">
                        <a:pos x="1906" y="940"/>
                      </a:cxn>
                      <a:cxn ang="0">
                        <a:pos x="1899" y="1062"/>
                      </a:cxn>
                      <a:cxn ang="0">
                        <a:pos x="1883" y="1160"/>
                      </a:cxn>
                      <a:cxn ang="0">
                        <a:pos x="1856" y="1257"/>
                      </a:cxn>
                      <a:cxn ang="0">
                        <a:pos x="1817" y="1355"/>
                      </a:cxn>
                      <a:cxn ang="0">
                        <a:pos x="1765" y="1452"/>
                      </a:cxn>
                      <a:cxn ang="0">
                        <a:pos x="1716" y="1525"/>
                      </a:cxn>
                      <a:cxn ang="0">
                        <a:pos x="1655" y="1599"/>
                      </a:cxn>
                      <a:cxn ang="0">
                        <a:pos x="1550" y="1697"/>
                      </a:cxn>
                      <a:cxn ang="0">
                        <a:pos x="1477" y="1750"/>
                      </a:cxn>
                      <a:cxn ang="0">
                        <a:pos x="1379" y="1806"/>
                      </a:cxn>
                      <a:cxn ang="0">
                        <a:pos x="1282" y="1848"/>
                      </a:cxn>
                      <a:cxn ang="0">
                        <a:pos x="1184" y="1877"/>
                      </a:cxn>
                      <a:cxn ang="0">
                        <a:pos x="1063" y="1899"/>
                      </a:cxn>
                      <a:cxn ang="0">
                        <a:pos x="941" y="1906"/>
                      </a:cxn>
                      <a:cxn ang="0">
                        <a:pos x="819" y="1897"/>
                      </a:cxn>
                      <a:cxn ang="0">
                        <a:pos x="721" y="1877"/>
                      </a:cxn>
                      <a:cxn ang="0">
                        <a:pos x="608" y="1842"/>
                      </a:cxn>
                      <a:cxn ang="0">
                        <a:pos x="502" y="1794"/>
                      </a:cxn>
                      <a:cxn ang="0">
                        <a:pos x="404" y="1733"/>
                      </a:cxn>
                      <a:cxn ang="0">
                        <a:pos x="325" y="1672"/>
                      </a:cxn>
                      <a:cxn ang="0">
                        <a:pos x="259" y="1606"/>
                      </a:cxn>
                      <a:cxn ang="0">
                        <a:pos x="210" y="1550"/>
                      </a:cxn>
                      <a:cxn ang="0">
                        <a:pos x="140" y="1452"/>
                      </a:cxn>
                      <a:cxn ang="0">
                        <a:pos x="88" y="1355"/>
                      </a:cxn>
                      <a:cxn ang="0">
                        <a:pos x="49" y="1257"/>
                      </a:cxn>
                      <a:cxn ang="0">
                        <a:pos x="23" y="1160"/>
                      </a:cxn>
                      <a:cxn ang="0">
                        <a:pos x="6" y="1062"/>
                      </a:cxn>
                      <a:cxn ang="0">
                        <a:pos x="4" y="867"/>
                      </a:cxn>
                      <a:cxn ang="0">
                        <a:pos x="17" y="770"/>
                      </a:cxn>
                      <a:cxn ang="0">
                        <a:pos x="59" y="625"/>
                      </a:cxn>
                      <a:cxn ang="0">
                        <a:pos x="101" y="526"/>
                      </a:cxn>
                      <a:cxn ang="0">
                        <a:pos x="140" y="454"/>
                      </a:cxn>
                      <a:cxn ang="0">
                        <a:pos x="190" y="381"/>
                      </a:cxn>
                      <a:cxn ang="0">
                        <a:pos x="251" y="308"/>
                      </a:cxn>
                      <a:cxn ang="0">
                        <a:pos x="308" y="252"/>
                      </a:cxn>
                      <a:cxn ang="0">
                        <a:pos x="380" y="191"/>
                      </a:cxn>
                      <a:cxn ang="0">
                        <a:pos x="453" y="140"/>
                      </a:cxn>
                      <a:cxn ang="0">
                        <a:pos x="551" y="88"/>
                      </a:cxn>
                      <a:cxn ang="0">
                        <a:pos x="648" y="49"/>
                      </a:cxn>
                      <a:cxn ang="0">
                        <a:pos x="746" y="22"/>
                      </a:cxn>
                      <a:cxn ang="0">
                        <a:pos x="843" y="6"/>
                      </a:cxn>
                    </a:cxnLst>
                    <a:rect l="0" t="0" r="r" b="b"/>
                    <a:pathLst>
                      <a:path w="1906" h="1906">
                        <a:moveTo>
                          <a:pt x="916" y="0"/>
                        </a:moveTo>
                        <a:lnTo>
                          <a:pt x="989" y="0"/>
                        </a:lnTo>
                        <a:lnTo>
                          <a:pt x="1014" y="2"/>
                        </a:lnTo>
                        <a:lnTo>
                          <a:pt x="1038" y="4"/>
                        </a:lnTo>
                        <a:lnTo>
                          <a:pt x="1063" y="6"/>
                        </a:lnTo>
                        <a:lnTo>
                          <a:pt x="1087" y="10"/>
                        </a:lnTo>
                        <a:lnTo>
                          <a:pt x="1111" y="12"/>
                        </a:lnTo>
                        <a:lnTo>
                          <a:pt x="1126" y="15"/>
                        </a:lnTo>
                        <a:lnTo>
                          <a:pt x="1136" y="17"/>
                        </a:lnTo>
                        <a:lnTo>
                          <a:pt x="1160" y="22"/>
                        </a:lnTo>
                        <a:lnTo>
                          <a:pt x="1184" y="29"/>
                        </a:lnTo>
                        <a:lnTo>
                          <a:pt x="1209" y="35"/>
                        </a:lnTo>
                        <a:lnTo>
                          <a:pt x="1227" y="39"/>
                        </a:lnTo>
                        <a:lnTo>
                          <a:pt x="1233" y="41"/>
                        </a:lnTo>
                        <a:lnTo>
                          <a:pt x="1258" y="49"/>
                        </a:lnTo>
                        <a:lnTo>
                          <a:pt x="1282" y="59"/>
                        </a:lnTo>
                        <a:lnTo>
                          <a:pt x="1297" y="64"/>
                        </a:lnTo>
                        <a:lnTo>
                          <a:pt x="1331" y="78"/>
                        </a:lnTo>
                        <a:lnTo>
                          <a:pt x="1355" y="88"/>
                        </a:lnTo>
                        <a:lnTo>
                          <a:pt x="1379" y="101"/>
                        </a:lnTo>
                        <a:lnTo>
                          <a:pt x="1404" y="113"/>
                        </a:lnTo>
                        <a:lnTo>
                          <a:pt x="1428" y="126"/>
                        </a:lnTo>
                        <a:lnTo>
                          <a:pt x="1447" y="137"/>
                        </a:lnTo>
                        <a:lnTo>
                          <a:pt x="1453" y="140"/>
                        </a:lnTo>
                        <a:lnTo>
                          <a:pt x="1477" y="156"/>
                        </a:lnTo>
                        <a:lnTo>
                          <a:pt x="1485" y="161"/>
                        </a:lnTo>
                        <a:lnTo>
                          <a:pt x="1501" y="173"/>
                        </a:lnTo>
                        <a:lnTo>
                          <a:pt x="1520" y="186"/>
                        </a:lnTo>
                        <a:lnTo>
                          <a:pt x="1526" y="191"/>
                        </a:lnTo>
                        <a:lnTo>
                          <a:pt x="1550" y="208"/>
                        </a:lnTo>
                        <a:lnTo>
                          <a:pt x="1551" y="210"/>
                        </a:lnTo>
                        <a:lnTo>
                          <a:pt x="1574" y="230"/>
                        </a:lnTo>
                        <a:lnTo>
                          <a:pt x="1580" y="234"/>
                        </a:lnTo>
                        <a:lnTo>
                          <a:pt x="1599" y="252"/>
                        </a:lnTo>
                        <a:lnTo>
                          <a:pt x="1607" y="259"/>
                        </a:lnTo>
                        <a:lnTo>
                          <a:pt x="1648" y="299"/>
                        </a:lnTo>
                        <a:lnTo>
                          <a:pt x="1655" y="308"/>
                        </a:lnTo>
                        <a:lnTo>
                          <a:pt x="1672" y="326"/>
                        </a:lnTo>
                        <a:lnTo>
                          <a:pt x="1676" y="332"/>
                        </a:lnTo>
                        <a:lnTo>
                          <a:pt x="1696" y="354"/>
                        </a:lnTo>
                        <a:lnTo>
                          <a:pt x="1697" y="356"/>
                        </a:lnTo>
                        <a:lnTo>
                          <a:pt x="1716" y="381"/>
                        </a:lnTo>
                        <a:lnTo>
                          <a:pt x="1721" y="387"/>
                        </a:lnTo>
                        <a:lnTo>
                          <a:pt x="1733" y="405"/>
                        </a:lnTo>
                        <a:lnTo>
                          <a:pt x="1745" y="421"/>
                        </a:lnTo>
                        <a:lnTo>
                          <a:pt x="1749" y="430"/>
                        </a:lnTo>
                        <a:lnTo>
                          <a:pt x="1765" y="454"/>
                        </a:lnTo>
                        <a:lnTo>
                          <a:pt x="1794" y="501"/>
                        </a:lnTo>
                        <a:lnTo>
                          <a:pt x="1794" y="503"/>
                        </a:lnTo>
                        <a:lnTo>
                          <a:pt x="1817" y="550"/>
                        </a:lnTo>
                        <a:lnTo>
                          <a:pt x="1828" y="576"/>
                        </a:lnTo>
                        <a:lnTo>
                          <a:pt x="1839" y="599"/>
                        </a:lnTo>
                        <a:lnTo>
                          <a:pt x="1843" y="608"/>
                        </a:lnTo>
                        <a:lnTo>
                          <a:pt x="1847" y="625"/>
                        </a:lnTo>
                        <a:lnTo>
                          <a:pt x="1864" y="672"/>
                        </a:lnTo>
                        <a:lnTo>
                          <a:pt x="1867" y="678"/>
                        </a:lnTo>
                        <a:lnTo>
                          <a:pt x="1883" y="745"/>
                        </a:lnTo>
                        <a:lnTo>
                          <a:pt x="1889" y="770"/>
                        </a:lnTo>
                        <a:lnTo>
                          <a:pt x="1890" y="780"/>
                        </a:lnTo>
                        <a:lnTo>
                          <a:pt x="1893" y="794"/>
                        </a:lnTo>
                        <a:lnTo>
                          <a:pt x="1896" y="819"/>
                        </a:lnTo>
                        <a:lnTo>
                          <a:pt x="1899" y="843"/>
                        </a:lnTo>
                        <a:lnTo>
                          <a:pt x="1902" y="867"/>
                        </a:lnTo>
                        <a:lnTo>
                          <a:pt x="1904" y="892"/>
                        </a:lnTo>
                        <a:lnTo>
                          <a:pt x="1906" y="940"/>
                        </a:lnTo>
                        <a:lnTo>
                          <a:pt x="1906" y="965"/>
                        </a:lnTo>
                        <a:lnTo>
                          <a:pt x="1905" y="989"/>
                        </a:lnTo>
                        <a:lnTo>
                          <a:pt x="1904" y="1014"/>
                        </a:lnTo>
                        <a:lnTo>
                          <a:pt x="1902" y="1038"/>
                        </a:lnTo>
                        <a:lnTo>
                          <a:pt x="1899" y="1062"/>
                        </a:lnTo>
                        <a:lnTo>
                          <a:pt x="1896" y="1087"/>
                        </a:lnTo>
                        <a:lnTo>
                          <a:pt x="1893" y="1111"/>
                        </a:lnTo>
                        <a:lnTo>
                          <a:pt x="1890" y="1127"/>
                        </a:lnTo>
                        <a:lnTo>
                          <a:pt x="1889" y="1135"/>
                        </a:lnTo>
                        <a:lnTo>
                          <a:pt x="1883" y="1160"/>
                        </a:lnTo>
                        <a:lnTo>
                          <a:pt x="1877" y="1184"/>
                        </a:lnTo>
                        <a:lnTo>
                          <a:pt x="1871" y="1209"/>
                        </a:lnTo>
                        <a:lnTo>
                          <a:pt x="1867" y="1227"/>
                        </a:lnTo>
                        <a:lnTo>
                          <a:pt x="1864" y="1233"/>
                        </a:lnTo>
                        <a:lnTo>
                          <a:pt x="1856" y="1257"/>
                        </a:lnTo>
                        <a:lnTo>
                          <a:pt x="1847" y="1282"/>
                        </a:lnTo>
                        <a:lnTo>
                          <a:pt x="1843" y="1298"/>
                        </a:lnTo>
                        <a:lnTo>
                          <a:pt x="1839" y="1306"/>
                        </a:lnTo>
                        <a:lnTo>
                          <a:pt x="1828" y="1330"/>
                        </a:lnTo>
                        <a:lnTo>
                          <a:pt x="1817" y="1355"/>
                        </a:lnTo>
                        <a:lnTo>
                          <a:pt x="1806" y="1379"/>
                        </a:lnTo>
                        <a:lnTo>
                          <a:pt x="1794" y="1404"/>
                        </a:lnTo>
                        <a:lnTo>
                          <a:pt x="1779" y="1428"/>
                        </a:lnTo>
                        <a:lnTo>
                          <a:pt x="1768" y="1447"/>
                        </a:lnTo>
                        <a:lnTo>
                          <a:pt x="1765" y="1452"/>
                        </a:lnTo>
                        <a:lnTo>
                          <a:pt x="1749" y="1477"/>
                        </a:lnTo>
                        <a:lnTo>
                          <a:pt x="1745" y="1484"/>
                        </a:lnTo>
                        <a:lnTo>
                          <a:pt x="1733" y="1501"/>
                        </a:lnTo>
                        <a:lnTo>
                          <a:pt x="1721" y="1519"/>
                        </a:lnTo>
                        <a:lnTo>
                          <a:pt x="1716" y="1525"/>
                        </a:lnTo>
                        <a:lnTo>
                          <a:pt x="1697" y="1550"/>
                        </a:lnTo>
                        <a:lnTo>
                          <a:pt x="1696" y="1551"/>
                        </a:lnTo>
                        <a:lnTo>
                          <a:pt x="1676" y="1574"/>
                        </a:lnTo>
                        <a:lnTo>
                          <a:pt x="1672" y="1580"/>
                        </a:lnTo>
                        <a:lnTo>
                          <a:pt x="1655" y="1599"/>
                        </a:lnTo>
                        <a:lnTo>
                          <a:pt x="1599" y="1655"/>
                        </a:lnTo>
                        <a:lnTo>
                          <a:pt x="1580" y="1672"/>
                        </a:lnTo>
                        <a:lnTo>
                          <a:pt x="1574" y="1677"/>
                        </a:lnTo>
                        <a:lnTo>
                          <a:pt x="1551" y="1696"/>
                        </a:lnTo>
                        <a:lnTo>
                          <a:pt x="1550" y="1697"/>
                        </a:lnTo>
                        <a:lnTo>
                          <a:pt x="1526" y="1716"/>
                        </a:lnTo>
                        <a:lnTo>
                          <a:pt x="1520" y="1720"/>
                        </a:lnTo>
                        <a:lnTo>
                          <a:pt x="1501" y="1733"/>
                        </a:lnTo>
                        <a:lnTo>
                          <a:pt x="1485" y="1745"/>
                        </a:lnTo>
                        <a:lnTo>
                          <a:pt x="1477" y="1750"/>
                        </a:lnTo>
                        <a:lnTo>
                          <a:pt x="1453" y="1765"/>
                        </a:lnTo>
                        <a:lnTo>
                          <a:pt x="1447" y="1769"/>
                        </a:lnTo>
                        <a:lnTo>
                          <a:pt x="1428" y="1779"/>
                        </a:lnTo>
                        <a:lnTo>
                          <a:pt x="1404" y="1794"/>
                        </a:lnTo>
                        <a:lnTo>
                          <a:pt x="1379" y="1806"/>
                        </a:lnTo>
                        <a:lnTo>
                          <a:pt x="1355" y="1818"/>
                        </a:lnTo>
                        <a:lnTo>
                          <a:pt x="1331" y="1827"/>
                        </a:lnTo>
                        <a:lnTo>
                          <a:pt x="1306" y="1839"/>
                        </a:lnTo>
                        <a:lnTo>
                          <a:pt x="1297" y="1842"/>
                        </a:lnTo>
                        <a:lnTo>
                          <a:pt x="1282" y="1848"/>
                        </a:lnTo>
                        <a:lnTo>
                          <a:pt x="1258" y="1856"/>
                        </a:lnTo>
                        <a:lnTo>
                          <a:pt x="1233" y="1864"/>
                        </a:lnTo>
                        <a:lnTo>
                          <a:pt x="1227" y="1867"/>
                        </a:lnTo>
                        <a:lnTo>
                          <a:pt x="1209" y="1870"/>
                        </a:lnTo>
                        <a:lnTo>
                          <a:pt x="1184" y="1877"/>
                        </a:lnTo>
                        <a:lnTo>
                          <a:pt x="1136" y="1889"/>
                        </a:lnTo>
                        <a:lnTo>
                          <a:pt x="1126" y="1891"/>
                        </a:lnTo>
                        <a:lnTo>
                          <a:pt x="1111" y="1893"/>
                        </a:lnTo>
                        <a:lnTo>
                          <a:pt x="1087" y="1897"/>
                        </a:lnTo>
                        <a:lnTo>
                          <a:pt x="1063" y="1899"/>
                        </a:lnTo>
                        <a:lnTo>
                          <a:pt x="1038" y="1901"/>
                        </a:lnTo>
                        <a:lnTo>
                          <a:pt x="1014" y="1904"/>
                        </a:lnTo>
                        <a:lnTo>
                          <a:pt x="989" y="1905"/>
                        </a:lnTo>
                        <a:lnTo>
                          <a:pt x="965" y="1906"/>
                        </a:lnTo>
                        <a:lnTo>
                          <a:pt x="941" y="1906"/>
                        </a:lnTo>
                        <a:lnTo>
                          <a:pt x="916" y="1905"/>
                        </a:lnTo>
                        <a:lnTo>
                          <a:pt x="892" y="1904"/>
                        </a:lnTo>
                        <a:lnTo>
                          <a:pt x="868" y="1901"/>
                        </a:lnTo>
                        <a:lnTo>
                          <a:pt x="843" y="1899"/>
                        </a:lnTo>
                        <a:lnTo>
                          <a:pt x="819" y="1897"/>
                        </a:lnTo>
                        <a:lnTo>
                          <a:pt x="794" y="1893"/>
                        </a:lnTo>
                        <a:lnTo>
                          <a:pt x="780" y="1891"/>
                        </a:lnTo>
                        <a:lnTo>
                          <a:pt x="770" y="1889"/>
                        </a:lnTo>
                        <a:lnTo>
                          <a:pt x="746" y="1883"/>
                        </a:lnTo>
                        <a:lnTo>
                          <a:pt x="721" y="1877"/>
                        </a:lnTo>
                        <a:lnTo>
                          <a:pt x="697" y="1870"/>
                        </a:lnTo>
                        <a:lnTo>
                          <a:pt x="678" y="1867"/>
                        </a:lnTo>
                        <a:lnTo>
                          <a:pt x="672" y="1864"/>
                        </a:lnTo>
                        <a:lnTo>
                          <a:pt x="624" y="1848"/>
                        </a:lnTo>
                        <a:lnTo>
                          <a:pt x="608" y="1842"/>
                        </a:lnTo>
                        <a:lnTo>
                          <a:pt x="599" y="1839"/>
                        </a:lnTo>
                        <a:lnTo>
                          <a:pt x="575" y="1827"/>
                        </a:lnTo>
                        <a:lnTo>
                          <a:pt x="551" y="1818"/>
                        </a:lnTo>
                        <a:lnTo>
                          <a:pt x="550" y="1818"/>
                        </a:lnTo>
                        <a:lnTo>
                          <a:pt x="502" y="1794"/>
                        </a:lnTo>
                        <a:lnTo>
                          <a:pt x="477" y="1779"/>
                        </a:lnTo>
                        <a:lnTo>
                          <a:pt x="453" y="1765"/>
                        </a:lnTo>
                        <a:lnTo>
                          <a:pt x="430" y="1750"/>
                        </a:lnTo>
                        <a:lnTo>
                          <a:pt x="421" y="1745"/>
                        </a:lnTo>
                        <a:lnTo>
                          <a:pt x="404" y="1733"/>
                        </a:lnTo>
                        <a:lnTo>
                          <a:pt x="386" y="1720"/>
                        </a:lnTo>
                        <a:lnTo>
                          <a:pt x="380" y="1716"/>
                        </a:lnTo>
                        <a:lnTo>
                          <a:pt x="357" y="1697"/>
                        </a:lnTo>
                        <a:lnTo>
                          <a:pt x="355" y="1696"/>
                        </a:lnTo>
                        <a:lnTo>
                          <a:pt x="325" y="1672"/>
                        </a:lnTo>
                        <a:lnTo>
                          <a:pt x="308" y="1655"/>
                        </a:lnTo>
                        <a:lnTo>
                          <a:pt x="299" y="1647"/>
                        </a:lnTo>
                        <a:lnTo>
                          <a:pt x="282" y="1631"/>
                        </a:lnTo>
                        <a:lnTo>
                          <a:pt x="274" y="1623"/>
                        </a:lnTo>
                        <a:lnTo>
                          <a:pt x="259" y="1606"/>
                        </a:lnTo>
                        <a:lnTo>
                          <a:pt x="251" y="1599"/>
                        </a:lnTo>
                        <a:lnTo>
                          <a:pt x="235" y="1580"/>
                        </a:lnTo>
                        <a:lnTo>
                          <a:pt x="230" y="1574"/>
                        </a:lnTo>
                        <a:lnTo>
                          <a:pt x="210" y="1551"/>
                        </a:lnTo>
                        <a:lnTo>
                          <a:pt x="210" y="1550"/>
                        </a:lnTo>
                        <a:lnTo>
                          <a:pt x="190" y="1525"/>
                        </a:lnTo>
                        <a:lnTo>
                          <a:pt x="186" y="1519"/>
                        </a:lnTo>
                        <a:lnTo>
                          <a:pt x="172" y="1501"/>
                        </a:lnTo>
                        <a:lnTo>
                          <a:pt x="162" y="1484"/>
                        </a:lnTo>
                        <a:lnTo>
                          <a:pt x="140" y="1452"/>
                        </a:lnTo>
                        <a:lnTo>
                          <a:pt x="137" y="1447"/>
                        </a:lnTo>
                        <a:lnTo>
                          <a:pt x="127" y="1428"/>
                        </a:lnTo>
                        <a:lnTo>
                          <a:pt x="113" y="1404"/>
                        </a:lnTo>
                        <a:lnTo>
                          <a:pt x="101" y="1379"/>
                        </a:lnTo>
                        <a:lnTo>
                          <a:pt x="88" y="1355"/>
                        </a:lnTo>
                        <a:lnTo>
                          <a:pt x="78" y="1330"/>
                        </a:lnTo>
                        <a:lnTo>
                          <a:pt x="67" y="1306"/>
                        </a:lnTo>
                        <a:lnTo>
                          <a:pt x="64" y="1298"/>
                        </a:lnTo>
                        <a:lnTo>
                          <a:pt x="59" y="1282"/>
                        </a:lnTo>
                        <a:lnTo>
                          <a:pt x="49" y="1257"/>
                        </a:lnTo>
                        <a:lnTo>
                          <a:pt x="41" y="1233"/>
                        </a:lnTo>
                        <a:lnTo>
                          <a:pt x="40" y="1227"/>
                        </a:lnTo>
                        <a:lnTo>
                          <a:pt x="35" y="1209"/>
                        </a:lnTo>
                        <a:lnTo>
                          <a:pt x="29" y="1184"/>
                        </a:lnTo>
                        <a:lnTo>
                          <a:pt x="23" y="1160"/>
                        </a:lnTo>
                        <a:lnTo>
                          <a:pt x="17" y="1135"/>
                        </a:lnTo>
                        <a:lnTo>
                          <a:pt x="15" y="1127"/>
                        </a:lnTo>
                        <a:lnTo>
                          <a:pt x="13" y="1111"/>
                        </a:lnTo>
                        <a:lnTo>
                          <a:pt x="10" y="1087"/>
                        </a:lnTo>
                        <a:lnTo>
                          <a:pt x="6" y="1062"/>
                        </a:lnTo>
                        <a:lnTo>
                          <a:pt x="2" y="1014"/>
                        </a:lnTo>
                        <a:lnTo>
                          <a:pt x="0" y="989"/>
                        </a:lnTo>
                        <a:lnTo>
                          <a:pt x="0" y="916"/>
                        </a:lnTo>
                        <a:lnTo>
                          <a:pt x="2" y="892"/>
                        </a:lnTo>
                        <a:lnTo>
                          <a:pt x="4" y="867"/>
                        </a:lnTo>
                        <a:lnTo>
                          <a:pt x="6" y="843"/>
                        </a:lnTo>
                        <a:lnTo>
                          <a:pt x="10" y="819"/>
                        </a:lnTo>
                        <a:lnTo>
                          <a:pt x="13" y="794"/>
                        </a:lnTo>
                        <a:lnTo>
                          <a:pt x="15" y="780"/>
                        </a:lnTo>
                        <a:lnTo>
                          <a:pt x="17" y="770"/>
                        </a:lnTo>
                        <a:lnTo>
                          <a:pt x="23" y="745"/>
                        </a:lnTo>
                        <a:lnTo>
                          <a:pt x="40" y="678"/>
                        </a:lnTo>
                        <a:lnTo>
                          <a:pt x="41" y="672"/>
                        </a:lnTo>
                        <a:lnTo>
                          <a:pt x="49" y="648"/>
                        </a:lnTo>
                        <a:lnTo>
                          <a:pt x="59" y="625"/>
                        </a:lnTo>
                        <a:lnTo>
                          <a:pt x="64" y="608"/>
                        </a:lnTo>
                        <a:lnTo>
                          <a:pt x="67" y="599"/>
                        </a:lnTo>
                        <a:lnTo>
                          <a:pt x="78" y="576"/>
                        </a:lnTo>
                        <a:lnTo>
                          <a:pt x="88" y="550"/>
                        </a:lnTo>
                        <a:lnTo>
                          <a:pt x="101" y="526"/>
                        </a:lnTo>
                        <a:lnTo>
                          <a:pt x="113" y="503"/>
                        </a:lnTo>
                        <a:lnTo>
                          <a:pt x="113" y="501"/>
                        </a:lnTo>
                        <a:lnTo>
                          <a:pt x="127" y="477"/>
                        </a:lnTo>
                        <a:lnTo>
                          <a:pt x="137" y="460"/>
                        </a:lnTo>
                        <a:lnTo>
                          <a:pt x="140" y="454"/>
                        </a:lnTo>
                        <a:lnTo>
                          <a:pt x="157" y="430"/>
                        </a:lnTo>
                        <a:lnTo>
                          <a:pt x="162" y="421"/>
                        </a:lnTo>
                        <a:lnTo>
                          <a:pt x="172" y="405"/>
                        </a:lnTo>
                        <a:lnTo>
                          <a:pt x="186" y="387"/>
                        </a:lnTo>
                        <a:lnTo>
                          <a:pt x="190" y="381"/>
                        </a:lnTo>
                        <a:lnTo>
                          <a:pt x="210" y="356"/>
                        </a:lnTo>
                        <a:lnTo>
                          <a:pt x="210" y="354"/>
                        </a:lnTo>
                        <a:lnTo>
                          <a:pt x="230" y="332"/>
                        </a:lnTo>
                        <a:lnTo>
                          <a:pt x="235" y="326"/>
                        </a:lnTo>
                        <a:lnTo>
                          <a:pt x="251" y="308"/>
                        </a:lnTo>
                        <a:lnTo>
                          <a:pt x="259" y="299"/>
                        </a:lnTo>
                        <a:lnTo>
                          <a:pt x="274" y="283"/>
                        </a:lnTo>
                        <a:lnTo>
                          <a:pt x="282" y="274"/>
                        </a:lnTo>
                        <a:lnTo>
                          <a:pt x="299" y="259"/>
                        </a:lnTo>
                        <a:lnTo>
                          <a:pt x="308" y="252"/>
                        </a:lnTo>
                        <a:lnTo>
                          <a:pt x="325" y="234"/>
                        </a:lnTo>
                        <a:lnTo>
                          <a:pt x="331" y="230"/>
                        </a:lnTo>
                        <a:lnTo>
                          <a:pt x="355" y="210"/>
                        </a:lnTo>
                        <a:lnTo>
                          <a:pt x="357" y="208"/>
                        </a:lnTo>
                        <a:lnTo>
                          <a:pt x="380" y="191"/>
                        </a:lnTo>
                        <a:lnTo>
                          <a:pt x="386" y="186"/>
                        </a:lnTo>
                        <a:lnTo>
                          <a:pt x="404" y="173"/>
                        </a:lnTo>
                        <a:lnTo>
                          <a:pt x="421" y="161"/>
                        </a:lnTo>
                        <a:lnTo>
                          <a:pt x="430" y="156"/>
                        </a:lnTo>
                        <a:lnTo>
                          <a:pt x="453" y="140"/>
                        </a:lnTo>
                        <a:lnTo>
                          <a:pt x="477" y="126"/>
                        </a:lnTo>
                        <a:lnTo>
                          <a:pt x="502" y="113"/>
                        </a:lnTo>
                        <a:lnTo>
                          <a:pt x="526" y="101"/>
                        </a:lnTo>
                        <a:lnTo>
                          <a:pt x="550" y="88"/>
                        </a:lnTo>
                        <a:lnTo>
                          <a:pt x="551" y="88"/>
                        </a:lnTo>
                        <a:lnTo>
                          <a:pt x="575" y="78"/>
                        </a:lnTo>
                        <a:lnTo>
                          <a:pt x="599" y="67"/>
                        </a:lnTo>
                        <a:lnTo>
                          <a:pt x="608" y="64"/>
                        </a:lnTo>
                        <a:lnTo>
                          <a:pt x="624" y="59"/>
                        </a:lnTo>
                        <a:lnTo>
                          <a:pt x="648" y="49"/>
                        </a:lnTo>
                        <a:lnTo>
                          <a:pt x="672" y="41"/>
                        </a:lnTo>
                        <a:lnTo>
                          <a:pt x="678" y="39"/>
                        </a:lnTo>
                        <a:lnTo>
                          <a:pt x="697" y="35"/>
                        </a:lnTo>
                        <a:lnTo>
                          <a:pt x="721" y="29"/>
                        </a:lnTo>
                        <a:lnTo>
                          <a:pt x="746" y="22"/>
                        </a:lnTo>
                        <a:lnTo>
                          <a:pt x="770" y="17"/>
                        </a:lnTo>
                        <a:lnTo>
                          <a:pt x="780" y="15"/>
                        </a:lnTo>
                        <a:lnTo>
                          <a:pt x="794" y="12"/>
                        </a:lnTo>
                        <a:lnTo>
                          <a:pt x="819" y="10"/>
                        </a:lnTo>
                        <a:lnTo>
                          <a:pt x="843" y="6"/>
                        </a:lnTo>
                        <a:lnTo>
                          <a:pt x="868" y="4"/>
                        </a:lnTo>
                        <a:lnTo>
                          <a:pt x="892" y="2"/>
                        </a:lnTo>
                        <a:lnTo>
                          <a:pt x="916" y="0"/>
                        </a:lnTo>
                        <a:close/>
                      </a:path>
                    </a:pathLst>
                  </a:custGeom>
                  <a:solidFill>
                    <a:srgbClr val="007070"/>
                  </a:solidFill>
                  <a:ln w="0">
                    <a:solidFill>
                      <a:srgbClr val="00707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Freeform 438"/>
                  <p:cNvSpPr>
                    <a:spLocks/>
                  </p:cNvSpPr>
                  <p:nvPr/>
                </p:nvSpPr>
                <p:spPr bwMode="auto">
                  <a:xfrm>
                    <a:off x="1837" y="1343"/>
                    <a:ext cx="1690" cy="1692"/>
                  </a:xfrm>
                  <a:custGeom>
                    <a:avLst/>
                    <a:gdLst/>
                    <a:ahLst/>
                    <a:cxnLst>
                      <a:cxn ang="0">
                        <a:pos x="906" y="2"/>
                      </a:cxn>
                      <a:cxn ang="0">
                        <a:pos x="979" y="11"/>
                      </a:cxn>
                      <a:cxn ang="0">
                        <a:pos x="1068" y="30"/>
                      </a:cxn>
                      <a:cxn ang="0">
                        <a:pos x="1150" y="57"/>
                      </a:cxn>
                      <a:cxn ang="0">
                        <a:pos x="1223" y="90"/>
                      </a:cxn>
                      <a:cxn ang="0">
                        <a:pos x="1296" y="130"/>
                      </a:cxn>
                      <a:cxn ang="0">
                        <a:pos x="1391" y="201"/>
                      </a:cxn>
                      <a:cxn ang="0">
                        <a:pos x="1442" y="246"/>
                      </a:cxn>
                      <a:cxn ang="0">
                        <a:pos x="1490" y="298"/>
                      </a:cxn>
                      <a:cxn ang="0">
                        <a:pos x="1528" y="347"/>
                      </a:cxn>
                      <a:cxn ang="0">
                        <a:pos x="1564" y="400"/>
                      </a:cxn>
                      <a:cxn ang="0">
                        <a:pos x="1602" y="469"/>
                      </a:cxn>
                      <a:cxn ang="0">
                        <a:pos x="1637" y="549"/>
                      </a:cxn>
                      <a:cxn ang="0">
                        <a:pos x="1660" y="624"/>
                      </a:cxn>
                      <a:cxn ang="0">
                        <a:pos x="1680" y="712"/>
                      </a:cxn>
                      <a:cxn ang="0">
                        <a:pos x="1688" y="785"/>
                      </a:cxn>
                      <a:cxn ang="0">
                        <a:pos x="1687" y="931"/>
                      </a:cxn>
                      <a:cxn ang="0">
                        <a:pos x="1676" y="1004"/>
                      </a:cxn>
                      <a:cxn ang="0">
                        <a:pos x="1651" y="1102"/>
                      </a:cxn>
                      <a:cxn ang="0">
                        <a:pos x="1623" y="1175"/>
                      </a:cxn>
                      <a:cxn ang="0">
                        <a:pos x="1588" y="1250"/>
                      </a:cxn>
                      <a:cxn ang="0">
                        <a:pos x="1545" y="1321"/>
                      </a:cxn>
                      <a:cxn ang="0">
                        <a:pos x="1509" y="1370"/>
                      </a:cxn>
                      <a:cxn ang="0">
                        <a:pos x="1466" y="1420"/>
                      </a:cxn>
                      <a:cxn ang="0">
                        <a:pos x="1418" y="1468"/>
                      </a:cxn>
                      <a:cxn ang="0">
                        <a:pos x="1362" y="1516"/>
                      </a:cxn>
                      <a:cxn ang="0">
                        <a:pos x="1296" y="1561"/>
                      </a:cxn>
                      <a:cxn ang="0">
                        <a:pos x="1247" y="1590"/>
                      </a:cxn>
                      <a:cxn ang="0">
                        <a:pos x="1150" y="1635"/>
                      </a:cxn>
                      <a:cxn ang="0">
                        <a:pos x="1052" y="1665"/>
                      </a:cxn>
                      <a:cxn ang="0">
                        <a:pos x="955" y="1684"/>
                      </a:cxn>
                      <a:cxn ang="0">
                        <a:pos x="881" y="1690"/>
                      </a:cxn>
                      <a:cxn ang="0">
                        <a:pos x="784" y="1689"/>
                      </a:cxn>
                      <a:cxn ang="0">
                        <a:pos x="711" y="1681"/>
                      </a:cxn>
                      <a:cxn ang="0">
                        <a:pos x="623" y="1662"/>
                      </a:cxn>
                      <a:cxn ang="0">
                        <a:pos x="547" y="1638"/>
                      </a:cxn>
                      <a:cxn ang="0">
                        <a:pos x="489" y="1613"/>
                      </a:cxn>
                      <a:cxn ang="0">
                        <a:pos x="418" y="1577"/>
                      </a:cxn>
                      <a:cxn ang="0">
                        <a:pos x="362" y="1540"/>
                      </a:cxn>
                      <a:cxn ang="0">
                        <a:pos x="299" y="1492"/>
                      </a:cxn>
                      <a:cxn ang="0">
                        <a:pos x="249" y="1445"/>
                      </a:cxn>
                      <a:cxn ang="0">
                        <a:pos x="200" y="1393"/>
                      </a:cxn>
                      <a:cxn ang="0">
                        <a:pos x="146" y="1321"/>
                      </a:cxn>
                      <a:cxn ang="0">
                        <a:pos x="102" y="1250"/>
                      </a:cxn>
                      <a:cxn ang="0">
                        <a:pos x="66" y="1175"/>
                      </a:cxn>
                      <a:cxn ang="0">
                        <a:pos x="31" y="1077"/>
                      </a:cxn>
                      <a:cxn ang="0">
                        <a:pos x="9" y="980"/>
                      </a:cxn>
                      <a:cxn ang="0">
                        <a:pos x="1" y="907"/>
                      </a:cxn>
                      <a:cxn ang="0">
                        <a:pos x="4" y="760"/>
                      </a:cxn>
                      <a:cxn ang="0">
                        <a:pos x="14" y="687"/>
                      </a:cxn>
                      <a:cxn ang="0">
                        <a:pos x="39" y="590"/>
                      </a:cxn>
                      <a:cxn ang="0">
                        <a:pos x="66" y="518"/>
                      </a:cxn>
                      <a:cxn ang="0">
                        <a:pos x="102" y="442"/>
                      </a:cxn>
                      <a:cxn ang="0">
                        <a:pos x="151" y="363"/>
                      </a:cxn>
                      <a:cxn ang="0">
                        <a:pos x="201" y="298"/>
                      </a:cxn>
                      <a:cxn ang="0">
                        <a:pos x="271" y="225"/>
                      </a:cxn>
                      <a:cxn ang="0">
                        <a:pos x="322" y="182"/>
                      </a:cxn>
                      <a:cxn ang="0">
                        <a:pos x="394" y="130"/>
                      </a:cxn>
                      <a:cxn ang="0">
                        <a:pos x="491" y="78"/>
                      </a:cxn>
                      <a:cxn ang="0">
                        <a:pos x="564" y="48"/>
                      </a:cxn>
                      <a:cxn ang="0">
                        <a:pos x="638" y="26"/>
                      </a:cxn>
                      <a:cxn ang="0">
                        <a:pos x="735" y="7"/>
                      </a:cxn>
                      <a:cxn ang="0">
                        <a:pos x="808" y="1"/>
                      </a:cxn>
                    </a:cxnLst>
                    <a:rect l="0" t="0" r="r" b="b"/>
                    <a:pathLst>
                      <a:path w="1690" h="1692">
                        <a:moveTo>
                          <a:pt x="833" y="0"/>
                        </a:moveTo>
                        <a:lnTo>
                          <a:pt x="857" y="0"/>
                        </a:lnTo>
                        <a:lnTo>
                          <a:pt x="881" y="1"/>
                        </a:lnTo>
                        <a:lnTo>
                          <a:pt x="906" y="2"/>
                        </a:lnTo>
                        <a:lnTo>
                          <a:pt x="930" y="5"/>
                        </a:lnTo>
                        <a:lnTo>
                          <a:pt x="940" y="6"/>
                        </a:lnTo>
                        <a:lnTo>
                          <a:pt x="955" y="7"/>
                        </a:lnTo>
                        <a:lnTo>
                          <a:pt x="979" y="11"/>
                        </a:lnTo>
                        <a:lnTo>
                          <a:pt x="1003" y="15"/>
                        </a:lnTo>
                        <a:lnTo>
                          <a:pt x="1028" y="20"/>
                        </a:lnTo>
                        <a:lnTo>
                          <a:pt x="1052" y="26"/>
                        </a:lnTo>
                        <a:lnTo>
                          <a:pt x="1068" y="30"/>
                        </a:lnTo>
                        <a:lnTo>
                          <a:pt x="1101" y="39"/>
                        </a:lnTo>
                        <a:lnTo>
                          <a:pt x="1125" y="48"/>
                        </a:lnTo>
                        <a:lnTo>
                          <a:pt x="1143" y="54"/>
                        </a:lnTo>
                        <a:lnTo>
                          <a:pt x="1150" y="57"/>
                        </a:lnTo>
                        <a:lnTo>
                          <a:pt x="1174" y="67"/>
                        </a:lnTo>
                        <a:lnTo>
                          <a:pt x="1198" y="78"/>
                        </a:lnTo>
                        <a:lnTo>
                          <a:pt x="1200" y="79"/>
                        </a:lnTo>
                        <a:lnTo>
                          <a:pt x="1223" y="90"/>
                        </a:lnTo>
                        <a:lnTo>
                          <a:pt x="1249" y="103"/>
                        </a:lnTo>
                        <a:lnTo>
                          <a:pt x="1271" y="116"/>
                        </a:lnTo>
                        <a:lnTo>
                          <a:pt x="1291" y="127"/>
                        </a:lnTo>
                        <a:lnTo>
                          <a:pt x="1296" y="130"/>
                        </a:lnTo>
                        <a:lnTo>
                          <a:pt x="1320" y="146"/>
                        </a:lnTo>
                        <a:lnTo>
                          <a:pt x="1362" y="176"/>
                        </a:lnTo>
                        <a:lnTo>
                          <a:pt x="1369" y="182"/>
                        </a:lnTo>
                        <a:lnTo>
                          <a:pt x="1391" y="201"/>
                        </a:lnTo>
                        <a:lnTo>
                          <a:pt x="1393" y="202"/>
                        </a:lnTo>
                        <a:lnTo>
                          <a:pt x="1418" y="223"/>
                        </a:lnTo>
                        <a:lnTo>
                          <a:pt x="1419" y="225"/>
                        </a:lnTo>
                        <a:lnTo>
                          <a:pt x="1442" y="246"/>
                        </a:lnTo>
                        <a:lnTo>
                          <a:pt x="1444" y="249"/>
                        </a:lnTo>
                        <a:lnTo>
                          <a:pt x="1466" y="271"/>
                        </a:lnTo>
                        <a:lnTo>
                          <a:pt x="1468" y="274"/>
                        </a:lnTo>
                        <a:lnTo>
                          <a:pt x="1490" y="298"/>
                        </a:lnTo>
                        <a:lnTo>
                          <a:pt x="1491" y="300"/>
                        </a:lnTo>
                        <a:lnTo>
                          <a:pt x="1509" y="323"/>
                        </a:lnTo>
                        <a:lnTo>
                          <a:pt x="1515" y="330"/>
                        </a:lnTo>
                        <a:lnTo>
                          <a:pt x="1528" y="347"/>
                        </a:lnTo>
                        <a:lnTo>
                          <a:pt x="1540" y="363"/>
                        </a:lnTo>
                        <a:lnTo>
                          <a:pt x="1545" y="370"/>
                        </a:lnTo>
                        <a:lnTo>
                          <a:pt x="1560" y="396"/>
                        </a:lnTo>
                        <a:lnTo>
                          <a:pt x="1564" y="400"/>
                        </a:lnTo>
                        <a:lnTo>
                          <a:pt x="1576" y="419"/>
                        </a:lnTo>
                        <a:lnTo>
                          <a:pt x="1588" y="442"/>
                        </a:lnTo>
                        <a:lnTo>
                          <a:pt x="1589" y="443"/>
                        </a:lnTo>
                        <a:lnTo>
                          <a:pt x="1602" y="469"/>
                        </a:lnTo>
                        <a:lnTo>
                          <a:pt x="1614" y="492"/>
                        </a:lnTo>
                        <a:lnTo>
                          <a:pt x="1623" y="518"/>
                        </a:lnTo>
                        <a:lnTo>
                          <a:pt x="1634" y="541"/>
                        </a:lnTo>
                        <a:lnTo>
                          <a:pt x="1637" y="549"/>
                        </a:lnTo>
                        <a:lnTo>
                          <a:pt x="1643" y="565"/>
                        </a:lnTo>
                        <a:lnTo>
                          <a:pt x="1651" y="590"/>
                        </a:lnTo>
                        <a:lnTo>
                          <a:pt x="1658" y="614"/>
                        </a:lnTo>
                        <a:lnTo>
                          <a:pt x="1660" y="624"/>
                        </a:lnTo>
                        <a:lnTo>
                          <a:pt x="1665" y="638"/>
                        </a:lnTo>
                        <a:lnTo>
                          <a:pt x="1670" y="663"/>
                        </a:lnTo>
                        <a:lnTo>
                          <a:pt x="1676" y="687"/>
                        </a:lnTo>
                        <a:lnTo>
                          <a:pt x="1680" y="712"/>
                        </a:lnTo>
                        <a:lnTo>
                          <a:pt x="1683" y="736"/>
                        </a:lnTo>
                        <a:lnTo>
                          <a:pt x="1686" y="751"/>
                        </a:lnTo>
                        <a:lnTo>
                          <a:pt x="1687" y="760"/>
                        </a:lnTo>
                        <a:lnTo>
                          <a:pt x="1688" y="785"/>
                        </a:lnTo>
                        <a:lnTo>
                          <a:pt x="1690" y="809"/>
                        </a:lnTo>
                        <a:lnTo>
                          <a:pt x="1690" y="882"/>
                        </a:lnTo>
                        <a:lnTo>
                          <a:pt x="1688" y="907"/>
                        </a:lnTo>
                        <a:lnTo>
                          <a:pt x="1687" y="931"/>
                        </a:lnTo>
                        <a:lnTo>
                          <a:pt x="1686" y="941"/>
                        </a:lnTo>
                        <a:lnTo>
                          <a:pt x="1683" y="955"/>
                        </a:lnTo>
                        <a:lnTo>
                          <a:pt x="1680" y="980"/>
                        </a:lnTo>
                        <a:lnTo>
                          <a:pt x="1676" y="1004"/>
                        </a:lnTo>
                        <a:lnTo>
                          <a:pt x="1670" y="1028"/>
                        </a:lnTo>
                        <a:lnTo>
                          <a:pt x="1665" y="1053"/>
                        </a:lnTo>
                        <a:lnTo>
                          <a:pt x="1660" y="1069"/>
                        </a:lnTo>
                        <a:lnTo>
                          <a:pt x="1651" y="1102"/>
                        </a:lnTo>
                        <a:lnTo>
                          <a:pt x="1643" y="1126"/>
                        </a:lnTo>
                        <a:lnTo>
                          <a:pt x="1637" y="1144"/>
                        </a:lnTo>
                        <a:lnTo>
                          <a:pt x="1634" y="1150"/>
                        </a:lnTo>
                        <a:lnTo>
                          <a:pt x="1623" y="1175"/>
                        </a:lnTo>
                        <a:lnTo>
                          <a:pt x="1614" y="1199"/>
                        </a:lnTo>
                        <a:lnTo>
                          <a:pt x="1602" y="1223"/>
                        </a:lnTo>
                        <a:lnTo>
                          <a:pt x="1589" y="1248"/>
                        </a:lnTo>
                        <a:lnTo>
                          <a:pt x="1588" y="1250"/>
                        </a:lnTo>
                        <a:lnTo>
                          <a:pt x="1576" y="1272"/>
                        </a:lnTo>
                        <a:lnTo>
                          <a:pt x="1564" y="1292"/>
                        </a:lnTo>
                        <a:lnTo>
                          <a:pt x="1560" y="1297"/>
                        </a:lnTo>
                        <a:lnTo>
                          <a:pt x="1545" y="1321"/>
                        </a:lnTo>
                        <a:lnTo>
                          <a:pt x="1540" y="1329"/>
                        </a:lnTo>
                        <a:lnTo>
                          <a:pt x="1528" y="1345"/>
                        </a:lnTo>
                        <a:lnTo>
                          <a:pt x="1515" y="1362"/>
                        </a:lnTo>
                        <a:lnTo>
                          <a:pt x="1509" y="1370"/>
                        </a:lnTo>
                        <a:lnTo>
                          <a:pt x="1491" y="1393"/>
                        </a:lnTo>
                        <a:lnTo>
                          <a:pt x="1490" y="1394"/>
                        </a:lnTo>
                        <a:lnTo>
                          <a:pt x="1468" y="1418"/>
                        </a:lnTo>
                        <a:lnTo>
                          <a:pt x="1466" y="1420"/>
                        </a:lnTo>
                        <a:lnTo>
                          <a:pt x="1444" y="1443"/>
                        </a:lnTo>
                        <a:lnTo>
                          <a:pt x="1442" y="1445"/>
                        </a:lnTo>
                        <a:lnTo>
                          <a:pt x="1419" y="1467"/>
                        </a:lnTo>
                        <a:lnTo>
                          <a:pt x="1418" y="1468"/>
                        </a:lnTo>
                        <a:lnTo>
                          <a:pt x="1393" y="1489"/>
                        </a:lnTo>
                        <a:lnTo>
                          <a:pt x="1391" y="1492"/>
                        </a:lnTo>
                        <a:lnTo>
                          <a:pt x="1369" y="1510"/>
                        </a:lnTo>
                        <a:lnTo>
                          <a:pt x="1362" y="1516"/>
                        </a:lnTo>
                        <a:lnTo>
                          <a:pt x="1345" y="1529"/>
                        </a:lnTo>
                        <a:lnTo>
                          <a:pt x="1328" y="1540"/>
                        </a:lnTo>
                        <a:lnTo>
                          <a:pt x="1320" y="1546"/>
                        </a:lnTo>
                        <a:lnTo>
                          <a:pt x="1296" y="1561"/>
                        </a:lnTo>
                        <a:lnTo>
                          <a:pt x="1291" y="1565"/>
                        </a:lnTo>
                        <a:lnTo>
                          <a:pt x="1271" y="1577"/>
                        </a:lnTo>
                        <a:lnTo>
                          <a:pt x="1249" y="1589"/>
                        </a:lnTo>
                        <a:lnTo>
                          <a:pt x="1247" y="1590"/>
                        </a:lnTo>
                        <a:lnTo>
                          <a:pt x="1223" y="1603"/>
                        </a:lnTo>
                        <a:lnTo>
                          <a:pt x="1200" y="1613"/>
                        </a:lnTo>
                        <a:lnTo>
                          <a:pt x="1198" y="1614"/>
                        </a:lnTo>
                        <a:lnTo>
                          <a:pt x="1150" y="1635"/>
                        </a:lnTo>
                        <a:lnTo>
                          <a:pt x="1125" y="1644"/>
                        </a:lnTo>
                        <a:lnTo>
                          <a:pt x="1101" y="1652"/>
                        </a:lnTo>
                        <a:lnTo>
                          <a:pt x="1068" y="1662"/>
                        </a:lnTo>
                        <a:lnTo>
                          <a:pt x="1052" y="1665"/>
                        </a:lnTo>
                        <a:lnTo>
                          <a:pt x="1028" y="1671"/>
                        </a:lnTo>
                        <a:lnTo>
                          <a:pt x="1003" y="1676"/>
                        </a:lnTo>
                        <a:lnTo>
                          <a:pt x="979" y="1681"/>
                        </a:lnTo>
                        <a:lnTo>
                          <a:pt x="955" y="1684"/>
                        </a:lnTo>
                        <a:lnTo>
                          <a:pt x="940" y="1687"/>
                        </a:lnTo>
                        <a:lnTo>
                          <a:pt x="930" y="1687"/>
                        </a:lnTo>
                        <a:lnTo>
                          <a:pt x="906" y="1689"/>
                        </a:lnTo>
                        <a:lnTo>
                          <a:pt x="881" y="1690"/>
                        </a:lnTo>
                        <a:lnTo>
                          <a:pt x="857" y="1692"/>
                        </a:lnTo>
                        <a:lnTo>
                          <a:pt x="833" y="1692"/>
                        </a:lnTo>
                        <a:lnTo>
                          <a:pt x="808" y="1690"/>
                        </a:lnTo>
                        <a:lnTo>
                          <a:pt x="784" y="1689"/>
                        </a:lnTo>
                        <a:lnTo>
                          <a:pt x="760" y="1687"/>
                        </a:lnTo>
                        <a:lnTo>
                          <a:pt x="750" y="1687"/>
                        </a:lnTo>
                        <a:lnTo>
                          <a:pt x="735" y="1684"/>
                        </a:lnTo>
                        <a:lnTo>
                          <a:pt x="711" y="1681"/>
                        </a:lnTo>
                        <a:lnTo>
                          <a:pt x="686" y="1676"/>
                        </a:lnTo>
                        <a:lnTo>
                          <a:pt x="662" y="1671"/>
                        </a:lnTo>
                        <a:lnTo>
                          <a:pt x="638" y="1665"/>
                        </a:lnTo>
                        <a:lnTo>
                          <a:pt x="623" y="1662"/>
                        </a:lnTo>
                        <a:lnTo>
                          <a:pt x="613" y="1659"/>
                        </a:lnTo>
                        <a:lnTo>
                          <a:pt x="589" y="1652"/>
                        </a:lnTo>
                        <a:lnTo>
                          <a:pt x="564" y="1644"/>
                        </a:lnTo>
                        <a:lnTo>
                          <a:pt x="547" y="1638"/>
                        </a:lnTo>
                        <a:lnTo>
                          <a:pt x="540" y="1635"/>
                        </a:lnTo>
                        <a:lnTo>
                          <a:pt x="516" y="1625"/>
                        </a:lnTo>
                        <a:lnTo>
                          <a:pt x="491" y="1614"/>
                        </a:lnTo>
                        <a:lnTo>
                          <a:pt x="489" y="1613"/>
                        </a:lnTo>
                        <a:lnTo>
                          <a:pt x="467" y="1603"/>
                        </a:lnTo>
                        <a:lnTo>
                          <a:pt x="443" y="1590"/>
                        </a:lnTo>
                        <a:lnTo>
                          <a:pt x="441" y="1589"/>
                        </a:lnTo>
                        <a:lnTo>
                          <a:pt x="418" y="1577"/>
                        </a:lnTo>
                        <a:lnTo>
                          <a:pt x="399" y="1565"/>
                        </a:lnTo>
                        <a:lnTo>
                          <a:pt x="394" y="1561"/>
                        </a:lnTo>
                        <a:lnTo>
                          <a:pt x="369" y="1546"/>
                        </a:lnTo>
                        <a:lnTo>
                          <a:pt x="362" y="1540"/>
                        </a:lnTo>
                        <a:lnTo>
                          <a:pt x="345" y="1529"/>
                        </a:lnTo>
                        <a:lnTo>
                          <a:pt x="329" y="1516"/>
                        </a:lnTo>
                        <a:lnTo>
                          <a:pt x="322" y="1510"/>
                        </a:lnTo>
                        <a:lnTo>
                          <a:pt x="299" y="1492"/>
                        </a:lnTo>
                        <a:lnTo>
                          <a:pt x="296" y="1489"/>
                        </a:lnTo>
                        <a:lnTo>
                          <a:pt x="272" y="1468"/>
                        </a:lnTo>
                        <a:lnTo>
                          <a:pt x="271" y="1467"/>
                        </a:lnTo>
                        <a:lnTo>
                          <a:pt x="249" y="1445"/>
                        </a:lnTo>
                        <a:lnTo>
                          <a:pt x="223" y="1420"/>
                        </a:lnTo>
                        <a:lnTo>
                          <a:pt x="222" y="1418"/>
                        </a:lnTo>
                        <a:lnTo>
                          <a:pt x="201" y="1394"/>
                        </a:lnTo>
                        <a:lnTo>
                          <a:pt x="200" y="1393"/>
                        </a:lnTo>
                        <a:lnTo>
                          <a:pt x="180" y="1370"/>
                        </a:lnTo>
                        <a:lnTo>
                          <a:pt x="163" y="1345"/>
                        </a:lnTo>
                        <a:lnTo>
                          <a:pt x="151" y="1329"/>
                        </a:lnTo>
                        <a:lnTo>
                          <a:pt x="146" y="1321"/>
                        </a:lnTo>
                        <a:lnTo>
                          <a:pt x="129" y="1297"/>
                        </a:lnTo>
                        <a:lnTo>
                          <a:pt x="127" y="1292"/>
                        </a:lnTo>
                        <a:lnTo>
                          <a:pt x="115" y="1272"/>
                        </a:lnTo>
                        <a:lnTo>
                          <a:pt x="102" y="1250"/>
                        </a:lnTo>
                        <a:lnTo>
                          <a:pt x="100" y="1248"/>
                        </a:lnTo>
                        <a:lnTo>
                          <a:pt x="88" y="1223"/>
                        </a:lnTo>
                        <a:lnTo>
                          <a:pt x="76" y="1199"/>
                        </a:lnTo>
                        <a:lnTo>
                          <a:pt x="66" y="1175"/>
                        </a:lnTo>
                        <a:lnTo>
                          <a:pt x="56" y="1150"/>
                        </a:lnTo>
                        <a:lnTo>
                          <a:pt x="47" y="1126"/>
                        </a:lnTo>
                        <a:lnTo>
                          <a:pt x="39" y="1102"/>
                        </a:lnTo>
                        <a:lnTo>
                          <a:pt x="31" y="1077"/>
                        </a:lnTo>
                        <a:lnTo>
                          <a:pt x="29" y="1069"/>
                        </a:lnTo>
                        <a:lnTo>
                          <a:pt x="25" y="1053"/>
                        </a:lnTo>
                        <a:lnTo>
                          <a:pt x="19" y="1028"/>
                        </a:lnTo>
                        <a:lnTo>
                          <a:pt x="9" y="980"/>
                        </a:lnTo>
                        <a:lnTo>
                          <a:pt x="6" y="955"/>
                        </a:lnTo>
                        <a:lnTo>
                          <a:pt x="5" y="941"/>
                        </a:lnTo>
                        <a:lnTo>
                          <a:pt x="4" y="931"/>
                        </a:lnTo>
                        <a:lnTo>
                          <a:pt x="1" y="907"/>
                        </a:lnTo>
                        <a:lnTo>
                          <a:pt x="0" y="882"/>
                        </a:lnTo>
                        <a:lnTo>
                          <a:pt x="0" y="809"/>
                        </a:lnTo>
                        <a:lnTo>
                          <a:pt x="1" y="785"/>
                        </a:lnTo>
                        <a:lnTo>
                          <a:pt x="4" y="760"/>
                        </a:lnTo>
                        <a:lnTo>
                          <a:pt x="5" y="751"/>
                        </a:lnTo>
                        <a:lnTo>
                          <a:pt x="6" y="736"/>
                        </a:lnTo>
                        <a:lnTo>
                          <a:pt x="9" y="712"/>
                        </a:lnTo>
                        <a:lnTo>
                          <a:pt x="14" y="687"/>
                        </a:lnTo>
                        <a:lnTo>
                          <a:pt x="19" y="663"/>
                        </a:lnTo>
                        <a:lnTo>
                          <a:pt x="25" y="638"/>
                        </a:lnTo>
                        <a:lnTo>
                          <a:pt x="31" y="614"/>
                        </a:lnTo>
                        <a:lnTo>
                          <a:pt x="39" y="590"/>
                        </a:lnTo>
                        <a:lnTo>
                          <a:pt x="47" y="565"/>
                        </a:lnTo>
                        <a:lnTo>
                          <a:pt x="54" y="549"/>
                        </a:lnTo>
                        <a:lnTo>
                          <a:pt x="56" y="541"/>
                        </a:lnTo>
                        <a:lnTo>
                          <a:pt x="66" y="518"/>
                        </a:lnTo>
                        <a:lnTo>
                          <a:pt x="76" y="492"/>
                        </a:lnTo>
                        <a:lnTo>
                          <a:pt x="88" y="469"/>
                        </a:lnTo>
                        <a:lnTo>
                          <a:pt x="100" y="443"/>
                        </a:lnTo>
                        <a:lnTo>
                          <a:pt x="102" y="442"/>
                        </a:lnTo>
                        <a:lnTo>
                          <a:pt x="115" y="419"/>
                        </a:lnTo>
                        <a:lnTo>
                          <a:pt x="127" y="400"/>
                        </a:lnTo>
                        <a:lnTo>
                          <a:pt x="129" y="396"/>
                        </a:lnTo>
                        <a:lnTo>
                          <a:pt x="151" y="363"/>
                        </a:lnTo>
                        <a:lnTo>
                          <a:pt x="174" y="330"/>
                        </a:lnTo>
                        <a:lnTo>
                          <a:pt x="180" y="323"/>
                        </a:lnTo>
                        <a:lnTo>
                          <a:pt x="200" y="300"/>
                        </a:lnTo>
                        <a:lnTo>
                          <a:pt x="201" y="298"/>
                        </a:lnTo>
                        <a:lnTo>
                          <a:pt x="222" y="274"/>
                        </a:lnTo>
                        <a:lnTo>
                          <a:pt x="223" y="271"/>
                        </a:lnTo>
                        <a:lnTo>
                          <a:pt x="249" y="246"/>
                        </a:lnTo>
                        <a:lnTo>
                          <a:pt x="271" y="225"/>
                        </a:lnTo>
                        <a:lnTo>
                          <a:pt x="272" y="223"/>
                        </a:lnTo>
                        <a:lnTo>
                          <a:pt x="296" y="202"/>
                        </a:lnTo>
                        <a:lnTo>
                          <a:pt x="299" y="201"/>
                        </a:lnTo>
                        <a:lnTo>
                          <a:pt x="322" y="182"/>
                        </a:lnTo>
                        <a:lnTo>
                          <a:pt x="329" y="176"/>
                        </a:lnTo>
                        <a:lnTo>
                          <a:pt x="362" y="152"/>
                        </a:lnTo>
                        <a:lnTo>
                          <a:pt x="369" y="146"/>
                        </a:lnTo>
                        <a:lnTo>
                          <a:pt x="394" y="130"/>
                        </a:lnTo>
                        <a:lnTo>
                          <a:pt x="399" y="127"/>
                        </a:lnTo>
                        <a:lnTo>
                          <a:pt x="418" y="116"/>
                        </a:lnTo>
                        <a:lnTo>
                          <a:pt x="441" y="103"/>
                        </a:lnTo>
                        <a:lnTo>
                          <a:pt x="491" y="78"/>
                        </a:lnTo>
                        <a:lnTo>
                          <a:pt x="516" y="67"/>
                        </a:lnTo>
                        <a:lnTo>
                          <a:pt x="540" y="57"/>
                        </a:lnTo>
                        <a:lnTo>
                          <a:pt x="547" y="54"/>
                        </a:lnTo>
                        <a:lnTo>
                          <a:pt x="564" y="48"/>
                        </a:lnTo>
                        <a:lnTo>
                          <a:pt x="589" y="39"/>
                        </a:lnTo>
                        <a:lnTo>
                          <a:pt x="613" y="32"/>
                        </a:lnTo>
                        <a:lnTo>
                          <a:pt x="623" y="30"/>
                        </a:lnTo>
                        <a:lnTo>
                          <a:pt x="638" y="26"/>
                        </a:lnTo>
                        <a:lnTo>
                          <a:pt x="662" y="20"/>
                        </a:lnTo>
                        <a:lnTo>
                          <a:pt x="686" y="15"/>
                        </a:lnTo>
                        <a:lnTo>
                          <a:pt x="711" y="11"/>
                        </a:lnTo>
                        <a:lnTo>
                          <a:pt x="735" y="7"/>
                        </a:lnTo>
                        <a:lnTo>
                          <a:pt x="750" y="6"/>
                        </a:lnTo>
                        <a:lnTo>
                          <a:pt x="760" y="5"/>
                        </a:lnTo>
                        <a:lnTo>
                          <a:pt x="784" y="2"/>
                        </a:lnTo>
                        <a:lnTo>
                          <a:pt x="808" y="1"/>
                        </a:lnTo>
                        <a:lnTo>
                          <a:pt x="833" y="0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0">
                    <a:solidFill>
                      <a:srgbClr val="0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2" name="Freeform 439"/>
                  <p:cNvSpPr>
                    <a:spLocks/>
                  </p:cNvSpPr>
                  <p:nvPr/>
                </p:nvSpPr>
                <p:spPr bwMode="auto">
                  <a:xfrm>
                    <a:off x="1907" y="1415"/>
                    <a:ext cx="1550" cy="1548"/>
                  </a:xfrm>
                  <a:custGeom>
                    <a:avLst/>
                    <a:gdLst/>
                    <a:ahLst/>
                    <a:cxnLst>
                      <a:cxn ang="0">
                        <a:pos x="860" y="4"/>
                      </a:cxn>
                      <a:cxn ang="0">
                        <a:pos x="933" y="15"/>
                      </a:cxn>
                      <a:cxn ang="0">
                        <a:pos x="1031" y="43"/>
                      </a:cxn>
                      <a:cxn ang="0">
                        <a:pos x="1104" y="73"/>
                      </a:cxn>
                      <a:cxn ang="0">
                        <a:pos x="1177" y="112"/>
                      </a:cxn>
                      <a:cxn ang="0">
                        <a:pos x="1238" y="153"/>
                      </a:cxn>
                      <a:cxn ang="0">
                        <a:pos x="1296" y="202"/>
                      </a:cxn>
                      <a:cxn ang="0">
                        <a:pos x="1345" y="251"/>
                      </a:cxn>
                      <a:cxn ang="0">
                        <a:pos x="1387" y="298"/>
                      </a:cxn>
                      <a:cxn ang="0">
                        <a:pos x="1422" y="347"/>
                      </a:cxn>
                      <a:cxn ang="0">
                        <a:pos x="1464" y="420"/>
                      </a:cxn>
                      <a:cxn ang="0">
                        <a:pos x="1494" y="485"/>
                      </a:cxn>
                      <a:cxn ang="0">
                        <a:pos x="1521" y="566"/>
                      </a:cxn>
                      <a:cxn ang="0">
                        <a:pos x="1541" y="664"/>
                      </a:cxn>
                      <a:cxn ang="0">
                        <a:pos x="1550" y="761"/>
                      </a:cxn>
                      <a:cxn ang="0">
                        <a:pos x="1545" y="859"/>
                      </a:cxn>
                      <a:cxn ang="0">
                        <a:pos x="1533" y="932"/>
                      </a:cxn>
                      <a:cxn ang="0">
                        <a:pos x="1506" y="1030"/>
                      </a:cxn>
                      <a:cxn ang="0">
                        <a:pos x="1476" y="1103"/>
                      </a:cxn>
                      <a:cxn ang="0">
                        <a:pos x="1445" y="1163"/>
                      </a:cxn>
                      <a:cxn ang="0">
                        <a:pos x="1405" y="1225"/>
                      </a:cxn>
                      <a:cxn ang="0">
                        <a:pos x="1367" y="1273"/>
                      </a:cxn>
                      <a:cxn ang="0">
                        <a:pos x="1299" y="1345"/>
                      </a:cxn>
                      <a:cxn ang="0">
                        <a:pos x="1250" y="1385"/>
                      </a:cxn>
                      <a:cxn ang="0">
                        <a:pos x="1177" y="1435"/>
                      </a:cxn>
                      <a:cxn ang="0">
                        <a:pos x="1104" y="1475"/>
                      </a:cxn>
                      <a:cxn ang="0">
                        <a:pos x="1031" y="1505"/>
                      </a:cxn>
                      <a:cxn ang="0">
                        <a:pos x="933" y="1532"/>
                      </a:cxn>
                      <a:cxn ang="0">
                        <a:pos x="860" y="1544"/>
                      </a:cxn>
                      <a:cxn ang="0">
                        <a:pos x="714" y="1547"/>
                      </a:cxn>
                      <a:cxn ang="0">
                        <a:pos x="641" y="1537"/>
                      </a:cxn>
                      <a:cxn ang="0">
                        <a:pos x="543" y="1513"/>
                      </a:cxn>
                      <a:cxn ang="0">
                        <a:pos x="470" y="1486"/>
                      </a:cxn>
                      <a:cxn ang="0">
                        <a:pos x="397" y="1450"/>
                      </a:cxn>
                      <a:cxn ang="0">
                        <a:pos x="347" y="1420"/>
                      </a:cxn>
                      <a:cxn ang="0">
                        <a:pos x="275" y="1366"/>
                      </a:cxn>
                      <a:cxn ang="0">
                        <a:pos x="204" y="1298"/>
                      </a:cxn>
                      <a:cxn ang="0">
                        <a:pos x="163" y="1249"/>
                      </a:cxn>
                      <a:cxn ang="0">
                        <a:pos x="128" y="1200"/>
                      </a:cxn>
                      <a:cxn ang="0">
                        <a:pos x="85" y="1127"/>
                      </a:cxn>
                      <a:cxn ang="0">
                        <a:pos x="53" y="1054"/>
                      </a:cxn>
                      <a:cxn ang="0">
                        <a:pos x="28" y="981"/>
                      </a:cxn>
                      <a:cxn ang="0">
                        <a:pos x="8" y="879"/>
                      </a:cxn>
                      <a:cxn ang="0">
                        <a:pos x="0" y="786"/>
                      </a:cxn>
                      <a:cxn ang="0">
                        <a:pos x="8" y="668"/>
                      </a:cxn>
                      <a:cxn ang="0">
                        <a:pos x="22" y="591"/>
                      </a:cxn>
                      <a:cxn ang="0">
                        <a:pos x="43" y="518"/>
                      </a:cxn>
                      <a:cxn ang="0">
                        <a:pos x="73" y="446"/>
                      </a:cxn>
                      <a:cxn ang="0">
                        <a:pos x="104" y="385"/>
                      </a:cxn>
                      <a:cxn ang="0">
                        <a:pos x="145" y="324"/>
                      </a:cxn>
                      <a:cxn ang="0">
                        <a:pos x="183" y="275"/>
                      </a:cxn>
                      <a:cxn ang="0">
                        <a:pos x="228" y="226"/>
                      </a:cxn>
                      <a:cxn ang="0">
                        <a:pos x="299" y="162"/>
                      </a:cxn>
                      <a:cxn ang="0">
                        <a:pos x="348" y="128"/>
                      </a:cxn>
                      <a:cxn ang="0">
                        <a:pos x="421" y="84"/>
                      </a:cxn>
                      <a:cxn ang="0">
                        <a:pos x="486" y="55"/>
                      </a:cxn>
                      <a:cxn ang="0">
                        <a:pos x="556" y="31"/>
                      </a:cxn>
                      <a:cxn ang="0">
                        <a:pos x="665" y="7"/>
                      </a:cxn>
                    </a:cxnLst>
                    <a:rect l="0" t="0" r="r" b="b"/>
                    <a:pathLst>
                      <a:path w="1550" h="1548">
                        <a:moveTo>
                          <a:pt x="738" y="0"/>
                        </a:moveTo>
                        <a:lnTo>
                          <a:pt x="811" y="0"/>
                        </a:lnTo>
                        <a:lnTo>
                          <a:pt x="836" y="2"/>
                        </a:lnTo>
                        <a:lnTo>
                          <a:pt x="860" y="4"/>
                        </a:lnTo>
                        <a:lnTo>
                          <a:pt x="880" y="7"/>
                        </a:lnTo>
                        <a:lnTo>
                          <a:pt x="885" y="7"/>
                        </a:lnTo>
                        <a:lnTo>
                          <a:pt x="909" y="12"/>
                        </a:lnTo>
                        <a:lnTo>
                          <a:pt x="933" y="15"/>
                        </a:lnTo>
                        <a:lnTo>
                          <a:pt x="958" y="21"/>
                        </a:lnTo>
                        <a:lnTo>
                          <a:pt x="982" y="27"/>
                        </a:lnTo>
                        <a:lnTo>
                          <a:pt x="1006" y="34"/>
                        </a:lnTo>
                        <a:lnTo>
                          <a:pt x="1031" y="43"/>
                        </a:lnTo>
                        <a:lnTo>
                          <a:pt x="1055" y="52"/>
                        </a:lnTo>
                        <a:lnTo>
                          <a:pt x="1064" y="55"/>
                        </a:lnTo>
                        <a:lnTo>
                          <a:pt x="1080" y="62"/>
                        </a:lnTo>
                        <a:lnTo>
                          <a:pt x="1104" y="73"/>
                        </a:lnTo>
                        <a:lnTo>
                          <a:pt x="1128" y="84"/>
                        </a:lnTo>
                        <a:lnTo>
                          <a:pt x="1153" y="98"/>
                        </a:lnTo>
                        <a:lnTo>
                          <a:pt x="1164" y="104"/>
                        </a:lnTo>
                        <a:lnTo>
                          <a:pt x="1177" y="112"/>
                        </a:lnTo>
                        <a:lnTo>
                          <a:pt x="1201" y="128"/>
                        </a:lnTo>
                        <a:lnTo>
                          <a:pt x="1203" y="129"/>
                        </a:lnTo>
                        <a:lnTo>
                          <a:pt x="1226" y="144"/>
                        </a:lnTo>
                        <a:lnTo>
                          <a:pt x="1238" y="153"/>
                        </a:lnTo>
                        <a:lnTo>
                          <a:pt x="1250" y="162"/>
                        </a:lnTo>
                        <a:lnTo>
                          <a:pt x="1269" y="177"/>
                        </a:lnTo>
                        <a:lnTo>
                          <a:pt x="1275" y="181"/>
                        </a:lnTo>
                        <a:lnTo>
                          <a:pt x="1296" y="202"/>
                        </a:lnTo>
                        <a:lnTo>
                          <a:pt x="1299" y="203"/>
                        </a:lnTo>
                        <a:lnTo>
                          <a:pt x="1323" y="226"/>
                        </a:lnTo>
                        <a:lnTo>
                          <a:pt x="1323" y="227"/>
                        </a:lnTo>
                        <a:lnTo>
                          <a:pt x="1345" y="251"/>
                        </a:lnTo>
                        <a:lnTo>
                          <a:pt x="1348" y="252"/>
                        </a:lnTo>
                        <a:lnTo>
                          <a:pt x="1367" y="275"/>
                        </a:lnTo>
                        <a:lnTo>
                          <a:pt x="1372" y="281"/>
                        </a:lnTo>
                        <a:lnTo>
                          <a:pt x="1387" y="298"/>
                        </a:lnTo>
                        <a:lnTo>
                          <a:pt x="1396" y="312"/>
                        </a:lnTo>
                        <a:lnTo>
                          <a:pt x="1405" y="324"/>
                        </a:lnTo>
                        <a:lnTo>
                          <a:pt x="1421" y="346"/>
                        </a:lnTo>
                        <a:lnTo>
                          <a:pt x="1422" y="347"/>
                        </a:lnTo>
                        <a:lnTo>
                          <a:pt x="1437" y="371"/>
                        </a:lnTo>
                        <a:lnTo>
                          <a:pt x="1445" y="385"/>
                        </a:lnTo>
                        <a:lnTo>
                          <a:pt x="1452" y="397"/>
                        </a:lnTo>
                        <a:lnTo>
                          <a:pt x="1464" y="420"/>
                        </a:lnTo>
                        <a:lnTo>
                          <a:pt x="1470" y="430"/>
                        </a:lnTo>
                        <a:lnTo>
                          <a:pt x="1476" y="446"/>
                        </a:lnTo>
                        <a:lnTo>
                          <a:pt x="1488" y="469"/>
                        </a:lnTo>
                        <a:lnTo>
                          <a:pt x="1494" y="485"/>
                        </a:lnTo>
                        <a:lnTo>
                          <a:pt x="1497" y="493"/>
                        </a:lnTo>
                        <a:lnTo>
                          <a:pt x="1506" y="518"/>
                        </a:lnTo>
                        <a:lnTo>
                          <a:pt x="1514" y="542"/>
                        </a:lnTo>
                        <a:lnTo>
                          <a:pt x="1521" y="566"/>
                        </a:lnTo>
                        <a:lnTo>
                          <a:pt x="1527" y="591"/>
                        </a:lnTo>
                        <a:lnTo>
                          <a:pt x="1533" y="615"/>
                        </a:lnTo>
                        <a:lnTo>
                          <a:pt x="1538" y="640"/>
                        </a:lnTo>
                        <a:lnTo>
                          <a:pt x="1541" y="664"/>
                        </a:lnTo>
                        <a:lnTo>
                          <a:pt x="1543" y="668"/>
                        </a:lnTo>
                        <a:lnTo>
                          <a:pt x="1545" y="688"/>
                        </a:lnTo>
                        <a:lnTo>
                          <a:pt x="1547" y="713"/>
                        </a:lnTo>
                        <a:lnTo>
                          <a:pt x="1550" y="761"/>
                        </a:lnTo>
                        <a:lnTo>
                          <a:pt x="1550" y="786"/>
                        </a:lnTo>
                        <a:lnTo>
                          <a:pt x="1549" y="810"/>
                        </a:lnTo>
                        <a:lnTo>
                          <a:pt x="1547" y="835"/>
                        </a:lnTo>
                        <a:lnTo>
                          <a:pt x="1545" y="859"/>
                        </a:lnTo>
                        <a:lnTo>
                          <a:pt x="1543" y="879"/>
                        </a:lnTo>
                        <a:lnTo>
                          <a:pt x="1541" y="883"/>
                        </a:lnTo>
                        <a:lnTo>
                          <a:pt x="1538" y="908"/>
                        </a:lnTo>
                        <a:lnTo>
                          <a:pt x="1533" y="932"/>
                        </a:lnTo>
                        <a:lnTo>
                          <a:pt x="1527" y="956"/>
                        </a:lnTo>
                        <a:lnTo>
                          <a:pt x="1521" y="981"/>
                        </a:lnTo>
                        <a:lnTo>
                          <a:pt x="1514" y="1005"/>
                        </a:lnTo>
                        <a:lnTo>
                          <a:pt x="1506" y="1030"/>
                        </a:lnTo>
                        <a:lnTo>
                          <a:pt x="1497" y="1054"/>
                        </a:lnTo>
                        <a:lnTo>
                          <a:pt x="1494" y="1062"/>
                        </a:lnTo>
                        <a:lnTo>
                          <a:pt x="1488" y="1078"/>
                        </a:lnTo>
                        <a:lnTo>
                          <a:pt x="1476" y="1103"/>
                        </a:lnTo>
                        <a:lnTo>
                          <a:pt x="1470" y="1117"/>
                        </a:lnTo>
                        <a:lnTo>
                          <a:pt x="1464" y="1127"/>
                        </a:lnTo>
                        <a:lnTo>
                          <a:pt x="1452" y="1151"/>
                        </a:lnTo>
                        <a:lnTo>
                          <a:pt x="1445" y="1163"/>
                        </a:lnTo>
                        <a:lnTo>
                          <a:pt x="1437" y="1176"/>
                        </a:lnTo>
                        <a:lnTo>
                          <a:pt x="1422" y="1200"/>
                        </a:lnTo>
                        <a:lnTo>
                          <a:pt x="1421" y="1202"/>
                        </a:lnTo>
                        <a:lnTo>
                          <a:pt x="1405" y="1225"/>
                        </a:lnTo>
                        <a:lnTo>
                          <a:pt x="1396" y="1237"/>
                        </a:lnTo>
                        <a:lnTo>
                          <a:pt x="1387" y="1249"/>
                        </a:lnTo>
                        <a:lnTo>
                          <a:pt x="1372" y="1268"/>
                        </a:lnTo>
                        <a:lnTo>
                          <a:pt x="1367" y="1273"/>
                        </a:lnTo>
                        <a:lnTo>
                          <a:pt x="1348" y="1296"/>
                        </a:lnTo>
                        <a:lnTo>
                          <a:pt x="1323" y="1321"/>
                        </a:lnTo>
                        <a:lnTo>
                          <a:pt x="1323" y="1322"/>
                        </a:lnTo>
                        <a:lnTo>
                          <a:pt x="1299" y="1345"/>
                        </a:lnTo>
                        <a:lnTo>
                          <a:pt x="1296" y="1346"/>
                        </a:lnTo>
                        <a:lnTo>
                          <a:pt x="1275" y="1366"/>
                        </a:lnTo>
                        <a:lnTo>
                          <a:pt x="1269" y="1371"/>
                        </a:lnTo>
                        <a:lnTo>
                          <a:pt x="1250" y="1385"/>
                        </a:lnTo>
                        <a:lnTo>
                          <a:pt x="1226" y="1404"/>
                        </a:lnTo>
                        <a:lnTo>
                          <a:pt x="1203" y="1420"/>
                        </a:lnTo>
                        <a:lnTo>
                          <a:pt x="1201" y="1421"/>
                        </a:lnTo>
                        <a:lnTo>
                          <a:pt x="1177" y="1435"/>
                        </a:lnTo>
                        <a:lnTo>
                          <a:pt x="1164" y="1444"/>
                        </a:lnTo>
                        <a:lnTo>
                          <a:pt x="1153" y="1450"/>
                        </a:lnTo>
                        <a:lnTo>
                          <a:pt x="1128" y="1463"/>
                        </a:lnTo>
                        <a:lnTo>
                          <a:pt x="1104" y="1475"/>
                        </a:lnTo>
                        <a:lnTo>
                          <a:pt x="1080" y="1486"/>
                        </a:lnTo>
                        <a:lnTo>
                          <a:pt x="1064" y="1493"/>
                        </a:lnTo>
                        <a:lnTo>
                          <a:pt x="1055" y="1496"/>
                        </a:lnTo>
                        <a:lnTo>
                          <a:pt x="1031" y="1505"/>
                        </a:lnTo>
                        <a:lnTo>
                          <a:pt x="1006" y="1513"/>
                        </a:lnTo>
                        <a:lnTo>
                          <a:pt x="982" y="1520"/>
                        </a:lnTo>
                        <a:lnTo>
                          <a:pt x="958" y="1526"/>
                        </a:lnTo>
                        <a:lnTo>
                          <a:pt x="933" y="1532"/>
                        </a:lnTo>
                        <a:lnTo>
                          <a:pt x="909" y="1537"/>
                        </a:lnTo>
                        <a:lnTo>
                          <a:pt x="885" y="1541"/>
                        </a:lnTo>
                        <a:lnTo>
                          <a:pt x="880" y="1541"/>
                        </a:lnTo>
                        <a:lnTo>
                          <a:pt x="860" y="1544"/>
                        </a:lnTo>
                        <a:lnTo>
                          <a:pt x="836" y="1547"/>
                        </a:lnTo>
                        <a:lnTo>
                          <a:pt x="811" y="1548"/>
                        </a:lnTo>
                        <a:lnTo>
                          <a:pt x="738" y="1548"/>
                        </a:lnTo>
                        <a:lnTo>
                          <a:pt x="714" y="1547"/>
                        </a:lnTo>
                        <a:lnTo>
                          <a:pt x="690" y="1544"/>
                        </a:lnTo>
                        <a:lnTo>
                          <a:pt x="669" y="1541"/>
                        </a:lnTo>
                        <a:lnTo>
                          <a:pt x="665" y="1541"/>
                        </a:lnTo>
                        <a:lnTo>
                          <a:pt x="641" y="1537"/>
                        </a:lnTo>
                        <a:lnTo>
                          <a:pt x="616" y="1532"/>
                        </a:lnTo>
                        <a:lnTo>
                          <a:pt x="568" y="1520"/>
                        </a:lnTo>
                        <a:lnTo>
                          <a:pt x="556" y="1517"/>
                        </a:lnTo>
                        <a:lnTo>
                          <a:pt x="543" y="1513"/>
                        </a:lnTo>
                        <a:lnTo>
                          <a:pt x="519" y="1505"/>
                        </a:lnTo>
                        <a:lnTo>
                          <a:pt x="494" y="1496"/>
                        </a:lnTo>
                        <a:lnTo>
                          <a:pt x="486" y="1493"/>
                        </a:lnTo>
                        <a:lnTo>
                          <a:pt x="470" y="1486"/>
                        </a:lnTo>
                        <a:lnTo>
                          <a:pt x="446" y="1475"/>
                        </a:lnTo>
                        <a:lnTo>
                          <a:pt x="432" y="1468"/>
                        </a:lnTo>
                        <a:lnTo>
                          <a:pt x="421" y="1463"/>
                        </a:lnTo>
                        <a:lnTo>
                          <a:pt x="397" y="1450"/>
                        </a:lnTo>
                        <a:lnTo>
                          <a:pt x="387" y="1444"/>
                        </a:lnTo>
                        <a:lnTo>
                          <a:pt x="373" y="1435"/>
                        </a:lnTo>
                        <a:lnTo>
                          <a:pt x="348" y="1421"/>
                        </a:lnTo>
                        <a:lnTo>
                          <a:pt x="347" y="1420"/>
                        </a:lnTo>
                        <a:lnTo>
                          <a:pt x="324" y="1404"/>
                        </a:lnTo>
                        <a:lnTo>
                          <a:pt x="312" y="1395"/>
                        </a:lnTo>
                        <a:lnTo>
                          <a:pt x="299" y="1385"/>
                        </a:lnTo>
                        <a:lnTo>
                          <a:pt x="275" y="1366"/>
                        </a:lnTo>
                        <a:lnTo>
                          <a:pt x="253" y="1346"/>
                        </a:lnTo>
                        <a:lnTo>
                          <a:pt x="252" y="1345"/>
                        </a:lnTo>
                        <a:lnTo>
                          <a:pt x="228" y="1322"/>
                        </a:lnTo>
                        <a:lnTo>
                          <a:pt x="204" y="1298"/>
                        </a:lnTo>
                        <a:lnTo>
                          <a:pt x="202" y="1296"/>
                        </a:lnTo>
                        <a:lnTo>
                          <a:pt x="183" y="1273"/>
                        </a:lnTo>
                        <a:lnTo>
                          <a:pt x="179" y="1268"/>
                        </a:lnTo>
                        <a:lnTo>
                          <a:pt x="163" y="1249"/>
                        </a:lnTo>
                        <a:lnTo>
                          <a:pt x="153" y="1237"/>
                        </a:lnTo>
                        <a:lnTo>
                          <a:pt x="145" y="1225"/>
                        </a:lnTo>
                        <a:lnTo>
                          <a:pt x="130" y="1202"/>
                        </a:lnTo>
                        <a:lnTo>
                          <a:pt x="128" y="1200"/>
                        </a:lnTo>
                        <a:lnTo>
                          <a:pt x="113" y="1176"/>
                        </a:lnTo>
                        <a:lnTo>
                          <a:pt x="104" y="1163"/>
                        </a:lnTo>
                        <a:lnTo>
                          <a:pt x="98" y="1151"/>
                        </a:lnTo>
                        <a:lnTo>
                          <a:pt x="85" y="1127"/>
                        </a:lnTo>
                        <a:lnTo>
                          <a:pt x="73" y="1103"/>
                        </a:lnTo>
                        <a:lnTo>
                          <a:pt x="63" y="1078"/>
                        </a:lnTo>
                        <a:lnTo>
                          <a:pt x="57" y="1062"/>
                        </a:lnTo>
                        <a:lnTo>
                          <a:pt x="53" y="1054"/>
                        </a:lnTo>
                        <a:lnTo>
                          <a:pt x="43" y="1030"/>
                        </a:lnTo>
                        <a:lnTo>
                          <a:pt x="36" y="1005"/>
                        </a:lnTo>
                        <a:lnTo>
                          <a:pt x="32" y="993"/>
                        </a:lnTo>
                        <a:lnTo>
                          <a:pt x="28" y="981"/>
                        </a:lnTo>
                        <a:lnTo>
                          <a:pt x="22" y="956"/>
                        </a:lnTo>
                        <a:lnTo>
                          <a:pt x="12" y="908"/>
                        </a:lnTo>
                        <a:lnTo>
                          <a:pt x="8" y="883"/>
                        </a:lnTo>
                        <a:lnTo>
                          <a:pt x="8" y="879"/>
                        </a:lnTo>
                        <a:lnTo>
                          <a:pt x="5" y="859"/>
                        </a:lnTo>
                        <a:lnTo>
                          <a:pt x="3" y="835"/>
                        </a:lnTo>
                        <a:lnTo>
                          <a:pt x="2" y="810"/>
                        </a:lnTo>
                        <a:lnTo>
                          <a:pt x="0" y="786"/>
                        </a:lnTo>
                        <a:lnTo>
                          <a:pt x="0" y="761"/>
                        </a:lnTo>
                        <a:lnTo>
                          <a:pt x="3" y="713"/>
                        </a:lnTo>
                        <a:lnTo>
                          <a:pt x="5" y="688"/>
                        </a:lnTo>
                        <a:lnTo>
                          <a:pt x="8" y="668"/>
                        </a:lnTo>
                        <a:lnTo>
                          <a:pt x="8" y="664"/>
                        </a:lnTo>
                        <a:lnTo>
                          <a:pt x="12" y="640"/>
                        </a:lnTo>
                        <a:lnTo>
                          <a:pt x="17" y="615"/>
                        </a:lnTo>
                        <a:lnTo>
                          <a:pt x="22" y="591"/>
                        </a:lnTo>
                        <a:lnTo>
                          <a:pt x="28" y="566"/>
                        </a:lnTo>
                        <a:lnTo>
                          <a:pt x="32" y="554"/>
                        </a:lnTo>
                        <a:lnTo>
                          <a:pt x="36" y="542"/>
                        </a:lnTo>
                        <a:lnTo>
                          <a:pt x="43" y="518"/>
                        </a:lnTo>
                        <a:lnTo>
                          <a:pt x="53" y="493"/>
                        </a:lnTo>
                        <a:lnTo>
                          <a:pt x="57" y="485"/>
                        </a:lnTo>
                        <a:lnTo>
                          <a:pt x="63" y="469"/>
                        </a:lnTo>
                        <a:lnTo>
                          <a:pt x="73" y="446"/>
                        </a:lnTo>
                        <a:lnTo>
                          <a:pt x="81" y="430"/>
                        </a:lnTo>
                        <a:lnTo>
                          <a:pt x="85" y="420"/>
                        </a:lnTo>
                        <a:lnTo>
                          <a:pt x="98" y="397"/>
                        </a:lnTo>
                        <a:lnTo>
                          <a:pt x="104" y="385"/>
                        </a:lnTo>
                        <a:lnTo>
                          <a:pt x="113" y="371"/>
                        </a:lnTo>
                        <a:lnTo>
                          <a:pt x="128" y="347"/>
                        </a:lnTo>
                        <a:lnTo>
                          <a:pt x="130" y="346"/>
                        </a:lnTo>
                        <a:lnTo>
                          <a:pt x="145" y="324"/>
                        </a:lnTo>
                        <a:lnTo>
                          <a:pt x="153" y="312"/>
                        </a:lnTo>
                        <a:lnTo>
                          <a:pt x="163" y="298"/>
                        </a:lnTo>
                        <a:lnTo>
                          <a:pt x="179" y="281"/>
                        </a:lnTo>
                        <a:lnTo>
                          <a:pt x="183" y="275"/>
                        </a:lnTo>
                        <a:lnTo>
                          <a:pt x="202" y="252"/>
                        </a:lnTo>
                        <a:lnTo>
                          <a:pt x="204" y="251"/>
                        </a:lnTo>
                        <a:lnTo>
                          <a:pt x="226" y="227"/>
                        </a:lnTo>
                        <a:lnTo>
                          <a:pt x="228" y="226"/>
                        </a:lnTo>
                        <a:lnTo>
                          <a:pt x="252" y="203"/>
                        </a:lnTo>
                        <a:lnTo>
                          <a:pt x="253" y="202"/>
                        </a:lnTo>
                        <a:lnTo>
                          <a:pt x="275" y="181"/>
                        </a:lnTo>
                        <a:lnTo>
                          <a:pt x="299" y="162"/>
                        </a:lnTo>
                        <a:lnTo>
                          <a:pt x="312" y="153"/>
                        </a:lnTo>
                        <a:lnTo>
                          <a:pt x="324" y="144"/>
                        </a:lnTo>
                        <a:lnTo>
                          <a:pt x="347" y="129"/>
                        </a:lnTo>
                        <a:lnTo>
                          <a:pt x="348" y="128"/>
                        </a:lnTo>
                        <a:lnTo>
                          <a:pt x="373" y="112"/>
                        </a:lnTo>
                        <a:lnTo>
                          <a:pt x="387" y="104"/>
                        </a:lnTo>
                        <a:lnTo>
                          <a:pt x="397" y="98"/>
                        </a:lnTo>
                        <a:lnTo>
                          <a:pt x="421" y="84"/>
                        </a:lnTo>
                        <a:lnTo>
                          <a:pt x="432" y="80"/>
                        </a:lnTo>
                        <a:lnTo>
                          <a:pt x="446" y="73"/>
                        </a:lnTo>
                        <a:lnTo>
                          <a:pt x="470" y="62"/>
                        </a:lnTo>
                        <a:lnTo>
                          <a:pt x="486" y="55"/>
                        </a:lnTo>
                        <a:lnTo>
                          <a:pt x="494" y="52"/>
                        </a:lnTo>
                        <a:lnTo>
                          <a:pt x="519" y="43"/>
                        </a:lnTo>
                        <a:lnTo>
                          <a:pt x="543" y="34"/>
                        </a:lnTo>
                        <a:lnTo>
                          <a:pt x="556" y="31"/>
                        </a:lnTo>
                        <a:lnTo>
                          <a:pt x="568" y="27"/>
                        </a:lnTo>
                        <a:lnTo>
                          <a:pt x="616" y="15"/>
                        </a:lnTo>
                        <a:lnTo>
                          <a:pt x="641" y="12"/>
                        </a:lnTo>
                        <a:lnTo>
                          <a:pt x="665" y="7"/>
                        </a:lnTo>
                        <a:lnTo>
                          <a:pt x="669" y="7"/>
                        </a:lnTo>
                        <a:lnTo>
                          <a:pt x="690" y="4"/>
                        </a:lnTo>
                        <a:lnTo>
                          <a:pt x="738" y="0"/>
                        </a:lnTo>
                        <a:close/>
                      </a:path>
                    </a:pathLst>
                  </a:custGeom>
                  <a:solidFill>
                    <a:srgbClr val="009090"/>
                  </a:solidFill>
                  <a:ln w="0">
                    <a:solidFill>
                      <a:srgbClr val="00909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3" name="Freeform 440"/>
                  <p:cNvSpPr>
                    <a:spLocks/>
                  </p:cNvSpPr>
                  <p:nvPr/>
                </p:nvSpPr>
                <p:spPr bwMode="auto">
                  <a:xfrm>
                    <a:off x="1973" y="1480"/>
                    <a:ext cx="1418" cy="1418"/>
                  </a:xfrm>
                  <a:custGeom>
                    <a:avLst/>
                    <a:gdLst/>
                    <a:ahLst/>
                    <a:cxnLst>
                      <a:cxn ang="0">
                        <a:pos x="794" y="5"/>
                      </a:cxn>
                      <a:cxn ang="0">
                        <a:pos x="867" y="18"/>
                      </a:cxn>
                      <a:cxn ang="0">
                        <a:pos x="941" y="39"/>
                      </a:cxn>
                      <a:cxn ang="0">
                        <a:pos x="1038" y="80"/>
                      </a:cxn>
                      <a:cxn ang="0">
                        <a:pos x="1111" y="125"/>
                      </a:cxn>
                      <a:cxn ang="0">
                        <a:pos x="1160" y="162"/>
                      </a:cxn>
                      <a:cxn ang="0">
                        <a:pos x="1212" y="210"/>
                      </a:cxn>
                      <a:cxn ang="0">
                        <a:pos x="1257" y="260"/>
                      </a:cxn>
                      <a:cxn ang="0">
                        <a:pos x="1306" y="327"/>
                      </a:cxn>
                      <a:cxn ang="0">
                        <a:pos x="1337" y="381"/>
                      </a:cxn>
                      <a:cxn ang="0">
                        <a:pos x="1394" y="526"/>
                      </a:cxn>
                      <a:cxn ang="0">
                        <a:pos x="1410" y="599"/>
                      </a:cxn>
                      <a:cxn ang="0">
                        <a:pos x="1418" y="721"/>
                      </a:cxn>
                      <a:cxn ang="0">
                        <a:pos x="1410" y="818"/>
                      </a:cxn>
                      <a:cxn ang="0">
                        <a:pos x="1394" y="891"/>
                      </a:cxn>
                      <a:cxn ang="0">
                        <a:pos x="1361" y="989"/>
                      </a:cxn>
                      <a:cxn ang="0">
                        <a:pos x="1324" y="1062"/>
                      </a:cxn>
                      <a:cxn ang="0">
                        <a:pos x="1276" y="1135"/>
                      </a:cxn>
                      <a:cxn ang="0">
                        <a:pos x="1233" y="1186"/>
                      </a:cxn>
                      <a:cxn ang="0">
                        <a:pos x="1184" y="1235"/>
                      </a:cxn>
                      <a:cxn ang="0">
                        <a:pos x="1126" y="1281"/>
                      </a:cxn>
                      <a:cxn ang="0">
                        <a:pos x="1062" y="1324"/>
                      </a:cxn>
                      <a:cxn ang="0">
                        <a:pos x="989" y="1360"/>
                      </a:cxn>
                      <a:cxn ang="0">
                        <a:pos x="916" y="1387"/>
                      </a:cxn>
                      <a:cxn ang="0">
                        <a:pos x="843" y="1405"/>
                      </a:cxn>
                      <a:cxn ang="0">
                        <a:pos x="745" y="1417"/>
                      </a:cxn>
                      <a:cxn ang="0">
                        <a:pos x="624" y="1412"/>
                      </a:cxn>
                      <a:cxn ang="0">
                        <a:pos x="550" y="1400"/>
                      </a:cxn>
                      <a:cxn ang="0">
                        <a:pos x="453" y="1370"/>
                      </a:cxn>
                      <a:cxn ang="0">
                        <a:pos x="367" y="1330"/>
                      </a:cxn>
                      <a:cxn ang="0">
                        <a:pos x="307" y="1293"/>
                      </a:cxn>
                      <a:cxn ang="0">
                        <a:pos x="233" y="1235"/>
                      </a:cxn>
                      <a:cxn ang="0">
                        <a:pos x="162" y="1160"/>
                      </a:cxn>
                      <a:cxn ang="0">
                        <a:pos x="125" y="1111"/>
                      </a:cxn>
                      <a:cxn ang="0">
                        <a:pos x="64" y="1001"/>
                      </a:cxn>
                      <a:cxn ang="0">
                        <a:pos x="31" y="916"/>
                      </a:cxn>
                      <a:cxn ang="0">
                        <a:pos x="13" y="843"/>
                      </a:cxn>
                      <a:cxn ang="0">
                        <a:pos x="1" y="745"/>
                      </a:cxn>
                      <a:cxn ang="0">
                        <a:pos x="5" y="623"/>
                      </a:cxn>
                      <a:cxn ang="0">
                        <a:pos x="18" y="550"/>
                      </a:cxn>
                      <a:cxn ang="0">
                        <a:pos x="48" y="453"/>
                      </a:cxn>
                      <a:cxn ang="0">
                        <a:pos x="80" y="381"/>
                      </a:cxn>
                      <a:cxn ang="0">
                        <a:pos x="125" y="306"/>
                      </a:cxn>
                      <a:cxn ang="0">
                        <a:pos x="162" y="259"/>
                      </a:cxn>
                      <a:cxn ang="0">
                        <a:pos x="209" y="206"/>
                      </a:cxn>
                      <a:cxn ang="0">
                        <a:pos x="260" y="161"/>
                      </a:cxn>
                      <a:cxn ang="0">
                        <a:pos x="331" y="109"/>
                      </a:cxn>
                      <a:cxn ang="0">
                        <a:pos x="416" y="64"/>
                      </a:cxn>
                      <a:cxn ang="0">
                        <a:pos x="502" y="30"/>
                      </a:cxn>
                      <a:cxn ang="0">
                        <a:pos x="599" y="9"/>
                      </a:cxn>
                    </a:cxnLst>
                    <a:rect l="0" t="0" r="r" b="b"/>
                    <a:pathLst>
                      <a:path w="1418" h="1418">
                        <a:moveTo>
                          <a:pt x="672" y="0"/>
                        </a:moveTo>
                        <a:lnTo>
                          <a:pt x="745" y="0"/>
                        </a:lnTo>
                        <a:lnTo>
                          <a:pt x="770" y="3"/>
                        </a:lnTo>
                        <a:lnTo>
                          <a:pt x="794" y="5"/>
                        </a:lnTo>
                        <a:lnTo>
                          <a:pt x="819" y="9"/>
                        </a:lnTo>
                        <a:lnTo>
                          <a:pt x="843" y="12"/>
                        </a:lnTo>
                        <a:lnTo>
                          <a:pt x="851" y="15"/>
                        </a:lnTo>
                        <a:lnTo>
                          <a:pt x="867" y="18"/>
                        </a:lnTo>
                        <a:lnTo>
                          <a:pt x="892" y="24"/>
                        </a:lnTo>
                        <a:lnTo>
                          <a:pt x="916" y="30"/>
                        </a:lnTo>
                        <a:lnTo>
                          <a:pt x="940" y="39"/>
                        </a:lnTo>
                        <a:lnTo>
                          <a:pt x="941" y="39"/>
                        </a:lnTo>
                        <a:lnTo>
                          <a:pt x="989" y="58"/>
                        </a:lnTo>
                        <a:lnTo>
                          <a:pt x="1002" y="64"/>
                        </a:lnTo>
                        <a:lnTo>
                          <a:pt x="1014" y="68"/>
                        </a:lnTo>
                        <a:lnTo>
                          <a:pt x="1038" y="80"/>
                        </a:lnTo>
                        <a:lnTo>
                          <a:pt x="1062" y="95"/>
                        </a:lnTo>
                        <a:lnTo>
                          <a:pt x="1087" y="109"/>
                        </a:lnTo>
                        <a:lnTo>
                          <a:pt x="1092" y="112"/>
                        </a:lnTo>
                        <a:lnTo>
                          <a:pt x="1111" y="125"/>
                        </a:lnTo>
                        <a:lnTo>
                          <a:pt x="1126" y="137"/>
                        </a:lnTo>
                        <a:lnTo>
                          <a:pt x="1135" y="143"/>
                        </a:lnTo>
                        <a:lnTo>
                          <a:pt x="1159" y="161"/>
                        </a:lnTo>
                        <a:lnTo>
                          <a:pt x="1160" y="162"/>
                        </a:lnTo>
                        <a:lnTo>
                          <a:pt x="1184" y="183"/>
                        </a:lnTo>
                        <a:lnTo>
                          <a:pt x="1186" y="186"/>
                        </a:lnTo>
                        <a:lnTo>
                          <a:pt x="1209" y="206"/>
                        </a:lnTo>
                        <a:lnTo>
                          <a:pt x="1212" y="210"/>
                        </a:lnTo>
                        <a:lnTo>
                          <a:pt x="1233" y="231"/>
                        </a:lnTo>
                        <a:lnTo>
                          <a:pt x="1235" y="233"/>
                        </a:lnTo>
                        <a:lnTo>
                          <a:pt x="1255" y="259"/>
                        </a:lnTo>
                        <a:lnTo>
                          <a:pt x="1257" y="260"/>
                        </a:lnTo>
                        <a:lnTo>
                          <a:pt x="1276" y="282"/>
                        </a:lnTo>
                        <a:lnTo>
                          <a:pt x="1282" y="291"/>
                        </a:lnTo>
                        <a:lnTo>
                          <a:pt x="1293" y="306"/>
                        </a:lnTo>
                        <a:lnTo>
                          <a:pt x="1306" y="327"/>
                        </a:lnTo>
                        <a:lnTo>
                          <a:pt x="1309" y="332"/>
                        </a:lnTo>
                        <a:lnTo>
                          <a:pt x="1324" y="355"/>
                        </a:lnTo>
                        <a:lnTo>
                          <a:pt x="1330" y="367"/>
                        </a:lnTo>
                        <a:lnTo>
                          <a:pt x="1337" y="381"/>
                        </a:lnTo>
                        <a:lnTo>
                          <a:pt x="1361" y="428"/>
                        </a:lnTo>
                        <a:lnTo>
                          <a:pt x="1370" y="453"/>
                        </a:lnTo>
                        <a:lnTo>
                          <a:pt x="1387" y="501"/>
                        </a:lnTo>
                        <a:lnTo>
                          <a:pt x="1394" y="526"/>
                        </a:lnTo>
                        <a:lnTo>
                          <a:pt x="1400" y="550"/>
                        </a:lnTo>
                        <a:lnTo>
                          <a:pt x="1404" y="566"/>
                        </a:lnTo>
                        <a:lnTo>
                          <a:pt x="1405" y="575"/>
                        </a:lnTo>
                        <a:lnTo>
                          <a:pt x="1410" y="599"/>
                        </a:lnTo>
                        <a:lnTo>
                          <a:pt x="1413" y="623"/>
                        </a:lnTo>
                        <a:lnTo>
                          <a:pt x="1416" y="648"/>
                        </a:lnTo>
                        <a:lnTo>
                          <a:pt x="1418" y="696"/>
                        </a:lnTo>
                        <a:lnTo>
                          <a:pt x="1418" y="721"/>
                        </a:lnTo>
                        <a:lnTo>
                          <a:pt x="1417" y="745"/>
                        </a:lnTo>
                        <a:lnTo>
                          <a:pt x="1416" y="770"/>
                        </a:lnTo>
                        <a:lnTo>
                          <a:pt x="1413" y="794"/>
                        </a:lnTo>
                        <a:lnTo>
                          <a:pt x="1410" y="818"/>
                        </a:lnTo>
                        <a:lnTo>
                          <a:pt x="1405" y="843"/>
                        </a:lnTo>
                        <a:lnTo>
                          <a:pt x="1404" y="852"/>
                        </a:lnTo>
                        <a:lnTo>
                          <a:pt x="1400" y="867"/>
                        </a:lnTo>
                        <a:lnTo>
                          <a:pt x="1394" y="891"/>
                        </a:lnTo>
                        <a:lnTo>
                          <a:pt x="1387" y="916"/>
                        </a:lnTo>
                        <a:lnTo>
                          <a:pt x="1379" y="940"/>
                        </a:lnTo>
                        <a:lnTo>
                          <a:pt x="1370" y="965"/>
                        </a:lnTo>
                        <a:lnTo>
                          <a:pt x="1361" y="989"/>
                        </a:lnTo>
                        <a:lnTo>
                          <a:pt x="1349" y="1013"/>
                        </a:lnTo>
                        <a:lnTo>
                          <a:pt x="1337" y="1038"/>
                        </a:lnTo>
                        <a:lnTo>
                          <a:pt x="1330" y="1050"/>
                        </a:lnTo>
                        <a:lnTo>
                          <a:pt x="1324" y="1062"/>
                        </a:lnTo>
                        <a:lnTo>
                          <a:pt x="1306" y="1092"/>
                        </a:lnTo>
                        <a:lnTo>
                          <a:pt x="1293" y="1111"/>
                        </a:lnTo>
                        <a:lnTo>
                          <a:pt x="1282" y="1127"/>
                        </a:lnTo>
                        <a:lnTo>
                          <a:pt x="1276" y="1135"/>
                        </a:lnTo>
                        <a:lnTo>
                          <a:pt x="1257" y="1159"/>
                        </a:lnTo>
                        <a:lnTo>
                          <a:pt x="1255" y="1160"/>
                        </a:lnTo>
                        <a:lnTo>
                          <a:pt x="1235" y="1184"/>
                        </a:lnTo>
                        <a:lnTo>
                          <a:pt x="1233" y="1186"/>
                        </a:lnTo>
                        <a:lnTo>
                          <a:pt x="1212" y="1208"/>
                        </a:lnTo>
                        <a:lnTo>
                          <a:pt x="1209" y="1211"/>
                        </a:lnTo>
                        <a:lnTo>
                          <a:pt x="1186" y="1233"/>
                        </a:lnTo>
                        <a:lnTo>
                          <a:pt x="1184" y="1235"/>
                        </a:lnTo>
                        <a:lnTo>
                          <a:pt x="1160" y="1256"/>
                        </a:lnTo>
                        <a:lnTo>
                          <a:pt x="1159" y="1257"/>
                        </a:lnTo>
                        <a:lnTo>
                          <a:pt x="1135" y="1275"/>
                        </a:lnTo>
                        <a:lnTo>
                          <a:pt x="1126" y="1281"/>
                        </a:lnTo>
                        <a:lnTo>
                          <a:pt x="1111" y="1293"/>
                        </a:lnTo>
                        <a:lnTo>
                          <a:pt x="1092" y="1306"/>
                        </a:lnTo>
                        <a:lnTo>
                          <a:pt x="1087" y="1308"/>
                        </a:lnTo>
                        <a:lnTo>
                          <a:pt x="1062" y="1324"/>
                        </a:lnTo>
                        <a:lnTo>
                          <a:pt x="1050" y="1330"/>
                        </a:lnTo>
                        <a:lnTo>
                          <a:pt x="1038" y="1337"/>
                        </a:lnTo>
                        <a:lnTo>
                          <a:pt x="1002" y="1355"/>
                        </a:lnTo>
                        <a:lnTo>
                          <a:pt x="989" y="1360"/>
                        </a:lnTo>
                        <a:lnTo>
                          <a:pt x="965" y="1370"/>
                        </a:lnTo>
                        <a:lnTo>
                          <a:pt x="941" y="1379"/>
                        </a:lnTo>
                        <a:lnTo>
                          <a:pt x="940" y="1379"/>
                        </a:lnTo>
                        <a:lnTo>
                          <a:pt x="916" y="1387"/>
                        </a:lnTo>
                        <a:lnTo>
                          <a:pt x="892" y="1394"/>
                        </a:lnTo>
                        <a:lnTo>
                          <a:pt x="867" y="1400"/>
                        </a:lnTo>
                        <a:lnTo>
                          <a:pt x="851" y="1403"/>
                        </a:lnTo>
                        <a:lnTo>
                          <a:pt x="843" y="1405"/>
                        </a:lnTo>
                        <a:lnTo>
                          <a:pt x="819" y="1410"/>
                        </a:lnTo>
                        <a:lnTo>
                          <a:pt x="794" y="1412"/>
                        </a:lnTo>
                        <a:lnTo>
                          <a:pt x="770" y="1415"/>
                        </a:lnTo>
                        <a:lnTo>
                          <a:pt x="745" y="1417"/>
                        </a:lnTo>
                        <a:lnTo>
                          <a:pt x="721" y="1418"/>
                        </a:lnTo>
                        <a:lnTo>
                          <a:pt x="697" y="1418"/>
                        </a:lnTo>
                        <a:lnTo>
                          <a:pt x="672" y="1417"/>
                        </a:lnTo>
                        <a:lnTo>
                          <a:pt x="624" y="1412"/>
                        </a:lnTo>
                        <a:lnTo>
                          <a:pt x="599" y="1410"/>
                        </a:lnTo>
                        <a:lnTo>
                          <a:pt x="575" y="1405"/>
                        </a:lnTo>
                        <a:lnTo>
                          <a:pt x="566" y="1403"/>
                        </a:lnTo>
                        <a:lnTo>
                          <a:pt x="550" y="1400"/>
                        </a:lnTo>
                        <a:lnTo>
                          <a:pt x="526" y="1394"/>
                        </a:lnTo>
                        <a:lnTo>
                          <a:pt x="502" y="1387"/>
                        </a:lnTo>
                        <a:lnTo>
                          <a:pt x="477" y="1379"/>
                        </a:lnTo>
                        <a:lnTo>
                          <a:pt x="453" y="1370"/>
                        </a:lnTo>
                        <a:lnTo>
                          <a:pt x="428" y="1360"/>
                        </a:lnTo>
                        <a:lnTo>
                          <a:pt x="416" y="1355"/>
                        </a:lnTo>
                        <a:lnTo>
                          <a:pt x="380" y="1337"/>
                        </a:lnTo>
                        <a:lnTo>
                          <a:pt x="367" y="1330"/>
                        </a:lnTo>
                        <a:lnTo>
                          <a:pt x="355" y="1324"/>
                        </a:lnTo>
                        <a:lnTo>
                          <a:pt x="331" y="1308"/>
                        </a:lnTo>
                        <a:lnTo>
                          <a:pt x="327" y="1306"/>
                        </a:lnTo>
                        <a:lnTo>
                          <a:pt x="307" y="1293"/>
                        </a:lnTo>
                        <a:lnTo>
                          <a:pt x="282" y="1275"/>
                        </a:lnTo>
                        <a:lnTo>
                          <a:pt x="260" y="1257"/>
                        </a:lnTo>
                        <a:lnTo>
                          <a:pt x="258" y="1256"/>
                        </a:lnTo>
                        <a:lnTo>
                          <a:pt x="233" y="1235"/>
                        </a:lnTo>
                        <a:lnTo>
                          <a:pt x="206" y="1208"/>
                        </a:lnTo>
                        <a:lnTo>
                          <a:pt x="186" y="1186"/>
                        </a:lnTo>
                        <a:lnTo>
                          <a:pt x="183" y="1184"/>
                        </a:lnTo>
                        <a:lnTo>
                          <a:pt x="162" y="1160"/>
                        </a:lnTo>
                        <a:lnTo>
                          <a:pt x="160" y="1159"/>
                        </a:lnTo>
                        <a:lnTo>
                          <a:pt x="142" y="1135"/>
                        </a:lnTo>
                        <a:lnTo>
                          <a:pt x="136" y="1127"/>
                        </a:lnTo>
                        <a:lnTo>
                          <a:pt x="125" y="1111"/>
                        </a:lnTo>
                        <a:lnTo>
                          <a:pt x="113" y="1092"/>
                        </a:lnTo>
                        <a:lnTo>
                          <a:pt x="80" y="1038"/>
                        </a:lnTo>
                        <a:lnTo>
                          <a:pt x="68" y="1013"/>
                        </a:lnTo>
                        <a:lnTo>
                          <a:pt x="64" y="1001"/>
                        </a:lnTo>
                        <a:lnTo>
                          <a:pt x="58" y="989"/>
                        </a:lnTo>
                        <a:lnTo>
                          <a:pt x="48" y="965"/>
                        </a:lnTo>
                        <a:lnTo>
                          <a:pt x="38" y="940"/>
                        </a:lnTo>
                        <a:lnTo>
                          <a:pt x="31" y="916"/>
                        </a:lnTo>
                        <a:lnTo>
                          <a:pt x="24" y="891"/>
                        </a:lnTo>
                        <a:lnTo>
                          <a:pt x="18" y="867"/>
                        </a:lnTo>
                        <a:lnTo>
                          <a:pt x="15" y="852"/>
                        </a:lnTo>
                        <a:lnTo>
                          <a:pt x="13" y="843"/>
                        </a:lnTo>
                        <a:lnTo>
                          <a:pt x="9" y="818"/>
                        </a:lnTo>
                        <a:lnTo>
                          <a:pt x="5" y="794"/>
                        </a:lnTo>
                        <a:lnTo>
                          <a:pt x="3" y="770"/>
                        </a:lnTo>
                        <a:lnTo>
                          <a:pt x="1" y="745"/>
                        </a:lnTo>
                        <a:lnTo>
                          <a:pt x="0" y="721"/>
                        </a:lnTo>
                        <a:lnTo>
                          <a:pt x="0" y="696"/>
                        </a:lnTo>
                        <a:lnTo>
                          <a:pt x="3" y="648"/>
                        </a:lnTo>
                        <a:lnTo>
                          <a:pt x="5" y="623"/>
                        </a:lnTo>
                        <a:lnTo>
                          <a:pt x="9" y="599"/>
                        </a:lnTo>
                        <a:lnTo>
                          <a:pt x="13" y="575"/>
                        </a:lnTo>
                        <a:lnTo>
                          <a:pt x="15" y="566"/>
                        </a:lnTo>
                        <a:lnTo>
                          <a:pt x="18" y="550"/>
                        </a:lnTo>
                        <a:lnTo>
                          <a:pt x="24" y="526"/>
                        </a:lnTo>
                        <a:lnTo>
                          <a:pt x="31" y="501"/>
                        </a:lnTo>
                        <a:lnTo>
                          <a:pt x="38" y="477"/>
                        </a:lnTo>
                        <a:lnTo>
                          <a:pt x="48" y="453"/>
                        </a:lnTo>
                        <a:lnTo>
                          <a:pt x="58" y="428"/>
                        </a:lnTo>
                        <a:lnTo>
                          <a:pt x="64" y="416"/>
                        </a:lnTo>
                        <a:lnTo>
                          <a:pt x="68" y="404"/>
                        </a:lnTo>
                        <a:lnTo>
                          <a:pt x="80" y="381"/>
                        </a:lnTo>
                        <a:lnTo>
                          <a:pt x="87" y="367"/>
                        </a:lnTo>
                        <a:lnTo>
                          <a:pt x="109" y="332"/>
                        </a:lnTo>
                        <a:lnTo>
                          <a:pt x="113" y="327"/>
                        </a:lnTo>
                        <a:lnTo>
                          <a:pt x="125" y="306"/>
                        </a:lnTo>
                        <a:lnTo>
                          <a:pt x="136" y="291"/>
                        </a:lnTo>
                        <a:lnTo>
                          <a:pt x="142" y="282"/>
                        </a:lnTo>
                        <a:lnTo>
                          <a:pt x="160" y="260"/>
                        </a:lnTo>
                        <a:lnTo>
                          <a:pt x="162" y="259"/>
                        </a:lnTo>
                        <a:lnTo>
                          <a:pt x="183" y="233"/>
                        </a:lnTo>
                        <a:lnTo>
                          <a:pt x="186" y="231"/>
                        </a:lnTo>
                        <a:lnTo>
                          <a:pt x="206" y="210"/>
                        </a:lnTo>
                        <a:lnTo>
                          <a:pt x="209" y="206"/>
                        </a:lnTo>
                        <a:lnTo>
                          <a:pt x="231" y="186"/>
                        </a:lnTo>
                        <a:lnTo>
                          <a:pt x="233" y="183"/>
                        </a:lnTo>
                        <a:lnTo>
                          <a:pt x="258" y="162"/>
                        </a:lnTo>
                        <a:lnTo>
                          <a:pt x="260" y="161"/>
                        </a:lnTo>
                        <a:lnTo>
                          <a:pt x="282" y="143"/>
                        </a:lnTo>
                        <a:lnTo>
                          <a:pt x="307" y="125"/>
                        </a:lnTo>
                        <a:lnTo>
                          <a:pt x="327" y="112"/>
                        </a:lnTo>
                        <a:lnTo>
                          <a:pt x="331" y="109"/>
                        </a:lnTo>
                        <a:lnTo>
                          <a:pt x="367" y="88"/>
                        </a:lnTo>
                        <a:lnTo>
                          <a:pt x="380" y="80"/>
                        </a:lnTo>
                        <a:lnTo>
                          <a:pt x="404" y="68"/>
                        </a:lnTo>
                        <a:lnTo>
                          <a:pt x="416" y="64"/>
                        </a:lnTo>
                        <a:lnTo>
                          <a:pt x="428" y="58"/>
                        </a:lnTo>
                        <a:lnTo>
                          <a:pt x="453" y="48"/>
                        </a:lnTo>
                        <a:lnTo>
                          <a:pt x="477" y="39"/>
                        </a:lnTo>
                        <a:lnTo>
                          <a:pt x="502" y="30"/>
                        </a:lnTo>
                        <a:lnTo>
                          <a:pt x="550" y="18"/>
                        </a:lnTo>
                        <a:lnTo>
                          <a:pt x="566" y="15"/>
                        </a:lnTo>
                        <a:lnTo>
                          <a:pt x="575" y="12"/>
                        </a:lnTo>
                        <a:lnTo>
                          <a:pt x="599" y="9"/>
                        </a:lnTo>
                        <a:lnTo>
                          <a:pt x="624" y="5"/>
                        </a:lnTo>
                        <a:lnTo>
                          <a:pt x="672" y="0"/>
                        </a:lnTo>
                        <a:close/>
                      </a:path>
                    </a:pathLst>
                  </a:custGeom>
                  <a:solidFill>
                    <a:srgbClr val="009F9F"/>
                  </a:solidFill>
                  <a:ln w="0">
                    <a:solidFill>
                      <a:srgbClr val="009F9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Freeform 441"/>
                  <p:cNvSpPr>
                    <a:spLocks/>
                  </p:cNvSpPr>
                  <p:nvPr/>
                </p:nvSpPr>
                <p:spPr bwMode="auto">
                  <a:xfrm>
                    <a:off x="2040" y="1546"/>
                    <a:ext cx="1284" cy="1285"/>
                  </a:xfrm>
                  <a:custGeom>
                    <a:avLst/>
                    <a:gdLst/>
                    <a:ahLst/>
                    <a:cxnLst>
                      <a:cxn ang="0">
                        <a:pos x="678" y="1"/>
                      </a:cxn>
                      <a:cxn ang="0">
                        <a:pos x="752" y="10"/>
                      </a:cxn>
                      <a:cxn ang="0">
                        <a:pos x="825" y="26"/>
                      </a:cxn>
                      <a:cxn ang="0">
                        <a:pos x="879" y="46"/>
                      </a:cxn>
                      <a:cxn ang="0">
                        <a:pos x="933" y="71"/>
                      </a:cxn>
                      <a:cxn ang="0">
                        <a:pos x="977" y="95"/>
                      </a:cxn>
                      <a:cxn ang="0">
                        <a:pos x="1020" y="123"/>
                      </a:cxn>
                      <a:cxn ang="0">
                        <a:pos x="1068" y="163"/>
                      </a:cxn>
                      <a:cxn ang="0">
                        <a:pos x="1100" y="193"/>
                      </a:cxn>
                      <a:cxn ang="0">
                        <a:pos x="1142" y="239"/>
                      </a:cxn>
                      <a:cxn ang="0">
                        <a:pos x="1166" y="271"/>
                      </a:cxn>
                      <a:cxn ang="0">
                        <a:pos x="1208" y="338"/>
                      </a:cxn>
                      <a:cxn ang="0">
                        <a:pos x="1232" y="387"/>
                      </a:cxn>
                      <a:cxn ang="0">
                        <a:pos x="1258" y="460"/>
                      </a:cxn>
                      <a:cxn ang="0">
                        <a:pos x="1275" y="533"/>
                      </a:cxn>
                      <a:cxn ang="0">
                        <a:pos x="1284" y="630"/>
                      </a:cxn>
                      <a:cxn ang="0">
                        <a:pos x="1282" y="704"/>
                      </a:cxn>
                      <a:cxn ang="0">
                        <a:pos x="1258" y="825"/>
                      </a:cxn>
                      <a:cxn ang="0">
                        <a:pos x="1239" y="880"/>
                      </a:cxn>
                      <a:cxn ang="0">
                        <a:pos x="1215" y="934"/>
                      </a:cxn>
                      <a:cxn ang="0">
                        <a:pos x="1179" y="996"/>
                      </a:cxn>
                      <a:cxn ang="0">
                        <a:pos x="1143" y="1045"/>
                      </a:cxn>
                      <a:cxn ang="0">
                        <a:pos x="1117" y="1075"/>
                      </a:cxn>
                      <a:cxn ang="0">
                        <a:pos x="1074" y="1118"/>
                      </a:cxn>
                      <a:cxn ang="0">
                        <a:pos x="1044" y="1144"/>
                      </a:cxn>
                      <a:cxn ang="0">
                        <a:pos x="995" y="1179"/>
                      </a:cxn>
                      <a:cxn ang="0">
                        <a:pos x="933" y="1215"/>
                      </a:cxn>
                      <a:cxn ang="0">
                        <a:pos x="879" y="1240"/>
                      </a:cxn>
                      <a:cxn ang="0">
                        <a:pos x="805" y="1264"/>
                      </a:cxn>
                      <a:cxn ang="0">
                        <a:pos x="727" y="1279"/>
                      </a:cxn>
                      <a:cxn ang="0">
                        <a:pos x="654" y="1285"/>
                      </a:cxn>
                      <a:cxn ang="0">
                        <a:pos x="581" y="1283"/>
                      </a:cxn>
                      <a:cxn ang="0">
                        <a:pos x="508" y="1271"/>
                      </a:cxn>
                      <a:cxn ang="0">
                        <a:pos x="459" y="1259"/>
                      </a:cxn>
                      <a:cxn ang="0">
                        <a:pos x="404" y="1240"/>
                      </a:cxn>
                      <a:cxn ang="0">
                        <a:pos x="350" y="1215"/>
                      </a:cxn>
                      <a:cxn ang="0">
                        <a:pos x="288" y="1179"/>
                      </a:cxn>
                      <a:cxn ang="0">
                        <a:pos x="240" y="1144"/>
                      </a:cxn>
                      <a:cxn ang="0">
                        <a:pos x="209" y="1118"/>
                      </a:cxn>
                      <a:cxn ang="0">
                        <a:pos x="166" y="1075"/>
                      </a:cxn>
                      <a:cxn ang="0">
                        <a:pos x="141" y="1045"/>
                      </a:cxn>
                      <a:cxn ang="0">
                        <a:pos x="105" y="996"/>
                      </a:cxn>
                      <a:cxn ang="0">
                        <a:pos x="77" y="947"/>
                      </a:cxn>
                      <a:cxn ang="0">
                        <a:pos x="53" y="899"/>
                      </a:cxn>
                      <a:cxn ang="0">
                        <a:pos x="26" y="825"/>
                      </a:cxn>
                      <a:cxn ang="0">
                        <a:pos x="9" y="752"/>
                      </a:cxn>
                      <a:cxn ang="0">
                        <a:pos x="0" y="679"/>
                      </a:cxn>
                      <a:cxn ang="0">
                        <a:pos x="5" y="557"/>
                      </a:cxn>
                      <a:cxn ang="0">
                        <a:pos x="19" y="484"/>
                      </a:cxn>
                      <a:cxn ang="0">
                        <a:pos x="34" y="435"/>
                      </a:cxn>
                      <a:cxn ang="0">
                        <a:pos x="69" y="352"/>
                      </a:cxn>
                      <a:cxn ang="0">
                        <a:pos x="93" y="309"/>
                      </a:cxn>
                      <a:cxn ang="0">
                        <a:pos x="122" y="266"/>
                      </a:cxn>
                      <a:cxn ang="0">
                        <a:pos x="162" y="216"/>
                      </a:cxn>
                      <a:cxn ang="0">
                        <a:pos x="215" y="163"/>
                      </a:cxn>
                      <a:cxn ang="0">
                        <a:pos x="264" y="123"/>
                      </a:cxn>
                      <a:cxn ang="0">
                        <a:pos x="307" y="95"/>
                      </a:cxn>
                      <a:cxn ang="0">
                        <a:pos x="350" y="71"/>
                      </a:cxn>
                      <a:cxn ang="0">
                        <a:pos x="404" y="46"/>
                      </a:cxn>
                      <a:cxn ang="0">
                        <a:pos x="459" y="26"/>
                      </a:cxn>
                      <a:cxn ang="0">
                        <a:pos x="508" y="14"/>
                      </a:cxn>
                      <a:cxn ang="0">
                        <a:pos x="605" y="1"/>
                      </a:cxn>
                    </a:cxnLst>
                    <a:rect l="0" t="0" r="r" b="b"/>
                    <a:pathLst>
                      <a:path w="1284" h="1285">
                        <a:moveTo>
                          <a:pt x="630" y="0"/>
                        </a:moveTo>
                        <a:lnTo>
                          <a:pt x="654" y="0"/>
                        </a:lnTo>
                        <a:lnTo>
                          <a:pt x="678" y="1"/>
                        </a:lnTo>
                        <a:lnTo>
                          <a:pt x="703" y="4"/>
                        </a:lnTo>
                        <a:lnTo>
                          <a:pt x="727" y="6"/>
                        </a:lnTo>
                        <a:lnTo>
                          <a:pt x="752" y="10"/>
                        </a:lnTo>
                        <a:lnTo>
                          <a:pt x="776" y="14"/>
                        </a:lnTo>
                        <a:lnTo>
                          <a:pt x="805" y="22"/>
                        </a:lnTo>
                        <a:lnTo>
                          <a:pt x="825" y="26"/>
                        </a:lnTo>
                        <a:lnTo>
                          <a:pt x="849" y="35"/>
                        </a:lnTo>
                        <a:lnTo>
                          <a:pt x="873" y="44"/>
                        </a:lnTo>
                        <a:lnTo>
                          <a:pt x="879" y="46"/>
                        </a:lnTo>
                        <a:lnTo>
                          <a:pt x="898" y="54"/>
                        </a:lnTo>
                        <a:lnTo>
                          <a:pt x="922" y="65"/>
                        </a:lnTo>
                        <a:lnTo>
                          <a:pt x="933" y="71"/>
                        </a:lnTo>
                        <a:lnTo>
                          <a:pt x="947" y="78"/>
                        </a:lnTo>
                        <a:lnTo>
                          <a:pt x="971" y="91"/>
                        </a:lnTo>
                        <a:lnTo>
                          <a:pt x="977" y="95"/>
                        </a:lnTo>
                        <a:lnTo>
                          <a:pt x="995" y="107"/>
                        </a:lnTo>
                        <a:lnTo>
                          <a:pt x="1014" y="120"/>
                        </a:lnTo>
                        <a:lnTo>
                          <a:pt x="1020" y="123"/>
                        </a:lnTo>
                        <a:lnTo>
                          <a:pt x="1044" y="142"/>
                        </a:lnTo>
                        <a:lnTo>
                          <a:pt x="1046" y="144"/>
                        </a:lnTo>
                        <a:lnTo>
                          <a:pt x="1068" y="163"/>
                        </a:lnTo>
                        <a:lnTo>
                          <a:pt x="1074" y="167"/>
                        </a:lnTo>
                        <a:lnTo>
                          <a:pt x="1093" y="185"/>
                        </a:lnTo>
                        <a:lnTo>
                          <a:pt x="1100" y="193"/>
                        </a:lnTo>
                        <a:lnTo>
                          <a:pt x="1117" y="211"/>
                        </a:lnTo>
                        <a:lnTo>
                          <a:pt x="1123" y="216"/>
                        </a:lnTo>
                        <a:lnTo>
                          <a:pt x="1142" y="239"/>
                        </a:lnTo>
                        <a:lnTo>
                          <a:pt x="1143" y="240"/>
                        </a:lnTo>
                        <a:lnTo>
                          <a:pt x="1161" y="266"/>
                        </a:lnTo>
                        <a:lnTo>
                          <a:pt x="1166" y="271"/>
                        </a:lnTo>
                        <a:lnTo>
                          <a:pt x="1179" y="289"/>
                        </a:lnTo>
                        <a:lnTo>
                          <a:pt x="1190" y="309"/>
                        </a:lnTo>
                        <a:lnTo>
                          <a:pt x="1208" y="338"/>
                        </a:lnTo>
                        <a:lnTo>
                          <a:pt x="1215" y="352"/>
                        </a:lnTo>
                        <a:lnTo>
                          <a:pt x="1220" y="362"/>
                        </a:lnTo>
                        <a:lnTo>
                          <a:pt x="1232" y="387"/>
                        </a:lnTo>
                        <a:lnTo>
                          <a:pt x="1241" y="411"/>
                        </a:lnTo>
                        <a:lnTo>
                          <a:pt x="1249" y="435"/>
                        </a:lnTo>
                        <a:lnTo>
                          <a:pt x="1258" y="460"/>
                        </a:lnTo>
                        <a:lnTo>
                          <a:pt x="1264" y="484"/>
                        </a:lnTo>
                        <a:lnTo>
                          <a:pt x="1270" y="509"/>
                        </a:lnTo>
                        <a:lnTo>
                          <a:pt x="1275" y="533"/>
                        </a:lnTo>
                        <a:lnTo>
                          <a:pt x="1278" y="557"/>
                        </a:lnTo>
                        <a:lnTo>
                          <a:pt x="1282" y="582"/>
                        </a:lnTo>
                        <a:lnTo>
                          <a:pt x="1284" y="630"/>
                        </a:lnTo>
                        <a:lnTo>
                          <a:pt x="1284" y="655"/>
                        </a:lnTo>
                        <a:lnTo>
                          <a:pt x="1283" y="679"/>
                        </a:lnTo>
                        <a:lnTo>
                          <a:pt x="1282" y="704"/>
                        </a:lnTo>
                        <a:lnTo>
                          <a:pt x="1275" y="752"/>
                        </a:lnTo>
                        <a:lnTo>
                          <a:pt x="1270" y="777"/>
                        </a:lnTo>
                        <a:lnTo>
                          <a:pt x="1258" y="825"/>
                        </a:lnTo>
                        <a:lnTo>
                          <a:pt x="1249" y="850"/>
                        </a:lnTo>
                        <a:lnTo>
                          <a:pt x="1241" y="874"/>
                        </a:lnTo>
                        <a:lnTo>
                          <a:pt x="1239" y="880"/>
                        </a:lnTo>
                        <a:lnTo>
                          <a:pt x="1232" y="899"/>
                        </a:lnTo>
                        <a:lnTo>
                          <a:pt x="1220" y="923"/>
                        </a:lnTo>
                        <a:lnTo>
                          <a:pt x="1215" y="934"/>
                        </a:lnTo>
                        <a:lnTo>
                          <a:pt x="1208" y="947"/>
                        </a:lnTo>
                        <a:lnTo>
                          <a:pt x="1193" y="972"/>
                        </a:lnTo>
                        <a:lnTo>
                          <a:pt x="1179" y="996"/>
                        </a:lnTo>
                        <a:lnTo>
                          <a:pt x="1166" y="1015"/>
                        </a:lnTo>
                        <a:lnTo>
                          <a:pt x="1161" y="1020"/>
                        </a:lnTo>
                        <a:lnTo>
                          <a:pt x="1143" y="1045"/>
                        </a:lnTo>
                        <a:lnTo>
                          <a:pt x="1142" y="1046"/>
                        </a:lnTo>
                        <a:lnTo>
                          <a:pt x="1123" y="1069"/>
                        </a:lnTo>
                        <a:lnTo>
                          <a:pt x="1117" y="1075"/>
                        </a:lnTo>
                        <a:lnTo>
                          <a:pt x="1100" y="1094"/>
                        </a:lnTo>
                        <a:lnTo>
                          <a:pt x="1093" y="1100"/>
                        </a:lnTo>
                        <a:lnTo>
                          <a:pt x="1074" y="1118"/>
                        </a:lnTo>
                        <a:lnTo>
                          <a:pt x="1068" y="1123"/>
                        </a:lnTo>
                        <a:lnTo>
                          <a:pt x="1046" y="1142"/>
                        </a:lnTo>
                        <a:lnTo>
                          <a:pt x="1044" y="1144"/>
                        </a:lnTo>
                        <a:lnTo>
                          <a:pt x="1020" y="1162"/>
                        </a:lnTo>
                        <a:lnTo>
                          <a:pt x="1014" y="1167"/>
                        </a:lnTo>
                        <a:lnTo>
                          <a:pt x="995" y="1179"/>
                        </a:lnTo>
                        <a:lnTo>
                          <a:pt x="977" y="1191"/>
                        </a:lnTo>
                        <a:lnTo>
                          <a:pt x="947" y="1209"/>
                        </a:lnTo>
                        <a:lnTo>
                          <a:pt x="933" y="1215"/>
                        </a:lnTo>
                        <a:lnTo>
                          <a:pt x="922" y="1221"/>
                        </a:lnTo>
                        <a:lnTo>
                          <a:pt x="898" y="1231"/>
                        </a:lnTo>
                        <a:lnTo>
                          <a:pt x="879" y="1240"/>
                        </a:lnTo>
                        <a:lnTo>
                          <a:pt x="873" y="1242"/>
                        </a:lnTo>
                        <a:lnTo>
                          <a:pt x="825" y="1259"/>
                        </a:lnTo>
                        <a:lnTo>
                          <a:pt x="805" y="1264"/>
                        </a:lnTo>
                        <a:lnTo>
                          <a:pt x="776" y="1271"/>
                        </a:lnTo>
                        <a:lnTo>
                          <a:pt x="752" y="1276"/>
                        </a:lnTo>
                        <a:lnTo>
                          <a:pt x="727" y="1279"/>
                        </a:lnTo>
                        <a:lnTo>
                          <a:pt x="703" y="1283"/>
                        </a:lnTo>
                        <a:lnTo>
                          <a:pt x="678" y="1284"/>
                        </a:lnTo>
                        <a:lnTo>
                          <a:pt x="654" y="1285"/>
                        </a:lnTo>
                        <a:lnTo>
                          <a:pt x="630" y="1285"/>
                        </a:lnTo>
                        <a:lnTo>
                          <a:pt x="605" y="1284"/>
                        </a:lnTo>
                        <a:lnTo>
                          <a:pt x="581" y="1283"/>
                        </a:lnTo>
                        <a:lnTo>
                          <a:pt x="557" y="1279"/>
                        </a:lnTo>
                        <a:lnTo>
                          <a:pt x="532" y="1276"/>
                        </a:lnTo>
                        <a:lnTo>
                          <a:pt x="508" y="1271"/>
                        </a:lnTo>
                        <a:lnTo>
                          <a:pt x="483" y="1265"/>
                        </a:lnTo>
                        <a:lnTo>
                          <a:pt x="480" y="1264"/>
                        </a:lnTo>
                        <a:lnTo>
                          <a:pt x="459" y="1259"/>
                        </a:lnTo>
                        <a:lnTo>
                          <a:pt x="435" y="1251"/>
                        </a:lnTo>
                        <a:lnTo>
                          <a:pt x="410" y="1242"/>
                        </a:lnTo>
                        <a:lnTo>
                          <a:pt x="404" y="1240"/>
                        </a:lnTo>
                        <a:lnTo>
                          <a:pt x="386" y="1231"/>
                        </a:lnTo>
                        <a:lnTo>
                          <a:pt x="361" y="1221"/>
                        </a:lnTo>
                        <a:lnTo>
                          <a:pt x="350" y="1215"/>
                        </a:lnTo>
                        <a:lnTo>
                          <a:pt x="337" y="1209"/>
                        </a:lnTo>
                        <a:lnTo>
                          <a:pt x="307" y="1191"/>
                        </a:lnTo>
                        <a:lnTo>
                          <a:pt x="288" y="1179"/>
                        </a:lnTo>
                        <a:lnTo>
                          <a:pt x="270" y="1167"/>
                        </a:lnTo>
                        <a:lnTo>
                          <a:pt x="264" y="1162"/>
                        </a:lnTo>
                        <a:lnTo>
                          <a:pt x="240" y="1144"/>
                        </a:lnTo>
                        <a:lnTo>
                          <a:pt x="238" y="1142"/>
                        </a:lnTo>
                        <a:lnTo>
                          <a:pt x="215" y="1123"/>
                        </a:lnTo>
                        <a:lnTo>
                          <a:pt x="209" y="1118"/>
                        </a:lnTo>
                        <a:lnTo>
                          <a:pt x="191" y="1100"/>
                        </a:lnTo>
                        <a:lnTo>
                          <a:pt x="184" y="1094"/>
                        </a:lnTo>
                        <a:lnTo>
                          <a:pt x="166" y="1075"/>
                        </a:lnTo>
                        <a:lnTo>
                          <a:pt x="162" y="1069"/>
                        </a:lnTo>
                        <a:lnTo>
                          <a:pt x="142" y="1046"/>
                        </a:lnTo>
                        <a:lnTo>
                          <a:pt x="141" y="1045"/>
                        </a:lnTo>
                        <a:lnTo>
                          <a:pt x="122" y="1020"/>
                        </a:lnTo>
                        <a:lnTo>
                          <a:pt x="119" y="1015"/>
                        </a:lnTo>
                        <a:lnTo>
                          <a:pt x="105" y="996"/>
                        </a:lnTo>
                        <a:lnTo>
                          <a:pt x="93" y="978"/>
                        </a:lnTo>
                        <a:lnTo>
                          <a:pt x="90" y="972"/>
                        </a:lnTo>
                        <a:lnTo>
                          <a:pt x="77" y="947"/>
                        </a:lnTo>
                        <a:lnTo>
                          <a:pt x="69" y="934"/>
                        </a:lnTo>
                        <a:lnTo>
                          <a:pt x="64" y="923"/>
                        </a:lnTo>
                        <a:lnTo>
                          <a:pt x="53" y="899"/>
                        </a:lnTo>
                        <a:lnTo>
                          <a:pt x="46" y="880"/>
                        </a:lnTo>
                        <a:lnTo>
                          <a:pt x="34" y="850"/>
                        </a:lnTo>
                        <a:lnTo>
                          <a:pt x="26" y="825"/>
                        </a:lnTo>
                        <a:lnTo>
                          <a:pt x="20" y="806"/>
                        </a:lnTo>
                        <a:lnTo>
                          <a:pt x="13" y="777"/>
                        </a:lnTo>
                        <a:lnTo>
                          <a:pt x="9" y="752"/>
                        </a:lnTo>
                        <a:lnTo>
                          <a:pt x="5" y="728"/>
                        </a:lnTo>
                        <a:lnTo>
                          <a:pt x="3" y="704"/>
                        </a:lnTo>
                        <a:lnTo>
                          <a:pt x="0" y="679"/>
                        </a:lnTo>
                        <a:lnTo>
                          <a:pt x="0" y="606"/>
                        </a:lnTo>
                        <a:lnTo>
                          <a:pt x="3" y="582"/>
                        </a:lnTo>
                        <a:lnTo>
                          <a:pt x="5" y="557"/>
                        </a:lnTo>
                        <a:lnTo>
                          <a:pt x="9" y="533"/>
                        </a:lnTo>
                        <a:lnTo>
                          <a:pt x="13" y="509"/>
                        </a:lnTo>
                        <a:lnTo>
                          <a:pt x="19" y="484"/>
                        </a:lnTo>
                        <a:lnTo>
                          <a:pt x="20" y="480"/>
                        </a:lnTo>
                        <a:lnTo>
                          <a:pt x="26" y="460"/>
                        </a:lnTo>
                        <a:lnTo>
                          <a:pt x="34" y="435"/>
                        </a:lnTo>
                        <a:lnTo>
                          <a:pt x="53" y="387"/>
                        </a:lnTo>
                        <a:lnTo>
                          <a:pt x="64" y="362"/>
                        </a:lnTo>
                        <a:lnTo>
                          <a:pt x="69" y="352"/>
                        </a:lnTo>
                        <a:lnTo>
                          <a:pt x="77" y="338"/>
                        </a:lnTo>
                        <a:lnTo>
                          <a:pt x="90" y="315"/>
                        </a:lnTo>
                        <a:lnTo>
                          <a:pt x="93" y="309"/>
                        </a:lnTo>
                        <a:lnTo>
                          <a:pt x="105" y="289"/>
                        </a:lnTo>
                        <a:lnTo>
                          <a:pt x="119" y="271"/>
                        </a:lnTo>
                        <a:lnTo>
                          <a:pt x="122" y="266"/>
                        </a:lnTo>
                        <a:lnTo>
                          <a:pt x="141" y="240"/>
                        </a:lnTo>
                        <a:lnTo>
                          <a:pt x="142" y="239"/>
                        </a:lnTo>
                        <a:lnTo>
                          <a:pt x="162" y="216"/>
                        </a:lnTo>
                        <a:lnTo>
                          <a:pt x="166" y="211"/>
                        </a:lnTo>
                        <a:lnTo>
                          <a:pt x="209" y="167"/>
                        </a:lnTo>
                        <a:lnTo>
                          <a:pt x="215" y="163"/>
                        </a:lnTo>
                        <a:lnTo>
                          <a:pt x="238" y="144"/>
                        </a:lnTo>
                        <a:lnTo>
                          <a:pt x="240" y="142"/>
                        </a:lnTo>
                        <a:lnTo>
                          <a:pt x="264" y="123"/>
                        </a:lnTo>
                        <a:lnTo>
                          <a:pt x="270" y="120"/>
                        </a:lnTo>
                        <a:lnTo>
                          <a:pt x="288" y="107"/>
                        </a:lnTo>
                        <a:lnTo>
                          <a:pt x="307" y="95"/>
                        </a:lnTo>
                        <a:lnTo>
                          <a:pt x="313" y="91"/>
                        </a:lnTo>
                        <a:lnTo>
                          <a:pt x="337" y="78"/>
                        </a:lnTo>
                        <a:lnTo>
                          <a:pt x="350" y="71"/>
                        </a:lnTo>
                        <a:lnTo>
                          <a:pt x="361" y="65"/>
                        </a:lnTo>
                        <a:lnTo>
                          <a:pt x="386" y="54"/>
                        </a:lnTo>
                        <a:lnTo>
                          <a:pt x="404" y="46"/>
                        </a:lnTo>
                        <a:lnTo>
                          <a:pt x="410" y="44"/>
                        </a:lnTo>
                        <a:lnTo>
                          <a:pt x="435" y="35"/>
                        </a:lnTo>
                        <a:lnTo>
                          <a:pt x="459" y="26"/>
                        </a:lnTo>
                        <a:lnTo>
                          <a:pt x="480" y="22"/>
                        </a:lnTo>
                        <a:lnTo>
                          <a:pt x="483" y="20"/>
                        </a:lnTo>
                        <a:lnTo>
                          <a:pt x="508" y="14"/>
                        </a:lnTo>
                        <a:lnTo>
                          <a:pt x="532" y="10"/>
                        </a:lnTo>
                        <a:lnTo>
                          <a:pt x="557" y="6"/>
                        </a:lnTo>
                        <a:lnTo>
                          <a:pt x="605" y="1"/>
                        </a:lnTo>
                        <a:lnTo>
                          <a:pt x="630" y="0"/>
                        </a:lnTo>
                        <a:close/>
                      </a:path>
                    </a:pathLst>
                  </a:custGeom>
                  <a:solidFill>
                    <a:srgbClr val="00AFAF"/>
                  </a:solidFill>
                  <a:ln w="0">
                    <a:solidFill>
                      <a:srgbClr val="00AFA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Freeform 442"/>
                  <p:cNvSpPr>
                    <a:spLocks/>
                  </p:cNvSpPr>
                  <p:nvPr/>
                </p:nvSpPr>
                <p:spPr bwMode="auto">
                  <a:xfrm>
                    <a:off x="2107" y="1613"/>
                    <a:ext cx="1150" cy="1151"/>
                  </a:xfrm>
                  <a:custGeom>
                    <a:avLst/>
                    <a:gdLst/>
                    <a:ahLst/>
                    <a:cxnLst>
                      <a:cxn ang="0">
                        <a:pos x="611" y="1"/>
                      </a:cxn>
                      <a:cxn ang="0">
                        <a:pos x="660" y="7"/>
                      </a:cxn>
                      <a:cxn ang="0">
                        <a:pos x="758" y="30"/>
                      </a:cxn>
                      <a:cxn ang="0">
                        <a:pos x="831" y="61"/>
                      </a:cxn>
                      <a:cxn ang="0">
                        <a:pos x="880" y="87"/>
                      </a:cxn>
                      <a:cxn ang="0">
                        <a:pos x="953" y="142"/>
                      </a:cxn>
                      <a:cxn ang="0">
                        <a:pos x="986" y="173"/>
                      </a:cxn>
                      <a:cxn ang="0">
                        <a:pos x="1029" y="222"/>
                      </a:cxn>
                      <a:cxn ang="0">
                        <a:pos x="1063" y="271"/>
                      </a:cxn>
                      <a:cxn ang="0">
                        <a:pos x="1090" y="320"/>
                      </a:cxn>
                      <a:cxn ang="0">
                        <a:pos x="1112" y="368"/>
                      </a:cxn>
                      <a:cxn ang="0">
                        <a:pos x="1144" y="490"/>
                      </a:cxn>
                      <a:cxn ang="0">
                        <a:pos x="1149" y="539"/>
                      </a:cxn>
                      <a:cxn ang="0">
                        <a:pos x="1149" y="612"/>
                      </a:cxn>
                      <a:cxn ang="0">
                        <a:pos x="1144" y="661"/>
                      </a:cxn>
                      <a:cxn ang="0">
                        <a:pos x="1127" y="734"/>
                      </a:cxn>
                      <a:cxn ang="0">
                        <a:pos x="1101" y="807"/>
                      </a:cxn>
                      <a:cxn ang="0">
                        <a:pos x="1077" y="856"/>
                      </a:cxn>
                      <a:cxn ang="0">
                        <a:pos x="1050" y="900"/>
                      </a:cxn>
                      <a:cxn ang="0">
                        <a:pos x="1001" y="962"/>
                      </a:cxn>
                      <a:cxn ang="0">
                        <a:pos x="961" y="1002"/>
                      </a:cxn>
                      <a:cxn ang="0">
                        <a:pos x="904" y="1049"/>
                      </a:cxn>
                      <a:cxn ang="0">
                        <a:pos x="861" y="1075"/>
                      </a:cxn>
                      <a:cxn ang="0">
                        <a:pos x="813" y="1100"/>
                      </a:cxn>
                      <a:cxn ang="0">
                        <a:pos x="758" y="1121"/>
                      </a:cxn>
                      <a:cxn ang="0">
                        <a:pos x="685" y="1141"/>
                      </a:cxn>
                      <a:cxn ang="0">
                        <a:pos x="634" y="1148"/>
                      </a:cxn>
                      <a:cxn ang="0">
                        <a:pos x="563" y="1151"/>
                      </a:cxn>
                      <a:cxn ang="0">
                        <a:pos x="514" y="1148"/>
                      </a:cxn>
                      <a:cxn ang="0">
                        <a:pos x="441" y="1136"/>
                      </a:cxn>
                      <a:cxn ang="0">
                        <a:pos x="368" y="1113"/>
                      </a:cxn>
                      <a:cxn ang="0">
                        <a:pos x="319" y="1092"/>
                      </a:cxn>
                      <a:cxn ang="0">
                        <a:pos x="270" y="1064"/>
                      </a:cxn>
                      <a:cxn ang="0">
                        <a:pos x="221" y="1031"/>
                      </a:cxn>
                      <a:cxn ang="0">
                        <a:pos x="189" y="1002"/>
                      </a:cxn>
                      <a:cxn ang="0">
                        <a:pos x="148" y="962"/>
                      </a:cxn>
                      <a:cxn ang="0">
                        <a:pos x="99" y="900"/>
                      </a:cxn>
                      <a:cxn ang="0">
                        <a:pos x="72" y="856"/>
                      </a:cxn>
                      <a:cxn ang="0">
                        <a:pos x="48" y="807"/>
                      </a:cxn>
                      <a:cxn ang="0">
                        <a:pos x="26" y="751"/>
                      </a:cxn>
                      <a:cxn ang="0">
                        <a:pos x="10" y="685"/>
                      </a:cxn>
                      <a:cxn ang="0">
                        <a:pos x="1" y="612"/>
                      </a:cxn>
                      <a:cxn ang="0">
                        <a:pos x="1" y="539"/>
                      </a:cxn>
                      <a:cxn ang="0">
                        <a:pos x="6" y="490"/>
                      </a:cxn>
                      <a:cxn ang="0">
                        <a:pos x="22" y="417"/>
                      </a:cxn>
                      <a:cxn ang="0">
                        <a:pos x="38" y="368"/>
                      </a:cxn>
                      <a:cxn ang="0">
                        <a:pos x="72" y="295"/>
                      </a:cxn>
                      <a:cxn ang="0">
                        <a:pos x="99" y="251"/>
                      </a:cxn>
                      <a:cxn ang="0">
                        <a:pos x="124" y="218"/>
                      </a:cxn>
                      <a:cxn ang="0">
                        <a:pos x="163" y="173"/>
                      </a:cxn>
                      <a:cxn ang="0">
                        <a:pos x="197" y="142"/>
                      </a:cxn>
                      <a:cxn ang="0">
                        <a:pos x="246" y="104"/>
                      </a:cxn>
                      <a:cxn ang="0">
                        <a:pos x="289" y="77"/>
                      </a:cxn>
                      <a:cxn ang="0">
                        <a:pos x="343" y="49"/>
                      </a:cxn>
                      <a:cxn ang="0">
                        <a:pos x="399" y="28"/>
                      </a:cxn>
                      <a:cxn ang="0">
                        <a:pos x="465" y="11"/>
                      </a:cxn>
                      <a:cxn ang="0">
                        <a:pos x="517" y="4"/>
                      </a:cxn>
                    </a:cxnLst>
                    <a:rect l="0" t="0" r="r" b="b"/>
                    <a:pathLst>
                      <a:path w="1150" h="1151">
                        <a:moveTo>
                          <a:pt x="563" y="0"/>
                        </a:moveTo>
                        <a:lnTo>
                          <a:pt x="587" y="0"/>
                        </a:lnTo>
                        <a:lnTo>
                          <a:pt x="611" y="1"/>
                        </a:lnTo>
                        <a:lnTo>
                          <a:pt x="634" y="4"/>
                        </a:lnTo>
                        <a:lnTo>
                          <a:pt x="636" y="4"/>
                        </a:lnTo>
                        <a:lnTo>
                          <a:pt x="660" y="7"/>
                        </a:lnTo>
                        <a:lnTo>
                          <a:pt x="685" y="11"/>
                        </a:lnTo>
                        <a:lnTo>
                          <a:pt x="733" y="23"/>
                        </a:lnTo>
                        <a:lnTo>
                          <a:pt x="758" y="30"/>
                        </a:lnTo>
                        <a:lnTo>
                          <a:pt x="806" y="49"/>
                        </a:lnTo>
                        <a:lnTo>
                          <a:pt x="813" y="53"/>
                        </a:lnTo>
                        <a:lnTo>
                          <a:pt x="831" y="61"/>
                        </a:lnTo>
                        <a:lnTo>
                          <a:pt x="855" y="73"/>
                        </a:lnTo>
                        <a:lnTo>
                          <a:pt x="861" y="77"/>
                        </a:lnTo>
                        <a:lnTo>
                          <a:pt x="880" y="87"/>
                        </a:lnTo>
                        <a:lnTo>
                          <a:pt x="899" y="100"/>
                        </a:lnTo>
                        <a:lnTo>
                          <a:pt x="933" y="126"/>
                        </a:lnTo>
                        <a:lnTo>
                          <a:pt x="953" y="142"/>
                        </a:lnTo>
                        <a:lnTo>
                          <a:pt x="961" y="149"/>
                        </a:lnTo>
                        <a:lnTo>
                          <a:pt x="977" y="164"/>
                        </a:lnTo>
                        <a:lnTo>
                          <a:pt x="986" y="173"/>
                        </a:lnTo>
                        <a:lnTo>
                          <a:pt x="1001" y="189"/>
                        </a:lnTo>
                        <a:lnTo>
                          <a:pt x="1026" y="218"/>
                        </a:lnTo>
                        <a:lnTo>
                          <a:pt x="1029" y="222"/>
                        </a:lnTo>
                        <a:lnTo>
                          <a:pt x="1047" y="248"/>
                        </a:lnTo>
                        <a:lnTo>
                          <a:pt x="1050" y="251"/>
                        </a:lnTo>
                        <a:lnTo>
                          <a:pt x="1063" y="271"/>
                        </a:lnTo>
                        <a:lnTo>
                          <a:pt x="1075" y="291"/>
                        </a:lnTo>
                        <a:lnTo>
                          <a:pt x="1077" y="295"/>
                        </a:lnTo>
                        <a:lnTo>
                          <a:pt x="1090" y="320"/>
                        </a:lnTo>
                        <a:lnTo>
                          <a:pt x="1099" y="337"/>
                        </a:lnTo>
                        <a:lnTo>
                          <a:pt x="1101" y="344"/>
                        </a:lnTo>
                        <a:lnTo>
                          <a:pt x="1112" y="368"/>
                        </a:lnTo>
                        <a:lnTo>
                          <a:pt x="1123" y="401"/>
                        </a:lnTo>
                        <a:lnTo>
                          <a:pt x="1135" y="442"/>
                        </a:lnTo>
                        <a:lnTo>
                          <a:pt x="1144" y="490"/>
                        </a:lnTo>
                        <a:lnTo>
                          <a:pt x="1147" y="515"/>
                        </a:lnTo>
                        <a:lnTo>
                          <a:pt x="1148" y="517"/>
                        </a:lnTo>
                        <a:lnTo>
                          <a:pt x="1149" y="539"/>
                        </a:lnTo>
                        <a:lnTo>
                          <a:pt x="1150" y="563"/>
                        </a:lnTo>
                        <a:lnTo>
                          <a:pt x="1150" y="588"/>
                        </a:lnTo>
                        <a:lnTo>
                          <a:pt x="1149" y="612"/>
                        </a:lnTo>
                        <a:lnTo>
                          <a:pt x="1148" y="635"/>
                        </a:lnTo>
                        <a:lnTo>
                          <a:pt x="1147" y="637"/>
                        </a:lnTo>
                        <a:lnTo>
                          <a:pt x="1144" y="661"/>
                        </a:lnTo>
                        <a:lnTo>
                          <a:pt x="1139" y="685"/>
                        </a:lnTo>
                        <a:lnTo>
                          <a:pt x="1135" y="710"/>
                        </a:lnTo>
                        <a:lnTo>
                          <a:pt x="1127" y="734"/>
                        </a:lnTo>
                        <a:lnTo>
                          <a:pt x="1123" y="751"/>
                        </a:lnTo>
                        <a:lnTo>
                          <a:pt x="1112" y="783"/>
                        </a:lnTo>
                        <a:lnTo>
                          <a:pt x="1101" y="807"/>
                        </a:lnTo>
                        <a:lnTo>
                          <a:pt x="1099" y="814"/>
                        </a:lnTo>
                        <a:lnTo>
                          <a:pt x="1090" y="832"/>
                        </a:lnTo>
                        <a:lnTo>
                          <a:pt x="1077" y="856"/>
                        </a:lnTo>
                        <a:lnTo>
                          <a:pt x="1075" y="862"/>
                        </a:lnTo>
                        <a:lnTo>
                          <a:pt x="1063" y="880"/>
                        </a:lnTo>
                        <a:lnTo>
                          <a:pt x="1050" y="900"/>
                        </a:lnTo>
                        <a:lnTo>
                          <a:pt x="1047" y="905"/>
                        </a:lnTo>
                        <a:lnTo>
                          <a:pt x="1026" y="934"/>
                        </a:lnTo>
                        <a:lnTo>
                          <a:pt x="1001" y="962"/>
                        </a:lnTo>
                        <a:lnTo>
                          <a:pt x="986" y="978"/>
                        </a:lnTo>
                        <a:lnTo>
                          <a:pt x="977" y="988"/>
                        </a:lnTo>
                        <a:lnTo>
                          <a:pt x="961" y="1002"/>
                        </a:lnTo>
                        <a:lnTo>
                          <a:pt x="953" y="1010"/>
                        </a:lnTo>
                        <a:lnTo>
                          <a:pt x="933" y="1027"/>
                        </a:lnTo>
                        <a:lnTo>
                          <a:pt x="904" y="1049"/>
                        </a:lnTo>
                        <a:lnTo>
                          <a:pt x="899" y="1051"/>
                        </a:lnTo>
                        <a:lnTo>
                          <a:pt x="880" y="1064"/>
                        </a:lnTo>
                        <a:lnTo>
                          <a:pt x="861" y="1075"/>
                        </a:lnTo>
                        <a:lnTo>
                          <a:pt x="855" y="1078"/>
                        </a:lnTo>
                        <a:lnTo>
                          <a:pt x="831" y="1092"/>
                        </a:lnTo>
                        <a:lnTo>
                          <a:pt x="813" y="1100"/>
                        </a:lnTo>
                        <a:lnTo>
                          <a:pt x="806" y="1102"/>
                        </a:lnTo>
                        <a:lnTo>
                          <a:pt x="782" y="1113"/>
                        </a:lnTo>
                        <a:lnTo>
                          <a:pt x="758" y="1121"/>
                        </a:lnTo>
                        <a:lnTo>
                          <a:pt x="733" y="1129"/>
                        </a:lnTo>
                        <a:lnTo>
                          <a:pt x="709" y="1136"/>
                        </a:lnTo>
                        <a:lnTo>
                          <a:pt x="685" y="1141"/>
                        </a:lnTo>
                        <a:lnTo>
                          <a:pt x="660" y="1145"/>
                        </a:lnTo>
                        <a:lnTo>
                          <a:pt x="636" y="1148"/>
                        </a:lnTo>
                        <a:lnTo>
                          <a:pt x="634" y="1148"/>
                        </a:lnTo>
                        <a:lnTo>
                          <a:pt x="611" y="1150"/>
                        </a:lnTo>
                        <a:lnTo>
                          <a:pt x="587" y="1151"/>
                        </a:lnTo>
                        <a:lnTo>
                          <a:pt x="563" y="1151"/>
                        </a:lnTo>
                        <a:lnTo>
                          <a:pt x="538" y="1150"/>
                        </a:lnTo>
                        <a:lnTo>
                          <a:pt x="517" y="1148"/>
                        </a:lnTo>
                        <a:lnTo>
                          <a:pt x="514" y="1148"/>
                        </a:lnTo>
                        <a:lnTo>
                          <a:pt x="490" y="1145"/>
                        </a:lnTo>
                        <a:lnTo>
                          <a:pt x="465" y="1141"/>
                        </a:lnTo>
                        <a:lnTo>
                          <a:pt x="441" y="1136"/>
                        </a:lnTo>
                        <a:lnTo>
                          <a:pt x="399" y="1124"/>
                        </a:lnTo>
                        <a:lnTo>
                          <a:pt x="392" y="1121"/>
                        </a:lnTo>
                        <a:lnTo>
                          <a:pt x="368" y="1113"/>
                        </a:lnTo>
                        <a:lnTo>
                          <a:pt x="343" y="1102"/>
                        </a:lnTo>
                        <a:lnTo>
                          <a:pt x="336" y="1100"/>
                        </a:lnTo>
                        <a:lnTo>
                          <a:pt x="319" y="1092"/>
                        </a:lnTo>
                        <a:lnTo>
                          <a:pt x="294" y="1078"/>
                        </a:lnTo>
                        <a:lnTo>
                          <a:pt x="289" y="1075"/>
                        </a:lnTo>
                        <a:lnTo>
                          <a:pt x="270" y="1064"/>
                        </a:lnTo>
                        <a:lnTo>
                          <a:pt x="250" y="1051"/>
                        </a:lnTo>
                        <a:lnTo>
                          <a:pt x="246" y="1049"/>
                        </a:lnTo>
                        <a:lnTo>
                          <a:pt x="221" y="1031"/>
                        </a:lnTo>
                        <a:lnTo>
                          <a:pt x="218" y="1027"/>
                        </a:lnTo>
                        <a:lnTo>
                          <a:pt x="197" y="1010"/>
                        </a:lnTo>
                        <a:lnTo>
                          <a:pt x="189" y="1002"/>
                        </a:lnTo>
                        <a:lnTo>
                          <a:pt x="173" y="988"/>
                        </a:lnTo>
                        <a:lnTo>
                          <a:pt x="163" y="978"/>
                        </a:lnTo>
                        <a:lnTo>
                          <a:pt x="148" y="962"/>
                        </a:lnTo>
                        <a:lnTo>
                          <a:pt x="141" y="953"/>
                        </a:lnTo>
                        <a:lnTo>
                          <a:pt x="124" y="934"/>
                        </a:lnTo>
                        <a:lnTo>
                          <a:pt x="99" y="900"/>
                        </a:lnTo>
                        <a:lnTo>
                          <a:pt x="87" y="880"/>
                        </a:lnTo>
                        <a:lnTo>
                          <a:pt x="75" y="862"/>
                        </a:lnTo>
                        <a:lnTo>
                          <a:pt x="72" y="856"/>
                        </a:lnTo>
                        <a:lnTo>
                          <a:pt x="60" y="832"/>
                        </a:lnTo>
                        <a:lnTo>
                          <a:pt x="52" y="814"/>
                        </a:lnTo>
                        <a:lnTo>
                          <a:pt x="48" y="807"/>
                        </a:lnTo>
                        <a:lnTo>
                          <a:pt x="38" y="783"/>
                        </a:lnTo>
                        <a:lnTo>
                          <a:pt x="29" y="758"/>
                        </a:lnTo>
                        <a:lnTo>
                          <a:pt x="26" y="751"/>
                        </a:lnTo>
                        <a:lnTo>
                          <a:pt x="22" y="734"/>
                        </a:lnTo>
                        <a:lnTo>
                          <a:pt x="16" y="710"/>
                        </a:lnTo>
                        <a:lnTo>
                          <a:pt x="10" y="685"/>
                        </a:lnTo>
                        <a:lnTo>
                          <a:pt x="2" y="637"/>
                        </a:lnTo>
                        <a:lnTo>
                          <a:pt x="2" y="635"/>
                        </a:lnTo>
                        <a:lnTo>
                          <a:pt x="1" y="612"/>
                        </a:lnTo>
                        <a:lnTo>
                          <a:pt x="0" y="588"/>
                        </a:lnTo>
                        <a:lnTo>
                          <a:pt x="0" y="563"/>
                        </a:lnTo>
                        <a:lnTo>
                          <a:pt x="1" y="539"/>
                        </a:lnTo>
                        <a:lnTo>
                          <a:pt x="2" y="517"/>
                        </a:lnTo>
                        <a:lnTo>
                          <a:pt x="2" y="515"/>
                        </a:lnTo>
                        <a:lnTo>
                          <a:pt x="6" y="490"/>
                        </a:lnTo>
                        <a:lnTo>
                          <a:pt x="10" y="466"/>
                        </a:lnTo>
                        <a:lnTo>
                          <a:pt x="16" y="442"/>
                        </a:lnTo>
                        <a:lnTo>
                          <a:pt x="22" y="417"/>
                        </a:lnTo>
                        <a:lnTo>
                          <a:pt x="26" y="401"/>
                        </a:lnTo>
                        <a:lnTo>
                          <a:pt x="29" y="393"/>
                        </a:lnTo>
                        <a:lnTo>
                          <a:pt x="38" y="368"/>
                        </a:lnTo>
                        <a:lnTo>
                          <a:pt x="48" y="344"/>
                        </a:lnTo>
                        <a:lnTo>
                          <a:pt x="60" y="320"/>
                        </a:lnTo>
                        <a:lnTo>
                          <a:pt x="72" y="295"/>
                        </a:lnTo>
                        <a:lnTo>
                          <a:pt x="75" y="291"/>
                        </a:lnTo>
                        <a:lnTo>
                          <a:pt x="87" y="271"/>
                        </a:lnTo>
                        <a:lnTo>
                          <a:pt x="99" y="251"/>
                        </a:lnTo>
                        <a:lnTo>
                          <a:pt x="103" y="248"/>
                        </a:lnTo>
                        <a:lnTo>
                          <a:pt x="121" y="222"/>
                        </a:lnTo>
                        <a:lnTo>
                          <a:pt x="124" y="218"/>
                        </a:lnTo>
                        <a:lnTo>
                          <a:pt x="141" y="199"/>
                        </a:lnTo>
                        <a:lnTo>
                          <a:pt x="148" y="189"/>
                        </a:lnTo>
                        <a:lnTo>
                          <a:pt x="163" y="173"/>
                        </a:lnTo>
                        <a:lnTo>
                          <a:pt x="173" y="164"/>
                        </a:lnTo>
                        <a:lnTo>
                          <a:pt x="189" y="149"/>
                        </a:lnTo>
                        <a:lnTo>
                          <a:pt x="197" y="142"/>
                        </a:lnTo>
                        <a:lnTo>
                          <a:pt x="218" y="126"/>
                        </a:lnTo>
                        <a:lnTo>
                          <a:pt x="221" y="122"/>
                        </a:lnTo>
                        <a:lnTo>
                          <a:pt x="246" y="104"/>
                        </a:lnTo>
                        <a:lnTo>
                          <a:pt x="250" y="100"/>
                        </a:lnTo>
                        <a:lnTo>
                          <a:pt x="270" y="87"/>
                        </a:lnTo>
                        <a:lnTo>
                          <a:pt x="289" y="77"/>
                        </a:lnTo>
                        <a:lnTo>
                          <a:pt x="294" y="73"/>
                        </a:lnTo>
                        <a:lnTo>
                          <a:pt x="319" y="61"/>
                        </a:lnTo>
                        <a:lnTo>
                          <a:pt x="343" y="49"/>
                        </a:lnTo>
                        <a:lnTo>
                          <a:pt x="368" y="40"/>
                        </a:lnTo>
                        <a:lnTo>
                          <a:pt x="392" y="30"/>
                        </a:lnTo>
                        <a:lnTo>
                          <a:pt x="399" y="28"/>
                        </a:lnTo>
                        <a:lnTo>
                          <a:pt x="416" y="23"/>
                        </a:lnTo>
                        <a:lnTo>
                          <a:pt x="441" y="17"/>
                        </a:lnTo>
                        <a:lnTo>
                          <a:pt x="465" y="11"/>
                        </a:lnTo>
                        <a:lnTo>
                          <a:pt x="490" y="7"/>
                        </a:lnTo>
                        <a:lnTo>
                          <a:pt x="514" y="4"/>
                        </a:lnTo>
                        <a:lnTo>
                          <a:pt x="517" y="4"/>
                        </a:lnTo>
                        <a:lnTo>
                          <a:pt x="538" y="1"/>
                        </a:lnTo>
                        <a:lnTo>
                          <a:pt x="563" y="0"/>
                        </a:lnTo>
                        <a:close/>
                      </a:path>
                    </a:pathLst>
                  </a:custGeom>
                  <a:solidFill>
                    <a:srgbClr val="00BFBF"/>
                  </a:solidFill>
                  <a:ln w="0">
                    <a:solidFill>
                      <a:srgbClr val="00BFB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Freeform 443"/>
                  <p:cNvSpPr>
                    <a:spLocks/>
                  </p:cNvSpPr>
                  <p:nvPr/>
                </p:nvSpPr>
                <p:spPr bwMode="auto">
                  <a:xfrm>
                    <a:off x="2167" y="1674"/>
                    <a:ext cx="1030" cy="1031"/>
                  </a:xfrm>
                  <a:custGeom>
                    <a:avLst/>
                    <a:gdLst/>
                    <a:ahLst/>
                    <a:cxnLst>
                      <a:cxn ang="0">
                        <a:pos x="551" y="1"/>
                      </a:cxn>
                      <a:cxn ang="0">
                        <a:pos x="625" y="11"/>
                      </a:cxn>
                      <a:cxn ang="0">
                        <a:pos x="673" y="24"/>
                      </a:cxn>
                      <a:cxn ang="0">
                        <a:pos x="722" y="43"/>
                      </a:cxn>
                      <a:cxn ang="0">
                        <a:pos x="771" y="67"/>
                      </a:cxn>
                      <a:cxn ang="0">
                        <a:pos x="820" y="99"/>
                      </a:cxn>
                      <a:cxn ang="0">
                        <a:pos x="867" y="138"/>
                      </a:cxn>
                      <a:cxn ang="0">
                        <a:pos x="917" y="191"/>
                      </a:cxn>
                      <a:cxn ang="0">
                        <a:pos x="948" y="234"/>
                      </a:cxn>
                      <a:cxn ang="0">
                        <a:pos x="987" y="307"/>
                      </a:cxn>
                      <a:cxn ang="0">
                        <a:pos x="1005" y="356"/>
                      </a:cxn>
                      <a:cxn ang="0">
                        <a:pos x="1018" y="405"/>
                      </a:cxn>
                      <a:cxn ang="0">
                        <a:pos x="1029" y="478"/>
                      </a:cxn>
                      <a:cxn ang="0">
                        <a:pos x="1029" y="551"/>
                      </a:cxn>
                      <a:cxn ang="0">
                        <a:pos x="1018" y="624"/>
                      </a:cxn>
                      <a:cxn ang="0">
                        <a:pos x="1005" y="673"/>
                      </a:cxn>
                      <a:cxn ang="0">
                        <a:pos x="987" y="722"/>
                      </a:cxn>
                      <a:cxn ang="0">
                        <a:pos x="941" y="805"/>
                      </a:cxn>
                      <a:cxn ang="0">
                        <a:pos x="912" y="844"/>
                      </a:cxn>
                      <a:cxn ang="0">
                        <a:pos x="844" y="912"/>
                      </a:cxn>
                      <a:cxn ang="0">
                        <a:pos x="795" y="948"/>
                      </a:cxn>
                      <a:cxn ang="0">
                        <a:pos x="698" y="997"/>
                      </a:cxn>
                      <a:cxn ang="0">
                        <a:pos x="643" y="1014"/>
                      </a:cxn>
                      <a:cxn ang="0">
                        <a:pos x="576" y="1027"/>
                      </a:cxn>
                      <a:cxn ang="0">
                        <a:pos x="503" y="1031"/>
                      </a:cxn>
                      <a:cxn ang="0">
                        <a:pos x="430" y="1023"/>
                      </a:cxn>
                      <a:cxn ang="0">
                        <a:pos x="356" y="1005"/>
                      </a:cxn>
                      <a:cxn ang="0">
                        <a:pos x="283" y="976"/>
                      </a:cxn>
                      <a:cxn ang="0">
                        <a:pos x="234" y="948"/>
                      </a:cxn>
                      <a:cxn ang="0">
                        <a:pos x="186" y="912"/>
                      </a:cxn>
                      <a:cxn ang="0">
                        <a:pos x="140" y="868"/>
                      </a:cxn>
                      <a:cxn ang="0">
                        <a:pos x="113" y="838"/>
                      </a:cxn>
                      <a:cxn ang="0">
                        <a:pos x="67" y="771"/>
                      </a:cxn>
                      <a:cxn ang="0">
                        <a:pos x="43" y="722"/>
                      </a:cxn>
                      <a:cxn ang="0">
                        <a:pos x="24" y="673"/>
                      </a:cxn>
                      <a:cxn ang="0">
                        <a:pos x="11" y="624"/>
                      </a:cxn>
                      <a:cxn ang="0">
                        <a:pos x="0" y="527"/>
                      </a:cxn>
                      <a:cxn ang="0">
                        <a:pos x="3" y="454"/>
                      </a:cxn>
                      <a:cxn ang="0">
                        <a:pos x="17" y="381"/>
                      </a:cxn>
                      <a:cxn ang="0">
                        <a:pos x="39" y="314"/>
                      </a:cxn>
                      <a:cxn ang="0">
                        <a:pos x="64" y="264"/>
                      </a:cxn>
                      <a:cxn ang="0">
                        <a:pos x="88" y="225"/>
                      </a:cxn>
                      <a:cxn ang="0">
                        <a:pos x="137" y="164"/>
                      </a:cxn>
                      <a:cxn ang="0">
                        <a:pos x="164" y="138"/>
                      </a:cxn>
                      <a:cxn ang="0">
                        <a:pos x="210" y="99"/>
                      </a:cxn>
                      <a:cxn ang="0">
                        <a:pos x="259" y="67"/>
                      </a:cxn>
                      <a:cxn ang="0">
                        <a:pos x="308" y="43"/>
                      </a:cxn>
                      <a:cxn ang="0">
                        <a:pos x="356" y="24"/>
                      </a:cxn>
                      <a:cxn ang="0">
                        <a:pos x="430" y="6"/>
                      </a:cxn>
                      <a:cxn ang="0">
                        <a:pos x="503" y="0"/>
                      </a:cxn>
                    </a:cxnLst>
                    <a:rect l="0" t="0" r="r" b="b"/>
                    <a:pathLst>
                      <a:path w="1030" h="1031">
                        <a:moveTo>
                          <a:pt x="503" y="0"/>
                        </a:moveTo>
                        <a:lnTo>
                          <a:pt x="527" y="0"/>
                        </a:lnTo>
                        <a:lnTo>
                          <a:pt x="551" y="1"/>
                        </a:lnTo>
                        <a:lnTo>
                          <a:pt x="576" y="2"/>
                        </a:lnTo>
                        <a:lnTo>
                          <a:pt x="600" y="6"/>
                        </a:lnTo>
                        <a:lnTo>
                          <a:pt x="625" y="11"/>
                        </a:lnTo>
                        <a:lnTo>
                          <a:pt x="643" y="16"/>
                        </a:lnTo>
                        <a:lnTo>
                          <a:pt x="649" y="17"/>
                        </a:lnTo>
                        <a:lnTo>
                          <a:pt x="673" y="24"/>
                        </a:lnTo>
                        <a:lnTo>
                          <a:pt x="698" y="32"/>
                        </a:lnTo>
                        <a:lnTo>
                          <a:pt x="716" y="39"/>
                        </a:lnTo>
                        <a:lnTo>
                          <a:pt x="722" y="43"/>
                        </a:lnTo>
                        <a:lnTo>
                          <a:pt x="746" y="54"/>
                        </a:lnTo>
                        <a:lnTo>
                          <a:pt x="765" y="65"/>
                        </a:lnTo>
                        <a:lnTo>
                          <a:pt x="771" y="67"/>
                        </a:lnTo>
                        <a:lnTo>
                          <a:pt x="795" y="83"/>
                        </a:lnTo>
                        <a:lnTo>
                          <a:pt x="804" y="88"/>
                        </a:lnTo>
                        <a:lnTo>
                          <a:pt x="820" y="99"/>
                        </a:lnTo>
                        <a:lnTo>
                          <a:pt x="838" y="112"/>
                        </a:lnTo>
                        <a:lnTo>
                          <a:pt x="844" y="117"/>
                        </a:lnTo>
                        <a:lnTo>
                          <a:pt x="867" y="138"/>
                        </a:lnTo>
                        <a:lnTo>
                          <a:pt x="893" y="164"/>
                        </a:lnTo>
                        <a:lnTo>
                          <a:pt x="912" y="187"/>
                        </a:lnTo>
                        <a:lnTo>
                          <a:pt x="917" y="191"/>
                        </a:lnTo>
                        <a:lnTo>
                          <a:pt x="931" y="210"/>
                        </a:lnTo>
                        <a:lnTo>
                          <a:pt x="941" y="225"/>
                        </a:lnTo>
                        <a:lnTo>
                          <a:pt x="948" y="234"/>
                        </a:lnTo>
                        <a:lnTo>
                          <a:pt x="962" y="259"/>
                        </a:lnTo>
                        <a:lnTo>
                          <a:pt x="966" y="264"/>
                        </a:lnTo>
                        <a:lnTo>
                          <a:pt x="987" y="307"/>
                        </a:lnTo>
                        <a:lnTo>
                          <a:pt x="990" y="314"/>
                        </a:lnTo>
                        <a:lnTo>
                          <a:pt x="997" y="332"/>
                        </a:lnTo>
                        <a:lnTo>
                          <a:pt x="1005" y="356"/>
                        </a:lnTo>
                        <a:lnTo>
                          <a:pt x="1012" y="381"/>
                        </a:lnTo>
                        <a:lnTo>
                          <a:pt x="1015" y="386"/>
                        </a:lnTo>
                        <a:lnTo>
                          <a:pt x="1018" y="405"/>
                        </a:lnTo>
                        <a:lnTo>
                          <a:pt x="1023" y="429"/>
                        </a:lnTo>
                        <a:lnTo>
                          <a:pt x="1027" y="454"/>
                        </a:lnTo>
                        <a:lnTo>
                          <a:pt x="1029" y="478"/>
                        </a:lnTo>
                        <a:lnTo>
                          <a:pt x="1030" y="502"/>
                        </a:lnTo>
                        <a:lnTo>
                          <a:pt x="1030" y="527"/>
                        </a:lnTo>
                        <a:lnTo>
                          <a:pt x="1029" y="551"/>
                        </a:lnTo>
                        <a:lnTo>
                          <a:pt x="1027" y="576"/>
                        </a:lnTo>
                        <a:lnTo>
                          <a:pt x="1023" y="600"/>
                        </a:lnTo>
                        <a:lnTo>
                          <a:pt x="1018" y="624"/>
                        </a:lnTo>
                        <a:lnTo>
                          <a:pt x="1015" y="643"/>
                        </a:lnTo>
                        <a:lnTo>
                          <a:pt x="1012" y="649"/>
                        </a:lnTo>
                        <a:lnTo>
                          <a:pt x="1005" y="673"/>
                        </a:lnTo>
                        <a:lnTo>
                          <a:pt x="997" y="697"/>
                        </a:lnTo>
                        <a:lnTo>
                          <a:pt x="990" y="715"/>
                        </a:lnTo>
                        <a:lnTo>
                          <a:pt x="987" y="722"/>
                        </a:lnTo>
                        <a:lnTo>
                          <a:pt x="966" y="765"/>
                        </a:lnTo>
                        <a:lnTo>
                          <a:pt x="948" y="795"/>
                        </a:lnTo>
                        <a:lnTo>
                          <a:pt x="941" y="805"/>
                        </a:lnTo>
                        <a:lnTo>
                          <a:pt x="931" y="819"/>
                        </a:lnTo>
                        <a:lnTo>
                          <a:pt x="917" y="838"/>
                        </a:lnTo>
                        <a:lnTo>
                          <a:pt x="912" y="844"/>
                        </a:lnTo>
                        <a:lnTo>
                          <a:pt x="893" y="866"/>
                        </a:lnTo>
                        <a:lnTo>
                          <a:pt x="867" y="892"/>
                        </a:lnTo>
                        <a:lnTo>
                          <a:pt x="844" y="912"/>
                        </a:lnTo>
                        <a:lnTo>
                          <a:pt x="820" y="931"/>
                        </a:lnTo>
                        <a:lnTo>
                          <a:pt x="804" y="941"/>
                        </a:lnTo>
                        <a:lnTo>
                          <a:pt x="795" y="948"/>
                        </a:lnTo>
                        <a:lnTo>
                          <a:pt x="765" y="966"/>
                        </a:lnTo>
                        <a:lnTo>
                          <a:pt x="722" y="988"/>
                        </a:lnTo>
                        <a:lnTo>
                          <a:pt x="698" y="997"/>
                        </a:lnTo>
                        <a:lnTo>
                          <a:pt x="673" y="1005"/>
                        </a:lnTo>
                        <a:lnTo>
                          <a:pt x="649" y="1013"/>
                        </a:lnTo>
                        <a:lnTo>
                          <a:pt x="643" y="1014"/>
                        </a:lnTo>
                        <a:lnTo>
                          <a:pt x="625" y="1019"/>
                        </a:lnTo>
                        <a:lnTo>
                          <a:pt x="600" y="1023"/>
                        </a:lnTo>
                        <a:lnTo>
                          <a:pt x="576" y="1027"/>
                        </a:lnTo>
                        <a:lnTo>
                          <a:pt x="551" y="1029"/>
                        </a:lnTo>
                        <a:lnTo>
                          <a:pt x="527" y="1031"/>
                        </a:lnTo>
                        <a:lnTo>
                          <a:pt x="503" y="1031"/>
                        </a:lnTo>
                        <a:lnTo>
                          <a:pt x="478" y="1029"/>
                        </a:lnTo>
                        <a:lnTo>
                          <a:pt x="454" y="1027"/>
                        </a:lnTo>
                        <a:lnTo>
                          <a:pt x="430" y="1023"/>
                        </a:lnTo>
                        <a:lnTo>
                          <a:pt x="405" y="1019"/>
                        </a:lnTo>
                        <a:lnTo>
                          <a:pt x="381" y="1013"/>
                        </a:lnTo>
                        <a:lnTo>
                          <a:pt x="356" y="1005"/>
                        </a:lnTo>
                        <a:lnTo>
                          <a:pt x="332" y="997"/>
                        </a:lnTo>
                        <a:lnTo>
                          <a:pt x="308" y="988"/>
                        </a:lnTo>
                        <a:lnTo>
                          <a:pt x="283" y="976"/>
                        </a:lnTo>
                        <a:lnTo>
                          <a:pt x="264" y="966"/>
                        </a:lnTo>
                        <a:lnTo>
                          <a:pt x="259" y="962"/>
                        </a:lnTo>
                        <a:lnTo>
                          <a:pt x="234" y="948"/>
                        </a:lnTo>
                        <a:lnTo>
                          <a:pt x="225" y="941"/>
                        </a:lnTo>
                        <a:lnTo>
                          <a:pt x="210" y="931"/>
                        </a:lnTo>
                        <a:lnTo>
                          <a:pt x="186" y="912"/>
                        </a:lnTo>
                        <a:lnTo>
                          <a:pt x="164" y="892"/>
                        </a:lnTo>
                        <a:lnTo>
                          <a:pt x="161" y="891"/>
                        </a:lnTo>
                        <a:lnTo>
                          <a:pt x="140" y="868"/>
                        </a:lnTo>
                        <a:lnTo>
                          <a:pt x="137" y="866"/>
                        </a:lnTo>
                        <a:lnTo>
                          <a:pt x="118" y="844"/>
                        </a:lnTo>
                        <a:lnTo>
                          <a:pt x="113" y="838"/>
                        </a:lnTo>
                        <a:lnTo>
                          <a:pt x="88" y="805"/>
                        </a:lnTo>
                        <a:lnTo>
                          <a:pt x="82" y="795"/>
                        </a:lnTo>
                        <a:lnTo>
                          <a:pt x="67" y="771"/>
                        </a:lnTo>
                        <a:lnTo>
                          <a:pt x="64" y="765"/>
                        </a:lnTo>
                        <a:lnTo>
                          <a:pt x="54" y="746"/>
                        </a:lnTo>
                        <a:lnTo>
                          <a:pt x="43" y="722"/>
                        </a:lnTo>
                        <a:lnTo>
                          <a:pt x="39" y="715"/>
                        </a:lnTo>
                        <a:lnTo>
                          <a:pt x="33" y="697"/>
                        </a:lnTo>
                        <a:lnTo>
                          <a:pt x="24" y="673"/>
                        </a:lnTo>
                        <a:lnTo>
                          <a:pt x="17" y="649"/>
                        </a:lnTo>
                        <a:lnTo>
                          <a:pt x="15" y="643"/>
                        </a:lnTo>
                        <a:lnTo>
                          <a:pt x="11" y="624"/>
                        </a:lnTo>
                        <a:lnTo>
                          <a:pt x="3" y="576"/>
                        </a:lnTo>
                        <a:lnTo>
                          <a:pt x="1" y="551"/>
                        </a:lnTo>
                        <a:lnTo>
                          <a:pt x="0" y="527"/>
                        </a:lnTo>
                        <a:lnTo>
                          <a:pt x="0" y="502"/>
                        </a:lnTo>
                        <a:lnTo>
                          <a:pt x="1" y="478"/>
                        </a:lnTo>
                        <a:lnTo>
                          <a:pt x="3" y="454"/>
                        </a:lnTo>
                        <a:lnTo>
                          <a:pt x="7" y="429"/>
                        </a:lnTo>
                        <a:lnTo>
                          <a:pt x="11" y="405"/>
                        </a:lnTo>
                        <a:lnTo>
                          <a:pt x="17" y="381"/>
                        </a:lnTo>
                        <a:lnTo>
                          <a:pt x="24" y="356"/>
                        </a:lnTo>
                        <a:lnTo>
                          <a:pt x="33" y="332"/>
                        </a:lnTo>
                        <a:lnTo>
                          <a:pt x="39" y="314"/>
                        </a:lnTo>
                        <a:lnTo>
                          <a:pt x="43" y="307"/>
                        </a:lnTo>
                        <a:lnTo>
                          <a:pt x="54" y="283"/>
                        </a:lnTo>
                        <a:lnTo>
                          <a:pt x="64" y="264"/>
                        </a:lnTo>
                        <a:lnTo>
                          <a:pt x="67" y="259"/>
                        </a:lnTo>
                        <a:lnTo>
                          <a:pt x="82" y="234"/>
                        </a:lnTo>
                        <a:lnTo>
                          <a:pt x="88" y="225"/>
                        </a:lnTo>
                        <a:lnTo>
                          <a:pt x="113" y="191"/>
                        </a:lnTo>
                        <a:lnTo>
                          <a:pt x="118" y="187"/>
                        </a:lnTo>
                        <a:lnTo>
                          <a:pt x="137" y="164"/>
                        </a:lnTo>
                        <a:lnTo>
                          <a:pt x="140" y="161"/>
                        </a:lnTo>
                        <a:lnTo>
                          <a:pt x="161" y="139"/>
                        </a:lnTo>
                        <a:lnTo>
                          <a:pt x="164" y="138"/>
                        </a:lnTo>
                        <a:lnTo>
                          <a:pt x="186" y="117"/>
                        </a:lnTo>
                        <a:lnTo>
                          <a:pt x="192" y="112"/>
                        </a:lnTo>
                        <a:lnTo>
                          <a:pt x="210" y="99"/>
                        </a:lnTo>
                        <a:lnTo>
                          <a:pt x="225" y="88"/>
                        </a:lnTo>
                        <a:lnTo>
                          <a:pt x="234" y="83"/>
                        </a:lnTo>
                        <a:lnTo>
                          <a:pt x="259" y="67"/>
                        </a:lnTo>
                        <a:lnTo>
                          <a:pt x="264" y="65"/>
                        </a:lnTo>
                        <a:lnTo>
                          <a:pt x="283" y="54"/>
                        </a:lnTo>
                        <a:lnTo>
                          <a:pt x="308" y="43"/>
                        </a:lnTo>
                        <a:lnTo>
                          <a:pt x="314" y="39"/>
                        </a:lnTo>
                        <a:lnTo>
                          <a:pt x="332" y="32"/>
                        </a:lnTo>
                        <a:lnTo>
                          <a:pt x="356" y="24"/>
                        </a:lnTo>
                        <a:lnTo>
                          <a:pt x="381" y="17"/>
                        </a:lnTo>
                        <a:lnTo>
                          <a:pt x="405" y="11"/>
                        </a:lnTo>
                        <a:lnTo>
                          <a:pt x="430" y="6"/>
                        </a:lnTo>
                        <a:lnTo>
                          <a:pt x="454" y="2"/>
                        </a:lnTo>
                        <a:lnTo>
                          <a:pt x="478" y="1"/>
                        </a:lnTo>
                        <a:lnTo>
                          <a:pt x="503" y="0"/>
                        </a:lnTo>
                        <a:close/>
                      </a:path>
                    </a:pathLst>
                  </a:custGeom>
                  <a:solidFill>
                    <a:srgbClr val="00CFCF"/>
                  </a:solidFill>
                  <a:ln w="0">
                    <a:solidFill>
                      <a:srgbClr val="00CFC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Freeform 444"/>
                  <p:cNvSpPr>
                    <a:spLocks/>
                  </p:cNvSpPr>
                  <p:nvPr/>
                </p:nvSpPr>
                <p:spPr bwMode="auto">
                  <a:xfrm>
                    <a:off x="2216" y="1723"/>
                    <a:ext cx="932" cy="933"/>
                  </a:xfrm>
                  <a:custGeom>
                    <a:avLst/>
                    <a:gdLst/>
                    <a:ahLst/>
                    <a:cxnLst>
                      <a:cxn ang="0">
                        <a:pos x="502" y="1"/>
                      </a:cxn>
                      <a:cxn ang="0">
                        <a:pos x="576" y="13"/>
                      </a:cxn>
                      <a:cxn ang="0">
                        <a:pos x="624" y="28"/>
                      </a:cxn>
                      <a:cxn ang="0">
                        <a:pos x="673" y="48"/>
                      </a:cxn>
                      <a:cxn ang="0">
                        <a:pos x="722" y="77"/>
                      </a:cxn>
                      <a:cxn ang="0">
                        <a:pos x="770" y="112"/>
                      </a:cxn>
                      <a:cxn ang="0">
                        <a:pos x="796" y="138"/>
                      </a:cxn>
                      <a:cxn ang="0">
                        <a:pos x="844" y="193"/>
                      </a:cxn>
                      <a:cxn ang="0">
                        <a:pos x="870" y="234"/>
                      </a:cxn>
                      <a:cxn ang="0">
                        <a:pos x="895" y="283"/>
                      </a:cxn>
                      <a:cxn ang="0">
                        <a:pos x="917" y="347"/>
                      </a:cxn>
                      <a:cxn ang="0">
                        <a:pos x="929" y="405"/>
                      </a:cxn>
                      <a:cxn ang="0">
                        <a:pos x="932" y="478"/>
                      </a:cxn>
                      <a:cxn ang="0">
                        <a:pos x="919" y="575"/>
                      </a:cxn>
                      <a:cxn ang="0">
                        <a:pos x="905" y="624"/>
                      </a:cxn>
                      <a:cxn ang="0">
                        <a:pos x="883" y="673"/>
                      </a:cxn>
                      <a:cxn ang="0">
                        <a:pos x="856" y="722"/>
                      </a:cxn>
                      <a:cxn ang="0">
                        <a:pos x="819" y="770"/>
                      </a:cxn>
                      <a:cxn ang="0">
                        <a:pos x="771" y="819"/>
                      </a:cxn>
                      <a:cxn ang="0">
                        <a:pos x="739" y="843"/>
                      </a:cxn>
                      <a:cxn ang="0">
                        <a:pos x="697" y="870"/>
                      </a:cxn>
                      <a:cxn ang="0">
                        <a:pos x="649" y="894"/>
                      </a:cxn>
                      <a:cxn ang="0">
                        <a:pos x="584" y="917"/>
                      </a:cxn>
                      <a:cxn ang="0">
                        <a:pos x="527" y="928"/>
                      </a:cxn>
                      <a:cxn ang="0">
                        <a:pos x="454" y="933"/>
                      </a:cxn>
                      <a:cxn ang="0">
                        <a:pos x="381" y="924"/>
                      </a:cxn>
                      <a:cxn ang="0">
                        <a:pos x="307" y="904"/>
                      </a:cxn>
                      <a:cxn ang="0">
                        <a:pos x="234" y="870"/>
                      </a:cxn>
                      <a:cxn ang="0">
                        <a:pos x="192" y="843"/>
                      </a:cxn>
                      <a:cxn ang="0">
                        <a:pos x="137" y="796"/>
                      </a:cxn>
                      <a:cxn ang="0">
                        <a:pos x="112" y="770"/>
                      </a:cxn>
                      <a:cxn ang="0">
                        <a:pos x="76" y="722"/>
                      </a:cxn>
                      <a:cxn ang="0">
                        <a:pos x="48" y="673"/>
                      </a:cxn>
                      <a:cxn ang="0">
                        <a:pos x="19" y="600"/>
                      </a:cxn>
                      <a:cxn ang="0">
                        <a:pos x="3" y="527"/>
                      </a:cxn>
                      <a:cxn ang="0">
                        <a:pos x="0" y="453"/>
                      </a:cxn>
                      <a:cxn ang="0">
                        <a:pos x="7" y="380"/>
                      </a:cxn>
                      <a:cxn ang="0">
                        <a:pos x="39" y="277"/>
                      </a:cxn>
                      <a:cxn ang="0">
                        <a:pos x="64" y="230"/>
                      </a:cxn>
                      <a:cxn ang="0">
                        <a:pos x="112" y="161"/>
                      </a:cxn>
                      <a:cxn ang="0">
                        <a:pos x="137" y="135"/>
                      </a:cxn>
                      <a:cxn ang="0">
                        <a:pos x="210" y="77"/>
                      </a:cxn>
                      <a:cxn ang="0">
                        <a:pos x="259" y="48"/>
                      </a:cxn>
                      <a:cxn ang="0">
                        <a:pos x="332" y="19"/>
                      </a:cxn>
                      <a:cxn ang="0">
                        <a:pos x="405" y="4"/>
                      </a:cxn>
                    </a:cxnLst>
                    <a:rect l="0" t="0" r="r" b="b"/>
                    <a:pathLst>
                      <a:path w="932" h="933">
                        <a:moveTo>
                          <a:pt x="454" y="0"/>
                        </a:moveTo>
                        <a:lnTo>
                          <a:pt x="478" y="0"/>
                        </a:lnTo>
                        <a:lnTo>
                          <a:pt x="502" y="1"/>
                        </a:lnTo>
                        <a:lnTo>
                          <a:pt x="527" y="4"/>
                        </a:lnTo>
                        <a:lnTo>
                          <a:pt x="551" y="7"/>
                        </a:lnTo>
                        <a:lnTo>
                          <a:pt x="576" y="13"/>
                        </a:lnTo>
                        <a:lnTo>
                          <a:pt x="584" y="16"/>
                        </a:lnTo>
                        <a:lnTo>
                          <a:pt x="600" y="19"/>
                        </a:lnTo>
                        <a:lnTo>
                          <a:pt x="624" y="28"/>
                        </a:lnTo>
                        <a:lnTo>
                          <a:pt x="649" y="37"/>
                        </a:lnTo>
                        <a:lnTo>
                          <a:pt x="654" y="39"/>
                        </a:lnTo>
                        <a:lnTo>
                          <a:pt x="673" y="48"/>
                        </a:lnTo>
                        <a:lnTo>
                          <a:pt x="697" y="61"/>
                        </a:lnTo>
                        <a:lnTo>
                          <a:pt x="702" y="63"/>
                        </a:lnTo>
                        <a:lnTo>
                          <a:pt x="722" y="77"/>
                        </a:lnTo>
                        <a:lnTo>
                          <a:pt x="739" y="89"/>
                        </a:lnTo>
                        <a:lnTo>
                          <a:pt x="746" y="93"/>
                        </a:lnTo>
                        <a:lnTo>
                          <a:pt x="770" y="112"/>
                        </a:lnTo>
                        <a:lnTo>
                          <a:pt x="771" y="112"/>
                        </a:lnTo>
                        <a:lnTo>
                          <a:pt x="795" y="135"/>
                        </a:lnTo>
                        <a:lnTo>
                          <a:pt x="796" y="138"/>
                        </a:lnTo>
                        <a:lnTo>
                          <a:pt x="819" y="161"/>
                        </a:lnTo>
                        <a:lnTo>
                          <a:pt x="838" y="185"/>
                        </a:lnTo>
                        <a:lnTo>
                          <a:pt x="844" y="193"/>
                        </a:lnTo>
                        <a:lnTo>
                          <a:pt x="856" y="210"/>
                        </a:lnTo>
                        <a:lnTo>
                          <a:pt x="868" y="230"/>
                        </a:lnTo>
                        <a:lnTo>
                          <a:pt x="870" y="234"/>
                        </a:lnTo>
                        <a:lnTo>
                          <a:pt x="883" y="258"/>
                        </a:lnTo>
                        <a:lnTo>
                          <a:pt x="892" y="277"/>
                        </a:lnTo>
                        <a:lnTo>
                          <a:pt x="895" y="283"/>
                        </a:lnTo>
                        <a:lnTo>
                          <a:pt x="905" y="307"/>
                        </a:lnTo>
                        <a:lnTo>
                          <a:pt x="912" y="332"/>
                        </a:lnTo>
                        <a:lnTo>
                          <a:pt x="917" y="347"/>
                        </a:lnTo>
                        <a:lnTo>
                          <a:pt x="919" y="356"/>
                        </a:lnTo>
                        <a:lnTo>
                          <a:pt x="924" y="380"/>
                        </a:lnTo>
                        <a:lnTo>
                          <a:pt x="929" y="405"/>
                        </a:lnTo>
                        <a:lnTo>
                          <a:pt x="931" y="429"/>
                        </a:lnTo>
                        <a:lnTo>
                          <a:pt x="932" y="453"/>
                        </a:lnTo>
                        <a:lnTo>
                          <a:pt x="932" y="478"/>
                        </a:lnTo>
                        <a:lnTo>
                          <a:pt x="931" y="502"/>
                        </a:lnTo>
                        <a:lnTo>
                          <a:pt x="929" y="527"/>
                        </a:lnTo>
                        <a:lnTo>
                          <a:pt x="919" y="575"/>
                        </a:lnTo>
                        <a:lnTo>
                          <a:pt x="917" y="585"/>
                        </a:lnTo>
                        <a:lnTo>
                          <a:pt x="912" y="600"/>
                        </a:lnTo>
                        <a:lnTo>
                          <a:pt x="905" y="624"/>
                        </a:lnTo>
                        <a:lnTo>
                          <a:pt x="895" y="648"/>
                        </a:lnTo>
                        <a:lnTo>
                          <a:pt x="892" y="654"/>
                        </a:lnTo>
                        <a:lnTo>
                          <a:pt x="883" y="673"/>
                        </a:lnTo>
                        <a:lnTo>
                          <a:pt x="870" y="697"/>
                        </a:lnTo>
                        <a:lnTo>
                          <a:pt x="868" y="702"/>
                        </a:lnTo>
                        <a:lnTo>
                          <a:pt x="856" y="722"/>
                        </a:lnTo>
                        <a:lnTo>
                          <a:pt x="844" y="739"/>
                        </a:lnTo>
                        <a:lnTo>
                          <a:pt x="838" y="746"/>
                        </a:lnTo>
                        <a:lnTo>
                          <a:pt x="819" y="770"/>
                        </a:lnTo>
                        <a:lnTo>
                          <a:pt x="796" y="795"/>
                        </a:lnTo>
                        <a:lnTo>
                          <a:pt x="795" y="796"/>
                        </a:lnTo>
                        <a:lnTo>
                          <a:pt x="771" y="819"/>
                        </a:lnTo>
                        <a:lnTo>
                          <a:pt x="770" y="819"/>
                        </a:lnTo>
                        <a:lnTo>
                          <a:pt x="746" y="838"/>
                        </a:lnTo>
                        <a:lnTo>
                          <a:pt x="739" y="843"/>
                        </a:lnTo>
                        <a:lnTo>
                          <a:pt x="722" y="856"/>
                        </a:lnTo>
                        <a:lnTo>
                          <a:pt x="702" y="868"/>
                        </a:lnTo>
                        <a:lnTo>
                          <a:pt x="697" y="870"/>
                        </a:lnTo>
                        <a:lnTo>
                          <a:pt x="673" y="884"/>
                        </a:lnTo>
                        <a:lnTo>
                          <a:pt x="654" y="892"/>
                        </a:lnTo>
                        <a:lnTo>
                          <a:pt x="649" y="894"/>
                        </a:lnTo>
                        <a:lnTo>
                          <a:pt x="624" y="904"/>
                        </a:lnTo>
                        <a:lnTo>
                          <a:pt x="600" y="912"/>
                        </a:lnTo>
                        <a:lnTo>
                          <a:pt x="584" y="917"/>
                        </a:lnTo>
                        <a:lnTo>
                          <a:pt x="576" y="919"/>
                        </a:lnTo>
                        <a:lnTo>
                          <a:pt x="551" y="924"/>
                        </a:lnTo>
                        <a:lnTo>
                          <a:pt x="527" y="928"/>
                        </a:lnTo>
                        <a:lnTo>
                          <a:pt x="502" y="930"/>
                        </a:lnTo>
                        <a:lnTo>
                          <a:pt x="478" y="933"/>
                        </a:lnTo>
                        <a:lnTo>
                          <a:pt x="454" y="933"/>
                        </a:lnTo>
                        <a:lnTo>
                          <a:pt x="429" y="930"/>
                        </a:lnTo>
                        <a:lnTo>
                          <a:pt x="405" y="928"/>
                        </a:lnTo>
                        <a:lnTo>
                          <a:pt x="381" y="924"/>
                        </a:lnTo>
                        <a:lnTo>
                          <a:pt x="356" y="919"/>
                        </a:lnTo>
                        <a:lnTo>
                          <a:pt x="347" y="917"/>
                        </a:lnTo>
                        <a:lnTo>
                          <a:pt x="307" y="904"/>
                        </a:lnTo>
                        <a:lnTo>
                          <a:pt x="277" y="892"/>
                        </a:lnTo>
                        <a:lnTo>
                          <a:pt x="259" y="884"/>
                        </a:lnTo>
                        <a:lnTo>
                          <a:pt x="234" y="870"/>
                        </a:lnTo>
                        <a:lnTo>
                          <a:pt x="229" y="868"/>
                        </a:lnTo>
                        <a:lnTo>
                          <a:pt x="210" y="856"/>
                        </a:lnTo>
                        <a:lnTo>
                          <a:pt x="192" y="843"/>
                        </a:lnTo>
                        <a:lnTo>
                          <a:pt x="185" y="838"/>
                        </a:lnTo>
                        <a:lnTo>
                          <a:pt x="161" y="819"/>
                        </a:lnTo>
                        <a:lnTo>
                          <a:pt x="137" y="796"/>
                        </a:lnTo>
                        <a:lnTo>
                          <a:pt x="136" y="795"/>
                        </a:lnTo>
                        <a:lnTo>
                          <a:pt x="113" y="770"/>
                        </a:lnTo>
                        <a:lnTo>
                          <a:pt x="112" y="770"/>
                        </a:lnTo>
                        <a:lnTo>
                          <a:pt x="93" y="746"/>
                        </a:lnTo>
                        <a:lnTo>
                          <a:pt x="88" y="739"/>
                        </a:lnTo>
                        <a:lnTo>
                          <a:pt x="76" y="722"/>
                        </a:lnTo>
                        <a:lnTo>
                          <a:pt x="64" y="702"/>
                        </a:lnTo>
                        <a:lnTo>
                          <a:pt x="61" y="697"/>
                        </a:lnTo>
                        <a:lnTo>
                          <a:pt x="48" y="673"/>
                        </a:lnTo>
                        <a:lnTo>
                          <a:pt x="39" y="654"/>
                        </a:lnTo>
                        <a:lnTo>
                          <a:pt x="27" y="624"/>
                        </a:lnTo>
                        <a:lnTo>
                          <a:pt x="19" y="600"/>
                        </a:lnTo>
                        <a:lnTo>
                          <a:pt x="15" y="585"/>
                        </a:lnTo>
                        <a:lnTo>
                          <a:pt x="7" y="551"/>
                        </a:lnTo>
                        <a:lnTo>
                          <a:pt x="3" y="527"/>
                        </a:lnTo>
                        <a:lnTo>
                          <a:pt x="1" y="502"/>
                        </a:lnTo>
                        <a:lnTo>
                          <a:pt x="0" y="478"/>
                        </a:lnTo>
                        <a:lnTo>
                          <a:pt x="0" y="453"/>
                        </a:lnTo>
                        <a:lnTo>
                          <a:pt x="1" y="429"/>
                        </a:lnTo>
                        <a:lnTo>
                          <a:pt x="3" y="405"/>
                        </a:lnTo>
                        <a:lnTo>
                          <a:pt x="7" y="380"/>
                        </a:lnTo>
                        <a:lnTo>
                          <a:pt x="19" y="332"/>
                        </a:lnTo>
                        <a:lnTo>
                          <a:pt x="27" y="307"/>
                        </a:lnTo>
                        <a:lnTo>
                          <a:pt x="39" y="277"/>
                        </a:lnTo>
                        <a:lnTo>
                          <a:pt x="48" y="258"/>
                        </a:lnTo>
                        <a:lnTo>
                          <a:pt x="61" y="234"/>
                        </a:lnTo>
                        <a:lnTo>
                          <a:pt x="64" y="230"/>
                        </a:lnTo>
                        <a:lnTo>
                          <a:pt x="76" y="210"/>
                        </a:lnTo>
                        <a:lnTo>
                          <a:pt x="93" y="185"/>
                        </a:lnTo>
                        <a:lnTo>
                          <a:pt x="112" y="161"/>
                        </a:lnTo>
                        <a:lnTo>
                          <a:pt x="113" y="161"/>
                        </a:lnTo>
                        <a:lnTo>
                          <a:pt x="136" y="138"/>
                        </a:lnTo>
                        <a:lnTo>
                          <a:pt x="137" y="135"/>
                        </a:lnTo>
                        <a:lnTo>
                          <a:pt x="161" y="112"/>
                        </a:lnTo>
                        <a:lnTo>
                          <a:pt x="185" y="93"/>
                        </a:lnTo>
                        <a:lnTo>
                          <a:pt x="210" y="77"/>
                        </a:lnTo>
                        <a:lnTo>
                          <a:pt x="229" y="63"/>
                        </a:lnTo>
                        <a:lnTo>
                          <a:pt x="234" y="61"/>
                        </a:lnTo>
                        <a:lnTo>
                          <a:pt x="259" y="48"/>
                        </a:lnTo>
                        <a:lnTo>
                          <a:pt x="277" y="39"/>
                        </a:lnTo>
                        <a:lnTo>
                          <a:pt x="307" y="28"/>
                        </a:lnTo>
                        <a:lnTo>
                          <a:pt x="332" y="19"/>
                        </a:lnTo>
                        <a:lnTo>
                          <a:pt x="356" y="13"/>
                        </a:lnTo>
                        <a:lnTo>
                          <a:pt x="381" y="7"/>
                        </a:lnTo>
                        <a:lnTo>
                          <a:pt x="405" y="4"/>
                        </a:lnTo>
                        <a:lnTo>
                          <a:pt x="429" y="1"/>
                        </a:lnTo>
                        <a:lnTo>
                          <a:pt x="454" y="0"/>
                        </a:lnTo>
                        <a:close/>
                      </a:path>
                    </a:pathLst>
                  </a:custGeom>
                  <a:solidFill>
                    <a:srgbClr val="00DFDF"/>
                  </a:solidFill>
                  <a:ln w="0">
                    <a:solidFill>
                      <a:srgbClr val="00DFD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Freeform 445"/>
                  <p:cNvSpPr>
                    <a:spLocks/>
                  </p:cNvSpPr>
                  <p:nvPr/>
                </p:nvSpPr>
                <p:spPr bwMode="auto">
                  <a:xfrm>
                    <a:off x="2255" y="1761"/>
                    <a:ext cx="854" cy="855"/>
                  </a:xfrm>
                  <a:custGeom>
                    <a:avLst/>
                    <a:gdLst/>
                    <a:ahLst/>
                    <a:cxnLst>
                      <a:cxn ang="0">
                        <a:pos x="456" y="1"/>
                      </a:cxn>
                      <a:cxn ang="0">
                        <a:pos x="512" y="9"/>
                      </a:cxn>
                      <a:cxn ang="0">
                        <a:pos x="572" y="25"/>
                      </a:cxn>
                      <a:cxn ang="0">
                        <a:pos x="634" y="54"/>
                      </a:cxn>
                      <a:cxn ang="0">
                        <a:pos x="683" y="85"/>
                      </a:cxn>
                      <a:cxn ang="0">
                        <a:pos x="727" y="123"/>
                      </a:cxn>
                      <a:cxn ang="0">
                        <a:pos x="756" y="155"/>
                      </a:cxn>
                      <a:cxn ang="0">
                        <a:pos x="786" y="196"/>
                      </a:cxn>
                      <a:cxn ang="0">
                        <a:pos x="813" y="245"/>
                      </a:cxn>
                      <a:cxn ang="0">
                        <a:pos x="840" y="318"/>
                      </a:cxn>
                      <a:cxn ang="0">
                        <a:pos x="853" y="391"/>
                      </a:cxn>
                      <a:cxn ang="0">
                        <a:pos x="854" y="440"/>
                      </a:cxn>
                      <a:cxn ang="0">
                        <a:pos x="850" y="489"/>
                      </a:cxn>
                      <a:cxn ang="0">
                        <a:pos x="832" y="562"/>
                      </a:cxn>
                      <a:cxn ang="0">
                        <a:pos x="813" y="610"/>
                      </a:cxn>
                      <a:cxn ang="0">
                        <a:pos x="786" y="659"/>
                      </a:cxn>
                      <a:cxn ang="0">
                        <a:pos x="756" y="701"/>
                      </a:cxn>
                      <a:cxn ang="0">
                        <a:pos x="727" y="732"/>
                      </a:cxn>
                      <a:cxn ang="0">
                        <a:pos x="683" y="770"/>
                      </a:cxn>
                      <a:cxn ang="0">
                        <a:pos x="634" y="801"/>
                      </a:cxn>
                      <a:cxn ang="0">
                        <a:pos x="585" y="825"/>
                      </a:cxn>
                      <a:cxn ang="0">
                        <a:pos x="537" y="841"/>
                      </a:cxn>
                      <a:cxn ang="0">
                        <a:pos x="463" y="854"/>
                      </a:cxn>
                      <a:cxn ang="0">
                        <a:pos x="415" y="855"/>
                      </a:cxn>
                      <a:cxn ang="0">
                        <a:pos x="342" y="847"/>
                      </a:cxn>
                      <a:cxn ang="0">
                        <a:pos x="268" y="825"/>
                      </a:cxn>
                      <a:cxn ang="0">
                        <a:pos x="220" y="801"/>
                      </a:cxn>
                      <a:cxn ang="0">
                        <a:pos x="171" y="770"/>
                      </a:cxn>
                      <a:cxn ang="0">
                        <a:pos x="127" y="732"/>
                      </a:cxn>
                      <a:cxn ang="0">
                        <a:pos x="98" y="701"/>
                      </a:cxn>
                      <a:cxn ang="0">
                        <a:pos x="67" y="659"/>
                      </a:cxn>
                      <a:cxn ang="0">
                        <a:pos x="41" y="610"/>
                      </a:cxn>
                      <a:cxn ang="0">
                        <a:pos x="21" y="562"/>
                      </a:cxn>
                      <a:cxn ang="0">
                        <a:pos x="2" y="464"/>
                      </a:cxn>
                      <a:cxn ang="0">
                        <a:pos x="2" y="391"/>
                      </a:cxn>
                      <a:cxn ang="0">
                        <a:pos x="13" y="318"/>
                      </a:cxn>
                      <a:cxn ang="0">
                        <a:pos x="30" y="269"/>
                      </a:cxn>
                      <a:cxn ang="0">
                        <a:pos x="53" y="220"/>
                      </a:cxn>
                      <a:cxn ang="0">
                        <a:pos x="85" y="172"/>
                      </a:cxn>
                      <a:cxn ang="0">
                        <a:pos x="122" y="128"/>
                      </a:cxn>
                      <a:cxn ang="0">
                        <a:pos x="155" y="100"/>
                      </a:cxn>
                      <a:cxn ang="0">
                        <a:pos x="195" y="68"/>
                      </a:cxn>
                      <a:cxn ang="0">
                        <a:pos x="268" y="31"/>
                      </a:cxn>
                      <a:cxn ang="0">
                        <a:pos x="317" y="15"/>
                      </a:cxn>
                      <a:cxn ang="0">
                        <a:pos x="390" y="3"/>
                      </a:cxn>
                    </a:cxnLst>
                    <a:rect l="0" t="0" r="r" b="b"/>
                    <a:pathLst>
                      <a:path w="854" h="855">
                        <a:moveTo>
                          <a:pt x="415" y="0"/>
                        </a:moveTo>
                        <a:lnTo>
                          <a:pt x="439" y="0"/>
                        </a:lnTo>
                        <a:lnTo>
                          <a:pt x="456" y="1"/>
                        </a:lnTo>
                        <a:lnTo>
                          <a:pt x="463" y="3"/>
                        </a:lnTo>
                        <a:lnTo>
                          <a:pt x="488" y="5"/>
                        </a:lnTo>
                        <a:lnTo>
                          <a:pt x="512" y="9"/>
                        </a:lnTo>
                        <a:lnTo>
                          <a:pt x="537" y="15"/>
                        </a:lnTo>
                        <a:lnTo>
                          <a:pt x="561" y="22"/>
                        </a:lnTo>
                        <a:lnTo>
                          <a:pt x="572" y="25"/>
                        </a:lnTo>
                        <a:lnTo>
                          <a:pt x="585" y="31"/>
                        </a:lnTo>
                        <a:lnTo>
                          <a:pt x="610" y="42"/>
                        </a:lnTo>
                        <a:lnTo>
                          <a:pt x="634" y="54"/>
                        </a:lnTo>
                        <a:lnTo>
                          <a:pt x="658" y="68"/>
                        </a:lnTo>
                        <a:lnTo>
                          <a:pt x="667" y="74"/>
                        </a:lnTo>
                        <a:lnTo>
                          <a:pt x="683" y="85"/>
                        </a:lnTo>
                        <a:lnTo>
                          <a:pt x="700" y="100"/>
                        </a:lnTo>
                        <a:lnTo>
                          <a:pt x="707" y="106"/>
                        </a:lnTo>
                        <a:lnTo>
                          <a:pt x="727" y="123"/>
                        </a:lnTo>
                        <a:lnTo>
                          <a:pt x="732" y="128"/>
                        </a:lnTo>
                        <a:lnTo>
                          <a:pt x="750" y="147"/>
                        </a:lnTo>
                        <a:lnTo>
                          <a:pt x="756" y="155"/>
                        </a:lnTo>
                        <a:lnTo>
                          <a:pt x="769" y="172"/>
                        </a:lnTo>
                        <a:lnTo>
                          <a:pt x="780" y="188"/>
                        </a:lnTo>
                        <a:lnTo>
                          <a:pt x="786" y="196"/>
                        </a:lnTo>
                        <a:lnTo>
                          <a:pt x="800" y="220"/>
                        </a:lnTo>
                        <a:lnTo>
                          <a:pt x="805" y="227"/>
                        </a:lnTo>
                        <a:lnTo>
                          <a:pt x="813" y="245"/>
                        </a:lnTo>
                        <a:lnTo>
                          <a:pt x="824" y="269"/>
                        </a:lnTo>
                        <a:lnTo>
                          <a:pt x="829" y="282"/>
                        </a:lnTo>
                        <a:lnTo>
                          <a:pt x="840" y="318"/>
                        </a:lnTo>
                        <a:lnTo>
                          <a:pt x="846" y="342"/>
                        </a:lnTo>
                        <a:lnTo>
                          <a:pt x="850" y="367"/>
                        </a:lnTo>
                        <a:lnTo>
                          <a:pt x="853" y="391"/>
                        </a:lnTo>
                        <a:lnTo>
                          <a:pt x="853" y="400"/>
                        </a:lnTo>
                        <a:lnTo>
                          <a:pt x="854" y="415"/>
                        </a:lnTo>
                        <a:lnTo>
                          <a:pt x="854" y="440"/>
                        </a:lnTo>
                        <a:lnTo>
                          <a:pt x="853" y="457"/>
                        </a:lnTo>
                        <a:lnTo>
                          <a:pt x="853" y="464"/>
                        </a:lnTo>
                        <a:lnTo>
                          <a:pt x="850" y="489"/>
                        </a:lnTo>
                        <a:lnTo>
                          <a:pt x="846" y="513"/>
                        </a:lnTo>
                        <a:lnTo>
                          <a:pt x="840" y="537"/>
                        </a:lnTo>
                        <a:lnTo>
                          <a:pt x="832" y="562"/>
                        </a:lnTo>
                        <a:lnTo>
                          <a:pt x="829" y="573"/>
                        </a:lnTo>
                        <a:lnTo>
                          <a:pt x="824" y="586"/>
                        </a:lnTo>
                        <a:lnTo>
                          <a:pt x="813" y="610"/>
                        </a:lnTo>
                        <a:lnTo>
                          <a:pt x="805" y="628"/>
                        </a:lnTo>
                        <a:lnTo>
                          <a:pt x="800" y="635"/>
                        </a:lnTo>
                        <a:lnTo>
                          <a:pt x="786" y="659"/>
                        </a:lnTo>
                        <a:lnTo>
                          <a:pt x="780" y="669"/>
                        </a:lnTo>
                        <a:lnTo>
                          <a:pt x="769" y="684"/>
                        </a:lnTo>
                        <a:lnTo>
                          <a:pt x="756" y="701"/>
                        </a:lnTo>
                        <a:lnTo>
                          <a:pt x="750" y="708"/>
                        </a:lnTo>
                        <a:lnTo>
                          <a:pt x="732" y="727"/>
                        </a:lnTo>
                        <a:lnTo>
                          <a:pt x="727" y="732"/>
                        </a:lnTo>
                        <a:lnTo>
                          <a:pt x="707" y="750"/>
                        </a:lnTo>
                        <a:lnTo>
                          <a:pt x="700" y="757"/>
                        </a:lnTo>
                        <a:lnTo>
                          <a:pt x="683" y="770"/>
                        </a:lnTo>
                        <a:lnTo>
                          <a:pt x="667" y="781"/>
                        </a:lnTo>
                        <a:lnTo>
                          <a:pt x="658" y="787"/>
                        </a:lnTo>
                        <a:lnTo>
                          <a:pt x="634" y="801"/>
                        </a:lnTo>
                        <a:lnTo>
                          <a:pt x="627" y="805"/>
                        </a:lnTo>
                        <a:lnTo>
                          <a:pt x="610" y="814"/>
                        </a:lnTo>
                        <a:lnTo>
                          <a:pt x="585" y="825"/>
                        </a:lnTo>
                        <a:lnTo>
                          <a:pt x="572" y="830"/>
                        </a:lnTo>
                        <a:lnTo>
                          <a:pt x="561" y="834"/>
                        </a:lnTo>
                        <a:lnTo>
                          <a:pt x="537" y="841"/>
                        </a:lnTo>
                        <a:lnTo>
                          <a:pt x="512" y="847"/>
                        </a:lnTo>
                        <a:lnTo>
                          <a:pt x="488" y="850"/>
                        </a:lnTo>
                        <a:lnTo>
                          <a:pt x="463" y="854"/>
                        </a:lnTo>
                        <a:lnTo>
                          <a:pt x="456" y="854"/>
                        </a:lnTo>
                        <a:lnTo>
                          <a:pt x="439" y="855"/>
                        </a:lnTo>
                        <a:lnTo>
                          <a:pt x="415" y="855"/>
                        </a:lnTo>
                        <a:lnTo>
                          <a:pt x="398" y="854"/>
                        </a:lnTo>
                        <a:lnTo>
                          <a:pt x="390" y="854"/>
                        </a:lnTo>
                        <a:lnTo>
                          <a:pt x="342" y="847"/>
                        </a:lnTo>
                        <a:lnTo>
                          <a:pt x="317" y="841"/>
                        </a:lnTo>
                        <a:lnTo>
                          <a:pt x="293" y="834"/>
                        </a:lnTo>
                        <a:lnTo>
                          <a:pt x="268" y="825"/>
                        </a:lnTo>
                        <a:lnTo>
                          <a:pt x="244" y="814"/>
                        </a:lnTo>
                        <a:lnTo>
                          <a:pt x="227" y="805"/>
                        </a:lnTo>
                        <a:lnTo>
                          <a:pt x="220" y="801"/>
                        </a:lnTo>
                        <a:lnTo>
                          <a:pt x="195" y="787"/>
                        </a:lnTo>
                        <a:lnTo>
                          <a:pt x="187" y="781"/>
                        </a:lnTo>
                        <a:lnTo>
                          <a:pt x="171" y="770"/>
                        </a:lnTo>
                        <a:lnTo>
                          <a:pt x="155" y="757"/>
                        </a:lnTo>
                        <a:lnTo>
                          <a:pt x="146" y="750"/>
                        </a:lnTo>
                        <a:lnTo>
                          <a:pt x="127" y="732"/>
                        </a:lnTo>
                        <a:lnTo>
                          <a:pt x="122" y="727"/>
                        </a:lnTo>
                        <a:lnTo>
                          <a:pt x="104" y="708"/>
                        </a:lnTo>
                        <a:lnTo>
                          <a:pt x="98" y="701"/>
                        </a:lnTo>
                        <a:lnTo>
                          <a:pt x="85" y="684"/>
                        </a:lnTo>
                        <a:lnTo>
                          <a:pt x="73" y="669"/>
                        </a:lnTo>
                        <a:lnTo>
                          <a:pt x="67" y="659"/>
                        </a:lnTo>
                        <a:lnTo>
                          <a:pt x="53" y="635"/>
                        </a:lnTo>
                        <a:lnTo>
                          <a:pt x="49" y="628"/>
                        </a:lnTo>
                        <a:lnTo>
                          <a:pt x="41" y="610"/>
                        </a:lnTo>
                        <a:lnTo>
                          <a:pt x="30" y="586"/>
                        </a:lnTo>
                        <a:lnTo>
                          <a:pt x="25" y="573"/>
                        </a:lnTo>
                        <a:lnTo>
                          <a:pt x="21" y="562"/>
                        </a:lnTo>
                        <a:lnTo>
                          <a:pt x="13" y="537"/>
                        </a:lnTo>
                        <a:lnTo>
                          <a:pt x="4" y="489"/>
                        </a:lnTo>
                        <a:lnTo>
                          <a:pt x="2" y="464"/>
                        </a:lnTo>
                        <a:lnTo>
                          <a:pt x="0" y="457"/>
                        </a:lnTo>
                        <a:lnTo>
                          <a:pt x="0" y="400"/>
                        </a:lnTo>
                        <a:lnTo>
                          <a:pt x="2" y="391"/>
                        </a:lnTo>
                        <a:lnTo>
                          <a:pt x="4" y="367"/>
                        </a:lnTo>
                        <a:lnTo>
                          <a:pt x="9" y="342"/>
                        </a:lnTo>
                        <a:lnTo>
                          <a:pt x="13" y="318"/>
                        </a:lnTo>
                        <a:lnTo>
                          <a:pt x="21" y="294"/>
                        </a:lnTo>
                        <a:lnTo>
                          <a:pt x="25" y="282"/>
                        </a:lnTo>
                        <a:lnTo>
                          <a:pt x="30" y="269"/>
                        </a:lnTo>
                        <a:lnTo>
                          <a:pt x="41" y="245"/>
                        </a:lnTo>
                        <a:lnTo>
                          <a:pt x="49" y="227"/>
                        </a:lnTo>
                        <a:lnTo>
                          <a:pt x="53" y="220"/>
                        </a:lnTo>
                        <a:lnTo>
                          <a:pt x="67" y="196"/>
                        </a:lnTo>
                        <a:lnTo>
                          <a:pt x="73" y="188"/>
                        </a:lnTo>
                        <a:lnTo>
                          <a:pt x="85" y="172"/>
                        </a:lnTo>
                        <a:lnTo>
                          <a:pt x="98" y="155"/>
                        </a:lnTo>
                        <a:lnTo>
                          <a:pt x="104" y="147"/>
                        </a:lnTo>
                        <a:lnTo>
                          <a:pt x="122" y="128"/>
                        </a:lnTo>
                        <a:lnTo>
                          <a:pt x="127" y="123"/>
                        </a:lnTo>
                        <a:lnTo>
                          <a:pt x="146" y="106"/>
                        </a:lnTo>
                        <a:lnTo>
                          <a:pt x="155" y="100"/>
                        </a:lnTo>
                        <a:lnTo>
                          <a:pt x="171" y="85"/>
                        </a:lnTo>
                        <a:lnTo>
                          <a:pt x="187" y="74"/>
                        </a:lnTo>
                        <a:lnTo>
                          <a:pt x="195" y="68"/>
                        </a:lnTo>
                        <a:lnTo>
                          <a:pt x="220" y="54"/>
                        </a:lnTo>
                        <a:lnTo>
                          <a:pt x="244" y="42"/>
                        </a:lnTo>
                        <a:lnTo>
                          <a:pt x="268" y="31"/>
                        </a:lnTo>
                        <a:lnTo>
                          <a:pt x="282" y="25"/>
                        </a:lnTo>
                        <a:lnTo>
                          <a:pt x="293" y="22"/>
                        </a:lnTo>
                        <a:lnTo>
                          <a:pt x="317" y="15"/>
                        </a:lnTo>
                        <a:lnTo>
                          <a:pt x="342" y="9"/>
                        </a:lnTo>
                        <a:lnTo>
                          <a:pt x="366" y="5"/>
                        </a:lnTo>
                        <a:lnTo>
                          <a:pt x="390" y="3"/>
                        </a:lnTo>
                        <a:lnTo>
                          <a:pt x="398" y="1"/>
                        </a:lnTo>
                        <a:lnTo>
                          <a:pt x="415" y="0"/>
                        </a:lnTo>
                        <a:close/>
                      </a:path>
                    </a:pathLst>
                  </a:custGeom>
                  <a:solidFill>
                    <a:srgbClr val="00EFEF"/>
                  </a:solidFill>
                  <a:ln w="0">
                    <a:solidFill>
                      <a:srgbClr val="00EFE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Freeform 446"/>
                  <p:cNvSpPr>
                    <a:spLocks/>
                  </p:cNvSpPr>
                  <p:nvPr/>
                </p:nvSpPr>
                <p:spPr bwMode="auto">
                  <a:xfrm>
                    <a:off x="2300" y="1807"/>
                    <a:ext cx="765" cy="764"/>
                  </a:xfrm>
                  <a:custGeom>
                    <a:avLst/>
                    <a:gdLst/>
                    <a:ahLst/>
                    <a:cxnLst>
                      <a:cxn ang="0">
                        <a:pos x="394" y="0"/>
                      </a:cxn>
                      <a:cxn ang="0">
                        <a:pos x="442" y="5"/>
                      </a:cxn>
                      <a:cxn ang="0">
                        <a:pos x="467" y="8"/>
                      </a:cxn>
                      <a:cxn ang="0">
                        <a:pos x="516" y="24"/>
                      </a:cxn>
                      <a:cxn ang="0">
                        <a:pos x="565" y="46"/>
                      </a:cxn>
                      <a:cxn ang="0">
                        <a:pos x="613" y="77"/>
                      </a:cxn>
                      <a:cxn ang="0">
                        <a:pos x="667" y="126"/>
                      </a:cxn>
                      <a:cxn ang="0">
                        <a:pos x="687" y="150"/>
                      </a:cxn>
                      <a:cxn ang="0">
                        <a:pos x="711" y="186"/>
                      </a:cxn>
                      <a:cxn ang="0">
                        <a:pos x="730" y="223"/>
                      </a:cxn>
                      <a:cxn ang="0">
                        <a:pos x="740" y="248"/>
                      </a:cxn>
                      <a:cxn ang="0">
                        <a:pos x="755" y="296"/>
                      </a:cxn>
                      <a:cxn ang="0">
                        <a:pos x="765" y="369"/>
                      </a:cxn>
                      <a:cxn ang="0">
                        <a:pos x="760" y="442"/>
                      </a:cxn>
                      <a:cxn ang="0">
                        <a:pos x="755" y="467"/>
                      </a:cxn>
                      <a:cxn ang="0">
                        <a:pos x="740" y="516"/>
                      </a:cxn>
                      <a:cxn ang="0">
                        <a:pos x="718" y="564"/>
                      </a:cxn>
                      <a:cxn ang="0">
                        <a:pos x="704" y="589"/>
                      </a:cxn>
                      <a:cxn ang="0">
                        <a:pos x="686" y="613"/>
                      </a:cxn>
                      <a:cxn ang="0">
                        <a:pos x="662" y="642"/>
                      </a:cxn>
                      <a:cxn ang="0">
                        <a:pos x="613" y="686"/>
                      </a:cxn>
                      <a:cxn ang="0">
                        <a:pos x="565" y="718"/>
                      </a:cxn>
                      <a:cxn ang="0">
                        <a:pos x="516" y="740"/>
                      </a:cxn>
                      <a:cxn ang="0">
                        <a:pos x="467" y="755"/>
                      </a:cxn>
                      <a:cxn ang="0">
                        <a:pos x="442" y="759"/>
                      </a:cxn>
                      <a:cxn ang="0">
                        <a:pos x="394" y="764"/>
                      </a:cxn>
                      <a:cxn ang="0">
                        <a:pos x="345" y="762"/>
                      </a:cxn>
                      <a:cxn ang="0">
                        <a:pos x="321" y="759"/>
                      </a:cxn>
                      <a:cxn ang="0">
                        <a:pos x="272" y="748"/>
                      </a:cxn>
                      <a:cxn ang="0">
                        <a:pos x="235" y="735"/>
                      </a:cxn>
                      <a:cxn ang="0">
                        <a:pos x="199" y="718"/>
                      </a:cxn>
                      <a:cxn ang="0">
                        <a:pos x="150" y="686"/>
                      </a:cxn>
                      <a:cxn ang="0">
                        <a:pos x="122" y="662"/>
                      </a:cxn>
                      <a:cxn ang="0">
                        <a:pos x="77" y="613"/>
                      </a:cxn>
                      <a:cxn ang="0">
                        <a:pos x="53" y="577"/>
                      </a:cxn>
                      <a:cxn ang="0">
                        <a:pos x="33" y="540"/>
                      </a:cxn>
                      <a:cxn ang="0">
                        <a:pos x="15" y="491"/>
                      </a:cxn>
                      <a:cxn ang="0">
                        <a:pos x="4" y="443"/>
                      </a:cxn>
                      <a:cxn ang="0">
                        <a:pos x="1" y="418"/>
                      </a:cxn>
                      <a:cxn ang="0">
                        <a:pos x="0" y="369"/>
                      </a:cxn>
                      <a:cxn ang="0">
                        <a:pos x="4" y="321"/>
                      </a:cxn>
                      <a:cxn ang="0">
                        <a:pos x="15" y="272"/>
                      </a:cxn>
                      <a:cxn ang="0">
                        <a:pos x="28" y="235"/>
                      </a:cxn>
                      <a:cxn ang="0">
                        <a:pos x="46" y="199"/>
                      </a:cxn>
                      <a:cxn ang="0">
                        <a:pos x="61" y="174"/>
                      </a:cxn>
                      <a:cxn ang="0">
                        <a:pos x="98" y="126"/>
                      </a:cxn>
                      <a:cxn ang="0">
                        <a:pos x="122" y="101"/>
                      </a:cxn>
                      <a:cxn ang="0">
                        <a:pos x="150" y="77"/>
                      </a:cxn>
                      <a:cxn ang="0">
                        <a:pos x="199" y="46"/>
                      </a:cxn>
                      <a:cxn ang="0">
                        <a:pos x="235" y="28"/>
                      </a:cxn>
                      <a:cxn ang="0">
                        <a:pos x="272" y="15"/>
                      </a:cxn>
                      <a:cxn ang="0">
                        <a:pos x="321" y="5"/>
                      </a:cxn>
                      <a:cxn ang="0">
                        <a:pos x="345" y="1"/>
                      </a:cxn>
                    </a:cxnLst>
                    <a:rect l="0" t="0" r="r" b="b"/>
                    <a:pathLst>
                      <a:path w="765" h="764">
                        <a:moveTo>
                          <a:pt x="370" y="0"/>
                        </a:moveTo>
                        <a:lnTo>
                          <a:pt x="394" y="0"/>
                        </a:lnTo>
                        <a:lnTo>
                          <a:pt x="418" y="1"/>
                        </a:lnTo>
                        <a:lnTo>
                          <a:pt x="442" y="5"/>
                        </a:lnTo>
                        <a:lnTo>
                          <a:pt x="443" y="5"/>
                        </a:lnTo>
                        <a:lnTo>
                          <a:pt x="467" y="8"/>
                        </a:lnTo>
                        <a:lnTo>
                          <a:pt x="492" y="15"/>
                        </a:lnTo>
                        <a:lnTo>
                          <a:pt x="516" y="24"/>
                        </a:lnTo>
                        <a:lnTo>
                          <a:pt x="540" y="33"/>
                        </a:lnTo>
                        <a:lnTo>
                          <a:pt x="565" y="46"/>
                        </a:lnTo>
                        <a:lnTo>
                          <a:pt x="589" y="61"/>
                        </a:lnTo>
                        <a:lnTo>
                          <a:pt x="613" y="77"/>
                        </a:lnTo>
                        <a:lnTo>
                          <a:pt x="638" y="98"/>
                        </a:lnTo>
                        <a:lnTo>
                          <a:pt x="667" y="126"/>
                        </a:lnTo>
                        <a:lnTo>
                          <a:pt x="686" y="150"/>
                        </a:lnTo>
                        <a:lnTo>
                          <a:pt x="687" y="150"/>
                        </a:lnTo>
                        <a:lnTo>
                          <a:pt x="704" y="174"/>
                        </a:lnTo>
                        <a:lnTo>
                          <a:pt x="711" y="186"/>
                        </a:lnTo>
                        <a:lnTo>
                          <a:pt x="718" y="199"/>
                        </a:lnTo>
                        <a:lnTo>
                          <a:pt x="730" y="223"/>
                        </a:lnTo>
                        <a:lnTo>
                          <a:pt x="735" y="235"/>
                        </a:lnTo>
                        <a:lnTo>
                          <a:pt x="740" y="248"/>
                        </a:lnTo>
                        <a:lnTo>
                          <a:pt x="749" y="272"/>
                        </a:lnTo>
                        <a:lnTo>
                          <a:pt x="755" y="296"/>
                        </a:lnTo>
                        <a:lnTo>
                          <a:pt x="760" y="321"/>
                        </a:lnTo>
                        <a:lnTo>
                          <a:pt x="765" y="369"/>
                        </a:lnTo>
                        <a:lnTo>
                          <a:pt x="765" y="394"/>
                        </a:lnTo>
                        <a:lnTo>
                          <a:pt x="760" y="442"/>
                        </a:lnTo>
                        <a:lnTo>
                          <a:pt x="760" y="443"/>
                        </a:lnTo>
                        <a:lnTo>
                          <a:pt x="755" y="467"/>
                        </a:lnTo>
                        <a:lnTo>
                          <a:pt x="749" y="491"/>
                        </a:lnTo>
                        <a:lnTo>
                          <a:pt x="740" y="516"/>
                        </a:lnTo>
                        <a:lnTo>
                          <a:pt x="730" y="540"/>
                        </a:lnTo>
                        <a:lnTo>
                          <a:pt x="718" y="564"/>
                        </a:lnTo>
                        <a:lnTo>
                          <a:pt x="711" y="577"/>
                        </a:lnTo>
                        <a:lnTo>
                          <a:pt x="704" y="589"/>
                        </a:lnTo>
                        <a:lnTo>
                          <a:pt x="687" y="613"/>
                        </a:lnTo>
                        <a:lnTo>
                          <a:pt x="686" y="613"/>
                        </a:lnTo>
                        <a:lnTo>
                          <a:pt x="667" y="638"/>
                        </a:lnTo>
                        <a:lnTo>
                          <a:pt x="662" y="642"/>
                        </a:lnTo>
                        <a:lnTo>
                          <a:pt x="638" y="666"/>
                        </a:lnTo>
                        <a:lnTo>
                          <a:pt x="613" y="686"/>
                        </a:lnTo>
                        <a:lnTo>
                          <a:pt x="589" y="704"/>
                        </a:lnTo>
                        <a:lnTo>
                          <a:pt x="565" y="718"/>
                        </a:lnTo>
                        <a:lnTo>
                          <a:pt x="540" y="730"/>
                        </a:lnTo>
                        <a:lnTo>
                          <a:pt x="516" y="740"/>
                        </a:lnTo>
                        <a:lnTo>
                          <a:pt x="492" y="748"/>
                        </a:lnTo>
                        <a:lnTo>
                          <a:pt x="467" y="755"/>
                        </a:lnTo>
                        <a:lnTo>
                          <a:pt x="443" y="759"/>
                        </a:lnTo>
                        <a:lnTo>
                          <a:pt x="442" y="759"/>
                        </a:lnTo>
                        <a:lnTo>
                          <a:pt x="418" y="762"/>
                        </a:lnTo>
                        <a:lnTo>
                          <a:pt x="394" y="764"/>
                        </a:lnTo>
                        <a:lnTo>
                          <a:pt x="370" y="764"/>
                        </a:lnTo>
                        <a:lnTo>
                          <a:pt x="345" y="762"/>
                        </a:lnTo>
                        <a:lnTo>
                          <a:pt x="322" y="759"/>
                        </a:lnTo>
                        <a:lnTo>
                          <a:pt x="321" y="759"/>
                        </a:lnTo>
                        <a:lnTo>
                          <a:pt x="297" y="755"/>
                        </a:lnTo>
                        <a:lnTo>
                          <a:pt x="272" y="748"/>
                        </a:lnTo>
                        <a:lnTo>
                          <a:pt x="248" y="740"/>
                        </a:lnTo>
                        <a:lnTo>
                          <a:pt x="235" y="735"/>
                        </a:lnTo>
                        <a:lnTo>
                          <a:pt x="223" y="730"/>
                        </a:lnTo>
                        <a:lnTo>
                          <a:pt x="199" y="718"/>
                        </a:lnTo>
                        <a:lnTo>
                          <a:pt x="175" y="704"/>
                        </a:lnTo>
                        <a:lnTo>
                          <a:pt x="150" y="686"/>
                        </a:lnTo>
                        <a:lnTo>
                          <a:pt x="126" y="666"/>
                        </a:lnTo>
                        <a:lnTo>
                          <a:pt x="122" y="662"/>
                        </a:lnTo>
                        <a:lnTo>
                          <a:pt x="98" y="638"/>
                        </a:lnTo>
                        <a:lnTo>
                          <a:pt x="77" y="613"/>
                        </a:lnTo>
                        <a:lnTo>
                          <a:pt x="61" y="589"/>
                        </a:lnTo>
                        <a:lnTo>
                          <a:pt x="53" y="577"/>
                        </a:lnTo>
                        <a:lnTo>
                          <a:pt x="46" y="564"/>
                        </a:lnTo>
                        <a:lnTo>
                          <a:pt x="33" y="540"/>
                        </a:lnTo>
                        <a:lnTo>
                          <a:pt x="23" y="516"/>
                        </a:lnTo>
                        <a:lnTo>
                          <a:pt x="15" y="491"/>
                        </a:lnTo>
                        <a:lnTo>
                          <a:pt x="8" y="467"/>
                        </a:lnTo>
                        <a:lnTo>
                          <a:pt x="4" y="443"/>
                        </a:lnTo>
                        <a:lnTo>
                          <a:pt x="4" y="442"/>
                        </a:lnTo>
                        <a:lnTo>
                          <a:pt x="1" y="418"/>
                        </a:lnTo>
                        <a:lnTo>
                          <a:pt x="0" y="394"/>
                        </a:lnTo>
                        <a:lnTo>
                          <a:pt x="0" y="369"/>
                        </a:lnTo>
                        <a:lnTo>
                          <a:pt x="1" y="345"/>
                        </a:lnTo>
                        <a:lnTo>
                          <a:pt x="4" y="321"/>
                        </a:lnTo>
                        <a:lnTo>
                          <a:pt x="8" y="296"/>
                        </a:lnTo>
                        <a:lnTo>
                          <a:pt x="15" y="272"/>
                        </a:lnTo>
                        <a:lnTo>
                          <a:pt x="23" y="248"/>
                        </a:lnTo>
                        <a:lnTo>
                          <a:pt x="28" y="235"/>
                        </a:lnTo>
                        <a:lnTo>
                          <a:pt x="33" y="223"/>
                        </a:lnTo>
                        <a:lnTo>
                          <a:pt x="46" y="199"/>
                        </a:lnTo>
                        <a:lnTo>
                          <a:pt x="53" y="186"/>
                        </a:lnTo>
                        <a:lnTo>
                          <a:pt x="61" y="174"/>
                        </a:lnTo>
                        <a:lnTo>
                          <a:pt x="77" y="150"/>
                        </a:lnTo>
                        <a:lnTo>
                          <a:pt x="98" y="126"/>
                        </a:lnTo>
                        <a:lnTo>
                          <a:pt x="101" y="122"/>
                        </a:lnTo>
                        <a:lnTo>
                          <a:pt x="122" y="101"/>
                        </a:lnTo>
                        <a:lnTo>
                          <a:pt x="126" y="98"/>
                        </a:lnTo>
                        <a:lnTo>
                          <a:pt x="150" y="77"/>
                        </a:lnTo>
                        <a:lnTo>
                          <a:pt x="175" y="61"/>
                        </a:lnTo>
                        <a:lnTo>
                          <a:pt x="199" y="46"/>
                        </a:lnTo>
                        <a:lnTo>
                          <a:pt x="223" y="33"/>
                        </a:lnTo>
                        <a:lnTo>
                          <a:pt x="235" y="28"/>
                        </a:lnTo>
                        <a:lnTo>
                          <a:pt x="248" y="24"/>
                        </a:lnTo>
                        <a:lnTo>
                          <a:pt x="272" y="15"/>
                        </a:lnTo>
                        <a:lnTo>
                          <a:pt x="297" y="8"/>
                        </a:lnTo>
                        <a:lnTo>
                          <a:pt x="321" y="5"/>
                        </a:lnTo>
                        <a:lnTo>
                          <a:pt x="322" y="5"/>
                        </a:lnTo>
                        <a:lnTo>
                          <a:pt x="345" y="1"/>
                        </a:lnTo>
                        <a:lnTo>
                          <a:pt x="370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Freeform 447"/>
                  <p:cNvSpPr>
                    <a:spLocks/>
                  </p:cNvSpPr>
                  <p:nvPr/>
                </p:nvSpPr>
                <p:spPr bwMode="auto">
                  <a:xfrm>
                    <a:off x="2378" y="1884"/>
                    <a:ext cx="608" cy="609"/>
                  </a:xfrm>
                  <a:custGeom>
                    <a:avLst/>
                    <a:gdLst/>
                    <a:ahLst/>
                    <a:cxnLst>
                      <a:cxn ang="0">
                        <a:pos x="316" y="0"/>
                      </a:cxn>
                      <a:cxn ang="0">
                        <a:pos x="365" y="9"/>
                      </a:cxn>
                      <a:cxn ang="0">
                        <a:pos x="414" y="21"/>
                      </a:cxn>
                      <a:cxn ang="0">
                        <a:pos x="438" y="34"/>
                      </a:cxn>
                      <a:cxn ang="0">
                        <a:pos x="468" y="49"/>
                      </a:cxn>
                      <a:cxn ang="0">
                        <a:pos x="500" y="73"/>
                      </a:cxn>
                      <a:cxn ang="0">
                        <a:pos x="525" y="97"/>
                      </a:cxn>
                      <a:cxn ang="0">
                        <a:pos x="543" y="122"/>
                      </a:cxn>
                      <a:cxn ang="0">
                        <a:pos x="564" y="146"/>
                      </a:cxn>
                      <a:cxn ang="0">
                        <a:pos x="584" y="186"/>
                      </a:cxn>
                      <a:cxn ang="0">
                        <a:pos x="596" y="219"/>
                      </a:cxn>
                      <a:cxn ang="0">
                        <a:pos x="605" y="268"/>
                      </a:cxn>
                      <a:cxn ang="0">
                        <a:pos x="608" y="317"/>
                      </a:cxn>
                      <a:cxn ang="0">
                        <a:pos x="599" y="366"/>
                      </a:cxn>
                      <a:cxn ang="0">
                        <a:pos x="587" y="414"/>
                      </a:cxn>
                      <a:cxn ang="0">
                        <a:pos x="576" y="439"/>
                      </a:cxn>
                      <a:cxn ang="0">
                        <a:pos x="560" y="469"/>
                      </a:cxn>
                      <a:cxn ang="0">
                        <a:pos x="535" y="501"/>
                      </a:cxn>
                      <a:cxn ang="0">
                        <a:pos x="511" y="526"/>
                      </a:cxn>
                      <a:cxn ang="0">
                        <a:pos x="487" y="544"/>
                      </a:cxn>
                      <a:cxn ang="0">
                        <a:pos x="462" y="565"/>
                      </a:cxn>
                      <a:cxn ang="0">
                        <a:pos x="422" y="585"/>
                      </a:cxn>
                      <a:cxn ang="0">
                        <a:pos x="389" y="597"/>
                      </a:cxn>
                      <a:cxn ang="0">
                        <a:pos x="340" y="607"/>
                      </a:cxn>
                      <a:cxn ang="0">
                        <a:pos x="292" y="609"/>
                      </a:cxn>
                      <a:cxn ang="0">
                        <a:pos x="243" y="601"/>
                      </a:cxn>
                      <a:cxn ang="0">
                        <a:pos x="194" y="589"/>
                      </a:cxn>
                      <a:cxn ang="0">
                        <a:pos x="170" y="575"/>
                      </a:cxn>
                      <a:cxn ang="0">
                        <a:pos x="140" y="561"/>
                      </a:cxn>
                      <a:cxn ang="0">
                        <a:pos x="107" y="536"/>
                      </a:cxn>
                      <a:cxn ang="0">
                        <a:pos x="82" y="512"/>
                      </a:cxn>
                      <a:cxn ang="0">
                        <a:pos x="64" y="487"/>
                      </a:cxn>
                      <a:cxn ang="0">
                        <a:pos x="44" y="463"/>
                      </a:cxn>
                      <a:cxn ang="0">
                        <a:pos x="23" y="424"/>
                      </a:cxn>
                      <a:cxn ang="0">
                        <a:pos x="11" y="390"/>
                      </a:cxn>
                      <a:cxn ang="0">
                        <a:pos x="3" y="341"/>
                      </a:cxn>
                      <a:cxn ang="0">
                        <a:pos x="0" y="292"/>
                      </a:cxn>
                      <a:cxn ang="0">
                        <a:pos x="9" y="244"/>
                      </a:cxn>
                      <a:cxn ang="0">
                        <a:pos x="20" y="195"/>
                      </a:cxn>
                      <a:cxn ang="0">
                        <a:pos x="33" y="171"/>
                      </a:cxn>
                      <a:cxn ang="0">
                        <a:pos x="48" y="140"/>
                      </a:cxn>
                      <a:cxn ang="0">
                        <a:pos x="72" y="108"/>
                      </a:cxn>
                      <a:cxn ang="0">
                        <a:pos x="97" y="83"/>
                      </a:cxn>
                      <a:cxn ang="0">
                        <a:pos x="121" y="65"/>
                      </a:cxn>
                      <a:cxn ang="0">
                        <a:pos x="145" y="45"/>
                      </a:cxn>
                      <a:cxn ang="0">
                        <a:pos x="185" y="24"/>
                      </a:cxn>
                      <a:cxn ang="0">
                        <a:pos x="219" y="12"/>
                      </a:cxn>
                      <a:cxn ang="0">
                        <a:pos x="267" y="4"/>
                      </a:cxn>
                    </a:cxnLst>
                    <a:rect l="0" t="0" r="r" b="b"/>
                    <a:pathLst>
                      <a:path w="608" h="609">
                        <a:moveTo>
                          <a:pt x="292" y="0"/>
                        </a:moveTo>
                        <a:lnTo>
                          <a:pt x="316" y="0"/>
                        </a:lnTo>
                        <a:lnTo>
                          <a:pt x="340" y="4"/>
                        </a:lnTo>
                        <a:lnTo>
                          <a:pt x="365" y="9"/>
                        </a:lnTo>
                        <a:lnTo>
                          <a:pt x="389" y="12"/>
                        </a:lnTo>
                        <a:lnTo>
                          <a:pt x="414" y="21"/>
                        </a:lnTo>
                        <a:lnTo>
                          <a:pt x="422" y="24"/>
                        </a:lnTo>
                        <a:lnTo>
                          <a:pt x="438" y="34"/>
                        </a:lnTo>
                        <a:lnTo>
                          <a:pt x="462" y="45"/>
                        </a:lnTo>
                        <a:lnTo>
                          <a:pt x="468" y="49"/>
                        </a:lnTo>
                        <a:lnTo>
                          <a:pt x="487" y="65"/>
                        </a:lnTo>
                        <a:lnTo>
                          <a:pt x="500" y="73"/>
                        </a:lnTo>
                        <a:lnTo>
                          <a:pt x="511" y="83"/>
                        </a:lnTo>
                        <a:lnTo>
                          <a:pt x="525" y="97"/>
                        </a:lnTo>
                        <a:lnTo>
                          <a:pt x="535" y="108"/>
                        </a:lnTo>
                        <a:lnTo>
                          <a:pt x="543" y="122"/>
                        </a:lnTo>
                        <a:lnTo>
                          <a:pt x="560" y="140"/>
                        </a:lnTo>
                        <a:lnTo>
                          <a:pt x="564" y="146"/>
                        </a:lnTo>
                        <a:lnTo>
                          <a:pt x="576" y="171"/>
                        </a:lnTo>
                        <a:lnTo>
                          <a:pt x="584" y="186"/>
                        </a:lnTo>
                        <a:lnTo>
                          <a:pt x="587" y="195"/>
                        </a:lnTo>
                        <a:lnTo>
                          <a:pt x="596" y="219"/>
                        </a:lnTo>
                        <a:lnTo>
                          <a:pt x="599" y="244"/>
                        </a:lnTo>
                        <a:lnTo>
                          <a:pt x="605" y="268"/>
                        </a:lnTo>
                        <a:lnTo>
                          <a:pt x="608" y="292"/>
                        </a:lnTo>
                        <a:lnTo>
                          <a:pt x="608" y="317"/>
                        </a:lnTo>
                        <a:lnTo>
                          <a:pt x="605" y="341"/>
                        </a:lnTo>
                        <a:lnTo>
                          <a:pt x="599" y="366"/>
                        </a:lnTo>
                        <a:lnTo>
                          <a:pt x="596" y="390"/>
                        </a:lnTo>
                        <a:lnTo>
                          <a:pt x="587" y="414"/>
                        </a:lnTo>
                        <a:lnTo>
                          <a:pt x="584" y="424"/>
                        </a:lnTo>
                        <a:lnTo>
                          <a:pt x="576" y="439"/>
                        </a:lnTo>
                        <a:lnTo>
                          <a:pt x="564" y="463"/>
                        </a:lnTo>
                        <a:lnTo>
                          <a:pt x="560" y="469"/>
                        </a:lnTo>
                        <a:lnTo>
                          <a:pt x="543" y="487"/>
                        </a:lnTo>
                        <a:lnTo>
                          <a:pt x="535" y="501"/>
                        </a:lnTo>
                        <a:lnTo>
                          <a:pt x="525" y="512"/>
                        </a:lnTo>
                        <a:lnTo>
                          <a:pt x="511" y="526"/>
                        </a:lnTo>
                        <a:lnTo>
                          <a:pt x="500" y="536"/>
                        </a:lnTo>
                        <a:lnTo>
                          <a:pt x="487" y="544"/>
                        </a:lnTo>
                        <a:lnTo>
                          <a:pt x="468" y="561"/>
                        </a:lnTo>
                        <a:lnTo>
                          <a:pt x="462" y="565"/>
                        </a:lnTo>
                        <a:lnTo>
                          <a:pt x="438" y="575"/>
                        </a:lnTo>
                        <a:lnTo>
                          <a:pt x="422" y="585"/>
                        </a:lnTo>
                        <a:lnTo>
                          <a:pt x="414" y="589"/>
                        </a:lnTo>
                        <a:lnTo>
                          <a:pt x="389" y="597"/>
                        </a:lnTo>
                        <a:lnTo>
                          <a:pt x="365" y="601"/>
                        </a:lnTo>
                        <a:lnTo>
                          <a:pt x="340" y="607"/>
                        </a:lnTo>
                        <a:lnTo>
                          <a:pt x="316" y="609"/>
                        </a:lnTo>
                        <a:lnTo>
                          <a:pt x="292" y="609"/>
                        </a:lnTo>
                        <a:lnTo>
                          <a:pt x="267" y="607"/>
                        </a:lnTo>
                        <a:lnTo>
                          <a:pt x="243" y="601"/>
                        </a:lnTo>
                        <a:lnTo>
                          <a:pt x="219" y="597"/>
                        </a:lnTo>
                        <a:lnTo>
                          <a:pt x="194" y="589"/>
                        </a:lnTo>
                        <a:lnTo>
                          <a:pt x="185" y="585"/>
                        </a:lnTo>
                        <a:lnTo>
                          <a:pt x="170" y="575"/>
                        </a:lnTo>
                        <a:lnTo>
                          <a:pt x="145" y="565"/>
                        </a:lnTo>
                        <a:lnTo>
                          <a:pt x="140" y="561"/>
                        </a:lnTo>
                        <a:lnTo>
                          <a:pt x="121" y="544"/>
                        </a:lnTo>
                        <a:lnTo>
                          <a:pt x="107" y="536"/>
                        </a:lnTo>
                        <a:lnTo>
                          <a:pt x="97" y="526"/>
                        </a:lnTo>
                        <a:lnTo>
                          <a:pt x="82" y="512"/>
                        </a:lnTo>
                        <a:lnTo>
                          <a:pt x="72" y="501"/>
                        </a:lnTo>
                        <a:lnTo>
                          <a:pt x="64" y="487"/>
                        </a:lnTo>
                        <a:lnTo>
                          <a:pt x="48" y="469"/>
                        </a:lnTo>
                        <a:lnTo>
                          <a:pt x="44" y="463"/>
                        </a:lnTo>
                        <a:lnTo>
                          <a:pt x="33" y="439"/>
                        </a:lnTo>
                        <a:lnTo>
                          <a:pt x="23" y="424"/>
                        </a:lnTo>
                        <a:lnTo>
                          <a:pt x="20" y="414"/>
                        </a:lnTo>
                        <a:lnTo>
                          <a:pt x="11" y="390"/>
                        </a:lnTo>
                        <a:lnTo>
                          <a:pt x="9" y="366"/>
                        </a:lnTo>
                        <a:lnTo>
                          <a:pt x="3" y="341"/>
                        </a:lnTo>
                        <a:lnTo>
                          <a:pt x="0" y="317"/>
                        </a:lnTo>
                        <a:lnTo>
                          <a:pt x="0" y="292"/>
                        </a:lnTo>
                        <a:lnTo>
                          <a:pt x="3" y="268"/>
                        </a:lnTo>
                        <a:lnTo>
                          <a:pt x="9" y="244"/>
                        </a:lnTo>
                        <a:lnTo>
                          <a:pt x="11" y="219"/>
                        </a:lnTo>
                        <a:lnTo>
                          <a:pt x="20" y="195"/>
                        </a:lnTo>
                        <a:lnTo>
                          <a:pt x="23" y="186"/>
                        </a:lnTo>
                        <a:lnTo>
                          <a:pt x="33" y="171"/>
                        </a:lnTo>
                        <a:lnTo>
                          <a:pt x="44" y="146"/>
                        </a:lnTo>
                        <a:lnTo>
                          <a:pt x="48" y="140"/>
                        </a:lnTo>
                        <a:lnTo>
                          <a:pt x="64" y="122"/>
                        </a:lnTo>
                        <a:lnTo>
                          <a:pt x="72" y="108"/>
                        </a:lnTo>
                        <a:lnTo>
                          <a:pt x="82" y="97"/>
                        </a:lnTo>
                        <a:lnTo>
                          <a:pt x="97" y="83"/>
                        </a:lnTo>
                        <a:lnTo>
                          <a:pt x="107" y="73"/>
                        </a:lnTo>
                        <a:lnTo>
                          <a:pt x="121" y="65"/>
                        </a:lnTo>
                        <a:lnTo>
                          <a:pt x="140" y="49"/>
                        </a:lnTo>
                        <a:lnTo>
                          <a:pt x="145" y="45"/>
                        </a:lnTo>
                        <a:lnTo>
                          <a:pt x="170" y="34"/>
                        </a:lnTo>
                        <a:lnTo>
                          <a:pt x="185" y="24"/>
                        </a:lnTo>
                        <a:lnTo>
                          <a:pt x="194" y="21"/>
                        </a:lnTo>
                        <a:lnTo>
                          <a:pt x="219" y="12"/>
                        </a:lnTo>
                        <a:lnTo>
                          <a:pt x="243" y="9"/>
                        </a:lnTo>
                        <a:lnTo>
                          <a:pt x="267" y="4"/>
                        </a:lnTo>
                        <a:lnTo>
                          <a:pt x="292" y="0"/>
                        </a:lnTo>
                        <a:close/>
                      </a:path>
                    </a:pathLst>
                  </a:custGeom>
                  <a:solidFill>
                    <a:srgbClr val="00EFEF"/>
                  </a:solidFill>
                  <a:ln w="0">
                    <a:solidFill>
                      <a:srgbClr val="00EFE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Freeform 448"/>
                  <p:cNvSpPr>
                    <a:spLocks/>
                  </p:cNvSpPr>
                  <p:nvPr/>
                </p:nvSpPr>
                <p:spPr bwMode="auto">
                  <a:xfrm>
                    <a:off x="2399" y="1906"/>
                    <a:ext cx="565" cy="565"/>
                  </a:xfrm>
                  <a:custGeom>
                    <a:avLst/>
                    <a:gdLst/>
                    <a:ahLst/>
                    <a:cxnLst>
                      <a:cxn ang="0">
                        <a:pos x="295" y="0"/>
                      </a:cxn>
                      <a:cxn ang="0">
                        <a:pos x="332" y="2"/>
                      </a:cxn>
                      <a:cxn ang="0">
                        <a:pos x="368" y="12"/>
                      </a:cxn>
                      <a:cxn ang="0">
                        <a:pos x="407" y="27"/>
                      </a:cxn>
                      <a:cxn ang="0">
                        <a:pos x="441" y="48"/>
                      </a:cxn>
                      <a:cxn ang="0">
                        <a:pos x="466" y="66"/>
                      </a:cxn>
                      <a:cxn ang="0">
                        <a:pos x="490" y="88"/>
                      </a:cxn>
                      <a:cxn ang="0">
                        <a:pos x="514" y="118"/>
                      </a:cxn>
                      <a:cxn ang="0">
                        <a:pos x="533" y="149"/>
                      </a:cxn>
                      <a:cxn ang="0">
                        <a:pos x="544" y="173"/>
                      </a:cxn>
                      <a:cxn ang="0">
                        <a:pos x="561" y="222"/>
                      </a:cxn>
                      <a:cxn ang="0">
                        <a:pos x="564" y="246"/>
                      </a:cxn>
                      <a:cxn ang="0">
                        <a:pos x="565" y="295"/>
                      </a:cxn>
                      <a:cxn ang="0">
                        <a:pos x="563" y="332"/>
                      </a:cxn>
                      <a:cxn ang="0">
                        <a:pos x="553" y="368"/>
                      </a:cxn>
                      <a:cxn ang="0">
                        <a:pos x="539" y="406"/>
                      </a:cxn>
                      <a:cxn ang="0">
                        <a:pos x="519" y="441"/>
                      </a:cxn>
                      <a:cxn ang="0">
                        <a:pos x="501" y="465"/>
                      </a:cxn>
                      <a:cxn ang="0">
                        <a:pos x="477" y="490"/>
                      </a:cxn>
                      <a:cxn ang="0">
                        <a:pos x="448" y="514"/>
                      </a:cxn>
                      <a:cxn ang="0">
                        <a:pos x="417" y="533"/>
                      </a:cxn>
                      <a:cxn ang="0">
                        <a:pos x="393" y="544"/>
                      </a:cxn>
                      <a:cxn ang="0">
                        <a:pos x="344" y="561"/>
                      </a:cxn>
                      <a:cxn ang="0">
                        <a:pos x="319" y="564"/>
                      </a:cxn>
                      <a:cxn ang="0">
                        <a:pos x="271" y="565"/>
                      </a:cxn>
                      <a:cxn ang="0">
                        <a:pos x="234" y="563"/>
                      </a:cxn>
                      <a:cxn ang="0">
                        <a:pos x="198" y="553"/>
                      </a:cxn>
                      <a:cxn ang="0">
                        <a:pos x="159" y="539"/>
                      </a:cxn>
                      <a:cxn ang="0">
                        <a:pos x="124" y="519"/>
                      </a:cxn>
                      <a:cxn ang="0">
                        <a:pos x="76" y="477"/>
                      </a:cxn>
                      <a:cxn ang="0">
                        <a:pos x="51" y="448"/>
                      </a:cxn>
                      <a:cxn ang="0">
                        <a:pos x="32" y="417"/>
                      </a:cxn>
                      <a:cxn ang="0">
                        <a:pos x="21" y="392"/>
                      </a:cxn>
                      <a:cxn ang="0">
                        <a:pos x="2" y="332"/>
                      </a:cxn>
                      <a:cxn ang="0">
                        <a:pos x="0" y="295"/>
                      </a:cxn>
                      <a:cxn ang="0">
                        <a:pos x="2" y="246"/>
                      </a:cxn>
                      <a:cxn ang="0">
                        <a:pos x="6" y="222"/>
                      </a:cxn>
                      <a:cxn ang="0">
                        <a:pos x="21" y="173"/>
                      </a:cxn>
                      <a:cxn ang="0">
                        <a:pos x="32" y="149"/>
                      </a:cxn>
                      <a:cxn ang="0">
                        <a:pos x="51" y="118"/>
                      </a:cxn>
                      <a:cxn ang="0">
                        <a:pos x="76" y="88"/>
                      </a:cxn>
                      <a:cxn ang="0">
                        <a:pos x="118" y="51"/>
                      </a:cxn>
                      <a:cxn ang="0">
                        <a:pos x="149" y="32"/>
                      </a:cxn>
                      <a:cxn ang="0">
                        <a:pos x="173" y="21"/>
                      </a:cxn>
                      <a:cxn ang="0">
                        <a:pos x="222" y="6"/>
                      </a:cxn>
                      <a:cxn ang="0">
                        <a:pos x="246" y="1"/>
                      </a:cxn>
                    </a:cxnLst>
                    <a:rect l="0" t="0" r="r" b="b"/>
                    <a:pathLst>
                      <a:path w="565" h="565">
                        <a:moveTo>
                          <a:pt x="271" y="0"/>
                        </a:moveTo>
                        <a:lnTo>
                          <a:pt x="295" y="0"/>
                        </a:lnTo>
                        <a:lnTo>
                          <a:pt x="319" y="1"/>
                        </a:lnTo>
                        <a:lnTo>
                          <a:pt x="332" y="2"/>
                        </a:lnTo>
                        <a:lnTo>
                          <a:pt x="344" y="6"/>
                        </a:lnTo>
                        <a:lnTo>
                          <a:pt x="368" y="12"/>
                        </a:lnTo>
                        <a:lnTo>
                          <a:pt x="393" y="21"/>
                        </a:lnTo>
                        <a:lnTo>
                          <a:pt x="407" y="27"/>
                        </a:lnTo>
                        <a:lnTo>
                          <a:pt x="417" y="32"/>
                        </a:lnTo>
                        <a:lnTo>
                          <a:pt x="441" y="48"/>
                        </a:lnTo>
                        <a:lnTo>
                          <a:pt x="448" y="51"/>
                        </a:lnTo>
                        <a:lnTo>
                          <a:pt x="466" y="66"/>
                        </a:lnTo>
                        <a:lnTo>
                          <a:pt x="477" y="75"/>
                        </a:lnTo>
                        <a:lnTo>
                          <a:pt x="490" y="88"/>
                        </a:lnTo>
                        <a:lnTo>
                          <a:pt x="501" y="100"/>
                        </a:lnTo>
                        <a:lnTo>
                          <a:pt x="514" y="118"/>
                        </a:lnTo>
                        <a:lnTo>
                          <a:pt x="519" y="124"/>
                        </a:lnTo>
                        <a:lnTo>
                          <a:pt x="533" y="149"/>
                        </a:lnTo>
                        <a:lnTo>
                          <a:pt x="539" y="159"/>
                        </a:lnTo>
                        <a:lnTo>
                          <a:pt x="544" y="173"/>
                        </a:lnTo>
                        <a:lnTo>
                          <a:pt x="553" y="197"/>
                        </a:lnTo>
                        <a:lnTo>
                          <a:pt x="561" y="222"/>
                        </a:lnTo>
                        <a:lnTo>
                          <a:pt x="563" y="233"/>
                        </a:lnTo>
                        <a:lnTo>
                          <a:pt x="564" y="246"/>
                        </a:lnTo>
                        <a:lnTo>
                          <a:pt x="565" y="270"/>
                        </a:lnTo>
                        <a:lnTo>
                          <a:pt x="565" y="295"/>
                        </a:lnTo>
                        <a:lnTo>
                          <a:pt x="564" y="319"/>
                        </a:lnTo>
                        <a:lnTo>
                          <a:pt x="563" y="332"/>
                        </a:lnTo>
                        <a:lnTo>
                          <a:pt x="561" y="344"/>
                        </a:lnTo>
                        <a:lnTo>
                          <a:pt x="553" y="368"/>
                        </a:lnTo>
                        <a:lnTo>
                          <a:pt x="544" y="392"/>
                        </a:lnTo>
                        <a:lnTo>
                          <a:pt x="539" y="406"/>
                        </a:lnTo>
                        <a:lnTo>
                          <a:pt x="533" y="417"/>
                        </a:lnTo>
                        <a:lnTo>
                          <a:pt x="519" y="441"/>
                        </a:lnTo>
                        <a:lnTo>
                          <a:pt x="514" y="448"/>
                        </a:lnTo>
                        <a:lnTo>
                          <a:pt x="501" y="465"/>
                        </a:lnTo>
                        <a:lnTo>
                          <a:pt x="490" y="477"/>
                        </a:lnTo>
                        <a:lnTo>
                          <a:pt x="477" y="490"/>
                        </a:lnTo>
                        <a:lnTo>
                          <a:pt x="466" y="500"/>
                        </a:lnTo>
                        <a:lnTo>
                          <a:pt x="448" y="514"/>
                        </a:lnTo>
                        <a:lnTo>
                          <a:pt x="441" y="519"/>
                        </a:lnTo>
                        <a:lnTo>
                          <a:pt x="417" y="533"/>
                        </a:lnTo>
                        <a:lnTo>
                          <a:pt x="407" y="539"/>
                        </a:lnTo>
                        <a:lnTo>
                          <a:pt x="393" y="544"/>
                        </a:lnTo>
                        <a:lnTo>
                          <a:pt x="368" y="553"/>
                        </a:lnTo>
                        <a:lnTo>
                          <a:pt x="344" y="561"/>
                        </a:lnTo>
                        <a:lnTo>
                          <a:pt x="332" y="563"/>
                        </a:lnTo>
                        <a:lnTo>
                          <a:pt x="319" y="564"/>
                        </a:lnTo>
                        <a:lnTo>
                          <a:pt x="295" y="565"/>
                        </a:lnTo>
                        <a:lnTo>
                          <a:pt x="271" y="565"/>
                        </a:lnTo>
                        <a:lnTo>
                          <a:pt x="246" y="564"/>
                        </a:lnTo>
                        <a:lnTo>
                          <a:pt x="234" y="563"/>
                        </a:lnTo>
                        <a:lnTo>
                          <a:pt x="222" y="561"/>
                        </a:lnTo>
                        <a:lnTo>
                          <a:pt x="198" y="553"/>
                        </a:lnTo>
                        <a:lnTo>
                          <a:pt x="173" y="544"/>
                        </a:lnTo>
                        <a:lnTo>
                          <a:pt x="159" y="539"/>
                        </a:lnTo>
                        <a:lnTo>
                          <a:pt x="149" y="533"/>
                        </a:lnTo>
                        <a:lnTo>
                          <a:pt x="124" y="519"/>
                        </a:lnTo>
                        <a:lnTo>
                          <a:pt x="88" y="490"/>
                        </a:lnTo>
                        <a:lnTo>
                          <a:pt x="76" y="477"/>
                        </a:lnTo>
                        <a:lnTo>
                          <a:pt x="66" y="465"/>
                        </a:lnTo>
                        <a:lnTo>
                          <a:pt x="51" y="448"/>
                        </a:lnTo>
                        <a:lnTo>
                          <a:pt x="48" y="441"/>
                        </a:lnTo>
                        <a:lnTo>
                          <a:pt x="32" y="417"/>
                        </a:lnTo>
                        <a:lnTo>
                          <a:pt x="27" y="406"/>
                        </a:lnTo>
                        <a:lnTo>
                          <a:pt x="21" y="392"/>
                        </a:lnTo>
                        <a:lnTo>
                          <a:pt x="13" y="368"/>
                        </a:lnTo>
                        <a:lnTo>
                          <a:pt x="2" y="332"/>
                        </a:lnTo>
                        <a:lnTo>
                          <a:pt x="2" y="319"/>
                        </a:lnTo>
                        <a:lnTo>
                          <a:pt x="0" y="295"/>
                        </a:lnTo>
                        <a:lnTo>
                          <a:pt x="0" y="270"/>
                        </a:lnTo>
                        <a:lnTo>
                          <a:pt x="2" y="246"/>
                        </a:lnTo>
                        <a:lnTo>
                          <a:pt x="2" y="233"/>
                        </a:lnTo>
                        <a:lnTo>
                          <a:pt x="6" y="222"/>
                        </a:lnTo>
                        <a:lnTo>
                          <a:pt x="13" y="197"/>
                        </a:lnTo>
                        <a:lnTo>
                          <a:pt x="21" y="173"/>
                        </a:lnTo>
                        <a:lnTo>
                          <a:pt x="27" y="159"/>
                        </a:lnTo>
                        <a:lnTo>
                          <a:pt x="32" y="149"/>
                        </a:lnTo>
                        <a:lnTo>
                          <a:pt x="48" y="124"/>
                        </a:lnTo>
                        <a:lnTo>
                          <a:pt x="51" y="118"/>
                        </a:lnTo>
                        <a:lnTo>
                          <a:pt x="66" y="100"/>
                        </a:lnTo>
                        <a:lnTo>
                          <a:pt x="76" y="88"/>
                        </a:lnTo>
                        <a:lnTo>
                          <a:pt x="88" y="75"/>
                        </a:lnTo>
                        <a:lnTo>
                          <a:pt x="118" y="51"/>
                        </a:lnTo>
                        <a:lnTo>
                          <a:pt x="124" y="48"/>
                        </a:lnTo>
                        <a:lnTo>
                          <a:pt x="149" y="32"/>
                        </a:lnTo>
                        <a:lnTo>
                          <a:pt x="159" y="27"/>
                        </a:lnTo>
                        <a:lnTo>
                          <a:pt x="173" y="21"/>
                        </a:lnTo>
                        <a:lnTo>
                          <a:pt x="198" y="12"/>
                        </a:lnTo>
                        <a:lnTo>
                          <a:pt x="222" y="6"/>
                        </a:lnTo>
                        <a:lnTo>
                          <a:pt x="234" y="2"/>
                        </a:lnTo>
                        <a:lnTo>
                          <a:pt x="246" y="1"/>
                        </a:lnTo>
                        <a:lnTo>
                          <a:pt x="271" y="0"/>
                        </a:lnTo>
                        <a:close/>
                      </a:path>
                    </a:pathLst>
                  </a:custGeom>
                  <a:solidFill>
                    <a:srgbClr val="00DFDF"/>
                  </a:solidFill>
                  <a:ln w="0">
                    <a:solidFill>
                      <a:srgbClr val="00DFD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Freeform 449"/>
                  <p:cNvSpPr>
                    <a:spLocks/>
                  </p:cNvSpPr>
                  <p:nvPr/>
                </p:nvSpPr>
                <p:spPr bwMode="auto">
                  <a:xfrm>
                    <a:off x="2412" y="1919"/>
                    <a:ext cx="539" cy="539"/>
                  </a:xfrm>
                  <a:custGeom>
                    <a:avLst/>
                    <a:gdLst/>
                    <a:ahLst/>
                    <a:cxnLst>
                      <a:cxn ang="0">
                        <a:pos x="282" y="0"/>
                      </a:cxn>
                      <a:cxn ang="0">
                        <a:pos x="331" y="7"/>
                      </a:cxn>
                      <a:cxn ang="0">
                        <a:pos x="359" y="14"/>
                      </a:cxn>
                      <a:cxn ang="0">
                        <a:pos x="404" y="35"/>
                      </a:cxn>
                      <a:cxn ang="0">
                        <a:pos x="428" y="50"/>
                      </a:cxn>
                      <a:cxn ang="0">
                        <a:pos x="453" y="71"/>
                      </a:cxn>
                      <a:cxn ang="0">
                        <a:pos x="477" y="96"/>
                      </a:cxn>
                      <a:cxn ang="0">
                        <a:pos x="501" y="129"/>
                      </a:cxn>
                      <a:cxn ang="0">
                        <a:pos x="526" y="182"/>
                      </a:cxn>
                      <a:cxn ang="0">
                        <a:pos x="533" y="209"/>
                      </a:cxn>
                      <a:cxn ang="0">
                        <a:pos x="539" y="257"/>
                      </a:cxn>
                      <a:cxn ang="0">
                        <a:pos x="538" y="306"/>
                      </a:cxn>
                      <a:cxn ang="0">
                        <a:pos x="526" y="355"/>
                      </a:cxn>
                      <a:cxn ang="0">
                        <a:pos x="516" y="379"/>
                      </a:cxn>
                      <a:cxn ang="0">
                        <a:pos x="501" y="410"/>
                      </a:cxn>
                      <a:cxn ang="0">
                        <a:pos x="477" y="444"/>
                      </a:cxn>
                      <a:cxn ang="0">
                        <a:pos x="453" y="469"/>
                      </a:cxn>
                      <a:cxn ang="0">
                        <a:pos x="428" y="489"/>
                      </a:cxn>
                      <a:cxn ang="0">
                        <a:pos x="404" y="505"/>
                      </a:cxn>
                      <a:cxn ang="0">
                        <a:pos x="359" y="526"/>
                      </a:cxn>
                      <a:cxn ang="0">
                        <a:pos x="331" y="533"/>
                      </a:cxn>
                      <a:cxn ang="0">
                        <a:pos x="282" y="539"/>
                      </a:cxn>
                      <a:cxn ang="0">
                        <a:pos x="233" y="537"/>
                      </a:cxn>
                      <a:cxn ang="0">
                        <a:pos x="185" y="526"/>
                      </a:cxn>
                      <a:cxn ang="0">
                        <a:pos x="160" y="517"/>
                      </a:cxn>
                      <a:cxn ang="0">
                        <a:pos x="130" y="501"/>
                      </a:cxn>
                      <a:cxn ang="0">
                        <a:pos x="96" y="477"/>
                      </a:cxn>
                      <a:cxn ang="0">
                        <a:pos x="63" y="444"/>
                      </a:cxn>
                      <a:cxn ang="0">
                        <a:pos x="38" y="410"/>
                      </a:cxn>
                      <a:cxn ang="0">
                        <a:pos x="23" y="379"/>
                      </a:cxn>
                      <a:cxn ang="0">
                        <a:pos x="13" y="355"/>
                      </a:cxn>
                      <a:cxn ang="0">
                        <a:pos x="2" y="306"/>
                      </a:cxn>
                      <a:cxn ang="0">
                        <a:pos x="0" y="257"/>
                      </a:cxn>
                      <a:cxn ang="0">
                        <a:pos x="7" y="209"/>
                      </a:cxn>
                      <a:cxn ang="0">
                        <a:pos x="14" y="182"/>
                      </a:cxn>
                      <a:cxn ang="0">
                        <a:pos x="38" y="129"/>
                      </a:cxn>
                      <a:cxn ang="0">
                        <a:pos x="63" y="96"/>
                      </a:cxn>
                      <a:cxn ang="0">
                        <a:pos x="96" y="62"/>
                      </a:cxn>
                      <a:cxn ang="0">
                        <a:pos x="130" y="38"/>
                      </a:cxn>
                      <a:cxn ang="0">
                        <a:pos x="160" y="23"/>
                      </a:cxn>
                      <a:cxn ang="0">
                        <a:pos x="185" y="13"/>
                      </a:cxn>
                      <a:cxn ang="0">
                        <a:pos x="233" y="2"/>
                      </a:cxn>
                    </a:cxnLst>
                    <a:rect l="0" t="0" r="r" b="b"/>
                    <a:pathLst>
                      <a:path w="539" h="539">
                        <a:moveTo>
                          <a:pt x="258" y="0"/>
                        </a:moveTo>
                        <a:lnTo>
                          <a:pt x="282" y="0"/>
                        </a:lnTo>
                        <a:lnTo>
                          <a:pt x="306" y="2"/>
                        </a:lnTo>
                        <a:lnTo>
                          <a:pt x="331" y="7"/>
                        </a:lnTo>
                        <a:lnTo>
                          <a:pt x="355" y="13"/>
                        </a:lnTo>
                        <a:lnTo>
                          <a:pt x="359" y="14"/>
                        </a:lnTo>
                        <a:lnTo>
                          <a:pt x="380" y="23"/>
                        </a:lnTo>
                        <a:lnTo>
                          <a:pt x="404" y="35"/>
                        </a:lnTo>
                        <a:lnTo>
                          <a:pt x="410" y="38"/>
                        </a:lnTo>
                        <a:lnTo>
                          <a:pt x="428" y="50"/>
                        </a:lnTo>
                        <a:lnTo>
                          <a:pt x="443" y="62"/>
                        </a:lnTo>
                        <a:lnTo>
                          <a:pt x="453" y="71"/>
                        </a:lnTo>
                        <a:lnTo>
                          <a:pt x="470" y="87"/>
                        </a:lnTo>
                        <a:lnTo>
                          <a:pt x="477" y="96"/>
                        </a:lnTo>
                        <a:lnTo>
                          <a:pt x="489" y="111"/>
                        </a:lnTo>
                        <a:lnTo>
                          <a:pt x="501" y="129"/>
                        </a:lnTo>
                        <a:lnTo>
                          <a:pt x="516" y="160"/>
                        </a:lnTo>
                        <a:lnTo>
                          <a:pt x="526" y="182"/>
                        </a:lnTo>
                        <a:lnTo>
                          <a:pt x="526" y="184"/>
                        </a:lnTo>
                        <a:lnTo>
                          <a:pt x="533" y="209"/>
                        </a:lnTo>
                        <a:lnTo>
                          <a:pt x="538" y="233"/>
                        </a:lnTo>
                        <a:lnTo>
                          <a:pt x="539" y="257"/>
                        </a:lnTo>
                        <a:lnTo>
                          <a:pt x="539" y="282"/>
                        </a:lnTo>
                        <a:lnTo>
                          <a:pt x="538" y="306"/>
                        </a:lnTo>
                        <a:lnTo>
                          <a:pt x="533" y="331"/>
                        </a:lnTo>
                        <a:lnTo>
                          <a:pt x="526" y="355"/>
                        </a:lnTo>
                        <a:lnTo>
                          <a:pt x="526" y="358"/>
                        </a:lnTo>
                        <a:lnTo>
                          <a:pt x="516" y="379"/>
                        </a:lnTo>
                        <a:lnTo>
                          <a:pt x="504" y="404"/>
                        </a:lnTo>
                        <a:lnTo>
                          <a:pt x="501" y="410"/>
                        </a:lnTo>
                        <a:lnTo>
                          <a:pt x="489" y="428"/>
                        </a:lnTo>
                        <a:lnTo>
                          <a:pt x="477" y="444"/>
                        </a:lnTo>
                        <a:lnTo>
                          <a:pt x="470" y="452"/>
                        </a:lnTo>
                        <a:lnTo>
                          <a:pt x="453" y="469"/>
                        </a:lnTo>
                        <a:lnTo>
                          <a:pt x="443" y="477"/>
                        </a:lnTo>
                        <a:lnTo>
                          <a:pt x="428" y="489"/>
                        </a:lnTo>
                        <a:lnTo>
                          <a:pt x="410" y="501"/>
                        </a:lnTo>
                        <a:lnTo>
                          <a:pt x="404" y="505"/>
                        </a:lnTo>
                        <a:lnTo>
                          <a:pt x="380" y="517"/>
                        </a:lnTo>
                        <a:lnTo>
                          <a:pt x="359" y="526"/>
                        </a:lnTo>
                        <a:lnTo>
                          <a:pt x="355" y="526"/>
                        </a:lnTo>
                        <a:lnTo>
                          <a:pt x="331" y="533"/>
                        </a:lnTo>
                        <a:lnTo>
                          <a:pt x="306" y="537"/>
                        </a:lnTo>
                        <a:lnTo>
                          <a:pt x="282" y="539"/>
                        </a:lnTo>
                        <a:lnTo>
                          <a:pt x="258" y="539"/>
                        </a:lnTo>
                        <a:lnTo>
                          <a:pt x="233" y="537"/>
                        </a:lnTo>
                        <a:lnTo>
                          <a:pt x="209" y="533"/>
                        </a:lnTo>
                        <a:lnTo>
                          <a:pt x="185" y="526"/>
                        </a:lnTo>
                        <a:lnTo>
                          <a:pt x="182" y="526"/>
                        </a:lnTo>
                        <a:lnTo>
                          <a:pt x="160" y="517"/>
                        </a:lnTo>
                        <a:lnTo>
                          <a:pt x="136" y="505"/>
                        </a:lnTo>
                        <a:lnTo>
                          <a:pt x="130" y="501"/>
                        </a:lnTo>
                        <a:lnTo>
                          <a:pt x="111" y="489"/>
                        </a:lnTo>
                        <a:lnTo>
                          <a:pt x="96" y="477"/>
                        </a:lnTo>
                        <a:lnTo>
                          <a:pt x="70" y="452"/>
                        </a:lnTo>
                        <a:lnTo>
                          <a:pt x="63" y="444"/>
                        </a:lnTo>
                        <a:lnTo>
                          <a:pt x="51" y="428"/>
                        </a:lnTo>
                        <a:lnTo>
                          <a:pt x="38" y="410"/>
                        </a:lnTo>
                        <a:lnTo>
                          <a:pt x="35" y="404"/>
                        </a:lnTo>
                        <a:lnTo>
                          <a:pt x="23" y="379"/>
                        </a:lnTo>
                        <a:lnTo>
                          <a:pt x="14" y="358"/>
                        </a:lnTo>
                        <a:lnTo>
                          <a:pt x="13" y="355"/>
                        </a:lnTo>
                        <a:lnTo>
                          <a:pt x="7" y="331"/>
                        </a:lnTo>
                        <a:lnTo>
                          <a:pt x="2" y="306"/>
                        </a:lnTo>
                        <a:lnTo>
                          <a:pt x="0" y="282"/>
                        </a:lnTo>
                        <a:lnTo>
                          <a:pt x="0" y="257"/>
                        </a:lnTo>
                        <a:lnTo>
                          <a:pt x="2" y="233"/>
                        </a:lnTo>
                        <a:lnTo>
                          <a:pt x="7" y="209"/>
                        </a:lnTo>
                        <a:lnTo>
                          <a:pt x="13" y="184"/>
                        </a:lnTo>
                        <a:lnTo>
                          <a:pt x="14" y="182"/>
                        </a:lnTo>
                        <a:lnTo>
                          <a:pt x="23" y="160"/>
                        </a:lnTo>
                        <a:lnTo>
                          <a:pt x="38" y="129"/>
                        </a:lnTo>
                        <a:lnTo>
                          <a:pt x="51" y="111"/>
                        </a:lnTo>
                        <a:lnTo>
                          <a:pt x="63" y="96"/>
                        </a:lnTo>
                        <a:lnTo>
                          <a:pt x="70" y="87"/>
                        </a:lnTo>
                        <a:lnTo>
                          <a:pt x="96" y="62"/>
                        </a:lnTo>
                        <a:lnTo>
                          <a:pt x="111" y="50"/>
                        </a:lnTo>
                        <a:lnTo>
                          <a:pt x="130" y="38"/>
                        </a:lnTo>
                        <a:lnTo>
                          <a:pt x="136" y="35"/>
                        </a:lnTo>
                        <a:lnTo>
                          <a:pt x="160" y="23"/>
                        </a:lnTo>
                        <a:lnTo>
                          <a:pt x="182" y="14"/>
                        </a:lnTo>
                        <a:lnTo>
                          <a:pt x="185" y="13"/>
                        </a:lnTo>
                        <a:lnTo>
                          <a:pt x="209" y="7"/>
                        </a:lnTo>
                        <a:lnTo>
                          <a:pt x="233" y="2"/>
                        </a:lnTo>
                        <a:lnTo>
                          <a:pt x="258" y="0"/>
                        </a:lnTo>
                        <a:close/>
                      </a:path>
                    </a:pathLst>
                  </a:custGeom>
                  <a:solidFill>
                    <a:srgbClr val="00CFCF"/>
                  </a:solidFill>
                  <a:ln w="0">
                    <a:solidFill>
                      <a:srgbClr val="00CFC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Freeform 450"/>
                  <p:cNvSpPr>
                    <a:spLocks/>
                  </p:cNvSpPr>
                  <p:nvPr/>
                </p:nvSpPr>
                <p:spPr bwMode="auto">
                  <a:xfrm>
                    <a:off x="2423" y="1930"/>
                    <a:ext cx="519" cy="519"/>
                  </a:xfrm>
                  <a:custGeom>
                    <a:avLst/>
                    <a:gdLst/>
                    <a:ahLst/>
                    <a:cxnLst>
                      <a:cxn ang="0">
                        <a:pos x="271" y="0"/>
                      </a:cxn>
                      <a:cxn ang="0">
                        <a:pos x="307" y="3"/>
                      </a:cxn>
                      <a:cxn ang="0">
                        <a:pos x="344" y="13"/>
                      </a:cxn>
                      <a:cxn ang="0">
                        <a:pos x="377" y="27"/>
                      </a:cxn>
                      <a:cxn ang="0">
                        <a:pos x="417" y="51"/>
                      </a:cxn>
                      <a:cxn ang="0">
                        <a:pos x="442" y="74"/>
                      </a:cxn>
                      <a:cxn ang="0">
                        <a:pos x="465" y="100"/>
                      </a:cxn>
                      <a:cxn ang="0">
                        <a:pos x="482" y="125"/>
                      </a:cxn>
                      <a:cxn ang="0">
                        <a:pos x="495" y="149"/>
                      </a:cxn>
                      <a:cxn ang="0">
                        <a:pos x="511" y="198"/>
                      </a:cxn>
                      <a:cxn ang="0">
                        <a:pos x="519" y="246"/>
                      </a:cxn>
                      <a:cxn ang="0">
                        <a:pos x="515" y="307"/>
                      </a:cxn>
                      <a:cxn ang="0">
                        <a:pos x="504" y="344"/>
                      </a:cxn>
                      <a:cxn ang="0">
                        <a:pos x="490" y="378"/>
                      </a:cxn>
                      <a:cxn ang="0">
                        <a:pos x="466" y="416"/>
                      </a:cxn>
                      <a:cxn ang="0">
                        <a:pos x="444" y="441"/>
                      </a:cxn>
                      <a:cxn ang="0">
                        <a:pos x="417" y="465"/>
                      </a:cxn>
                      <a:cxn ang="0">
                        <a:pos x="393" y="482"/>
                      </a:cxn>
                      <a:cxn ang="0">
                        <a:pos x="369" y="495"/>
                      </a:cxn>
                      <a:cxn ang="0">
                        <a:pos x="320" y="512"/>
                      </a:cxn>
                      <a:cxn ang="0">
                        <a:pos x="271" y="519"/>
                      </a:cxn>
                      <a:cxn ang="0">
                        <a:pos x="222" y="516"/>
                      </a:cxn>
                      <a:cxn ang="0">
                        <a:pos x="174" y="504"/>
                      </a:cxn>
                      <a:cxn ang="0">
                        <a:pos x="140" y="490"/>
                      </a:cxn>
                      <a:cxn ang="0">
                        <a:pos x="101" y="466"/>
                      </a:cxn>
                      <a:cxn ang="0">
                        <a:pos x="76" y="443"/>
                      </a:cxn>
                      <a:cxn ang="0">
                        <a:pos x="52" y="417"/>
                      </a:cxn>
                      <a:cxn ang="0">
                        <a:pos x="36" y="393"/>
                      </a:cxn>
                      <a:cxn ang="0">
                        <a:pos x="24" y="368"/>
                      </a:cxn>
                      <a:cxn ang="0">
                        <a:pos x="6" y="320"/>
                      </a:cxn>
                      <a:cxn ang="0">
                        <a:pos x="0" y="271"/>
                      </a:cxn>
                      <a:cxn ang="0">
                        <a:pos x="3" y="210"/>
                      </a:cxn>
                      <a:cxn ang="0">
                        <a:pos x="14" y="173"/>
                      </a:cxn>
                      <a:cxn ang="0">
                        <a:pos x="27" y="140"/>
                      </a:cxn>
                      <a:cxn ang="0">
                        <a:pos x="52" y="101"/>
                      </a:cxn>
                      <a:cxn ang="0">
                        <a:pos x="74" y="76"/>
                      </a:cxn>
                      <a:cxn ang="0">
                        <a:pos x="100" y="52"/>
                      </a:cxn>
                      <a:cxn ang="0">
                        <a:pos x="125" y="36"/>
                      </a:cxn>
                      <a:cxn ang="0">
                        <a:pos x="149" y="23"/>
                      </a:cxn>
                      <a:cxn ang="0">
                        <a:pos x="198" y="6"/>
                      </a:cxn>
                      <a:cxn ang="0">
                        <a:pos x="247" y="0"/>
                      </a:cxn>
                    </a:cxnLst>
                    <a:rect l="0" t="0" r="r" b="b"/>
                    <a:pathLst>
                      <a:path w="519" h="519">
                        <a:moveTo>
                          <a:pt x="247" y="0"/>
                        </a:moveTo>
                        <a:lnTo>
                          <a:pt x="271" y="0"/>
                        </a:lnTo>
                        <a:lnTo>
                          <a:pt x="295" y="1"/>
                        </a:lnTo>
                        <a:lnTo>
                          <a:pt x="307" y="3"/>
                        </a:lnTo>
                        <a:lnTo>
                          <a:pt x="320" y="6"/>
                        </a:lnTo>
                        <a:lnTo>
                          <a:pt x="344" y="13"/>
                        </a:lnTo>
                        <a:lnTo>
                          <a:pt x="369" y="23"/>
                        </a:lnTo>
                        <a:lnTo>
                          <a:pt x="377" y="27"/>
                        </a:lnTo>
                        <a:lnTo>
                          <a:pt x="393" y="36"/>
                        </a:lnTo>
                        <a:lnTo>
                          <a:pt x="417" y="51"/>
                        </a:lnTo>
                        <a:lnTo>
                          <a:pt x="417" y="52"/>
                        </a:lnTo>
                        <a:lnTo>
                          <a:pt x="442" y="74"/>
                        </a:lnTo>
                        <a:lnTo>
                          <a:pt x="444" y="76"/>
                        </a:lnTo>
                        <a:lnTo>
                          <a:pt x="465" y="100"/>
                        </a:lnTo>
                        <a:lnTo>
                          <a:pt x="466" y="101"/>
                        </a:lnTo>
                        <a:lnTo>
                          <a:pt x="482" y="125"/>
                        </a:lnTo>
                        <a:lnTo>
                          <a:pt x="490" y="140"/>
                        </a:lnTo>
                        <a:lnTo>
                          <a:pt x="495" y="149"/>
                        </a:lnTo>
                        <a:lnTo>
                          <a:pt x="504" y="173"/>
                        </a:lnTo>
                        <a:lnTo>
                          <a:pt x="511" y="198"/>
                        </a:lnTo>
                        <a:lnTo>
                          <a:pt x="515" y="210"/>
                        </a:lnTo>
                        <a:lnTo>
                          <a:pt x="519" y="246"/>
                        </a:lnTo>
                        <a:lnTo>
                          <a:pt x="519" y="271"/>
                        </a:lnTo>
                        <a:lnTo>
                          <a:pt x="515" y="307"/>
                        </a:lnTo>
                        <a:lnTo>
                          <a:pt x="511" y="320"/>
                        </a:lnTo>
                        <a:lnTo>
                          <a:pt x="504" y="344"/>
                        </a:lnTo>
                        <a:lnTo>
                          <a:pt x="495" y="368"/>
                        </a:lnTo>
                        <a:lnTo>
                          <a:pt x="490" y="378"/>
                        </a:lnTo>
                        <a:lnTo>
                          <a:pt x="482" y="393"/>
                        </a:lnTo>
                        <a:lnTo>
                          <a:pt x="466" y="416"/>
                        </a:lnTo>
                        <a:lnTo>
                          <a:pt x="465" y="417"/>
                        </a:lnTo>
                        <a:lnTo>
                          <a:pt x="444" y="441"/>
                        </a:lnTo>
                        <a:lnTo>
                          <a:pt x="442" y="443"/>
                        </a:lnTo>
                        <a:lnTo>
                          <a:pt x="417" y="465"/>
                        </a:lnTo>
                        <a:lnTo>
                          <a:pt x="417" y="466"/>
                        </a:lnTo>
                        <a:lnTo>
                          <a:pt x="393" y="482"/>
                        </a:lnTo>
                        <a:lnTo>
                          <a:pt x="377" y="490"/>
                        </a:lnTo>
                        <a:lnTo>
                          <a:pt x="369" y="495"/>
                        </a:lnTo>
                        <a:lnTo>
                          <a:pt x="344" y="504"/>
                        </a:lnTo>
                        <a:lnTo>
                          <a:pt x="320" y="512"/>
                        </a:lnTo>
                        <a:lnTo>
                          <a:pt x="307" y="515"/>
                        </a:lnTo>
                        <a:lnTo>
                          <a:pt x="271" y="519"/>
                        </a:lnTo>
                        <a:lnTo>
                          <a:pt x="247" y="519"/>
                        </a:lnTo>
                        <a:lnTo>
                          <a:pt x="222" y="516"/>
                        </a:lnTo>
                        <a:lnTo>
                          <a:pt x="210" y="515"/>
                        </a:lnTo>
                        <a:lnTo>
                          <a:pt x="174" y="504"/>
                        </a:lnTo>
                        <a:lnTo>
                          <a:pt x="149" y="495"/>
                        </a:lnTo>
                        <a:lnTo>
                          <a:pt x="140" y="490"/>
                        </a:lnTo>
                        <a:lnTo>
                          <a:pt x="125" y="482"/>
                        </a:lnTo>
                        <a:lnTo>
                          <a:pt x="101" y="466"/>
                        </a:lnTo>
                        <a:lnTo>
                          <a:pt x="100" y="465"/>
                        </a:lnTo>
                        <a:lnTo>
                          <a:pt x="76" y="443"/>
                        </a:lnTo>
                        <a:lnTo>
                          <a:pt x="74" y="441"/>
                        </a:lnTo>
                        <a:lnTo>
                          <a:pt x="52" y="417"/>
                        </a:lnTo>
                        <a:lnTo>
                          <a:pt x="52" y="416"/>
                        </a:lnTo>
                        <a:lnTo>
                          <a:pt x="36" y="393"/>
                        </a:lnTo>
                        <a:lnTo>
                          <a:pt x="27" y="378"/>
                        </a:lnTo>
                        <a:lnTo>
                          <a:pt x="24" y="368"/>
                        </a:lnTo>
                        <a:lnTo>
                          <a:pt x="14" y="344"/>
                        </a:lnTo>
                        <a:lnTo>
                          <a:pt x="6" y="320"/>
                        </a:lnTo>
                        <a:lnTo>
                          <a:pt x="3" y="307"/>
                        </a:lnTo>
                        <a:lnTo>
                          <a:pt x="0" y="271"/>
                        </a:lnTo>
                        <a:lnTo>
                          <a:pt x="0" y="246"/>
                        </a:lnTo>
                        <a:lnTo>
                          <a:pt x="3" y="210"/>
                        </a:lnTo>
                        <a:lnTo>
                          <a:pt x="6" y="198"/>
                        </a:lnTo>
                        <a:lnTo>
                          <a:pt x="14" y="173"/>
                        </a:lnTo>
                        <a:lnTo>
                          <a:pt x="24" y="149"/>
                        </a:lnTo>
                        <a:lnTo>
                          <a:pt x="27" y="140"/>
                        </a:lnTo>
                        <a:lnTo>
                          <a:pt x="36" y="125"/>
                        </a:lnTo>
                        <a:lnTo>
                          <a:pt x="52" y="101"/>
                        </a:lnTo>
                        <a:lnTo>
                          <a:pt x="52" y="100"/>
                        </a:lnTo>
                        <a:lnTo>
                          <a:pt x="74" y="76"/>
                        </a:lnTo>
                        <a:lnTo>
                          <a:pt x="76" y="74"/>
                        </a:lnTo>
                        <a:lnTo>
                          <a:pt x="100" y="52"/>
                        </a:lnTo>
                        <a:lnTo>
                          <a:pt x="101" y="51"/>
                        </a:lnTo>
                        <a:lnTo>
                          <a:pt x="125" y="36"/>
                        </a:lnTo>
                        <a:lnTo>
                          <a:pt x="140" y="27"/>
                        </a:lnTo>
                        <a:lnTo>
                          <a:pt x="149" y="23"/>
                        </a:lnTo>
                        <a:lnTo>
                          <a:pt x="174" y="13"/>
                        </a:lnTo>
                        <a:lnTo>
                          <a:pt x="198" y="6"/>
                        </a:lnTo>
                        <a:lnTo>
                          <a:pt x="222" y="1"/>
                        </a:lnTo>
                        <a:lnTo>
                          <a:pt x="247" y="0"/>
                        </a:lnTo>
                        <a:close/>
                      </a:path>
                    </a:pathLst>
                  </a:custGeom>
                  <a:solidFill>
                    <a:srgbClr val="00BFBF"/>
                  </a:solidFill>
                  <a:ln w="0">
                    <a:solidFill>
                      <a:srgbClr val="00BFB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Freeform 451"/>
                  <p:cNvSpPr>
                    <a:spLocks/>
                  </p:cNvSpPr>
                  <p:nvPr/>
                </p:nvSpPr>
                <p:spPr bwMode="auto">
                  <a:xfrm>
                    <a:off x="2431" y="1937"/>
                    <a:ext cx="502" cy="503"/>
                  </a:xfrm>
                  <a:custGeom>
                    <a:avLst/>
                    <a:gdLst/>
                    <a:ahLst/>
                    <a:cxnLst>
                      <a:cxn ang="0">
                        <a:pos x="263" y="0"/>
                      </a:cxn>
                      <a:cxn ang="0">
                        <a:pos x="312" y="8"/>
                      </a:cxn>
                      <a:cxn ang="0">
                        <a:pos x="350" y="20"/>
                      </a:cxn>
                      <a:cxn ang="0">
                        <a:pos x="385" y="39"/>
                      </a:cxn>
                      <a:cxn ang="0">
                        <a:pos x="409" y="56"/>
                      </a:cxn>
                      <a:cxn ang="0">
                        <a:pos x="434" y="79"/>
                      </a:cxn>
                      <a:cxn ang="0">
                        <a:pos x="458" y="109"/>
                      </a:cxn>
                      <a:cxn ang="0">
                        <a:pos x="477" y="142"/>
                      </a:cxn>
                      <a:cxn ang="0">
                        <a:pos x="488" y="166"/>
                      </a:cxn>
                      <a:cxn ang="0">
                        <a:pos x="500" y="215"/>
                      </a:cxn>
                      <a:cxn ang="0">
                        <a:pos x="502" y="264"/>
                      </a:cxn>
                      <a:cxn ang="0">
                        <a:pos x="495" y="313"/>
                      </a:cxn>
                      <a:cxn ang="0">
                        <a:pos x="482" y="352"/>
                      </a:cxn>
                      <a:cxn ang="0">
                        <a:pos x="464" y="386"/>
                      </a:cxn>
                      <a:cxn ang="0">
                        <a:pos x="446" y="410"/>
                      </a:cxn>
                      <a:cxn ang="0">
                        <a:pos x="424" y="434"/>
                      </a:cxn>
                      <a:cxn ang="0">
                        <a:pos x="395" y="459"/>
                      </a:cxn>
                      <a:cxn ang="0">
                        <a:pos x="361" y="478"/>
                      </a:cxn>
                      <a:cxn ang="0">
                        <a:pos x="336" y="488"/>
                      </a:cxn>
                      <a:cxn ang="0">
                        <a:pos x="287" y="501"/>
                      </a:cxn>
                      <a:cxn ang="0">
                        <a:pos x="239" y="503"/>
                      </a:cxn>
                      <a:cxn ang="0">
                        <a:pos x="190" y="496"/>
                      </a:cxn>
                      <a:cxn ang="0">
                        <a:pos x="152" y="483"/>
                      </a:cxn>
                      <a:cxn ang="0">
                        <a:pos x="117" y="465"/>
                      </a:cxn>
                      <a:cxn ang="0">
                        <a:pos x="92" y="447"/>
                      </a:cxn>
                      <a:cxn ang="0">
                        <a:pos x="68" y="424"/>
                      </a:cxn>
                      <a:cxn ang="0">
                        <a:pos x="44" y="395"/>
                      </a:cxn>
                      <a:cxn ang="0">
                        <a:pos x="24" y="361"/>
                      </a:cxn>
                      <a:cxn ang="0">
                        <a:pos x="14" y="337"/>
                      </a:cxn>
                      <a:cxn ang="0">
                        <a:pos x="2" y="288"/>
                      </a:cxn>
                      <a:cxn ang="0">
                        <a:pos x="0" y="239"/>
                      </a:cxn>
                      <a:cxn ang="0">
                        <a:pos x="7" y="191"/>
                      </a:cxn>
                      <a:cxn ang="0">
                        <a:pos x="19" y="153"/>
                      </a:cxn>
                      <a:cxn ang="0">
                        <a:pos x="38" y="118"/>
                      </a:cxn>
                      <a:cxn ang="0">
                        <a:pos x="55" y="93"/>
                      </a:cxn>
                      <a:cxn ang="0">
                        <a:pos x="78" y="69"/>
                      </a:cxn>
                      <a:cxn ang="0">
                        <a:pos x="108" y="44"/>
                      </a:cxn>
                      <a:cxn ang="0">
                        <a:pos x="141" y="25"/>
                      </a:cxn>
                      <a:cxn ang="0">
                        <a:pos x="166" y="16"/>
                      </a:cxn>
                      <a:cxn ang="0">
                        <a:pos x="214" y="4"/>
                      </a:cxn>
                    </a:cxnLst>
                    <a:rect l="0" t="0" r="r" b="b"/>
                    <a:pathLst>
                      <a:path w="502" h="503">
                        <a:moveTo>
                          <a:pt x="239" y="0"/>
                        </a:moveTo>
                        <a:lnTo>
                          <a:pt x="263" y="0"/>
                        </a:lnTo>
                        <a:lnTo>
                          <a:pt x="287" y="4"/>
                        </a:lnTo>
                        <a:lnTo>
                          <a:pt x="312" y="8"/>
                        </a:lnTo>
                        <a:lnTo>
                          <a:pt x="336" y="16"/>
                        </a:lnTo>
                        <a:lnTo>
                          <a:pt x="350" y="20"/>
                        </a:lnTo>
                        <a:lnTo>
                          <a:pt x="361" y="25"/>
                        </a:lnTo>
                        <a:lnTo>
                          <a:pt x="385" y="39"/>
                        </a:lnTo>
                        <a:lnTo>
                          <a:pt x="395" y="44"/>
                        </a:lnTo>
                        <a:lnTo>
                          <a:pt x="409" y="56"/>
                        </a:lnTo>
                        <a:lnTo>
                          <a:pt x="424" y="69"/>
                        </a:lnTo>
                        <a:lnTo>
                          <a:pt x="434" y="79"/>
                        </a:lnTo>
                        <a:lnTo>
                          <a:pt x="446" y="93"/>
                        </a:lnTo>
                        <a:lnTo>
                          <a:pt x="458" y="109"/>
                        </a:lnTo>
                        <a:lnTo>
                          <a:pt x="464" y="118"/>
                        </a:lnTo>
                        <a:lnTo>
                          <a:pt x="477" y="142"/>
                        </a:lnTo>
                        <a:lnTo>
                          <a:pt x="482" y="153"/>
                        </a:lnTo>
                        <a:lnTo>
                          <a:pt x="488" y="166"/>
                        </a:lnTo>
                        <a:lnTo>
                          <a:pt x="495" y="191"/>
                        </a:lnTo>
                        <a:lnTo>
                          <a:pt x="500" y="215"/>
                        </a:lnTo>
                        <a:lnTo>
                          <a:pt x="502" y="239"/>
                        </a:lnTo>
                        <a:lnTo>
                          <a:pt x="502" y="264"/>
                        </a:lnTo>
                        <a:lnTo>
                          <a:pt x="500" y="288"/>
                        </a:lnTo>
                        <a:lnTo>
                          <a:pt x="495" y="313"/>
                        </a:lnTo>
                        <a:lnTo>
                          <a:pt x="488" y="337"/>
                        </a:lnTo>
                        <a:lnTo>
                          <a:pt x="482" y="352"/>
                        </a:lnTo>
                        <a:lnTo>
                          <a:pt x="477" y="361"/>
                        </a:lnTo>
                        <a:lnTo>
                          <a:pt x="464" y="386"/>
                        </a:lnTo>
                        <a:lnTo>
                          <a:pt x="458" y="395"/>
                        </a:lnTo>
                        <a:lnTo>
                          <a:pt x="446" y="410"/>
                        </a:lnTo>
                        <a:lnTo>
                          <a:pt x="434" y="424"/>
                        </a:lnTo>
                        <a:lnTo>
                          <a:pt x="424" y="434"/>
                        </a:lnTo>
                        <a:lnTo>
                          <a:pt x="409" y="447"/>
                        </a:lnTo>
                        <a:lnTo>
                          <a:pt x="395" y="459"/>
                        </a:lnTo>
                        <a:lnTo>
                          <a:pt x="385" y="465"/>
                        </a:lnTo>
                        <a:lnTo>
                          <a:pt x="361" y="478"/>
                        </a:lnTo>
                        <a:lnTo>
                          <a:pt x="350" y="483"/>
                        </a:lnTo>
                        <a:lnTo>
                          <a:pt x="336" y="488"/>
                        </a:lnTo>
                        <a:lnTo>
                          <a:pt x="312" y="496"/>
                        </a:lnTo>
                        <a:lnTo>
                          <a:pt x="287" y="501"/>
                        </a:lnTo>
                        <a:lnTo>
                          <a:pt x="263" y="503"/>
                        </a:lnTo>
                        <a:lnTo>
                          <a:pt x="239" y="503"/>
                        </a:lnTo>
                        <a:lnTo>
                          <a:pt x="214" y="501"/>
                        </a:lnTo>
                        <a:lnTo>
                          <a:pt x="190" y="496"/>
                        </a:lnTo>
                        <a:lnTo>
                          <a:pt x="166" y="488"/>
                        </a:lnTo>
                        <a:lnTo>
                          <a:pt x="152" y="483"/>
                        </a:lnTo>
                        <a:lnTo>
                          <a:pt x="141" y="478"/>
                        </a:lnTo>
                        <a:lnTo>
                          <a:pt x="117" y="465"/>
                        </a:lnTo>
                        <a:lnTo>
                          <a:pt x="108" y="459"/>
                        </a:lnTo>
                        <a:lnTo>
                          <a:pt x="92" y="447"/>
                        </a:lnTo>
                        <a:lnTo>
                          <a:pt x="78" y="434"/>
                        </a:lnTo>
                        <a:lnTo>
                          <a:pt x="68" y="424"/>
                        </a:lnTo>
                        <a:lnTo>
                          <a:pt x="55" y="410"/>
                        </a:lnTo>
                        <a:lnTo>
                          <a:pt x="44" y="395"/>
                        </a:lnTo>
                        <a:lnTo>
                          <a:pt x="38" y="386"/>
                        </a:lnTo>
                        <a:lnTo>
                          <a:pt x="24" y="361"/>
                        </a:lnTo>
                        <a:lnTo>
                          <a:pt x="19" y="352"/>
                        </a:lnTo>
                        <a:lnTo>
                          <a:pt x="14" y="337"/>
                        </a:lnTo>
                        <a:lnTo>
                          <a:pt x="7" y="313"/>
                        </a:lnTo>
                        <a:lnTo>
                          <a:pt x="2" y="288"/>
                        </a:lnTo>
                        <a:lnTo>
                          <a:pt x="0" y="264"/>
                        </a:lnTo>
                        <a:lnTo>
                          <a:pt x="0" y="239"/>
                        </a:lnTo>
                        <a:lnTo>
                          <a:pt x="2" y="215"/>
                        </a:lnTo>
                        <a:lnTo>
                          <a:pt x="7" y="191"/>
                        </a:lnTo>
                        <a:lnTo>
                          <a:pt x="14" y="166"/>
                        </a:lnTo>
                        <a:lnTo>
                          <a:pt x="19" y="153"/>
                        </a:lnTo>
                        <a:lnTo>
                          <a:pt x="24" y="142"/>
                        </a:lnTo>
                        <a:lnTo>
                          <a:pt x="38" y="118"/>
                        </a:lnTo>
                        <a:lnTo>
                          <a:pt x="44" y="109"/>
                        </a:lnTo>
                        <a:lnTo>
                          <a:pt x="55" y="93"/>
                        </a:lnTo>
                        <a:lnTo>
                          <a:pt x="68" y="79"/>
                        </a:lnTo>
                        <a:lnTo>
                          <a:pt x="78" y="69"/>
                        </a:lnTo>
                        <a:lnTo>
                          <a:pt x="92" y="56"/>
                        </a:lnTo>
                        <a:lnTo>
                          <a:pt x="108" y="44"/>
                        </a:lnTo>
                        <a:lnTo>
                          <a:pt x="117" y="39"/>
                        </a:lnTo>
                        <a:lnTo>
                          <a:pt x="141" y="25"/>
                        </a:lnTo>
                        <a:lnTo>
                          <a:pt x="152" y="20"/>
                        </a:lnTo>
                        <a:lnTo>
                          <a:pt x="166" y="16"/>
                        </a:lnTo>
                        <a:lnTo>
                          <a:pt x="190" y="8"/>
                        </a:lnTo>
                        <a:lnTo>
                          <a:pt x="214" y="4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00AFAF"/>
                  </a:solidFill>
                  <a:ln w="0">
                    <a:solidFill>
                      <a:srgbClr val="00AFA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Freeform 452"/>
                  <p:cNvSpPr>
                    <a:spLocks/>
                  </p:cNvSpPr>
                  <p:nvPr/>
                </p:nvSpPr>
                <p:spPr bwMode="auto">
                  <a:xfrm>
                    <a:off x="2438" y="1945"/>
                    <a:ext cx="488" cy="488"/>
                  </a:xfrm>
                  <a:custGeom>
                    <a:avLst/>
                    <a:gdLst/>
                    <a:ahLst/>
                    <a:cxnLst>
                      <a:cxn ang="0">
                        <a:pos x="256" y="0"/>
                      </a:cxn>
                      <a:cxn ang="0">
                        <a:pos x="305" y="8"/>
                      </a:cxn>
                      <a:cxn ang="0">
                        <a:pos x="329" y="15"/>
                      </a:cxn>
                      <a:cxn ang="0">
                        <a:pos x="374" y="36"/>
                      </a:cxn>
                      <a:cxn ang="0">
                        <a:pos x="402" y="58"/>
                      </a:cxn>
                      <a:cxn ang="0">
                        <a:pos x="431" y="85"/>
                      </a:cxn>
                      <a:cxn ang="0">
                        <a:pos x="451" y="114"/>
                      </a:cxn>
                      <a:cxn ang="0">
                        <a:pos x="474" y="158"/>
                      </a:cxn>
                      <a:cxn ang="0">
                        <a:pos x="481" y="183"/>
                      </a:cxn>
                      <a:cxn ang="0">
                        <a:pos x="488" y="231"/>
                      </a:cxn>
                      <a:cxn ang="0">
                        <a:pos x="486" y="280"/>
                      </a:cxn>
                      <a:cxn ang="0">
                        <a:pos x="475" y="323"/>
                      </a:cxn>
                      <a:cxn ang="0">
                        <a:pos x="451" y="375"/>
                      </a:cxn>
                      <a:cxn ang="0">
                        <a:pos x="427" y="407"/>
                      </a:cxn>
                      <a:cxn ang="0">
                        <a:pos x="402" y="431"/>
                      </a:cxn>
                      <a:cxn ang="0">
                        <a:pos x="374" y="451"/>
                      </a:cxn>
                      <a:cxn ang="0">
                        <a:pos x="329" y="473"/>
                      </a:cxn>
                      <a:cxn ang="0">
                        <a:pos x="305" y="481"/>
                      </a:cxn>
                      <a:cxn ang="0">
                        <a:pos x="256" y="488"/>
                      </a:cxn>
                      <a:cxn ang="0">
                        <a:pos x="207" y="486"/>
                      </a:cxn>
                      <a:cxn ang="0">
                        <a:pos x="164" y="475"/>
                      </a:cxn>
                      <a:cxn ang="0">
                        <a:pos x="134" y="462"/>
                      </a:cxn>
                      <a:cxn ang="0">
                        <a:pos x="110" y="449"/>
                      </a:cxn>
                      <a:cxn ang="0">
                        <a:pos x="82" y="426"/>
                      </a:cxn>
                      <a:cxn ang="0">
                        <a:pos x="40" y="378"/>
                      </a:cxn>
                      <a:cxn ang="0">
                        <a:pos x="25" y="353"/>
                      </a:cxn>
                      <a:cxn ang="0">
                        <a:pos x="12" y="323"/>
                      </a:cxn>
                      <a:cxn ang="0">
                        <a:pos x="3" y="280"/>
                      </a:cxn>
                      <a:cxn ang="0">
                        <a:pos x="0" y="231"/>
                      </a:cxn>
                      <a:cxn ang="0">
                        <a:pos x="7" y="183"/>
                      </a:cxn>
                      <a:cxn ang="0">
                        <a:pos x="15" y="158"/>
                      </a:cxn>
                      <a:cxn ang="0">
                        <a:pos x="37" y="114"/>
                      </a:cxn>
                      <a:cxn ang="0">
                        <a:pos x="58" y="85"/>
                      </a:cxn>
                      <a:cxn ang="0">
                        <a:pos x="110" y="39"/>
                      </a:cxn>
                      <a:cxn ang="0">
                        <a:pos x="134" y="26"/>
                      </a:cxn>
                      <a:cxn ang="0">
                        <a:pos x="164" y="12"/>
                      </a:cxn>
                      <a:cxn ang="0">
                        <a:pos x="207" y="3"/>
                      </a:cxn>
                    </a:cxnLst>
                    <a:rect l="0" t="0" r="r" b="b"/>
                    <a:pathLst>
                      <a:path w="488" h="488">
                        <a:moveTo>
                          <a:pt x="232" y="0"/>
                        </a:moveTo>
                        <a:lnTo>
                          <a:pt x="256" y="0"/>
                        </a:lnTo>
                        <a:lnTo>
                          <a:pt x="280" y="3"/>
                        </a:lnTo>
                        <a:lnTo>
                          <a:pt x="305" y="8"/>
                        </a:lnTo>
                        <a:lnTo>
                          <a:pt x="323" y="12"/>
                        </a:lnTo>
                        <a:lnTo>
                          <a:pt x="329" y="15"/>
                        </a:lnTo>
                        <a:lnTo>
                          <a:pt x="354" y="26"/>
                        </a:lnTo>
                        <a:lnTo>
                          <a:pt x="374" y="36"/>
                        </a:lnTo>
                        <a:lnTo>
                          <a:pt x="378" y="39"/>
                        </a:lnTo>
                        <a:lnTo>
                          <a:pt x="402" y="58"/>
                        </a:lnTo>
                        <a:lnTo>
                          <a:pt x="407" y="61"/>
                        </a:lnTo>
                        <a:lnTo>
                          <a:pt x="431" y="85"/>
                        </a:lnTo>
                        <a:lnTo>
                          <a:pt x="449" y="110"/>
                        </a:lnTo>
                        <a:lnTo>
                          <a:pt x="451" y="114"/>
                        </a:lnTo>
                        <a:lnTo>
                          <a:pt x="462" y="134"/>
                        </a:lnTo>
                        <a:lnTo>
                          <a:pt x="474" y="158"/>
                        </a:lnTo>
                        <a:lnTo>
                          <a:pt x="475" y="164"/>
                        </a:lnTo>
                        <a:lnTo>
                          <a:pt x="481" y="183"/>
                        </a:lnTo>
                        <a:lnTo>
                          <a:pt x="486" y="207"/>
                        </a:lnTo>
                        <a:lnTo>
                          <a:pt x="488" y="231"/>
                        </a:lnTo>
                        <a:lnTo>
                          <a:pt x="488" y="256"/>
                        </a:lnTo>
                        <a:lnTo>
                          <a:pt x="486" y="280"/>
                        </a:lnTo>
                        <a:lnTo>
                          <a:pt x="481" y="305"/>
                        </a:lnTo>
                        <a:lnTo>
                          <a:pt x="475" y="323"/>
                        </a:lnTo>
                        <a:lnTo>
                          <a:pt x="474" y="329"/>
                        </a:lnTo>
                        <a:lnTo>
                          <a:pt x="451" y="375"/>
                        </a:lnTo>
                        <a:lnTo>
                          <a:pt x="449" y="378"/>
                        </a:lnTo>
                        <a:lnTo>
                          <a:pt x="427" y="407"/>
                        </a:lnTo>
                        <a:lnTo>
                          <a:pt x="407" y="426"/>
                        </a:lnTo>
                        <a:lnTo>
                          <a:pt x="402" y="431"/>
                        </a:lnTo>
                        <a:lnTo>
                          <a:pt x="378" y="449"/>
                        </a:lnTo>
                        <a:lnTo>
                          <a:pt x="374" y="451"/>
                        </a:lnTo>
                        <a:lnTo>
                          <a:pt x="354" y="462"/>
                        </a:lnTo>
                        <a:lnTo>
                          <a:pt x="329" y="473"/>
                        </a:lnTo>
                        <a:lnTo>
                          <a:pt x="323" y="475"/>
                        </a:lnTo>
                        <a:lnTo>
                          <a:pt x="305" y="481"/>
                        </a:lnTo>
                        <a:lnTo>
                          <a:pt x="280" y="486"/>
                        </a:lnTo>
                        <a:lnTo>
                          <a:pt x="256" y="488"/>
                        </a:lnTo>
                        <a:lnTo>
                          <a:pt x="232" y="488"/>
                        </a:lnTo>
                        <a:lnTo>
                          <a:pt x="207" y="486"/>
                        </a:lnTo>
                        <a:lnTo>
                          <a:pt x="183" y="481"/>
                        </a:lnTo>
                        <a:lnTo>
                          <a:pt x="164" y="475"/>
                        </a:lnTo>
                        <a:lnTo>
                          <a:pt x="159" y="473"/>
                        </a:lnTo>
                        <a:lnTo>
                          <a:pt x="134" y="462"/>
                        </a:lnTo>
                        <a:lnTo>
                          <a:pt x="114" y="451"/>
                        </a:lnTo>
                        <a:lnTo>
                          <a:pt x="110" y="449"/>
                        </a:lnTo>
                        <a:lnTo>
                          <a:pt x="85" y="431"/>
                        </a:lnTo>
                        <a:lnTo>
                          <a:pt x="82" y="426"/>
                        </a:lnTo>
                        <a:lnTo>
                          <a:pt x="61" y="407"/>
                        </a:lnTo>
                        <a:lnTo>
                          <a:pt x="40" y="378"/>
                        </a:lnTo>
                        <a:lnTo>
                          <a:pt x="37" y="375"/>
                        </a:lnTo>
                        <a:lnTo>
                          <a:pt x="25" y="353"/>
                        </a:lnTo>
                        <a:lnTo>
                          <a:pt x="15" y="329"/>
                        </a:lnTo>
                        <a:lnTo>
                          <a:pt x="12" y="323"/>
                        </a:lnTo>
                        <a:lnTo>
                          <a:pt x="7" y="305"/>
                        </a:lnTo>
                        <a:lnTo>
                          <a:pt x="3" y="280"/>
                        </a:lnTo>
                        <a:lnTo>
                          <a:pt x="0" y="256"/>
                        </a:lnTo>
                        <a:lnTo>
                          <a:pt x="0" y="231"/>
                        </a:lnTo>
                        <a:lnTo>
                          <a:pt x="3" y="207"/>
                        </a:lnTo>
                        <a:lnTo>
                          <a:pt x="7" y="183"/>
                        </a:lnTo>
                        <a:lnTo>
                          <a:pt x="12" y="164"/>
                        </a:lnTo>
                        <a:lnTo>
                          <a:pt x="15" y="158"/>
                        </a:lnTo>
                        <a:lnTo>
                          <a:pt x="25" y="134"/>
                        </a:lnTo>
                        <a:lnTo>
                          <a:pt x="37" y="114"/>
                        </a:lnTo>
                        <a:lnTo>
                          <a:pt x="40" y="110"/>
                        </a:lnTo>
                        <a:lnTo>
                          <a:pt x="58" y="85"/>
                        </a:lnTo>
                        <a:lnTo>
                          <a:pt x="85" y="58"/>
                        </a:lnTo>
                        <a:lnTo>
                          <a:pt x="110" y="39"/>
                        </a:lnTo>
                        <a:lnTo>
                          <a:pt x="114" y="36"/>
                        </a:lnTo>
                        <a:lnTo>
                          <a:pt x="134" y="26"/>
                        </a:lnTo>
                        <a:lnTo>
                          <a:pt x="159" y="15"/>
                        </a:lnTo>
                        <a:lnTo>
                          <a:pt x="164" y="12"/>
                        </a:lnTo>
                        <a:lnTo>
                          <a:pt x="183" y="8"/>
                        </a:lnTo>
                        <a:lnTo>
                          <a:pt x="207" y="3"/>
                        </a:lnTo>
                        <a:lnTo>
                          <a:pt x="232" y="0"/>
                        </a:lnTo>
                        <a:close/>
                      </a:path>
                    </a:pathLst>
                  </a:custGeom>
                  <a:solidFill>
                    <a:srgbClr val="009F9F"/>
                  </a:solidFill>
                  <a:ln w="0">
                    <a:solidFill>
                      <a:srgbClr val="009F9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Freeform 453"/>
                  <p:cNvSpPr>
                    <a:spLocks/>
                  </p:cNvSpPr>
                  <p:nvPr/>
                </p:nvSpPr>
                <p:spPr bwMode="auto">
                  <a:xfrm>
                    <a:off x="2444" y="1951"/>
                    <a:ext cx="476" cy="475"/>
                  </a:xfrm>
                  <a:custGeom>
                    <a:avLst/>
                    <a:gdLst/>
                    <a:ahLst/>
                    <a:cxnLst>
                      <a:cxn ang="0">
                        <a:pos x="250" y="0"/>
                      </a:cxn>
                      <a:cxn ang="0">
                        <a:pos x="297" y="6"/>
                      </a:cxn>
                      <a:cxn ang="0">
                        <a:pos x="323" y="16"/>
                      </a:cxn>
                      <a:cxn ang="0">
                        <a:pos x="372" y="41"/>
                      </a:cxn>
                      <a:cxn ang="0">
                        <a:pos x="421" y="84"/>
                      </a:cxn>
                      <a:cxn ang="0">
                        <a:pos x="445" y="120"/>
                      </a:cxn>
                      <a:cxn ang="0">
                        <a:pos x="461" y="152"/>
                      </a:cxn>
                      <a:cxn ang="0">
                        <a:pos x="469" y="180"/>
                      </a:cxn>
                      <a:cxn ang="0">
                        <a:pos x="476" y="225"/>
                      </a:cxn>
                      <a:cxn ang="0">
                        <a:pos x="474" y="274"/>
                      </a:cxn>
                      <a:cxn ang="0">
                        <a:pos x="469" y="299"/>
                      </a:cxn>
                      <a:cxn ang="0">
                        <a:pos x="450" y="347"/>
                      </a:cxn>
                      <a:cxn ang="0">
                        <a:pos x="434" y="372"/>
                      </a:cxn>
                      <a:cxn ang="0">
                        <a:pos x="396" y="416"/>
                      </a:cxn>
                      <a:cxn ang="0">
                        <a:pos x="356" y="445"/>
                      </a:cxn>
                      <a:cxn ang="0">
                        <a:pos x="323" y="461"/>
                      </a:cxn>
                      <a:cxn ang="0">
                        <a:pos x="297" y="469"/>
                      </a:cxn>
                      <a:cxn ang="0">
                        <a:pos x="250" y="475"/>
                      </a:cxn>
                      <a:cxn ang="0">
                        <a:pos x="201" y="474"/>
                      </a:cxn>
                      <a:cxn ang="0">
                        <a:pos x="177" y="469"/>
                      </a:cxn>
                      <a:cxn ang="0">
                        <a:pos x="128" y="450"/>
                      </a:cxn>
                      <a:cxn ang="0">
                        <a:pos x="104" y="434"/>
                      </a:cxn>
                      <a:cxn ang="0">
                        <a:pos x="79" y="416"/>
                      </a:cxn>
                      <a:cxn ang="0">
                        <a:pos x="55" y="391"/>
                      </a:cxn>
                      <a:cxn ang="0">
                        <a:pos x="31" y="357"/>
                      </a:cxn>
                      <a:cxn ang="0">
                        <a:pos x="16" y="323"/>
                      </a:cxn>
                      <a:cxn ang="0">
                        <a:pos x="6" y="296"/>
                      </a:cxn>
                      <a:cxn ang="0">
                        <a:pos x="0" y="250"/>
                      </a:cxn>
                      <a:cxn ang="0">
                        <a:pos x="3" y="201"/>
                      </a:cxn>
                      <a:cxn ang="0">
                        <a:pos x="7" y="177"/>
                      </a:cxn>
                      <a:cxn ang="0">
                        <a:pos x="27" y="128"/>
                      </a:cxn>
                      <a:cxn ang="0">
                        <a:pos x="41" y="104"/>
                      </a:cxn>
                      <a:cxn ang="0">
                        <a:pos x="60" y="79"/>
                      </a:cxn>
                      <a:cxn ang="0">
                        <a:pos x="85" y="55"/>
                      </a:cxn>
                      <a:cxn ang="0">
                        <a:pos x="120" y="30"/>
                      </a:cxn>
                      <a:cxn ang="0">
                        <a:pos x="177" y="8"/>
                      </a:cxn>
                      <a:cxn ang="0">
                        <a:pos x="201" y="3"/>
                      </a:cxn>
                    </a:cxnLst>
                    <a:rect l="0" t="0" r="r" b="b"/>
                    <a:pathLst>
                      <a:path w="476" h="475">
                        <a:moveTo>
                          <a:pt x="226" y="0"/>
                        </a:moveTo>
                        <a:lnTo>
                          <a:pt x="250" y="0"/>
                        </a:lnTo>
                        <a:lnTo>
                          <a:pt x="274" y="3"/>
                        </a:lnTo>
                        <a:lnTo>
                          <a:pt x="297" y="6"/>
                        </a:lnTo>
                        <a:lnTo>
                          <a:pt x="299" y="8"/>
                        </a:lnTo>
                        <a:lnTo>
                          <a:pt x="323" y="16"/>
                        </a:lnTo>
                        <a:lnTo>
                          <a:pt x="356" y="30"/>
                        </a:lnTo>
                        <a:lnTo>
                          <a:pt x="372" y="41"/>
                        </a:lnTo>
                        <a:lnTo>
                          <a:pt x="396" y="59"/>
                        </a:lnTo>
                        <a:lnTo>
                          <a:pt x="421" y="84"/>
                        </a:lnTo>
                        <a:lnTo>
                          <a:pt x="434" y="104"/>
                        </a:lnTo>
                        <a:lnTo>
                          <a:pt x="445" y="120"/>
                        </a:lnTo>
                        <a:lnTo>
                          <a:pt x="450" y="128"/>
                        </a:lnTo>
                        <a:lnTo>
                          <a:pt x="461" y="152"/>
                        </a:lnTo>
                        <a:lnTo>
                          <a:pt x="469" y="177"/>
                        </a:lnTo>
                        <a:lnTo>
                          <a:pt x="469" y="180"/>
                        </a:lnTo>
                        <a:lnTo>
                          <a:pt x="474" y="201"/>
                        </a:lnTo>
                        <a:lnTo>
                          <a:pt x="476" y="225"/>
                        </a:lnTo>
                        <a:lnTo>
                          <a:pt x="476" y="250"/>
                        </a:lnTo>
                        <a:lnTo>
                          <a:pt x="474" y="274"/>
                        </a:lnTo>
                        <a:lnTo>
                          <a:pt x="469" y="296"/>
                        </a:lnTo>
                        <a:lnTo>
                          <a:pt x="469" y="299"/>
                        </a:lnTo>
                        <a:lnTo>
                          <a:pt x="461" y="323"/>
                        </a:lnTo>
                        <a:lnTo>
                          <a:pt x="450" y="347"/>
                        </a:lnTo>
                        <a:lnTo>
                          <a:pt x="445" y="357"/>
                        </a:lnTo>
                        <a:lnTo>
                          <a:pt x="434" y="372"/>
                        </a:lnTo>
                        <a:lnTo>
                          <a:pt x="421" y="391"/>
                        </a:lnTo>
                        <a:lnTo>
                          <a:pt x="396" y="416"/>
                        </a:lnTo>
                        <a:lnTo>
                          <a:pt x="372" y="434"/>
                        </a:lnTo>
                        <a:lnTo>
                          <a:pt x="356" y="445"/>
                        </a:lnTo>
                        <a:lnTo>
                          <a:pt x="348" y="450"/>
                        </a:lnTo>
                        <a:lnTo>
                          <a:pt x="323" y="461"/>
                        </a:lnTo>
                        <a:lnTo>
                          <a:pt x="299" y="469"/>
                        </a:lnTo>
                        <a:lnTo>
                          <a:pt x="297" y="469"/>
                        </a:lnTo>
                        <a:lnTo>
                          <a:pt x="274" y="474"/>
                        </a:lnTo>
                        <a:lnTo>
                          <a:pt x="250" y="475"/>
                        </a:lnTo>
                        <a:lnTo>
                          <a:pt x="226" y="475"/>
                        </a:lnTo>
                        <a:lnTo>
                          <a:pt x="201" y="474"/>
                        </a:lnTo>
                        <a:lnTo>
                          <a:pt x="180" y="469"/>
                        </a:lnTo>
                        <a:lnTo>
                          <a:pt x="177" y="469"/>
                        </a:lnTo>
                        <a:lnTo>
                          <a:pt x="153" y="461"/>
                        </a:lnTo>
                        <a:lnTo>
                          <a:pt x="128" y="450"/>
                        </a:lnTo>
                        <a:lnTo>
                          <a:pt x="120" y="445"/>
                        </a:lnTo>
                        <a:lnTo>
                          <a:pt x="104" y="434"/>
                        </a:lnTo>
                        <a:lnTo>
                          <a:pt x="85" y="420"/>
                        </a:lnTo>
                        <a:lnTo>
                          <a:pt x="79" y="416"/>
                        </a:lnTo>
                        <a:lnTo>
                          <a:pt x="60" y="396"/>
                        </a:lnTo>
                        <a:lnTo>
                          <a:pt x="55" y="391"/>
                        </a:lnTo>
                        <a:lnTo>
                          <a:pt x="41" y="372"/>
                        </a:lnTo>
                        <a:lnTo>
                          <a:pt x="31" y="357"/>
                        </a:lnTo>
                        <a:lnTo>
                          <a:pt x="27" y="347"/>
                        </a:lnTo>
                        <a:lnTo>
                          <a:pt x="16" y="323"/>
                        </a:lnTo>
                        <a:lnTo>
                          <a:pt x="7" y="299"/>
                        </a:lnTo>
                        <a:lnTo>
                          <a:pt x="6" y="296"/>
                        </a:lnTo>
                        <a:lnTo>
                          <a:pt x="3" y="274"/>
                        </a:lnTo>
                        <a:lnTo>
                          <a:pt x="0" y="250"/>
                        </a:lnTo>
                        <a:lnTo>
                          <a:pt x="0" y="225"/>
                        </a:lnTo>
                        <a:lnTo>
                          <a:pt x="3" y="201"/>
                        </a:lnTo>
                        <a:lnTo>
                          <a:pt x="6" y="180"/>
                        </a:lnTo>
                        <a:lnTo>
                          <a:pt x="7" y="177"/>
                        </a:lnTo>
                        <a:lnTo>
                          <a:pt x="16" y="152"/>
                        </a:lnTo>
                        <a:lnTo>
                          <a:pt x="27" y="128"/>
                        </a:lnTo>
                        <a:lnTo>
                          <a:pt x="31" y="120"/>
                        </a:lnTo>
                        <a:lnTo>
                          <a:pt x="41" y="104"/>
                        </a:lnTo>
                        <a:lnTo>
                          <a:pt x="55" y="84"/>
                        </a:lnTo>
                        <a:lnTo>
                          <a:pt x="60" y="79"/>
                        </a:lnTo>
                        <a:lnTo>
                          <a:pt x="79" y="59"/>
                        </a:lnTo>
                        <a:lnTo>
                          <a:pt x="85" y="55"/>
                        </a:lnTo>
                        <a:lnTo>
                          <a:pt x="104" y="41"/>
                        </a:lnTo>
                        <a:lnTo>
                          <a:pt x="120" y="30"/>
                        </a:lnTo>
                        <a:lnTo>
                          <a:pt x="153" y="16"/>
                        </a:lnTo>
                        <a:lnTo>
                          <a:pt x="177" y="8"/>
                        </a:lnTo>
                        <a:lnTo>
                          <a:pt x="180" y="6"/>
                        </a:lnTo>
                        <a:lnTo>
                          <a:pt x="201" y="3"/>
                        </a:lnTo>
                        <a:lnTo>
                          <a:pt x="226" y="0"/>
                        </a:lnTo>
                        <a:close/>
                      </a:path>
                    </a:pathLst>
                  </a:custGeom>
                  <a:solidFill>
                    <a:srgbClr val="009090"/>
                  </a:solidFill>
                  <a:ln w="0">
                    <a:solidFill>
                      <a:srgbClr val="00909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454"/>
                  <p:cNvSpPr>
                    <a:spLocks/>
                  </p:cNvSpPr>
                  <p:nvPr/>
                </p:nvSpPr>
                <p:spPr bwMode="auto">
                  <a:xfrm>
                    <a:off x="2449" y="1956"/>
                    <a:ext cx="465" cy="465"/>
                  </a:xfrm>
                  <a:custGeom>
                    <a:avLst/>
                    <a:gdLst/>
                    <a:ahLst/>
                    <a:cxnLst>
                      <a:cxn ang="0">
                        <a:pos x="245" y="0"/>
                      </a:cxn>
                      <a:cxn ang="0">
                        <a:pos x="269" y="3"/>
                      </a:cxn>
                      <a:cxn ang="0">
                        <a:pos x="318" y="17"/>
                      </a:cxn>
                      <a:cxn ang="0">
                        <a:pos x="343" y="28"/>
                      </a:cxn>
                      <a:cxn ang="0">
                        <a:pos x="378" y="50"/>
                      </a:cxn>
                      <a:cxn ang="0">
                        <a:pos x="416" y="89"/>
                      </a:cxn>
                      <a:cxn ang="0">
                        <a:pos x="439" y="123"/>
                      </a:cxn>
                      <a:cxn ang="0">
                        <a:pos x="450" y="147"/>
                      </a:cxn>
                      <a:cxn ang="0">
                        <a:pos x="463" y="196"/>
                      </a:cxn>
                      <a:cxn ang="0">
                        <a:pos x="465" y="220"/>
                      </a:cxn>
                      <a:cxn ang="0">
                        <a:pos x="464" y="261"/>
                      </a:cxn>
                      <a:cxn ang="0">
                        <a:pos x="458" y="294"/>
                      </a:cxn>
                      <a:cxn ang="0">
                        <a:pos x="440" y="340"/>
                      </a:cxn>
                      <a:cxn ang="0">
                        <a:pos x="423" y="367"/>
                      </a:cxn>
                      <a:cxn ang="0">
                        <a:pos x="404" y="391"/>
                      </a:cxn>
                      <a:cxn ang="0">
                        <a:pos x="378" y="415"/>
                      </a:cxn>
                      <a:cxn ang="0">
                        <a:pos x="343" y="439"/>
                      </a:cxn>
                      <a:cxn ang="0">
                        <a:pos x="318" y="450"/>
                      </a:cxn>
                      <a:cxn ang="0">
                        <a:pos x="269" y="463"/>
                      </a:cxn>
                      <a:cxn ang="0">
                        <a:pos x="245" y="465"/>
                      </a:cxn>
                      <a:cxn ang="0">
                        <a:pos x="206" y="464"/>
                      </a:cxn>
                      <a:cxn ang="0">
                        <a:pos x="172" y="458"/>
                      </a:cxn>
                      <a:cxn ang="0">
                        <a:pos x="126" y="440"/>
                      </a:cxn>
                      <a:cxn ang="0">
                        <a:pos x="99" y="423"/>
                      </a:cxn>
                      <a:cxn ang="0">
                        <a:pos x="74" y="404"/>
                      </a:cxn>
                      <a:cxn ang="0">
                        <a:pos x="43" y="367"/>
                      </a:cxn>
                      <a:cxn ang="0">
                        <a:pos x="26" y="340"/>
                      </a:cxn>
                      <a:cxn ang="0">
                        <a:pos x="8" y="294"/>
                      </a:cxn>
                      <a:cxn ang="0">
                        <a:pos x="1" y="261"/>
                      </a:cxn>
                      <a:cxn ang="0">
                        <a:pos x="0" y="220"/>
                      </a:cxn>
                      <a:cxn ang="0">
                        <a:pos x="2" y="196"/>
                      </a:cxn>
                      <a:cxn ang="0">
                        <a:pos x="17" y="147"/>
                      </a:cxn>
                      <a:cxn ang="0">
                        <a:pos x="28" y="123"/>
                      </a:cxn>
                      <a:cxn ang="0">
                        <a:pos x="50" y="89"/>
                      </a:cxn>
                      <a:cxn ang="0">
                        <a:pos x="74" y="62"/>
                      </a:cxn>
                      <a:cxn ang="0">
                        <a:pos x="99" y="42"/>
                      </a:cxn>
                      <a:cxn ang="0">
                        <a:pos x="126" y="25"/>
                      </a:cxn>
                      <a:cxn ang="0">
                        <a:pos x="172" y="9"/>
                      </a:cxn>
                      <a:cxn ang="0">
                        <a:pos x="206" y="1"/>
                      </a:cxn>
                    </a:cxnLst>
                    <a:rect l="0" t="0" r="r" b="b"/>
                    <a:pathLst>
                      <a:path w="465" h="465">
                        <a:moveTo>
                          <a:pt x="221" y="0"/>
                        </a:moveTo>
                        <a:lnTo>
                          <a:pt x="245" y="0"/>
                        </a:lnTo>
                        <a:lnTo>
                          <a:pt x="261" y="1"/>
                        </a:lnTo>
                        <a:lnTo>
                          <a:pt x="269" y="3"/>
                        </a:lnTo>
                        <a:lnTo>
                          <a:pt x="294" y="9"/>
                        </a:lnTo>
                        <a:lnTo>
                          <a:pt x="318" y="17"/>
                        </a:lnTo>
                        <a:lnTo>
                          <a:pt x="340" y="25"/>
                        </a:lnTo>
                        <a:lnTo>
                          <a:pt x="343" y="28"/>
                        </a:lnTo>
                        <a:lnTo>
                          <a:pt x="367" y="42"/>
                        </a:lnTo>
                        <a:lnTo>
                          <a:pt x="378" y="50"/>
                        </a:lnTo>
                        <a:lnTo>
                          <a:pt x="404" y="74"/>
                        </a:lnTo>
                        <a:lnTo>
                          <a:pt x="416" y="89"/>
                        </a:lnTo>
                        <a:lnTo>
                          <a:pt x="423" y="99"/>
                        </a:lnTo>
                        <a:lnTo>
                          <a:pt x="439" y="123"/>
                        </a:lnTo>
                        <a:lnTo>
                          <a:pt x="440" y="126"/>
                        </a:lnTo>
                        <a:lnTo>
                          <a:pt x="450" y="147"/>
                        </a:lnTo>
                        <a:lnTo>
                          <a:pt x="458" y="172"/>
                        </a:lnTo>
                        <a:lnTo>
                          <a:pt x="463" y="196"/>
                        </a:lnTo>
                        <a:lnTo>
                          <a:pt x="464" y="206"/>
                        </a:lnTo>
                        <a:lnTo>
                          <a:pt x="465" y="220"/>
                        </a:lnTo>
                        <a:lnTo>
                          <a:pt x="465" y="245"/>
                        </a:lnTo>
                        <a:lnTo>
                          <a:pt x="464" y="261"/>
                        </a:lnTo>
                        <a:lnTo>
                          <a:pt x="463" y="269"/>
                        </a:lnTo>
                        <a:lnTo>
                          <a:pt x="458" y="294"/>
                        </a:lnTo>
                        <a:lnTo>
                          <a:pt x="450" y="318"/>
                        </a:lnTo>
                        <a:lnTo>
                          <a:pt x="440" y="340"/>
                        </a:lnTo>
                        <a:lnTo>
                          <a:pt x="439" y="342"/>
                        </a:lnTo>
                        <a:lnTo>
                          <a:pt x="423" y="367"/>
                        </a:lnTo>
                        <a:lnTo>
                          <a:pt x="416" y="378"/>
                        </a:lnTo>
                        <a:lnTo>
                          <a:pt x="404" y="391"/>
                        </a:lnTo>
                        <a:lnTo>
                          <a:pt x="391" y="404"/>
                        </a:lnTo>
                        <a:lnTo>
                          <a:pt x="378" y="415"/>
                        </a:lnTo>
                        <a:lnTo>
                          <a:pt x="367" y="423"/>
                        </a:lnTo>
                        <a:lnTo>
                          <a:pt x="343" y="439"/>
                        </a:lnTo>
                        <a:lnTo>
                          <a:pt x="340" y="440"/>
                        </a:lnTo>
                        <a:lnTo>
                          <a:pt x="318" y="450"/>
                        </a:lnTo>
                        <a:lnTo>
                          <a:pt x="294" y="458"/>
                        </a:lnTo>
                        <a:lnTo>
                          <a:pt x="269" y="463"/>
                        </a:lnTo>
                        <a:lnTo>
                          <a:pt x="261" y="464"/>
                        </a:lnTo>
                        <a:lnTo>
                          <a:pt x="245" y="465"/>
                        </a:lnTo>
                        <a:lnTo>
                          <a:pt x="221" y="465"/>
                        </a:lnTo>
                        <a:lnTo>
                          <a:pt x="206" y="464"/>
                        </a:lnTo>
                        <a:lnTo>
                          <a:pt x="196" y="463"/>
                        </a:lnTo>
                        <a:lnTo>
                          <a:pt x="172" y="458"/>
                        </a:lnTo>
                        <a:lnTo>
                          <a:pt x="148" y="450"/>
                        </a:lnTo>
                        <a:lnTo>
                          <a:pt x="126" y="440"/>
                        </a:lnTo>
                        <a:lnTo>
                          <a:pt x="123" y="439"/>
                        </a:lnTo>
                        <a:lnTo>
                          <a:pt x="99" y="423"/>
                        </a:lnTo>
                        <a:lnTo>
                          <a:pt x="88" y="415"/>
                        </a:lnTo>
                        <a:lnTo>
                          <a:pt x="74" y="404"/>
                        </a:lnTo>
                        <a:lnTo>
                          <a:pt x="50" y="378"/>
                        </a:lnTo>
                        <a:lnTo>
                          <a:pt x="43" y="367"/>
                        </a:lnTo>
                        <a:lnTo>
                          <a:pt x="28" y="342"/>
                        </a:lnTo>
                        <a:lnTo>
                          <a:pt x="26" y="340"/>
                        </a:lnTo>
                        <a:lnTo>
                          <a:pt x="17" y="318"/>
                        </a:lnTo>
                        <a:lnTo>
                          <a:pt x="8" y="294"/>
                        </a:lnTo>
                        <a:lnTo>
                          <a:pt x="2" y="269"/>
                        </a:lnTo>
                        <a:lnTo>
                          <a:pt x="1" y="261"/>
                        </a:lnTo>
                        <a:lnTo>
                          <a:pt x="0" y="245"/>
                        </a:lnTo>
                        <a:lnTo>
                          <a:pt x="0" y="220"/>
                        </a:lnTo>
                        <a:lnTo>
                          <a:pt x="1" y="206"/>
                        </a:lnTo>
                        <a:lnTo>
                          <a:pt x="2" y="196"/>
                        </a:lnTo>
                        <a:lnTo>
                          <a:pt x="8" y="172"/>
                        </a:lnTo>
                        <a:lnTo>
                          <a:pt x="17" y="147"/>
                        </a:lnTo>
                        <a:lnTo>
                          <a:pt x="26" y="126"/>
                        </a:lnTo>
                        <a:lnTo>
                          <a:pt x="28" y="123"/>
                        </a:lnTo>
                        <a:lnTo>
                          <a:pt x="43" y="99"/>
                        </a:lnTo>
                        <a:lnTo>
                          <a:pt x="50" y="89"/>
                        </a:lnTo>
                        <a:lnTo>
                          <a:pt x="62" y="74"/>
                        </a:lnTo>
                        <a:lnTo>
                          <a:pt x="74" y="62"/>
                        </a:lnTo>
                        <a:lnTo>
                          <a:pt x="88" y="50"/>
                        </a:lnTo>
                        <a:lnTo>
                          <a:pt x="99" y="42"/>
                        </a:lnTo>
                        <a:lnTo>
                          <a:pt x="123" y="28"/>
                        </a:lnTo>
                        <a:lnTo>
                          <a:pt x="126" y="25"/>
                        </a:lnTo>
                        <a:lnTo>
                          <a:pt x="148" y="17"/>
                        </a:lnTo>
                        <a:lnTo>
                          <a:pt x="172" y="9"/>
                        </a:lnTo>
                        <a:lnTo>
                          <a:pt x="196" y="3"/>
                        </a:lnTo>
                        <a:lnTo>
                          <a:pt x="206" y="1"/>
                        </a:lnTo>
                        <a:lnTo>
                          <a:pt x="221" y="0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0">
                    <a:solidFill>
                      <a:srgbClr val="0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455"/>
                  <p:cNvSpPr>
                    <a:spLocks/>
                  </p:cNvSpPr>
                  <p:nvPr/>
                </p:nvSpPr>
                <p:spPr bwMode="auto">
                  <a:xfrm>
                    <a:off x="2454" y="1961"/>
                    <a:ext cx="455" cy="455"/>
                  </a:xfrm>
                  <a:custGeom>
                    <a:avLst/>
                    <a:gdLst/>
                    <a:ahLst/>
                    <a:cxnLst>
                      <a:cxn ang="0">
                        <a:pos x="240" y="0"/>
                      </a:cxn>
                      <a:cxn ang="0">
                        <a:pos x="289" y="8"/>
                      </a:cxn>
                      <a:cxn ang="0">
                        <a:pos x="324" y="20"/>
                      </a:cxn>
                      <a:cxn ang="0">
                        <a:pos x="362" y="43"/>
                      </a:cxn>
                      <a:cxn ang="0">
                        <a:pos x="386" y="63"/>
                      </a:cxn>
                      <a:cxn ang="0">
                        <a:pos x="411" y="91"/>
                      </a:cxn>
                      <a:cxn ang="0">
                        <a:pos x="428" y="118"/>
                      </a:cxn>
                      <a:cxn ang="0">
                        <a:pos x="447" y="167"/>
                      </a:cxn>
                      <a:cxn ang="0">
                        <a:pos x="455" y="215"/>
                      </a:cxn>
                      <a:cxn ang="0">
                        <a:pos x="453" y="264"/>
                      </a:cxn>
                      <a:cxn ang="0">
                        <a:pos x="440" y="313"/>
                      </a:cxn>
                      <a:cxn ang="0">
                        <a:pos x="428" y="337"/>
                      </a:cxn>
                      <a:cxn ang="0">
                        <a:pos x="411" y="365"/>
                      </a:cxn>
                      <a:cxn ang="0">
                        <a:pos x="386" y="392"/>
                      </a:cxn>
                      <a:cxn ang="0">
                        <a:pos x="362" y="412"/>
                      </a:cxn>
                      <a:cxn ang="0">
                        <a:pos x="324" y="435"/>
                      </a:cxn>
                      <a:cxn ang="0">
                        <a:pos x="289" y="447"/>
                      </a:cxn>
                      <a:cxn ang="0">
                        <a:pos x="240" y="455"/>
                      </a:cxn>
                      <a:cxn ang="0">
                        <a:pos x="191" y="453"/>
                      </a:cxn>
                      <a:cxn ang="0">
                        <a:pos x="143" y="439"/>
                      </a:cxn>
                      <a:cxn ang="0">
                        <a:pos x="118" y="428"/>
                      </a:cxn>
                      <a:cxn ang="0">
                        <a:pos x="92" y="410"/>
                      </a:cxn>
                      <a:cxn ang="0">
                        <a:pos x="64" y="386"/>
                      </a:cxn>
                      <a:cxn ang="0">
                        <a:pos x="44" y="362"/>
                      </a:cxn>
                      <a:cxn ang="0">
                        <a:pos x="21" y="324"/>
                      </a:cxn>
                      <a:cxn ang="0">
                        <a:pos x="8" y="289"/>
                      </a:cxn>
                      <a:cxn ang="0">
                        <a:pos x="0" y="240"/>
                      </a:cxn>
                      <a:cxn ang="0">
                        <a:pos x="3" y="191"/>
                      </a:cxn>
                      <a:cxn ang="0">
                        <a:pos x="17" y="142"/>
                      </a:cxn>
                      <a:cxn ang="0">
                        <a:pos x="44" y="94"/>
                      </a:cxn>
                      <a:cxn ang="0">
                        <a:pos x="64" y="69"/>
                      </a:cxn>
                      <a:cxn ang="0">
                        <a:pos x="92" y="45"/>
                      </a:cxn>
                      <a:cxn ang="0">
                        <a:pos x="118" y="29"/>
                      </a:cxn>
                      <a:cxn ang="0">
                        <a:pos x="143" y="17"/>
                      </a:cxn>
                      <a:cxn ang="0">
                        <a:pos x="191" y="4"/>
                      </a:cxn>
                    </a:cxnLst>
                    <a:rect l="0" t="0" r="r" b="b"/>
                    <a:pathLst>
                      <a:path w="455" h="455">
                        <a:moveTo>
                          <a:pt x="216" y="0"/>
                        </a:moveTo>
                        <a:lnTo>
                          <a:pt x="240" y="0"/>
                        </a:lnTo>
                        <a:lnTo>
                          <a:pt x="264" y="4"/>
                        </a:lnTo>
                        <a:lnTo>
                          <a:pt x="289" y="8"/>
                        </a:lnTo>
                        <a:lnTo>
                          <a:pt x="313" y="17"/>
                        </a:lnTo>
                        <a:lnTo>
                          <a:pt x="324" y="20"/>
                        </a:lnTo>
                        <a:lnTo>
                          <a:pt x="338" y="29"/>
                        </a:lnTo>
                        <a:lnTo>
                          <a:pt x="362" y="43"/>
                        </a:lnTo>
                        <a:lnTo>
                          <a:pt x="364" y="45"/>
                        </a:lnTo>
                        <a:lnTo>
                          <a:pt x="386" y="63"/>
                        </a:lnTo>
                        <a:lnTo>
                          <a:pt x="392" y="69"/>
                        </a:lnTo>
                        <a:lnTo>
                          <a:pt x="411" y="91"/>
                        </a:lnTo>
                        <a:lnTo>
                          <a:pt x="412" y="94"/>
                        </a:lnTo>
                        <a:lnTo>
                          <a:pt x="428" y="118"/>
                        </a:lnTo>
                        <a:lnTo>
                          <a:pt x="440" y="142"/>
                        </a:lnTo>
                        <a:lnTo>
                          <a:pt x="447" y="167"/>
                        </a:lnTo>
                        <a:lnTo>
                          <a:pt x="453" y="191"/>
                        </a:lnTo>
                        <a:lnTo>
                          <a:pt x="455" y="215"/>
                        </a:lnTo>
                        <a:lnTo>
                          <a:pt x="455" y="240"/>
                        </a:lnTo>
                        <a:lnTo>
                          <a:pt x="453" y="264"/>
                        </a:lnTo>
                        <a:lnTo>
                          <a:pt x="447" y="289"/>
                        </a:lnTo>
                        <a:lnTo>
                          <a:pt x="440" y="313"/>
                        </a:lnTo>
                        <a:lnTo>
                          <a:pt x="435" y="324"/>
                        </a:lnTo>
                        <a:lnTo>
                          <a:pt x="428" y="337"/>
                        </a:lnTo>
                        <a:lnTo>
                          <a:pt x="412" y="362"/>
                        </a:lnTo>
                        <a:lnTo>
                          <a:pt x="411" y="365"/>
                        </a:lnTo>
                        <a:lnTo>
                          <a:pt x="392" y="386"/>
                        </a:lnTo>
                        <a:lnTo>
                          <a:pt x="386" y="392"/>
                        </a:lnTo>
                        <a:lnTo>
                          <a:pt x="364" y="410"/>
                        </a:lnTo>
                        <a:lnTo>
                          <a:pt x="362" y="412"/>
                        </a:lnTo>
                        <a:lnTo>
                          <a:pt x="338" y="428"/>
                        </a:lnTo>
                        <a:lnTo>
                          <a:pt x="324" y="435"/>
                        </a:lnTo>
                        <a:lnTo>
                          <a:pt x="313" y="439"/>
                        </a:lnTo>
                        <a:lnTo>
                          <a:pt x="289" y="447"/>
                        </a:lnTo>
                        <a:lnTo>
                          <a:pt x="264" y="453"/>
                        </a:lnTo>
                        <a:lnTo>
                          <a:pt x="240" y="455"/>
                        </a:lnTo>
                        <a:lnTo>
                          <a:pt x="216" y="455"/>
                        </a:lnTo>
                        <a:lnTo>
                          <a:pt x="191" y="453"/>
                        </a:lnTo>
                        <a:lnTo>
                          <a:pt x="167" y="447"/>
                        </a:lnTo>
                        <a:lnTo>
                          <a:pt x="143" y="439"/>
                        </a:lnTo>
                        <a:lnTo>
                          <a:pt x="133" y="435"/>
                        </a:lnTo>
                        <a:lnTo>
                          <a:pt x="118" y="428"/>
                        </a:lnTo>
                        <a:lnTo>
                          <a:pt x="94" y="412"/>
                        </a:lnTo>
                        <a:lnTo>
                          <a:pt x="92" y="410"/>
                        </a:lnTo>
                        <a:lnTo>
                          <a:pt x="69" y="392"/>
                        </a:lnTo>
                        <a:lnTo>
                          <a:pt x="64" y="386"/>
                        </a:lnTo>
                        <a:lnTo>
                          <a:pt x="45" y="365"/>
                        </a:lnTo>
                        <a:lnTo>
                          <a:pt x="44" y="362"/>
                        </a:lnTo>
                        <a:lnTo>
                          <a:pt x="28" y="337"/>
                        </a:lnTo>
                        <a:lnTo>
                          <a:pt x="21" y="324"/>
                        </a:lnTo>
                        <a:lnTo>
                          <a:pt x="17" y="313"/>
                        </a:lnTo>
                        <a:lnTo>
                          <a:pt x="8" y="289"/>
                        </a:lnTo>
                        <a:lnTo>
                          <a:pt x="3" y="264"/>
                        </a:lnTo>
                        <a:lnTo>
                          <a:pt x="0" y="240"/>
                        </a:lnTo>
                        <a:lnTo>
                          <a:pt x="0" y="215"/>
                        </a:lnTo>
                        <a:lnTo>
                          <a:pt x="3" y="191"/>
                        </a:lnTo>
                        <a:lnTo>
                          <a:pt x="8" y="167"/>
                        </a:lnTo>
                        <a:lnTo>
                          <a:pt x="17" y="142"/>
                        </a:lnTo>
                        <a:lnTo>
                          <a:pt x="28" y="118"/>
                        </a:lnTo>
                        <a:lnTo>
                          <a:pt x="44" y="94"/>
                        </a:lnTo>
                        <a:lnTo>
                          <a:pt x="45" y="91"/>
                        </a:lnTo>
                        <a:lnTo>
                          <a:pt x="64" y="69"/>
                        </a:lnTo>
                        <a:lnTo>
                          <a:pt x="69" y="63"/>
                        </a:lnTo>
                        <a:lnTo>
                          <a:pt x="92" y="45"/>
                        </a:lnTo>
                        <a:lnTo>
                          <a:pt x="94" y="43"/>
                        </a:lnTo>
                        <a:lnTo>
                          <a:pt x="118" y="29"/>
                        </a:lnTo>
                        <a:lnTo>
                          <a:pt x="133" y="20"/>
                        </a:lnTo>
                        <a:lnTo>
                          <a:pt x="143" y="17"/>
                        </a:lnTo>
                        <a:lnTo>
                          <a:pt x="167" y="8"/>
                        </a:lnTo>
                        <a:lnTo>
                          <a:pt x="191" y="4"/>
                        </a:lnTo>
                        <a:lnTo>
                          <a:pt x="216" y="0"/>
                        </a:lnTo>
                        <a:close/>
                      </a:path>
                    </a:pathLst>
                  </a:custGeom>
                  <a:solidFill>
                    <a:srgbClr val="007070"/>
                  </a:solidFill>
                  <a:ln w="0">
                    <a:solidFill>
                      <a:srgbClr val="00707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456"/>
                  <p:cNvSpPr>
                    <a:spLocks/>
                  </p:cNvSpPr>
                  <p:nvPr/>
                </p:nvSpPr>
                <p:spPr bwMode="auto">
                  <a:xfrm>
                    <a:off x="2459" y="1966"/>
                    <a:ext cx="446" cy="446"/>
                  </a:xfrm>
                  <a:custGeom>
                    <a:avLst/>
                    <a:gdLst/>
                    <a:ahLst/>
                    <a:cxnLst>
                      <a:cxn ang="0">
                        <a:pos x="235" y="0"/>
                      </a:cxn>
                      <a:cxn ang="0">
                        <a:pos x="284" y="8"/>
                      </a:cxn>
                      <a:cxn ang="0">
                        <a:pos x="308" y="16"/>
                      </a:cxn>
                      <a:cxn ang="0">
                        <a:pos x="351" y="40"/>
                      </a:cxn>
                      <a:cxn ang="0">
                        <a:pos x="381" y="64"/>
                      </a:cxn>
                      <a:cxn ang="0">
                        <a:pos x="401" y="89"/>
                      </a:cxn>
                      <a:cxn ang="0">
                        <a:pos x="417" y="113"/>
                      </a:cxn>
                      <a:cxn ang="0">
                        <a:pos x="430" y="138"/>
                      </a:cxn>
                      <a:cxn ang="0">
                        <a:pos x="443" y="186"/>
                      </a:cxn>
                      <a:cxn ang="0">
                        <a:pos x="446" y="235"/>
                      </a:cxn>
                      <a:cxn ang="0">
                        <a:pos x="437" y="284"/>
                      </a:cxn>
                      <a:cxn ang="0">
                        <a:pos x="430" y="308"/>
                      </a:cxn>
                      <a:cxn ang="0">
                        <a:pos x="406" y="351"/>
                      </a:cxn>
                      <a:cxn ang="0">
                        <a:pos x="381" y="380"/>
                      </a:cxn>
                      <a:cxn ang="0">
                        <a:pos x="357" y="401"/>
                      </a:cxn>
                      <a:cxn ang="0">
                        <a:pos x="333" y="417"/>
                      </a:cxn>
                      <a:cxn ang="0">
                        <a:pos x="307" y="430"/>
                      </a:cxn>
                      <a:cxn ang="0">
                        <a:pos x="259" y="443"/>
                      </a:cxn>
                      <a:cxn ang="0">
                        <a:pos x="211" y="446"/>
                      </a:cxn>
                      <a:cxn ang="0">
                        <a:pos x="162" y="437"/>
                      </a:cxn>
                      <a:cxn ang="0">
                        <a:pos x="138" y="429"/>
                      </a:cxn>
                      <a:cxn ang="0">
                        <a:pos x="94" y="405"/>
                      </a:cxn>
                      <a:cxn ang="0">
                        <a:pos x="65" y="381"/>
                      </a:cxn>
                      <a:cxn ang="0">
                        <a:pos x="44" y="357"/>
                      </a:cxn>
                      <a:cxn ang="0">
                        <a:pos x="28" y="332"/>
                      </a:cxn>
                      <a:cxn ang="0">
                        <a:pos x="16" y="307"/>
                      </a:cxn>
                      <a:cxn ang="0">
                        <a:pos x="3" y="259"/>
                      </a:cxn>
                      <a:cxn ang="0">
                        <a:pos x="0" y="210"/>
                      </a:cxn>
                      <a:cxn ang="0">
                        <a:pos x="8" y="162"/>
                      </a:cxn>
                      <a:cxn ang="0">
                        <a:pos x="16" y="137"/>
                      </a:cxn>
                      <a:cxn ang="0">
                        <a:pos x="40" y="94"/>
                      </a:cxn>
                      <a:cxn ang="0">
                        <a:pos x="64" y="65"/>
                      </a:cxn>
                      <a:cxn ang="0">
                        <a:pos x="89" y="44"/>
                      </a:cxn>
                      <a:cxn ang="0">
                        <a:pos x="113" y="28"/>
                      </a:cxn>
                      <a:cxn ang="0">
                        <a:pos x="139" y="15"/>
                      </a:cxn>
                      <a:cxn ang="0">
                        <a:pos x="186" y="3"/>
                      </a:cxn>
                    </a:cxnLst>
                    <a:rect l="0" t="0" r="r" b="b"/>
                    <a:pathLst>
                      <a:path w="446" h="446">
                        <a:moveTo>
                          <a:pt x="211" y="0"/>
                        </a:moveTo>
                        <a:lnTo>
                          <a:pt x="235" y="0"/>
                        </a:lnTo>
                        <a:lnTo>
                          <a:pt x="259" y="3"/>
                        </a:lnTo>
                        <a:lnTo>
                          <a:pt x="284" y="8"/>
                        </a:lnTo>
                        <a:lnTo>
                          <a:pt x="307" y="15"/>
                        </a:lnTo>
                        <a:lnTo>
                          <a:pt x="308" y="16"/>
                        </a:lnTo>
                        <a:lnTo>
                          <a:pt x="333" y="28"/>
                        </a:lnTo>
                        <a:lnTo>
                          <a:pt x="351" y="40"/>
                        </a:lnTo>
                        <a:lnTo>
                          <a:pt x="357" y="44"/>
                        </a:lnTo>
                        <a:lnTo>
                          <a:pt x="381" y="64"/>
                        </a:lnTo>
                        <a:lnTo>
                          <a:pt x="381" y="65"/>
                        </a:lnTo>
                        <a:lnTo>
                          <a:pt x="401" y="89"/>
                        </a:lnTo>
                        <a:lnTo>
                          <a:pt x="406" y="94"/>
                        </a:lnTo>
                        <a:lnTo>
                          <a:pt x="417" y="113"/>
                        </a:lnTo>
                        <a:lnTo>
                          <a:pt x="430" y="137"/>
                        </a:lnTo>
                        <a:lnTo>
                          <a:pt x="430" y="138"/>
                        </a:lnTo>
                        <a:lnTo>
                          <a:pt x="437" y="162"/>
                        </a:lnTo>
                        <a:lnTo>
                          <a:pt x="443" y="186"/>
                        </a:lnTo>
                        <a:lnTo>
                          <a:pt x="446" y="210"/>
                        </a:lnTo>
                        <a:lnTo>
                          <a:pt x="446" y="235"/>
                        </a:lnTo>
                        <a:lnTo>
                          <a:pt x="443" y="259"/>
                        </a:lnTo>
                        <a:lnTo>
                          <a:pt x="437" y="284"/>
                        </a:lnTo>
                        <a:lnTo>
                          <a:pt x="430" y="307"/>
                        </a:lnTo>
                        <a:lnTo>
                          <a:pt x="430" y="308"/>
                        </a:lnTo>
                        <a:lnTo>
                          <a:pt x="417" y="332"/>
                        </a:lnTo>
                        <a:lnTo>
                          <a:pt x="406" y="351"/>
                        </a:lnTo>
                        <a:lnTo>
                          <a:pt x="401" y="357"/>
                        </a:lnTo>
                        <a:lnTo>
                          <a:pt x="381" y="380"/>
                        </a:lnTo>
                        <a:lnTo>
                          <a:pt x="381" y="381"/>
                        </a:lnTo>
                        <a:lnTo>
                          <a:pt x="357" y="401"/>
                        </a:lnTo>
                        <a:lnTo>
                          <a:pt x="351" y="405"/>
                        </a:lnTo>
                        <a:lnTo>
                          <a:pt x="333" y="417"/>
                        </a:lnTo>
                        <a:lnTo>
                          <a:pt x="308" y="429"/>
                        </a:lnTo>
                        <a:lnTo>
                          <a:pt x="307" y="430"/>
                        </a:lnTo>
                        <a:lnTo>
                          <a:pt x="284" y="437"/>
                        </a:lnTo>
                        <a:lnTo>
                          <a:pt x="259" y="443"/>
                        </a:lnTo>
                        <a:lnTo>
                          <a:pt x="235" y="446"/>
                        </a:lnTo>
                        <a:lnTo>
                          <a:pt x="211" y="446"/>
                        </a:lnTo>
                        <a:lnTo>
                          <a:pt x="186" y="443"/>
                        </a:lnTo>
                        <a:lnTo>
                          <a:pt x="162" y="437"/>
                        </a:lnTo>
                        <a:lnTo>
                          <a:pt x="139" y="430"/>
                        </a:lnTo>
                        <a:lnTo>
                          <a:pt x="138" y="429"/>
                        </a:lnTo>
                        <a:lnTo>
                          <a:pt x="113" y="417"/>
                        </a:lnTo>
                        <a:lnTo>
                          <a:pt x="94" y="405"/>
                        </a:lnTo>
                        <a:lnTo>
                          <a:pt x="89" y="401"/>
                        </a:lnTo>
                        <a:lnTo>
                          <a:pt x="65" y="381"/>
                        </a:lnTo>
                        <a:lnTo>
                          <a:pt x="64" y="380"/>
                        </a:lnTo>
                        <a:lnTo>
                          <a:pt x="44" y="357"/>
                        </a:lnTo>
                        <a:lnTo>
                          <a:pt x="40" y="351"/>
                        </a:lnTo>
                        <a:lnTo>
                          <a:pt x="28" y="332"/>
                        </a:lnTo>
                        <a:lnTo>
                          <a:pt x="16" y="308"/>
                        </a:lnTo>
                        <a:lnTo>
                          <a:pt x="16" y="307"/>
                        </a:lnTo>
                        <a:lnTo>
                          <a:pt x="8" y="284"/>
                        </a:lnTo>
                        <a:lnTo>
                          <a:pt x="3" y="259"/>
                        </a:lnTo>
                        <a:lnTo>
                          <a:pt x="0" y="235"/>
                        </a:lnTo>
                        <a:lnTo>
                          <a:pt x="0" y="210"/>
                        </a:lnTo>
                        <a:lnTo>
                          <a:pt x="3" y="186"/>
                        </a:lnTo>
                        <a:lnTo>
                          <a:pt x="8" y="162"/>
                        </a:lnTo>
                        <a:lnTo>
                          <a:pt x="16" y="138"/>
                        </a:lnTo>
                        <a:lnTo>
                          <a:pt x="16" y="137"/>
                        </a:lnTo>
                        <a:lnTo>
                          <a:pt x="28" y="113"/>
                        </a:lnTo>
                        <a:lnTo>
                          <a:pt x="40" y="94"/>
                        </a:lnTo>
                        <a:lnTo>
                          <a:pt x="44" y="89"/>
                        </a:lnTo>
                        <a:lnTo>
                          <a:pt x="64" y="65"/>
                        </a:lnTo>
                        <a:lnTo>
                          <a:pt x="65" y="64"/>
                        </a:lnTo>
                        <a:lnTo>
                          <a:pt x="89" y="44"/>
                        </a:lnTo>
                        <a:lnTo>
                          <a:pt x="94" y="40"/>
                        </a:lnTo>
                        <a:lnTo>
                          <a:pt x="113" y="28"/>
                        </a:lnTo>
                        <a:lnTo>
                          <a:pt x="138" y="16"/>
                        </a:lnTo>
                        <a:lnTo>
                          <a:pt x="139" y="15"/>
                        </a:lnTo>
                        <a:lnTo>
                          <a:pt x="162" y="8"/>
                        </a:lnTo>
                        <a:lnTo>
                          <a:pt x="186" y="3"/>
                        </a:lnTo>
                        <a:lnTo>
                          <a:pt x="211" y="0"/>
                        </a:lnTo>
                        <a:close/>
                      </a:path>
                    </a:pathLst>
                  </a:custGeom>
                  <a:solidFill>
                    <a:srgbClr val="006060"/>
                  </a:solidFill>
                  <a:ln w="0">
                    <a:solidFill>
                      <a:srgbClr val="0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457"/>
                  <p:cNvSpPr>
                    <a:spLocks/>
                  </p:cNvSpPr>
                  <p:nvPr/>
                </p:nvSpPr>
                <p:spPr bwMode="auto">
                  <a:xfrm>
                    <a:off x="2463" y="1971"/>
                    <a:ext cx="437" cy="436"/>
                  </a:xfrm>
                  <a:custGeom>
                    <a:avLst/>
                    <a:gdLst/>
                    <a:ahLst/>
                    <a:cxnLst>
                      <a:cxn ang="0">
                        <a:pos x="231" y="0"/>
                      </a:cxn>
                      <a:cxn ang="0">
                        <a:pos x="280" y="8"/>
                      </a:cxn>
                      <a:cxn ang="0">
                        <a:pos x="304" y="16"/>
                      </a:cxn>
                      <a:cxn ang="0">
                        <a:pos x="340" y="35"/>
                      </a:cxn>
                      <a:cxn ang="0">
                        <a:pos x="370" y="59"/>
                      </a:cxn>
                      <a:cxn ang="0">
                        <a:pos x="392" y="84"/>
                      </a:cxn>
                      <a:cxn ang="0">
                        <a:pos x="408" y="108"/>
                      </a:cxn>
                      <a:cxn ang="0">
                        <a:pos x="430" y="157"/>
                      </a:cxn>
                      <a:cxn ang="0">
                        <a:pos x="437" y="205"/>
                      </a:cxn>
                      <a:cxn ang="0">
                        <a:pos x="434" y="254"/>
                      </a:cxn>
                      <a:cxn ang="0">
                        <a:pos x="426" y="290"/>
                      </a:cxn>
                      <a:cxn ang="0">
                        <a:pos x="408" y="327"/>
                      </a:cxn>
                      <a:cxn ang="0">
                        <a:pos x="392" y="352"/>
                      </a:cxn>
                      <a:cxn ang="0">
                        <a:pos x="370" y="376"/>
                      </a:cxn>
                      <a:cxn ang="0">
                        <a:pos x="340" y="400"/>
                      </a:cxn>
                      <a:cxn ang="0">
                        <a:pos x="304" y="419"/>
                      </a:cxn>
                      <a:cxn ang="0">
                        <a:pos x="280" y="428"/>
                      </a:cxn>
                      <a:cxn ang="0">
                        <a:pos x="231" y="436"/>
                      </a:cxn>
                      <a:cxn ang="0">
                        <a:pos x="182" y="433"/>
                      </a:cxn>
                      <a:cxn ang="0">
                        <a:pos x="147" y="425"/>
                      </a:cxn>
                      <a:cxn ang="0">
                        <a:pos x="109" y="407"/>
                      </a:cxn>
                      <a:cxn ang="0">
                        <a:pos x="85" y="392"/>
                      </a:cxn>
                      <a:cxn ang="0">
                        <a:pos x="60" y="369"/>
                      </a:cxn>
                      <a:cxn ang="0">
                        <a:pos x="36" y="339"/>
                      </a:cxn>
                      <a:cxn ang="0">
                        <a:pos x="17" y="303"/>
                      </a:cxn>
                      <a:cxn ang="0">
                        <a:pos x="9" y="279"/>
                      </a:cxn>
                      <a:cxn ang="0">
                        <a:pos x="0" y="230"/>
                      </a:cxn>
                      <a:cxn ang="0">
                        <a:pos x="3" y="181"/>
                      </a:cxn>
                      <a:cxn ang="0">
                        <a:pos x="17" y="132"/>
                      </a:cxn>
                      <a:cxn ang="0">
                        <a:pos x="36" y="96"/>
                      </a:cxn>
                      <a:cxn ang="0">
                        <a:pos x="67" y="59"/>
                      </a:cxn>
                      <a:cxn ang="0">
                        <a:pos x="98" y="35"/>
                      </a:cxn>
                      <a:cxn ang="0">
                        <a:pos x="134" y="16"/>
                      </a:cxn>
                      <a:cxn ang="0">
                        <a:pos x="158" y="8"/>
                      </a:cxn>
                      <a:cxn ang="0">
                        <a:pos x="207" y="0"/>
                      </a:cxn>
                    </a:cxnLst>
                    <a:rect l="0" t="0" r="r" b="b"/>
                    <a:pathLst>
                      <a:path w="437" h="436">
                        <a:moveTo>
                          <a:pt x="207" y="0"/>
                        </a:moveTo>
                        <a:lnTo>
                          <a:pt x="231" y="0"/>
                        </a:lnTo>
                        <a:lnTo>
                          <a:pt x="255" y="2"/>
                        </a:lnTo>
                        <a:lnTo>
                          <a:pt x="280" y="8"/>
                        </a:lnTo>
                        <a:lnTo>
                          <a:pt x="291" y="10"/>
                        </a:lnTo>
                        <a:lnTo>
                          <a:pt x="304" y="16"/>
                        </a:lnTo>
                        <a:lnTo>
                          <a:pt x="329" y="28"/>
                        </a:lnTo>
                        <a:lnTo>
                          <a:pt x="340" y="35"/>
                        </a:lnTo>
                        <a:lnTo>
                          <a:pt x="353" y="45"/>
                        </a:lnTo>
                        <a:lnTo>
                          <a:pt x="370" y="59"/>
                        </a:lnTo>
                        <a:lnTo>
                          <a:pt x="377" y="66"/>
                        </a:lnTo>
                        <a:lnTo>
                          <a:pt x="392" y="84"/>
                        </a:lnTo>
                        <a:lnTo>
                          <a:pt x="402" y="96"/>
                        </a:lnTo>
                        <a:lnTo>
                          <a:pt x="408" y="108"/>
                        </a:lnTo>
                        <a:lnTo>
                          <a:pt x="421" y="132"/>
                        </a:lnTo>
                        <a:lnTo>
                          <a:pt x="430" y="157"/>
                        </a:lnTo>
                        <a:lnTo>
                          <a:pt x="434" y="181"/>
                        </a:lnTo>
                        <a:lnTo>
                          <a:pt x="437" y="205"/>
                        </a:lnTo>
                        <a:lnTo>
                          <a:pt x="437" y="230"/>
                        </a:lnTo>
                        <a:lnTo>
                          <a:pt x="434" y="254"/>
                        </a:lnTo>
                        <a:lnTo>
                          <a:pt x="430" y="279"/>
                        </a:lnTo>
                        <a:lnTo>
                          <a:pt x="426" y="290"/>
                        </a:lnTo>
                        <a:lnTo>
                          <a:pt x="421" y="303"/>
                        </a:lnTo>
                        <a:lnTo>
                          <a:pt x="408" y="327"/>
                        </a:lnTo>
                        <a:lnTo>
                          <a:pt x="402" y="339"/>
                        </a:lnTo>
                        <a:lnTo>
                          <a:pt x="392" y="352"/>
                        </a:lnTo>
                        <a:lnTo>
                          <a:pt x="377" y="369"/>
                        </a:lnTo>
                        <a:lnTo>
                          <a:pt x="370" y="376"/>
                        </a:lnTo>
                        <a:lnTo>
                          <a:pt x="353" y="392"/>
                        </a:lnTo>
                        <a:lnTo>
                          <a:pt x="340" y="400"/>
                        </a:lnTo>
                        <a:lnTo>
                          <a:pt x="329" y="407"/>
                        </a:lnTo>
                        <a:lnTo>
                          <a:pt x="304" y="419"/>
                        </a:lnTo>
                        <a:lnTo>
                          <a:pt x="291" y="425"/>
                        </a:lnTo>
                        <a:lnTo>
                          <a:pt x="280" y="428"/>
                        </a:lnTo>
                        <a:lnTo>
                          <a:pt x="255" y="433"/>
                        </a:lnTo>
                        <a:lnTo>
                          <a:pt x="231" y="436"/>
                        </a:lnTo>
                        <a:lnTo>
                          <a:pt x="207" y="436"/>
                        </a:lnTo>
                        <a:lnTo>
                          <a:pt x="182" y="433"/>
                        </a:lnTo>
                        <a:lnTo>
                          <a:pt x="158" y="428"/>
                        </a:lnTo>
                        <a:lnTo>
                          <a:pt x="147" y="425"/>
                        </a:lnTo>
                        <a:lnTo>
                          <a:pt x="134" y="419"/>
                        </a:lnTo>
                        <a:lnTo>
                          <a:pt x="109" y="407"/>
                        </a:lnTo>
                        <a:lnTo>
                          <a:pt x="98" y="400"/>
                        </a:lnTo>
                        <a:lnTo>
                          <a:pt x="85" y="392"/>
                        </a:lnTo>
                        <a:lnTo>
                          <a:pt x="67" y="376"/>
                        </a:lnTo>
                        <a:lnTo>
                          <a:pt x="60" y="369"/>
                        </a:lnTo>
                        <a:lnTo>
                          <a:pt x="46" y="352"/>
                        </a:lnTo>
                        <a:lnTo>
                          <a:pt x="36" y="339"/>
                        </a:lnTo>
                        <a:lnTo>
                          <a:pt x="29" y="327"/>
                        </a:lnTo>
                        <a:lnTo>
                          <a:pt x="17" y="303"/>
                        </a:lnTo>
                        <a:lnTo>
                          <a:pt x="12" y="290"/>
                        </a:lnTo>
                        <a:lnTo>
                          <a:pt x="9" y="279"/>
                        </a:lnTo>
                        <a:lnTo>
                          <a:pt x="3" y="254"/>
                        </a:lnTo>
                        <a:lnTo>
                          <a:pt x="0" y="230"/>
                        </a:lnTo>
                        <a:lnTo>
                          <a:pt x="0" y="205"/>
                        </a:lnTo>
                        <a:lnTo>
                          <a:pt x="3" y="181"/>
                        </a:lnTo>
                        <a:lnTo>
                          <a:pt x="9" y="157"/>
                        </a:lnTo>
                        <a:lnTo>
                          <a:pt x="17" y="132"/>
                        </a:lnTo>
                        <a:lnTo>
                          <a:pt x="29" y="108"/>
                        </a:lnTo>
                        <a:lnTo>
                          <a:pt x="36" y="96"/>
                        </a:lnTo>
                        <a:lnTo>
                          <a:pt x="60" y="66"/>
                        </a:lnTo>
                        <a:lnTo>
                          <a:pt x="67" y="59"/>
                        </a:lnTo>
                        <a:lnTo>
                          <a:pt x="85" y="45"/>
                        </a:lnTo>
                        <a:lnTo>
                          <a:pt x="98" y="35"/>
                        </a:lnTo>
                        <a:lnTo>
                          <a:pt x="109" y="28"/>
                        </a:lnTo>
                        <a:lnTo>
                          <a:pt x="134" y="16"/>
                        </a:lnTo>
                        <a:lnTo>
                          <a:pt x="147" y="10"/>
                        </a:lnTo>
                        <a:lnTo>
                          <a:pt x="158" y="8"/>
                        </a:lnTo>
                        <a:lnTo>
                          <a:pt x="182" y="2"/>
                        </a:lnTo>
                        <a:lnTo>
                          <a:pt x="207" y="0"/>
                        </a:lnTo>
                        <a:close/>
                      </a:path>
                    </a:pathLst>
                  </a:custGeom>
                  <a:solidFill>
                    <a:srgbClr val="005050"/>
                  </a:solidFill>
                  <a:ln w="0">
                    <a:solidFill>
                      <a:srgbClr val="00505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458"/>
                  <p:cNvSpPr>
                    <a:spLocks/>
                  </p:cNvSpPr>
                  <p:nvPr/>
                </p:nvSpPr>
                <p:spPr bwMode="auto">
                  <a:xfrm>
                    <a:off x="2468" y="1974"/>
                    <a:ext cx="428" cy="429"/>
                  </a:xfrm>
                  <a:custGeom>
                    <a:avLst/>
                    <a:gdLst/>
                    <a:ahLst/>
                    <a:cxnLst>
                      <a:cxn ang="0">
                        <a:pos x="226" y="0"/>
                      </a:cxn>
                      <a:cxn ang="0">
                        <a:pos x="273" y="7"/>
                      </a:cxn>
                      <a:cxn ang="0">
                        <a:pos x="299" y="18"/>
                      </a:cxn>
                      <a:cxn ang="0">
                        <a:pos x="328" y="32"/>
                      </a:cxn>
                      <a:cxn ang="0">
                        <a:pos x="359" y="56"/>
                      </a:cxn>
                      <a:cxn ang="0">
                        <a:pos x="382" y="81"/>
                      </a:cxn>
                      <a:cxn ang="0">
                        <a:pos x="398" y="105"/>
                      </a:cxn>
                      <a:cxn ang="0">
                        <a:pos x="420" y="154"/>
                      </a:cxn>
                      <a:cxn ang="0">
                        <a:pos x="426" y="178"/>
                      </a:cxn>
                      <a:cxn ang="0">
                        <a:pos x="428" y="227"/>
                      </a:cxn>
                      <a:cxn ang="0">
                        <a:pos x="421" y="274"/>
                      </a:cxn>
                      <a:cxn ang="0">
                        <a:pos x="410" y="300"/>
                      </a:cxn>
                      <a:cxn ang="0">
                        <a:pos x="397" y="328"/>
                      </a:cxn>
                      <a:cxn ang="0">
                        <a:pos x="372" y="360"/>
                      </a:cxn>
                      <a:cxn ang="0">
                        <a:pos x="348" y="383"/>
                      </a:cxn>
                      <a:cxn ang="0">
                        <a:pos x="324" y="399"/>
                      </a:cxn>
                      <a:cxn ang="0">
                        <a:pos x="275" y="421"/>
                      </a:cxn>
                      <a:cxn ang="0">
                        <a:pos x="250" y="427"/>
                      </a:cxn>
                      <a:cxn ang="0">
                        <a:pos x="202" y="429"/>
                      </a:cxn>
                      <a:cxn ang="0">
                        <a:pos x="156" y="422"/>
                      </a:cxn>
                      <a:cxn ang="0">
                        <a:pos x="129" y="413"/>
                      </a:cxn>
                      <a:cxn ang="0">
                        <a:pos x="101" y="397"/>
                      </a:cxn>
                      <a:cxn ang="0">
                        <a:pos x="68" y="373"/>
                      </a:cxn>
                      <a:cxn ang="0">
                        <a:pos x="46" y="349"/>
                      </a:cxn>
                      <a:cxn ang="0">
                        <a:pos x="17" y="300"/>
                      </a:cxn>
                      <a:cxn ang="0">
                        <a:pos x="7" y="274"/>
                      </a:cxn>
                      <a:cxn ang="0">
                        <a:pos x="0" y="227"/>
                      </a:cxn>
                      <a:cxn ang="0">
                        <a:pos x="3" y="178"/>
                      </a:cxn>
                      <a:cxn ang="0">
                        <a:pos x="7" y="154"/>
                      </a:cxn>
                      <a:cxn ang="0">
                        <a:pos x="29" y="105"/>
                      </a:cxn>
                      <a:cxn ang="0">
                        <a:pos x="46" y="81"/>
                      </a:cxn>
                      <a:cxn ang="0">
                        <a:pos x="68" y="56"/>
                      </a:cxn>
                      <a:cxn ang="0">
                        <a:pos x="101" y="32"/>
                      </a:cxn>
                      <a:cxn ang="0">
                        <a:pos x="129" y="18"/>
                      </a:cxn>
                      <a:cxn ang="0">
                        <a:pos x="156" y="7"/>
                      </a:cxn>
                      <a:cxn ang="0">
                        <a:pos x="202" y="0"/>
                      </a:cxn>
                    </a:cxnLst>
                    <a:rect l="0" t="0" r="r" b="b"/>
                    <a:pathLst>
                      <a:path w="428" h="429">
                        <a:moveTo>
                          <a:pt x="202" y="0"/>
                        </a:moveTo>
                        <a:lnTo>
                          <a:pt x="226" y="0"/>
                        </a:lnTo>
                        <a:lnTo>
                          <a:pt x="250" y="4"/>
                        </a:lnTo>
                        <a:lnTo>
                          <a:pt x="273" y="7"/>
                        </a:lnTo>
                        <a:lnTo>
                          <a:pt x="275" y="8"/>
                        </a:lnTo>
                        <a:lnTo>
                          <a:pt x="299" y="18"/>
                        </a:lnTo>
                        <a:lnTo>
                          <a:pt x="324" y="30"/>
                        </a:lnTo>
                        <a:lnTo>
                          <a:pt x="328" y="32"/>
                        </a:lnTo>
                        <a:lnTo>
                          <a:pt x="348" y="47"/>
                        </a:lnTo>
                        <a:lnTo>
                          <a:pt x="359" y="56"/>
                        </a:lnTo>
                        <a:lnTo>
                          <a:pt x="372" y="69"/>
                        </a:lnTo>
                        <a:lnTo>
                          <a:pt x="382" y="81"/>
                        </a:lnTo>
                        <a:lnTo>
                          <a:pt x="397" y="102"/>
                        </a:lnTo>
                        <a:lnTo>
                          <a:pt x="398" y="105"/>
                        </a:lnTo>
                        <a:lnTo>
                          <a:pt x="410" y="129"/>
                        </a:lnTo>
                        <a:lnTo>
                          <a:pt x="420" y="154"/>
                        </a:lnTo>
                        <a:lnTo>
                          <a:pt x="421" y="157"/>
                        </a:lnTo>
                        <a:lnTo>
                          <a:pt x="426" y="178"/>
                        </a:lnTo>
                        <a:lnTo>
                          <a:pt x="428" y="202"/>
                        </a:lnTo>
                        <a:lnTo>
                          <a:pt x="428" y="227"/>
                        </a:lnTo>
                        <a:lnTo>
                          <a:pt x="426" y="251"/>
                        </a:lnTo>
                        <a:lnTo>
                          <a:pt x="421" y="274"/>
                        </a:lnTo>
                        <a:lnTo>
                          <a:pt x="420" y="276"/>
                        </a:lnTo>
                        <a:lnTo>
                          <a:pt x="410" y="300"/>
                        </a:lnTo>
                        <a:lnTo>
                          <a:pt x="398" y="324"/>
                        </a:lnTo>
                        <a:lnTo>
                          <a:pt x="397" y="328"/>
                        </a:lnTo>
                        <a:lnTo>
                          <a:pt x="382" y="349"/>
                        </a:lnTo>
                        <a:lnTo>
                          <a:pt x="372" y="360"/>
                        </a:lnTo>
                        <a:lnTo>
                          <a:pt x="359" y="373"/>
                        </a:lnTo>
                        <a:lnTo>
                          <a:pt x="348" y="383"/>
                        </a:lnTo>
                        <a:lnTo>
                          <a:pt x="328" y="397"/>
                        </a:lnTo>
                        <a:lnTo>
                          <a:pt x="324" y="399"/>
                        </a:lnTo>
                        <a:lnTo>
                          <a:pt x="299" y="413"/>
                        </a:lnTo>
                        <a:lnTo>
                          <a:pt x="275" y="421"/>
                        </a:lnTo>
                        <a:lnTo>
                          <a:pt x="273" y="422"/>
                        </a:lnTo>
                        <a:lnTo>
                          <a:pt x="250" y="427"/>
                        </a:lnTo>
                        <a:lnTo>
                          <a:pt x="226" y="429"/>
                        </a:lnTo>
                        <a:lnTo>
                          <a:pt x="202" y="429"/>
                        </a:lnTo>
                        <a:lnTo>
                          <a:pt x="177" y="427"/>
                        </a:lnTo>
                        <a:lnTo>
                          <a:pt x="156" y="422"/>
                        </a:lnTo>
                        <a:lnTo>
                          <a:pt x="153" y="421"/>
                        </a:lnTo>
                        <a:lnTo>
                          <a:pt x="129" y="413"/>
                        </a:lnTo>
                        <a:lnTo>
                          <a:pt x="104" y="399"/>
                        </a:lnTo>
                        <a:lnTo>
                          <a:pt x="101" y="397"/>
                        </a:lnTo>
                        <a:lnTo>
                          <a:pt x="80" y="383"/>
                        </a:lnTo>
                        <a:lnTo>
                          <a:pt x="68" y="373"/>
                        </a:lnTo>
                        <a:lnTo>
                          <a:pt x="55" y="360"/>
                        </a:lnTo>
                        <a:lnTo>
                          <a:pt x="46" y="349"/>
                        </a:lnTo>
                        <a:lnTo>
                          <a:pt x="29" y="324"/>
                        </a:lnTo>
                        <a:lnTo>
                          <a:pt x="17" y="300"/>
                        </a:lnTo>
                        <a:lnTo>
                          <a:pt x="7" y="276"/>
                        </a:lnTo>
                        <a:lnTo>
                          <a:pt x="7" y="274"/>
                        </a:lnTo>
                        <a:lnTo>
                          <a:pt x="3" y="251"/>
                        </a:lnTo>
                        <a:lnTo>
                          <a:pt x="0" y="227"/>
                        </a:lnTo>
                        <a:lnTo>
                          <a:pt x="0" y="202"/>
                        </a:lnTo>
                        <a:lnTo>
                          <a:pt x="3" y="178"/>
                        </a:lnTo>
                        <a:lnTo>
                          <a:pt x="7" y="157"/>
                        </a:lnTo>
                        <a:lnTo>
                          <a:pt x="7" y="154"/>
                        </a:lnTo>
                        <a:lnTo>
                          <a:pt x="17" y="129"/>
                        </a:lnTo>
                        <a:lnTo>
                          <a:pt x="29" y="105"/>
                        </a:lnTo>
                        <a:lnTo>
                          <a:pt x="31" y="102"/>
                        </a:lnTo>
                        <a:lnTo>
                          <a:pt x="46" y="81"/>
                        </a:lnTo>
                        <a:lnTo>
                          <a:pt x="55" y="69"/>
                        </a:lnTo>
                        <a:lnTo>
                          <a:pt x="68" y="56"/>
                        </a:lnTo>
                        <a:lnTo>
                          <a:pt x="80" y="47"/>
                        </a:lnTo>
                        <a:lnTo>
                          <a:pt x="101" y="32"/>
                        </a:lnTo>
                        <a:lnTo>
                          <a:pt x="104" y="30"/>
                        </a:lnTo>
                        <a:lnTo>
                          <a:pt x="129" y="18"/>
                        </a:lnTo>
                        <a:lnTo>
                          <a:pt x="153" y="8"/>
                        </a:lnTo>
                        <a:lnTo>
                          <a:pt x="156" y="7"/>
                        </a:lnTo>
                        <a:lnTo>
                          <a:pt x="177" y="4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solidFill>
                    <a:srgbClr val="004040"/>
                  </a:solidFill>
                  <a:ln w="0">
                    <a:solidFill>
                      <a:srgbClr val="00404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459"/>
                  <p:cNvSpPr>
                    <a:spLocks/>
                  </p:cNvSpPr>
                  <p:nvPr/>
                </p:nvSpPr>
                <p:spPr bwMode="auto">
                  <a:xfrm>
                    <a:off x="2472" y="1978"/>
                    <a:ext cx="421" cy="422"/>
                  </a:xfrm>
                  <a:custGeom>
                    <a:avLst/>
                    <a:gdLst/>
                    <a:ahLst/>
                    <a:cxnLst>
                      <a:cxn ang="0">
                        <a:pos x="222" y="0"/>
                      </a:cxn>
                      <a:cxn ang="0">
                        <a:pos x="252" y="3"/>
                      </a:cxn>
                      <a:cxn ang="0">
                        <a:pos x="295" y="18"/>
                      </a:cxn>
                      <a:cxn ang="0">
                        <a:pos x="320" y="31"/>
                      </a:cxn>
                      <a:cxn ang="0">
                        <a:pos x="350" y="52"/>
                      </a:cxn>
                      <a:cxn ang="0">
                        <a:pos x="373" y="77"/>
                      </a:cxn>
                      <a:cxn ang="0">
                        <a:pos x="393" y="105"/>
                      </a:cxn>
                      <a:cxn ang="0">
                        <a:pos x="412" y="150"/>
                      </a:cxn>
                      <a:cxn ang="0">
                        <a:pos x="421" y="198"/>
                      </a:cxn>
                      <a:cxn ang="0">
                        <a:pos x="418" y="247"/>
                      </a:cxn>
                      <a:cxn ang="0">
                        <a:pos x="412" y="272"/>
                      </a:cxn>
                      <a:cxn ang="0">
                        <a:pos x="393" y="316"/>
                      </a:cxn>
                      <a:cxn ang="0">
                        <a:pos x="373" y="345"/>
                      </a:cxn>
                      <a:cxn ang="0">
                        <a:pos x="350" y="369"/>
                      </a:cxn>
                      <a:cxn ang="0">
                        <a:pos x="320" y="392"/>
                      </a:cxn>
                      <a:cxn ang="0">
                        <a:pos x="295" y="404"/>
                      </a:cxn>
                      <a:cxn ang="0">
                        <a:pos x="252" y="418"/>
                      </a:cxn>
                      <a:cxn ang="0">
                        <a:pos x="222" y="422"/>
                      </a:cxn>
                      <a:cxn ang="0">
                        <a:pos x="173" y="419"/>
                      </a:cxn>
                      <a:cxn ang="0">
                        <a:pos x="125" y="404"/>
                      </a:cxn>
                      <a:cxn ang="0">
                        <a:pos x="100" y="392"/>
                      </a:cxn>
                      <a:cxn ang="0">
                        <a:pos x="70" y="369"/>
                      </a:cxn>
                      <a:cxn ang="0">
                        <a:pos x="27" y="316"/>
                      </a:cxn>
                      <a:cxn ang="0">
                        <a:pos x="8" y="272"/>
                      </a:cxn>
                      <a:cxn ang="0">
                        <a:pos x="2" y="247"/>
                      </a:cxn>
                      <a:cxn ang="0">
                        <a:pos x="0" y="198"/>
                      </a:cxn>
                      <a:cxn ang="0">
                        <a:pos x="8" y="150"/>
                      </a:cxn>
                      <a:cxn ang="0">
                        <a:pos x="27" y="105"/>
                      </a:cxn>
                      <a:cxn ang="0">
                        <a:pos x="46" y="77"/>
                      </a:cxn>
                      <a:cxn ang="0">
                        <a:pos x="70" y="52"/>
                      </a:cxn>
                      <a:cxn ang="0">
                        <a:pos x="100" y="31"/>
                      </a:cxn>
                      <a:cxn ang="0">
                        <a:pos x="125" y="18"/>
                      </a:cxn>
                      <a:cxn ang="0">
                        <a:pos x="168" y="3"/>
                      </a:cxn>
                      <a:cxn ang="0">
                        <a:pos x="198" y="0"/>
                      </a:cxn>
                    </a:cxnLst>
                    <a:rect l="0" t="0" r="r" b="b"/>
                    <a:pathLst>
                      <a:path w="421" h="422">
                        <a:moveTo>
                          <a:pt x="198" y="0"/>
                        </a:moveTo>
                        <a:lnTo>
                          <a:pt x="222" y="0"/>
                        </a:lnTo>
                        <a:lnTo>
                          <a:pt x="246" y="3"/>
                        </a:lnTo>
                        <a:lnTo>
                          <a:pt x="252" y="3"/>
                        </a:lnTo>
                        <a:lnTo>
                          <a:pt x="271" y="9"/>
                        </a:lnTo>
                        <a:lnTo>
                          <a:pt x="295" y="18"/>
                        </a:lnTo>
                        <a:lnTo>
                          <a:pt x="315" y="28"/>
                        </a:lnTo>
                        <a:lnTo>
                          <a:pt x="320" y="31"/>
                        </a:lnTo>
                        <a:lnTo>
                          <a:pt x="344" y="48"/>
                        </a:lnTo>
                        <a:lnTo>
                          <a:pt x="350" y="52"/>
                        </a:lnTo>
                        <a:lnTo>
                          <a:pt x="368" y="71"/>
                        </a:lnTo>
                        <a:lnTo>
                          <a:pt x="373" y="77"/>
                        </a:lnTo>
                        <a:lnTo>
                          <a:pt x="391" y="101"/>
                        </a:lnTo>
                        <a:lnTo>
                          <a:pt x="393" y="105"/>
                        </a:lnTo>
                        <a:lnTo>
                          <a:pt x="403" y="125"/>
                        </a:lnTo>
                        <a:lnTo>
                          <a:pt x="412" y="150"/>
                        </a:lnTo>
                        <a:lnTo>
                          <a:pt x="418" y="174"/>
                        </a:lnTo>
                        <a:lnTo>
                          <a:pt x="421" y="198"/>
                        </a:lnTo>
                        <a:lnTo>
                          <a:pt x="421" y="223"/>
                        </a:lnTo>
                        <a:lnTo>
                          <a:pt x="418" y="247"/>
                        </a:lnTo>
                        <a:lnTo>
                          <a:pt x="417" y="253"/>
                        </a:lnTo>
                        <a:lnTo>
                          <a:pt x="412" y="272"/>
                        </a:lnTo>
                        <a:lnTo>
                          <a:pt x="403" y="296"/>
                        </a:lnTo>
                        <a:lnTo>
                          <a:pt x="393" y="316"/>
                        </a:lnTo>
                        <a:lnTo>
                          <a:pt x="391" y="320"/>
                        </a:lnTo>
                        <a:lnTo>
                          <a:pt x="373" y="345"/>
                        </a:lnTo>
                        <a:lnTo>
                          <a:pt x="368" y="350"/>
                        </a:lnTo>
                        <a:lnTo>
                          <a:pt x="350" y="369"/>
                        </a:lnTo>
                        <a:lnTo>
                          <a:pt x="344" y="374"/>
                        </a:lnTo>
                        <a:lnTo>
                          <a:pt x="320" y="392"/>
                        </a:lnTo>
                        <a:lnTo>
                          <a:pt x="315" y="393"/>
                        </a:lnTo>
                        <a:lnTo>
                          <a:pt x="295" y="404"/>
                        </a:lnTo>
                        <a:lnTo>
                          <a:pt x="271" y="413"/>
                        </a:lnTo>
                        <a:lnTo>
                          <a:pt x="252" y="418"/>
                        </a:lnTo>
                        <a:lnTo>
                          <a:pt x="246" y="419"/>
                        </a:lnTo>
                        <a:lnTo>
                          <a:pt x="222" y="422"/>
                        </a:lnTo>
                        <a:lnTo>
                          <a:pt x="198" y="422"/>
                        </a:lnTo>
                        <a:lnTo>
                          <a:pt x="173" y="419"/>
                        </a:lnTo>
                        <a:lnTo>
                          <a:pt x="149" y="413"/>
                        </a:lnTo>
                        <a:lnTo>
                          <a:pt x="125" y="404"/>
                        </a:lnTo>
                        <a:lnTo>
                          <a:pt x="104" y="393"/>
                        </a:lnTo>
                        <a:lnTo>
                          <a:pt x="100" y="392"/>
                        </a:lnTo>
                        <a:lnTo>
                          <a:pt x="76" y="374"/>
                        </a:lnTo>
                        <a:lnTo>
                          <a:pt x="70" y="369"/>
                        </a:lnTo>
                        <a:lnTo>
                          <a:pt x="46" y="345"/>
                        </a:lnTo>
                        <a:lnTo>
                          <a:pt x="27" y="316"/>
                        </a:lnTo>
                        <a:lnTo>
                          <a:pt x="16" y="296"/>
                        </a:lnTo>
                        <a:lnTo>
                          <a:pt x="8" y="272"/>
                        </a:lnTo>
                        <a:lnTo>
                          <a:pt x="3" y="253"/>
                        </a:lnTo>
                        <a:lnTo>
                          <a:pt x="2" y="247"/>
                        </a:lnTo>
                        <a:lnTo>
                          <a:pt x="0" y="223"/>
                        </a:lnTo>
                        <a:lnTo>
                          <a:pt x="0" y="198"/>
                        </a:lnTo>
                        <a:lnTo>
                          <a:pt x="2" y="174"/>
                        </a:lnTo>
                        <a:lnTo>
                          <a:pt x="8" y="150"/>
                        </a:lnTo>
                        <a:lnTo>
                          <a:pt x="16" y="125"/>
                        </a:lnTo>
                        <a:lnTo>
                          <a:pt x="27" y="105"/>
                        </a:lnTo>
                        <a:lnTo>
                          <a:pt x="30" y="101"/>
                        </a:lnTo>
                        <a:lnTo>
                          <a:pt x="46" y="77"/>
                        </a:lnTo>
                        <a:lnTo>
                          <a:pt x="51" y="71"/>
                        </a:lnTo>
                        <a:lnTo>
                          <a:pt x="70" y="52"/>
                        </a:lnTo>
                        <a:lnTo>
                          <a:pt x="76" y="48"/>
                        </a:lnTo>
                        <a:lnTo>
                          <a:pt x="100" y="31"/>
                        </a:lnTo>
                        <a:lnTo>
                          <a:pt x="104" y="28"/>
                        </a:lnTo>
                        <a:lnTo>
                          <a:pt x="125" y="18"/>
                        </a:lnTo>
                        <a:lnTo>
                          <a:pt x="149" y="9"/>
                        </a:lnTo>
                        <a:lnTo>
                          <a:pt x="168" y="3"/>
                        </a:lnTo>
                        <a:lnTo>
                          <a:pt x="173" y="3"/>
                        </a:lnTo>
                        <a:lnTo>
                          <a:pt x="198" y="0"/>
                        </a:lnTo>
                        <a:close/>
                      </a:path>
                    </a:pathLst>
                  </a:custGeom>
                  <a:solidFill>
                    <a:srgbClr val="003030"/>
                  </a:solidFill>
                  <a:ln w="0">
                    <a:solidFill>
                      <a:srgbClr val="00303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460"/>
                  <p:cNvSpPr>
                    <a:spLocks/>
                  </p:cNvSpPr>
                  <p:nvPr/>
                </p:nvSpPr>
                <p:spPr bwMode="auto">
                  <a:xfrm>
                    <a:off x="2475" y="1981"/>
                    <a:ext cx="414" cy="415"/>
                  </a:xfrm>
                  <a:custGeom>
                    <a:avLst/>
                    <a:gdLst/>
                    <a:ahLst/>
                    <a:cxnLst>
                      <a:cxn ang="0">
                        <a:pos x="194" y="0"/>
                      </a:cxn>
                      <a:cxn ang="0">
                        <a:pos x="219" y="0"/>
                      </a:cxn>
                      <a:cxn ang="0">
                        <a:pos x="243" y="4"/>
                      </a:cxn>
                      <a:cxn ang="0">
                        <a:pos x="268" y="10"/>
                      </a:cxn>
                      <a:cxn ang="0">
                        <a:pos x="292" y="19"/>
                      </a:cxn>
                      <a:cxn ang="0">
                        <a:pos x="305" y="25"/>
                      </a:cxn>
                      <a:cxn ang="0">
                        <a:pos x="317" y="31"/>
                      </a:cxn>
                      <a:cxn ang="0">
                        <a:pos x="341" y="49"/>
                      </a:cxn>
                      <a:cxn ang="0">
                        <a:pos x="365" y="74"/>
                      </a:cxn>
                      <a:cxn ang="0">
                        <a:pos x="383" y="98"/>
                      </a:cxn>
                      <a:cxn ang="0">
                        <a:pos x="390" y="109"/>
                      </a:cxn>
                      <a:cxn ang="0">
                        <a:pos x="396" y="122"/>
                      </a:cxn>
                      <a:cxn ang="0">
                        <a:pos x="406" y="147"/>
                      </a:cxn>
                      <a:cxn ang="0">
                        <a:pos x="412" y="171"/>
                      </a:cxn>
                      <a:cxn ang="0">
                        <a:pos x="414" y="195"/>
                      </a:cxn>
                      <a:cxn ang="0">
                        <a:pos x="414" y="220"/>
                      </a:cxn>
                      <a:cxn ang="0">
                        <a:pos x="412" y="244"/>
                      </a:cxn>
                      <a:cxn ang="0">
                        <a:pos x="406" y="269"/>
                      </a:cxn>
                      <a:cxn ang="0">
                        <a:pos x="396" y="293"/>
                      </a:cxn>
                      <a:cxn ang="0">
                        <a:pos x="390" y="306"/>
                      </a:cxn>
                      <a:cxn ang="0">
                        <a:pos x="383" y="317"/>
                      </a:cxn>
                      <a:cxn ang="0">
                        <a:pos x="365" y="342"/>
                      </a:cxn>
                      <a:cxn ang="0">
                        <a:pos x="341" y="366"/>
                      </a:cxn>
                      <a:cxn ang="0">
                        <a:pos x="317" y="384"/>
                      </a:cxn>
                      <a:cxn ang="0">
                        <a:pos x="305" y="390"/>
                      </a:cxn>
                      <a:cxn ang="0">
                        <a:pos x="292" y="397"/>
                      </a:cxn>
                      <a:cxn ang="0">
                        <a:pos x="268" y="406"/>
                      </a:cxn>
                      <a:cxn ang="0">
                        <a:pos x="243" y="412"/>
                      </a:cxn>
                      <a:cxn ang="0">
                        <a:pos x="219" y="415"/>
                      </a:cxn>
                      <a:cxn ang="0">
                        <a:pos x="194" y="415"/>
                      </a:cxn>
                      <a:cxn ang="0">
                        <a:pos x="170" y="412"/>
                      </a:cxn>
                      <a:cxn ang="0">
                        <a:pos x="146" y="406"/>
                      </a:cxn>
                      <a:cxn ang="0">
                        <a:pos x="122" y="397"/>
                      </a:cxn>
                      <a:cxn ang="0">
                        <a:pos x="109" y="390"/>
                      </a:cxn>
                      <a:cxn ang="0">
                        <a:pos x="97" y="384"/>
                      </a:cxn>
                      <a:cxn ang="0">
                        <a:pos x="73" y="366"/>
                      </a:cxn>
                      <a:cxn ang="0">
                        <a:pos x="48" y="342"/>
                      </a:cxn>
                      <a:cxn ang="0">
                        <a:pos x="24" y="306"/>
                      </a:cxn>
                      <a:cxn ang="0">
                        <a:pos x="18" y="293"/>
                      </a:cxn>
                      <a:cxn ang="0">
                        <a:pos x="9" y="269"/>
                      </a:cxn>
                      <a:cxn ang="0">
                        <a:pos x="3" y="244"/>
                      </a:cxn>
                      <a:cxn ang="0">
                        <a:pos x="0" y="220"/>
                      </a:cxn>
                      <a:cxn ang="0">
                        <a:pos x="0" y="195"/>
                      </a:cxn>
                      <a:cxn ang="0">
                        <a:pos x="3" y="171"/>
                      </a:cxn>
                      <a:cxn ang="0">
                        <a:pos x="9" y="147"/>
                      </a:cxn>
                      <a:cxn ang="0">
                        <a:pos x="18" y="122"/>
                      </a:cxn>
                      <a:cxn ang="0">
                        <a:pos x="24" y="109"/>
                      </a:cxn>
                      <a:cxn ang="0">
                        <a:pos x="31" y="98"/>
                      </a:cxn>
                      <a:cxn ang="0">
                        <a:pos x="48" y="74"/>
                      </a:cxn>
                      <a:cxn ang="0">
                        <a:pos x="73" y="49"/>
                      </a:cxn>
                      <a:cxn ang="0">
                        <a:pos x="97" y="31"/>
                      </a:cxn>
                      <a:cxn ang="0">
                        <a:pos x="109" y="25"/>
                      </a:cxn>
                      <a:cxn ang="0">
                        <a:pos x="122" y="19"/>
                      </a:cxn>
                      <a:cxn ang="0">
                        <a:pos x="146" y="10"/>
                      </a:cxn>
                      <a:cxn ang="0">
                        <a:pos x="170" y="4"/>
                      </a:cxn>
                      <a:cxn ang="0">
                        <a:pos x="194" y="0"/>
                      </a:cxn>
                    </a:cxnLst>
                    <a:rect l="0" t="0" r="r" b="b"/>
                    <a:pathLst>
                      <a:path w="414" h="415">
                        <a:moveTo>
                          <a:pt x="194" y="0"/>
                        </a:moveTo>
                        <a:lnTo>
                          <a:pt x="219" y="0"/>
                        </a:lnTo>
                        <a:lnTo>
                          <a:pt x="243" y="4"/>
                        </a:lnTo>
                        <a:lnTo>
                          <a:pt x="268" y="10"/>
                        </a:lnTo>
                        <a:lnTo>
                          <a:pt x="292" y="19"/>
                        </a:lnTo>
                        <a:lnTo>
                          <a:pt x="305" y="25"/>
                        </a:lnTo>
                        <a:lnTo>
                          <a:pt x="317" y="31"/>
                        </a:lnTo>
                        <a:lnTo>
                          <a:pt x="341" y="49"/>
                        </a:lnTo>
                        <a:lnTo>
                          <a:pt x="365" y="74"/>
                        </a:lnTo>
                        <a:lnTo>
                          <a:pt x="383" y="98"/>
                        </a:lnTo>
                        <a:lnTo>
                          <a:pt x="390" y="109"/>
                        </a:lnTo>
                        <a:lnTo>
                          <a:pt x="396" y="122"/>
                        </a:lnTo>
                        <a:lnTo>
                          <a:pt x="406" y="147"/>
                        </a:lnTo>
                        <a:lnTo>
                          <a:pt x="412" y="171"/>
                        </a:lnTo>
                        <a:lnTo>
                          <a:pt x="414" y="195"/>
                        </a:lnTo>
                        <a:lnTo>
                          <a:pt x="414" y="220"/>
                        </a:lnTo>
                        <a:lnTo>
                          <a:pt x="412" y="244"/>
                        </a:lnTo>
                        <a:lnTo>
                          <a:pt x="406" y="269"/>
                        </a:lnTo>
                        <a:lnTo>
                          <a:pt x="396" y="293"/>
                        </a:lnTo>
                        <a:lnTo>
                          <a:pt x="390" y="306"/>
                        </a:lnTo>
                        <a:lnTo>
                          <a:pt x="383" y="317"/>
                        </a:lnTo>
                        <a:lnTo>
                          <a:pt x="365" y="342"/>
                        </a:lnTo>
                        <a:lnTo>
                          <a:pt x="341" y="366"/>
                        </a:lnTo>
                        <a:lnTo>
                          <a:pt x="317" y="384"/>
                        </a:lnTo>
                        <a:lnTo>
                          <a:pt x="305" y="390"/>
                        </a:lnTo>
                        <a:lnTo>
                          <a:pt x="292" y="397"/>
                        </a:lnTo>
                        <a:lnTo>
                          <a:pt x="268" y="406"/>
                        </a:lnTo>
                        <a:lnTo>
                          <a:pt x="243" y="412"/>
                        </a:lnTo>
                        <a:lnTo>
                          <a:pt x="219" y="415"/>
                        </a:lnTo>
                        <a:lnTo>
                          <a:pt x="194" y="415"/>
                        </a:lnTo>
                        <a:lnTo>
                          <a:pt x="170" y="412"/>
                        </a:lnTo>
                        <a:lnTo>
                          <a:pt x="146" y="406"/>
                        </a:lnTo>
                        <a:lnTo>
                          <a:pt x="122" y="397"/>
                        </a:lnTo>
                        <a:lnTo>
                          <a:pt x="109" y="390"/>
                        </a:lnTo>
                        <a:lnTo>
                          <a:pt x="97" y="384"/>
                        </a:lnTo>
                        <a:lnTo>
                          <a:pt x="73" y="366"/>
                        </a:lnTo>
                        <a:lnTo>
                          <a:pt x="48" y="342"/>
                        </a:lnTo>
                        <a:lnTo>
                          <a:pt x="24" y="306"/>
                        </a:lnTo>
                        <a:lnTo>
                          <a:pt x="18" y="293"/>
                        </a:lnTo>
                        <a:lnTo>
                          <a:pt x="9" y="269"/>
                        </a:lnTo>
                        <a:lnTo>
                          <a:pt x="3" y="244"/>
                        </a:lnTo>
                        <a:lnTo>
                          <a:pt x="0" y="220"/>
                        </a:lnTo>
                        <a:lnTo>
                          <a:pt x="0" y="195"/>
                        </a:lnTo>
                        <a:lnTo>
                          <a:pt x="3" y="171"/>
                        </a:lnTo>
                        <a:lnTo>
                          <a:pt x="9" y="147"/>
                        </a:lnTo>
                        <a:lnTo>
                          <a:pt x="18" y="122"/>
                        </a:lnTo>
                        <a:lnTo>
                          <a:pt x="24" y="109"/>
                        </a:lnTo>
                        <a:lnTo>
                          <a:pt x="31" y="98"/>
                        </a:lnTo>
                        <a:lnTo>
                          <a:pt x="48" y="74"/>
                        </a:lnTo>
                        <a:lnTo>
                          <a:pt x="73" y="49"/>
                        </a:lnTo>
                        <a:lnTo>
                          <a:pt x="97" y="31"/>
                        </a:lnTo>
                        <a:lnTo>
                          <a:pt x="109" y="25"/>
                        </a:lnTo>
                        <a:lnTo>
                          <a:pt x="122" y="19"/>
                        </a:lnTo>
                        <a:lnTo>
                          <a:pt x="146" y="10"/>
                        </a:lnTo>
                        <a:lnTo>
                          <a:pt x="170" y="4"/>
                        </a:lnTo>
                        <a:lnTo>
                          <a:pt x="194" y="0"/>
                        </a:lnTo>
                        <a:close/>
                      </a:path>
                    </a:pathLst>
                  </a:custGeom>
                  <a:solidFill>
                    <a:srgbClr val="002020"/>
                  </a:solidFill>
                  <a:ln w="0">
                    <a:solidFill>
                      <a:srgbClr val="00202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461"/>
                  <p:cNvSpPr>
                    <a:spLocks/>
                  </p:cNvSpPr>
                  <p:nvPr/>
                </p:nvSpPr>
                <p:spPr bwMode="auto">
                  <a:xfrm>
                    <a:off x="2479" y="1985"/>
                    <a:ext cx="406" cy="408"/>
                  </a:xfrm>
                  <a:custGeom>
                    <a:avLst/>
                    <a:gdLst/>
                    <a:ahLst/>
                    <a:cxnLst>
                      <a:cxn ang="0">
                        <a:pos x="191" y="0"/>
                      </a:cxn>
                      <a:cxn ang="0">
                        <a:pos x="215" y="0"/>
                      </a:cxn>
                      <a:cxn ang="0">
                        <a:pos x="239" y="3"/>
                      </a:cxn>
                      <a:cxn ang="0">
                        <a:pos x="264" y="9"/>
                      </a:cxn>
                      <a:cxn ang="0">
                        <a:pos x="294" y="21"/>
                      </a:cxn>
                      <a:cxn ang="0">
                        <a:pos x="313" y="32"/>
                      </a:cxn>
                      <a:cxn ang="0">
                        <a:pos x="331" y="45"/>
                      </a:cxn>
                      <a:cxn ang="0">
                        <a:pos x="337" y="50"/>
                      </a:cxn>
                      <a:cxn ang="0">
                        <a:pos x="356" y="70"/>
                      </a:cxn>
                      <a:cxn ang="0">
                        <a:pos x="361" y="75"/>
                      </a:cxn>
                      <a:cxn ang="0">
                        <a:pos x="375" y="94"/>
                      </a:cxn>
                      <a:cxn ang="0">
                        <a:pos x="386" y="113"/>
                      </a:cxn>
                      <a:cxn ang="0">
                        <a:pos x="388" y="118"/>
                      </a:cxn>
                      <a:cxn ang="0">
                        <a:pos x="397" y="143"/>
                      </a:cxn>
                      <a:cxn ang="0">
                        <a:pos x="404" y="167"/>
                      </a:cxn>
                      <a:cxn ang="0">
                        <a:pos x="406" y="191"/>
                      </a:cxn>
                      <a:cxn ang="0">
                        <a:pos x="406" y="216"/>
                      </a:cxn>
                      <a:cxn ang="0">
                        <a:pos x="404" y="240"/>
                      </a:cxn>
                      <a:cxn ang="0">
                        <a:pos x="397" y="265"/>
                      </a:cxn>
                      <a:cxn ang="0">
                        <a:pos x="388" y="289"/>
                      </a:cxn>
                      <a:cxn ang="0">
                        <a:pos x="386" y="294"/>
                      </a:cxn>
                      <a:cxn ang="0">
                        <a:pos x="375" y="313"/>
                      </a:cxn>
                      <a:cxn ang="0">
                        <a:pos x="361" y="332"/>
                      </a:cxn>
                      <a:cxn ang="0">
                        <a:pos x="356" y="338"/>
                      </a:cxn>
                      <a:cxn ang="0">
                        <a:pos x="337" y="357"/>
                      </a:cxn>
                      <a:cxn ang="0">
                        <a:pos x="331" y="362"/>
                      </a:cxn>
                      <a:cxn ang="0">
                        <a:pos x="313" y="375"/>
                      </a:cxn>
                      <a:cxn ang="0">
                        <a:pos x="294" y="386"/>
                      </a:cxn>
                      <a:cxn ang="0">
                        <a:pos x="264" y="398"/>
                      </a:cxn>
                      <a:cxn ang="0">
                        <a:pos x="239" y="404"/>
                      </a:cxn>
                      <a:cxn ang="0">
                        <a:pos x="215" y="408"/>
                      </a:cxn>
                      <a:cxn ang="0">
                        <a:pos x="191" y="408"/>
                      </a:cxn>
                      <a:cxn ang="0">
                        <a:pos x="166" y="404"/>
                      </a:cxn>
                      <a:cxn ang="0">
                        <a:pos x="142" y="398"/>
                      </a:cxn>
                      <a:cxn ang="0">
                        <a:pos x="112" y="386"/>
                      </a:cxn>
                      <a:cxn ang="0">
                        <a:pos x="93" y="375"/>
                      </a:cxn>
                      <a:cxn ang="0">
                        <a:pos x="74" y="362"/>
                      </a:cxn>
                      <a:cxn ang="0">
                        <a:pos x="69" y="357"/>
                      </a:cxn>
                      <a:cxn ang="0">
                        <a:pos x="49" y="338"/>
                      </a:cxn>
                      <a:cxn ang="0">
                        <a:pos x="44" y="332"/>
                      </a:cxn>
                      <a:cxn ang="0">
                        <a:pos x="31" y="313"/>
                      </a:cxn>
                      <a:cxn ang="0">
                        <a:pos x="20" y="294"/>
                      </a:cxn>
                      <a:cxn ang="0">
                        <a:pos x="18" y="289"/>
                      </a:cxn>
                      <a:cxn ang="0">
                        <a:pos x="8" y="265"/>
                      </a:cxn>
                      <a:cxn ang="0">
                        <a:pos x="2" y="240"/>
                      </a:cxn>
                      <a:cxn ang="0">
                        <a:pos x="0" y="216"/>
                      </a:cxn>
                      <a:cxn ang="0">
                        <a:pos x="0" y="191"/>
                      </a:cxn>
                      <a:cxn ang="0">
                        <a:pos x="2" y="167"/>
                      </a:cxn>
                      <a:cxn ang="0">
                        <a:pos x="8" y="143"/>
                      </a:cxn>
                      <a:cxn ang="0">
                        <a:pos x="18" y="118"/>
                      </a:cxn>
                      <a:cxn ang="0">
                        <a:pos x="20" y="113"/>
                      </a:cxn>
                      <a:cxn ang="0">
                        <a:pos x="31" y="94"/>
                      </a:cxn>
                      <a:cxn ang="0">
                        <a:pos x="44" y="75"/>
                      </a:cxn>
                      <a:cxn ang="0">
                        <a:pos x="74" y="45"/>
                      </a:cxn>
                      <a:cxn ang="0">
                        <a:pos x="93" y="32"/>
                      </a:cxn>
                      <a:cxn ang="0">
                        <a:pos x="112" y="21"/>
                      </a:cxn>
                      <a:cxn ang="0">
                        <a:pos x="142" y="9"/>
                      </a:cxn>
                      <a:cxn ang="0">
                        <a:pos x="166" y="3"/>
                      </a:cxn>
                      <a:cxn ang="0">
                        <a:pos x="191" y="0"/>
                      </a:cxn>
                    </a:cxnLst>
                    <a:rect l="0" t="0" r="r" b="b"/>
                    <a:pathLst>
                      <a:path w="406" h="408">
                        <a:moveTo>
                          <a:pt x="191" y="0"/>
                        </a:moveTo>
                        <a:lnTo>
                          <a:pt x="215" y="0"/>
                        </a:lnTo>
                        <a:lnTo>
                          <a:pt x="239" y="3"/>
                        </a:lnTo>
                        <a:lnTo>
                          <a:pt x="264" y="9"/>
                        </a:lnTo>
                        <a:lnTo>
                          <a:pt x="294" y="21"/>
                        </a:lnTo>
                        <a:lnTo>
                          <a:pt x="313" y="32"/>
                        </a:lnTo>
                        <a:lnTo>
                          <a:pt x="331" y="45"/>
                        </a:lnTo>
                        <a:lnTo>
                          <a:pt x="337" y="50"/>
                        </a:lnTo>
                        <a:lnTo>
                          <a:pt x="356" y="70"/>
                        </a:lnTo>
                        <a:lnTo>
                          <a:pt x="361" y="75"/>
                        </a:lnTo>
                        <a:lnTo>
                          <a:pt x="375" y="94"/>
                        </a:lnTo>
                        <a:lnTo>
                          <a:pt x="386" y="113"/>
                        </a:lnTo>
                        <a:lnTo>
                          <a:pt x="388" y="118"/>
                        </a:lnTo>
                        <a:lnTo>
                          <a:pt x="397" y="143"/>
                        </a:lnTo>
                        <a:lnTo>
                          <a:pt x="404" y="167"/>
                        </a:lnTo>
                        <a:lnTo>
                          <a:pt x="406" y="191"/>
                        </a:lnTo>
                        <a:lnTo>
                          <a:pt x="406" y="216"/>
                        </a:lnTo>
                        <a:lnTo>
                          <a:pt x="404" y="240"/>
                        </a:lnTo>
                        <a:lnTo>
                          <a:pt x="397" y="265"/>
                        </a:lnTo>
                        <a:lnTo>
                          <a:pt x="388" y="289"/>
                        </a:lnTo>
                        <a:lnTo>
                          <a:pt x="386" y="294"/>
                        </a:lnTo>
                        <a:lnTo>
                          <a:pt x="375" y="313"/>
                        </a:lnTo>
                        <a:lnTo>
                          <a:pt x="361" y="332"/>
                        </a:lnTo>
                        <a:lnTo>
                          <a:pt x="356" y="338"/>
                        </a:lnTo>
                        <a:lnTo>
                          <a:pt x="337" y="357"/>
                        </a:lnTo>
                        <a:lnTo>
                          <a:pt x="331" y="362"/>
                        </a:lnTo>
                        <a:lnTo>
                          <a:pt x="313" y="375"/>
                        </a:lnTo>
                        <a:lnTo>
                          <a:pt x="294" y="386"/>
                        </a:lnTo>
                        <a:lnTo>
                          <a:pt x="264" y="398"/>
                        </a:lnTo>
                        <a:lnTo>
                          <a:pt x="239" y="404"/>
                        </a:lnTo>
                        <a:lnTo>
                          <a:pt x="215" y="408"/>
                        </a:lnTo>
                        <a:lnTo>
                          <a:pt x="191" y="408"/>
                        </a:lnTo>
                        <a:lnTo>
                          <a:pt x="166" y="404"/>
                        </a:lnTo>
                        <a:lnTo>
                          <a:pt x="142" y="398"/>
                        </a:lnTo>
                        <a:lnTo>
                          <a:pt x="112" y="386"/>
                        </a:lnTo>
                        <a:lnTo>
                          <a:pt x="93" y="375"/>
                        </a:lnTo>
                        <a:lnTo>
                          <a:pt x="74" y="362"/>
                        </a:lnTo>
                        <a:lnTo>
                          <a:pt x="69" y="357"/>
                        </a:lnTo>
                        <a:lnTo>
                          <a:pt x="49" y="338"/>
                        </a:lnTo>
                        <a:lnTo>
                          <a:pt x="44" y="332"/>
                        </a:lnTo>
                        <a:lnTo>
                          <a:pt x="31" y="313"/>
                        </a:lnTo>
                        <a:lnTo>
                          <a:pt x="20" y="294"/>
                        </a:lnTo>
                        <a:lnTo>
                          <a:pt x="18" y="289"/>
                        </a:lnTo>
                        <a:lnTo>
                          <a:pt x="8" y="265"/>
                        </a:lnTo>
                        <a:lnTo>
                          <a:pt x="2" y="240"/>
                        </a:lnTo>
                        <a:lnTo>
                          <a:pt x="0" y="216"/>
                        </a:lnTo>
                        <a:lnTo>
                          <a:pt x="0" y="191"/>
                        </a:lnTo>
                        <a:lnTo>
                          <a:pt x="2" y="167"/>
                        </a:lnTo>
                        <a:lnTo>
                          <a:pt x="8" y="143"/>
                        </a:lnTo>
                        <a:lnTo>
                          <a:pt x="18" y="118"/>
                        </a:lnTo>
                        <a:lnTo>
                          <a:pt x="20" y="113"/>
                        </a:lnTo>
                        <a:lnTo>
                          <a:pt x="31" y="94"/>
                        </a:lnTo>
                        <a:lnTo>
                          <a:pt x="44" y="75"/>
                        </a:lnTo>
                        <a:lnTo>
                          <a:pt x="74" y="45"/>
                        </a:lnTo>
                        <a:lnTo>
                          <a:pt x="93" y="32"/>
                        </a:lnTo>
                        <a:lnTo>
                          <a:pt x="112" y="21"/>
                        </a:lnTo>
                        <a:lnTo>
                          <a:pt x="142" y="9"/>
                        </a:lnTo>
                        <a:lnTo>
                          <a:pt x="166" y="3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solidFill>
                    <a:srgbClr val="001010"/>
                  </a:solidFill>
                  <a:ln w="0">
                    <a:solidFill>
                      <a:srgbClr val="00101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462"/>
                  <p:cNvSpPr>
                    <a:spLocks/>
                  </p:cNvSpPr>
                  <p:nvPr/>
                </p:nvSpPr>
                <p:spPr bwMode="auto">
                  <a:xfrm>
                    <a:off x="2481" y="1988"/>
                    <a:ext cx="401" cy="401"/>
                  </a:xfrm>
                  <a:custGeom>
                    <a:avLst/>
                    <a:gdLst/>
                    <a:ahLst/>
                    <a:cxnLst>
                      <a:cxn ang="0">
                        <a:pos x="213" y="0"/>
                      </a:cxn>
                      <a:cxn ang="0">
                        <a:pos x="262" y="10"/>
                      </a:cxn>
                      <a:cxn ang="0">
                        <a:pos x="286" y="20"/>
                      </a:cxn>
                      <a:cxn ang="0">
                        <a:pos x="324" y="42"/>
                      </a:cxn>
                      <a:cxn ang="0">
                        <a:pos x="351" y="67"/>
                      </a:cxn>
                      <a:cxn ang="0">
                        <a:pos x="369" y="91"/>
                      </a:cxn>
                      <a:cxn ang="0">
                        <a:pos x="384" y="118"/>
                      </a:cxn>
                      <a:cxn ang="0">
                        <a:pos x="397" y="164"/>
                      </a:cxn>
                      <a:cxn ang="0">
                        <a:pos x="401" y="213"/>
                      </a:cxn>
                      <a:cxn ang="0">
                        <a:pos x="391" y="262"/>
                      </a:cxn>
                      <a:cxn ang="0">
                        <a:pos x="383" y="286"/>
                      </a:cxn>
                      <a:cxn ang="0">
                        <a:pos x="359" y="324"/>
                      </a:cxn>
                      <a:cxn ang="0">
                        <a:pos x="335" y="350"/>
                      </a:cxn>
                      <a:cxn ang="0">
                        <a:pos x="311" y="369"/>
                      </a:cxn>
                      <a:cxn ang="0">
                        <a:pos x="284" y="383"/>
                      </a:cxn>
                      <a:cxn ang="0">
                        <a:pos x="237" y="397"/>
                      </a:cxn>
                      <a:cxn ang="0">
                        <a:pos x="189" y="401"/>
                      </a:cxn>
                      <a:cxn ang="0">
                        <a:pos x="140" y="391"/>
                      </a:cxn>
                      <a:cxn ang="0">
                        <a:pos x="116" y="382"/>
                      </a:cxn>
                      <a:cxn ang="0">
                        <a:pos x="78" y="359"/>
                      </a:cxn>
                      <a:cxn ang="0">
                        <a:pos x="52" y="335"/>
                      </a:cxn>
                      <a:cxn ang="0">
                        <a:pos x="33" y="310"/>
                      </a:cxn>
                      <a:cxn ang="0">
                        <a:pos x="18" y="284"/>
                      </a:cxn>
                      <a:cxn ang="0">
                        <a:pos x="4" y="237"/>
                      </a:cxn>
                      <a:cxn ang="0">
                        <a:pos x="0" y="188"/>
                      </a:cxn>
                      <a:cxn ang="0">
                        <a:pos x="10" y="140"/>
                      </a:cxn>
                      <a:cxn ang="0">
                        <a:pos x="19" y="115"/>
                      </a:cxn>
                      <a:cxn ang="0">
                        <a:pos x="42" y="78"/>
                      </a:cxn>
                      <a:cxn ang="0">
                        <a:pos x="67" y="52"/>
                      </a:cxn>
                      <a:cxn ang="0">
                        <a:pos x="91" y="33"/>
                      </a:cxn>
                      <a:cxn ang="0">
                        <a:pos x="119" y="18"/>
                      </a:cxn>
                      <a:cxn ang="0">
                        <a:pos x="164" y="4"/>
                      </a:cxn>
                    </a:cxnLst>
                    <a:rect l="0" t="0" r="r" b="b"/>
                    <a:pathLst>
                      <a:path w="401" h="401">
                        <a:moveTo>
                          <a:pt x="189" y="0"/>
                        </a:moveTo>
                        <a:lnTo>
                          <a:pt x="213" y="0"/>
                        </a:lnTo>
                        <a:lnTo>
                          <a:pt x="237" y="4"/>
                        </a:lnTo>
                        <a:lnTo>
                          <a:pt x="262" y="10"/>
                        </a:lnTo>
                        <a:lnTo>
                          <a:pt x="284" y="18"/>
                        </a:lnTo>
                        <a:lnTo>
                          <a:pt x="286" y="20"/>
                        </a:lnTo>
                        <a:lnTo>
                          <a:pt x="311" y="33"/>
                        </a:lnTo>
                        <a:lnTo>
                          <a:pt x="324" y="42"/>
                        </a:lnTo>
                        <a:lnTo>
                          <a:pt x="335" y="52"/>
                        </a:lnTo>
                        <a:lnTo>
                          <a:pt x="351" y="67"/>
                        </a:lnTo>
                        <a:lnTo>
                          <a:pt x="359" y="78"/>
                        </a:lnTo>
                        <a:lnTo>
                          <a:pt x="369" y="91"/>
                        </a:lnTo>
                        <a:lnTo>
                          <a:pt x="383" y="115"/>
                        </a:lnTo>
                        <a:lnTo>
                          <a:pt x="384" y="118"/>
                        </a:lnTo>
                        <a:lnTo>
                          <a:pt x="391" y="140"/>
                        </a:lnTo>
                        <a:lnTo>
                          <a:pt x="397" y="164"/>
                        </a:lnTo>
                        <a:lnTo>
                          <a:pt x="401" y="188"/>
                        </a:lnTo>
                        <a:lnTo>
                          <a:pt x="401" y="213"/>
                        </a:lnTo>
                        <a:lnTo>
                          <a:pt x="397" y="237"/>
                        </a:lnTo>
                        <a:lnTo>
                          <a:pt x="391" y="262"/>
                        </a:lnTo>
                        <a:lnTo>
                          <a:pt x="384" y="284"/>
                        </a:lnTo>
                        <a:lnTo>
                          <a:pt x="383" y="286"/>
                        </a:lnTo>
                        <a:lnTo>
                          <a:pt x="369" y="310"/>
                        </a:lnTo>
                        <a:lnTo>
                          <a:pt x="359" y="324"/>
                        </a:lnTo>
                        <a:lnTo>
                          <a:pt x="351" y="335"/>
                        </a:lnTo>
                        <a:lnTo>
                          <a:pt x="335" y="350"/>
                        </a:lnTo>
                        <a:lnTo>
                          <a:pt x="324" y="359"/>
                        </a:lnTo>
                        <a:lnTo>
                          <a:pt x="311" y="369"/>
                        </a:lnTo>
                        <a:lnTo>
                          <a:pt x="286" y="382"/>
                        </a:lnTo>
                        <a:lnTo>
                          <a:pt x="284" y="383"/>
                        </a:lnTo>
                        <a:lnTo>
                          <a:pt x="262" y="391"/>
                        </a:lnTo>
                        <a:lnTo>
                          <a:pt x="237" y="397"/>
                        </a:lnTo>
                        <a:lnTo>
                          <a:pt x="213" y="401"/>
                        </a:lnTo>
                        <a:lnTo>
                          <a:pt x="189" y="401"/>
                        </a:lnTo>
                        <a:lnTo>
                          <a:pt x="164" y="397"/>
                        </a:lnTo>
                        <a:lnTo>
                          <a:pt x="140" y="391"/>
                        </a:lnTo>
                        <a:lnTo>
                          <a:pt x="119" y="383"/>
                        </a:lnTo>
                        <a:lnTo>
                          <a:pt x="116" y="382"/>
                        </a:lnTo>
                        <a:lnTo>
                          <a:pt x="91" y="369"/>
                        </a:lnTo>
                        <a:lnTo>
                          <a:pt x="78" y="359"/>
                        </a:lnTo>
                        <a:lnTo>
                          <a:pt x="67" y="350"/>
                        </a:lnTo>
                        <a:lnTo>
                          <a:pt x="52" y="335"/>
                        </a:lnTo>
                        <a:lnTo>
                          <a:pt x="42" y="324"/>
                        </a:lnTo>
                        <a:lnTo>
                          <a:pt x="33" y="310"/>
                        </a:lnTo>
                        <a:lnTo>
                          <a:pt x="19" y="286"/>
                        </a:lnTo>
                        <a:lnTo>
                          <a:pt x="18" y="284"/>
                        </a:lnTo>
                        <a:lnTo>
                          <a:pt x="10" y="262"/>
                        </a:lnTo>
                        <a:lnTo>
                          <a:pt x="4" y="237"/>
                        </a:lnTo>
                        <a:lnTo>
                          <a:pt x="0" y="213"/>
                        </a:lnTo>
                        <a:lnTo>
                          <a:pt x="0" y="188"/>
                        </a:lnTo>
                        <a:lnTo>
                          <a:pt x="4" y="164"/>
                        </a:lnTo>
                        <a:lnTo>
                          <a:pt x="10" y="140"/>
                        </a:lnTo>
                        <a:lnTo>
                          <a:pt x="18" y="118"/>
                        </a:lnTo>
                        <a:lnTo>
                          <a:pt x="19" y="115"/>
                        </a:lnTo>
                        <a:lnTo>
                          <a:pt x="33" y="91"/>
                        </a:lnTo>
                        <a:lnTo>
                          <a:pt x="42" y="78"/>
                        </a:lnTo>
                        <a:lnTo>
                          <a:pt x="52" y="67"/>
                        </a:lnTo>
                        <a:lnTo>
                          <a:pt x="67" y="52"/>
                        </a:lnTo>
                        <a:lnTo>
                          <a:pt x="78" y="42"/>
                        </a:lnTo>
                        <a:lnTo>
                          <a:pt x="91" y="33"/>
                        </a:lnTo>
                        <a:lnTo>
                          <a:pt x="116" y="20"/>
                        </a:lnTo>
                        <a:lnTo>
                          <a:pt x="119" y="18"/>
                        </a:lnTo>
                        <a:lnTo>
                          <a:pt x="140" y="10"/>
                        </a:lnTo>
                        <a:lnTo>
                          <a:pt x="164" y="4"/>
                        </a:lnTo>
                        <a:lnTo>
                          <a:pt x="189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463"/>
                  <p:cNvSpPr>
                    <a:spLocks/>
                  </p:cNvSpPr>
                  <p:nvPr/>
                </p:nvSpPr>
                <p:spPr bwMode="auto">
                  <a:xfrm>
                    <a:off x="3731" y="3238"/>
                    <a:ext cx="156" cy="156"/>
                  </a:xfrm>
                  <a:custGeom>
                    <a:avLst/>
                    <a:gdLst/>
                    <a:ahLst/>
                    <a:cxnLst>
                      <a:cxn ang="0">
                        <a:pos x="156" y="0"/>
                      </a:cxn>
                      <a:cxn ang="0">
                        <a:pos x="156" y="156"/>
                      </a:cxn>
                      <a:cxn ang="0">
                        <a:pos x="0" y="156"/>
                      </a:cxn>
                      <a:cxn ang="0">
                        <a:pos x="10" y="147"/>
                      </a:cxn>
                      <a:cxn ang="0">
                        <a:pos x="35" y="125"/>
                      </a:cxn>
                      <a:cxn ang="0">
                        <a:pos x="53" y="109"/>
                      </a:cxn>
                      <a:cxn ang="0">
                        <a:pos x="108" y="54"/>
                      </a:cxn>
                      <a:cxn ang="0">
                        <a:pos x="125" y="34"/>
                      </a:cxn>
                      <a:cxn ang="0">
                        <a:pos x="132" y="27"/>
                      </a:cxn>
                      <a:cxn ang="0">
                        <a:pos x="147" y="11"/>
                      </a:cxn>
                      <a:cxn ang="0">
                        <a:pos x="156" y="0"/>
                      </a:cxn>
                    </a:cxnLst>
                    <a:rect l="0" t="0" r="r" b="b"/>
                    <a:pathLst>
                      <a:path w="156" h="156">
                        <a:moveTo>
                          <a:pt x="156" y="0"/>
                        </a:moveTo>
                        <a:lnTo>
                          <a:pt x="156" y="156"/>
                        </a:lnTo>
                        <a:lnTo>
                          <a:pt x="0" y="156"/>
                        </a:lnTo>
                        <a:lnTo>
                          <a:pt x="10" y="147"/>
                        </a:lnTo>
                        <a:lnTo>
                          <a:pt x="35" y="125"/>
                        </a:lnTo>
                        <a:lnTo>
                          <a:pt x="53" y="109"/>
                        </a:lnTo>
                        <a:lnTo>
                          <a:pt x="108" y="54"/>
                        </a:lnTo>
                        <a:lnTo>
                          <a:pt x="125" y="34"/>
                        </a:lnTo>
                        <a:lnTo>
                          <a:pt x="132" y="27"/>
                        </a:lnTo>
                        <a:lnTo>
                          <a:pt x="147" y="11"/>
                        </a:lnTo>
                        <a:lnTo>
                          <a:pt x="156" y="0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0">
                    <a:solidFill>
                      <a:srgbClr val="0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464"/>
                  <p:cNvSpPr>
                    <a:spLocks/>
                  </p:cNvSpPr>
                  <p:nvPr/>
                </p:nvSpPr>
                <p:spPr bwMode="auto">
                  <a:xfrm>
                    <a:off x="3731" y="983"/>
                    <a:ext cx="156" cy="15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6" y="0"/>
                      </a:cxn>
                      <a:cxn ang="0">
                        <a:pos x="156" y="157"/>
                      </a:cxn>
                      <a:cxn ang="0">
                        <a:pos x="147" y="146"/>
                      </a:cxn>
                      <a:cxn ang="0">
                        <a:pos x="132" y="129"/>
                      </a:cxn>
                      <a:cxn ang="0">
                        <a:pos x="125" y="122"/>
                      </a:cxn>
                      <a:cxn ang="0">
                        <a:pos x="108" y="103"/>
                      </a:cxn>
                      <a:cxn ang="0">
                        <a:pos x="59" y="54"/>
                      </a:cxn>
                      <a:cxn ang="0">
                        <a:pos x="53" y="49"/>
                      </a:cxn>
                      <a:cxn ang="0">
                        <a:pos x="35" y="31"/>
                      </a:cxn>
                      <a:cxn ang="0">
                        <a:pos x="10" y="1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56" h="157">
                        <a:moveTo>
                          <a:pt x="0" y="0"/>
                        </a:moveTo>
                        <a:lnTo>
                          <a:pt x="156" y="0"/>
                        </a:lnTo>
                        <a:lnTo>
                          <a:pt x="156" y="157"/>
                        </a:lnTo>
                        <a:lnTo>
                          <a:pt x="147" y="146"/>
                        </a:lnTo>
                        <a:lnTo>
                          <a:pt x="132" y="129"/>
                        </a:lnTo>
                        <a:lnTo>
                          <a:pt x="125" y="122"/>
                        </a:lnTo>
                        <a:lnTo>
                          <a:pt x="108" y="103"/>
                        </a:lnTo>
                        <a:lnTo>
                          <a:pt x="59" y="54"/>
                        </a:lnTo>
                        <a:lnTo>
                          <a:pt x="53" y="49"/>
                        </a:lnTo>
                        <a:lnTo>
                          <a:pt x="35" y="31"/>
                        </a:lnTo>
                        <a:lnTo>
                          <a:pt x="10" y="1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8080"/>
                  </a:solidFill>
                  <a:ln w="0">
                    <a:solidFill>
                      <a:srgbClr val="0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57" name="Group 6"/>
                <p:cNvGrpSpPr>
                  <a:grpSpLocks/>
                </p:cNvGrpSpPr>
                <p:nvPr/>
              </p:nvGrpSpPr>
              <p:grpSpPr bwMode="auto">
                <a:xfrm>
                  <a:off x="292100" y="4282576"/>
                  <a:ext cx="2579094" cy="2664323"/>
                  <a:chOff x="900" y="184"/>
                  <a:chExt cx="3960" cy="3952"/>
                </a:xfrm>
              </p:grpSpPr>
              <p:sp>
                <p:nvSpPr>
                  <p:cNvPr id="258" name="AutoShape 7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900" y="184"/>
                    <a:ext cx="3960" cy="395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59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934" y="633"/>
                    <a:ext cx="3884" cy="3058"/>
                    <a:chOff x="934" y="633"/>
                    <a:chExt cx="3884" cy="3058"/>
                  </a:xfrm>
                </p:grpSpPr>
                <p:sp>
                  <p:nvSpPr>
                    <p:cNvPr id="280" name="Line 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42" y="3430"/>
                      <a:ext cx="0" cy="1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1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29" y="3620"/>
                      <a:ext cx="124" cy="2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2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591" y="3537"/>
                      <a:ext cx="94" cy="151"/>
                    </a:xfrm>
                    <a:custGeom>
                      <a:avLst/>
                      <a:gdLst/>
                      <a:ahLst/>
                      <a:cxnLst>
                        <a:cxn ang="0">
                          <a:pos x="94" y="0"/>
                        </a:cxn>
                        <a:cxn ang="0">
                          <a:pos x="58" y="124"/>
                        </a:cxn>
                        <a:cxn ang="0">
                          <a:pos x="57" y="129"/>
                        </a:cxn>
                        <a:cxn ang="0">
                          <a:pos x="54" y="136"/>
                        </a:cxn>
                        <a:cxn ang="0">
                          <a:pos x="54" y="138"/>
                        </a:cxn>
                        <a:cxn ang="0">
                          <a:pos x="56" y="139"/>
                        </a:cxn>
                        <a:cxn ang="0">
                          <a:pos x="56" y="141"/>
                        </a:cxn>
                        <a:cxn ang="0">
                          <a:pos x="59" y="144"/>
                        </a:cxn>
                        <a:cxn ang="0">
                          <a:pos x="63" y="144"/>
                        </a:cxn>
                        <a:cxn ang="0">
                          <a:pos x="70" y="147"/>
                        </a:cxn>
                        <a:cxn ang="0">
                          <a:pos x="75" y="147"/>
                        </a:cxn>
                        <a:cxn ang="0">
                          <a:pos x="75" y="151"/>
                        </a:cxn>
                        <a:cxn ang="0">
                          <a:pos x="0" y="151"/>
                        </a:cxn>
                        <a:cxn ang="0">
                          <a:pos x="3" y="147"/>
                        </a:cxn>
                        <a:cxn ang="0">
                          <a:pos x="11" y="147"/>
                        </a:cxn>
                        <a:cxn ang="0">
                          <a:pos x="15" y="145"/>
                        </a:cxn>
                        <a:cxn ang="0">
                          <a:pos x="16" y="144"/>
                        </a:cxn>
                        <a:cxn ang="0">
                          <a:pos x="20" y="144"/>
                        </a:cxn>
                        <a:cxn ang="0">
                          <a:pos x="24" y="142"/>
                        </a:cxn>
                        <a:cxn ang="0">
                          <a:pos x="26" y="139"/>
                        </a:cxn>
                        <a:cxn ang="0">
                          <a:pos x="27" y="138"/>
                        </a:cxn>
                        <a:cxn ang="0">
                          <a:pos x="28" y="136"/>
                        </a:cxn>
                        <a:cxn ang="0">
                          <a:pos x="28" y="132"/>
                        </a:cxn>
                        <a:cxn ang="0">
                          <a:pos x="29" y="129"/>
                        </a:cxn>
                        <a:cxn ang="0">
                          <a:pos x="30" y="124"/>
                        </a:cxn>
                        <a:cxn ang="0">
                          <a:pos x="52" y="51"/>
                        </a:cxn>
                        <a:cxn ang="0">
                          <a:pos x="54" y="45"/>
                        </a:cxn>
                        <a:cxn ang="0">
                          <a:pos x="56" y="40"/>
                        </a:cxn>
                        <a:cxn ang="0">
                          <a:pos x="58" y="35"/>
                        </a:cxn>
                        <a:cxn ang="0">
                          <a:pos x="58" y="21"/>
                        </a:cxn>
                        <a:cxn ang="0">
                          <a:pos x="57" y="18"/>
                        </a:cxn>
                        <a:cxn ang="0">
                          <a:pos x="52" y="16"/>
                        </a:cxn>
                        <a:cxn ang="0">
                          <a:pos x="35" y="16"/>
                        </a:cxn>
                        <a:cxn ang="0">
                          <a:pos x="35" y="13"/>
                        </a:cxn>
                        <a:cxn ang="0">
                          <a:pos x="89" y="0"/>
                        </a:cxn>
                        <a:cxn ang="0">
                          <a:pos x="94" y="0"/>
                        </a:cxn>
                      </a:cxnLst>
                      <a:rect l="0" t="0" r="r" b="b"/>
                      <a:pathLst>
                        <a:path w="94" h="151">
                          <a:moveTo>
                            <a:pt x="94" y="0"/>
                          </a:moveTo>
                          <a:lnTo>
                            <a:pt x="58" y="124"/>
                          </a:lnTo>
                          <a:lnTo>
                            <a:pt x="57" y="129"/>
                          </a:lnTo>
                          <a:lnTo>
                            <a:pt x="54" y="136"/>
                          </a:lnTo>
                          <a:lnTo>
                            <a:pt x="54" y="138"/>
                          </a:lnTo>
                          <a:lnTo>
                            <a:pt x="56" y="139"/>
                          </a:lnTo>
                          <a:lnTo>
                            <a:pt x="56" y="141"/>
                          </a:lnTo>
                          <a:lnTo>
                            <a:pt x="59" y="144"/>
                          </a:lnTo>
                          <a:lnTo>
                            <a:pt x="63" y="144"/>
                          </a:lnTo>
                          <a:lnTo>
                            <a:pt x="70" y="147"/>
                          </a:lnTo>
                          <a:lnTo>
                            <a:pt x="75" y="147"/>
                          </a:lnTo>
                          <a:lnTo>
                            <a:pt x="75" y="151"/>
                          </a:lnTo>
                          <a:lnTo>
                            <a:pt x="0" y="151"/>
                          </a:lnTo>
                          <a:lnTo>
                            <a:pt x="3" y="147"/>
                          </a:lnTo>
                          <a:lnTo>
                            <a:pt x="11" y="147"/>
                          </a:lnTo>
                          <a:lnTo>
                            <a:pt x="15" y="145"/>
                          </a:lnTo>
                          <a:lnTo>
                            <a:pt x="16" y="144"/>
                          </a:lnTo>
                          <a:lnTo>
                            <a:pt x="20" y="144"/>
                          </a:lnTo>
                          <a:lnTo>
                            <a:pt x="24" y="142"/>
                          </a:lnTo>
                          <a:lnTo>
                            <a:pt x="26" y="139"/>
                          </a:lnTo>
                          <a:lnTo>
                            <a:pt x="27" y="138"/>
                          </a:lnTo>
                          <a:lnTo>
                            <a:pt x="28" y="136"/>
                          </a:lnTo>
                          <a:lnTo>
                            <a:pt x="28" y="132"/>
                          </a:lnTo>
                          <a:lnTo>
                            <a:pt x="29" y="129"/>
                          </a:lnTo>
                          <a:lnTo>
                            <a:pt x="30" y="124"/>
                          </a:lnTo>
                          <a:lnTo>
                            <a:pt x="52" y="51"/>
                          </a:lnTo>
                          <a:lnTo>
                            <a:pt x="54" y="45"/>
                          </a:lnTo>
                          <a:lnTo>
                            <a:pt x="56" y="40"/>
                          </a:lnTo>
                          <a:lnTo>
                            <a:pt x="58" y="35"/>
                          </a:lnTo>
                          <a:lnTo>
                            <a:pt x="58" y="21"/>
                          </a:lnTo>
                          <a:lnTo>
                            <a:pt x="57" y="18"/>
                          </a:lnTo>
                          <a:lnTo>
                            <a:pt x="52" y="16"/>
                          </a:lnTo>
                          <a:lnTo>
                            <a:pt x="35" y="16"/>
                          </a:lnTo>
                          <a:lnTo>
                            <a:pt x="35" y="13"/>
                          </a:lnTo>
                          <a:lnTo>
                            <a:pt x="89" y="0"/>
                          </a:lnTo>
                          <a:lnTo>
                            <a:pt x="9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3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1696" y="3656"/>
                      <a:ext cx="36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17" y="0"/>
                        </a:cxn>
                        <a:cxn ang="0">
                          <a:pos x="21" y="0"/>
                        </a:cxn>
                        <a:cxn ang="0">
                          <a:pos x="31" y="5"/>
                        </a:cxn>
                        <a:cxn ang="0">
                          <a:pos x="32" y="7"/>
                        </a:cxn>
                        <a:cxn ang="0">
                          <a:pos x="33" y="11"/>
                        </a:cxn>
                        <a:cxn ang="0">
                          <a:pos x="36" y="16"/>
                        </a:cxn>
                        <a:cxn ang="0">
                          <a:pos x="33" y="25"/>
                        </a:cxn>
                        <a:cxn ang="0">
                          <a:pos x="31" y="30"/>
                        </a:cxn>
                        <a:cxn ang="0">
                          <a:pos x="29" y="32"/>
                        </a:cxn>
                        <a:cxn ang="0">
                          <a:pos x="24" y="35"/>
                        </a:cxn>
                        <a:cxn ang="0">
                          <a:pos x="12" y="35"/>
                        </a:cxn>
                        <a:cxn ang="0">
                          <a:pos x="7" y="32"/>
                        </a:cxn>
                        <a:cxn ang="0">
                          <a:pos x="2" y="28"/>
                        </a:cxn>
                        <a:cxn ang="0">
                          <a:pos x="1" y="25"/>
                        </a:cxn>
                        <a:cxn ang="0">
                          <a:pos x="1" y="23"/>
                        </a:cxn>
                        <a:cxn ang="0">
                          <a:pos x="0" y="19"/>
                        </a:cxn>
                        <a:cxn ang="0">
                          <a:pos x="0" y="13"/>
                        </a:cxn>
                        <a:cxn ang="0">
                          <a:pos x="1" y="11"/>
                        </a:cxn>
                        <a:cxn ang="0">
                          <a:pos x="1" y="10"/>
                        </a:cxn>
                        <a:cxn ang="0">
                          <a:pos x="2" y="7"/>
                        </a:cxn>
                        <a:cxn ang="0">
                          <a:pos x="5" y="5"/>
                        </a:cxn>
                        <a:cxn ang="0">
                          <a:pos x="8" y="2"/>
                        </a:cxn>
                        <a:cxn ang="0">
                          <a:pos x="13" y="0"/>
                        </a:cxn>
                        <a:cxn ang="0">
                          <a:pos x="17" y="0"/>
                        </a:cxn>
                      </a:cxnLst>
                      <a:rect l="0" t="0" r="r" b="b"/>
                      <a:pathLst>
                        <a:path w="36" h="35">
                          <a:moveTo>
                            <a:pt x="17" y="0"/>
                          </a:moveTo>
                          <a:lnTo>
                            <a:pt x="21" y="0"/>
                          </a:lnTo>
                          <a:lnTo>
                            <a:pt x="31" y="5"/>
                          </a:lnTo>
                          <a:lnTo>
                            <a:pt x="32" y="7"/>
                          </a:lnTo>
                          <a:lnTo>
                            <a:pt x="33" y="11"/>
                          </a:lnTo>
                          <a:lnTo>
                            <a:pt x="36" y="16"/>
                          </a:lnTo>
                          <a:lnTo>
                            <a:pt x="33" y="25"/>
                          </a:lnTo>
                          <a:lnTo>
                            <a:pt x="31" y="30"/>
                          </a:lnTo>
                          <a:lnTo>
                            <a:pt x="29" y="32"/>
                          </a:lnTo>
                          <a:lnTo>
                            <a:pt x="24" y="35"/>
                          </a:lnTo>
                          <a:lnTo>
                            <a:pt x="12" y="35"/>
                          </a:lnTo>
                          <a:lnTo>
                            <a:pt x="7" y="32"/>
                          </a:lnTo>
                          <a:lnTo>
                            <a:pt x="2" y="28"/>
                          </a:lnTo>
                          <a:lnTo>
                            <a:pt x="1" y="25"/>
                          </a:lnTo>
                          <a:lnTo>
                            <a:pt x="1" y="23"/>
                          </a:lnTo>
                          <a:lnTo>
                            <a:pt x="0" y="19"/>
                          </a:lnTo>
                          <a:lnTo>
                            <a:pt x="0" y="13"/>
                          </a:lnTo>
                          <a:lnTo>
                            <a:pt x="1" y="11"/>
                          </a:lnTo>
                          <a:lnTo>
                            <a:pt x="1" y="10"/>
                          </a:lnTo>
                          <a:lnTo>
                            <a:pt x="2" y="7"/>
                          </a:lnTo>
                          <a:lnTo>
                            <a:pt x="5" y="5"/>
                          </a:lnTo>
                          <a:lnTo>
                            <a:pt x="8" y="2"/>
                          </a:lnTo>
                          <a:lnTo>
                            <a:pt x="13" y="0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4" name="Freeform 13"/>
                    <p:cNvSpPr>
                      <a:spLocks/>
                    </p:cNvSpPr>
                    <p:nvPr/>
                  </p:nvSpPr>
                  <p:spPr bwMode="auto">
                    <a:xfrm>
                      <a:off x="1762" y="3540"/>
                      <a:ext cx="104" cy="151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0"/>
                        </a:cxn>
                        <a:cxn ang="0">
                          <a:pos x="104" y="0"/>
                        </a:cxn>
                        <a:cxn ang="0">
                          <a:pos x="97" y="25"/>
                        </a:cxn>
                        <a:cxn ang="0">
                          <a:pos x="47" y="25"/>
                        </a:cxn>
                        <a:cxn ang="0">
                          <a:pos x="39" y="39"/>
                        </a:cxn>
                        <a:cxn ang="0">
                          <a:pos x="54" y="43"/>
                        </a:cxn>
                        <a:cxn ang="0">
                          <a:pos x="65" y="48"/>
                        </a:cxn>
                        <a:cxn ang="0">
                          <a:pos x="69" y="51"/>
                        </a:cxn>
                        <a:cxn ang="0">
                          <a:pos x="73" y="54"/>
                        </a:cxn>
                        <a:cxn ang="0">
                          <a:pos x="77" y="57"/>
                        </a:cxn>
                        <a:cxn ang="0">
                          <a:pos x="81" y="64"/>
                        </a:cxn>
                        <a:cxn ang="0">
                          <a:pos x="86" y="76"/>
                        </a:cxn>
                        <a:cxn ang="0">
                          <a:pos x="89" y="87"/>
                        </a:cxn>
                        <a:cxn ang="0">
                          <a:pos x="86" y="104"/>
                        </a:cxn>
                        <a:cxn ang="0">
                          <a:pos x="79" y="118"/>
                        </a:cxn>
                        <a:cxn ang="0">
                          <a:pos x="69" y="132"/>
                        </a:cxn>
                        <a:cxn ang="0">
                          <a:pos x="55" y="141"/>
                        </a:cxn>
                        <a:cxn ang="0">
                          <a:pos x="45" y="147"/>
                        </a:cxn>
                        <a:cxn ang="0">
                          <a:pos x="35" y="150"/>
                        </a:cxn>
                        <a:cxn ang="0">
                          <a:pos x="23" y="151"/>
                        </a:cxn>
                        <a:cxn ang="0">
                          <a:pos x="14" y="151"/>
                        </a:cxn>
                        <a:cxn ang="0">
                          <a:pos x="7" y="148"/>
                        </a:cxn>
                        <a:cxn ang="0">
                          <a:pos x="2" y="144"/>
                        </a:cxn>
                        <a:cxn ang="0">
                          <a:pos x="0" y="139"/>
                        </a:cxn>
                        <a:cxn ang="0">
                          <a:pos x="0" y="132"/>
                        </a:cxn>
                        <a:cxn ang="0">
                          <a:pos x="1" y="129"/>
                        </a:cxn>
                        <a:cxn ang="0">
                          <a:pos x="2" y="128"/>
                        </a:cxn>
                        <a:cxn ang="0">
                          <a:pos x="7" y="126"/>
                        </a:cxn>
                        <a:cxn ang="0">
                          <a:pos x="15" y="126"/>
                        </a:cxn>
                        <a:cxn ang="0">
                          <a:pos x="18" y="128"/>
                        </a:cxn>
                        <a:cxn ang="0">
                          <a:pos x="19" y="128"/>
                        </a:cxn>
                        <a:cxn ang="0">
                          <a:pos x="20" y="129"/>
                        </a:cxn>
                        <a:cxn ang="0">
                          <a:pos x="23" y="130"/>
                        </a:cxn>
                        <a:cxn ang="0">
                          <a:pos x="26" y="133"/>
                        </a:cxn>
                        <a:cxn ang="0">
                          <a:pos x="30" y="136"/>
                        </a:cxn>
                        <a:cxn ang="0">
                          <a:pos x="37" y="141"/>
                        </a:cxn>
                        <a:cxn ang="0">
                          <a:pos x="42" y="141"/>
                        </a:cxn>
                        <a:cxn ang="0">
                          <a:pos x="51" y="139"/>
                        </a:cxn>
                        <a:cxn ang="0">
                          <a:pos x="55" y="134"/>
                        </a:cxn>
                        <a:cxn ang="0">
                          <a:pos x="60" y="127"/>
                        </a:cxn>
                        <a:cxn ang="0">
                          <a:pos x="62" y="120"/>
                        </a:cxn>
                        <a:cxn ang="0">
                          <a:pos x="62" y="109"/>
                        </a:cxn>
                        <a:cxn ang="0">
                          <a:pos x="61" y="97"/>
                        </a:cxn>
                        <a:cxn ang="0">
                          <a:pos x="55" y="86"/>
                        </a:cxn>
                        <a:cxn ang="0">
                          <a:pos x="51" y="78"/>
                        </a:cxn>
                        <a:cxn ang="0">
                          <a:pos x="47" y="72"/>
                        </a:cxn>
                        <a:cxn ang="0">
                          <a:pos x="39" y="67"/>
                        </a:cxn>
                        <a:cxn ang="0">
                          <a:pos x="31" y="63"/>
                        </a:cxn>
                        <a:cxn ang="0">
                          <a:pos x="18" y="62"/>
                        </a:cxn>
                        <a:cxn ang="0">
                          <a:pos x="49" y="0"/>
                        </a:cxn>
                      </a:cxnLst>
                      <a:rect l="0" t="0" r="r" b="b"/>
                      <a:pathLst>
                        <a:path w="104" h="151">
                          <a:moveTo>
                            <a:pt x="49" y="0"/>
                          </a:moveTo>
                          <a:lnTo>
                            <a:pt x="104" y="0"/>
                          </a:lnTo>
                          <a:lnTo>
                            <a:pt x="97" y="25"/>
                          </a:lnTo>
                          <a:lnTo>
                            <a:pt x="47" y="25"/>
                          </a:lnTo>
                          <a:lnTo>
                            <a:pt x="39" y="39"/>
                          </a:lnTo>
                          <a:lnTo>
                            <a:pt x="54" y="43"/>
                          </a:lnTo>
                          <a:lnTo>
                            <a:pt x="65" y="48"/>
                          </a:lnTo>
                          <a:lnTo>
                            <a:pt x="69" y="51"/>
                          </a:lnTo>
                          <a:lnTo>
                            <a:pt x="73" y="54"/>
                          </a:lnTo>
                          <a:lnTo>
                            <a:pt x="77" y="57"/>
                          </a:lnTo>
                          <a:lnTo>
                            <a:pt x="81" y="64"/>
                          </a:lnTo>
                          <a:lnTo>
                            <a:pt x="86" y="76"/>
                          </a:lnTo>
                          <a:lnTo>
                            <a:pt x="89" y="87"/>
                          </a:lnTo>
                          <a:lnTo>
                            <a:pt x="86" y="104"/>
                          </a:lnTo>
                          <a:lnTo>
                            <a:pt x="79" y="118"/>
                          </a:lnTo>
                          <a:lnTo>
                            <a:pt x="69" y="132"/>
                          </a:lnTo>
                          <a:lnTo>
                            <a:pt x="55" y="141"/>
                          </a:lnTo>
                          <a:lnTo>
                            <a:pt x="45" y="147"/>
                          </a:lnTo>
                          <a:lnTo>
                            <a:pt x="35" y="150"/>
                          </a:lnTo>
                          <a:lnTo>
                            <a:pt x="23" y="151"/>
                          </a:lnTo>
                          <a:lnTo>
                            <a:pt x="14" y="151"/>
                          </a:lnTo>
                          <a:lnTo>
                            <a:pt x="7" y="148"/>
                          </a:lnTo>
                          <a:lnTo>
                            <a:pt x="2" y="144"/>
                          </a:lnTo>
                          <a:lnTo>
                            <a:pt x="0" y="139"/>
                          </a:lnTo>
                          <a:lnTo>
                            <a:pt x="0" y="132"/>
                          </a:lnTo>
                          <a:lnTo>
                            <a:pt x="1" y="129"/>
                          </a:lnTo>
                          <a:lnTo>
                            <a:pt x="2" y="128"/>
                          </a:lnTo>
                          <a:lnTo>
                            <a:pt x="7" y="126"/>
                          </a:lnTo>
                          <a:lnTo>
                            <a:pt x="15" y="126"/>
                          </a:lnTo>
                          <a:lnTo>
                            <a:pt x="18" y="128"/>
                          </a:lnTo>
                          <a:lnTo>
                            <a:pt x="19" y="128"/>
                          </a:lnTo>
                          <a:lnTo>
                            <a:pt x="20" y="129"/>
                          </a:lnTo>
                          <a:lnTo>
                            <a:pt x="23" y="130"/>
                          </a:lnTo>
                          <a:lnTo>
                            <a:pt x="26" y="133"/>
                          </a:lnTo>
                          <a:lnTo>
                            <a:pt x="30" y="136"/>
                          </a:lnTo>
                          <a:lnTo>
                            <a:pt x="37" y="141"/>
                          </a:lnTo>
                          <a:lnTo>
                            <a:pt x="42" y="141"/>
                          </a:lnTo>
                          <a:lnTo>
                            <a:pt x="51" y="139"/>
                          </a:lnTo>
                          <a:lnTo>
                            <a:pt x="55" y="134"/>
                          </a:lnTo>
                          <a:lnTo>
                            <a:pt x="60" y="127"/>
                          </a:lnTo>
                          <a:lnTo>
                            <a:pt x="62" y="120"/>
                          </a:lnTo>
                          <a:lnTo>
                            <a:pt x="62" y="109"/>
                          </a:lnTo>
                          <a:lnTo>
                            <a:pt x="61" y="97"/>
                          </a:lnTo>
                          <a:lnTo>
                            <a:pt x="55" y="86"/>
                          </a:lnTo>
                          <a:lnTo>
                            <a:pt x="51" y="78"/>
                          </a:lnTo>
                          <a:lnTo>
                            <a:pt x="47" y="72"/>
                          </a:lnTo>
                          <a:lnTo>
                            <a:pt x="39" y="67"/>
                          </a:lnTo>
                          <a:lnTo>
                            <a:pt x="31" y="63"/>
                          </a:lnTo>
                          <a:lnTo>
                            <a:pt x="18" y="62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5" name="Line 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88" y="3430"/>
                      <a:ext cx="0" cy="1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6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60" y="3620"/>
                      <a:ext cx="124" cy="2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7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2022" y="3537"/>
                      <a:ext cx="94" cy="151"/>
                    </a:xfrm>
                    <a:custGeom>
                      <a:avLst/>
                      <a:gdLst/>
                      <a:ahLst/>
                      <a:cxnLst>
                        <a:cxn ang="0">
                          <a:pos x="94" y="0"/>
                        </a:cxn>
                        <a:cxn ang="0">
                          <a:pos x="58" y="124"/>
                        </a:cxn>
                        <a:cxn ang="0">
                          <a:pos x="57" y="129"/>
                        </a:cxn>
                        <a:cxn ang="0">
                          <a:pos x="54" y="136"/>
                        </a:cxn>
                        <a:cxn ang="0">
                          <a:pos x="54" y="138"/>
                        </a:cxn>
                        <a:cxn ang="0">
                          <a:pos x="56" y="139"/>
                        </a:cxn>
                        <a:cxn ang="0">
                          <a:pos x="56" y="141"/>
                        </a:cxn>
                        <a:cxn ang="0">
                          <a:pos x="59" y="144"/>
                        </a:cxn>
                        <a:cxn ang="0">
                          <a:pos x="63" y="144"/>
                        </a:cxn>
                        <a:cxn ang="0">
                          <a:pos x="70" y="147"/>
                        </a:cxn>
                        <a:cxn ang="0">
                          <a:pos x="75" y="147"/>
                        </a:cxn>
                        <a:cxn ang="0">
                          <a:pos x="75" y="151"/>
                        </a:cxn>
                        <a:cxn ang="0">
                          <a:pos x="0" y="151"/>
                        </a:cxn>
                        <a:cxn ang="0">
                          <a:pos x="3" y="147"/>
                        </a:cxn>
                        <a:cxn ang="0">
                          <a:pos x="11" y="147"/>
                        </a:cxn>
                        <a:cxn ang="0">
                          <a:pos x="15" y="145"/>
                        </a:cxn>
                        <a:cxn ang="0">
                          <a:pos x="16" y="144"/>
                        </a:cxn>
                        <a:cxn ang="0">
                          <a:pos x="20" y="144"/>
                        </a:cxn>
                        <a:cxn ang="0">
                          <a:pos x="24" y="142"/>
                        </a:cxn>
                        <a:cxn ang="0">
                          <a:pos x="26" y="139"/>
                        </a:cxn>
                        <a:cxn ang="0">
                          <a:pos x="27" y="138"/>
                        </a:cxn>
                        <a:cxn ang="0">
                          <a:pos x="28" y="136"/>
                        </a:cxn>
                        <a:cxn ang="0">
                          <a:pos x="28" y="132"/>
                        </a:cxn>
                        <a:cxn ang="0">
                          <a:pos x="29" y="129"/>
                        </a:cxn>
                        <a:cxn ang="0">
                          <a:pos x="30" y="124"/>
                        </a:cxn>
                        <a:cxn ang="0">
                          <a:pos x="52" y="51"/>
                        </a:cxn>
                        <a:cxn ang="0">
                          <a:pos x="54" y="45"/>
                        </a:cxn>
                        <a:cxn ang="0">
                          <a:pos x="56" y="40"/>
                        </a:cxn>
                        <a:cxn ang="0">
                          <a:pos x="58" y="35"/>
                        </a:cxn>
                        <a:cxn ang="0">
                          <a:pos x="58" y="21"/>
                        </a:cxn>
                        <a:cxn ang="0">
                          <a:pos x="57" y="18"/>
                        </a:cxn>
                        <a:cxn ang="0">
                          <a:pos x="52" y="16"/>
                        </a:cxn>
                        <a:cxn ang="0">
                          <a:pos x="35" y="16"/>
                        </a:cxn>
                        <a:cxn ang="0">
                          <a:pos x="35" y="13"/>
                        </a:cxn>
                        <a:cxn ang="0">
                          <a:pos x="89" y="0"/>
                        </a:cxn>
                        <a:cxn ang="0">
                          <a:pos x="94" y="0"/>
                        </a:cxn>
                      </a:cxnLst>
                      <a:rect l="0" t="0" r="r" b="b"/>
                      <a:pathLst>
                        <a:path w="94" h="151">
                          <a:moveTo>
                            <a:pt x="94" y="0"/>
                          </a:moveTo>
                          <a:lnTo>
                            <a:pt x="58" y="124"/>
                          </a:lnTo>
                          <a:lnTo>
                            <a:pt x="57" y="129"/>
                          </a:lnTo>
                          <a:lnTo>
                            <a:pt x="54" y="136"/>
                          </a:lnTo>
                          <a:lnTo>
                            <a:pt x="54" y="138"/>
                          </a:lnTo>
                          <a:lnTo>
                            <a:pt x="56" y="139"/>
                          </a:lnTo>
                          <a:lnTo>
                            <a:pt x="56" y="141"/>
                          </a:lnTo>
                          <a:lnTo>
                            <a:pt x="59" y="144"/>
                          </a:lnTo>
                          <a:lnTo>
                            <a:pt x="63" y="144"/>
                          </a:lnTo>
                          <a:lnTo>
                            <a:pt x="70" y="147"/>
                          </a:lnTo>
                          <a:lnTo>
                            <a:pt x="75" y="147"/>
                          </a:lnTo>
                          <a:lnTo>
                            <a:pt x="75" y="151"/>
                          </a:lnTo>
                          <a:lnTo>
                            <a:pt x="0" y="151"/>
                          </a:lnTo>
                          <a:lnTo>
                            <a:pt x="3" y="147"/>
                          </a:lnTo>
                          <a:lnTo>
                            <a:pt x="11" y="147"/>
                          </a:lnTo>
                          <a:lnTo>
                            <a:pt x="15" y="145"/>
                          </a:lnTo>
                          <a:lnTo>
                            <a:pt x="16" y="144"/>
                          </a:lnTo>
                          <a:lnTo>
                            <a:pt x="20" y="144"/>
                          </a:lnTo>
                          <a:lnTo>
                            <a:pt x="24" y="142"/>
                          </a:lnTo>
                          <a:lnTo>
                            <a:pt x="26" y="139"/>
                          </a:lnTo>
                          <a:lnTo>
                            <a:pt x="27" y="138"/>
                          </a:lnTo>
                          <a:lnTo>
                            <a:pt x="28" y="136"/>
                          </a:lnTo>
                          <a:lnTo>
                            <a:pt x="28" y="132"/>
                          </a:lnTo>
                          <a:lnTo>
                            <a:pt x="29" y="129"/>
                          </a:lnTo>
                          <a:lnTo>
                            <a:pt x="30" y="124"/>
                          </a:lnTo>
                          <a:lnTo>
                            <a:pt x="52" y="51"/>
                          </a:lnTo>
                          <a:lnTo>
                            <a:pt x="54" y="45"/>
                          </a:lnTo>
                          <a:lnTo>
                            <a:pt x="56" y="40"/>
                          </a:lnTo>
                          <a:lnTo>
                            <a:pt x="58" y="35"/>
                          </a:lnTo>
                          <a:lnTo>
                            <a:pt x="58" y="21"/>
                          </a:lnTo>
                          <a:lnTo>
                            <a:pt x="57" y="18"/>
                          </a:lnTo>
                          <a:lnTo>
                            <a:pt x="52" y="16"/>
                          </a:lnTo>
                          <a:lnTo>
                            <a:pt x="35" y="16"/>
                          </a:lnTo>
                          <a:lnTo>
                            <a:pt x="35" y="13"/>
                          </a:lnTo>
                          <a:lnTo>
                            <a:pt x="89" y="0"/>
                          </a:lnTo>
                          <a:lnTo>
                            <a:pt x="9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8" name="Line 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34" y="3430"/>
                      <a:ext cx="0" cy="1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89" name="Rectangle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22" y="3620"/>
                      <a:ext cx="124" cy="2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0" name="Freeform 1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291" y="3537"/>
                      <a:ext cx="100" cy="154"/>
                    </a:xfrm>
                    <a:custGeom>
                      <a:avLst/>
                      <a:gdLst/>
                      <a:ahLst/>
                      <a:cxnLst>
                        <a:cxn ang="0">
                          <a:pos x="72" y="0"/>
                        </a:cxn>
                        <a:cxn ang="0">
                          <a:pos x="82" y="4"/>
                        </a:cxn>
                        <a:cxn ang="0">
                          <a:pos x="90" y="10"/>
                        </a:cxn>
                        <a:cxn ang="0">
                          <a:pos x="96" y="18"/>
                        </a:cxn>
                        <a:cxn ang="0">
                          <a:pos x="100" y="42"/>
                        </a:cxn>
                        <a:cxn ang="0">
                          <a:pos x="95" y="79"/>
                        </a:cxn>
                        <a:cxn ang="0">
                          <a:pos x="84" y="112"/>
                        </a:cxn>
                        <a:cxn ang="0">
                          <a:pos x="58" y="144"/>
                        </a:cxn>
                        <a:cxn ang="0">
                          <a:pos x="49" y="149"/>
                        </a:cxn>
                        <a:cxn ang="0">
                          <a:pos x="37" y="154"/>
                        </a:cxn>
                        <a:cxn ang="0">
                          <a:pos x="19" y="151"/>
                        </a:cxn>
                        <a:cxn ang="0">
                          <a:pos x="12" y="145"/>
                        </a:cxn>
                        <a:cxn ang="0">
                          <a:pos x="6" y="137"/>
                        </a:cxn>
                        <a:cxn ang="0">
                          <a:pos x="1" y="123"/>
                        </a:cxn>
                        <a:cxn ang="0">
                          <a:pos x="1" y="95"/>
                        </a:cxn>
                        <a:cxn ang="0">
                          <a:pos x="9" y="60"/>
                        </a:cxn>
                        <a:cxn ang="0">
                          <a:pos x="28" y="25"/>
                        </a:cxn>
                        <a:cxn ang="0">
                          <a:pos x="49" y="5"/>
                        </a:cxn>
                        <a:cxn ang="0">
                          <a:pos x="58" y="1"/>
                        </a:cxn>
                        <a:cxn ang="0">
                          <a:pos x="67" y="0"/>
                        </a:cxn>
                        <a:cxn ang="0">
                          <a:pos x="65" y="5"/>
                        </a:cxn>
                        <a:cxn ang="0">
                          <a:pos x="59" y="9"/>
                        </a:cxn>
                        <a:cxn ang="0">
                          <a:pos x="54" y="17"/>
                        </a:cxn>
                        <a:cxn ang="0">
                          <a:pos x="51" y="28"/>
                        </a:cxn>
                        <a:cxn ang="0">
                          <a:pos x="39" y="64"/>
                        </a:cxn>
                        <a:cxn ang="0">
                          <a:pos x="24" y="112"/>
                        </a:cxn>
                        <a:cxn ang="0">
                          <a:pos x="21" y="132"/>
                        </a:cxn>
                        <a:cxn ang="0">
                          <a:pos x="23" y="147"/>
                        </a:cxn>
                        <a:cxn ang="0">
                          <a:pos x="29" y="149"/>
                        </a:cxn>
                        <a:cxn ang="0">
                          <a:pos x="40" y="147"/>
                        </a:cxn>
                        <a:cxn ang="0">
                          <a:pos x="49" y="131"/>
                        </a:cxn>
                        <a:cxn ang="0">
                          <a:pos x="64" y="82"/>
                        </a:cxn>
                        <a:cxn ang="0">
                          <a:pos x="77" y="31"/>
                        </a:cxn>
                        <a:cxn ang="0">
                          <a:pos x="79" y="11"/>
                        </a:cxn>
                        <a:cxn ang="0">
                          <a:pos x="75" y="5"/>
                        </a:cxn>
                      </a:cxnLst>
                      <a:rect l="0" t="0" r="r" b="b"/>
                      <a:pathLst>
                        <a:path w="100" h="154">
                          <a:moveTo>
                            <a:pt x="67" y="0"/>
                          </a:moveTo>
                          <a:lnTo>
                            <a:pt x="72" y="0"/>
                          </a:lnTo>
                          <a:lnTo>
                            <a:pt x="78" y="1"/>
                          </a:lnTo>
                          <a:lnTo>
                            <a:pt x="82" y="4"/>
                          </a:lnTo>
                          <a:lnTo>
                            <a:pt x="87" y="6"/>
                          </a:lnTo>
                          <a:lnTo>
                            <a:pt x="90" y="10"/>
                          </a:lnTo>
                          <a:lnTo>
                            <a:pt x="93" y="13"/>
                          </a:lnTo>
                          <a:lnTo>
                            <a:pt x="96" y="18"/>
                          </a:lnTo>
                          <a:lnTo>
                            <a:pt x="100" y="33"/>
                          </a:lnTo>
                          <a:lnTo>
                            <a:pt x="100" y="42"/>
                          </a:lnTo>
                          <a:lnTo>
                            <a:pt x="99" y="59"/>
                          </a:lnTo>
                          <a:lnTo>
                            <a:pt x="95" y="79"/>
                          </a:lnTo>
                          <a:lnTo>
                            <a:pt x="90" y="96"/>
                          </a:lnTo>
                          <a:lnTo>
                            <a:pt x="84" y="112"/>
                          </a:lnTo>
                          <a:lnTo>
                            <a:pt x="72" y="130"/>
                          </a:lnTo>
                          <a:lnTo>
                            <a:pt x="58" y="144"/>
                          </a:lnTo>
                          <a:lnTo>
                            <a:pt x="54" y="147"/>
                          </a:lnTo>
                          <a:lnTo>
                            <a:pt x="49" y="149"/>
                          </a:lnTo>
                          <a:lnTo>
                            <a:pt x="43" y="153"/>
                          </a:lnTo>
                          <a:lnTo>
                            <a:pt x="37" y="154"/>
                          </a:lnTo>
                          <a:lnTo>
                            <a:pt x="27" y="154"/>
                          </a:lnTo>
                          <a:lnTo>
                            <a:pt x="19" y="151"/>
                          </a:lnTo>
                          <a:lnTo>
                            <a:pt x="16" y="149"/>
                          </a:lnTo>
                          <a:lnTo>
                            <a:pt x="12" y="145"/>
                          </a:lnTo>
                          <a:lnTo>
                            <a:pt x="10" y="142"/>
                          </a:lnTo>
                          <a:lnTo>
                            <a:pt x="6" y="137"/>
                          </a:lnTo>
                          <a:lnTo>
                            <a:pt x="5" y="132"/>
                          </a:lnTo>
                          <a:lnTo>
                            <a:pt x="1" y="123"/>
                          </a:lnTo>
                          <a:lnTo>
                            <a:pt x="0" y="112"/>
                          </a:lnTo>
                          <a:lnTo>
                            <a:pt x="1" y="95"/>
                          </a:lnTo>
                          <a:lnTo>
                            <a:pt x="4" y="78"/>
                          </a:lnTo>
                          <a:lnTo>
                            <a:pt x="9" y="60"/>
                          </a:lnTo>
                          <a:lnTo>
                            <a:pt x="17" y="41"/>
                          </a:lnTo>
                          <a:lnTo>
                            <a:pt x="28" y="25"/>
                          </a:lnTo>
                          <a:lnTo>
                            <a:pt x="39" y="13"/>
                          </a:lnTo>
                          <a:lnTo>
                            <a:pt x="49" y="5"/>
                          </a:lnTo>
                          <a:lnTo>
                            <a:pt x="54" y="3"/>
                          </a:lnTo>
                          <a:lnTo>
                            <a:pt x="58" y="1"/>
                          </a:lnTo>
                          <a:lnTo>
                            <a:pt x="63" y="0"/>
                          </a:lnTo>
                          <a:lnTo>
                            <a:pt x="67" y="0"/>
                          </a:lnTo>
                          <a:close/>
                          <a:moveTo>
                            <a:pt x="70" y="5"/>
                          </a:moveTo>
                          <a:lnTo>
                            <a:pt x="65" y="5"/>
                          </a:lnTo>
                          <a:lnTo>
                            <a:pt x="60" y="7"/>
                          </a:lnTo>
                          <a:lnTo>
                            <a:pt x="59" y="9"/>
                          </a:lnTo>
                          <a:lnTo>
                            <a:pt x="57" y="13"/>
                          </a:lnTo>
                          <a:lnTo>
                            <a:pt x="54" y="17"/>
                          </a:lnTo>
                          <a:lnTo>
                            <a:pt x="53" y="22"/>
                          </a:lnTo>
                          <a:lnTo>
                            <a:pt x="51" y="28"/>
                          </a:lnTo>
                          <a:lnTo>
                            <a:pt x="45" y="45"/>
                          </a:lnTo>
                          <a:lnTo>
                            <a:pt x="39" y="64"/>
                          </a:lnTo>
                          <a:lnTo>
                            <a:pt x="33" y="87"/>
                          </a:lnTo>
                          <a:lnTo>
                            <a:pt x="24" y="112"/>
                          </a:lnTo>
                          <a:lnTo>
                            <a:pt x="22" y="126"/>
                          </a:lnTo>
                          <a:lnTo>
                            <a:pt x="21" y="132"/>
                          </a:lnTo>
                          <a:lnTo>
                            <a:pt x="21" y="142"/>
                          </a:lnTo>
                          <a:lnTo>
                            <a:pt x="23" y="147"/>
                          </a:lnTo>
                          <a:lnTo>
                            <a:pt x="25" y="148"/>
                          </a:lnTo>
                          <a:lnTo>
                            <a:pt x="29" y="149"/>
                          </a:lnTo>
                          <a:lnTo>
                            <a:pt x="35" y="149"/>
                          </a:lnTo>
                          <a:lnTo>
                            <a:pt x="40" y="147"/>
                          </a:lnTo>
                          <a:lnTo>
                            <a:pt x="47" y="137"/>
                          </a:lnTo>
                          <a:lnTo>
                            <a:pt x="49" y="131"/>
                          </a:lnTo>
                          <a:lnTo>
                            <a:pt x="57" y="109"/>
                          </a:lnTo>
                          <a:lnTo>
                            <a:pt x="64" y="82"/>
                          </a:lnTo>
                          <a:lnTo>
                            <a:pt x="72" y="51"/>
                          </a:lnTo>
                          <a:lnTo>
                            <a:pt x="77" y="31"/>
                          </a:lnTo>
                          <a:lnTo>
                            <a:pt x="79" y="16"/>
                          </a:lnTo>
                          <a:lnTo>
                            <a:pt x="79" y="11"/>
                          </a:lnTo>
                          <a:lnTo>
                            <a:pt x="77" y="6"/>
                          </a:lnTo>
                          <a:lnTo>
                            <a:pt x="75" y="5"/>
                          </a:lnTo>
                          <a:lnTo>
                            <a:pt x="70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1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388" y="3656"/>
                      <a:ext cx="36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17" y="0"/>
                        </a:cxn>
                        <a:cxn ang="0">
                          <a:pos x="22" y="0"/>
                        </a:cxn>
                        <a:cxn ang="0">
                          <a:pos x="32" y="5"/>
                        </a:cxn>
                        <a:cxn ang="0">
                          <a:pos x="33" y="7"/>
                        </a:cxn>
                        <a:cxn ang="0">
                          <a:pos x="34" y="11"/>
                        </a:cxn>
                        <a:cxn ang="0">
                          <a:pos x="36" y="16"/>
                        </a:cxn>
                        <a:cxn ang="0">
                          <a:pos x="34" y="25"/>
                        </a:cxn>
                        <a:cxn ang="0">
                          <a:pos x="32" y="30"/>
                        </a:cxn>
                        <a:cxn ang="0">
                          <a:pos x="29" y="32"/>
                        </a:cxn>
                        <a:cxn ang="0">
                          <a:pos x="24" y="35"/>
                        </a:cxn>
                        <a:cxn ang="0">
                          <a:pos x="12" y="35"/>
                        </a:cxn>
                        <a:cxn ang="0">
                          <a:pos x="8" y="32"/>
                        </a:cxn>
                        <a:cxn ang="0">
                          <a:pos x="3" y="28"/>
                        </a:cxn>
                        <a:cxn ang="0">
                          <a:pos x="2" y="25"/>
                        </a:cxn>
                        <a:cxn ang="0">
                          <a:pos x="2" y="23"/>
                        </a:cxn>
                        <a:cxn ang="0">
                          <a:pos x="0" y="19"/>
                        </a:cxn>
                        <a:cxn ang="0">
                          <a:pos x="0" y="13"/>
                        </a:cxn>
                        <a:cxn ang="0">
                          <a:pos x="2" y="11"/>
                        </a:cxn>
                        <a:cxn ang="0">
                          <a:pos x="2" y="10"/>
                        </a:cxn>
                        <a:cxn ang="0">
                          <a:pos x="3" y="7"/>
                        </a:cxn>
                        <a:cxn ang="0">
                          <a:pos x="5" y="5"/>
                        </a:cxn>
                        <a:cxn ang="0">
                          <a:pos x="9" y="2"/>
                        </a:cxn>
                        <a:cxn ang="0">
                          <a:pos x="14" y="0"/>
                        </a:cxn>
                        <a:cxn ang="0">
                          <a:pos x="17" y="0"/>
                        </a:cxn>
                      </a:cxnLst>
                      <a:rect l="0" t="0" r="r" b="b"/>
                      <a:pathLst>
                        <a:path w="36" h="35">
                          <a:moveTo>
                            <a:pt x="17" y="0"/>
                          </a:moveTo>
                          <a:lnTo>
                            <a:pt x="22" y="0"/>
                          </a:lnTo>
                          <a:lnTo>
                            <a:pt x="32" y="5"/>
                          </a:lnTo>
                          <a:lnTo>
                            <a:pt x="33" y="7"/>
                          </a:lnTo>
                          <a:lnTo>
                            <a:pt x="34" y="11"/>
                          </a:lnTo>
                          <a:lnTo>
                            <a:pt x="36" y="16"/>
                          </a:lnTo>
                          <a:lnTo>
                            <a:pt x="34" y="25"/>
                          </a:lnTo>
                          <a:lnTo>
                            <a:pt x="32" y="30"/>
                          </a:lnTo>
                          <a:lnTo>
                            <a:pt x="29" y="32"/>
                          </a:lnTo>
                          <a:lnTo>
                            <a:pt x="24" y="35"/>
                          </a:lnTo>
                          <a:lnTo>
                            <a:pt x="12" y="35"/>
                          </a:lnTo>
                          <a:lnTo>
                            <a:pt x="8" y="32"/>
                          </a:lnTo>
                          <a:lnTo>
                            <a:pt x="3" y="28"/>
                          </a:lnTo>
                          <a:lnTo>
                            <a:pt x="2" y="25"/>
                          </a:lnTo>
                          <a:lnTo>
                            <a:pt x="2" y="23"/>
                          </a:lnTo>
                          <a:lnTo>
                            <a:pt x="0" y="19"/>
                          </a:lnTo>
                          <a:lnTo>
                            <a:pt x="0" y="13"/>
                          </a:lnTo>
                          <a:lnTo>
                            <a:pt x="2" y="11"/>
                          </a:lnTo>
                          <a:lnTo>
                            <a:pt x="2" y="10"/>
                          </a:lnTo>
                          <a:lnTo>
                            <a:pt x="3" y="7"/>
                          </a:lnTo>
                          <a:lnTo>
                            <a:pt x="5" y="5"/>
                          </a:lnTo>
                          <a:lnTo>
                            <a:pt x="9" y="2"/>
                          </a:lnTo>
                          <a:lnTo>
                            <a:pt x="14" y="0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2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454" y="3540"/>
                      <a:ext cx="105" cy="151"/>
                    </a:xfrm>
                    <a:custGeom>
                      <a:avLst/>
                      <a:gdLst/>
                      <a:ahLst/>
                      <a:cxnLst>
                        <a:cxn ang="0">
                          <a:pos x="50" y="0"/>
                        </a:cxn>
                        <a:cxn ang="0">
                          <a:pos x="105" y="0"/>
                        </a:cxn>
                        <a:cxn ang="0">
                          <a:pos x="98" y="25"/>
                        </a:cxn>
                        <a:cxn ang="0">
                          <a:pos x="47" y="25"/>
                        </a:cxn>
                        <a:cxn ang="0">
                          <a:pos x="40" y="39"/>
                        </a:cxn>
                        <a:cxn ang="0">
                          <a:pos x="54" y="43"/>
                        </a:cxn>
                        <a:cxn ang="0">
                          <a:pos x="65" y="48"/>
                        </a:cxn>
                        <a:cxn ang="0">
                          <a:pos x="70" y="51"/>
                        </a:cxn>
                        <a:cxn ang="0">
                          <a:pos x="74" y="54"/>
                        </a:cxn>
                        <a:cxn ang="0">
                          <a:pos x="77" y="57"/>
                        </a:cxn>
                        <a:cxn ang="0">
                          <a:pos x="82" y="64"/>
                        </a:cxn>
                        <a:cxn ang="0">
                          <a:pos x="87" y="76"/>
                        </a:cxn>
                        <a:cxn ang="0">
                          <a:pos x="89" y="87"/>
                        </a:cxn>
                        <a:cxn ang="0">
                          <a:pos x="87" y="104"/>
                        </a:cxn>
                        <a:cxn ang="0">
                          <a:pos x="80" y="118"/>
                        </a:cxn>
                        <a:cxn ang="0">
                          <a:pos x="70" y="132"/>
                        </a:cxn>
                        <a:cxn ang="0">
                          <a:pos x="56" y="141"/>
                        </a:cxn>
                        <a:cxn ang="0">
                          <a:pos x="46" y="147"/>
                        </a:cxn>
                        <a:cxn ang="0">
                          <a:pos x="35" y="150"/>
                        </a:cxn>
                        <a:cxn ang="0">
                          <a:pos x="23" y="151"/>
                        </a:cxn>
                        <a:cxn ang="0">
                          <a:pos x="15" y="151"/>
                        </a:cxn>
                        <a:cxn ang="0">
                          <a:pos x="8" y="148"/>
                        </a:cxn>
                        <a:cxn ang="0">
                          <a:pos x="3" y="144"/>
                        </a:cxn>
                        <a:cxn ang="0">
                          <a:pos x="0" y="139"/>
                        </a:cxn>
                        <a:cxn ang="0">
                          <a:pos x="0" y="132"/>
                        </a:cxn>
                        <a:cxn ang="0">
                          <a:pos x="2" y="129"/>
                        </a:cxn>
                        <a:cxn ang="0">
                          <a:pos x="3" y="128"/>
                        </a:cxn>
                        <a:cxn ang="0">
                          <a:pos x="8" y="126"/>
                        </a:cxn>
                        <a:cxn ang="0">
                          <a:pos x="16" y="126"/>
                        </a:cxn>
                        <a:cxn ang="0">
                          <a:pos x="18" y="128"/>
                        </a:cxn>
                        <a:cxn ang="0">
                          <a:pos x="20" y="128"/>
                        </a:cxn>
                        <a:cxn ang="0">
                          <a:pos x="21" y="129"/>
                        </a:cxn>
                        <a:cxn ang="0">
                          <a:pos x="23" y="130"/>
                        </a:cxn>
                        <a:cxn ang="0">
                          <a:pos x="27" y="133"/>
                        </a:cxn>
                        <a:cxn ang="0">
                          <a:pos x="30" y="136"/>
                        </a:cxn>
                        <a:cxn ang="0">
                          <a:pos x="38" y="141"/>
                        </a:cxn>
                        <a:cxn ang="0">
                          <a:pos x="42" y="141"/>
                        </a:cxn>
                        <a:cxn ang="0">
                          <a:pos x="52" y="139"/>
                        </a:cxn>
                        <a:cxn ang="0">
                          <a:pos x="56" y="134"/>
                        </a:cxn>
                        <a:cxn ang="0">
                          <a:pos x="60" y="127"/>
                        </a:cxn>
                        <a:cxn ang="0">
                          <a:pos x="63" y="120"/>
                        </a:cxn>
                        <a:cxn ang="0">
                          <a:pos x="63" y="109"/>
                        </a:cxn>
                        <a:cxn ang="0">
                          <a:pos x="62" y="97"/>
                        </a:cxn>
                        <a:cxn ang="0">
                          <a:pos x="56" y="86"/>
                        </a:cxn>
                        <a:cxn ang="0">
                          <a:pos x="52" y="78"/>
                        </a:cxn>
                        <a:cxn ang="0">
                          <a:pos x="47" y="72"/>
                        </a:cxn>
                        <a:cxn ang="0">
                          <a:pos x="40" y="67"/>
                        </a:cxn>
                        <a:cxn ang="0">
                          <a:pos x="32" y="63"/>
                        </a:cxn>
                        <a:cxn ang="0">
                          <a:pos x="18" y="62"/>
                        </a:cxn>
                        <a:cxn ang="0">
                          <a:pos x="50" y="0"/>
                        </a:cxn>
                      </a:cxnLst>
                      <a:rect l="0" t="0" r="r" b="b"/>
                      <a:pathLst>
                        <a:path w="105" h="151">
                          <a:moveTo>
                            <a:pt x="50" y="0"/>
                          </a:moveTo>
                          <a:lnTo>
                            <a:pt x="105" y="0"/>
                          </a:lnTo>
                          <a:lnTo>
                            <a:pt x="98" y="25"/>
                          </a:lnTo>
                          <a:lnTo>
                            <a:pt x="47" y="25"/>
                          </a:lnTo>
                          <a:lnTo>
                            <a:pt x="40" y="39"/>
                          </a:lnTo>
                          <a:lnTo>
                            <a:pt x="54" y="43"/>
                          </a:lnTo>
                          <a:lnTo>
                            <a:pt x="65" y="48"/>
                          </a:lnTo>
                          <a:lnTo>
                            <a:pt x="70" y="51"/>
                          </a:lnTo>
                          <a:lnTo>
                            <a:pt x="74" y="54"/>
                          </a:lnTo>
                          <a:lnTo>
                            <a:pt x="77" y="57"/>
                          </a:lnTo>
                          <a:lnTo>
                            <a:pt x="82" y="64"/>
                          </a:lnTo>
                          <a:lnTo>
                            <a:pt x="87" y="76"/>
                          </a:lnTo>
                          <a:lnTo>
                            <a:pt x="89" y="87"/>
                          </a:lnTo>
                          <a:lnTo>
                            <a:pt x="87" y="104"/>
                          </a:lnTo>
                          <a:lnTo>
                            <a:pt x="80" y="118"/>
                          </a:lnTo>
                          <a:lnTo>
                            <a:pt x="70" y="132"/>
                          </a:lnTo>
                          <a:lnTo>
                            <a:pt x="56" y="141"/>
                          </a:lnTo>
                          <a:lnTo>
                            <a:pt x="46" y="147"/>
                          </a:lnTo>
                          <a:lnTo>
                            <a:pt x="35" y="150"/>
                          </a:lnTo>
                          <a:lnTo>
                            <a:pt x="23" y="151"/>
                          </a:lnTo>
                          <a:lnTo>
                            <a:pt x="15" y="151"/>
                          </a:lnTo>
                          <a:lnTo>
                            <a:pt x="8" y="148"/>
                          </a:lnTo>
                          <a:lnTo>
                            <a:pt x="3" y="144"/>
                          </a:lnTo>
                          <a:lnTo>
                            <a:pt x="0" y="139"/>
                          </a:lnTo>
                          <a:lnTo>
                            <a:pt x="0" y="132"/>
                          </a:lnTo>
                          <a:lnTo>
                            <a:pt x="2" y="129"/>
                          </a:lnTo>
                          <a:lnTo>
                            <a:pt x="3" y="128"/>
                          </a:lnTo>
                          <a:lnTo>
                            <a:pt x="8" y="126"/>
                          </a:lnTo>
                          <a:lnTo>
                            <a:pt x="16" y="126"/>
                          </a:lnTo>
                          <a:lnTo>
                            <a:pt x="18" y="128"/>
                          </a:lnTo>
                          <a:lnTo>
                            <a:pt x="20" y="128"/>
                          </a:lnTo>
                          <a:lnTo>
                            <a:pt x="21" y="129"/>
                          </a:lnTo>
                          <a:lnTo>
                            <a:pt x="23" y="130"/>
                          </a:lnTo>
                          <a:lnTo>
                            <a:pt x="27" y="133"/>
                          </a:lnTo>
                          <a:lnTo>
                            <a:pt x="30" y="136"/>
                          </a:lnTo>
                          <a:lnTo>
                            <a:pt x="38" y="141"/>
                          </a:lnTo>
                          <a:lnTo>
                            <a:pt x="42" y="141"/>
                          </a:lnTo>
                          <a:lnTo>
                            <a:pt x="52" y="139"/>
                          </a:lnTo>
                          <a:lnTo>
                            <a:pt x="56" y="134"/>
                          </a:lnTo>
                          <a:lnTo>
                            <a:pt x="60" y="127"/>
                          </a:lnTo>
                          <a:lnTo>
                            <a:pt x="63" y="120"/>
                          </a:lnTo>
                          <a:lnTo>
                            <a:pt x="63" y="109"/>
                          </a:lnTo>
                          <a:lnTo>
                            <a:pt x="62" y="97"/>
                          </a:lnTo>
                          <a:lnTo>
                            <a:pt x="56" y="86"/>
                          </a:lnTo>
                          <a:lnTo>
                            <a:pt x="52" y="78"/>
                          </a:lnTo>
                          <a:lnTo>
                            <a:pt x="47" y="72"/>
                          </a:lnTo>
                          <a:lnTo>
                            <a:pt x="40" y="67"/>
                          </a:lnTo>
                          <a:lnTo>
                            <a:pt x="32" y="63"/>
                          </a:lnTo>
                          <a:lnTo>
                            <a:pt x="18" y="62"/>
                          </a:lnTo>
                          <a:lnTo>
                            <a:pt x="5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3" name="Lin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80" y="3430"/>
                      <a:ext cx="0" cy="1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4" name="Freeform 23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636" y="3537"/>
                      <a:ext cx="99" cy="154"/>
                    </a:xfrm>
                    <a:custGeom>
                      <a:avLst/>
                      <a:gdLst/>
                      <a:ahLst/>
                      <a:cxnLst>
                        <a:cxn ang="0">
                          <a:pos x="72" y="0"/>
                        </a:cxn>
                        <a:cxn ang="0">
                          <a:pos x="81" y="4"/>
                        </a:cxn>
                        <a:cxn ang="0">
                          <a:pos x="90" y="10"/>
                        </a:cxn>
                        <a:cxn ang="0">
                          <a:pos x="96" y="18"/>
                        </a:cxn>
                        <a:cxn ang="0">
                          <a:pos x="99" y="42"/>
                        </a:cxn>
                        <a:cxn ang="0">
                          <a:pos x="95" y="79"/>
                        </a:cxn>
                        <a:cxn ang="0">
                          <a:pos x="84" y="112"/>
                        </a:cxn>
                        <a:cxn ang="0">
                          <a:pos x="57" y="144"/>
                        </a:cxn>
                        <a:cxn ang="0">
                          <a:pos x="49" y="149"/>
                        </a:cxn>
                        <a:cxn ang="0">
                          <a:pos x="37" y="154"/>
                        </a:cxn>
                        <a:cxn ang="0">
                          <a:pos x="19" y="151"/>
                        </a:cxn>
                        <a:cxn ang="0">
                          <a:pos x="12" y="145"/>
                        </a:cxn>
                        <a:cxn ang="0">
                          <a:pos x="6" y="137"/>
                        </a:cxn>
                        <a:cxn ang="0">
                          <a:pos x="1" y="123"/>
                        </a:cxn>
                        <a:cxn ang="0">
                          <a:pos x="1" y="95"/>
                        </a:cxn>
                        <a:cxn ang="0">
                          <a:pos x="8" y="60"/>
                        </a:cxn>
                        <a:cxn ang="0">
                          <a:pos x="27" y="25"/>
                        </a:cxn>
                        <a:cxn ang="0">
                          <a:pos x="49" y="5"/>
                        </a:cxn>
                        <a:cxn ang="0">
                          <a:pos x="57" y="1"/>
                        </a:cxn>
                        <a:cxn ang="0">
                          <a:pos x="67" y="0"/>
                        </a:cxn>
                        <a:cxn ang="0">
                          <a:pos x="65" y="5"/>
                        </a:cxn>
                        <a:cxn ang="0">
                          <a:pos x="59" y="9"/>
                        </a:cxn>
                        <a:cxn ang="0">
                          <a:pos x="54" y="17"/>
                        </a:cxn>
                        <a:cxn ang="0">
                          <a:pos x="50" y="28"/>
                        </a:cxn>
                        <a:cxn ang="0">
                          <a:pos x="38" y="64"/>
                        </a:cxn>
                        <a:cxn ang="0">
                          <a:pos x="24" y="112"/>
                        </a:cxn>
                        <a:cxn ang="0">
                          <a:pos x="20" y="132"/>
                        </a:cxn>
                        <a:cxn ang="0">
                          <a:pos x="23" y="147"/>
                        </a:cxn>
                        <a:cxn ang="0">
                          <a:pos x="29" y="149"/>
                        </a:cxn>
                        <a:cxn ang="0">
                          <a:pos x="39" y="147"/>
                        </a:cxn>
                        <a:cxn ang="0">
                          <a:pos x="49" y="131"/>
                        </a:cxn>
                        <a:cxn ang="0">
                          <a:pos x="63" y="82"/>
                        </a:cxn>
                        <a:cxn ang="0">
                          <a:pos x="77" y="31"/>
                        </a:cxn>
                        <a:cxn ang="0">
                          <a:pos x="79" y="11"/>
                        </a:cxn>
                        <a:cxn ang="0">
                          <a:pos x="74" y="5"/>
                        </a:cxn>
                      </a:cxnLst>
                      <a:rect l="0" t="0" r="r" b="b"/>
                      <a:pathLst>
                        <a:path w="99" h="154">
                          <a:moveTo>
                            <a:pt x="67" y="0"/>
                          </a:moveTo>
                          <a:lnTo>
                            <a:pt x="72" y="0"/>
                          </a:lnTo>
                          <a:lnTo>
                            <a:pt x="78" y="1"/>
                          </a:lnTo>
                          <a:lnTo>
                            <a:pt x="81" y="4"/>
                          </a:lnTo>
                          <a:lnTo>
                            <a:pt x="86" y="6"/>
                          </a:lnTo>
                          <a:lnTo>
                            <a:pt x="90" y="10"/>
                          </a:lnTo>
                          <a:lnTo>
                            <a:pt x="92" y="13"/>
                          </a:lnTo>
                          <a:lnTo>
                            <a:pt x="96" y="18"/>
                          </a:lnTo>
                          <a:lnTo>
                            <a:pt x="99" y="33"/>
                          </a:lnTo>
                          <a:lnTo>
                            <a:pt x="99" y="42"/>
                          </a:lnTo>
                          <a:lnTo>
                            <a:pt x="98" y="59"/>
                          </a:lnTo>
                          <a:lnTo>
                            <a:pt x="95" y="79"/>
                          </a:lnTo>
                          <a:lnTo>
                            <a:pt x="90" y="96"/>
                          </a:lnTo>
                          <a:lnTo>
                            <a:pt x="84" y="112"/>
                          </a:lnTo>
                          <a:lnTo>
                            <a:pt x="72" y="130"/>
                          </a:lnTo>
                          <a:lnTo>
                            <a:pt x="57" y="144"/>
                          </a:lnTo>
                          <a:lnTo>
                            <a:pt x="54" y="147"/>
                          </a:lnTo>
                          <a:lnTo>
                            <a:pt x="49" y="149"/>
                          </a:lnTo>
                          <a:lnTo>
                            <a:pt x="43" y="153"/>
                          </a:lnTo>
                          <a:lnTo>
                            <a:pt x="37" y="154"/>
                          </a:lnTo>
                          <a:lnTo>
                            <a:pt x="26" y="154"/>
                          </a:lnTo>
                          <a:lnTo>
                            <a:pt x="19" y="151"/>
                          </a:lnTo>
                          <a:lnTo>
                            <a:pt x="15" y="149"/>
                          </a:lnTo>
                          <a:lnTo>
                            <a:pt x="12" y="145"/>
                          </a:lnTo>
                          <a:lnTo>
                            <a:pt x="9" y="142"/>
                          </a:lnTo>
                          <a:lnTo>
                            <a:pt x="6" y="137"/>
                          </a:lnTo>
                          <a:lnTo>
                            <a:pt x="5" y="132"/>
                          </a:lnTo>
                          <a:lnTo>
                            <a:pt x="1" y="123"/>
                          </a:lnTo>
                          <a:lnTo>
                            <a:pt x="0" y="112"/>
                          </a:lnTo>
                          <a:lnTo>
                            <a:pt x="1" y="95"/>
                          </a:lnTo>
                          <a:lnTo>
                            <a:pt x="3" y="78"/>
                          </a:lnTo>
                          <a:lnTo>
                            <a:pt x="8" y="60"/>
                          </a:lnTo>
                          <a:lnTo>
                            <a:pt x="17" y="41"/>
                          </a:lnTo>
                          <a:lnTo>
                            <a:pt x="27" y="25"/>
                          </a:lnTo>
                          <a:lnTo>
                            <a:pt x="38" y="13"/>
                          </a:lnTo>
                          <a:lnTo>
                            <a:pt x="49" y="5"/>
                          </a:lnTo>
                          <a:lnTo>
                            <a:pt x="54" y="3"/>
                          </a:lnTo>
                          <a:lnTo>
                            <a:pt x="57" y="1"/>
                          </a:lnTo>
                          <a:lnTo>
                            <a:pt x="62" y="0"/>
                          </a:lnTo>
                          <a:lnTo>
                            <a:pt x="67" y="0"/>
                          </a:lnTo>
                          <a:close/>
                          <a:moveTo>
                            <a:pt x="69" y="5"/>
                          </a:moveTo>
                          <a:lnTo>
                            <a:pt x="65" y="5"/>
                          </a:lnTo>
                          <a:lnTo>
                            <a:pt x="60" y="7"/>
                          </a:lnTo>
                          <a:lnTo>
                            <a:pt x="59" y="9"/>
                          </a:lnTo>
                          <a:lnTo>
                            <a:pt x="56" y="13"/>
                          </a:lnTo>
                          <a:lnTo>
                            <a:pt x="54" y="17"/>
                          </a:lnTo>
                          <a:lnTo>
                            <a:pt x="53" y="22"/>
                          </a:lnTo>
                          <a:lnTo>
                            <a:pt x="50" y="28"/>
                          </a:lnTo>
                          <a:lnTo>
                            <a:pt x="44" y="45"/>
                          </a:lnTo>
                          <a:lnTo>
                            <a:pt x="38" y="64"/>
                          </a:lnTo>
                          <a:lnTo>
                            <a:pt x="32" y="87"/>
                          </a:lnTo>
                          <a:lnTo>
                            <a:pt x="24" y="112"/>
                          </a:lnTo>
                          <a:lnTo>
                            <a:pt x="21" y="126"/>
                          </a:lnTo>
                          <a:lnTo>
                            <a:pt x="20" y="132"/>
                          </a:lnTo>
                          <a:lnTo>
                            <a:pt x="20" y="142"/>
                          </a:lnTo>
                          <a:lnTo>
                            <a:pt x="23" y="147"/>
                          </a:lnTo>
                          <a:lnTo>
                            <a:pt x="25" y="148"/>
                          </a:lnTo>
                          <a:lnTo>
                            <a:pt x="29" y="149"/>
                          </a:lnTo>
                          <a:lnTo>
                            <a:pt x="35" y="149"/>
                          </a:lnTo>
                          <a:lnTo>
                            <a:pt x="39" y="147"/>
                          </a:lnTo>
                          <a:lnTo>
                            <a:pt x="47" y="137"/>
                          </a:lnTo>
                          <a:lnTo>
                            <a:pt x="49" y="131"/>
                          </a:lnTo>
                          <a:lnTo>
                            <a:pt x="56" y="109"/>
                          </a:lnTo>
                          <a:lnTo>
                            <a:pt x="63" y="82"/>
                          </a:lnTo>
                          <a:lnTo>
                            <a:pt x="72" y="51"/>
                          </a:lnTo>
                          <a:lnTo>
                            <a:pt x="77" y="31"/>
                          </a:lnTo>
                          <a:lnTo>
                            <a:pt x="79" y="16"/>
                          </a:lnTo>
                          <a:lnTo>
                            <a:pt x="79" y="11"/>
                          </a:lnTo>
                          <a:lnTo>
                            <a:pt x="77" y="6"/>
                          </a:lnTo>
                          <a:lnTo>
                            <a:pt x="74" y="5"/>
                          </a:lnTo>
                          <a:lnTo>
                            <a:pt x="69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5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26" y="3430"/>
                      <a:ext cx="0" cy="1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6" name="Freeform 2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897" y="3537"/>
                      <a:ext cx="100" cy="154"/>
                    </a:xfrm>
                    <a:custGeom>
                      <a:avLst/>
                      <a:gdLst/>
                      <a:ahLst/>
                      <a:cxnLst>
                        <a:cxn ang="0">
                          <a:pos x="72" y="0"/>
                        </a:cxn>
                        <a:cxn ang="0">
                          <a:pos x="82" y="4"/>
                        </a:cxn>
                        <a:cxn ang="0">
                          <a:pos x="90" y="10"/>
                        </a:cxn>
                        <a:cxn ang="0">
                          <a:pos x="96" y="18"/>
                        </a:cxn>
                        <a:cxn ang="0">
                          <a:pos x="100" y="42"/>
                        </a:cxn>
                        <a:cxn ang="0">
                          <a:pos x="95" y="79"/>
                        </a:cxn>
                        <a:cxn ang="0">
                          <a:pos x="84" y="112"/>
                        </a:cxn>
                        <a:cxn ang="0">
                          <a:pos x="58" y="144"/>
                        </a:cxn>
                        <a:cxn ang="0">
                          <a:pos x="50" y="149"/>
                        </a:cxn>
                        <a:cxn ang="0">
                          <a:pos x="38" y="154"/>
                        </a:cxn>
                        <a:cxn ang="0">
                          <a:pos x="20" y="151"/>
                        </a:cxn>
                        <a:cxn ang="0">
                          <a:pos x="12" y="145"/>
                        </a:cxn>
                        <a:cxn ang="0">
                          <a:pos x="6" y="137"/>
                        </a:cxn>
                        <a:cxn ang="0">
                          <a:pos x="2" y="123"/>
                        </a:cxn>
                        <a:cxn ang="0">
                          <a:pos x="2" y="95"/>
                        </a:cxn>
                        <a:cxn ang="0">
                          <a:pos x="10" y="60"/>
                        </a:cxn>
                        <a:cxn ang="0">
                          <a:pos x="28" y="25"/>
                        </a:cxn>
                        <a:cxn ang="0">
                          <a:pos x="50" y="5"/>
                        </a:cxn>
                        <a:cxn ang="0">
                          <a:pos x="58" y="1"/>
                        </a:cxn>
                        <a:cxn ang="0">
                          <a:pos x="68" y="0"/>
                        </a:cxn>
                        <a:cxn ang="0">
                          <a:pos x="65" y="5"/>
                        </a:cxn>
                        <a:cxn ang="0">
                          <a:pos x="59" y="9"/>
                        </a:cxn>
                        <a:cxn ang="0">
                          <a:pos x="54" y="17"/>
                        </a:cxn>
                        <a:cxn ang="0">
                          <a:pos x="51" y="28"/>
                        </a:cxn>
                        <a:cxn ang="0">
                          <a:pos x="39" y="64"/>
                        </a:cxn>
                        <a:cxn ang="0">
                          <a:pos x="24" y="112"/>
                        </a:cxn>
                        <a:cxn ang="0">
                          <a:pos x="21" y="132"/>
                        </a:cxn>
                        <a:cxn ang="0">
                          <a:pos x="23" y="147"/>
                        </a:cxn>
                        <a:cxn ang="0">
                          <a:pos x="29" y="149"/>
                        </a:cxn>
                        <a:cxn ang="0">
                          <a:pos x="40" y="147"/>
                        </a:cxn>
                        <a:cxn ang="0">
                          <a:pos x="50" y="131"/>
                        </a:cxn>
                        <a:cxn ang="0">
                          <a:pos x="64" y="82"/>
                        </a:cxn>
                        <a:cxn ang="0">
                          <a:pos x="77" y="31"/>
                        </a:cxn>
                        <a:cxn ang="0">
                          <a:pos x="80" y="11"/>
                        </a:cxn>
                        <a:cxn ang="0">
                          <a:pos x="75" y="5"/>
                        </a:cxn>
                      </a:cxnLst>
                      <a:rect l="0" t="0" r="r" b="b"/>
                      <a:pathLst>
                        <a:path w="100" h="154">
                          <a:moveTo>
                            <a:pt x="68" y="0"/>
                          </a:moveTo>
                          <a:lnTo>
                            <a:pt x="72" y="0"/>
                          </a:lnTo>
                          <a:lnTo>
                            <a:pt x="78" y="1"/>
                          </a:lnTo>
                          <a:lnTo>
                            <a:pt x="82" y="4"/>
                          </a:lnTo>
                          <a:lnTo>
                            <a:pt x="87" y="6"/>
                          </a:lnTo>
                          <a:lnTo>
                            <a:pt x="90" y="10"/>
                          </a:lnTo>
                          <a:lnTo>
                            <a:pt x="93" y="13"/>
                          </a:lnTo>
                          <a:lnTo>
                            <a:pt x="96" y="18"/>
                          </a:lnTo>
                          <a:lnTo>
                            <a:pt x="100" y="33"/>
                          </a:lnTo>
                          <a:lnTo>
                            <a:pt x="100" y="42"/>
                          </a:lnTo>
                          <a:lnTo>
                            <a:pt x="99" y="59"/>
                          </a:lnTo>
                          <a:lnTo>
                            <a:pt x="95" y="79"/>
                          </a:lnTo>
                          <a:lnTo>
                            <a:pt x="90" y="96"/>
                          </a:lnTo>
                          <a:lnTo>
                            <a:pt x="84" y="112"/>
                          </a:lnTo>
                          <a:lnTo>
                            <a:pt x="72" y="130"/>
                          </a:lnTo>
                          <a:lnTo>
                            <a:pt x="58" y="144"/>
                          </a:lnTo>
                          <a:lnTo>
                            <a:pt x="54" y="147"/>
                          </a:lnTo>
                          <a:lnTo>
                            <a:pt x="50" y="149"/>
                          </a:lnTo>
                          <a:lnTo>
                            <a:pt x="44" y="153"/>
                          </a:lnTo>
                          <a:lnTo>
                            <a:pt x="38" y="154"/>
                          </a:lnTo>
                          <a:lnTo>
                            <a:pt x="27" y="154"/>
                          </a:lnTo>
                          <a:lnTo>
                            <a:pt x="20" y="151"/>
                          </a:lnTo>
                          <a:lnTo>
                            <a:pt x="16" y="149"/>
                          </a:lnTo>
                          <a:lnTo>
                            <a:pt x="12" y="145"/>
                          </a:lnTo>
                          <a:lnTo>
                            <a:pt x="10" y="142"/>
                          </a:lnTo>
                          <a:lnTo>
                            <a:pt x="6" y="137"/>
                          </a:lnTo>
                          <a:lnTo>
                            <a:pt x="5" y="132"/>
                          </a:lnTo>
                          <a:lnTo>
                            <a:pt x="2" y="123"/>
                          </a:lnTo>
                          <a:lnTo>
                            <a:pt x="0" y="112"/>
                          </a:lnTo>
                          <a:lnTo>
                            <a:pt x="2" y="95"/>
                          </a:lnTo>
                          <a:lnTo>
                            <a:pt x="4" y="78"/>
                          </a:lnTo>
                          <a:lnTo>
                            <a:pt x="10" y="60"/>
                          </a:lnTo>
                          <a:lnTo>
                            <a:pt x="18" y="41"/>
                          </a:lnTo>
                          <a:lnTo>
                            <a:pt x="28" y="25"/>
                          </a:lnTo>
                          <a:lnTo>
                            <a:pt x="39" y="13"/>
                          </a:lnTo>
                          <a:lnTo>
                            <a:pt x="50" y="5"/>
                          </a:lnTo>
                          <a:lnTo>
                            <a:pt x="54" y="3"/>
                          </a:lnTo>
                          <a:lnTo>
                            <a:pt x="58" y="1"/>
                          </a:lnTo>
                          <a:lnTo>
                            <a:pt x="63" y="0"/>
                          </a:lnTo>
                          <a:lnTo>
                            <a:pt x="68" y="0"/>
                          </a:lnTo>
                          <a:close/>
                          <a:moveTo>
                            <a:pt x="70" y="5"/>
                          </a:moveTo>
                          <a:lnTo>
                            <a:pt x="65" y="5"/>
                          </a:lnTo>
                          <a:lnTo>
                            <a:pt x="60" y="7"/>
                          </a:lnTo>
                          <a:lnTo>
                            <a:pt x="59" y="9"/>
                          </a:lnTo>
                          <a:lnTo>
                            <a:pt x="57" y="13"/>
                          </a:lnTo>
                          <a:lnTo>
                            <a:pt x="54" y="17"/>
                          </a:lnTo>
                          <a:lnTo>
                            <a:pt x="53" y="22"/>
                          </a:lnTo>
                          <a:lnTo>
                            <a:pt x="51" y="28"/>
                          </a:lnTo>
                          <a:lnTo>
                            <a:pt x="45" y="45"/>
                          </a:lnTo>
                          <a:lnTo>
                            <a:pt x="39" y="64"/>
                          </a:lnTo>
                          <a:lnTo>
                            <a:pt x="33" y="87"/>
                          </a:lnTo>
                          <a:lnTo>
                            <a:pt x="24" y="112"/>
                          </a:lnTo>
                          <a:lnTo>
                            <a:pt x="22" y="126"/>
                          </a:lnTo>
                          <a:lnTo>
                            <a:pt x="21" y="132"/>
                          </a:lnTo>
                          <a:lnTo>
                            <a:pt x="21" y="142"/>
                          </a:lnTo>
                          <a:lnTo>
                            <a:pt x="23" y="147"/>
                          </a:lnTo>
                          <a:lnTo>
                            <a:pt x="26" y="148"/>
                          </a:lnTo>
                          <a:lnTo>
                            <a:pt x="29" y="149"/>
                          </a:lnTo>
                          <a:lnTo>
                            <a:pt x="35" y="149"/>
                          </a:lnTo>
                          <a:lnTo>
                            <a:pt x="40" y="147"/>
                          </a:lnTo>
                          <a:lnTo>
                            <a:pt x="47" y="137"/>
                          </a:lnTo>
                          <a:lnTo>
                            <a:pt x="50" y="131"/>
                          </a:lnTo>
                          <a:lnTo>
                            <a:pt x="57" y="109"/>
                          </a:lnTo>
                          <a:lnTo>
                            <a:pt x="64" y="82"/>
                          </a:lnTo>
                          <a:lnTo>
                            <a:pt x="72" y="51"/>
                          </a:lnTo>
                          <a:lnTo>
                            <a:pt x="77" y="31"/>
                          </a:lnTo>
                          <a:lnTo>
                            <a:pt x="80" y="16"/>
                          </a:lnTo>
                          <a:lnTo>
                            <a:pt x="80" y="11"/>
                          </a:lnTo>
                          <a:lnTo>
                            <a:pt x="77" y="6"/>
                          </a:lnTo>
                          <a:lnTo>
                            <a:pt x="75" y="5"/>
                          </a:lnTo>
                          <a:lnTo>
                            <a:pt x="70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7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2995" y="3656"/>
                      <a:ext cx="36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16" y="0"/>
                        </a:cxn>
                        <a:cxn ang="0">
                          <a:pos x="21" y="0"/>
                        </a:cxn>
                        <a:cxn ang="0">
                          <a:pos x="31" y="5"/>
                        </a:cxn>
                        <a:cxn ang="0">
                          <a:pos x="32" y="7"/>
                        </a:cxn>
                        <a:cxn ang="0">
                          <a:pos x="33" y="11"/>
                        </a:cxn>
                        <a:cxn ang="0">
                          <a:pos x="36" y="16"/>
                        </a:cxn>
                        <a:cxn ang="0">
                          <a:pos x="33" y="25"/>
                        </a:cxn>
                        <a:cxn ang="0">
                          <a:pos x="31" y="30"/>
                        </a:cxn>
                        <a:cxn ang="0">
                          <a:pos x="28" y="32"/>
                        </a:cxn>
                        <a:cxn ang="0">
                          <a:pos x="24" y="35"/>
                        </a:cxn>
                        <a:cxn ang="0">
                          <a:pos x="12" y="35"/>
                        </a:cxn>
                        <a:cxn ang="0">
                          <a:pos x="7" y="32"/>
                        </a:cxn>
                        <a:cxn ang="0">
                          <a:pos x="2" y="28"/>
                        </a:cxn>
                        <a:cxn ang="0">
                          <a:pos x="1" y="25"/>
                        </a:cxn>
                        <a:cxn ang="0">
                          <a:pos x="1" y="23"/>
                        </a:cxn>
                        <a:cxn ang="0">
                          <a:pos x="0" y="19"/>
                        </a:cxn>
                        <a:cxn ang="0">
                          <a:pos x="0" y="13"/>
                        </a:cxn>
                        <a:cxn ang="0">
                          <a:pos x="1" y="11"/>
                        </a:cxn>
                        <a:cxn ang="0">
                          <a:pos x="1" y="10"/>
                        </a:cxn>
                        <a:cxn ang="0">
                          <a:pos x="2" y="7"/>
                        </a:cxn>
                        <a:cxn ang="0">
                          <a:pos x="4" y="5"/>
                        </a:cxn>
                        <a:cxn ang="0">
                          <a:pos x="8" y="2"/>
                        </a:cxn>
                        <a:cxn ang="0">
                          <a:pos x="13" y="0"/>
                        </a:cxn>
                        <a:cxn ang="0">
                          <a:pos x="16" y="0"/>
                        </a:cxn>
                      </a:cxnLst>
                      <a:rect l="0" t="0" r="r" b="b"/>
                      <a:pathLst>
                        <a:path w="36" h="35">
                          <a:moveTo>
                            <a:pt x="16" y="0"/>
                          </a:moveTo>
                          <a:lnTo>
                            <a:pt x="21" y="0"/>
                          </a:lnTo>
                          <a:lnTo>
                            <a:pt x="31" y="5"/>
                          </a:lnTo>
                          <a:lnTo>
                            <a:pt x="32" y="7"/>
                          </a:lnTo>
                          <a:lnTo>
                            <a:pt x="33" y="11"/>
                          </a:lnTo>
                          <a:lnTo>
                            <a:pt x="36" y="16"/>
                          </a:lnTo>
                          <a:lnTo>
                            <a:pt x="33" y="25"/>
                          </a:lnTo>
                          <a:lnTo>
                            <a:pt x="31" y="30"/>
                          </a:lnTo>
                          <a:lnTo>
                            <a:pt x="28" y="32"/>
                          </a:lnTo>
                          <a:lnTo>
                            <a:pt x="24" y="35"/>
                          </a:lnTo>
                          <a:lnTo>
                            <a:pt x="12" y="35"/>
                          </a:lnTo>
                          <a:lnTo>
                            <a:pt x="7" y="32"/>
                          </a:lnTo>
                          <a:lnTo>
                            <a:pt x="2" y="28"/>
                          </a:lnTo>
                          <a:lnTo>
                            <a:pt x="1" y="25"/>
                          </a:lnTo>
                          <a:lnTo>
                            <a:pt x="1" y="23"/>
                          </a:lnTo>
                          <a:lnTo>
                            <a:pt x="0" y="19"/>
                          </a:lnTo>
                          <a:lnTo>
                            <a:pt x="0" y="13"/>
                          </a:lnTo>
                          <a:lnTo>
                            <a:pt x="1" y="11"/>
                          </a:lnTo>
                          <a:lnTo>
                            <a:pt x="1" y="10"/>
                          </a:lnTo>
                          <a:lnTo>
                            <a:pt x="2" y="7"/>
                          </a:lnTo>
                          <a:lnTo>
                            <a:pt x="4" y="5"/>
                          </a:lnTo>
                          <a:lnTo>
                            <a:pt x="8" y="2"/>
                          </a:lnTo>
                          <a:lnTo>
                            <a:pt x="13" y="0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8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061" y="3540"/>
                      <a:ext cx="104" cy="151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0"/>
                        </a:cxn>
                        <a:cxn ang="0">
                          <a:pos x="104" y="0"/>
                        </a:cxn>
                        <a:cxn ang="0">
                          <a:pos x="98" y="25"/>
                        </a:cxn>
                        <a:cxn ang="0">
                          <a:pos x="46" y="25"/>
                        </a:cxn>
                        <a:cxn ang="0">
                          <a:pos x="39" y="39"/>
                        </a:cxn>
                        <a:cxn ang="0">
                          <a:pos x="54" y="43"/>
                        </a:cxn>
                        <a:cxn ang="0">
                          <a:pos x="64" y="48"/>
                        </a:cxn>
                        <a:cxn ang="0">
                          <a:pos x="69" y="51"/>
                        </a:cxn>
                        <a:cxn ang="0">
                          <a:pos x="73" y="54"/>
                        </a:cxn>
                        <a:cxn ang="0">
                          <a:pos x="76" y="57"/>
                        </a:cxn>
                        <a:cxn ang="0">
                          <a:pos x="81" y="64"/>
                        </a:cxn>
                        <a:cxn ang="0">
                          <a:pos x="86" y="76"/>
                        </a:cxn>
                        <a:cxn ang="0">
                          <a:pos x="88" y="87"/>
                        </a:cxn>
                        <a:cxn ang="0">
                          <a:pos x="86" y="104"/>
                        </a:cxn>
                        <a:cxn ang="0">
                          <a:pos x="79" y="118"/>
                        </a:cxn>
                        <a:cxn ang="0">
                          <a:pos x="69" y="132"/>
                        </a:cxn>
                        <a:cxn ang="0">
                          <a:pos x="56" y="141"/>
                        </a:cxn>
                        <a:cxn ang="0">
                          <a:pos x="45" y="147"/>
                        </a:cxn>
                        <a:cxn ang="0">
                          <a:pos x="34" y="150"/>
                        </a:cxn>
                        <a:cxn ang="0">
                          <a:pos x="22" y="151"/>
                        </a:cxn>
                        <a:cxn ang="0">
                          <a:pos x="14" y="151"/>
                        </a:cxn>
                        <a:cxn ang="0">
                          <a:pos x="7" y="148"/>
                        </a:cxn>
                        <a:cxn ang="0">
                          <a:pos x="2" y="144"/>
                        </a:cxn>
                        <a:cxn ang="0">
                          <a:pos x="0" y="139"/>
                        </a:cxn>
                        <a:cxn ang="0">
                          <a:pos x="0" y="132"/>
                        </a:cxn>
                        <a:cxn ang="0">
                          <a:pos x="1" y="129"/>
                        </a:cxn>
                        <a:cxn ang="0">
                          <a:pos x="2" y="128"/>
                        </a:cxn>
                        <a:cxn ang="0">
                          <a:pos x="7" y="126"/>
                        </a:cxn>
                        <a:cxn ang="0">
                          <a:pos x="15" y="126"/>
                        </a:cxn>
                        <a:cxn ang="0">
                          <a:pos x="18" y="128"/>
                        </a:cxn>
                        <a:cxn ang="0">
                          <a:pos x="19" y="128"/>
                        </a:cxn>
                        <a:cxn ang="0">
                          <a:pos x="20" y="129"/>
                        </a:cxn>
                        <a:cxn ang="0">
                          <a:pos x="22" y="130"/>
                        </a:cxn>
                        <a:cxn ang="0">
                          <a:pos x="26" y="133"/>
                        </a:cxn>
                        <a:cxn ang="0">
                          <a:pos x="30" y="136"/>
                        </a:cxn>
                        <a:cxn ang="0">
                          <a:pos x="37" y="141"/>
                        </a:cxn>
                        <a:cxn ang="0">
                          <a:pos x="42" y="141"/>
                        </a:cxn>
                        <a:cxn ang="0">
                          <a:pos x="51" y="139"/>
                        </a:cxn>
                        <a:cxn ang="0">
                          <a:pos x="56" y="134"/>
                        </a:cxn>
                        <a:cxn ang="0">
                          <a:pos x="60" y="127"/>
                        </a:cxn>
                        <a:cxn ang="0">
                          <a:pos x="62" y="120"/>
                        </a:cxn>
                        <a:cxn ang="0">
                          <a:pos x="62" y="109"/>
                        </a:cxn>
                        <a:cxn ang="0">
                          <a:pos x="61" y="97"/>
                        </a:cxn>
                        <a:cxn ang="0">
                          <a:pos x="56" y="86"/>
                        </a:cxn>
                        <a:cxn ang="0">
                          <a:pos x="52" y="78"/>
                        </a:cxn>
                        <a:cxn ang="0">
                          <a:pos x="46" y="72"/>
                        </a:cxn>
                        <a:cxn ang="0">
                          <a:pos x="39" y="67"/>
                        </a:cxn>
                        <a:cxn ang="0">
                          <a:pos x="31" y="63"/>
                        </a:cxn>
                        <a:cxn ang="0">
                          <a:pos x="18" y="62"/>
                        </a:cxn>
                        <a:cxn ang="0">
                          <a:pos x="49" y="0"/>
                        </a:cxn>
                      </a:cxnLst>
                      <a:rect l="0" t="0" r="r" b="b"/>
                      <a:pathLst>
                        <a:path w="104" h="151">
                          <a:moveTo>
                            <a:pt x="49" y="0"/>
                          </a:moveTo>
                          <a:lnTo>
                            <a:pt x="104" y="0"/>
                          </a:lnTo>
                          <a:lnTo>
                            <a:pt x="98" y="25"/>
                          </a:lnTo>
                          <a:lnTo>
                            <a:pt x="46" y="25"/>
                          </a:lnTo>
                          <a:lnTo>
                            <a:pt x="39" y="39"/>
                          </a:lnTo>
                          <a:lnTo>
                            <a:pt x="54" y="43"/>
                          </a:lnTo>
                          <a:lnTo>
                            <a:pt x="64" y="48"/>
                          </a:lnTo>
                          <a:lnTo>
                            <a:pt x="69" y="51"/>
                          </a:lnTo>
                          <a:lnTo>
                            <a:pt x="73" y="54"/>
                          </a:lnTo>
                          <a:lnTo>
                            <a:pt x="76" y="57"/>
                          </a:lnTo>
                          <a:lnTo>
                            <a:pt x="81" y="64"/>
                          </a:lnTo>
                          <a:lnTo>
                            <a:pt x="86" y="76"/>
                          </a:lnTo>
                          <a:lnTo>
                            <a:pt x="88" y="87"/>
                          </a:lnTo>
                          <a:lnTo>
                            <a:pt x="86" y="104"/>
                          </a:lnTo>
                          <a:lnTo>
                            <a:pt x="79" y="118"/>
                          </a:lnTo>
                          <a:lnTo>
                            <a:pt x="69" y="132"/>
                          </a:lnTo>
                          <a:lnTo>
                            <a:pt x="56" y="141"/>
                          </a:lnTo>
                          <a:lnTo>
                            <a:pt x="45" y="147"/>
                          </a:lnTo>
                          <a:lnTo>
                            <a:pt x="34" y="150"/>
                          </a:lnTo>
                          <a:lnTo>
                            <a:pt x="22" y="151"/>
                          </a:lnTo>
                          <a:lnTo>
                            <a:pt x="14" y="151"/>
                          </a:lnTo>
                          <a:lnTo>
                            <a:pt x="7" y="148"/>
                          </a:lnTo>
                          <a:lnTo>
                            <a:pt x="2" y="144"/>
                          </a:lnTo>
                          <a:lnTo>
                            <a:pt x="0" y="139"/>
                          </a:lnTo>
                          <a:lnTo>
                            <a:pt x="0" y="132"/>
                          </a:lnTo>
                          <a:lnTo>
                            <a:pt x="1" y="129"/>
                          </a:lnTo>
                          <a:lnTo>
                            <a:pt x="2" y="128"/>
                          </a:lnTo>
                          <a:lnTo>
                            <a:pt x="7" y="126"/>
                          </a:lnTo>
                          <a:lnTo>
                            <a:pt x="15" y="126"/>
                          </a:lnTo>
                          <a:lnTo>
                            <a:pt x="18" y="128"/>
                          </a:lnTo>
                          <a:lnTo>
                            <a:pt x="19" y="128"/>
                          </a:lnTo>
                          <a:lnTo>
                            <a:pt x="20" y="129"/>
                          </a:lnTo>
                          <a:lnTo>
                            <a:pt x="22" y="130"/>
                          </a:lnTo>
                          <a:lnTo>
                            <a:pt x="26" y="133"/>
                          </a:lnTo>
                          <a:lnTo>
                            <a:pt x="30" y="136"/>
                          </a:lnTo>
                          <a:lnTo>
                            <a:pt x="37" y="141"/>
                          </a:lnTo>
                          <a:lnTo>
                            <a:pt x="42" y="141"/>
                          </a:lnTo>
                          <a:lnTo>
                            <a:pt x="51" y="139"/>
                          </a:lnTo>
                          <a:lnTo>
                            <a:pt x="56" y="134"/>
                          </a:lnTo>
                          <a:lnTo>
                            <a:pt x="60" y="127"/>
                          </a:lnTo>
                          <a:lnTo>
                            <a:pt x="62" y="120"/>
                          </a:lnTo>
                          <a:lnTo>
                            <a:pt x="62" y="109"/>
                          </a:lnTo>
                          <a:lnTo>
                            <a:pt x="61" y="97"/>
                          </a:lnTo>
                          <a:lnTo>
                            <a:pt x="56" y="86"/>
                          </a:lnTo>
                          <a:lnTo>
                            <a:pt x="52" y="78"/>
                          </a:lnTo>
                          <a:lnTo>
                            <a:pt x="46" y="72"/>
                          </a:lnTo>
                          <a:lnTo>
                            <a:pt x="39" y="67"/>
                          </a:lnTo>
                          <a:lnTo>
                            <a:pt x="31" y="63"/>
                          </a:lnTo>
                          <a:lnTo>
                            <a:pt x="18" y="62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99" name="Line 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73" y="3430"/>
                      <a:ext cx="0" cy="1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0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321" y="3537"/>
                      <a:ext cx="94" cy="151"/>
                    </a:xfrm>
                    <a:custGeom>
                      <a:avLst/>
                      <a:gdLst/>
                      <a:ahLst/>
                      <a:cxnLst>
                        <a:cxn ang="0">
                          <a:pos x="94" y="0"/>
                        </a:cxn>
                        <a:cxn ang="0">
                          <a:pos x="59" y="124"/>
                        </a:cxn>
                        <a:cxn ang="0">
                          <a:pos x="57" y="129"/>
                        </a:cxn>
                        <a:cxn ang="0">
                          <a:pos x="54" y="136"/>
                        </a:cxn>
                        <a:cxn ang="0">
                          <a:pos x="54" y="138"/>
                        </a:cxn>
                        <a:cxn ang="0">
                          <a:pos x="55" y="139"/>
                        </a:cxn>
                        <a:cxn ang="0">
                          <a:pos x="55" y="141"/>
                        </a:cxn>
                        <a:cxn ang="0">
                          <a:pos x="59" y="144"/>
                        </a:cxn>
                        <a:cxn ang="0">
                          <a:pos x="63" y="144"/>
                        </a:cxn>
                        <a:cxn ang="0">
                          <a:pos x="70" y="147"/>
                        </a:cxn>
                        <a:cxn ang="0">
                          <a:pos x="75" y="147"/>
                        </a:cxn>
                        <a:cxn ang="0">
                          <a:pos x="75" y="151"/>
                        </a:cxn>
                        <a:cxn ang="0">
                          <a:pos x="0" y="151"/>
                        </a:cxn>
                        <a:cxn ang="0">
                          <a:pos x="3" y="147"/>
                        </a:cxn>
                        <a:cxn ang="0">
                          <a:pos x="11" y="147"/>
                        </a:cxn>
                        <a:cxn ang="0">
                          <a:pos x="15" y="145"/>
                        </a:cxn>
                        <a:cxn ang="0">
                          <a:pos x="17" y="144"/>
                        </a:cxn>
                        <a:cxn ang="0">
                          <a:pos x="19" y="144"/>
                        </a:cxn>
                        <a:cxn ang="0">
                          <a:pos x="24" y="142"/>
                        </a:cxn>
                        <a:cxn ang="0">
                          <a:pos x="25" y="139"/>
                        </a:cxn>
                        <a:cxn ang="0">
                          <a:pos x="27" y="138"/>
                        </a:cxn>
                        <a:cxn ang="0">
                          <a:pos x="28" y="136"/>
                        </a:cxn>
                        <a:cxn ang="0">
                          <a:pos x="29" y="132"/>
                        </a:cxn>
                        <a:cxn ang="0">
                          <a:pos x="29" y="129"/>
                        </a:cxn>
                        <a:cxn ang="0">
                          <a:pos x="30" y="124"/>
                        </a:cxn>
                        <a:cxn ang="0">
                          <a:pos x="52" y="51"/>
                        </a:cxn>
                        <a:cxn ang="0">
                          <a:pos x="54" y="45"/>
                        </a:cxn>
                        <a:cxn ang="0">
                          <a:pos x="55" y="40"/>
                        </a:cxn>
                        <a:cxn ang="0">
                          <a:pos x="58" y="35"/>
                        </a:cxn>
                        <a:cxn ang="0">
                          <a:pos x="58" y="34"/>
                        </a:cxn>
                        <a:cxn ang="0">
                          <a:pos x="59" y="33"/>
                        </a:cxn>
                        <a:cxn ang="0">
                          <a:pos x="59" y="24"/>
                        </a:cxn>
                        <a:cxn ang="0">
                          <a:pos x="58" y="21"/>
                        </a:cxn>
                        <a:cxn ang="0">
                          <a:pos x="57" y="18"/>
                        </a:cxn>
                        <a:cxn ang="0">
                          <a:pos x="52" y="16"/>
                        </a:cxn>
                        <a:cxn ang="0">
                          <a:pos x="35" y="16"/>
                        </a:cxn>
                        <a:cxn ang="0">
                          <a:pos x="35" y="13"/>
                        </a:cxn>
                        <a:cxn ang="0">
                          <a:pos x="89" y="0"/>
                        </a:cxn>
                        <a:cxn ang="0">
                          <a:pos x="94" y="0"/>
                        </a:cxn>
                      </a:cxnLst>
                      <a:rect l="0" t="0" r="r" b="b"/>
                      <a:pathLst>
                        <a:path w="94" h="151">
                          <a:moveTo>
                            <a:pt x="94" y="0"/>
                          </a:moveTo>
                          <a:lnTo>
                            <a:pt x="59" y="124"/>
                          </a:lnTo>
                          <a:lnTo>
                            <a:pt x="57" y="129"/>
                          </a:lnTo>
                          <a:lnTo>
                            <a:pt x="54" y="136"/>
                          </a:lnTo>
                          <a:lnTo>
                            <a:pt x="54" y="138"/>
                          </a:lnTo>
                          <a:lnTo>
                            <a:pt x="55" y="139"/>
                          </a:lnTo>
                          <a:lnTo>
                            <a:pt x="55" y="141"/>
                          </a:lnTo>
                          <a:lnTo>
                            <a:pt x="59" y="144"/>
                          </a:lnTo>
                          <a:lnTo>
                            <a:pt x="63" y="144"/>
                          </a:lnTo>
                          <a:lnTo>
                            <a:pt x="70" y="147"/>
                          </a:lnTo>
                          <a:lnTo>
                            <a:pt x="75" y="147"/>
                          </a:lnTo>
                          <a:lnTo>
                            <a:pt x="75" y="151"/>
                          </a:lnTo>
                          <a:lnTo>
                            <a:pt x="0" y="151"/>
                          </a:lnTo>
                          <a:lnTo>
                            <a:pt x="3" y="147"/>
                          </a:lnTo>
                          <a:lnTo>
                            <a:pt x="11" y="147"/>
                          </a:lnTo>
                          <a:lnTo>
                            <a:pt x="15" y="145"/>
                          </a:lnTo>
                          <a:lnTo>
                            <a:pt x="17" y="144"/>
                          </a:lnTo>
                          <a:lnTo>
                            <a:pt x="19" y="144"/>
                          </a:lnTo>
                          <a:lnTo>
                            <a:pt x="24" y="142"/>
                          </a:lnTo>
                          <a:lnTo>
                            <a:pt x="25" y="139"/>
                          </a:lnTo>
                          <a:lnTo>
                            <a:pt x="27" y="138"/>
                          </a:lnTo>
                          <a:lnTo>
                            <a:pt x="28" y="136"/>
                          </a:lnTo>
                          <a:lnTo>
                            <a:pt x="29" y="132"/>
                          </a:lnTo>
                          <a:lnTo>
                            <a:pt x="29" y="129"/>
                          </a:lnTo>
                          <a:lnTo>
                            <a:pt x="30" y="124"/>
                          </a:lnTo>
                          <a:lnTo>
                            <a:pt x="52" y="51"/>
                          </a:lnTo>
                          <a:lnTo>
                            <a:pt x="54" y="45"/>
                          </a:lnTo>
                          <a:lnTo>
                            <a:pt x="55" y="40"/>
                          </a:lnTo>
                          <a:lnTo>
                            <a:pt x="58" y="35"/>
                          </a:lnTo>
                          <a:lnTo>
                            <a:pt x="58" y="34"/>
                          </a:lnTo>
                          <a:lnTo>
                            <a:pt x="59" y="33"/>
                          </a:lnTo>
                          <a:lnTo>
                            <a:pt x="59" y="24"/>
                          </a:lnTo>
                          <a:lnTo>
                            <a:pt x="58" y="21"/>
                          </a:lnTo>
                          <a:lnTo>
                            <a:pt x="57" y="18"/>
                          </a:lnTo>
                          <a:lnTo>
                            <a:pt x="52" y="16"/>
                          </a:lnTo>
                          <a:lnTo>
                            <a:pt x="35" y="16"/>
                          </a:lnTo>
                          <a:lnTo>
                            <a:pt x="35" y="13"/>
                          </a:lnTo>
                          <a:lnTo>
                            <a:pt x="89" y="0"/>
                          </a:lnTo>
                          <a:lnTo>
                            <a:pt x="9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1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18" y="3430"/>
                      <a:ext cx="0" cy="16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2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583" y="3537"/>
                      <a:ext cx="93" cy="151"/>
                    </a:xfrm>
                    <a:custGeom>
                      <a:avLst/>
                      <a:gdLst/>
                      <a:ahLst/>
                      <a:cxnLst>
                        <a:cxn ang="0">
                          <a:pos x="93" y="0"/>
                        </a:cxn>
                        <a:cxn ang="0">
                          <a:pos x="59" y="124"/>
                        </a:cxn>
                        <a:cxn ang="0">
                          <a:pos x="56" y="129"/>
                        </a:cxn>
                        <a:cxn ang="0">
                          <a:pos x="54" y="136"/>
                        </a:cxn>
                        <a:cxn ang="0">
                          <a:pos x="54" y="138"/>
                        </a:cxn>
                        <a:cxn ang="0">
                          <a:pos x="55" y="139"/>
                        </a:cxn>
                        <a:cxn ang="0">
                          <a:pos x="55" y="141"/>
                        </a:cxn>
                        <a:cxn ang="0">
                          <a:pos x="59" y="144"/>
                        </a:cxn>
                        <a:cxn ang="0">
                          <a:pos x="62" y="144"/>
                        </a:cxn>
                        <a:cxn ang="0">
                          <a:pos x="69" y="147"/>
                        </a:cxn>
                        <a:cxn ang="0">
                          <a:pos x="74" y="147"/>
                        </a:cxn>
                        <a:cxn ang="0">
                          <a:pos x="74" y="151"/>
                        </a:cxn>
                        <a:cxn ang="0">
                          <a:pos x="0" y="151"/>
                        </a:cxn>
                        <a:cxn ang="0">
                          <a:pos x="2" y="147"/>
                        </a:cxn>
                        <a:cxn ang="0">
                          <a:pos x="11" y="147"/>
                        </a:cxn>
                        <a:cxn ang="0">
                          <a:pos x="14" y="145"/>
                        </a:cxn>
                        <a:cxn ang="0">
                          <a:pos x="17" y="144"/>
                        </a:cxn>
                        <a:cxn ang="0">
                          <a:pos x="19" y="144"/>
                        </a:cxn>
                        <a:cxn ang="0">
                          <a:pos x="24" y="142"/>
                        </a:cxn>
                        <a:cxn ang="0">
                          <a:pos x="25" y="139"/>
                        </a:cxn>
                        <a:cxn ang="0">
                          <a:pos x="26" y="138"/>
                        </a:cxn>
                        <a:cxn ang="0">
                          <a:pos x="27" y="136"/>
                        </a:cxn>
                        <a:cxn ang="0">
                          <a:pos x="29" y="132"/>
                        </a:cxn>
                        <a:cxn ang="0">
                          <a:pos x="29" y="129"/>
                        </a:cxn>
                        <a:cxn ang="0">
                          <a:pos x="30" y="124"/>
                        </a:cxn>
                        <a:cxn ang="0">
                          <a:pos x="51" y="51"/>
                        </a:cxn>
                        <a:cxn ang="0">
                          <a:pos x="54" y="45"/>
                        </a:cxn>
                        <a:cxn ang="0">
                          <a:pos x="55" y="40"/>
                        </a:cxn>
                        <a:cxn ang="0">
                          <a:pos x="57" y="35"/>
                        </a:cxn>
                        <a:cxn ang="0">
                          <a:pos x="57" y="34"/>
                        </a:cxn>
                        <a:cxn ang="0">
                          <a:pos x="59" y="33"/>
                        </a:cxn>
                        <a:cxn ang="0">
                          <a:pos x="59" y="24"/>
                        </a:cxn>
                        <a:cxn ang="0">
                          <a:pos x="57" y="21"/>
                        </a:cxn>
                        <a:cxn ang="0">
                          <a:pos x="56" y="18"/>
                        </a:cxn>
                        <a:cxn ang="0">
                          <a:pos x="51" y="16"/>
                        </a:cxn>
                        <a:cxn ang="0">
                          <a:pos x="35" y="16"/>
                        </a:cxn>
                        <a:cxn ang="0">
                          <a:pos x="35" y="13"/>
                        </a:cxn>
                        <a:cxn ang="0">
                          <a:pos x="89" y="0"/>
                        </a:cxn>
                        <a:cxn ang="0">
                          <a:pos x="93" y="0"/>
                        </a:cxn>
                      </a:cxnLst>
                      <a:rect l="0" t="0" r="r" b="b"/>
                      <a:pathLst>
                        <a:path w="93" h="151">
                          <a:moveTo>
                            <a:pt x="93" y="0"/>
                          </a:moveTo>
                          <a:lnTo>
                            <a:pt x="59" y="124"/>
                          </a:lnTo>
                          <a:lnTo>
                            <a:pt x="56" y="129"/>
                          </a:lnTo>
                          <a:lnTo>
                            <a:pt x="54" y="136"/>
                          </a:lnTo>
                          <a:lnTo>
                            <a:pt x="54" y="138"/>
                          </a:lnTo>
                          <a:lnTo>
                            <a:pt x="55" y="139"/>
                          </a:lnTo>
                          <a:lnTo>
                            <a:pt x="55" y="141"/>
                          </a:lnTo>
                          <a:lnTo>
                            <a:pt x="59" y="144"/>
                          </a:lnTo>
                          <a:lnTo>
                            <a:pt x="62" y="144"/>
                          </a:lnTo>
                          <a:lnTo>
                            <a:pt x="69" y="147"/>
                          </a:lnTo>
                          <a:lnTo>
                            <a:pt x="74" y="147"/>
                          </a:lnTo>
                          <a:lnTo>
                            <a:pt x="74" y="151"/>
                          </a:lnTo>
                          <a:lnTo>
                            <a:pt x="0" y="151"/>
                          </a:lnTo>
                          <a:lnTo>
                            <a:pt x="2" y="147"/>
                          </a:lnTo>
                          <a:lnTo>
                            <a:pt x="11" y="147"/>
                          </a:lnTo>
                          <a:lnTo>
                            <a:pt x="14" y="145"/>
                          </a:lnTo>
                          <a:lnTo>
                            <a:pt x="17" y="144"/>
                          </a:lnTo>
                          <a:lnTo>
                            <a:pt x="19" y="144"/>
                          </a:lnTo>
                          <a:lnTo>
                            <a:pt x="24" y="142"/>
                          </a:lnTo>
                          <a:lnTo>
                            <a:pt x="25" y="139"/>
                          </a:lnTo>
                          <a:lnTo>
                            <a:pt x="26" y="138"/>
                          </a:lnTo>
                          <a:lnTo>
                            <a:pt x="27" y="136"/>
                          </a:lnTo>
                          <a:lnTo>
                            <a:pt x="29" y="132"/>
                          </a:lnTo>
                          <a:lnTo>
                            <a:pt x="29" y="129"/>
                          </a:lnTo>
                          <a:lnTo>
                            <a:pt x="30" y="124"/>
                          </a:lnTo>
                          <a:lnTo>
                            <a:pt x="51" y="51"/>
                          </a:lnTo>
                          <a:lnTo>
                            <a:pt x="54" y="45"/>
                          </a:lnTo>
                          <a:lnTo>
                            <a:pt x="55" y="40"/>
                          </a:lnTo>
                          <a:lnTo>
                            <a:pt x="57" y="35"/>
                          </a:lnTo>
                          <a:lnTo>
                            <a:pt x="57" y="34"/>
                          </a:lnTo>
                          <a:lnTo>
                            <a:pt x="59" y="33"/>
                          </a:lnTo>
                          <a:lnTo>
                            <a:pt x="59" y="24"/>
                          </a:lnTo>
                          <a:lnTo>
                            <a:pt x="57" y="21"/>
                          </a:lnTo>
                          <a:lnTo>
                            <a:pt x="56" y="18"/>
                          </a:lnTo>
                          <a:lnTo>
                            <a:pt x="51" y="16"/>
                          </a:lnTo>
                          <a:lnTo>
                            <a:pt x="35" y="16"/>
                          </a:lnTo>
                          <a:lnTo>
                            <a:pt x="35" y="13"/>
                          </a:lnTo>
                          <a:lnTo>
                            <a:pt x="89" y="0"/>
                          </a:lnTo>
                          <a:lnTo>
                            <a:pt x="9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3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687" y="3656"/>
                      <a:ext cx="36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17" y="0"/>
                        </a:cxn>
                        <a:cxn ang="0">
                          <a:pos x="22" y="0"/>
                        </a:cxn>
                        <a:cxn ang="0">
                          <a:pos x="31" y="5"/>
                        </a:cxn>
                        <a:cxn ang="0">
                          <a:pos x="33" y="7"/>
                        </a:cxn>
                        <a:cxn ang="0">
                          <a:pos x="34" y="11"/>
                        </a:cxn>
                        <a:cxn ang="0">
                          <a:pos x="36" y="16"/>
                        </a:cxn>
                        <a:cxn ang="0">
                          <a:pos x="34" y="25"/>
                        </a:cxn>
                        <a:cxn ang="0">
                          <a:pos x="31" y="30"/>
                        </a:cxn>
                        <a:cxn ang="0">
                          <a:pos x="29" y="32"/>
                        </a:cxn>
                        <a:cxn ang="0">
                          <a:pos x="24" y="35"/>
                        </a:cxn>
                        <a:cxn ang="0">
                          <a:pos x="12" y="35"/>
                        </a:cxn>
                        <a:cxn ang="0">
                          <a:pos x="7" y="32"/>
                        </a:cxn>
                        <a:cxn ang="0">
                          <a:pos x="3" y="28"/>
                        </a:cxn>
                        <a:cxn ang="0">
                          <a:pos x="1" y="25"/>
                        </a:cxn>
                        <a:cxn ang="0">
                          <a:pos x="1" y="23"/>
                        </a:cxn>
                        <a:cxn ang="0">
                          <a:pos x="0" y="19"/>
                        </a:cxn>
                        <a:cxn ang="0">
                          <a:pos x="0" y="13"/>
                        </a:cxn>
                        <a:cxn ang="0">
                          <a:pos x="1" y="11"/>
                        </a:cxn>
                        <a:cxn ang="0">
                          <a:pos x="1" y="10"/>
                        </a:cxn>
                        <a:cxn ang="0">
                          <a:pos x="3" y="7"/>
                        </a:cxn>
                        <a:cxn ang="0">
                          <a:pos x="5" y="5"/>
                        </a:cxn>
                        <a:cxn ang="0">
                          <a:pos x="9" y="2"/>
                        </a:cxn>
                        <a:cxn ang="0">
                          <a:pos x="13" y="0"/>
                        </a:cxn>
                        <a:cxn ang="0">
                          <a:pos x="17" y="0"/>
                        </a:cxn>
                      </a:cxnLst>
                      <a:rect l="0" t="0" r="r" b="b"/>
                      <a:pathLst>
                        <a:path w="36" h="35">
                          <a:moveTo>
                            <a:pt x="17" y="0"/>
                          </a:moveTo>
                          <a:lnTo>
                            <a:pt x="22" y="0"/>
                          </a:lnTo>
                          <a:lnTo>
                            <a:pt x="31" y="5"/>
                          </a:lnTo>
                          <a:lnTo>
                            <a:pt x="33" y="7"/>
                          </a:lnTo>
                          <a:lnTo>
                            <a:pt x="34" y="11"/>
                          </a:lnTo>
                          <a:lnTo>
                            <a:pt x="36" y="16"/>
                          </a:lnTo>
                          <a:lnTo>
                            <a:pt x="34" y="25"/>
                          </a:lnTo>
                          <a:lnTo>
                            <a:pt x="31" y="30"/>
                          </a:lnTo>
                          <a:lnTo>
                            <a:pt x="29" y="32"/>
                          </a:lnTo>
                          <a:lnTo>
                            <a:pt x="24" y="35"/>
                          </a:lnTo>
                          <a:lnTo>
                            <a:pt x="12" y="35"/>
                          </a:lnTo>
                          <a:lnTo>
                            <a:pt x="7" y="32"/>
                          </a:lnTo>
                          <a:lnTo>
                            <a:pt x="3" y="28"/>
                          </a:lnTo>
                          <a:lnTo>
                            <a:pt x="1" y="25"/>
                          </a:lnTo>
                          <a:lnTo>
                            <a:pt x="1" y="23"/>
                          </a:lnTo>
                          <a:lnTo>
                            <a:pt x="0" y="19"/>
                          </a:lnTo>
                          <a:lnTo>
                            <a:pt x="0" y="13"/>
                          </a:lnTo>
                          <a:lnTo>
                            <a:pt x="1" y="11"/>
                          </a:lnTo>
                          <a:lnTo>
                            <a:pt x="1" y="10"/>
                          </a:lnTo>
                          <a:lnTo>
                            <a:pt x="3" y="7"/>
                          </a:lnTo>
                          <a:lnTo>
                            <a:pt x="5" y="5"/>
                          </a:lnTo>
                          <a:lnTo>
                            <a:pt x="9" y="2"/>
                          </a:lnTo>
                          <a:lnTo>
                            <a:pt x="13" y="0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4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753" y="3540"/>
                      <a:ext cx="105" cy="151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0"/>
                        </a:cxn>
                        <a:cxn ang="0">
                          <a:pos x="105" y="0"/>
                        </a:cxn>
                        <a:cxn ang="0">
                          <a:pos x="99" y="25"/>
                        </a:cxn>
                        <a:cxn ang="0">
                          <a:pos x="47" y="25"/>
                        </a:cxn>
                        <a:cxn ang="0">
                          <a:pos x="40" y="39"/>
                        </a:cxn>
                        <a:cxn ang="0">
                          <a:pos x="54" y="43"/>
                        </a:cxn>
                        <a:cxn ang="0">
                          <a:pos x="65" y="48"/>
                        </a:cxn>
                        <a:cxn ang="0">
                          <a:pos x="70" y="51"/>
                        </a:cxn>
                        <a:cxn ang="0">
                          <a:pos x="73" y="54"/>
                        </a:cxn>
                        <a:cxn ang="0">
                          <a:pos x="77" y="57"/>
                        </a:cxn>
                        <a:cxn ang="0">
                          <a:pos x="82" y="64"/>
                        </a:cxn>
                        <a:cxn ang="0">
                          <a:pos x="87" y="76"/>
                        </a:cxn>
                        <a:cxn ang="0">
                          <a:pos x="89" y="87"/>
                        </a:cxn>
                        <a:cxn ang="0">
                          <a:pos x="87" y="104"/>
                        </a:cxn>
                        <a:cxn ang="0">
                          <a:pos x="79" y="118"/>
                        </a:cxn>
                        <a:cxn ang="0">
                          <a:pos x="70" y="132"/>
                        </a:cxn>
                        <a:cxn ang="0">
                          <a:pos x="57" y="141"/>
                        </a:cxn>
                        <a:cxn ang="0">
                          <a:pos x="46" y="147"/>
                        </a:cxn>
                        <a:cxn ang="0">
                          <a:pos x="35" y="150"/>
                        </a:cxn>
                        <a:cxn ang="0">
                          <a:pos x="23" y="151"/>
                        </a:cxn>
                        <a:cxn ang="0">
                          <a:pos x="15" y="151"/>
                        </a:cxn>
                        <a:cxn ang="0">
                          <a:pos x="7" y="148"/>
                        </a:cxn>
                        <a:cxn ang="0">
                          <a:pos x="3" y="144"/>
                        </a:cxn>
                        <a:cxn ang="0">
                          <a:pos x="0" y="139"/>
                        </a:cxn>
                        <a:cxn ang="0">
                          <a:pos x="0" y="132"/>
                        </a:cxn>
                        <a:cxn ang="0">
                          <a:pos x="1" y="129"/>
                        </a:cxn>
                        <a:cxn ang="0">
                          <a:pos x="3" y="128"/>
                        </a:cxn>
                        <a:cxn ang="0">
                          <a:pos x="7" y="126"/>
                        </a:cxn>
                        <a:cxn ang="0">
                          <a:pos x="16" y="126"/>
                        </a:cxn>
                        <a:cxn ang="0">
                          <a:pos x="18" y="128"/>
                        </a:cxn>
                        <a:cxn ang="0">
                          <a:pos x="19" y="128"/>
                        </a:cxn>
                        <a:cxn ang="0">
                          <a:pos x="21" y="129"/>
                        </a:cxn>
                        <a:cxn ang="0">
                          <a:pos x="23" y="130"/>
                        </a:cxn>
                        <a:cxn ang="0">
                          <a:pos x="27" y="133"/>
                        </a:cxn>
                        <a:cxn ang="0">
                          <a:pos x="30" y="136"/>
                        </a:cxn>
                        <a:cxn ang="0">
                          <a:pos x="37" y="141"/>
                        </a:cxn>
                        <a:cxn ang="0">
                          <a:pos x="42" y="141"/>
                        </a:cxn>
                        <a:cxn ang="0">
                          <a:pos x="52" y="139"/>
                        </a:cxn>
                        <a:cxn ang="0">
                          <a:pos x="57" y="134"/>
                        </a:cxn>
                        <a:cxn ang="0">
                          <a:pos x="60" y="127"/>
                        </a:cxn>
                        <a:cxn ang="0">
                          <a:pos x="63" y="120"/>
                        </a:cxn>
                        <a:cxn ang="0">
                          <a:pos x="63" y="109"/>
                        </a:cxn>
                        <a:cxn ang="0">
                          <a:pos x="61" y="97"/>
                        </a:cxn>
                        <a:cxn ang="0">
                          <a:pos x="57" y="86"/>
                        </a:cxn>
                        <a:cxn ang="0">
                          <a:pos x="53" y="78"/>
                        </a:cxn>
                        <a:cxn ang="0">
                          <a:pos x="47" y="72"/>
                        </a:cxn>
                        <a:cxn ang="0">
                          <a:pos x="40" y="67"/>
                        </a:cxn>
                        <a:cxn ang="0">
                          <a:pos x="31" y="63"/>
                        </a:cxn>
                        <a:cxn ang="0">
                          <a:pos x="18" y="62"/>
                        </a:cxn>
                        <a:cxn ang="0">
                          <a:pos x="49" y="0"/>
                        </a:cxn>
                      </a:cxnLst>
                      <a:rect l="0" t="0" r="r" b="b"/>
                      <a:pathLst>
                        <a:path w="105" h="151">
                          <a:moveTo>
                            <a:pt x="49" y="0"/>
                          </a:moveTo>
                          <a:lnTo>
                            <a:pt x="105" y="0"/>
                          </a:lnTo>
                          <a:lnTo>
                            <a:pt x="99" y="25"/>
                          </a:lnTo>
                          <a:lnTo>
                            <a:pt x="47" y="25"/>
                          </a:lnTo>
                          <a:lnTo>
                            <a:pt x="40" y="39"/>
                          </a:lnTo>
                          <a:lnTo>
                            <a:pt x="54" y="43"/>
                          </a:lnTo>
                          <a:lnTo>
                            <a:pt x="65" y="48"/>
                          </a:lnTo>
                          <a:lnTo>
                            <a:pt x="70" y="51"/>
                          </a:lnTo>
                          <a:lnTo>
                            <a:pt x="73" y="54"/>
                          </a:lnTo>
                          <a:lnTo>
                            <a:pt x="77" y="57"/>
                          </a:lnTo>
                          <a:lnTo>
                            <a:pt x="82" y="64"/>
                          </a:lnTo>
                          <a:lnTo>
                            <a:pt x="87" y="76"/>
                          </a:lnTo>
                          <a:lnTo>
                            <a:pt x="89" y="87"/>
                          </a:lnTo>
                          <a:lnTo>
                            <a:pt x="87" y="104"/>
                          </a:lnTo>
                          <a:lnTo>
                            <a:pt x="79" y="118"/>
                          </a:lnTo>
                          <a:lnTo>
                            <a:pt x="70" y="132"/>
                          </a:lnTo>
                          <a:lnTo>
                            <a:pt x="57" y="141"/>
                          </a:lnTo>
                          <a:lnTo>
                            <a:pt x="46" y="147"/>
                          </a:lnTo>
                          <a:lnTo>
                            <a:pt x="35" y="150"/>
                          </a:lnTo>
                          <a:lnTo>
                            <a:pt x="23" y="151"/>
                          </a:lnTo>
                          <a:lnTo>
                            <a:pt x="15" y="151"/>
                          </a:lnTo>
                          <a:lnTo>
                            <a:pt x="7" y="148"/>
                          </a:lnTo>
                          <a:lnTo>
                            <a:pt x="3" y="144"/>
                          </a:lnTo>
                          <a:lnTo>
                            <a:pt x="0" y="139"/>
                          </a:lnTo>
                          <a:lnTo>
                            <a:pt x="0" y="132"/>
                          </a:lnTo>
                          <a:lnTo>
                            <a:pt x="1" y="129"/>
                          </a:lnTo>
                          <a:lnTo>
                            <a:pt x="3" y="128"/>
                          </a:lnTo>
                          <a:lnTo>
                            <a:pt x="7" y="126"/>
                          </a:lnTo>
                          <a:lnTo>
                            <a:pt x="16" y="126"/>
                          </a:lnTo>
                          <a:lnTo>
                            <a:pt x="18" y="128"/>
                          </a:lnTo>
                          <a:lnTo>
                            <a:pt x="19" y="128"/>
                          </a:lnTo>
                          <a:lnTo>
                            <a:pt x="21" y="129"/>
                          </a:lnTo>
                          <a:lnTo>
                            <a:pt x="23" y="130"/>
                          </a:lnTo>
                          <a:lnTo>
                            <a:pt x="27" y="133"/>
                          </a:lnTo>
                          <a:lnTo>
                            <a:pt x="30" y="136"/>
                          </a:lnTo>
                          <a:lnTo>
                            <a:pt x="37" y="141"/>
                          </a:lnTo>
                          <a:lnTo>
                            <a:pt x="42" y="141"/>
                          </a:lnTo>
                          <a:lnTo>
                            <a:pt x="52" y="139"/>
                          </a:lnTo>
                          <a:lnTo>
                            <a:pt x="57" y="134"/>
                          </a:lnTo>
                          <a:lnTo>
                            <a:pt x="60" y="127"/>
                          </a:lnTo>
                          <a:lnTo>
                            <a:pt x="63" y="120"/>
                          </a:lnTo>
                          <a:lnTo>
                            <a:pt x="63" y="109"/>
                          </a:lnTo>
                          <a:lnTo>
                            <a:pt x="61" y="97"/>
                          </a:lnTo>
                          <a:lnTo>
                            <a:pt x="57" y="86"/>
                          </a:lnTo>
                          <a:lnTo>
                            <a:pt x="53" y="78"/>
                          </a:lnTo>
                          <a:lnTo>
                            <a:pt x="47" y="72"/>
                          </a:lnTo>
                          <a:lnTo>
                            <a:pt x="40" y="67"/>
                          </a:lnTo>
                          <a:lnTo>
                            <a:pt x="31" y="63"/>
                          </a:lnTo>
                          <a:lnTo>
                            <a:pt x="18" y="62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5" name="Line 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10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6" name="Line 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80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7" name="Line 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49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8" name="Line 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18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9" name="Line 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57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0" name="Line 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27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1" name="Line 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5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2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5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3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72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5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42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6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11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50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18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8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0" name="Line 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57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1" name="Line 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95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2" name="Line 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65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3" name="Line 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34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4" name="Line 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03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5" name="Line 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41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6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11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7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80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49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72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0" name="Line 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03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1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34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2" name="Line 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88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3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58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4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26" y="3438"/>
                      <a:ext cx="0" cy="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5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3446"/>
                      <a:ext cx="2521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6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3225"/>
                      <a:ext cx="15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7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4" y="3234"/>
                      <a:ext cx="123" cy="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8" name="Freeform 67"/>
                    <p:cNvSpPr>
                      <a:spLocks/>
                    </p:cNvSpPr>
                    <p:nvPr/>
                  </p:nvSpPr>
                  <p:spPr bwMode="auto">
                    <a:xfrm>
                      <a:off x="1096" y="3151"/>
                      <a:ext cx="93" cy="151"/>
                    </a:xfrm>
                    <a:custGeom>
                      <a:avLst/>
                      <a:gdLst/>
                      <a:ahLst/>
                      <a:cxnLst>
                        <a:cxn ang="0">
                          <a:pos x="93" y="0"/>
                        </a:cxn>
                        <a:cxn ang="0">
                          <a:pos x="57" y="123"/>
                        </a:cxn>
                        <a:cxn ang="0">
                          <a:pos x="56" y="128"/>
                        </a:cxn>
                        <a:cxn ang="0">
                          <a:pos x="54" y="135"/>
                        </a:cxn>
                        <a:cxn ang="0">
                          <a:pos x="54" y="138"/>
                        </a:cxn>
                        <a:cxn ang="0">
                          <a:pos x="55" y="139"/>
                        </a:cxn>
                        <a:cxn ang="0">
                          <a:pos x="55" y="140"/>
                        </a:cxn>
                        <a:cxn ang="0">
                          <a:pos x="58" y="144"/>
                        </a:cxn>
                        <a:cxn ang="0">
                          <a:pos x="62" y="144"/>
                        </a:cxn>
                        <a:cxn ang="0">
                          <a:pos x="69" y="146"/>
                        </a:cxn>
                        <a:cxn ang="0">
                          <a:pos x="74" y="146"/>
                        </a:cxn>
                        <a:cxn ang="0">
                          <a:pos x="74" y="151"/>
                        </a:cxn>
                        <a:cxn ang="0">
                          <a:pos x="0" y="151"/>
                        </a:cxn>
                        <a:cxn ang="0">
                          <a:pos x="2" y="146"/>
                        </a:cxn>
                        <a:cxn ang="0">
                          <a:pos x="10" y="146"/>
                        </a:cxn>
                        <a:cxn ang="0">
                          <a:pos x="14" y="145"/>
                        </a:cxn>
                        <a:cxn ang="0">
                          <a:pos x="15" y="144"/>
                        </a:cxn>
                        <a:cxn ang="0">
                          <a:pos x="19" y="144"/>
                        </a:cxn>
                        <a:cxn ang="0">
                          <a:pos x="24" y="141"/>
                        </a:cxn>
                        <a:cxn ang="0">
                          <a:pos x="25" y="139"/>
                        </a:cxn>
                        <a:cxn ang="0">
                          <a:pos x="26" y="138"/>
                        </a:cxn>
                        <a:cxn ang="0">
                          <a:pos x="27" y="135"/>
                        </a:cxn>
                        <a:cxn ang="0">
                          <a:pos x="27" y="132"/>
                        </a:cxn>
                        <a:cxn ang="0">
                          <a:pos x="28" y="128"/>
                        </a:cxn>
                        <a:cxn ang="0">
                          <a:pos x="30" y="123"/>
                        </a:cxn>
                        <a:cxn ang="0">
                          <a:pos x="51" y="50"/>
                        </a:cxn>
                        <a:cxn ang="0">
                          <a:pos x="54" y="44"/>
                        </a:cxn>
                        <a:cxn ang="0">
                          <a:pos x="55" y="39"/>
                        </a:cxn>
                        <a:cxn ang="0">
                          <a:pos x="57" y="35"/>
                        </a:cxn>
                        <a:cxn ang="0">
                          <a:pos x="57" y="20"/>
                        </a:cxn>
                        <a:cxn ang="0">
                          <a:pos x="56" y="18"/>
                        </a:cxn>
                        <a:cxn ang="0">
                          <a:pos x="51" y="15"/>
                        </a:cxn>
                        <a:cxn ang="0">
                          <a:pos x="34" y="15"/>
                        </a:cxn>
                        <a:cxn ang="0">
                          <a:pos x="34" y="13"/>
                        </a:cxn>
                        <a:cxn ang="0">
                          <a:pos x="88" y="0"/>
                        </a:cxn>
                        <a:cxn ang="0">
                          <a:pos x="93" y="0"/>
                        </a:cxn>
                      </a:cxnLst>
                      <a:rect l="0" t="0" r="r" b="b"/>
                      <a:pathLst>
                        <a:path w="93" h="151">
                          <a:moveTo>
                            <a:pt x="93" y="0"/>
                          </a:moveTo>
                          <a:lnTo>
                            <a:pt x="57" y="123"/>
                          </a:lnTo>
                          <a:lnTo>
                            <a:pt x="56" y="128"/>
                          </a:lnTo>
                          <a:lnTo>
                            <a:pt x="54" y="135"/>
                          </a:lnTo>
                          <a:lnTo>
                            <a:pt x="54" y="138"/>
                          </a:lnTo>
                          <a:lnTo>
                            <a:pt x="55" y="139"/>
                          </a:lnTo>
                          <a:lnTo>
                            <a:pt x="55" y="140"/>
                          </a:lnTo>
                          <a:lnTo>
                            <a:pt x="58" y="144"/>
                          </a:lnTo>
                          <a:lnTo>
                            <a:pt x="62" y="144"/>
                          </a:lnTo>
                          <a:lnTo>
                            <a:pt x="69" y="146"/>
                          </a:lnTo>
                          <a:lnTo>
                            <a:pt x="74" y="146"/>
                          </a:lnTo>
                          <a:lnTo>
                            <a:pt x="74" y="151"/>
                          </a:lnTo>
                          <a:lnTo>
                            <a:pt x="0" y="151"/>
                          </a:lnTo>
                          <a:lnTo>
                            <a:pt x="2" y="146"/>
                          </a:lnTo>
                          <a:lnTo>
                            <a:pt x="10" y="146"/>
                          </a:lnTo>
                          <a:lnTo>
                            <a:pt x="14" y="145"/>
                          </a:lnTo>
                          <a:lnTo>
                            <a:pt x="15" y="144"/>
                          </a:lnTo>
                          <a:lnTo>
                            <a:pt x="19" y="144"/>
                          </a:lnTo>
                          <a:lnTo>
                            <a:pt x="24" y="141"/>
                          </a:lnTo>
                          <a:lnTo>
                            <a:pt x="25" y="139"/>
                          </a:lnTo>
                          <a:lnTo>
                            <a:pt x="26" y="138"/>
                          </a:lnTo>
                          <a:lnTo>
                            <a:pt x="27" y="135"/>
                          </a:lnTo>
                          <a:lnTo>
                            <a:pt x="27" y="132"/>
                          </a:lnTo>
                          <a:lnTo>
                            <a:pt x="28" y="128"/>
                          </a:lnTo>
                          <a:lnTo>
                            <a:pt x="30" y="123"/>
                          </a:lnTo>
                          <a:lnTo>
                            <a:pt x="51" y="50"/>
                          </a:lnTo>
                          <a:lnTo>
                            <a:pt x="54" y="44"/>
                          </a:lnTo>
                          <a:lnTo>
                            <a:pt x="55" y="39"/>
                          </a:lnTo>
                          <a:lnTo>
                            <a:pt x="57" y="35"/>
                          </a:lnTo>
                          <a:lnTo>
                            <a:pt x="57" y="20"/>
                          </a:lnTo>
                          <a:lnTo>
                            <a:pt x="56" y="18"/>
                          </a:lnTo>
                          <a:lnTo>
                            <a:pt x="51" y="15"/>
                          </a:lnTo>
                          <a:lnTo>
                            <a:pt x="34" y="15"/>
                          </a:lnTo>
                          <a:lnTo>
                            <a:pt x="34" y="13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9" name="Freeform 68"/>
                    <p:cNvSpPr>
                      <a:spLocks/>
                    </p:cNvSpPr>
                    <p:nvPr/>
                  </p:nvSpPr>
                  <p:spPr bwMode="auto">
                    <a:xfrm>
                      <a:off x="1200" y="3270"/>
                      <a:ext cx="36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17" y="0"/>
                        </a:cxn>
                        <a:cxn ang="0">
                          <a:pos x="22" y="0"/>
                        </a:cxn>
                        <a:cxn ang="0">
                          <a:pos x="31" y="4"/>
                        </a:cxn>
                        <a:cxn ang="0">
                          <a:pos x="33" y="7"/>
                        </a:cxn>
                        <a:cxn ang="0">
                          <a:pos x="34" y="10"/>
                        </a:cxn>
                        <a:cxn ang="0">
                          <a:pos x="36" y="15"/>
                        </a:cxn>
                        <a:cxn ang="0">
                          <a:pos x="34" y="25"/>
                        </a:cxn>
                        <a:cxn ang="0">
                          <a:pos x="31" y="30"/>
                        </a:cxn>
                        <a:cxn ang="0">
                          <a:pos x="29" y="32"/>
                        </a:cxn>
                        <a:cxn ang="0">
                          <a:pos x="24" y="34"/>
                        </a:cxn>
                        <a:cxn ang="0">
                          <a:pos x="12" y="34"/>
                        </a:cxn>
                        <a:cxn ang="0">
                          <a:pos x="7" y="32"/>
                        </a:cxn>
                        <a:cxn ang="0">
                          <a:pos x="2" y="27"/>
                        </a:cxn>
                        <a:cxn ang="0">
                          <a:pos x="1" y="25"/>
                        </a:cxn>
                        <a:cxn ang="0">
                          <a:pos x="1" y="22"/>
                        </a:cxn>
                        <a:cxn ang="0">
                          <a:pos x="0" y="19"/>
                        </a:cxn>
                        <a:cxn ang="0">
                          <a:pos x="0" y="13"/>
                        </a:cxn>
                        <a:cxn ang="0">
                          <a:pos x="1" y="10"/>
                        </a:cxn>
                        <a:cxn ang="0">
                          <a:pos x="1" y="9"/>
                        </a:cxn>
                        <a:cxn ang="0">
                          <a:pos x="2" y="7"/>
                        </a:cxn>
                        <a:cxn ang="0">
                          <a:pos x="5" y="4"/>
                        </a:cxn>
                        <a:cxn ang="0">
                          <a:pos x="8" y="2"/>
                        </a:cxn>
                        <a:cxn ang="0">
                          <a:pos x="13" y="0"/>
                        </a:cxn>
                        <a:cxn ang="0">
                          <a:pos x="17" y="0"/>
                        </a:cxn>
                      </a:cxnLst>
                      <a:rect l="0" t="0" r="r" b="b"/>
                      <a:pathLst>
                        <a:path w="36" h="34">
                          <a:moveTo>
                            <a:pt x="17" y="0"/>
                          </a:moveTo>
                          <a:lnTo>
                            <a:pt x="22" y="0"/>
                          </a:lnTo>
                          <a:lnTo>
                            <a:pt x="31" y="4"/>
                          </a:lnTo>
                          <a:lnTo>
                            <a:pt x="33" y="7"/>
                          </a:lnTo>
                          <a:lnTo>
                            <a:pt x="34" y="10"/>
                          </a:lnTo>
                          <a:lnTo>
                            <a:pt x="36" y="15"/>
                          </a:lnTo>
                          <a:lnTo>
                            <a:pt x="34" y="25"/>
                          </a:lnTo>
                          <a:lnTo>
                            <a:pt x="31" y="30"/>
                          </a:lnTo>
                          <a:lnTo>
                            <a:pt x="29" y="32"/>
                          </a:lnTo>
                          <a:lnTo>
                            <a:pt x="24" y="34"/>
                          </a:lnTo>
                          <a:lnTo>
                            <a:pt x="12" y="34"/>
                          </a:lnTo>
                          <a:lnTo>
                            <a:pt x="7" y="32"/>
                          </a:lnTo>
                          <a:lnTo>
                            <a:pt x="2" y="27"/>
                          </a:lnTo>
                          <a:lnTo>
                            <a:pt x="1" y="25"/>
                          </a:lnTo>
                          <a:lnTo>
                            <a:pt x="1" y="22"/>
                          </a:lnTo>
                          <a:lnTo>
                            <a:pt x="0" y="19"/>
                          </a:lnTo>
                          <a:lnTo>
                            <a:pt x="0" y="13"/>
                          </a:lnTo>
                          <a:lnTo>
                            <a:pt x="1" y="10"/>
                          </a:lnTo>
                          <a:lnTo>
                            <a:pt x="1" y="9"/>
                          </a:lnTo>
                          <a:lnTo>
                            <a:pt x="2" y="7"/>
                          </a:lnTo>
                          <a:lnTo>
                            <a:pt x="5" y="4"/>
                          </a:lnTo>
                          <a:lnTo>
                            <a:pt x="8" y="2"/>
                          </a:lnTo>
                          <a:lnTo>
                            <a:pt x="13" y="0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0" name="Freeform 69"/>
                    <p:cNvSpPr>
                      <a:spLocks/>
                    </p:cNvSpPr>
                    <p:nvPr/>
                  </p:nvSpPr>
                  <p:spPr bwMode="auto">
                    <a:xfrm>
                      <a:off x="1266" y="3153"/>
                      <a:ext cx="105" cy="151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0"/>
                        </a:cxn>
                        <a:cxn ang="0">
                          <a:pos x="105" y="0"/>
                        </a:cxn>
                        <a:cxn ang="0">
                          <a:pos x="97" y="25"/>
                        </a:cxn>
                        <a:cxn ang="0">
                          <a:pos x="47" y="25"/>
                        </a:cxn>
                        <a:cxn ang="0">
                          <a:pos x="40" y="40"/>
                        </a:cxn>
                        <a:cxn ang="0">
                          <a:pos x="54" y="43"/>
                        </a:cxn>
                        <a:cxn ang="0">
                          <a:pos x="65" y="48"/>
                        </a:cxn>
                        <a:cxn ang="0">
                          <a:pos x="70" y="52"/>
                        </a:cxn>
                        <a:cxn ang="0">
                          <a:pos x="73" y="54"/>
                        </a:cxn>
                        <a:cxn ang="0">
                          <a:pos x="77" y="58"/>
                        </a:cxn>
                        <a:cxn ang="0">
                          <a:pos x="82" y="65"/>
                        </a:cxn>
                        <a:cxn ang="0">
                          <a:pos x="87" y="77"/>
                        </a:cxn>
                        <a:cxn ang="0">
                          <a:pos x="89" y="88"/>
                        </a:cxn>
                        <a:cxn ang="0">
                          <a:pos x="87" y="105"/>
                        </a:cxn>
                        <a:cxn ang="0">
                          <a:pos x="79" y="119"/>
                        </a:cxn>
                        <a:cxn ang="0">
                          <a:pos x="70" y="132"/>
                        </a:cxn>
                        <a:cxn ang="0">
                          <a:pos x="55" y="142"/>
                        </a:cxn>
                        <a:cxn ang="0">
                          <a:pos x="46" y="148"/>
                        </a:cxn>
                        <a:cxn ang="0">
                          <a:pos x="35" y="150"/>
                        </a:cxn>
                        <a:cxn ang="0">
                          <a:pos x="23" y="151"/>
                        </a:cxn>
                        <a:cxn ang="0">
                          <a:pos x="15" y="151"/>
                        </a:cxn>
                        <a:cxn ang="0">
                          <a:pos x="7" y="149"/>
                        </a:cxn>
                        <a:cxn ang="0">
                          <a:pos x="3" y="144"/>
                        </a:cxn>
                        <a:cxn ang="0">
                          <a:pos x="0" y="139"/>
                        </a:cxn>
                        <a:cxn ang="0">
                          <a:pos x="0" y="132"/>
                        </a:cxn>
                        <a:cxn ang="0">
                          <a:pos x="1" y="130"/>
                        </a:cxn>
                        <a:cxn ang="0">
                          <a:pos x="3" y="129"/>
                        </a:cxn>
                        <a:cxn ang="0">
                          <a:pos x="7" y="126"/>
                        </a:cxn>
                        <a:cxn ang="0">
                          <a:pos x="16" y="126"/>
                        </a:cxn>
                        <a:cxn ang="0">
                          <a:pos x="18" y="129"/>
                        </a:cxn>
                        <a:cxn ang="0">
                          <a:pos x="19" y="129"/>
                        </a:cxn>
                        <a:cxn ang="0">
                          <a:pos x="21" y="130"/>
                        </a:cxn>
                        <a:cxn ang="0">
                          <a:pos x="23" y="131"/>
                        </a:cxn>
                        <a:cxn ang="0">
                          <a:pos x="27" y="133"/>
                        </a:cxn>
                        <a:cxn ang="0">
                          <a:pos x="30" y="137"/>
                        </a:cxn>
                        <a:cxn ang="0">
                          <a:pos x="37" y="142"/>
                        </a:cxn>
                        <a:cxn ang="0">
                          <a:pos x="42" y="142"/>
                        </a:cxn>
                        <a:cxn ang="0">
                          <a:pos x="52" y="139"/>
                        </a:cxn>
                        <a:cxn ang="0">
                          <a:pos x="55" y="135"/>
                        </a:cxn>
                        <a:cxn ang="0">
                          <a:pos x="60" y="127"/>
                        </a:cxn>
                        <a:cxn ang="0">
                          <a:pos x="63" y="120"/>
                        </a:cxn>
                        <a:cxn ang="0">
                          <a:pos x="63" y="109"/>
                        </a:cxn>
                        <a:cxn ang="0">
                          <a:pos x="61" y="97"/>
                        </a:cxn>
                        <a:cxn ang="0">
                          <a:pos x="55" y="87"/>
                        </a:cxn>
                        <a:cxn ang="0">
                          <a:pos x="52" y="78"/>
                        </a:cxn>
                        <a:cxn ang="0">
                          <a:pos x="47" y="72"/>
                        </a:cxn>
                        <a:cxn ang="0">
                          <a:pos x="40" y="67"/>
                        </a:cxn>
                        <a:cxn ang="0">
                          <a:pos x="31" y="64"/>
                        </a:cxn>
                        <a:cxn ang="0">
                          <a:pos x="18" y="63"/>
                        </a:cxn>
                        <a:cxn ang="0">
                          <a:pos x="49" y="0"/>
                        </a:cxn>
                      </a:cxnLst>
                      <a:rect l="0" t="0" r="r" b="b"/>
                      <a:pathLst>
                        <a:path w="105" h="151">
                          <a:moveTo>
                            <a:pt x="49" y="0"/>
                          </a:moveTo>
                          <a:lnTo>
                            <a:pt x="105" y="0"/>
                          </a:lnTo>
                          <a:lnTo>
                            <a:pt x="97" y="25"/>
                          </a:lnTo>
                          <a:lnTo>
                            <a:pt x="47" y="25"/>
                          </a:lnTo>
                          <a:lnTo>
                            <a:pt x="40" y="40"/>
                          </a:lnTo>
                          <a:lnTo>
                            <a:pt x="54" y="43"/>
                          </a:lnTo>
                          <a:lnTo>
                            <a:pt x="65" y="48"/>
                          </a:lnTo>
                          <a:lnTo>
                            <a:pt x="70" y="52"/>
                          </a:lnTo>
                          <a:lnTo>
                            <a:pt x="73" y="54"/>
                          </a:lnTo>
                          <a:lnTo>
                            <a:pt x="77" y="58"/>
                          </a:lnTo>
                          <a:lnTo>
                            <a:pt x="82" y="65"/>
                          </a:lnTo>
                          <a:lnTo>
                            <a:pt x="87" y="77"/>
                          </a:lnTo>
                          <a:lnTo>
                            <a:pt x="89" y="88"/>
                          </a:lnTo>
                          <a:lnTo>
                            <a:pt x="87" y="105"/>
                          </a:lnTo>
                          <a:lnTo>
                            <a:pt x="79" y="119"/>
                          </a:lnTo>
                          <a:lnTo>
                            <a:pt x="70" y="132"/>
                          </a:lnTo>
                          <a:lnTo>
                            <a:pt x="55" y="142"/>
                          </a:lnTo>
                          <a:lnTo>
                            <a:pt x="46" y="148"/>
                          </a:lnTo>
                          <a:lnTo>
                            <a:pt x="35" y="150"/>
                          </a:lnTo>
                          <a:lnTo>
                            <a:pt x="23" y="151"/>
                          </a:lnTo>
                          <a:lnTo>
                            <a:pt x="15" y="151"/>
                          </a:lnTo>
                          <a:lnTo>
                            <a:pt x="7" y="149"/>
                          </a:lnTo>
                          <a:lnTo>
                            <a:pt x="3" y="144"/>
                          </a:lnTo>
                          <a:lnTo>
                            <a:pt x="0" y="139"/>
                          </a:lnTo>
                          <a:lnTo>
                            <a:pt x="0" y="132"/>
                          </a:lnTo>
                          <a:lnTo>
                            <a:pt x="1" y="130"/>
                          </a:lnTo>
                          <a:lnTo>
                            <a:pt x="3" y="129"/>
                          </a:lnTo>
                          <a:lnTo>
                            <a:pt x="7" y="126"/>
                          </a:lnTo>
                          <a:lnTo>
                            <a:pt x="16" y="126"/>
                          </a:lnTo>
                          <a:lnTo>
                            <a:pt x="18" y="129"/>
                          </a:lnTo>
                          <a:lnTo>
                            <a:pt x="19" y="129"/>
                          </a:lnTo>
                          <a:lnTo>
                            <a:pt x="21" y="130"/>
                          </a:lnTo>
                          <a:lnTo>
                            <a:pt x="23" y="131"/>
                          </a:lnTo>
                          <a:lnTo>
                            <a:pt x="27" y="133"/>
                          </a:lnTo>
                          <a:lnTo>
                            <a:pt x="30" y="137"/>
                          </a:lnTo>
                          <a:lnTo>
                            <a:pt x="37" y="142"/>
                          </a:lnTo>
                          <a:lnTo>
                            <a:pt x="42" y="142"/>
                          </a:lnTo>
                          <a:lnTo>
                            <a:pt x="52" y="139"/>
                          </a:lnTo>
                          <a:lnTo>
                            <a:pt x="55" y="135"/>
                          </a:lnTo>
                          <a:lnTo>
                            <a:pt x="60" y="127"/>
                          </a:lnTo>
                          <a:lnTo>
                            <a:pt x="63" y="120"/>
                          </a:lnTo>
                          <a:lnTo>
                            <a:pt x="63" y="109"/>
                          </a:lnTo>
                          <a:lnTo>
                            <a:pt x="61" y="97"/>
                          </a:lnTo>
                          <a:lnTo>
                            <a:pt x="55" y="87"/>
                          </a:lnTo>
                          <a:lnTo>
                            <a:pt x="52" y="78"/>
                          </a:lnTo>
                          <a:lnTo>
                            <a:pt x="47" y="72"/>
                          </a:lnTo>
                          <a:lnTo>
                            <a:pt x="40" y="67"/>
                          </a:lnTo>
                          <a:lnTo>
                            <a:pt x="31" y="64"/>
                          </a:lnTo>
                          <a:lnTo>
                            <a:pt x="18" y="63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1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2879"/>
                      <a:ext cx="15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2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3" y="2888"/>
                      <a:ext cx="123" cy="2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3" name="Freeform 72"/>
                    <p:cNvSpPr>
                      <a:spLocks/>
                    </p:cNvSpPr>
                    <p:nvPr/>
                  </p:nvSpPr>
                  <p:spPr bwMode="auto">
                    <a:xfrm>
                      <a:off x="1265" y="2805"/>
                      <a:ext cx="94" cy="151"/>
                    </a:xfrm>
                    <a:custGeom>
                      <a:avLst/>
                      <a:gdLst/>
                      <a:ahLst/>
                      <a:cxnLst>
                        <a:cxn ang="0">
                          <a:pos x="94" y="0"/>
                        </a:cxn>
                        <a:cxn ang="0">
                          <a:pos x="58" y="124"/>
                        </a:cxn>
                        <a:cxn ang="0">
                          <a:pos x="56" y="128"/>
                        </a:cxn>
                        <a:cxn ang="0">
                          <a:pos x="54" y="136"/>
                        </a:cxn>
                        <a:cxn ang="0">
                          <a:pos x="54" y="138"/>
                        </a:cxn>
                        <a:cxn ang="0">
                          <a:pos x="55" y="139"/>
                        </a:cxn>
                        <a:cxn ang="0">
                          <a:pos x="55" y="140"/>
                        </a:cxn>
                        <a:cxn ang="0">
                          <a:pos x="59" y="144"/>
                        </a:cxn>
                        <a:cxn ang="0">
                          <a:pos x="62" y="144"/>
                        </a:cxn>
                        <a:cxn ang="0">
                          <a:pos x="70" y="146"/>
                        </a:cxn>
                        <a:cxn ang="0">
                          <a:pos x="74" y="146"/>
                        </a:cxn>
                        <a:cxn ang="0">
                          <a:pos x="74" y="151"/>
                        </a:cxn>
                        <a:cxn ang="0">
                          <a:pos x="0" y="151"/>
                        </a:cxn>
                        <a:cxn ang="0">
                          <a:pos x="2" y="146"/>
                        </a:cxn>
                        <a:cxn ang="0">
                          <a:pos x="11" y="146"/>
                        </a:cxn>
                        <a:cxn ang="0">
                          <a:pos x="14" y="145"/>
                        </a:cxn>
                        <a:cxn ang="0">
                          <a:pos x="16" y="144"/>
                        </a:cxn>
                        <a:cxn ang="0">
                          <a:pos x="19" y="144"/>
                        </a:cxn>
                        <a:cxn ang="0">
                          <a:pos x="24" y="142"/>
                        </a:cxn>
                        <a:cxn ang="0">
                          <a:pos x="25" y="139"/>
                        </a:cxn>
                        <a:cxn ang="0">
                          <a:pos x="26" y="138"/>
                        </a:cxn>
                        <a:cxn ang="0">
                          <a:pos x="28" y="136"/>
                        </a:cxn>
                        <a:cxn ang="0">
                          <a:pos x="28" y="132"/>
                        </a:cxn>
                        <a:cxn ang="0">
                          <a:pos x="29" y="128"/>
                        </a:cxn>
                        <a:cxn ang="0">
                          <a:pos x="30" y="124"/>
                        </a:cxn>
                        <a:cxn ang="0">
                          <a:pos x="52" y="50"/>
                        </a:cxn>
                        <a:cxn ang="0">
                          <a:pos x="54" y="44"/>
                        </a:cxn>
                        <a:cxn ang="0">
                          <a:pos x="55" y="40"/>
                        </a:cxn>
                        <a:cxn ang="0">
                          <a:pos x="58" y="35"/>
                        </a:cxn>
                        <a:cxn ang="0">
                          <a:pos x="58" y="20"/>
                        </a:cxn>
                        <a:cxn ang="0">
                          <a:pos x="56" y="18"/>
                        </a:cxn>
                        <a:cxn ang="0">
                          <a:pos x="52" y="16"/>
                        </a:cxn>
                        <a:cxn ang="0">
                          <a:pos x="35" y="16"/>
                        </a:cxn>
                        <a:cxn ang="0">
                          <a:pos x="35" y="13"/>
                        </a:cxn>
                        <a:cxn ang="0">
                          <a:pos x="89" y="0"/>
                        </a:cxn>
                        <a:cxn ang="0">
                          <a:pos x="94" y="0"/>
                        </a:cxn>
                      </a:cxnLst>
                      <a:rect l="0" t="0" r="r" b="b"/>
                      <a:pathLst>
                        <a:path w="94" h="151">
                          <a:moveTo>
                            <a:pt x="94" y="0"/>
                          </a:moveTo>
                          <a:lnTo>
                            <a:pt x="58" y="124"/>
                          </a:lnTo>
                          <a:lnTo>
                            <a:pt x="56" y="128"/>
                          </a:lnTo>
                          <a:lnTo>
                            <a:pt x="54" y="136"/>
                          </a:lnTo>
                          <a:lnTo>
                            <a:pt x="54" y="138"/>
                          </a:lnTo>
                          <a:lnTo>
                            <a:pt x="55" y="139"/>
                          </a:lnTo>
                          <a:lnTo>
                            <a:pt x="55" y="140"/>
                          </a:lnTo>
                          <a:lnTo>
                            <a:pt x="59" y="144"/>
                          </a:lnTo>
                          <a:lnTo>
                            <a:pt x="62" y="144"/>
                          </a:lnTo>
                          <a:lnTo>
                            <a:pt x="70" y="146"/>
                          </a:lnTo>
                          <a:lnTo>
                            <a:pt x="74" y="146"/>
                          </a:lnTo>
                          <a:lnTo>
                            <a:pt x="74" y="151"/>
                          </a:lnTo>
                          <a:lnTo>
                            <a:pt x="0" y="151"/>
                          </a:lnTo>
                          <a:lnTo>
                            <a:pt x="2" y="146"/>
                          </a:lnTo>
                          <a:lnTo>
                            <a:pt x="11" y="146"/>
                          </a:lnTo>
                          <a:lnTo>
                            <a:pt x="14" y="145"/>
                          </a:lnTo>
                          <a:lnTo>
                            <a:pt x="16" y="144"/>
                          </a:lnTo>
                          <a:lnTo>
                            <a:pt x="19" y="144"/>
                          </a:lnTo>
                          <a:lnTo>
                            <a:pt x="24" y="142"/>
                          </a:lnTo>
                          <a:lnTo>
                            <a:pt x="25" y="139"/>
                          </a:lnTo>
                          <a:lnTo>
                            <a:pt x="26" y="138"/>
                          </a:lnTo>
                          <a:lnTo>
                            <a:pt x="28" y="136"/>
                          </a:lnTo>
                          <a:lnTo>
                            <a:pt x="28" y="132"/>
                          </a:lnTo>
                          <a:lnTo>
                            <a:pt x="29" y="128"/>
                          </a:lnTo>
                          <a:lnTo>
                            <a:pt x="30" y="124"/>
                          </a:lnTo>
                          <a:lnTo>
                            <a:pt x="52" y="50"/>
                          </a:lnTo>
                          <a:lnTo>
                            <a:pt x="54" y="44"/>
                          </a:lnTo>
                          <a:lnTo>
                            <a:pt x="55" y="40"/>
                          </a:lnTo>
                          <a:lnTo>
                            <a:pt x="58" y="35"/>
                          </a:lnTo>
                          <a:lnTo>
                            <a:pt x="58" y="20"/>
                          </a:lnTo>
                          <a:lnTo>
                            <a:pt x="56" y="18"/>
                          </a:lnTo>
                          <a:lnTo>
                            <a:pt x="52" y="16"/>
                          </a:lnTo>
                          <a:lnTo>
                            <a:pt x="35" y="16"/>
                          </a:lnTo>
                          <a:lnTo>
                            <a:pt x="35" y="13"/>
                          </a:lnTo>
                          <a:lnTo>
                            <a:pt x="89" y="0"/>
                          </a:lnTo>
                          <a:lnTo>
                            <a:pt x="9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4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2533"/>
                      <a:ext cx="15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5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34" y="2542"/>
                      <a:ext cx="123" cy="22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6" name="Freeform 7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03" y="2459"/>
                      <a:ext cx="99" cy="154"/>
                    </a:xfrm>
                    <a:custGeom>
                      <a:avLst/>
                      <a:gdLst/>
                      <a:ahLst/>
                      <a:cxnLst>
                        <a:cxn ang="0">
                          <a:pos x="72" y="0"/>
                        </a:cxn>
                        <a:cxn ang="0">
                          <a:pos x="81" y="4"/>
                        </a:cxn>
                        <a:cxn ang="0">
                          <a:pos x="90" y="10"/>
                        </a:cxn>
                        <a:cxn ang="0">
                          <a:pos x="96" y="18"/>
                        </a:cxn>
                        <a:cxn ang="0">
                          <a:pos x="99" y="42"/>
                        </a:cxn>
                        <a:cxn ang="0">
                          <a:pos x="95" y="80"/>
                        </a:cxn>
                        <a:cxn ang="0">
                          <a:pos x="84" y="112"/>
                        </a:cxn>
                        <a:cxn ang="0">
                          <a:pos x="57" y="144"/>
                        </a:cxn>
                        <a:cxn ang="0">
                          <a:pos x="49" y="149"/>
                        </a:cxn>
                        <a:cxn ang="0">
                          <a:pos x="37" y="154"/>
                        </a:cxn>
                        <a:cxn ang="0">
                          <a:pos x="19" y="152"/>
                        </a:cxn>
                        <a:cxn ang="0">
                          <a:pos x="12" y="146"/>
                        </a:cxn>
                        <a:cxn ang="0">
                          <a:pos x="6" y="137"/>
                        </a:cxn>
                        <a:cxn ang="0">
                          <a:pos x="1" y="123"/>
                        </a:cxn>
                        <a:cxn ang="0">
                          <a:pos x="1" y="95"/>
                        </a:cxn>
                        <a:cxn ang="0">
                          <a:pos x="8" y="60"/>
                        </a:cxn>
                        <a:cxn ang="0">
                          <a:pos x="27" y="26"/>
                        </a:cxn>
                        <a:cxn ang="0">
                          <a:pos x="49" y="5"/>
                        </a:cxn>
                        <a:cxn ang="0">
                          <a:pos x="57" y="2"/>
                        </a:cxn>
                        <a:cxn ang="0">
                          <a:pos x="67" y="0"/>
                        </a:cxn>
                        <a:cxn ang="0">
                          <a:pos x="65" y="5"/>
                        </a:cxn>
                        <a:cxn ang="0">
                          <a:pos x="59" y="9"/>
                        </a:cxn>
                        <a:cxn ang="0">
                          <a:pos x="54" y="17"/>
                        </a:cxn>
                        <a:cxn ang="0">
                          <a:pos x="50" y="28"/>
                        </a:cxn>
                        <a:cxn ang="0">
                          <a:pos x="38" y="64"/>
                        </a:cxn>
                        <a:cxn ang="0">
                          <a:pos x="24" y="112"/>
                        </a:cxn>
                        <a:cxn ang="0">
                          <a:pos x="20" y="132"/>
                        </a:cxn>
                        <a:cxn ang="0">
                          <a:pos x="23" y="147"/>
                        </a:cxn>
                        <a:cxn ang="0">
                          <a:pos x="29" y="149"/>
                        </a:cxn>
                        <a:cxn ang="0">
                          <a:pos x="39" y="147"/>
                        </a:cxn>
                        <a:cxn ang="0">
                          <a:pos x="49" y="131"/>
                        </a:cxn>
                        <a:cxn ang="0">
                          <a:pos x="63" y="82"/>
                        </a:cxn>
                        <a:cxn ang="0">
                          <a:pos x="77" y="32"/>
                        </a:cxn>
                        <a:cxn ang="0">
                          <a:pos x="79" y="11"/>
                        </a:cxn>
                        <a:cxn ang="0">
                          <a:pos x="74" y="5"/>
                        </a:cxn>
                      </a:cxnLst>
                      <a:rect l="0" t="0" r="r" b="b"/>
                      <a:pathLst>
                        <a:path w="99" h="154">
                          <a:moveTo>
                            <a:pt x="67" y="0"/>
                          </a:moveTo>
                          <a:lnTo>
                            <a:pt x="72" y="0"/>
                          </a:lnTo>
                          <a:lnTo>
                            <a:pt x="78" y="2"/>
                          </a:lnTo>
                          <a:lnTo>
                            <a:pt x="81" y="4"/>
                          </a:lnTo>
                          <a:lnTo>
                            <a:pt x="86" y="6"/>
                          </a:lnTo>
                          <a:lnTo>
                            <a:pt x="90" y="10"/>
                          </a:lnTo>
                          <a:lnTo>
                            <a:pt x="92" y="14"/>
                          </a:lnTo>
                          <a:lnTo>
                            <a:pt x="96" y="18"/>
                          </a:lnTo>
                          <a:lnTo>
                            <a:pt x="99" y="33"/>
                          </a:lnTo>
                          <a:lnTo>
                            <a:pt x="99" y="42"/>
                          </a:lnTo>
                          <a:lnTo>
                            <a:pt x="98" y="59"/>
                          </a:lnTo>
                          <a:lnTo>
                            <a:pt x="95" y="80"/>
                          </a:lnTo>
                          <a:lnTo>
                            <a:pt x="90" y="96"/>
                          </a:lnTo>
                          <a:lnTo>
                            <a:pt x="84" y="112"/>
                          </a:lnTo>
                          <a:lnTo>
                            <a:pt x="72" y="130"/>
                          </a:lnTo>
                          <a:lnTo>
                            <a:pt x="57" y="144"/>
                          </a:lnTo>
                          <a:lnTo>
                            <a:pt x="54" y="147"/>
                          </a:lnTo>
                          <a:lnTo>
                            <a:pt x="49" y="149"/>
                          </a:lnTo>
                          <a:lnTo>
                            <a:pt x="43" y="153"/>
                          </a:lnTo>
                          <a:lnTo>
                            <a:pt x="37" y="154"/>
                          </a:lnTo>
                          <a:lnTo>
                            <a:pt x="26" y="154"/>
                          </a:lnTo>
                          <a:lnTo>
                            <a:pt x="19" y="152"/>
                          </a:lnTo>
                          <a:lnTo>
                            <a:pt x="15" y="149"/>
                          </a:lnTo>
                          <a:lnTo>
                            <a:pt x="12" y="146"/>
                          </a:lnTo>
                          <a:lnTo>
                            <a:pt x="9" y="142"/>
                          </a:lnTo>
                          <a:lnTo>
                            <a:pt x="6" y="137"/>
                          </a:lnTo>
                          <a:lnTo>
                            <a:pt x="5" y="132"/>
                          </a:lnTo>
                          <a:lnTo>
                            <a:pt x="1" y="123"/>
                          </a:lnTo>
                          <a:lnTo>
                            <a:pt x="0" y="112"/>
                          </a:lnTo>
                          <a:lnTo>
                            <a:pt x="1" y="95"/>
                          </a:lnTo>
                          <a:lnTo>
                            <a:pt x="3" y="78"/>
                          </a:lnTo>
                          <a:lnTo>
                            <a:pt x="8" y="60"/>
                          </a:lnTo>
                          <a:lnTo>
                            <a:pt x="17" y="41"/>
                          </a:lnTo>
                          <a:lnTo>
                            <a:pt x="27" y="26"/>
                          </a:lnTo>
                          <a:lnTo>
                            <a:pt x="38" y="14"/>
                          </a:lnTo>
                          <a:lnTo>
                            <a:pt x="49" y="5"/>
                          </a:lnTo>
                          <a:lnTo>
                            <a:pt x="54" y="3"/>
                          </a:lnTo>
                          <a:lnTo>
                            <a:pt x="57" y="2"/>
                          </a:lnTo>
                          <a:lnTo>
                            <a:pt x="62" y="0"/>
                          </a:lnTo>
                          <a:lnTo>
                            <a:pt x="67" y="0"/>
                          </a:lnTo>
                          <a:close/>
                          <a:moveTo>
                            <a:pt x="69" y="5"/>
                          </a:moveTo>
                          <a:lnTo>
                            <a:pt x="65" y="5"/>
                          </a:lnTo>
                          <a:lnTo>
                            <a:pt x="60" y="8"/>
                          </a:lnTo>
                          <a:lnTo>
                            <a:pt x="59" y="9"/>
                          </a:lnTo>
                          <a:lnTo>
                            <a:pt x="56" y="14"/>
                          </a:lnTo>
                          <a:lnTo>
                            <a:pt x="54" y="17"/>
                          </a:lnTo>
                          <a:lnTo>
                            <a:pt x="53" y="22"/>
                          </a:lnTo>
                          <a:lnTo>
                            <a:pt x="50" y="28"/>
                          </a:lnTo>
                          <a:lnTo>
                            <a:pt x="44" y="45"/>
                          </a:lnTo>
                          <a:lnTo>
                            <a:pt x="38" y="64"/>
                          </a:lnTo>
                          <a:lnTo>
                            <a:pt x="32" y="87"/>
                          </a:lnTo>
                          <a:lnTo>
                            <a:pt x="24" y="112"/>
                          </a:lnTo>
                          <a:lnTo>
                            <a:pt x="21" y="126"/>
                          </a:lnTo>
                          <a:lnTo>
                            <a:pt x="20" y="132"/>
                          </a:lnTo>
                          <a:lnTo>
                            <a:pt x="20" y="142"/>
                          </a:lnTo>
                          <a:lnTo>
                            <a:pt x="23" y="147"/>
                          </a:lnTo>
                          <a:lnTo>
                            <a:pt x="25" y="148"/>
                          </a:lnTo>
                          <a:lnTo>
                            <a:pt x="29" y="149"/>
                          </a:lnTo>
                          <a:lnTo>
                            <a:pt x="35" y="149"/>
                          </a:lnTo>
                          <a:lnTo>
                            <a:pt x="39" y="147"/>
                          </a:lnTo>
                          <a:lnTo>
                            <a:pt x="47" y="137"/>
                          </a:lnTo>
                          <a:lnTo>
                            <a:pt x="49" y="131"/>
                          </a:lnTo>
                          <a:lnTo>
                            <a:pt x="56" y="110"/>
                          </a:lnTo>
                          <a:lnTo>
                            <a:pt x="63" y="82"/>
                          </a:lnTo>
                          <a:lnTo>
                            <a:pt x="72" y="51"/>
                          </a:lnTo>
                          <a:lnTo>
                            <a:pt x="77" y="32"/>
                          </a:lnTo>
                          <a:lnTo>
                            <a:pt x="79" y="16"/>
                          </a:lnTo>
                          <a:lnTo>
                            <a:pt x="79" y="11"/>
                          </a:lnTo>
                          <a:lnTo>
                            <a:pt x="77" y="6"/>
                          </a:lnTo>
                          <a:lnTo>
                            <a:pt x="74" y="5"/>
                          </a:lnTo>
                          <a:lnTo>
                            <a:pt x="69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7" name="Freeform 76"/>
                    <p:cNvSpPr>
                      <a:spLocks/>
                    </p:cNvSpPr>
                    <p:nvPr/>
                  </p:nvSpPr>
                  <p:spPr bwMode="auto">
                    <a:xfrm>
                      <a:off x="1200" y="2578"/>
                      <a:ext cx="36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17" y="0"/>
                        </a:cxn>
                        <a:cxn ang="0">
                          <a:pos x="22" y="0"/>
                        </a:cxn>
                        <a:cxn ang="0">
                          <a:pos x="31" y="5"/>
                        </a:cxn>
                        <a:cxn ang="0">
                          <a:pos x="33" y="7"/>
                        </a:cxn>
                        <a:cxn ang="0">
                          <a:pos x="34" y="11"/>
                        </a:cxn>
                        <a:cxn ang="0">
                          <a:pos x="36" y="16"/>
                        </a:cxn>
                        <a:cxn ang="0">
                          <a:pos x="34" y="25"/>
                        </a:cxn>
                        <a:cxn ang="0">
                          <a:pos x="31" y="30"/>
                        </a:cxn>
                        <a:cxn ang="0">
                          <a:pos x="29" y="33"/>
                        </a:cxn>
                        <a:cxn ang="0">
                          <a:pos x="24" y="35"/>
                        </a:cxn>
                        <a:cxn ang="0">
                          <a:pos x="12" y="35"/>
                        </a:cxn>
                        <a:cxn ang="0">
                          <a:pos x="7" y="33"/>
                        </a:cxn>
                        <a:cxn ang="0">
                          <a:pos x="2" y="28"/>
                        </a:cxn>
                        <a:cxn ang="0">
                          <a:pos x="1" y="25"/>
                        </a:cxn>
                        <a:cxn ang="0">
                          <a:pos x="1" y="23"/>
                        </a:cxn>
                        <a:cxn ang="0">
                          <a:pos x="0" y="19"/>
                        </a:cxn>
                        <a:cxn ang="0">
                          <a:pos x="0" y="13"/>
                        </a:cxn>
                        <a:cxn ang="0">
                          <a:pos x="1" y="11"/>
                        </a:cxn>
                        <a:cxn ang="0">
                          <a:pos x="1" y="10"/>
                        </a:cxn>
                        <a:cxn ang="0">
                          <a:pos x="2" y="7"/>
                        </a:cxn>
                        <a:cxn ang="0">
                          <a:pos x="5" y="5"/>
                        </a:cxn>
                        <a:cxn ang="0">
                          <a:pos x="8" y="3"/>
                        </a:cxn>
                        <a:cxn ang="0">
                          <a:pos x="13" y="0"/>
                        </a:cxn>
                        <a:cxn ang="0">
                          <a:pos x="17" y="0"/>
                        </a:cxn>
                      </a:cxnLst>
                      <a:rect l="0" t="0" r="r" b="b"/>
                      <a:pathLst>
                        <a:path w="36" h="35">
                          <a:moveTo>
                            <a:pt x="17" y="0"/>
                          </a:moveTo>
                          <a:lnTo>
                            <a:pt x="22" y="0"/>
                          </a:lnTo>
                          <a:lnTo>
                            <a:pt x="31" y="5"/>
                          </a:lnTo>
                          <a:lnTo>
                            <a:pt x="33" y="7"/>
                          </a:lnTo>
                          <a:lnTo>
                            <a:pt x="34" y="11"/>
                          </a:lnTo>
                          <a:lnTo>
                            <a:pt x="36" y="16"/>
                          </a:lnTo>
                          <a:lnTo>
                            <a:pt x="34" y="25"/>
                          </a:lnTo>
                          <a:lnTo>
                            <a:pt x="31" y="30"/>
                          </a:lnTo>
                          <a:lnTo>
                            <a:pt x="29" y="33"/>
                          </a:lnTo>
                          <a:lnTo>
                            <a:pt x="24" y="35"/>
                          </a:lnTo>
                          <a:lnTo>
                            <a:pt x="12" y="35"/>
                          </a:lnTo>
                          <a:lnTo>
                            <a:pt x="7" y="33"/>
                          </a:lnTo>
                          <a:lnTo>
                            <a:pt x="2" y="28"/>
                          </a:lnTo>
                          <a:lnTo>
                            <a:pt x="1" y="25"/>
                          </a:lnTo>
                          <a:lnTo>
                            <a:pt x="1" y="23"/>
                          </a:lnTo>
                          <a:lnTo>
                            <a:pt x="0" y="19"/>
                          </a:lnTo>
                          <a:lnTo>
                            <a:pt x="0" y="13"/>
                          </a:lnTo>
                          <a:lnTo>
                            <a:pt x="1" y="11"/>
                          </a:lnTo>
                          <a:lnTo>
                            <a:pt x="1" y="10"/>
                          </a:lnTo>
                          <a:lnTo>
                            <a:pt x="2" y="7"/>
                          </a:lnTo>
                          <a:lnTo>
                            <a:pt x="5" y="5"/>
                          </a:lnTo>
                          <a:lnTo>
                            <a:pt x="8" y="3"/>
                          </a:lnTo>
                          <a:lnTo>
                            <a:pt x="13" y="0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" name="Freeform 77"/>
                    <p:cNvSpPr>
                      <a:spLocks/>
                    </p:cNvSpPr>
                    <p:nvPr/>
                  </p:nvSpPr>
                  <p:spPr bwMode="auto">
                    <a:xfrm>
                      <a:off x="1266" y="2462"/>
                      <a:ext cx="105" cy="151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0"/>
                        </a:cxn>
                        <a:cxn ang="0">
                          <a:pos x="105" y="0"/>
                        </a:cxn>
                        <a:cxn ang="0">
                          <a:pos x="97" y="25"/>
                        </a:cxn>
                        <a:cxn ang="0">
                          <a:pos x="47" y="25"/>
                        </a:cxn>
                        <a:cxn ang="0">
                          <a:pos x="40" y="39"/>
                        </a:cxn>
                        <a:cxn ang="0">
                          <a:pos x="54" y="43"/>
                        </a:cxn>
                        <a:cxn ang="0">
                          <a:pos x="65" y="48"/>
                        </a:cxn>
                        <a:cxn ang="0">
                          <a:pos x="70" y="51"/>
                        </a:cxn>
                        <a:cxn ang="0">
                          <a:pos x="73" y="54"/>
                        </a:cxn>
                        <a:cxn ang="0">
                          <a:pos x="77" y="57"/>
                        </a:cxn>
                        <a:cxn ang="0">
                          <a:pos x="82" y="65"/>
                        </a:cxn>
                        <a:cxn ang="0">
                          <a:pos x="87" y="77"/>
                        </a:cxn>
                        <a:cxn ang="0">
                          <a:pos x="89" y="87"/>
                        </a:cxn>
                        <a:cxn ang="0">
                          <a:pos x="87" y="104"/>
                        </a:cxn>
                        <a:cxn ang="0">
                          <a:pos x="79" y="119"/>
                        </a:cxn>
                        <a:cxn ang="0">
                          <a:pos x="70" y="132"/>
                        </a:cxn>
                        <a:cxn ang="0">
                          <a:pos x="55" y="141"/>
                        </a:cxn>
                        <a:cxn ang="0">
                          <a:pos x="46" y="147"/>
                        </a:cxn>
                        <a:cxn ang="0">
                          <a:pos x="35" y="150"/>
                        </a:cxn>
                        <a:cxn ang="0">
                          <a:pos x="23" y="151"/>
                        </a:cxn>
                        <a:cxn ang="0">
                          <a:pos x="15" y="151"/>
                        </a:cxn>
                        <a:cxn ang="0">
                          <a:pos x="7" y="149"/>
                        </a:cxn>
                        <a:cxn ang="0">
                          <a:pos x="3" y="144"/>
                        </a:cxn>
                        <a:cxn ang="0">
                          <a:pos x="0" y="139"/>
                        </a:cxn>
                        <a:cxn ang="0">
                          <a:pos x="0" y="132"/>
                        </a:cxn>
                        <a:cxn ang="0">
                          <a:pos x="1" y="129"/>
                        </a:cxn>
                        <a:cxn ang="0">
                          <a:pos x="3" y="128"/>
                        </a:cxn>
                        <a:cxn ang="0">
                          <a:pos x="7" y="126"/>
                        </a:cxn>
                        <a:cxn ang="0">
                          <a:pos x="16" y="126"/>
                        </a:cxn>
                        <a:cxn ang="0">
                          <a:pos x="18" y="128"/>
                        </a:cxn>
                        <a:cxn ang="0">
                          <a:pos x="19" y="128"/>
                        </a:cxn>
                        <a:cxn ang="0">
                          <a:pos x="21" y="129"/>
                        </a:cxn>
                        <a:cxn ang="0">
                          <a:pos x="23" y="131"/>
                        </a:cxn>
                        <a:cxn ang="0">
                          <a:pos x="27" y="133"/>
                        </a:cxn>
                        <a:cxn ang="0">
                          <a:pos x="30" y="137"/>
                        </a:cxn>
                        <a:cxn ang="0">
                          <a:pos x="37" y="141"/>
                        </a:cxn>
                        <a:cxn ang="0">
                          <a:pos x="42" y="141"/>
                        </a:cxn>
                        <a:cxn ang="0">
                          <a:pos x="52" y="139"/>
                        </a:cxn>
                        <a:cxn ang="0">
                          <a:pos x="55" y="134"/>
                        </a:cxn>
                        <a:cxn ang="0">
                          <a:pos x="60" y="127"/>
                        </a:cxn>
                        <a:cxn ang="0">
                          <a:pos x="63" y="120"/>
                        </a:cxn>
                        <a:cxn ang="0">
                          <a:pos x="63" y="109"/>
                        </a:cxn>
                        <a:cxn ang="0">
                          <a:pos x="61" y="97"/>
                        </a:cxn>
                        <a:cxn ang="0">
                          <a:pos x="55" y="86"/>
                        </a:cxn>
                        <a:cxn ang="0">
                          <a:pos x="52" y="78"/>
                        </a:cxn>
                        <a:cxn ang="0">
                          <a:pos x="47" y="72"/>
                        </a:cxn>
                        <a:cxn ang="0">
                          <a:pos x="40" y="67"/>
                        </a:cxn>
                        <a:cxn ang="0">
                          <a:pos x="31" y="63"/>
                        </a:cxn>
                        <a:cxn ang="0">
                          <a:pos x="18" y="62"/>
                        </a:cxn>
                        <a:cxn ang="0">
                          <a:pos x="49" y="0"/>
                        </a:cxn>
                      </a:cxnLst>
                      <a:rect l="0" t="0" r="r" b="b"/>
                      <a:pathLst>
                        <a:path w="105" h="151">
                          <a:moveTo>
                            <a:pt x="49" y="0"/>
                          </a:moveTo>
                          <a:lnTo>
                            <a:pt x="105" y="0"/>
                          </a:lnTo>
                          <a:lnTo>
                            <a:pt x="97" y="25"/>
                          </a:lnTo>
                          <a:lnTo>
                            <a:pt x="47" y="25"/>
                          </a:lnTo>
                          <a:lnTo>
                            <a:pt x="40" y="39"/>
                          </a:lnTo>
                          <a:lnTo>
                            <a:pt x="54" y="43"/>
                          </a:lnTo>
                          <a:lnTo>
                            <a:pt x="65" y="48"/>
                          </a:lnTo>
                          <a:lnTo>
                            <a:pt x="70" y="51"/>
                          </a:lnTo>
                          <a:lnTo>
                            <a:pt x="73" y="54"/>
                          </a:lnTo>
                          <a:lnTo>
                            <a:pt x="77" y="57"/>
                          </a:lnTo>
                          <a:lnTo>
                            <a:pt x="82" y="65"/>
                          </a:lnTo>
                          <a:lnTo>
                            <a:pt x="87" y="77"/>
                          </a:lnTo>
                          <a:lnTo>
                            <a:pt x="89" y="87"/>
                          </a:lnTo>
                          <a:lnTo>
                            <a:pt x="87" y="104"/>
                          </a:lnTo>
                          <a:lnTo>
                            <a:pt x="79" y="119"/>
                          </a:lnTo>
                          <a:lnTo>
                            <a:pt x="70" y="132"/>
                          </a:lnTo>
                          <a:lnTo>
                            <a:pt x="55" y="141"/>
                          </a:lnTo>
                          <a:lnTo>
                            <a:pt x="46" y="147"/>
                          </a:lnTo>
                          <a:lnTo>
                            <a:pt x="35" y="150"/>
                          </a:lnTo>
                          <a:lnTo>
                            <a:pt x="23" y="151"/>
                          </a:lnTo>
                          <a:lnTo>
                            <a:pt x="15" y="151"/>
                          </a:lnTo>
                          <a:lnTo>
                            <a:pt x="7" y="149"/>
                          </a:lnTo>
                          <a:lnTo>
                            <a:pt x="3" y="144"/>
                          </a:lnTo>
                          <a:lnTo>
                            <a:pt x="0" y="139"/>
                          </a:lnTo>
                          <a:lnTo>
                            <a:pt x="0" y="132"/>
                          </a:lnTo>
                          <a:lnTo>
                            <a:pt x="1" y="129"/>
                          </a:lnTo>
                          <a:lnTo>
                            <a:pt x="3" y="128"/>
                          </a:lnTo>
                          <a:lnTo>
                            <a:pt x="7" y="126"/>
                          </a:lnTo>
                          <a:lnTo>
                            <a:pt x="16" y="126"/>
                          </a:lnTo>
                          <a:lnTo>
                            <a:pt x="18" y="128"/>
                          </a:lnTo>
                          <a:lnTo>
                            <a:pt x="19" y="128"/>
                          </a:lnTo>
                          <a:lnTo>
                            <a:pt x="21" y="129"/>
                          </a:lnTo>
                          <a:lnTo>
                            <a:pt x="23" y="131"/>
                          </a:lnTo>
                          <a:lnTo>
                            <a:pt x="27" y="133"/>
                          </a:lnTo>
                          <a:lnTo>
                            <a:pt x="30" y="137"/>
                          </a:lnTo>
                          <a:lnTo>
                            <a:pt x="37" y="141"/>
                          </a:lnTo>
                          <a:lnTo>
                            <a:pt x="42" y="141"/>
                          </a:lnTo>
                          <a:lnTo>
                            <a:pt x="52" y="139"/>
                          </a:lnTo>
                          <a:lnTo>
                            <a:pt x="55" y="134"/>
                          </a:lnTo>
                          <a:lnTo>
                            <a:pt x="60" y="127"/>
                          </a:lnTo>
                          <a:lnTo>
                            <a:pt x="63" y="120"/>
                          </a:lnTo>
                          <a:lnTo>
                            <a:pt x="63" y="109"/>
                          </a:lnTo>
                          <a:lnTo>
                            <a:pt x="61" y="97"/>
                          </a:lnTo>
                          <a:lnTo>
                            <a:pt x="55" y="86"/>
                          </a:lnTo>
                          <a:lnTo>
                            <a:pt x="52" y="78"/>
                          </a:lnTo>
                          <a:lnTo>
                            <a:pt x="47" y="72"/>
                          </a:lnTo>
                          <a:lnTo>
                            <a:pt x="40" y="67"/>
                          </a:lnTo>
                          <a:lnTo>
                            <a:pt x="31" y="63"/>
                          </a:lnTo>
                          <a:lnTo>
                            <a:pt x="18" y="62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2187"/>
                      <a:ext cx="15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0" name="Freeform 7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271" y="2113"/>
                      <a:ext cx="100" cy="153"/>
                    </a:xfrm>
                    <a:custGeom>
                      <a:avLst/>
                      <a:gdLst/>
                      <a:ahLst/>
                      <a:cxnLst>
                        <a:cxn ang="0">
                          <a:pos x="72" y="0"/>
                        </a:cxn>
                        <a:cxn ang="0">
                          <a:pos x="82" y="3"/>
                        </a:cxn>
                        <a:cxn ang="0">
                          <a:pos x="90" y="9"/>
                        </a:cxn>
                        <a:cxn ang="0">
                          <a:pos x="96" y="18"/>
                        </a:cxn>
                        <a:cxn ang="0">
                          <a:pos x="100" y="42"/>
                        </a:cxn>
                        <a:cxn ang="0">
                          <a:pos x="95" y="79"/>
                        </a:cxn>
                        <a:cxn ang="0">
                          <a:pos x="84" y="111"/>
                        </a:cxn>
                        <a:cxn ang="0">
                          <a:pos x="58" y="144"/>
                        </a:cxn>
                        <a:cxn ang="0">
                          <a:pos x="49" y="148"/>
                        </a:cxn>
                        <a:cxn ang="0">
                          <a:pos x="37" y="153"/>
                        </a:cxn>
                        <a:cxn ang="0">
                          <a:pos x="19" y="151"/>
                        </a:cxn>
                        <a:cxn ang="0">
                          <a:pos x="12" y="145"/>
                        </a:cxn>
                        <a:cxn ang="0">
                          <a:pos x="6" y="136"/>
                        </a:cxn>
                        <a:cxn ang="0">
                          <a:pos x="1" y="122"/>
                        </a:cxn>
                        <a:cxn ang="0">
                          <a:pos x="1" y="94"/>
                        </a:cxn>
                        <a:cxn ang="0">
                          <a:pos x="8" y="60"/>
                        </a:cxn>
                        <a:cxn ang="0">
                          <a:pos x="28" y="25"/>
                        </a:cxn>
                        <a:cxn ang="0">
                          <a:pos x="49" y="4"/>
                        </a:cxn>
                        <a:cxn ang="0">
                          <a:pos x="58" y="1"/>
                        </a:cxn>
                        <a:cxn ang="0">
                          <a:pos x="67" y="0"/>
                        </a:cxn>
                        <a:cxn ang="0">
                          <a:pos x="65" y="4"/>
                        </a:cxn>
                        <a:cxn ang="0">
                          <a:pos x="59" y="8"/>
                        </a:cxn>
                        <a:cxn ang="0">
                          <a:pos x="54" y="16"/>
                        </a:cxn>
                        <a:cxn ang="0">
                          <a:pos x="50" y="27"/>
                        </a:cxn>
                        <a:cxn ang="0">
                          <a:pos x="38" y="63"/>
                        </a:cxn>
                        <a:cxn ang="0">
                          <a:pos x="24" y="111"/>
                        </a:cxn>
                        <a:cxn ang="0">
                          <a:pos x="20" y="132"/>
                        </a:cxn>
                        <a:cxn ang="0">
                          <a:pos x="23" y="146"/>
                        </a:cxn>
                        <a:cxn ang="0">
                          <a:pos x="29" y="148"/>
                        </a:cxn>
                        <a:cxn ang="0">
                          <a:pos x="40" y="146"/>
                        </a:cxn>
                        <a:cxn ang="0">
                          <a:pos x="49" y="130"/>
                        </a:cxn>
                        <a:cxn ang="0">
                          <a:pos x="64" y="81"/>
                        </a:cxn>
                        <a:cxn ang="0">
                          <a:pos x="77" y="31"/>
                        </a:cxn>
                        <a:cxn ang="0">
                          <a:pos x="79" y="10"/>
                        </a:cxn>
                        <a:cxn ang="0">
                          <a:pos x="74" y="4"/>
                        </a:cxn>
                      </a:cxnLst>
                      <a:rect l="0" t="0" r="r" b="b"/>
                      <a:pathLst>
                        <a:path w="100" h="153">
                          <a:moveTo>
                            <a:pt x="67" y="0"/>
                          </a:moveTo>
                          <a:lnTo>
                            <a:pt x="72" y="0"/>
                          </a:lnTo>
                          <a:lnTo>
                            <a:pt x="78" y="1"/>
                          </a:lnTo>
                          <a:lnTo>
                            <a:pt x="82" y="3"/>
                          </a:lnTo>
                          <a:lnTo>
                            <a:pt x="86" y="6"/>
                          </a:lnTo>
                          <a:lnTo>
                            <a:pt x="90" y="9"/>
                          </a:lnTo>
                          <a:lnTo>
                            <a:pt x="92" y="13"/>
                          </a:lnTo>
                          <a:lnTo>
                            <a:pt x="96" y="18"/>
                          </a:lnTo>
                          <a:lnTo>
                            <a:pt x="100" y="32"/>
                          </a:lnTo>
                          <a:lnTo>
                            <a:pt x="100" y="42"/>
                          </a:lnTo>
                          <a:lnTo>
                            <a:pt x="98" y="58"/>
                          </a:lnTo>
                          <a:lnTo>
                            <a:pt x="95" y="79"/>
                          </a:lnTo>
                          <a:lnTo>
                            <a:pt x="90" y="96"/>
                          </a:lnTo>
                          <a:lnTo>
                            <a:pt x="84" y="111"/>
                          </a:lnTo>
                          <a:lnTo>
                            <a:pt x="72" y="129"/>
                          </a:lnTo>
                          <a:lnTo>
                            <a:pt x="58" y="144"/>
                          </a:lnTo>
                          <a:lnTo>
                            <a:pt x="54" y="146"/>
                          </a:lnTo>
                          <a:lnTo>
                            <a:pt x="49" y="148"/>
                          </a:lnTo>
                          <a:lnTo>
                            <a:pt x="43" y="152"/>
                          </a:lnTo>
                          <a:lnTo>
                            <a:pt x="37" y="153"/>
                          </a:lnTo>
                          <a:lnTo>
                            <a:pt x="26" y="153"/>
                          </a:lnTo>
                          <a:lnTo>
                            <a:pt x="19" y="151"/>
                          </a:lnTo>
                          <a:lnTo>
                            <a:pt x="16" y="148"/>
                          </a:lnTo>
                          <a:lnTo>
                            <a:pt x="12" y="145"/>
                          </a:lnTo>
                          <a:lnTo>
                            <a:pt x="10" y="141"/>
                          </a:lnTo>
                          <a:lnTo>
                            <a:pt x="6" y="136"/>
                          </a:lnTo>
                          <a:lnTo>
                            <a:pt x="5" y="132"/>
                          </a:lnTo>
                          <a:lnTo>
                            <a:pt x="1" y="122"/>
                          </a:lnTo>
                          <a:lnTo>
                            <a:pt x="0" y="111"/>
                          </a:lnTo>
                          <a:lnTo>
                            <a:pt x="1" y="94"/>
                          </a:lnTo>
                          <a:lnTo>
                            <a:pt x="4" y="78"/>
                          </a:lnTo>
                          <a:lnTo>
                            <a:pt x="8" y="60"/>
                          </a:lnTo>
                          <a:lnTo>
                            <a:pt x="17" y="40"/>
                          </a:lnTo>
                          <a:lnTo>
                            <a:pt x="28" y="25"/>
                          </a:lnTo>
                          <a:lnTo>
                            <a:pt x="38" y="13"/>
                          </a:lnTo>
                          <a:lnTo>
                            <a:pt x="49" y="4"/>
                          </a:lnTo>
                          <a:lnTo>
                            <a:pt x="54" y="2"/>
                          </a:lnTo>
                          <a:lnTo>
                            <a:pt x="58" y="1"/>
                          </a:lnTo>
                          <a:lnTo>
                            <a:pt x="62" y="0"/>
                          </a:lnTo>
                          <a:lnTo>
                            <a:pt x="67" y="0"/>
                          </a:lnTo>
                          <a:close/>
                          <a:moveTo>
                            <a:pt x="70" y="4"/>
                          </a:moveTo>
                          <a:lnTo>
                            <a:pt x="65" y="4"/>
                          </a:lnTo>
                          <a:lnTo>
                            <a:pt x="60" y="7"/>
                          </a:lnTo>
                          <a:lnTo>
                            <a:pt x="59" y="8"/>
                          </a:lnTo>
                          <a:lnTo>
                            <a:pt x="56" y="13"/>
                          </a:lnTo>
                          <a:lnTo>
                            <a:pt x="54" y="16"/>
                          </a:lnTo>
                          <a:lnTo>
                            <a:pt x="53" y="21"/>
                          </a:lnTo>
                          <a:lnTo>
                            <a:pt x="50" y="27"/>
                          </a:lnTo>
                          <a:lnTo>
                            <a:pt x="44" y="44"/>
                          </a:lnTo>
                          <a:lnTo>
                            <a:pt x="38" y="63"/>
                          </a:lnTo>
                          <a:lnTo>
                            <a:pt x="32" y="86"/>
                          </a:lnTo>
                          <a:lnTo>
                            <a:pt x="24" y="111"/>
                          </a:lnTo>
                          <a:lnTo>
                            <a:pt x="22" y="126"/>
                          </a:lnTo>
                          <a:lnTo>
                            <a:pt x="20" y="132"/>
                          </a:lnTo>
                          <a:lnTo>
                            <a:pt x="20" y="141"/>
                          </a:lnTo>
                          <a:lnTo>
                            <a:pt x="23" y="146"/>
                          </a:lnTo>
                          <a:lnTo>
                            <a:pt x="25" y="147"/>
                          </a:lnTo>
                          <a:lnTo>
                            <a:pt x="29" y="148"/>
                          </a:lnTo>
                          <a:lnTo>
                            <a:pt x="35" y="148"/>
                          </a:lnTo>
                          <a:lnTo>
                            <a:pt x="40" y="146"/>
                          </a:lnTo>
                          <a:lnTo>
                            <a:pt x="47" y="136"/>
                          </a:lnTo>
                          <a:lnTo>
                            <a:pt x="49" y="130"/>
                          </a:lnTo>
                          <a:lnTo>
                            <a:pt x="56" y="109"/>
                          </a:lnTo>
                          <a:lnTo>
                            <a:pt x="64" y="81"/>
                          </a:lnTo>
                          <a:lnTo>
                            <a:pt x="72" y="50"/>
                          </a:lnTo>
                          <a:lnTo>
                            <a:pt x="77" y="31"/>
                          </a:lnTo>
                          <a:lnTo>
                            <a:pt x="79" y="15"/>
                          </a:lnTo>
                          <a:lnTo>
                            <a:pt x="79" y="10"/>
                          </a:lnTo>
                          <a:lnTo>
                            <a:pt x="77" y="6"/>
                          </a:lnTo>
                          <a:lnTo>
                            <a:pt x="74" y="4"/>
                          </a:lnTo>
                          <a:lnTo>
                            <a:pt x="70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1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1840"/>
                      <a:ext cx="15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2" name="Freeform 8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103" y="1767"/>
                      <a:ext cx="99" cy="154"/>
                    </a:xfrm>
                    <a:custGeom>
                      <a:avLst/>
                      <a:gdLst/>
                      <a:ahLst/>
                      <a:cxnLst>
                        <a:cxn ang="0">
                          <a:pos x="72" y="0"/>
                        </a:cxn>
                        <a:cxn ang="0">
                          <a:pos x="81" y="4"/>
                        </a:cxn>
                        <a:cxn ang="0">
                          <a:pos x="90" y="10"/>
                        </a:cxn>
                        <a:cxn ang="0">
                          <a:pos x="96" y="18"/>
                        </a:cxn>
                        <a:cxn ang="0">
                          <a:pos x="99" y="42"/>
                        </a:cxn>
                        <a:cxn ang="0">
                          <a:pos x="95" y="79"/>
                        </a:cxn>
                        <a:cxn ang="0">
                          <a:pos x="84" y="112"/>
                        </a:cxn>
                        <a:cxn ang="0">
                          <a:pos x="57" y="144"/>
                        </a:cxn>
                        <a:cxn ang="0">
                          <a:pos x="49" y="149"/>
                        </a:cxn>
                        <a:cxn ang="0">
                          <a:pos x="37" y="154"/>
                        </a:cxn>
                        <a:cxn ang="0">
                          <a:pos x="19" y="151"/>
                        </a:cxn>
                        <a:cxn ang="0">
                          <a:pos x="12" y="145"/>
                        </a:cxn>
                        <a:cxn ang="0">
                          <a:pos x="6" y="137"/>
                        </a:cxn>
                        <a:cxn ang="0">
                          <a:pos x="1" y="122"/>
                        </a:cxn>
                        <a:cxn ang="0">
                          <a:pos x="1" y="95"/>
                        </a:cxn>
                        <a:cxn ang="0">
                          <a:pos x="8" y="60"/>
                        </a:cxn>
                        <a:cxn ang="0">
                          <a:pos x="27" y="25"/>
                        </a:cxn>
                        <a:cxn ang="0">
                          <a:pos x="49" y="4"/>
                        </a:cxn>
                        <a:cxn ang="0">
                          <a:pos x="57" y="1"/>
                        </a:cxn>
                        <a:cxn ang="0">
                          <a:pos x="67" y="0"/>
                        </a:cxn>
                        <a:cxn ang="0">
                          <a:pos x="67" y="4"/>
                        </a:cxn>
                        <a:cxn ang="0">
                          <a:pos x="59" y="8"/>
                        </a:cxn>
                        <a:cxn ang="0">
                          <a:pos x="54" y="17"/>
                        </a:cxn>
                        <a:cxn ang="0">
                          <a:pos x="50" y="28"/>
                        </a:cxn>
                        <a:cxn ang="0">
                          <a:pos x="38" y="64"/>
                        </a:cxn>
                        <a:cxn ang="0">
                          <a:pos x="24" y="112"/>
                        </a:cxn>
                        <a:cxn ang="0">
                          <a:pos x="20" y="132"/>
                        </a:cxn>
                        <a:cxn ang="0">
                          <a:pos x="23" y="146"/>
                        </a:cxn>
                        <a:cxn ang="0">
                          <a:pos x="29" y="149"/>
                        </a:cxn>
                        <a:cxn ang="0">
                          <a:pos x="39" y="146"/>
                        </a:cxn>
                        <a:cxn ang="0">
                          <a:pos x="56" y="108"/>
                        </a:cxn>
                        <a:cxn ang="0">
                          <a:pos x="72" y="50"/>
                        </a:cxn>
                        <a:cxn ang="0">
                          <a:pos x="79" y="16"/>
                        </a:cxn>
                        <a:cxn ang="0">
                          <a:pos x="77" y="6"/>
                        </a:cxn>
                        <a:cxn ang="0">
                          <a:pos x="72" y="5"/>
                        </a:cxn>
                      </a:cxnLst>
                      <a:rect l="0" t="0" r="r" b="b"/>
                      <a:pathLst>
                        <a:path w="99" h="154">
                          <a:moveTo>
                            <a:pt x="67" y="0"/>
                          </a:moveTo>
                          <a:lnTo>
                            <a:pt x="72" y="0"/>
                          </a:lnTo>
                          <a:lnTo>
                            <a:pt x="78" y="1"/>
                          </a:lnTo>
                          <a:lnTo>
                            <a:pt x="81" y="4"/>
                          </a:lnTo>
                          <a:lnTo>
                            <a:pt x="86" y="6"/>
                          </a:lnTo>
                          <a:lnTo>
                            <a:pt x="90" y="10"/>
                          </a:lnTo>
                          <a:lnTo>
                            <a:pt x="92" y="13"/>
                          </a:lnTo>
                          <a:lnTo>
                            <a:pt x="96" y="18"/>
                          </a:lnTo>
                          <a:lnTo>
                            <a:pt x="99" y="32"/>
                          </a:lnTo>
                          <a:lnTo>
                            <a:pt x="99" y="42"/>
                          </a:lnTo>
                          <a:lnTo>
                            <a:pt x="98" y="59"/>
                          </a:lnTo>
                          <a:lnTo>
                            <a:pt x="95" y="79"/>
                          </a:lnTo>
                          <a:lnTo>
                            <a:pt x="90" y="96"/>
                          </a:lnTo>
                          <a:lnTo>
                            <a:pt x="84" y="112"/>
                          </a:lnTo>
                          <a:lnTo>
                            <a:pt x="72" y="130"/>
                          </a:lnTo>
                          <a:lnTo>
                            <a:pt x="57" y="144"/>
                          </a:lnTo>
                          <a:lnTo>
                            <a:pt x="54" y="146"/>
                          </a:lnTo>
                          <a:lnTo>
                            <a:pt x="49" y="149"/>
                          </a:lnTo>
                          <a:lnTo>
                            <a:pt x="43" y="152"/>
                          </a:lnTo>
                          <a:lnTo>
                            <a:pt x="37" y="154"/>
                          </a:lnTo>
                          <a:lnTo>
                            <a:pt x="26" y="154"/>
                          </a:lnTo>
                          <a:lnTo>
                            <a:pt x="19" y="151"/>
                          </a:lnTo>
                          <a:lnTo>
                            <a:pt x="15" y="149"/>
                          </a:lnTo>
                          <a:lnTo>
                            <a:pt x="12" y="145"/>
                          </a:lnTo>
                          <a:lnTo>
                            <a:pt x="9" y="142"/>
                          </a:lnTo>
                          <a:lnTo>
                            <a:pt x="6" y="137"/>
                          </a:lnTo>
                          <a:lnTo>
                            <a:pt x="5" y="132"/>
                          </a:lnTo>
                          <a:lnTo>
                            <a:pt x="1" y="122"/>
                          </a:lnTo>
                          <a:lnTo>
                            <a:pt x="0" y="112"/>
                          </a:lnTo>
                          <a:lnTo>
                            <a:pt x="1" y="95"/>
                          </a:lnTo>
                          <a:lnTo>
                            <a:pt x="3" y="78"/>
                          </a:lnTo>
                          <a:lnTo>
                            <a:pt x="8" y="60"/>
                          </a:lnTo>
                          <a:lnTo>
                            <a:pt x="17" y="41"/>
                          </a:lnTo>
                          <a:lnTo>
                            <a:pt x="27" y="25"/>
                          </a:lnTo>
                          <a:lnTo>
                            <a:pt x="38" y="13"/>
                          </a:lnTo>
                          <a:lnTo>
                            <a:pt x="49" y="4"/>
                          </a:lnTo>
                          <a:lnTo>
                            <a:pt x="54" y="2"/>
                          </a:lnTo>
                          <a:lnTo>
                            <a:pt x="57" y="1"/>
                          </a:lnTo>
                          <a:lnTo>
                            <a:pt x="62" y="0"/>
                          </a:lnTo>
                          <a:lnTo>
                            <a:pt x="67" y="0"/>
                          </a:lnTo>
                          <a:close/>
                          <a:moveTo>
                            <a:pt x="69" y="4"/>
                          </a:moveTo>
                          <a:lnTo>
                            <a:pt x="67" y="4"/>
                          </a:lnTo>
                          <a:lnTo>
                            <a:pt x="60" y="7"/>
                          </a:lnTo>
                          <a:lnTo>
                            <a:pt x="59" y="8"/>
                          </a:lnTo>
                          <a:lnTo>
                            <a:pt x="56" y="13"/>
                          </a:lnTo>
                          <a:lnTo>
                            <a:pt x="54" y="17"/>
                          </a:lnTo>
                          <a:lnTo>
                            <a:pt x="53" y="22"/>
                          </a:lnTo>
                          <a:lnTo>
                            <a:pt x="50" y="28"/>
                          </a:lnTo>
                          <a:lnTo>
                            <a:pt x="44" y="44"/>
                          </a:lnTo>
                          <a:lnTo>
                            <a:pt x="38" y="64"/>
                          </a:lnTo>
                          <a:lnTo>
                            <a:pt x="32" y="86"/>
                          </a:lnTo>
                          <a:lnTo>
                            <a:pt x="24" y="112"/>
                          </a:lnTo>
                          <a:lnTo>
                            <a:pt x="21" y="126"/>
                          </a:lnTo>
                          <a:lnTo>
                            <a:pt x="20" y="132"/>
                          </a:lnTo>
                          <a:lnTo>
                            <a:pt x="20" y="142"/>
                          </a:lnTo>
                          <a:lnTo>
                            <a:pt x="23" y="146"/>
                          </a:lnTo>
                          <a:lnTo>
                            <a:pt x="25" y="148"/>
                          </a:lnTo>
                          <a:lnTo>
                            <a:pt x="29" y="149"/>
                          </a:lnTo>
                          <a:lnTo>
                            <a:pt x="35" y="149"/>
                          </a:lnTo>
                          <a:lnTo>
                            <a:pt x="39" y="146"/>
                          </a:lnTo>
                          <a:lnTo>
                            <a:pt x="47" y="137"/>
                          </a:lnTo>
                          <a:lnTo>
                            <a:pt x="56" y="108"/>
                          </a:lnTo>
                          <a:lnTo>
                            <a:pt x="63" y="82"/>
                          </a:lnTo>
                          <a:lnTo>
                            <a:pt x="72" y="50"/>
                          </a:lnTo>
                          <a:lnTo>
                            <a:pt x="77" y="31"/>
                          </a:lnTo>
                          <a:lnTo>
                            <a:pt x="79" y="16"/>
                          </a:lnTo>
                          <a:lnTo>
                            <a:pt x="79" y="11"/>
                          </a:lnTo>
                          <a:lnTo>
                            <a:pt x="77" y="6"/>
                          </a:lnTo>
                          <a:lnTo>
                            <a:pt x="74" y="5"/>
                          </a:lnTo>
                          <a:lnTo>
                            <a:pt x="72" y="5"/>
                          </a:lnTo>
                          <a:lnTo>
                            <a:pt x="69" y="4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3" name="Freeform 82"/>
                    <p:cNvSpPr>
                      <a:spLocks/>
                    </p:cNvSpPr>
                    <p:nvPr/>
                  </p:nvSpPr>
                  <p:spPr bwMode="auto">
                    <a:xfrm>
                      <a:off x="1200" y="1886"/>
                      <a:ext cx="36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17" y="0"/>
                        </a:cxn>
                        <a:cxn ang="0">
                          <a:pos x="22" y="0"/>
                        </a:cxn>
                        <a:cxn ang="0">
                          <a:pos x="31" y="5"/>
                        </a:cxn>
                        <a:cxn ang="0">
                          <a:pos x="33" y="7"/>
                        </a:cxn>
                        <a:cxn ang="0">
                          <a:pos x="34" y="11"/>
                        </a:cxn>
                        <a:cxn ang="0">
                          <a:pos x="36" y="15"/>
                        </a:cxn>
                        <a:cxn ang="0">
                          <a:pos x="34" y="25"/>
                        </a:cxn>
                        <a:cxn ang="0">
                          <a:pos x="31" y="30"/>
                        </a:cxn>
                        <a:cxn ang="0">
                          <a:pos x="29" y="32"/>
                        </a:cxn>
                        <a:cxn ang="0">
                          <a:pos x="24" y="35"/>
                        </a:cxn>
                        <a:cxn ang="0">
                          <a:pos x="12" y="35"/>
                        </a:cxn>
                        <a:cxn ang="0">
                          <a:pos x="7" y="32"/>
                        </a:cxn>
                        <a:cxn ang="0">
                          <a:pos x="2" y="27"/>
                        </a:cxn>
                        <a:cxn ang="0">
                          <a:pos x="1" y="25"/>
                        </a:cxn>
                        <a:cxn ang="0">
                          <a:pos x="1" y="23"/>
                        </a:cxn>
                        <a:cxn ang="0">
                          <a:pos x="0" y="19"/>
                        </a:cxn>
                        <a:cxn ang="0">
                          <a:pos x="0" y="13"/>
                        </a:cxn>
                        <a:cxn ang="0">
                          <a:pos x="1" y="11"/>
                        </a:cxn>
                        <a:cxn ang="0">
                          <a:pos x="1" y="9"/>
                        </a:cxn>
                        <a:cxn ang="0">
                          <a:pos x="2" y="7"/>
                        </a:cxn>
                        <a:cxn ang="0">
                          <a:pos x="5" y="5"/>
                        </a:cxn>
                        <a:cxn ang="0">
                          <a:pos x="8" y="2"/>
                        </a:cxn>
                        <a:cxn ang="0">
                          <a:pos x="13" y="0"/>
                        </a:cxn>
                        <a:cxn ang="0">
                          <a:pos x="17" y="0"/>
                        </a:cxn>
                      </a:cxnLst>
                      <a:rect l="0" t="0" r="r" b="b"/>
                      <a:pathLst>
                        <a:path w="36" h="35">
                          <a:moveTo>
                            <a:pt x="17" y="0"/>
                          </a:moveTo>
                          <a:lnTo>
                            <a:pt x="22" y="0"/>
                          </a:lnTo>
                          <a:lnTo>
                            <a:pt x="31" y="5"/>
                          </a:lnTo>
                          <a:lnTo>
                            <a:pt x="33" y="7"/>
                          </a:lnTo>
                          <a:lnTo>
                            <a:pt x="34" y="11"/>
                          </a:lnTo>
                          <a:lnTo>
                            <a:pt x="36" y="15"/>
                          </a:lnTo>
                          <a:lnTo>
                            <a:pt x="34" y="25"/>
                          </a:lnTo>
                          <a:lnTo>
                            <a:pt x="31" y="30"/>
                          </a:lnTo>
                          <a:lnTo>
                            <a:pt x="29" y="32"/>
                          </a:lnTo>
                          <a:lnTo>
                            <a:pt x="24" y="35"/>
                          </a:lnTo>
                          <a:lnTo>
                            <a:pt x="12" y="35"/>
                          </a:lnTo>
                          <a:lnTo>
                            <a:pt x="7" y="32"/>
                          </a:lnTo>
                          <a:lnTo>
                            <a:pt x="2" y="27"/>
                          </a:lnTo>
                          <a:lnTo>
                            <a:pt x="1" y="25"/>
                          </a:lnTo>
                          <a:lnTo>
                            <a:pt x="1" y="23"/>
                          </a:lnTo>
                          <a:lnTo>
                            <a:pt x="0" y="19"/>
                          </a:lnTo>
                          <a:lnTo>
                            <a:pt x="0" y="13"/>
                          </a:lnTo>
                          <a:lnTo>
                            <a:pt x="1" y="11"/>
                          </a:lnTo>
                          <a:lnTo>
                            <a:pt x="1" y="9"/>
                          </a:lnTo>
                          <a:lnTo>
                            <a:pt x="2" y="7"/>
                          </a:lnTo>
                          <a:lnTo>
                            <a:pt x="5" y="5"/>
                          </a:lnTo>
                          <a:lnTo>
                            <a:pt x="8" y="2"/>
                          </a:lnTo>
                          <a:lnTo>
                            <a:pt x="13" y="0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4" name="Freeform 83"/>
                    <p:cNvSpPr>
                      <a:spLocks/>
                    </p:cNvSpPr>
                    <p:nvPr/>
                  </p:nvSpPr>
                  <p:spPr bwMode="auto">
                    <a:xfrm>
                      <a:off x="1266" y="1769"/>
                      <a:ext cx="105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0"/>
                        </a:cxn>
                        <a:cxn ang="0">
                          <a:pos x="105" y="0"/>
                        </a:cxn>
                        <a:cxn ang="0">
                          <a:pos x="97" y="26"/>
                        </a:cxn>
                        <a:cxn ang="0">
                          <a:pos x="47" y="26"/>
                        </a:cxn>
                        <a:cxn ang="0">
                          <a:pos x="40" y="40"/>
                        </a:cxn>
                        <a:cxn ang="0">
                          <a:pos x="54" y="44"/>
                        </a:cxn>
                        <a:cxn ang="0">
                          <a:pos x="65" y="48"/>
                        </a:cxn>
                        <a:cxn ang="0">
                          <a:pos x="70" y="52"/>
                        </a:cxn>
                        <a:cxn ang="0">
                          <a:pos x="73" y="54"/>
                        </a:cxn>
                        <a:cxn ang="0">
                          <a:pos x="77" y="58"/>
                        </a:cxn>
                        <a:cxn ang="0">
                          <a:pos x="82" y="65"/>
                        </a:cxn>
                        <a:cxn ang="0">
                          <a:pos x="87" y="77"/>
                        </a:cxn>
                        <a:cxn ang="0">
                          <a:pos x="89" y="88"/>
                        </a:cxn>
                        <a:cxn ang="0">
                          <a:pos x="87" y="105"/>
                        </a:cxn>
                        <a:cxn ang="0">
                          <a:pos x="79" y="119"/>
                        </a:cxn>
                        <a:cxn ang="0">
                          <a:pos x="70" y="132"/>
                        </a:cxn>
                        <a:cxn ang="0">
                          <a:pos x="55" y="142"/>
                        </a:cxn>
                        <a:cxn ang="0">
                          <a:pos x="46" y="148"/>
                        </a:cxn>
                        <a:cxn ang="0">
                          <a:pos x="35" y="150"/>
                        </a:cxn>
                        <a:cxn ang="0">
                          <a:pos x="23" y="152"/>
                        </a:cxn>
                        <a:cxn ang="0">
                          <a:pos x="15" y="152"/>
                        </a:cxn>
                        <a:cxn ang="0">
                          <a:pos x="7" y="149"/>
                        </a:cxn>
                        <a:cxn ang="0">
                          <a:pos x="3" y="144"/>
                        </a:cxn>
                        <a:cxn ang="0">
                          <a:pos x="0" y="140"/>
                        </a:cxn>
                        <a:cxn ang="0">
                          <a:pos x="0" y="132"/>
                        </a:cxn>
                        <a:cxn ang="0">
                          <a:pos x="3" y="128"/>
                        </a:cxn>
                        <a:cxn ang="0">
                          <a:pos x="5" y="126"/>
                        </a:cxn>
                        <a:cxn ang="0">
                          <a:pos x="16" y="126"/>
                        </a:cxn>
                        <a:cxn ang="0">
                          <a:pos x="18" y="128"/>
                        </a:cxn>
                        <a:cxn ang="0">
                          <a:pos x="19" y="128"/>
                        </a:cxn>
                        <a:cxn ang="0">
                          <a:pos x="23" y="131"/>
                        </a:cxn>
                        <a:cxn ang="0">
                          <a:pos x="27" y="134"/>
                        </a:cxn>
                        <a:cxn ang="0">
                          <a:pos x="30" y="137"/>
                        </a:cxn>
                        <a:cxn ang="0">
                          <a:pos x="37" y="142"/>
                        </a:cxn>
                        <a:cxn ang="0">
                          <a:pos x="42" y="142"/>
                        </a:cxn>
                        <a:cxn ang="0">
                          <a:pos x="52" y="140"/>
                        </a:cxn>
                        <a:cxn ang="0">
                          <a:pos x="55" y="135"/>
                        </a:cxn>
                        <a:cxn ang="0">
                          <a:pos x="60" y="128"/>
                        </a:cxn>
                        <a:cxn ang="0">
                          <a:pos x="63" y="120"/>
                        </a:cxn>
                        <a:cxn ang="0">
                          <a:pos x="63" y="110"/>
                        </a:cxn>
                        <a:cxn ang="0">
                          <a:pos x="61" y="96"/>
                        </a:cxn>
                        <a:cxn ang="0">
                          <a:pos x="55" y="86"/>
                        </a:cxn>
                        <a:cxn ang="0">
                          <a:pos x="54" y="81"/>
                        </a:cxn>
                        <a:cxn ang="0">
                          <a:pos x="51" y="77"/>
                        </a:cxn>
                        <a:cxn ang="0">
                          <a:pos x="48" y="74"/>
                        </a:cxn>
                        <a:cxn ang="0">
                          <a:pos x="43" y="70"/>
                        </a:cxn>
                        <a:cxn ang="0">
                          <a:pos x="40" y="68"/>
                        </a:cxn>
                        <a:cxn ang="0">
                          <a:pos x="31" y="64"/>
                        </a:cxn>
                        <a:cxn ang="0">
                          <a:pos x="18" y="63"/>
                        </a:cxn>
                        <a:cxn ang="0">
                          <a:pos x="49" y="0"/>
                        </a:cxn>
                      </a:cxnLst>
                      <a:rect l="0" t="0" r="r" b="b"/>
                      <a:pathLst>
                        <a:path w="105" h="152">
                          <a:moveTo>
                            <a:pt x="49" y="0"/>
                          </a:moveTo>
                          <a:lnTo>
                            <a:pt x="105" y="0"/>
                          </a:lnTo>
                          <a:lnTo>
                            <a:pt x="97" y="26"/>
                          </a:lnTo>
                          <a:lnTo>
                            <a:pt x="47" y="26"/>
                          </a:lnTo>
                          <a:lnTo>
                            <a:pt x="40" y="40"/>
                          </a:lnTo>
                          <a:lnTo>
                            <a:pt x="54" y="44"/>
                          </a:lnTo>
                          <a:lnTo>
                            <a:pt x="65" y="48"/>
                          </a:lnTo>
                          <a:lnTo>
                            <a:pt x="70" y="52"/>
                          </a:lnTo>
                          <a:lnTo>
                            <a:pt x="73" y="54"/>
                          </a:lnTo>
                          <a:lnTo>
                            <a:pt x="77" y="58"/>
                          </a:lnTo>
                          <a:lnTo>
                            <a:pt x="82" y="65"/>
                          </a:lnTo>
                          <a:lnTo>
                            <a:pt x="87" y="77"/>
                          </a:lnTo>
                          <a:lnTo>
                            <a:pt x="89" y="88"/>
                          </a:lnTo>
                          <a:lnTo>
                            <a:pt x="87" y="105"/>
                          </a:lnTo>
                          <a:lnTo>
                            <a:pt x="79" y="119"/>
                          </a:lnTo>
                          <a:lnTo>
                            <a:pt x="70" y="132"/>
                          </a:lnTo>
                          <a:lnTo>
                            <a:pt x="55" y="142"/>
                          </a:lnTo>
                          <a:lnTo>
                            <a:pt x="46" y="148"/>
                          </a:lnTo>
                          <a:lnTo>
                            <a:pt x="35" y="150"/>
                          </a:lnTo>
                          <a:lnTo>
                            <a:pt x="23" y="152"/>
                          </a:lnTo>
                          <a:lnTo>
                            <a:pt x="15" y="152"/>
                          </a:lnTo>
                          <a:lnTo>
                            <a:pt x="7" y="149"/>
                          </a:lnTo>
                          <a:lnTo>
                            <a:pt x="3" y="144"/>
                          </a:lnTo>
                          <a:lnTo>
                            <a:pt x="0" y="140"/>
                          </a:lnTo>
                          <a:lnTo>
                            <a:pt x="0" y="132"/>
                          </a:lnTo>
                          <a:lnTo>
                            <a:pt x="3" y="128"/>
                          </a:lnTo>
                          <a:lnTo>
                            <a:pt x="5" y="126"/>
                          </a:lnTo>
                          <a:lnTo>
                            <a:pt x="16" y="126"/>
                          </a:lnTo>
                          <a:lnTo>
                            <a:pt x="18" y="128"/>
                          </a:lnTo>
                          <a:lnTo>
                            <a:pt x="19" y="128"/>
                          </a:lnTo>
                          <a:lnTo>
                            <a:pt x="23" y="131"/>
                          </a:lnTo>
                          <a:lnTo>
                            <a:pt x="27" y="134"/>
                          </a:lnTo>
                          <a:lnTo>
                            <a:pt x="30" y="137"/>
                          </a:lnTo>
                          <a:lnTo>
                            <a:pt x="37" y="142"/>
                          </a:lnTo>
                          <a:lnTo>
                            <a:pt x="42" y="142"/>
                          </a:lnTo>
                          <a:lnTo>
                            <a:pt x="52" y="140"/>
                          </a:lnTo>
                          <a:lnTo>
                            <a:pt x="55" y="135"/>
                          </a:lnTo>
                          <a:lnTo>
                            <a:pt x="60" y="128"/>
                          </a:lnTo>
                          <a:lnTo>
                            <a:pt x="63" y="120"/>
                          </a:lnTo>
                          <a:lnTo>
                            <a:pt x="63" y="110"/>
                          </a:lnTo>
                          <a:lnTo>
                            <a:pt x="61" y="96"/>
                          </a:lnTo>
                          <a:lnTo>
                            <a:pt x="55" y="86"/>
                          </a:lnTo>
                          <a:lnTo>
                            <a:pt x="54" y="81"/>
                          </a:lnTo>
                          <a:lnTo>
                            <a:pt x="51" y="77"/>
                          </a:lnTo>
                          <a:lnTo>
                            <a:pt x="48" y="74"/>
                          </a:lnTo>
                          <a:lnTo>
                            <a:pt x="43" y="70"/>
                          </a:lnTo>
                          <a:lnTo>
                            <a:pt x="40" y="68"/>
                          </a:lnTo>
                          <a:lnTo>
                            <a:pt x="31" y="64"/>
                          </a:lnTo>
                          <a:lnTo>
                            <a:pt x="18" y="63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5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1495"/>
                      <a:ext cx="15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6" name="Freeform 85"/>
                    <p:cNvSpPr>
                      <a:spLocks/>
                    </p:cNvSpPr>
                    <p:nvPr/>
                  </p:nvSpPr>
                  <p:spPr bwMode="auto">
                    <a:xfrm>
                      <a:off x="1265" y="1420"/>
                      <a:ext cx="94" cy="151"/>
                    </a:xfrm>
                    <a:custGeom>
                      <a:avLst/>
                      <a:gdLst/>
                      <a:ahLst/>
                      <a:cxnLst>
                        <a:cxn ang="0">
                          <a:pos x="94" y="0"/>
                        </a:cxn>
                        <a:cxn ang="0">
                          <a:pos x="58" y="124"/>
                        </a:cxn>
                        <a:cxn ang="0">
                          <a:pos x="56" y="129"/>
                        </a:cxn>
                        <a:cxn ang="0">
                          <a:pos x="54" y="136"/>
                        </a:cxn>
                        <a:cxn ang="0">
                          <a:pos x="54" y="138"/>
                        </a:cxn>
                        <a:cxn ang="0">
                          <a:pos x="55" y="139"/>
                        </a:cxn>
                        <a:cxn ang="0">
                          <a:pos x="55" y="141"/>
                        </a:cxn>
                        <a:cxn ang="0">
                          <a:pos x="59" y="144"/>
                        </a:cxn>
                        <a:cxn ang="0">
                          <a:pos x="62" y="144"/>
                        </a:cxn>
                        <a:cxn ang="0">
                          <a:pos x="70" y="147"/>
                        </a:cxn>
                        <a:cxn ang="0">
                          <a:pos x="74" y="147"/>
                        </a:cxn>
                        <a:cxn ang="0">
                          <a:pos x="74" y="151"/>
                        </a:cxn>
                        <a:cxn ang="0">
                          <a:pos x="0" y="151"/>
                        </a:cxn>
                        <a:cxn ang="0">
                          <a:pos x="2" y="147"/>
                        </a:cxn>
                        <a:cxn ang="0">
                          <a:pos x="11" y="147"/>
                        </a:cxn>
                        <a:cxn ang="0">
                          <a:pos x="14" y="145"/>
                        </a:cxn>
                        <a:cxn ang="0">
                          <a:pos x="16" y="144"/>
                        </a:cxn>
                        <a:cxn ang="0">
                          <a:pos x="19" y="144"/>
                        </a:cxn>
                        <a:cxn ang="0">
                          <a:pos x="24" y="142"/>
                        </a:cxn>
                        <a:cxn ang="0">
                          <a:pos x="25" y="139"/>
                        </a:cxn>
                        <a:cxn ang="0">
                          <a:pos x="26" y="138"/>
                        </a:cxn>
                        <a:cxn ang="0">
                          <a:pos x="28" y="136"/>
                        </a:cxn>
                        <a:cxn ang="0">
                          <a:pos x="28" y="132"/>
                        </a:cxn>
                        <a:cxn ang="0">
                          <a:pos x="29" y="129"/>
                        </a:cxn>
                        <a:cxn ang="0">
                          <a:pos x="30" y="124"/>
                        </a:cxn>
                        <a:cxn ang="0">
                          <a:pos x="52" y="51"/>
                        </a:cxn>
                        <a:cxn ang="0">
                          <a:pos x="54" y="45"/>
                        </a:cxn>
                        <a:cxn ang="0">
                          <a:pos x="55" y="40"/>
                        </a:cxn>
                        <a:cxn ang="0">
                          <a:pos x="58" y="35"/>
                        </a:cxn>
                        <a:cxn ang="0">
                          <a:pos x="58" y="21"/>
                        </a:cxn>
                        <a:cxn ang="0">
                          <a:pos x="56" y="18"/>
                        </a:cxn>
                        <a:cxn ang="0">
                          <a:pos x="52" y="16"/>
                        </a:cxn>
                        <a:cxn ang="0">
                          <a:pos x="35" y="16"/>
                        </a:cxn>
                        <a:cxn ang="0">
                          <a:pos x="35" y="13"/>
                        </a:cxn>
                        <a:cxn ang="0">
                          <a:pos x="89" y="0"/>
                        </a:cxn>
                        <a:cxn ang="0">
                          <a:pos x="94" y="0"/>
                        </a:cxn>
                      </a:cxnLst>
                      <a:rect l="0" t="0" r="r" b="b"/>
                      <a:pathLst>
                        <a:path w="94" h="151">
                          <a:moveTo>
                            <a:pt x="94" y="0"/>
                          </a:moveTo>
                          <a:lnTo>
                            <a:pt x="58" y="124"/>
                          </a:lnTo>
                          <a:lnTo>
                            <a:pt x="56" y="129"/>
                          </a:lnTo>
                          <a:lnTo>
                            <a:pt x="54" y="136"/>
                          </a:lnTo>
                          <a:lnTo>
                            <a:pt x="54" y="138"/>
                          </a:lnTo>
                          <a:lnTo>
                            <a:pt x="55" y="139"/>
                          </a:lnTo>
                          <a:lnTo>
                            <a:pt x="55" y="141"/>
                          </a:lnTo>
                          <a:lnTo>
                            <a:pt x="59" y="144"/>
                          </a:lnTo>
                          <a:lnTo>
                            <a:pt x="62" y="144"/>
                          </a:lnTo>
                          <a:lnTo>
                            <a:pt x="70" y="147"/>
                          </a:lnTo>
                          <a:lnTo>
                            <a:pt x="74" y="147"/>
                          </a:lnTo>
                          <a:lnTo>
                            <a:pt x="74" y="151"/>
                          </a:lnTo>
                          <a:lnTo>
                            <a:pt x="0" y="151"/>
                          </a:lnTo>
                          <a:lnTo>
                            <a:pt x="2" y="147"/>
                          </a:lnTo>
                          <a:lnTo>
                            <a:pt x="11" y="147"/>
                          </a:lnTo>
                          <a:lnTo>
                            <a:pt x="14" y="145"/>
                          </a:lnTo>
                          <a:lnTo>
                            <a:pt x="16" y="144"/>
                          </a:lnTo>
                          <a:lnTo>
                            <a:pt x="19" y="144"/>
                          </a:lnTo>
                          <a:lnTo>
                            <a:pt x="24" y="142"/>
                          </a:lnTo>
                          <a:lnTo>
                            <a:pt x="25" y="139"/>
                          </a:lnTo>
                          <a:lnTo>
                            <a:pt x="26" y="138"/>
                          </a:lnTo>
                          <a:lnTo>
                            <a:pt x="28" y="136"/>
                          </a:lnTo>
                          <a:lnTo>
                            <a:pt x="28" y="132"/>
                          </a:lnTo>
                          <a:lnTo>
                            <a:pt x="29" y="129"/>
                          </a:lnTo>
                          <a:lnTo>
                            <a:pt x="30" y="124"/>
                          </a:lnTo>
                          <a:lnTo>
                            <a:pt x="52" y="51"/>
                          </a:lnTo>
                          <a:lnTo>
                            <a:pt x="54" y="45"/>
                          </a:lnTo>
                          <a:lnTo>
                            <a:pt x="55" y="40"/>
                          </a:lnTo>
                          <a:lnTo>
                            <a:pt x="58" y="35"/>
                          </a:lnTo>
                          <a:lnTo>
                            <a:pt x="58" y="21"/>
                          </a:lnTo>
                          <a:lnTo>
                            <a:pt x="56" y="18"/>
                          </a:lnTo>
                          <a:lnTo>
                            <a:pt x="52" y="16"/>
                          </a:lnTo>
                          <a:lnTo>
                            <a:pt x="35" y="16"/>
                          </a:lnTo>
                          <a:lnTo>
                            <a:pt x="35" y="13"/>
                          </a:lnTo>
                          <a:lnTo>
                            <a:pt x="89" y="0"/>
                          </a:lnTo>
                          <a:lnTo>
                            <a:pt x="94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7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1148"/>
                      <a:ext cx="15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8" name="Freeform 87"/>
                    <p:cNvSpPr>
                      <a:spLocks/>
                    </p:cNvSpPr>
                    <p:nvPr/>
                  </p:nvSpPr>
                  <p:spPr bwMode="auto">
                    <a:xfrm>
                      <a:off x="1096" y="1074"/>
                      <a:ext cx="93" cy="152"/>
                    </a:xfrm>
                    <a:custGeom>
                      <a:avLst/>
                      <a:gdLst/>
                      <a:ahLst/>
                      <a:cxnLst>
                        <a:cxn ang="0">
                          <a:pos x="93" y="0"/>
                        </a:cxn>
                        <a:cxn ang="0">
                          <a:pos x="57" y="124"/>
                        </a:cxn>
                        <a:cxn ang="0">
                          <a:pos x="56" y="129"/>
                        </a:cxn>
                        <a:cxn ang="0">
                          <a:pos x="54" y="136"/>
                        </a:cxn>
                        <a:cxn ang="0">
                          <a:pos x="54" y="139"/>
                        </a:cxn>
                        <a:cxn ang="0">
                          <a:pos x="55" y="140"/>
                        </a:cxn>
                        <a:cxn ang="0">
                          <a:pos x="55" y="141"/>
                        </a:cxn>
                        <a:cxn ang="0">
                          <a:pos x="58" y="145"/>
                        </a:cxn>
                        <a:cxn ang="0">
                          <a:pos x="62" y="145"/>
                        </a:cxn>
                        <a:cxn ang="0">
                          <a:pos x="69" y="147"/>
                        </a:cxn>
                        <a:cxn ang="0">
                          <a:pos x="74" y="147"/>
                        </a:cxn>
                        <a:cxn ang="0">
                          <a:pos x="74" y="152"/>
                        </a:cxn>
                        <a:cxn ang="0">
                          <a:pos x="0" y="152"/>
                        </a:cxn>
                        <a:cxn ang="0">
                          <a:pos x="2" y="147"/>
                        </a:cxn>
                        <a:cxn ang="0">
                          <a:pos x="10" y="147"/>
                        </a:cxn>
                        <a:cxn ang="0">
                          <a:pos x="14" y="146"/>
                        </a:cxn>
                        <a:cxn ang="0">
                          <a:pos x="15" y="145"/>
                        </a:cxn>
                        <a:cxn ang="0">
                          <a:pos x="19" y="145"/>
                        </a:cxn>
                        <a:cxn ang="0">
                          <a:pos x="24" y="142"/>
                        </a:cxn>
                        <a:cxn ang="0">
                          <a:pos x="25" y="140"/>
                        </a:cxn>
                        <a:cxn ang="0">
                          <a:pos x="26" y="139"/>
                        </a:cxn>
                        <a:cxn ang="0">
                          <a:pos x="27" y="136"/>
                        </a:cxn>
                        <a:cxn ang="0">
                          <a:pos x="27" y="133"/>
                        </a:cxn>
                        <a:cxn ang="0">
                          <a:pos x="28" y="129"/>
                        </a:cxn>
                        <a:cxn ang="0">
                          <a:pos x="30" y="124"/>
                        </a:cxn>
                        <a:cxn ang="0">
                          <a:pos x="51" y="51"/>
                        </a:cxn>
                        <a:cxn ang="0">
                          <a:pos x="54" y="45"/>
                        </a:cxn>
                        <a:cxn ang="0">
                          <a:pos x="55" y="40"/>
                        </a:cxn>
                        <a:cxn ang="0">
                          <a:pos x="57" y="35"/>
                        </a:cxn>
                        <a:cxn ang="0">
                          <a:pos x="57" y="21"/>
                        </a:cxn>
                        <a:cxn ang="0">
                          <a:pos x="56" y="18"/>
                        </a:cxn>
                        <a:cxn ang="0">
                          <a:pos x="51" y="16"/>
                        </a:cxn>
                        <a:cxn ang="0">
                          <a:pos x="34" y="16"/>
                        </a:cxn>
                        <a:cxn ang="0">
                          <a:pos x="34" y="14"/>
                        </a:cxn>
                        <a:cxn ang="0">
                          <a:pos x="88" y="0"/>
                        </a:cxn>
                        <a:cxn ang="0">
                          <a:pos x="93" y="0"/>
                        </a:cxn>
                      </a:cxnLst>
                      <a:rect l="0" t="0" r="r" b="b"/>
                      <a:pathLst>
                        <a:path w="93" h="152">
                          <a:moveTo>
                            <a:pt x="93" y="0"/>
                          </a:moveTo>
                          <a:lnTo>
                            <a:pt x="57" y="124"/>
                          </a:lnTo>
                          <a:lnTo>
                            <a:pt x="56" y="129"/>
                          </a:lnTo>
                          <a:lnTo>
                            <a:pt x="54" y="136"/>
                          </a:lnTo>
                          <a:lnTo>
                            <a:pt x="54" y="139"/>
                          </a:lnTo>
                          <a:lnTo>
                            <a:pt x="55" y="140"/>
                          </a:lnTo>
                          <a:lnTo>
                            <a:pt x="55" y="141"/>
                          </a:lnTo>
                          <a:lnTo>
                            <a:pt x="58" y="145"/>
                          </a:lnTo>
                          <a:lnTo>
                            <a:pt x="62" y="145"/>
                          </a:lnTo>
                          <a:lnTo>
                            <a:pt x="69" y="147"/>
                          </a:lnTo>
                          <a:lnTo>
                            <a:pt x="74" y="147"/>
                          </a:lnTo>
                          <a:lnTo>
                            <a:pt x="74" y="152"/>
                          </a:lnTo>
                          <a:lnTo>
                            <a:pt x="0" y="152"/>
                          </a:lnTo>
                          <a:lnTo>
                            <a:pt x="2" y="147"/>
                          </a:lnTo>
                          <a:lnTo>
                            <a:pt x="10" y="147"/>
                          </a:lnTo>
                          <a:lnTo>
                            <a:pt x="14" y="146"/>
                          </a:lnTo>
                          <a:lnTo>
                            <a:pt x="15" y="145"/>
                          </a:lnTo>
                          <a:lnTo>
                            <a:pt x="19" y="145"/>
                          </a:lnTo>
                          <a:lnTo>
                            <a:pt x="24" y="142"/>
                          </a:lnTo>
                          <a:lnTo>
                            <a:pt x="25" y="140"/>
                          </a:lnTo>
                          <a:lnTo>
                            <a:pt x="26" y="139"/>
                          </a:lnTo>
                          <a:lnTo>
                            <a:pt x="27" y="136"/>
                          </a:lnTo>
                          <a:lnTo>
                            <a:pt x="27" y="133"/>
                          </a:lnTo>
                          <a:lnTo>
                            <a:pt x="28" y="129"/>
                          </a:lnTo>
                          <a:lnTo>
                            <a:pt x="30" y="124"/>
                          </a:lnTo>
                          <a:lnTo>
                            <a:pt x="51" y="51"/>
                          </a:lnTo>
                          <a:lnTo>
                            <a:pt x="54" y="45"/>
                          </a:lnTo>
                          <a:lnTo>
                            <a:pt x="55" y="40"/>
                          </a:lnTo>
                          <a:lnTo>
                            <a:pt x="57" y="35"/>
                          </a:lnTo>
                          <a:lnTo>
                            <a:pt x="57" y="21"/>
                          </a:lnTo>
                          <a:lnTo>
                            <a:pt x="56" y="18"/>
                          </a:lnTo>
                          <a:lnTo>
                            <a:pt x="51" y="16"/>
                          </a:lnTo>
                          <a:lnTo>
                            <a:pt x="34" y="16"/>
                          </a:lnTo>
                          <a:lnTo>
                            <a:pt x="34" y="14"/>
                          </a:lnTo>
                          <a:lnTo>
                            <a:pt x="88" y="0"/>
                          </a:lnTo>
                          <a:lnTo>
                            <a:pt x="9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59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1200" y="1193"/>
                      <a:ext cx="36" cy="35"/>
                    </a:xfrm>
                    <a:custGeom>
                      <a:avLst/>
                      <a:gdLst/>
                      <a:ahLst/>
                      <a:cxnLst>
                        <a:cxn ang="0">
                          <a:pos x="17" y="0"/>
                        </a:cxn>
                        <a:cxn ang="0">
                          <a:pos x="22" y="0"/>
                        </a:cxn>
                        <a:cxn ang="0">
                          <a:pos x="31" y="5"/>
                        </a:cxn>
                        <a:cxn ang="0">
                          <a:pos x="33" y="8"/>
                        </a:cxn>
                        <a:cxn ang="0">
                          <a:pos x="34" y="11"/>
                        </a:cxn>
                        <a:cxn ang="0">
                          <a:pos x="36" y="16"/>
                        </a:cxn>
                        <a:cxn ang="0">
                          <a:pos x="34" y="26"/>
                        </a:cxn>
                        <a:cxn ang="0">
                          <a:pos x="31" y="30"/>
                        </a:cxn>
                        <a:cxn ang="0">
                          <a:pos x="29" y="33"/>
                        </a:cxn>
                        <a:cxn ang="0">
                          <a:pos x="24" y="35"/>
                        </a:cxn>
                        <a:cxn ang="0">
                          <a:pos x="12" y="35"/>
                        </a:cxn>
                        <a:cxn ang="0">
                          <a:pos x="7" y="33"/>
                        </a:cxn>
                        <a:cxn ang="0">
                          <a:pos x="2" y="28"/>
                        </a:cxn>
                        <a:cxn ang="0">
                          <a:pos x="1" y="26"/>
                        </a:cxn>
                        <a:cxn ang="0">
                          <a:pos x="1" y="23"/>
                        </a:cxn>
                        <a:cxn ang="0">
                          <a:pos x="0" y="20"/>
                        </a:cxn>
                        <a:cxn ang="0">
                          <a:pos x="0" y="14"/>
                        </a:cxn>
                        <a:cxn ang="0">
                          <a:pos x="1" y="11"/>
                        </a:cxn>
                        <a:cxn ang="0">
                          <a:pos x="1" y="10"/>
                        </a:cxn>
                        <a:cxn ang="0">
                          <a:pos x="2" y="8"/>
                        </a:cxn>
                        <a:cxn ang="0">
                          <a:pos x="5" y="5"/>
                        </a:cxn>
                        <a:cxn ang="0">
                          <a:pos x="8" y="3"/>
                        </a:cxn>
                        <a:cxn ang="0">
                          <a:pos x="13" y="0"/>
                        </a:cxn>
                        <a:cxn ang="0">
                          <a:pos x="17" y="0"/>
                        </a:cxn>
                      </a:cxnLst>
                      <a:rect l="0" t="0" r="r" b="b"/>
                      <a:pathLst>
                        <a:path w="36" h="35">
                          <a:moveTo>
                            <a:pt x="17" y="0"/>
                          </a:moveTo>
                          <a:lnTo>
                            <a:pt x="22" y="0"/>
                          </a:lnTo>
                          <a:lnTo>
                            <a:pt x="31" y="5"/>
                          </a:lnTo>
                          <a:lnTo>
                            <a:pt x="33" y="8"/>
                          </a:lnTo>
                          <a:lnTo>
                            <a:pt x="34" y="11"/>
                          </a:lnTo>
                          <a:lnTo>
                            <a:pt x="36" y="16"/>
                          </a:lnTo>
                          <a:lnTo>
                            <a:pt x="34" y="26"/>
                          </a:lnTo>
                          <a:lnTo>
                            <a:pt x="31" y="30"/>
                          </a:lnTo>
                          <a:lnTo>
                            <a:pt x="29" y="33"/>
                          </a:lnTo>
                          <a:lnTo>
                            <a:pt x="24" y="35"/>
                          </a:lnTo>
                          <a:lnTo>
                            <a:pt x="12" y="35"/>
                          </a:lnTo>
                          <a:lnTo>
                            <a:pt x="7" y="33"/>
                          </a:lnTo>
                          <a:lnTo>
                            <a:pt x="2" y="28"/>
                          </a:lnTo>
                          <a:lnTo>
                            <a:pt x="1" y="26"/>
                          </a:lnTo>
                          <a:lnTo>
                            <a:pt x="1" y="23"/>
                          </a:lnTo>
                          <a:lnTo>
                            <a:pt x="0" y="20"/>
                          </a:lnTo>
                          <a:lnTo>
                            <a:pt x="0" y="14"/>
                          </a:lnTo>
                          <a:lnTo>
                            <a:pt x="1" y="11"/>
                          </a:lnTo>
                          <a:lnTo>
                            <a:pt x="1" y="10"/>
                          </a:lnTo>
                          <a:lnTo>
                            <a:pt x="2" y="8"/>
                          </a:lnTo>
                          <a:lnTo>
                            <a:pt x="5" y="5"/>
                          </a:lnTo>
                          <a:lnTo>
                            <a:pt x="8" y="3"/>
                          </a:lnTo>
                          <a:lnTo>
                            <a:pt x="13" y="0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" name="Freeform 89"/>
                    <p:cNvSpPr>
                      <a:spLocks/>
                    </p:cNvSpPr>
                    <p:nvPr/>
                  </p:nvSpPr>
                  <p:spPr bwMode="auto">
                    <a:xfrm>
                      <a:off x="1266" y="1077"/>
                      <a:ext cx="105" cy="151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0"/>
                        </a:cxn>
                        <a:cxn ang="0">
                          <a:pos x="105" y="0"/>
                        </a:cxn>
                        <a:cxn ang="0">
                          <a:pos x="97" y="25"/>
                        </a:cxn>
                        <a:cxn ang="0">
                          <a:pos x="47" y="25"/>
                        </a:cxn>
                        <a:cxn ang="0">
                          <a:pos x="40" y="39"/>
                        </a:cxn>
                        <a:cxn ang="0">
                          <a:pos x="54" y="43"/>
                        </a:cxn>
                        <a:cxn ang="0">
                          <a:pos x="65" y="48"/>
                        </a:cxn>
                        <a:cxn ang="0">
                          <a:pos x="70" y="51"/>
                        </a:cxn>
                        <a:cxn ang="0">
                          <a:pos x="73" y="54"/>
                        </a:cxn>
                        <a:cxn ang="0">
                          <a:pos x="77" y="57"/>
                        </a:cxn>
                        <a:cxn ang="0">
                          <a:pos x="82" y="65"/>
                        </a:cxn>
                        <a:cxn ang="0">
                          <a:pos x="87" y="77"/>
                        </a:cxn>
                        <a:cxn ang="0">
                          <a:pos x="89" y="87"/>
                        </a:cxn>
                        <a:cxn ang="0">
                          <a:pos x="87" y="104"/>
                        </a:cxn>
                        <a:cxn ang="0">
                          <a:pos x="79" y="119"/>
                        </a:cxn>
                        <a:cxn ang="0">
                          <a:pos x="70" y="132"/>
                        </a:cxn>
                        <a:cxn ang="0">
                          <a:pos x="55" y="142"/>
                        </a:cxn>
                        <a:cxn ang="0">
                          <a:pos x="46" y="148"/>
                        </a:cxn>
                        <a:cxn ang="0">
                          <a:pos x="35" y="150"/>
                        </a:cxn>
                        <a:cxn ang="0">
                          <a:pos x="23" y="151"/>
                        </a:cxn>
                        <a:cxn ang="0">
                          <a:pos x="15" y="151"/>
                        </a:cxn>
                        <a:cxn ang="0">
                          <a:pos x="7" y="149"/>
                        </a:cxn>
                        <a:cxn ang="0">
                          <a:pos x="3" y="144"/>
                        </a:cxn>
                        <a:cxn ang="0">
                          <a:pos x="0" y="139"/>
                        </a:cxn>
                        <a:cxn ang="0">
                          <a:pos x="0" y="132"/>
                        </a:cxn>
                        <a:cxn ang="0">
                          <a:pos x="3" y="127"/>
                        </a:cxn>
                        <a:cxn ang="0">
                          <a:pos x="5" y="126"/>
                        </a:cxn>
                        <a:cxn ang="0">
                          <a:pos x="16" y="126"/>
                        </a:cxn>
                        <a:cxn ang="0">
                          <a:pos x="18" y="127"/>
                        </a:cxn>
                        <a:cxn ang="0">
                          <a:pos x="19" y="127"/>
                        </a:cxn>
                        <a:cxn ang="0">
                          <a:pos x="23" y="131"/>
                        </a:cxn>
                        <a:cxn ang="0">
                          <a:pos x="27" y="133"/>
                        </a:cxn>
                        <a:cxn ang="0">
                          <a:pos x="30" y="137"/>
                        </a:cxn>
                        <a:cxn ang="0">
                          <a:pos x="37" y="142"/>
                        </a:cxn>
                        <a:cxn ang="0">
                          <a:pos x="42" y="142"/>
                        </a:cxn>
                        <a:cxn ang="0">
                          <a:pos x="52" y="139"/>
                        </a:cxn>
                        <a:cxn ang="0">
                          <a:pos x="55" y="134"/>
                        </a:cxn>
                        <a:cxn ang="0">
                          <a:pos x="60" y="127"/>
                        </a:cxn>
                        <a:cxn ang="0">
                          <a:pos x="63" y="120"/>
                        </a:cxn>
                        <a:cxn ang="0">
                          <a:pos x="63" y="109"/>
                        </a:cxn>
                        <a:cxn ang="0">
                          <a:pos x="61" y="96"/>
                        </a:cxn>
                        <a:cxn ang="0">
                          <a:pos x="55" y="85"/>
                        </a:cxn>
                        <a:cxn ang="0">
                          <a:pos x="54" y="80"/>
                        </a:cxn>
                        <a:cxn ang="0">
                          <a:pos x="51" y="77"/>
                        </a:cxn>
                        <a:cxn ang="0">
                          <a:pos x="48" y="73"/>
                        </a:cxn>
                        <a:cxn ang="0">
                          <a:pos x="43" y="69"/>
                        </a:cxn>
                        <a:cxn ang="0">
                          <a:pos x="40" y="67"/>
                        </a:cxn>
                        <a:cxn ang="0">
                          <a:pos x="31" y="63"/>
                        </a:cxn>
                        <a:cxn ang="0">
                          <a:pos x="18" y="62"/>
                        </a:cxn>
                        <a:cxn ang="0">
                          <a:pos x="49" y="0"/>
                        </a:cxn>
                      </a:cxnLst>
                      <a:rect l="0" t="0" r="r" b="b"/>
                      <a:pathLst>
                        <a:path w="105" h="151">
                          <a:moveTo>
                            <a:pt x="49" y="0"/>
                          </a:moveTo>
                          <a:lnTo>
                            <a:pt x="105" y="0"/>
                          </a:lnTo>
                          <a:lnTo>
                            <a:pt x="97" y="25"/>
                          </a:lnTo>
                          <a:lnTo>
                            <a:pt x="47" y="25"/>
                          </a:lnTo>
                          <a:lnTo>
                            <a:pt x="40" y="39"/>
                          </a:lnTo>
                          <a:lnTo>
                            <a:pt x="54" y="43"/>
                          </a:lnTo>
                          <a:lnTo>
                            <a:pt x="65" y="48"/>
                          </a:lnTo>
                          <a:lnTo>
                            <a:pt x="70" y="51"/>
                          </a:lnTo>
                          <a:lnTo>
                            <a:pt x="73" y="54"/>
                          </a:lnTo>
                          <a:lnTo>
                            <a:pt x="77" y="57"/>
                          </a:lnTo>
                          <a:lnTo>
                            <a:pt x="82" y="65"/>
                          </a:lnTo>
                          <a:lnTo>
                            <a:pt x="87" y="77"/>
                          </a:lnTo>
                          <a:lnTo>
                            <a:pt x="89" y="87"/>
                          </a:lnTo>
                          <a:lnTo>
                            <a:pt x="87" y="104"/>
                          </a:lnTo>
                          <a:lnTo>
                            <a:pt x="79" y="119"/>
                          </a:lnTo>
                          <a:lnTo>
                            <a:pt x="70" y="132"/>
                          </a:lnTo>
                          <a:lnTo>
                            <a:pt x="55" y="142"/>
                          </a:lnTo>
                          <a:lnTo>
                            <a:pt x="46" y="148"/>
                          </a:lnTo>
                          <a:lnTo>
                            <a:pt x="35" y="150"/>
                          </a:lnTo>
                          <a:lnTo>
                            <a:pt x="23" y="151"/>
                          </a:lnTo>
                          <a:lnTo>
                            <a:pt x="15" y="151"/>
                          </a:lnTo>
                          <a:lnTo>
                            <a:pt x="7" y="149"/>
                          </a:lnTo>
                          <a:lnTo>
                            <a:pt x="3" y="144"/>
                          </a:lnTo>
                          <a:lnTo>
                            <a:pt x="0" y="139"/>
                          </a:lnTo>
                          <a:lnTo>
                            <a:pt x="0" y="132"/>
                          </a:lnTo>
                          <a:lnTo>
                            <a:pt x="3" y="127"/>
                          </a:lnTo>
                          <a:lnTo>
                            <a:pt x="5" y="126"/>
                          </a:lnTo>
                          <a:lnTo>
                            <a:pt x="16" y="126"/>
                          </a:lnTo>
                          <a:lnTo>
                            <a:pt x="18" y="127"/>
                          </a:lnTo>
                          <a:lnTo>
                            <a:pt x="19" y="127"/>
                          </a:lnTo>
                          <a:lnTo>
                            <a:pt x="23" y="131"/>
                          </a:lnTo>
                          <a:lnTo>
                            <a:pt x="27" y="133"/>
                          </a:lnTo>
                          <a:lnTo>
                            <a:pt x="30" y="137"/>
                          </a:lnTo>
                          <a:lnTo>
                            <a:pt x="37" y="142"/>
                          </a:lnTo>
                          <a:lnTo>
                            <a:pt x="42" y="142"/>
                          </a:lnTo>
                          <a:lnTo>
                            <a:pt x="52" y="139"/>
                          </a:lnTo>
                          <a:lnTo>
                            <a:pt x="55" y="134"/>
                          </a:lnTo>
                          <a:lnTo>
                            <a:pt x="60" y="127"/>
                          </a:lnTo>
                          <a:lnTo>
                            <a:pt x="63" y="120"/>
                          </a:lnTo>
                          <a:lnTo>
                            <a:pt x="63" y="109"/>
                          </a:lnTo>
                          <a:lnTo>
                            <a:pt x="61" y="96"/>
                          </a:lnTo>
                          <a:lnTo>
                            <a:pt x="55" y="85"/>
                          </a:lnTo>
                          <a:lnTo>
                            <a:pt x="54" y="80"/>
                          </a:lnTo>
                          <a:lnTo>
                            <a:pt x="51" y="77"/>
                          </a:lnTo>
                          <a:lnTo>
                            <a:pt x="48" y="73"/>
                          </a:lnTo>
                          <a:lnTo>
                            <a:pt x="43" y="69"/>
                          </a:lnTo>
                          <a:lnTo>
                            <a:pt x="40" y="67"/>
                          </a:lnTo>
                          <a:lnTo>
                            <a:pt x="31" y="63"/>
                          </a:lnTo>
                          <a:lnTo>
                            <a:pt x="18" y="62"/>
                          </a:lnTo>
                          <a:lnTo>
                            <a:pt x="49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1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3156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2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3087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3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3017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4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2948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5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2810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6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2740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7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2671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8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2602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9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2463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0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2395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1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2325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2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2255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3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2117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4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2048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5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1979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6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1910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7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1772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8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1702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9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1633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0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1564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1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1425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2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1357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3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1287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4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1217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5" name="Line 1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3295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6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3363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7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3433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8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1079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89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1010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0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940"/>
                      <a:ext cx="9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1" name="Line 1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20" y="927"/>
                      <a:ext cx="0" cy="251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2" name="Line 1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642" y="927"/>
                      <a:ext cx="0" cy="1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3" name="Line 1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88" y="927"/>
                      <a:ext cx="0" cy="1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4" name="Line 1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34" y="927"/>
                      <a:ext cx="0" cy="1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5" name="Line 1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80" y="927"/>
                      <a:ext cx="0" cy="1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6" name="Line 12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26" y="927"/>
                      <a:ext cx="0" cy="1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7" name="Line 1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73" y="927"/>
                      <a:ext cx="0" cy="1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8" name="Line 1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18" y="927"/>
                      <a:ext cx="0" cy="15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9" name="Line 12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10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0" name="Line 1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80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1" name="Line 1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849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2" name="Line 1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918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3" name="Line 1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57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4" name="Line 1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27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5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5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6" name="Line 1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65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7" name="Line 13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3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8" name="Line 13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72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09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42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0" name="Line 1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11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1" name="Line 14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50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2" name="Line 1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18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3" name="Line 1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88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4" name="Line 1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57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5" name="Line 1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95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6" name="Line 1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65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7" name="Line 1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34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8" name="Line 1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03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19" name="Line 1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41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0" name="Line 14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11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1" name="Line 15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80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2" name="Line 15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49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3" name="Line 1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72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4" name="Line 1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03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5" name="Line 1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34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6" name="Line 1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788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7" name="Line 1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858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8" name="Line 1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26" y="927"/>
                      <a:ext cx="0" cy="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29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927"/>
                      <a:ext cx="2521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0" name="Line 1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5" y="3225"/>
                      <a:ext cx="16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1" name="Line 1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5" y="2879"/>
                      <a:ext cx="16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5" y="2533"/>
                      <a:ext cx="16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" name="Line 1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5" y="2187"/>
                      <a:ext cx="16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4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5" y="1840"/>
                      <a:ext cx="16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5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5" y="1495"/>
                      <a:ext cx="16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6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25" y="1148"/>
                      <a:ext cx="16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7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3156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8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3087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9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3017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0" name="Line 1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2948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1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2810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2" name="Line 1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2740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3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2671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4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2602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5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2463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6" name="Line 1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2395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7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2325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8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2255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49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2117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0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2048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1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1979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2" name="Line 1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1910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3" name="Line 1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1772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4" name="Line 1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1702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5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1633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6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1564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7" name="Line 1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1425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8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1357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9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1287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0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1217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1" name="Line 1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3295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2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3363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3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3433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4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1079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5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1010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6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1" y="940"/>
                      <a:ext cx="10" cy="0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7" name="Line 19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41" y="927"/>
                      <a:ext cx="0" cy="251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8" name="Line 1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20" y="3446"/>
                      <a:ext cx="2521" cy="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69" name="Freeform 19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025" y="3373"/>
                      <a:ext cx="100" cy="153"/>
                    </a:xfrm>
                    <a:custGeom>
                      <a:avLst/>
                      <a:gdLst/>
                      <a:ahLst/>
                      <a:cxnLst>
                        <a:cxn ang="0">
                          <a:pos x="67" y="0"/>
                        </a:cxn>
                        <a:cxn ang="0">
                          <a:pos x="49" y="67"/>
                        </a:cxn>
                        <a:cxn ang="0">
                          <a:pos x="54" y="61"/>
                        </a:cxn>
                        <a:cxn ang="0">
                          <a:pos x="62" y="53"/>
                        </a:cxn>
                        <a:cxn ang="0">
                          <a:pos x="64" y="51"/>
                        </a:cxn>
                        <a:cxn ang="0">
                          <a:pos x="67" y="51"/>
                        </a:cxn>
                        <a:cxn ang="0">
                          <a:pos x="70" y="50"/>
                        </a:cxn>
                        <a:cxn ang="0">
                          <a:pos x="79" y="50"/>
                        </a:cxn>
                        <a:cxn ang="0">
                          <a:pos x="84" y="51"/>
                        </a:cxn>
                        <a:cxn ang="0">
                          <a:pos x="87" y="54"/>
                        </a:cxn>
                        <a:cxn ang="0">
                          <a:pos x="93" y="60"/>
                        </a:cxn>
                        <a:cxn ang="0">
                          <a:pos x="98" y="71"/>
                        </a:cxn>
                        <a:cxn ang="0">
                          <a:pos x="100" y="81"/>
                        </a:cxn>
                        <a:cxn ang="0">
                          <a:pos x="98" y="99"/>
                        </a:cxn>
                        <a:cxn ang="0">
                          <a:pos x="91" y="117"/>
                        </a:cxn>
                        <a:cxn ang="0">
                          <a:pos x="79" y="132"/>
                        </a:cxn>
                        <a:cxn ang="0">
                          <a:pos x="67" y="144"/>
                        </a:cxn>
                        <a:cxn ang="0">
                          <a:pos x="52" y="151"/>
                        </a:cxn>
                        <a:cxn ang="0">
                          <a:pos x="37" y="153"/>
                        </a:cxn>
                        <a:cxn ang="0">
                          <a:pos x="25" y="152"/>
                        </a:cxn>
                        <a:cxn ang="0">
                          <a:pos x="13" y="150"/>
                        </a:cxn>
                        <a:cxn ang="0">
                          <a:pos x="0" y="144"/>
                        </a:cxn>
                        <a:cxn ang="0">
                          <a:pos x="32" y="27"/>
                        </a:cxn>
                        <a:cxn ang="0">
                          <a:pos x="33" y="23"/>
                        </a:cxn>
                        <a:cxn ang="0">
                          <a:pos x="34" y="19"/>
                        </a:cxn>
                        <a:cxn ang="0">
                          <a:pos x="34" y="13"/>
                        </a:cxn>
                        <a:cxn ang="0">
                          <a:pos x="32" y="11"/>
                        </a:cxn>
                        <a:cxn ang="0">
                          <a:pos x="27" y="8"/>
                        </a:cxn>
                        <a:cxn ang="0">
                          <a:pos x="22" y="8"/>
                        </a:cxn>
                        <a:cxn ang="0">
                          <a:pos x="22" y="6"/>
                        </a:cxn>
                        <a:cxn ang="0">
                          <a:pos x="60" y="0"/>
                        </a:cxn>
                        <a:cxn ang="0">
                          <a:pos x="67" y="0"/>
                        </a:cxn>
                        <a:cxn ang="0">
                          <a:pos x="25" y="146"/>
                        </a:cxn>
                        <a:cxn ang="0">
                          <a:pos x="28" y="147"/>
                        </a:cxn>
                        <a:cxn ang="0">
                          <a:pos x="31" y="149"/>
                        </a:cxn>
                        <a:cxn ang="0">
                          <a:pos x="38" y="149"/>
                        </a:cxn>
                        <a:cxn ang="0">
                          <a:pos x="42" y="147"/>
                        </a:cxn>
                        <a:cxn ang="0">
                          <a:pos x="44" y="146"/>
                        </a:cxn>
                        <a:cxn ang="0">
                          <a:pos x="54" y="139"/>
                        </a:cxn>
                        <a:cxn ang="0">
                          <a:pos x="58" y="132"/>
                        </a:cxn>
                        <a:cxn ang="0">
                          <a:pos x="64" y="121"/>
                        </a:cxn>
                        <a:cxn ang="0">
                          <a:pos x="69" y="109"/>
                        </a:cxn>
                        <a:cxn ang="0">
                          <a:pos x="73" y="96"/>
                        </a:cxn>
                        <a:cxn ang="0">
                          <a:pos x="74" y="84"/>
                        </a:cxn>
                        <a:cxn ang="0">
                          <a:pos x="74" y="79"/>
                        </a:cxn>
                        <a:cxn ang="0">
                          <a:pos x="72" y="74"/>
                        </a:cxn>
                        <a:cxn ang="0">
                          <a:pos x="67" y="69"/>
                        </a:cxn>
                        <a:cxn ang="0">
                          <a:pos x="62" y="67"/>
                        </a:cxn>
                        <a:cxn ang="0">
                          <a:pos x="57" y="68"/>
                        </a:cxn>
                        <a:cxn ang="0">
                          <a:pos x="54" y="71"/>
                        </a:cxn>
                        <a:cxn ang="0">
                          <a:pos x="49" y="74"/>
                        </a:cxn>
                        <a:cxn ang="0">
                          <a:pos x="46" y="77"/>
                        </a:cxn>
                        <a:cxn ang="0">
                          <a:pos x="45" y="80"/>
                        </a:cxn>
                        <a:cxn ang="0">
                          <a:pos x="43" y="86"/>
                        </a:cxn>
                        <a:cxn ang="0">
                          <a:pos x="39" y="92"/>
                        </a:cxn>
                        <a:cxn ang="0">
                          <a:pos x="25" y="146"/>
                        </a:cxn>
                      </a:cxnLst>
                      <a:rect l="0" t="0" r="r" b="b"/>
                      <a:pathLst>
                        <a:path w="100" h="153">
                          <a:moveTo>
                            <a:pt x="67" y="0"/>
                          </a:moveTo>
                          <a:lnTo>
                            <a:pt x="49" y="67"/>
                          </a:lnTo>
                          <a:lnTo>
                            <a:pt x="54" y="61"/>
                          </a:lnTo>
                          <a:lnTo>
                            <a:pt x="62" y="53"/>
                          </a:lnTo>
                          <a:lnTo>
                            <a:pt x="64" y="51"/>
                          </a:lnTo>
                          <a:lnTo>
                            <a:pt x="67" y="51"/>
                          </a:lnTo>
                          <a:lnTo>
                            <a:pt x="70" y="50"/>
                          </a:lnTo>
                          <a:lnTo>
                            <a:pt x="79" y="50"/>
                          </a:lnTo>
                          <a:lnTo>
                            <a:pt x="84" y="51"/>
                          </a:lnTo>
                          <a:lnTo>
                            <a:pt x="87" y="54"/>
                          </a:lnTo>
                          <a:lnTo>
                            <a:pt x="93" y="60"/>
                          </a:lnTo>
                          <a:lnTo>
                            <a:pt x="98" y="71"/>
                          </a:lnTo>
                          <a:lnTo>
                            <a:pt x="100" y="81"/>
                          </a:lnTo>
                          <a:lnTo>
                            <a:pt x="98" y="99"/>
                          </a:lnTo>
                          <a:lnTo>
                            <a:pt x="91" y="117"/>
                          </a:lnTo>
                          <a:lnTo>
                            <a:pt x="79" y="132"/>
                          </a:lnTo>
                          <a:lnTo>
                            <a:pt x="67" y="144"/>
                          </a:lnTo>
                          <a:lnTo>
                            <a:pt x="52" y="151"/>
                          </a:lnTo>
                          <a:lnTo>
                            <a:pt x="37" y="153"/>
                          </a:lnTo>
                          <a:lnTo>
                            <a:pt x="25" y="152"/>
                          </a:lnTo>
                          <a:lnTo>
                            <a:pt x="13" y="150"/>
                          </a:lnTo>
                          <a:lnTo>
                            <a:pt x="0" y="144"/>
                          </a:lnTo>
                          <a:lnTo>
                            <a:pt x="32" y="27"/>
                          </a:lnTo>
                          <a:lnTo>
                            <a:pt x="33" y="23"/>
                          </a:lnTo>
                          <a:lnTo>
                            <a:pt x="34" y="19"/>
                          </a:lnTo>
                          <a:lnTo>
                            <a:pt x="34" y="13"/>
                          </a:lnTo>
                          <a:lnTo>
                            <a:pt x="32" y="11"/>
                          </a:lnTo>
                          <a:lnTo>
                            <a:pt x="27" y="8"/>
                          </a:lnTo>
                          <a:lnTo>
                            <a:pt x="22" y="8"/>
                          </a:lnTo>
                          <a:lnTo>
                            <a:pt x="22" y="6"/>
                          </a:lnTo>
                          <a:lnTo>
                            <a:pt x="60" y="0"/>
                          </a:lnTo>
                          <a:lnTo>
                            <a:pt x="67" y="0"/>
                          </a:lnTo>
                          <a:close/>
                          <a:moveTo>
                            <a:pt x="25" y="146"/>
                          </a:moveTo>
                          <a:lnTo>
                            <a:pt x="28" y="147"/>
                          </a:lnTo>
                          <a:lnTo>
                            <a:pt x="31" y="149"/>
                          </a:lnTo>
                          <a:lnTo>
                            <a:pt x="38" y="149"/>
                          </a:lnTo>
                          <a:lnTo>
                            <a:pt x="42" y="147"/>
                          </a:lnTo>
                          <a:lnTo>
                            <a:pt x="44" y="146"/>
                          </a:lnTo>
                          <a:lnTo>
                            <a:pt x="54" y="139"/>
                          </a:lnTo>
                          <a:lnTo>
                            <a:pt x="58" y="132"/>
                          </a:lnTo>
                          <a:lnTo>
                            <a:pt x="64" y="121"/>
                          </a:lnTo>
                          <a:lnTo>
                            <a:pt x="69" y="109"/>
                          </a:lnTo>
                          <a:lnTo>
                            <a:pt x="73" y="96"/>
                          </a:lnTo>
                          <a:lnTo>
                            <a:pt x="74" y="84"/>
                          </a:lnTo>
                          <a:lnTo>
                            <a:pt x="74" y="79"/>
                          </a:lnTo>
                          <a:lnTo>
                            <a:pt x="72" y="74"/>
                          </a:lnTo>
                          <a:lnTo>
                            <a:pt x="67" y="69"/>
                          </a:lnTo>
                          <a:lnTo>
                            <a:pt x="62" y="67"/>
                          </a:lnTo>
                          <a:lnTo>
                            <a:pt x="57" y="68"/>
                          </a:lnTo>
                          <a:lnTo>
                            <a:pt x="54" y="71"/>
                          </a:lnTo>
                          <a:lnTo>
                            <a:pt x="49" y="74"/>
                          </a:lnTo>
                          <a:lnTo>
                            <a:pt x="46" y="77"/>
                          </a:lnTo>
                          <a:lnTo>
                            <a:pt x="45" y="80"/>
                          </a:lnTo>
                          <a:lnTo>
                            <a:pt x="43" y="86"/>
                          </a:lnTo>
                          <a:lnTo>
                            <a:pt x="39" y="92"/>
                          </a:lnTo>
                          <a:lnTo>
                            <a:pt x="25" y="1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0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4134" y="3487"/>
                      <a:ext cx="89" cy="74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51" y="25"/>
                        </a:cxn>
                        <a:cxn ang="0">
                          <a:pos x="59" y="17"/>
                        </a:cxn>
                        <a:cxn ang="0">
                          <a:pos x="63" y="11"/>
                        </a:cxn>
                        <a:cxn ang="0">
                          <a:pos x="68" y="5"/>
                        </a:cxn>
                        <a:cxn ang="0">
                          <a:pos x="72" y="2"/>
                        </a:cxn>
                        <a:cxn ang="0">
                          <a:pos x="83" y="0"/>
                        </a:cxn>
                        <a:cxn ang="0">
                          <a:pos x="87" y="3"/>
                        </a:cxn>
                        <a:cxn ang="0">
                          <a:pos x="89" y="7"/>
                        </a:cxn>
                        <a:cxn ang="0">
                          <a:pos x="86" y="15"/>
                        </a:cxn>
                        <a:cxn ang="0">
                          <a:pos x="77" y="17"/>
                        </a:cxn>
                        <a:cxn ang="0">
                          <a:pos x="66" y="15"/>
                        </a:cxn>
                        <a:cxn ang="0">
                          <a:pos x="61" y="20"/>
                        </a:cxn>
                        <a:cxn ang="0">
                          <a:pos x="54" y="31"/>
                        </a:cxn>
                        <a:cxn ang="0">
                          <a:pos x="62" y="54"/>
                        </a:cxn>
                        <a:cxn ang="0">
                          <a:pos x="67" y="61"/>
                        </a:cxn>
                        <a:cxn ang="0">
                          <a:pos x="72" y="63"/>
                        </a:cxn>
                        <a:cxn ang="0">
                          <a:pos x="75" y="61"/>
                        </a:cxn>
                        <a:cxn ang="0">
                          <a:pos x="79" y="56"/>
                        </a:cxn>
                        <a:cxn ang="0">
                          <a:pos x="83" y="55"/>
                        </a:cxn>
                        <a:cxn ang="0">
                          <a:pos x="77" y="65"/>
                        </a:cxn>
                        <a:cxn ang="0">
                          <a:pos x="55" y="74"/>
                        </a:cxn>
                        <a:cxn ang="0">
                          <a:pos x="50" y="71"/>
                        </a:cxn>
                        <a:cxn ang="0">
                          <a:pos x="47" y="65"/>
                        </a:cxn>
                        <a:cxn ang="0">
                          <a:pos x="43" y="59"/>
                        </a:cxn>
                        <a:cxn ang="0">
                          <a:pos x="41" y="48"/>
                        </a:cxn>
                        <a:cxn ang="0">
                          <a:pos x="31" y="59"/>
                        </a:cxn>
                        <a:cxn ang="0">
                          <a:pos x="19" y="72"/>
                        </a:cxn>
                        <a:cxn ang="0">
                          <a:pos x="15" y="74"/>
                        </a:cxn>
                        <a:cxn ang="0">
                          <a:pos x="1" y="72"/>
                        </a:cxn>
                        <a:cxn ang="0">
                          <a:pos x="0" y="66"/>
                        </a:cxn>
                        <a:cxn ang="0">
                          <a:pos x="3" y="60"/>
                        </a:cxn>
                        <a:cxn ang="0">
                          <a:pos x="15" y="59"/>
                        </a:cxn>
                        <a:cxn ang="0">
                          <a:pos x="24" y="60"/>
                        </a:cxn>
                        <a:cxn ang="0">
                          <a:pos x="27" y="57"/>
                        </a:cxn>
                        <a:cxn ang="0">
                          <a:pos x="30" y="53"/>
                        </a:cxn>
                        <a:cxn ang="0">
                          <a:pos x="36" y="48"/>
                        </a:cxn>
                        <a:cxn ang="0">
                          <a:pos x="33" y="27"/>
                        </a:cxn>
                        <a:cxn ang="0">
                          <a:pos x="27" y="11"/>
                        </a:cxn>
                        <a:cxn ang="0">
                          <a:pos x="15" y="7"/>
                        </a:cxn>
                      </a:cxnLst>
                      <a:rect l="0" t="0" r="r" b="b"/>
                      <a:pathLst>
                        <a:path w="89" h="74">
                          <a:moveTo>
                            <a:pt x="15" y="5"/>
                          </a:moveTo>
                          <a:lnTo>
                            <a:pt x="42" y="0"/>
                          </a:lnTo>
                          <a:lnTo>
                            <a:pt x="48" y="13"/>
                          </a:lnTo>
                          <a:lnTo>
                            <a:pt x="51" y="25"/>
                          </a:lnTo>
                          <a:lnTo>
                            <a:pt x="55" y="20"/>
                          </a:lnTo>
                          <a:lnTo>
                            <a:pt x="59" y="17"/>
                          </a:lnTo>
                          <a:lnTo>
                            <a:pt x="61" y="13"/>
                          </a:lnTo>
                          <a:lnTo>
                            <a:pt x="63" y="11"/>
                          </a:lnTo>
                          <a:lnTo>
                            <a:pt x="66" y="7"/>
                          </a:lnTo>
                          <a:lnTo>
                            <a:pt x="68" y="5"/>
                          </a:lnTo>
                          <a:lnTo>
                            <a:pt x="71" y="3"/>
                          </a:lnTo>
                          <a:lnTo>
                            <a:pt x="72" y="2"/>
                          </a:lnTo>
                          <a:lnTo>
                            <a:pt x="77" y="0"/>
                          </a:lnTo>
                          <a:lnTo>
                            <a:pt x="83" y="0"/>
                          </a:lnTo>
                          <a:lnTo>
                            <a:pt x="85" y="1"/>
                          </a:lnTo>
                          <a:lnTo>
                            <a:pt x="87" y="3"/>
                          </a:lnTo>
                          <a:lnTo>
                            <a:pt x="87" y="5"/>
                          </a:lnTo>
                          <a:lnTo>
                            <a:pt x="89" y="7"/>
                          </a:lnTo>
                          <a:lnTo>
                            <a:pt x="89" y="11"/>
                          </a:lnTo>
                          <a:lnTo>
                            <a:pt x="86" y="15"/>
                          </a:lnTo>
                          <a:lnTo>
                            <a:pt x="85" y="17"/>
                          </a:lnTo>
                          <a:lnTo>
                            <a:pt x="77" y="17"/>
                          </a:lnTo>
                          <a:lnTo>
                            <a:pt x="75" y="15"/>
                          </a:lnTo>
                          <a:lnTo>
                            <a:pt x="66" y="15"/>
                          </a:lnTo>
                          <a:lnTo>
                            <a:pt x="63" y="17"/>
                          </a:lnTo>
                          <a:lnTo>
                            <a:pt x="61" y="20"/>
                          </a:lnTo>
                          <a:lnTo>
                            <a:pt x="57" y="25"/>
                          </a:lnTo>
                          <a:lnTo>
                            <a:pt x="54" y="31"/>
                          </a:lnTo>
                          <a:lnTo>
                            <a:pt x="59" y="44"/>
                          </a:lnTo>
                          <a:lnTo>
                            <a:pt x="62" y="54"/>
                          </a:lnTo>
                          <a:lnTo>
                            <a:pt x="65" y="60"/>
                          </a:lnTo>
                          <a:lnTo>
                            <a:pt x="67" y="61"/>
                          </a:lnTo>
                          <a:lnTo>
                            <a:pt x="69" y="63"/>
                          </a:lnTo>
                          <a:lnTo>
                            <a:pt x="72" y="63"/>
                          </a:lnTo>
                          <a:lnTo>
                            <a:pt x="73" y="62"/>
                          </a:lnTo>
                          <a:lnTo>
                            <a:pt x="75" y="61"/>
                          </a:lnTo>
                          <a:lnTo>
                            <a:pt x="77" y="61"/>
                          </a:lnTo>
                          <a:lnTo>
                            <a:pt x="79" y="56"/>
                          </a:lnTo>
                          <a:lnTo>
                            <a:pt x="81" y="53"/>
                          </a:lnTo>
                          <a:lnTo>
                            <a:pt x="83" y="55"/>
                          </a:lnTo>
                          <a:lnTo>
                            <a:pt x="79" y="61"/>
                          </a:lnTo>
                          <a:lnTo>
                            <a:pt x="77" y="65"/>
                          </a:lnTo>
                          <a:lnTo>
                            <a:pt x="67" y="74"/>
                          </a:lnTo>
                          <a:lnTo>
                            <a:pt x="55" y="74"/>
                          </a:lnTo>
                          <a:lnTo>
                            <a:pt x="51" y="73"/>
                          </a:lnTo>
                          <a:lnTo>
                            <a:pt x="50" y="71"/>
                          </a:lnTo>
                          <a:lnTo>
                            <a:pt x="48" y="68"/>
                          </a:lnTo>
                          <a:lnTo>
                            <a:pt x="47" y="65"/>
                          </a:lnTo>
                          <a:lnTo>
                            <a:pt x="45" y="62"/>
                          </a:lnTo>
                          <a:lnTo>
                            <a:pt x="43" y="59"/>
                          </a:lnTo>
                          <a:lnTo>
                            <a:pt x="42" y="54"/>
                          </a:lnTo>
                          <a:lnTo>
                            <a:pt x="41" y="48"/>
                          </a:lnTo>
                          <a:lnTo>
                            <a:pt x="36" y="54"/>
                          </a:lnTo>
                          <a:lnTo>
                            <a:pt x="31" y="59"/>
                          </a:lnTo>
                          <a:lnTo>
                            <a:pt x="29" y="62"/>
                          </a:lnTo>
                          <a:lnTo>
                            <a:pt x="19" y="72"/>
                          </a:lnTo>
                          <a:lnTo>
                            <a:pt x="17" y="73"/>
                          </a:lnTo>
                          <a:lnTo>
                            <a:pt x="15" y="74"/>
                          </a:lnTo>
                          <a:lnTo>
                            <a:pt x="3" y="74"/>
                          </a:lnTo>
                          <a:lnTo>
                            <a:pt x="1" y="72"/>
                          </a:lnTo>
                          <a:lnTo>
                            <a:pt x="1" y="69"/>
                          </a:lnTo>
                          <a:lnTo>
                            <a:pt x="0" y="66"/>
                          </a:lnTo>
                          <a:lnTo>
                            <a:pt x="1" y="65"/>
                          </a:lnTo>
                          <a:lnTo>
                            <a:pt x="3" y="60"/>
                          </a:lnTo>
                          <a:lnTo>
                            <a:pt x="5" y="59"/>
                          </a:lnTo>
                          <a:lnTo>
                            <a:pt x="15" y="59"/>
                          </a:lnTo>
                          <a:lnTo>
                            <a:pt x="18" y="60"/>
                          </a:lnTo>
                          <a:lnTo>
                            <a:pt x="24" y="60"/>
                          </a:lnTo>
                          <a:lnTo>
                            <a:pt x="25" y="59"/>
                          </a:lnTo>
                          <a:lnTo>
                            <a:pt x="27" y="57"/>
                          </a:lnTo>
                          <a:lnTo>
                            <a:pt x="29" y="56"/>
                          </a:lnTo>
                          <a:lnTo>
                            <a:pt x="30" y="53"/>
                          </a:lnTo>
                          <a:lnTo>
                            <a:pt x="32" y="50"/>
                          </a:lnTo>
                          <a:lnTo>
                            <a:pt x="36" y="48"/>
                          </a:lnTo>
                          <a:lnTo>
                            <a:pt x="38" y="43"/>
                          </a:lnTo>
                          <a:lnTo>
                            <a:pt x="33" y="27"/>
                          </a:lnTo>
                          <a:lnTo>
                            <a:pt x="30" y="17"/>
                          </a:lnTo>
                          <a:lnTo>
                            <a:pt x="27" y="11"/>
                          </a:lnTo>
                          <a:lnTo>
                            <a:pt x="24" y="7"/>
                          </a:lnTo>
                          <a:lnTo>
                            <a:pt x="15" y="7"/>
                          </a:lnTo>
                          <a:lnTo>
                            <a:pt x="15" y="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1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4411" y="3372"/>
                      <a:ext cx="54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54" y="188"/>
                        </a:cxn>
                        <a:cxn ang="0">
                          <a:pos x="54" y="181"/>
                        </a:cxn>
                        <a:cxn ang="0">
                          <a:pos x="32" y="181"/>
                        </a:cxn>
                        <a:cxn ang="0">
                          <a:pos x="30" y="180"/>
                        </a:cxn>
                        <a:cxn ang="0">
                          <a:pos x="29" y="180"/>
                        </a:cxn>
                        <a:cxn ang="0">
                          <a:pos x="28" y="177"/>
                        </a:cxn>
                        <a:cxn ang="0">
                          <a:pos x="26" y="176"/>
                        </a:cxn>
                        <a:cxn ang="0">
                          <a:pos x="26" y="13"/>
                        </a:cxn>
                        <a:cxn ang="0">
                          <a:pos x="28" y="10"/>
                        </a:cxn>
                        <a:cxn ang="0">
                          <a:pos x="30" y="8"/>
                        </a:cxn>
                        <a:cxn ang="0">
                          <a:pos x="54" y="8"/>
                        </a:cxn>
                        <a:cxn ang="0">
                          <a:pos x="54" y="0"/>
                        </a:cxn>
                        <a:cxn ang="0">
                          <a:pos x="0" y="0"/>
                        </a:cxn>
                        <a:cxn ang="0">
                          <a:pos x="0" y="188"/>
                        </a:cxn>
                        <a:cxn ang="0">
                          <a:pos x="54" y="188"/>
                        </a:cxn>
                      </a:cxnLst>
                      <a:rect l="0" t="0" r="r" b="b"/>
                      <a:pathLst>
                        <a:path w="54" h="188">
                          <a:moveTo>
                            <a:pt x="54" y="188"/>
                          </a:moveTo>
                          <a:lnTo>
                            <a:pt x="54" y="181"/>
                          </a:lnTo>
                          <a:lnTo>
                            <a:pt x="32" y="181"/>
                          </a:lnTo>
                          <a:lnTo>
                            <a:pt x="30" y="180"/>
                          </a:lnTo>
                          <a:lnTo>
                            <a:pt x="29" y="180"/>
                          </a:lnTo>
                          <a:lnTo>
                            <a:pt x="28" y="177"/>
                          </a:lnTo>
                          <a:lnTo>
                            <a:pt x="26" y="176"/>
                          </a:lnTo>
                          <a:lnTo>
                            <a:pt x="26" y="13"/>
                          </a:lnTo>
                          <a:lnTo>
                            <a:pt x="28" y="10"/>
                          </a:lnTo>
                          <a:lnTo>
                            <a:pt x="30" y="8"/>
                          </a:lnTo>
                          <a:lnTo>
                            <a:pt x="54" y="8"/>
                          </a:ln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8"/>
                          </a:lnTo>
                          <a:lnTo>
                            <a:pt x="54" y="18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2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4471" y="3373"/>
                      <a:ext cx="149" cy="200"/>
                    </a:xfrm>
                    <a:custGeom>
                      <a:avLst/>
                      <a:gdLst/>
                      <a:ahLst/>
                      <a:cxnLst>
                        <a:cxn ang="0">
                          <a:pos x="82" y="116"/>
                        </a:cxn>
                        <a:cxn ang="0">
                          <a:pos x="69" y="155"/>
                        </a:cxn>
                        <a:cxn ang="0">
                          <a:pos x="58" y="177"/>
                        </a:cxn>
                        <a:cxn ang="0">
                          <a:pos x="42" y="193"/>
                        </a:cxn>
                        <a:cxn ang="0">
                          <a:pos x="18" y="200"/>
                        </a:cxn>
                        <a:cxn ang="0">
                          <a:pos x="10" y="199"/>
                        </a:cxn>
                        <a:cxn ang="0">
                          <a:pos x="5" y="195"/>
                        </a:cxn>
                        <a:cxn ang="0">
                          <a:pos x="0" y="186"/>
                        </a:cxn>
                        <a:cxn ang="0">
                          <a:pos x="5" y="179"/>
                        </a:cxn>
                        <a:cxn ang="0">
                          <a:pos x="18" y="176"/>
                        </a:cxn>
                        <a:cxn ang="0">
                          <a:pos x="25" y="181"/>
                        </a:cxn>
                        <a:cxn ang="0">
                          <a:pos x="24" y="191"/>
                        </a:cxn>
                        <a:cxn ang="0">
                          <a:pos x="23" y="192"/>
                        </a:cxn>
                        <a:cxn ang="0">
                          <a:pos x="20" y="193"/>
                        </a:cxn>
                        <a:cxn ang="0">
                          <a:pos x="26" y="195"/>
                        </a:cxn>
                        <a:cxn ang="0">
                          <a:pos x="28" y="193"/>
                        </a:cxn>
                        <a:cxn ang="0">
                          <a:pos x="34" y="188"/>
                        </a:cxn>
                        <a:cxn ang="0">
                          <a:pos x="35" y="181"/>
                        </a:cxn>
                        <a:cxn ang="0">
                          <a:pos x="41" y="165"/>
                        </a:cxn>
                        <a:cxn ang="0">
                          <a:pos x="67" y="65"/>
                        </a:cxn>
                        <a:cxn ang="0">
                          <a:pos x="59" y="50"/>
                        </a:cxn>
                        <a:cxn ang="0">
                          <a:pos x="67" y="48"/>
                        </a:cxn>
                        <a:cxn ang="0">
                          <a:pos x="77" y="39"/>
                        </a:cxn>
                        <a:cxn ang="0">
                          <a:pos x="93" y="17"/>
                        </a:cxn>
                        <a:cxn ang="0">
                          <a:pos x="114" y="1"/>
                        </a:cxn>
                        <a:cxn ang="0">
                          <a:pos x="136" y="0"/>
                        </a:cxn>
                        <a:cxn ang="0">
                          <a:pos x="144" y="5"/>
                        </a:cxn>
                        <a:cxn ang="0">
                          <a:pos x="149" y="8"/>
                        </a:cxn>
                        <a:cxn ang="0">
                          <a:pos x="147" y="20"/>
                        </a:cxn>
                        <a:cxn ang="0">
                          <a:pos x="136" y="23"/>
                        </a:cxn>
                        <a:cxn ang="0">
                          <a:pos x="129" y="18"/>
                        </a:cxn>
                        <a:cxn ang="0">
                          <a:pos x="131" y="11"/>
                        </a:cxn>
                        <a:cxn ang="0">
                          <a:pos x="132" y="8"/>
                        </a:cxn>
                        <a:cxn ang="0">
                          <a:pos x="133" y="6"/>
                        </a:cxn>
                        <a:cxn ang="0">
                          <a:pos x="125" y="5"/>
                        </a:cxn>
                        <a:cxn ang="0">
                          <a:pos x="120" y="8"/>
                        </a:cxn>
                        <a:cxn ang="0">
                          <a:pos x="109" y="21"/>
                        </a:cxn>
                        <a:cxn ang="0">
                          <a:pos x="99" y="50"/>
                        </a:cxn>
                        <a:cxn ang="0">
                          <a:pos x="109" y="65"/>
                        </a:cxn>
                      </a:cxnLst>
                      <a:rect l="0" t="0" r="r" b="b"/>
                      <a:pathLst>
                        <a:path w="149" h="200">
                          <a:moveTo>
                            <a:pt x="96" y="65"/>
                          </a:moveTo>
                          <a:lnTo>
                            <a:pt x="82" y="116"/>
                          </a:lnTo>
                          <a:lnTo>
                            <a:pt x="75" y="137"/>
                          </a:lnTo>
                          <a:lnTo>
                            <a:pt x="69" y="155"/>
                          </a:lnTo>
                          <a:lnTo>
                            <a:pt x="63" y="168"/>
                          </a:lnTo>
                          <a:lnTo>
                            <a:pt x="58" y="177"/>
                          </a:lnTo>
                          <a:lnTo>
                            <a:pt x="50" y="186"/>
                          </a:lnTo>
                          <a:lnTo>
                            <a:pt x="42" y="193"/>
                          </a:lnTo>
                          <a:lnTo>
                            <a:pt x="31" y="198"/>
                          </a:lnTo>
                          <a:lnTo>
                            <a:pt x="18" y="200"/>
                          </a:lnTo>
                          <a:lnTo>
                            <a:pt x="13" y="200"/>
                          </a:lnTo>
                          <a:lnTo>
                            <a:pt x="10" y="199"/>
                          </a:lnTo>
                          <a:lnTo>
                            <a:pt x="7" y="197"/>
                          </a:lnTo>
                          <a:lnTo>
                            <a:pt x="5" y="195"/>
                          </a:lnTo>
                          <a:lnTo>
                            <a:pt x="0" y="191"/>
                          </a:lnTo>
                          <a:lnTo>
                            <a:pt x="0" y="186"/>
                          </a:lnTo>
                          <a:lnTo>
                            <a:pt x="2" y="181"/>
                          </a:lnTo>
                          <a:lnTo>
                            <a:pt x="5" y="179"/>
                          </a:lnTo>
                          <a:lnTo>
                            <a:pt x="10" y="176"/>
                          </a:lnTo>
                          <a:lnTo>
                            <a:pt x="18" y="176"/>
                          </a:lnTo>
                          <a:lnTo>
                            <a:pt x="23" y="179"/>
                          </a:lnTo>
                          <a:lnTo>
                            <a:pt x="25" y="181"/>
                          </a:lnTo>
                          <a:lnTo>
                            <a:pt x="25" y="189"/>
                          </a:lnTo>
                          <a:lnTo>
                            <a:pt x="24" y="191"/>
                          </a:lnTo>
                          <a:lnTo>
                            <a:pt x="23" y="191"/>
                          </a:lnTo>
                          <a:lnTo>
                            <a:pt x="23" y="192"/>
                          </a:lnTo>
                          <a:lnTo>
                            <a:pt x="22" y="193"/>
                          </a:lnTo>
                          <a:lnTo>
                            <a:pt x="20" y="193"/>
                          </a:lnTo>
                          <a:lnTo>
                            <a:pt x="23" y="195"/>
                          </a:lnTo>
                          <a:lnTo>
                            <a:pt x="26" y="195"/>
                          </a:lnTo>
                          <a:lnTo>
                            <a:pt x="28" y="194"/>
                          </a:lnTo>
                          <a:lnTo>
                            <a:pt x="28" y="193"/>
                          </a:lnTo>
                          <a:lnTo>
                            <a:pt x="31" y="191"/>
                          </a:lnTo>
                          <a:lnTo>
                            <a:pt x="34" y="188"/>
                          </a:lnTo>
                          <a:lnTo>
                            <a:pt x="35" y="185"/>
                          </a:lnTo>
                          <a:lnTo>
                            <a:pt x="35" y="181"/>
                          </a:lnTo>
                          <a:lnTo>
                            <a:pt x="37" y="175"/>
                          </a:lnTo>
                          <a:lnTo>
                            <a:pt x="41" y="165"/>
                          </a:lnTo>
                          <a:lnTo>
                            <a:pt x="44" y="153"/>
                          </a:lnTo>
                          <a:lnTo>
                            <a:pt x="67" y="65"/>
                          </a:lnTo>
                          <a:lnTo>
                            <a:pt x="54" y="65"/>
                          </a:lnTo>
                          <a:lnTo>
                            <a:pt x="59" y="50"/>
                          </a:lnTo>
                          <a:lnTo>
                            <a:pt x="65" y="50"/>
                          </a:lnTo>
                          <a:lnTo>
                            <a:pt x="67" y="48"/>
                          </a:lnTo>
                          <a:lnTo>
                            <a:pt x="70" y="47"/>
                          </a:lnTo>
                          <a:lnTo>
                            <a:pt x="77" y="39"/>
                          </a:lnTo>
                          <a:lnTo>
                            <a:pt x="84" y="26"/>
                          </a:lnTo>
                          <a:lnTo>
                            <a:pt x="93" y="17"/>
                          </a:lnTo>
                          <a:lnTo>
                            <a:pt x="101" y="8"/>
                          </a:lnTo>
                          <a:lnTo>
                            <a:pt x="114" y="1"/>
                          </a:lnTo>
                          <a:lnTo>
                            <a:pt x="131" y="0"/>
                          </a:lnTo>
                          <a:lnTo>
                            <a:pt x="136" y="0"/>
                          </a:lnTo>
                          <a:lnTo>
                            <a:pt x="143" y="2"/>
                          </a:lnTo>
                          <a:lnTo>
                            <a:pt x="144" y="5"/>
                          </a:lnTo>
                          <a:lnTo>
                            <a:pt x="147" y="7"/>
                          </a:lnTo>
                          <a:lnTo>
                            <a:pt x="149" y="8"/>
                          </a:lnTo>
                          <a:lnTo>
                            <a:pt x="149" y="18"/>
                          </a:lnTo>
                          <a:lnTo>
                            <a:pt x="147" y="20"/>
                          </a:lnTo>
                          <a:lnTo>
                            <a:pt x="142" y="23"/>
                          </a:lnTo>
                          <a:lnTo>
                            <a:pt x="136" y="23"/>
                          </a:lnTo>
                          <a:lnTo>
                            <a:pt x="131" y="20"/>
                          </a:lnTo>
                          <a:lnTo>
                            <a:pt x="129" y="18"/>
                          </a:lnTo>
                          <a:lnTo>
                            <a:pt x="129" y="13"/>
                          </a:lnTo>
                          <a:lnTo>
                            <a:pt x="131" y="11"/>
                          </a:lnTo>
                          <a:lnTo>
                            <a:pt x="131" y="9"/>
                          </a:lnTo>
                          <a:lnTo>
                            <a:pt x="132" y="8"/>
                          </a:lnTo>
                          <a:lnTo>
                            <a:pt x="132" y="7"/>
                          </a:lnTo>
                          <a:lnTo>
                            <a:pt x="133" y="6"/>
                          </a:lnTo>
                          <a:lnTo>
                            <a:pt x="132" y="5"/>
                          </a:lnTo>
                          <a:lnTo>
                            <a:pt x="125" y="5"/>
                          </a:lnTo>
                          <a:lnTo>
                            <a:pt x="123" y="6"/>
                          </a:lnTo>
                          <a:lnTo>
                            <a:pt x="120" y="8"/>
                          </a:lnTo>
                          <a:lnTo>
                            <a:pt x="117" y="11"/>
                          </a:lnTo>
                          <a:lnTo>
                            <a:pt x="109" y="21"/>
                          </a:lnTo>
                          <a:lnTo>
                            <a:pt x="103" y="35"/>
                          </a:lnTo>
                          <a:lnTo>
                            <a:pt x="99" y="50"/>
                          </a:lnTo>
                          <a:lnTo>
                            <a:pt x="112" y="50"/>
                          </a:lnTo>
                          <a:lnTo>
                            <a:pt x="109" y="65"/>
                          </a:lnTo>
                          <a:lnTo>
                            <a:pt x="96" y="65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3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4585" y="3421"/>
                      <a:ext cx="168" cy="105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47"/>
                        </a:cxn>
                        <a:cxn ang="0">
                          <a:pos x="58" y="25"/>
                        </a:cxn>
                        <a:cxn ang="0">
                          <a:pos x="79" y="5"/>
                        </a:cxn>
                        <a:cxn ang="0">
                          <a:pos x="87" y="1"/>
                        </a:cxn>
                        <a:cxn ang="0">
                          <a:pos x="96" y="0"/>
                        </a:cxn>
                        <a:cxn ang="0">
                          <a:pos x="102" y="2"/>
                        </a:cxn>
                        <a:cxn ang="0">
                          <a:pos x="106" y="5"/>
                        </a:cxn>
                        <a:cxn ang="0">
                          <a:pos x="109" y="13"/>
                        </a:cxn>
                        <a:cxn ang="0">
                          <a:pos x="109" y="19"/>
                        </a:cxn>
                        <a:cxn ang="0">
                          <a:pos x="108" y="26"/>
                        </a:cxn>
                        <a:cxn ang="0">
                          <a:pos x="101" y="47"/>
                        </a:cxn>
                        <a:cxn ang="0">
                          <a:pos x="119" y="25"/>
                        </a:cxn>
                        <a:cxn ang="0">
                          <a:pos x="127" y="15"/>
                        </a:cxn>
                        <a:cxn ang="0">
                          <a:pos x="135" y="7"/>
                        </a:cxn>
                        <a:cxn ang="0">
                          <a:pos x="145" y="1"/>
                        </a:cxn>
                        <a:cxn ang="0">
                          <a:pos x="150" y="0"/>
                        </a:cxn>
                        <a:cxn ang="0">
                          <a:pos x="157" y="1"/>
                        </a:cxn>
                        <a:cxn ang="0">
                          <a:pos x="166" y="7"/>
                        </a:cxn>
                        <a:cxn ang="0">
                          <a:pos x="168" y="24"/>
                        </a:cxn>
                        <a:cxn ang="0">
                          <a:pos x="163" y="36"/>
                        </a:cxn>
                        <a:cxn ang="0">
                          <a:pos x="149" y="83"/>
                        </a:cxn>
                        <a:cxn ang="0">
                          <a:pos x="148" y="91"/>
                        </a:cxn>
                        <a:cxn ang="0">
                          <a:pos x="155" y="90"/>
                        </a:cxn>
                        <a:cxn ang="0">
                          <a:pos x="161" y="83"/>
                        </a:cxn>
                        <a:cxn ang="0">
                          <a:pos x="163" y="81"/>
                        </a:cxn>
                        <a:cxn ang="0">
                          <a:pos x="166" y="83"/>
                        </a:cxn>
                        <a:cxn ang="0">
                          <a:pos x="150" y="101"/>
                        </a:cxn>
                        <a:cxn ang="0">
                          <a:pos x="139" y="105"/>
                        </a:cxn>
                        <a:cxn ang="0">
                          <a:pos x="127" y="104"/>
                        </a:cxn>
                        <a:cxn ang="0">
                          <a:pos x="120" y="95"/>
                        </a:cxn>
                        <a:cxn ang="0">
                          <a:pos x="121" y="86"/>
                        </a:cxn>
                        <a:cxn ang="0">
                          <a:pos x="124" y="78"/>
                        </a:cxn>
                        <a:cxn ang="0">
                          <a:pos x="137" y="31"/>
                        </a:cxn>
                        <a:cxn ang="0">
                          <a:pos x="139" y="25"/>
                        </a:cxn>
                        <a:cxn ang="0">
                          <a:pos x="139" y="24"/>
                        </a:cxn>
                        <a:cxn ang="0">
                          <a:pos x="138" y="21"/>
                        </a:cxn>
                        <a:cxn ang="0">
                          <a:pos x="131" y="23"/>
                        </a:cxn>
                        <a:cxn ang="0">
                          <a:pos x="126" y="29"/>
                        </a:cxn>
                        <a:cxn ang="0">
                          <a:pos x="120" y="32"/>
                        </a:cxn>
                        <a:cxn ang="0">
                          <a:pos x="114" y="39"/>
                        </a:cxn>
                        <a:cxn ang="0">
                          <a:pos x="107" y="50"/>
                        </a:cxn>
                        <a:cxn ang="0">
                          <a:pos x="101" y="60"/>
                        </a:cxn>
                        <a:cxn ang="0">
                          <a:pos x="94" y="73"/>
                        </a:cxn>
                        <a:cxn ang="0">
                          <a:pos x="84" y="103"/>
                        </a:cxn>
                        <a:cxn ang="0">
                          <a:pos x="79" y="31"/>
                        </a:cxn>
                        <a:cxn ang="0">
                          <a:pos x="82" y="24"/>
                        </a:cxn>
                        <a:cxn ang="0">
                          <a:pos x="81" y="21"/>
                        </a:cxn>
                        <a:cxn ang="0">
                          <a:pos x="76" y="23"/>
                        </a:cxn>
                        <a:cxn ang="0">
                          <a:pos x="64" y="33"/>
                        </a:cxn>
                        <a:cxn ang="0">
                          <a:pos x="35" y="71"/>
                        </a:cxn>
                        <a:cxn ang="0">
                          <a:pos x="0" y="103"/>
                        </a:cxn>
                        <a:cxn ang="0">
                          <a:pos x="23" y="26"/>
                        </a:cxn>
                        <a:cxn ang="0">
                          <a:pos x="24" y="18"/>
                        </a:cxn>
                        <a:cxn ang="0">
                          <a:pos x="23" y="12"/>
                        </a:cxn>
                        <a:cxn ang="0">
                          <a:pos x="22" y="9"/>
                        </a:cxn>
                        <a:cxn ang="0">
                          <a:pos x="15" y="7"/>
                        </a:cxn>
                        <a:cxn ang="0">
                          <a:pos x="57" y="0"/>
                        </a:cxn>
                      </a:cxnLst>
                      <a:rect l="0" t="0" r="r" b="b"/>
                      <a:pathLst>
                        <a:path w="168" h="105">
                          <a:moveTo>
                            <a:pt x="57" y="0"/>
                          </a:moveTo>
                          <a:lnTo>
                            <a:pt x="42" y="47"/>
                          </a:lnTo>
                          <a:lnTo>
                            <a:pt x="51" y="35"/>
                          </a:lnTo>
                          <a:lnTo>
                            <a:pt x="58" y="25"/>
                          </a:lnTo>
                          <a:lnTo>
                            <a:pt x="76" y="7"/>
                          </a:lnTo>
                          <a:lnTo>
                            <a:pt x="79" y="5"/>
                          </a:lnTo>
                          <a:lnTo>
                            <a:pt x="82" y="2"/>
                          </a:lnTo>
                          <a:lnTo>
                            <a:pt x="87" y="1"/>
                          </a:lnTo>
                          <a:lnTo>
                            <a:pt x="91" y="1"/>
                          </a:lnTo>
                          <a:lnTo>
                            <a:pt x="96" y="0"/>
                          </a:lnTo>
                          <a:lnTo>
                            <a:pt x="100" y="1"/>
                          </a:lnTo>
                          <a:lnTo>
                            <a:pt x="102" y="2"/>
                          </a:lnTo>
                          <a:lnTo>
                            <a:pt x="103" y="3"/>
                          </a:lnTo>
                          <a:lnTo>
                            <a:pt x="106" y="5"/>
                          </a:lnTo>
                          <a:lnTo>
                            <a:pt x="107" y="8"/>
                          </a:lnTo>
                          <a:lnTo>
                            <a:pt x="109" y="13"/>
                          </a:lnTo>
                          <a:lnTo>
                            <a:pt x="111" y="17"/>
                          </a:lnTo>
                          <a:lnTo>
                            <a:pt x="109" y="19"/>
                          </a:lnTo>
                          <a:lnTo>
                            <a:pt x="109" y="21"/>
                          </a:lnTo>
                          <a:lnTo>
                            <a:pt x="108" y="26"/>
                          </a:lnTo>
                          <a:lnTo>
                            <a:pt x="108" y="31"/>
                          </a:lnTo>
                          <a:lnTo>
                            <a:pt x="101" y="47"/>
                          </a:lnTo>
                          <a:lnTo>
                            <a:pt x="111" y="35"/>
                          </a:lnTo>
                          <a:lnTo>
                            <a:pt x="119" y="25"/>
                          </a:lnTo>
                          <a:lnTo>
                            <a:pt x="124" y="19"/>
                          </a:lnTo>
                          <a:lnTo>
                            <a:pt x="127" y="15"/>
                          </a:lnTo>
                          <a:lnTo>
                            <a:pt x="131" y="11"/>
                          </a:lnTo>
                          <a:lnTo>
                            <a:pt x="135" y="7"/>
                          </a:lnTo>
                          <a:lnTo>
                            <a:pt x="138" y="5"/>
                          </a:lnTo>
                          <a:lnTo>
                            <a:pt x="145" y="1"/>
                          </a:lnTo>
                          <a:lnTo>
                            <a:pt x="148" y="1"/>
                          </a:lnTo>
                          <a:lnTo>
                            <a:pt x="150" y="0"/>
                          </a:lnTo>
                          <a:lnTo>
                            <a:pt x="153" y="0"/>
                          </a:lnTo>
                          <a:lnTo>
                            <a:pt x="157" y="1"/>
                          </a:lnTo>
                          <a:lnTo>
                            <a:pt x="161" y="2"/>
                          </a:lnTo>
                          <a:lnTo>
                            <a:pt x="166" y="7"/>
                          </a:lnTo>
                          <a:lnTo>
                            <a:pt x="168" y="14"/>
                          </a:lnTo>
                          <a:lnTo>
                            <a:pt x="168" y="24"/>
                          </a:lnTo>
                          <a:lnTo>
                            <a:pt x="166" y="29"/>
                          </a:lnTo>
                          <a:lnTo>
                            <a:pt x="163" y="36"/>
                          </a:lnTo>
                          <a:lnTo>
                            <a:pt x="150" y="78"/>
                          </a:lnTo>
                          <a:lnTo>
                            <a:pt x="149" y="83"/>
                          </a:lnTo>
                          <a:lnTo>
                            <a:pt x="148" y="86"/>
                          </a:lnTo>
                          <a:lnTo>
                            <a:pt x="148" y="91"/>
                          </a:lnTo>
                          <a:lnTo>
                            <a:pt x="153" y="91"/>
                          </a:lnTo>
                          <a:lnTo>
                            <a:pt x="155" y="90"/>
                          </a:lnTo>
                          <a:lnTo>
                            <a:pt x="160" y="85"/>
                          </a:lnTo>
                          <a:lnTo>
                            <a:pt x="161" y="83"/>
                          </a:lnTo>
                          <a:lnTo>
                            <a:pt x="162" y="81"/>
                          </a:lnTo>
                          <a:lnTo>
                            <a:pt x="163" y="81"/>
                          </a:lnTo>
                          <a:lnTo>
                            <a:pt x="163" y="80"/>
                          </a:lnTo>
                          <a:lnTo>
                            <a:pt x="166" y="83"/>
                          </a:lnTo>
                          <a:lnTo>
                            <a:pt x="155" y="97"/>
                          </a:lnTo>
                          <a:lnTo>
                            <a:pt x="150" y="101"/>
                          </a:lnTo>
                          <a:lnTo>
                            <a:pt x="147" y="103"/>
                          </a:lnTo>
                          <a:lnTo>
                            <a:pt x="139" y="105"/>
                          </a:lnTo>
                          <a:lnTo>
                            <a:pt x="130" y="105"/>
                          </a:lnTo>
                          <a:lnTo>
                            <a:pt x="127" y="104"/>
                          </a:lnTo>
                          <a:lnTo>
                            <a:pt x="123" y="99"/>
                          </a:lnTo>
                          <a:lnTo>
                            <a:pt x="120" y="95"/>
                          </a:lnTo>
                          <a:lnTo>
                            <a:pt x="119" y="91"/>
                          </a:lnTo>
                          <a:lnTo>
                            <a:pt x="121" y="86"/>
                          </a:lnTo>
                          <a:lnTo>
                            <a:pt x="123" y="83"/>
                          </a:lnTo>
                          <a:lnTo>
                            <a:pt x="124" y="78"/>
                          </a:lnTo>
                          <a:lnTo>
                            <a:pt x="136" y="36"/>
                          </a:lnTo>
                          <a:lnTo>
                            <a:pt x="137" y="31"/>
                          </a:lnTo>
                          <a:lnTo>
                            <a:pt x="139" y="27"/>
                          </a:lnTo>
                          <a:lnTo>
                            <a:pt x="139" y="25"/>
                          </a:lnTo>
                          <a:lnTo>
                            <a:pt x="141" y="24"/>
                          </a:lnTo>
                          <a:lnTo>
                            <a:pt x="139" y="24"/>
                          </a:lnTo>
                          <a:lnTo>
                            <a:pt x="138" y="23"/>
                          </a:lnTo>
                          <a:lnTo>
                            <a:pt x="138" y="21"/>
                          </a:lnTo>
                          <a:lnTo>
                            <a:pt x="133" y="21"/>
                          </a:lnTo>
                          <a:lnTo>
                            <a:pt x="131" y="23"/>
                          </a:lnTo>
                          <a:lnTo>
                            <a:pt x="129" y="25"/>
                          </a:lnTo>
                          <a:lnTo>
                            <a:pt x="126" y="29"/>
                          </a:lnTo>
                          <a:lnTo>
                            <a:pt x="124" y="30"/>
                          </a:lnTo>
                          <a:lnTo>
                            <a:pt x="120" y="32"/>
                          </a:lnTo>
                          <a:lnTo>
                            <a:pt x="118" y="36"/>
                          </a:lnTo>
                          <a:lnTo>
                            <a:pt x="114" y="39"/>
                          </a:lnTo>
                          <a:lnTo>
                            <a:pt x="111" y="44"/>
                          </a:lnTo>
                          <a:lnTo>
                            <a:pt x="107" y="50"/>
                          </a:lnTo>
                          <a:lnTo>
                            <a:pt x="103" y="55"/>
                          </a:lnTo>
                          <a:lnTo>
                            <a:pt x="101" y="60"/>
                          </a:lnTo>
                          <a:lnTo>
                            <a:pt x="99" y="63"/>
                          </a:lnTo>
                          <a:lnTo>
                            <a:pt x="94" y="73"/>
                          </a:lnTo>
                          <a:lnTo>
                            <a:pt x="91" y="80"/>
                          </a:lnTo>
                          <a:lnTo>
                            <a:pt x="84" y="103"/>
                          </a:lnTo>
                          <a:lnTo>
                            <a:pt x="59" y="103"/>
                          </a:lnTo>
                          <a:lnTo>
                            <a:pt x="79" y="31"/>
                          </a:lnTo>
                          <a:lnTo>
                            <a:pt x="82" y="26"/>
                          </a:lnTo>
                          <a:lnTo>
                            <a:pt x="82" y="24"/>
                          </a:lnTo>
                          <a:lnTo>
                            <a:pt x="81" y="23"/>
                          </a:lnTo>
                          <a:lnTo>
                            <a:pt x="81" y="21"/>
                          </a:lnTo>
                          <a:lnTo>
                            <a:pt x="79" y="21"/>
                          </a:lnTo>
                          <a:lnTo>
                            <a:pt x="76" y="23"/>
                          </a:lnTo>
                          <a:lnTo>
                            <a:pt x="72" y="25"/>
                          </a:lnTo>
                          <a:lnTo>
                            <a:pt x="64" y="33"/>
                          </a:lnTo>
                          <a:lnTo>
                            <a:pt x="49" y="50"/>
                          </a:lnTo>
                          <a:lnTo>
                            <a:pt x="35" y="71"/>
                          </a:lnTo>
                          <a:lnTo>
                            <a:pt x="27" y="103"/>
                          </a:lnTo>
                          <a:lnTo>
                            <a:pt x="0" y="103"/>
                          </a:lnTo>
                          <a:lnTo>
                            <a:pt x="22" y="31"/>
                          </a:lnTo>
                          <a:lnTo>
                            <a:pt x="23" y="26"/>
                          </a:lnTo>
                          <a:lnTo>
                            <a:pt x="23" y="21"/>
                          </a:lnTo>
                          <a:lnTo>
                            <a:pt x="24" y="18"/>
                          </a:lnTo>
                          <a:lnTo>
                            <a:pt x="24" y="12"/>
                          </a:lnTo>
                          <a:lnTo>
                            <a:pt x="23" y="12"/>
                          </a:lnTo>
                          <a:lnTo>
                            <a:pt x="22" y="11"/>
                          </a:lnTo>
                          <a:lnTo>
                            <a:pt x="22" y="9"/>
                          </a:lnTo>
                          <a:lnTo>
                            <a:pt x="15" y="9"/>
                          </a:lnTo>
                          <a:lnTo>
                            <a:pt x="15" y="7"/>
                          </a:lnTo>
                          <a:lnTo>
                            <a:pt x="49" y="0"/>
                          </a:lnTo>
                          <a:lnTo>
                            <a:pt x="57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4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4764" y="3372"/>
                      <a:ext cx="54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54" y="188"/>
                        </a:cxn>
                        <a:cxn ang="0">
                          <a:pos x="54" y="0"/>
                        </a:cxn>
                        <a:cxn ang="0">
                          <a:pos x="0" y="0"/>
                        </a:cxn>
                        <a:cxn ang="0">
                          <a:pos x="0" y="8"/>
                        </a:cxn>
                        <a:cxn ang="0">
                          <a:pos x="24" y="8"/>
                        </a:cxn>
                        <a:cxn ang="0">
                          <a:pos x="26" y="10"/>
                        </a:cxn>
                        <a:cxn ang="0">
                          <a:pos x="28" y="13"/>
                        </a:cxn>
                        <a:cxn ang="0">
                          <a:pos x="28" y="176"/>
                        </a:cxn>
                        <a:cxn ang="0">
                          <a:pos x="26" y="177"/>
                        </a:cxn>
                        <a:cxn ang="0">
                          <a:pos x="25" y="180"/>
                        </a:cxn>
                        <a:cxn ang="0">
                          <a:pos x="24" y="180"/>
                        </a:cxn>
                        <a:cxn ang="0">
                          <a:pos x="22" y="181"/>
                        </a:cxn>
                        <a:cxn ang="0">
                          <a:pos x="0" y="181"/>
                        </a:cxn>
                        <a:cxn ang="0">
                          <a:pos x="0" y="188"/>
                        </a:cxn>
                        <a:cxn ang="0">
                          <a:pos x="54" y="188"/>
                        </a:cxn>
                      </a:cxnLst>
                      <a:rect l="0" t="0" r="r" b="b"/>
                      <a:pathLst>
                        <a:path w="54" h="188">
                          <a:moveTo>
                            <a:pt x="54" y="188"/>
                          </a:move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lnTo>
                            <a:pt x="24" y="8"/>
                          </a:lnTo>
                          <a:lnTo>
                            <a:pt x="26" y="10"/>
                          </a:lnTo>
                          <a:lnTo>
                            <a:pt x="28" y="13"/>
                          </a:lnTo>
                          <a:lnTo>
                            <a:pt x="28" y="176"/>
                          </a:lnTo>
                          <a:lnTo>
                            <a:pt x="26" y="177"/>
                          </a:lnTo>
                          <a:lnTo>
                            <a:pt x="25" y="180"/>
                          </a:lnTo>
                          <a:lnTo>
                            <a:pt x="24" y="180"/>
                          </a:lnTo>
                          <a:lnTo>
                            <a:pt x="22" y="181"/>
                          </a:lnTo>
                          <a:lnTo>
                            <a:pt x="0" y="181"/>
                          </a:lnTo>
                          <a:lnTo>
                            <a:pt x="0" y="188"/>
                          </a:lnTo>
                          <a:lnTo>
                            <a:pt x="54" y="18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5" name="Line 20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420" y="927"/>
                      <a:ext cx="0" cy="2519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6" name="Freeform 20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1030" y="634"/>
                      <a:ext cx="99" cy="154"/>
                    </a:xfrm>
                    <a:custGeom>
                      <a:avLst/>
                      <a:gdLst/>
                      <a:ahLst/>
                      <a:cxnLst>
                        <a:cxn ang="0">
                          <a:pos x="67" y="0"/>
                        </a:cxn>
                        <a:cxn ang="0">
                          <a:pos x="49" y="67"/>
                        </a:cxn>
                        <a:cxn ang="0">
                          <a:pos x="54" y="61"/>
                        </a:cxn>
                        <a:cxn ang="0">
                          <a:pos x="62" y="53"/>
                        </a:cxn>
                        <a:cxn ang="0">
                          <a:pos x="64" y="52"/>
                        </a:cxn>
                        <a:cxn ang="0">
                          <a:pos x="67" y="52"/>
                        </a:cxn>
                        <a:cxn ang="0">
                          <a:pos x="70" y="50"/>
                        </a:cxn>
                        <a:cxn ang="0">
                          <a:pos x="79" y="50"/>
                        </a:cxn>
                        <a:cxn ang="0">
                          <a:pos x="84" y="52"/>
                        </a:cxn>
                        <a:cxn ang="0">
                          <a:pos x="87" y="54"/>
                        </a:cxn>
                        <a:cxn ang="0">
                          <a:pos x="93" y="60"/>
                        </a:cxn>
                        <a:cxn ang="0">
                          <a:pos x="98" y="71"/>
                        </a:cxn>
                        <a:cxn ang="0">
                          <a:pos x="99" y="82"/>
                        </a:cxn>
                        <a:cxn ang="0">
                          <a:pos x="97" y="100"/>
                        </a:cxn>
                        <a:cxn ang="0">
                          <a:pos x="91" y="118"/>
                        </a:cxn>
                        <a:cxn ang="0">
                          <a:pos x="79" y="132"/>
                        </a:cxn>
                        <a:cxn ang="0">
                          <a:pos x="67" y="144"/>
                        </a:cxn>
                        <a:cxn ang="0">
                          <a:pos x="52" y="151"/>
                        </a:cxn>
                        <a:cxn ang="0">
                          <a:pos x="37" y="154"/>
                        </a:cxn>
                        <a:cxn ang="0">
                          <a:pos x="25" y="152"/>
                        </a:cxn>
                        <a:cxn ang="0">
                          <a:pos x="13" y="150"/>
                        </a:cxn>
                        <a:cxn ang="0">
                          <a:pos x="0" y="144"/>
                        </a:cxn>
                        <a:cxn ang="0">
                          <a:pos x="32" y="28"/>
                        </a:cxn>
                        <a:cxn ang="0">
                          <a:pos x="33" y="23"/>
                        </a:cxn>
                        <a:cxn ang="0">
                          <a:pos x="34" y="19"/>
                        </a:cxn>
                        <a:cxn ang="0">
                          <a:pos x="34" y="13"/>
                        </a:cxn>
                        <a:cxn ang="0">
                          <a:pos x="32" y="11"/>
                        </a:cxn>
                        <a:cxn ang="0">
                          <a:pos x="27" y="8"/>
                        </a:cxn>
                        <a:cxn ang="0">
                          <a:pos x="22" y="8"/>
                        </a:cxn>
                        <a:cxn ang="0">
                          <a:pos x="22" y="6"/>
                        </a:cxn>
                        <a:cxn ang="0">
                          <a:pos x="60" y="0"/>
                        </a:cxn>
                        <a:cxn ang="0">
                          <a:pos x="67" y="0"/>
                        </a:cxn>
                        <a:cxn ang="0">
                          <a:pos x="25" y="146"/>
                        </a:cxn>
                        <a:cxn ang="0">
                          <a:pos x="28" y="148"/>
                        </a:cxn>
                        <a:cxn ang="0">
                          <a:pos x="31" y="149"/>
                        </a:cxn>
                        <a:cxn ang="0">
                          <a:pos x="38" y="149"/>
                        </a:cxn>
                        <a:cxn ang="0">
                          <a:pos x="42" y="148"/>
                        </a:cxn>
                        <a:cxn ang="0">
                          <a:pos x="44" y="146"/>
                        </a:cxn>
                        <a:cxn ang="0">
                          <a:pos x="54" y="139"/>
                        </a:cxn>
                        <a:cxn ang="0">
                          <a:pos x="57" y="132"/>
                        </a:cxn>
                        <a:cxn ang="0">
                          <a:pos x="64" y="121"/>
                        </a:cxn>
                        <a:cxn ang="0">
                          <a:pos x="69" y="109"/>
                        </a:cxn>
                        <a:cxn ang="0">
                          <a:pos x="73" y="96"/>
                        </a:cxn>
                        <a:cxn ang="0">
                          <a:pos x="74" y="84"/>
                        </a:cxn>
                        <a:cxn ang="0">
                          <a:pos x="74" y="79"/>
                        </a:cxn>
                        <a:cxn ang="0">
                          <a:pos x="72" y="74"/>
                        </a:cxn>
                        <a:cxn ang="0">
                          <a:pos x="67" y="70"/>
                        </a:cxn>
                        <a:cxn ang="0">
                          <a:pos x="62" y="67"/>
                        </a:cxn>
                        <a:cxn ang="0">
                          <a:pos x="57" y="68"/>
                        </a:cxn>
                        <a:cxn ang="0">
                          <a:pos x="54" y="71"/>
                        </a:cxn>
                        <a:cxn ang="0">
                          <a:pos x="49" y="74"/>
                        </a:cxn>
                        <a:cxn ang="0">
                          <a:pos x="46" y="77"/>
                        </a:cxn>
                        <a:cxn ang="0">
                          <a:pos x="45" y="80"/>
                        </a:cxn>
                        <a:cxn ang="0">
                          <a:pos x="43" y="86"/>
                        </a:cxn>
                        <a:cxn ang="0">
                          <a:pos x="39" y="92"/>
                        </a:cxn>
                        <a:cxn ang="0">
                          <a:pos x="25" y="146"/>
                        </a:cxn>
                      </a:cxnLst>
                      <a:rect l="0" t="0" r="r" b="b"/>
                      <a:pathLst>
                        <a:path w="99" h="154">
                          <a:moveTo>
                            <a:pt x="67" y="0"/>
                          </a:moveTo>
                          <a:lnTo>
                            <a:pt x="49" y="67"/>
                          </a:lnTo>
                          <a:lnTo>
                            <a:pt x="54" y="61"/>
                          </a:lnTo>
                          <a:lnTo>
                            <a:pt x="62" y="53"/>
                          </a:lnTo>
                          <a:lnTo>
                            <a:pt x="64" y="52"/>
                          </a:lnTo>
                          <a:lnTo>
                            <a:pt x="67" y="52"/>
                          </a:lnTo>
                          <a:lnTo>
                            <a:pt x="70" y="50"/>
                          </a:lnTo>
                          <a:lnTo>
                            <a:pt x="79" y="50"/>
                          </a:lnTo>
                          <a:lnTo>
                            <a:pt x="84" y="52"/>
                          </a:lnTo>
                          <a:lnTo>
                            <a:pt x="87" y="54"/>
                          </a:lnTo>
                          <a:lnTo>
                            <a:pt x="93" y="60"/>
                          </a:lnTo>
                          <a:lnTo>
                            <a:pt x="98" y="71"/>
                          </a:lnTo>
                          <a:lnTo>
                            <a:pt x="99" y="82"/>
                          </a:lnTo>
                          <a:lnTo>
                            <a:pt x="97" y="100"/>
                          </a:lnTo>
                          <a:lnTo>
                            <a:pt x="91" y="118"/>
                          </a:lnTo>
                          <a:lnTo>
                            <a:pt x="79" y="132"/>
                          </a:lnTo>
                          <a:lnTo>
                            <a:pt x="67" y="144"/>
                          </a:lnTo>
                          <a:lnTo>
                            <a:pt x="52" y="151"/>
                          </a:lnTo>
                          <a:lnTo>
                            <a:pt x="37" y="154"/>
                          </a:lnTo>
                          <a:lnTo>
                            <a:pt x="25" y="152"/>
                          </a:lnTo>
                          <a:lnTo>
                            <a:pt x="13" y="150"/>
                          </a:lnTo>
                          <a:lnTo>
                            <a:pt x="0" y="144"/>
                          </a:lnTo>
                          <a:lnTo>
                            <a:pt x="32" y="28"/>
                          </a:lnTo>
                          <a:lnTo>
                            <a:pt x="33" y="23"/>
                          </a:lnTo>
                          <a:lnTo>
                            <a:pt x="34" y="19"/>
                          </a:lnTo>
                          <a:lnTo>
                            <a:pt x="34" y="13"/>
                          </a:lnTo>
                          <a:lnTo>
                            <a:pt x="32" y="11"/>
                          </a:lnTo>
                          <a:lnTo>
                            <a:pt x="27" y="8"/>
                          </a:lnTo>
                          <a:lnTo>
                            <a:pt x="22" y="8"/>
                          </a:lnTo>
                          <a:lnTo>
                            <a:pt x="22" y="6"/>
                          </a:lnTo>
                          <a:lnTo>
                            <a:pt x="60" y="0"/>
                          </a:lnTo>
                          <a:lnTo>
                            <a:pt x="67" y="0"/>
                          </a:lnTo>
                          <a:close/>
                          <a:moveTo>
                            <a:pt x="25" y="146"/>
                          </a:moveTo>
                          <a:lnTo>
                            <a:pt x="28" y="148"/>
                          </a:lnTo>
                          <a:lnTo>
                            <a:pt x="31" y="149"/>
                          </a:lnTo>
                          <a:lnTo>
                            <a:pt x="38" y="149"/>
                          </a:lnTo>
                          <a:lnTo>
                            <a:pt x="42" y="148"/>
                          </a:lnTo>
                          <a:lnTo>
                            <a:pt x="44" y="146"/>
                          </a:lnTo>
                          <a:lnTo>
                            <a:pt x="54" y="139"/>
                          </a:lnTo>
                          <a:lnTo>
                            <a:pt x="57" y="132"/>
                          </a:lnTo>
                          <a:lnTo>
                            <a:pt x="64" y="121"/>
                          </a:lnTo>
                          <a:lnTo>
                            <a:pt x="69" y="109"/>
                          </a:lnTo>
                          <a:lnTo>
                            <a:pt x="73" y="96"/>
                          </a:lnTo>
                          <a:lnTo>
                            <a:pt x="74" y="84"/>
                          </a:lnTo>
                          <a:lnTo>
                            <a:pt x="74" y="79"/>
                          </a:lnTo>
                          <a:lnTo>
                            <a:pt x="72" y="74"/>
                          </a:lnTo>
                          <a:lnTo>
                            <a:pt x="67" y="70"/>
                          </a:lnTo>
                          <a:lnTo>
                            <a:pt x="62" y="67"/>
                          </a:lnTo>
                          <a:lnTo>
                            <a:pt x="57" y="68"/>
                          </a:lnTo>
                          <a:lnTo>
                            <a:pt x="54" y="71"/>
                          </a:lnTo>
                          <a:lnTo>
                            <a:pt x="49" y="74"/>
                          </a:lnTo>
                          <a:lnTo>
                            <a:pt x="46" y="77"/>
                          </a:lnTo>
                          <a:lnTo>
                            <a:pt x="45" y="80"/>
                          </a:lnTo>
                          <a:lnTo>
                            <a:pt x="43" y="86"/>
                          </a:lnTo>
                          <a:lnTo>
                            <a:pt x="39" y="92"/>
                          </a:lnTo>
                          <a:lnTo>
                            <a:pt x="25" y="146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7" name="Freeform 206"/>
                    <p:cNvSpPr>
                      <a:spLocks/>
                    </p:cNvSpPr>
                    <p:nvPr/>
                  </p:nvSpPr>
                  <p:spPr bwMode="auto">
                    <a:xfrm>
                      <a:off x="1136" y="748"/>
                      <a:ext cx="82" cy="108"/>
                    </a:xfrm>
                    <a:custGeom>
                      <a:avLst/>
                      <a:gdLst/>
                      <a:ahLst/>
                      <a:cxnLst>
                        <a:cxn ang="0">
                          <a:pos x="42" y="0"/>
                        </a:cxn>
                        <a:cxn ang="0">
                          <a:pos x="45" y="7"/>
                        </a:cxn>
                        <a:cxn ang="0">
                          <a:pos x="47" y="14"/>
                        </a:cxn>
                        <a:cxn ang="0">
                          <a:pos x="48" y="24"/>
                        </a:cxn>
                        <a:cxn ang="0">
                          <a:pos x="51" y="66"/>
                        </a:cxn>
                        <a:cxn ang="0">
                          <a:pos x="69" y="35"/>
                        </a:cxn>
                        <a:cxn ang="0">
                          <a:pos x="71" y="29"/>
                        </a:cxn>
                        <a:cxn ang="0">
                          <a:pos x="69" y="18"/>
                        </a:cxn>
                        <a:cxn ang="0">
                          <a:pos x="65" y="16"/>
                        </a:cxn>
                        <a:cxn ang="0">
                          <a:pos x="64" y="8"/>
                        </a:cxn>
                        <a:cxn ang="0">
                          <a:pos x="65" y="5"/>
                        </a:cxn>
                        <a:cxn ang="0">
                          <a:pos x="69" y="2"/>
                        </a:cxn>
                        <a:cxn ang="0">
                          <a:pos x="72" y="0"/>
                        </a:cxn>
                        <a:cxn ang="0">
                          <a:pos x="78" y="4"/>
                        </a:cxn>
                        <a:cxn ang="0">
                          <a:pos x="82" y="12"/>
                        </a:cxn>
                        <a:cxn ang="0">
                          <a:pos x="78" y="25"/>
                        </a:cxn>
                        <a:cxn ang="0">
                          <a:pos x="72" y="38"/>
                        </a:cxn>
                        <a:cxn ang="0">
                          <a:pos x="53" y="68"/>
                        </a:cxn>
                        <a:cxn ang="0">
                          <a:pos x="35" y="91"/>
                        </a:cxn>
                        <a:cxn ang="0">
                          <a:pos x="23" y="102"/>
                        </a:cxn>
                        <a:cxn ang="0">
                          <a:pos x="17" y="107"/>
                        </a:cxn>
                        <a:cxn ang="0">
                          <a:pos x="8" y="108"/>
                        </a:cxn>
                        <a:cxn ang="0">
                          <a:pos x="4" y="104"/>
                        </a:cxn>
                        <a:cxn ang="0">
                          <a:pos x="0" y="98"/>
                        </a:cxn>
                        <a:cxn ang="0">
                          <a:pos x="4" y="94"/>
                        </a:cxn>
                        <a:cxn ang="0">
                          <a:pos x="8" y="90"/>
                        </a:cxn>
                        <a:cxn ang="0">
                          <a:pos x="17" y="92"/>
                        </a:cxn>
                        <a:cxn ang="0">
                          <a:pos x="26" y="96"/>
                        </a:cxn>
                        <a:cxn ang="0">
                          <a:pos x="29" y="94"/>
                        </a:cxn>
                        <a:cxn ang="0">
                          <a:pos x="34" y="79"/>
                        </a:cxn>
                        <a:cxn ang="0">
                          <a:pos x="32" y="24"/>
                        </a:cxn>
                        <a:cxn ang="0">
                          <a:pos x="30" y="14"/>
                        </a:cxn>
                        <a:cxn ang="0">
                          <a:pos x="27" y="11"/>
                        </a:cxn>
                        <a:cxn ang="0">
                          <a:pos x="21" y="8"/>
                        </a:cxn>
                      </a:cxnLst>
                      <a:rect l="0" t="0" r="r" b="b"/>
                      <a:pathLst>
                        <a:path w="82" h="108">
                          <a:moveTo>
                            <a:pt x="21" y="7"/>
                          </a:moveTo>
                          <a:lnTo>
                            <a:pt x="42" y="0"/>
                          </a:lnTo>
                          <a:lnTo>
                            <a:pt x="45" y="5"/>
                          </a:lnTo>
                          <a:lnTo>
                            <a:pt x="45" y="7"/>
                          </a:lnTo>
                          <a:lnTo>
                            <a:pt x="46" y="10"/>
                          </a:lnTo>
                          <a:lnTo>
                            <a:pt x="47" y="14"/>
                          </a:lnTo>
                          <a:lnTo>
                            <a:pt x="48" y="18"/>
                          </a:lnTo>
                          <a:lnTo>
                            <a:pt x="48" y="24"/>
                          </a:lnTo>
                          <a:lnTo>
                            <a:pt x="50" y="44"/>
                          </a:lnTo>
                          <a:lnTo>
                            <a:pt x="51" y="66"/>
                          </a:lnTo>
                          <a:lnTo>
                            <a:pt x="59" y="53"/>
                          </a:lnTo>
                          <a:lnTo>
                            <a:pt x="69" y="35"/>
                          </a:lnTo>
                          <a:lnTo>
                            <a:pt x="70" y="31"/>
                          </a:lnTo>
                          <a:lnTo>
                            <a:pt x="71" y="29"/>
                          </a:lnTo>
                          <a:lnTo>
                            <a:pt x="72" y="25"/>
                          </a:lnTo>
                          <a:lnTo>
                            <a:pt x="69" y="18"/>
                          </a:lnTo>
                          <a:lnTo>
                            <a:pt x="68" y="17"/>
                          </a:lnTo>
                          <a:lnTo>
                            <a:pt x="65" y="16"/>
                          </a:lnTo>
                          <a:lnTo>
                            <a:pt x="64" y="13"/>
                          </a:lnTo>
                          <a:lnTo>
                            <a:pt x="64" y="8"/>
                          </a:lnTo>
                          <a:lnTo>
                            <a:pt x="65" y="6"/>
                          </a:lnTo>
                          <a:lnTo>
                            <a:pt x="65" y="5"/>
                          </a:lnTo>
                          <a:lnTo>
                            <a:pt x="66" y="4"/>
                          </a:lnTo>
                          <a:lnTo>
                            <a:pt x="69" y="2"/>
                          </a:lnTo>
                          <a:lnTo>
                            <a:pt x="70" y="1"/>
                          </a:lnTo>
                          <a:lnTo>
                            <a:pt x="72" y="0"/>
                          </a:lnTo>
                          <a:lnTo>
                            <a:pt x="77" y="2"/>
                          </a:lnTo>
                          <a:lnTo>
                            <a:pt x="78" y="4"/>
                          </a:lnTo>
                          <a:lnTo>
                            <a:pt x="81" y="8"/>
                          </a:lnTo>
                          <a:lnTo>
                            <a:pt x="82" y="12"/>
                          </a:lnTo>
                          <a:lnTo>
                            <a:pt x="81" y="16"/>
                          </a:lnTo>
                          <a:lnTo>
                            <a:pt x="78" y="25"/>
                          </a:lnTo>
                          <a:lnTo>
                            <a:pt x="76" y="31"/>
                          </a:lnTo>
                          <a:lnTo>
                            <a:pt x="72" y="38"/>
                          </a:lnTo>
                          <a:lnTo>
                            <a:pt x="66" y="48"/>
                          </a:lnTo>
                          <a:lnTo>
                            <a:pt x="53" y="68"/>
                          </a:lnTo>
                          <a:lnTo>
                            <a:pt x="40" y="85"/>
                          </a:lnTo>
                          <a:lnTo>
                            <a:pt x="35" y="91"/>
                          </a:lnTo>
                          <a:lnTo>
                            <a:pt x="27" y="100"/>
                          </a:lnTo>
                          <a:lnTo>
                            <a:pt x="23" y="102"/>
                          </a:lnTo>
                          <a:lnTo>
                            <a:pt x="21" y="104"/>
                          </a:lnTo>
                          <a:lnTo>
                            <a:pt x="17" y="107"/>
                          </a:lnTo>
                          <a:lnTo>
                            <a:pt x="15" y="108"/>
                          </a:lnTo>
                          <a:lnTo>
                            <a:pt x="8" y="108"/>
                          </a:lnTo>
                          <a:lnTo>
                            <a:pt x="5" y="107"/>
                          </a:lnTo>
                          <a:lnTo>
                            <a:pt x="4" y="104"/>
                          </a:lnTo>
                          <a:lnTo>
                            <a:pt x="3" y="103"/>
                          </a:lnTo>
                          <a:lnTo>
                            <a:pt x="0" y="98"/>
                          </a:lnTo>
                          <a:lnTo>
                            <a:pt x="2" y="96"/>
                          </a:lnTo>
                          <a:lnTo>
                            <a:pt x="4" y="94"/>
                          </a:lnTo>
                          <a:lnTo>
                            <a:pt x="5" y="91"/>
                          </a:lnTo>
                          <a:lnTo>
                            <a:pt x="8" y="90"/>
                          </a:lnTo>
                          <a:lnTo>
                            <a:pt x="12" y="90"/>
                          </a:lnTo>
                          <a:lnTo>
                            <a:pt x="17" y="92"/>
                          </a:lnTo>
                          <a:lnTo>
                            <a:pt x="21" y="96"/>
                          </a:lnTo>
                          <a:lnTo>
                            <a:pt x="26" y="96"/>
                          </a:lnTo>
                          <a:lnTo>
                            <a:pt x="27" y="95"/>
                          </a:lnTo>
                          <a:lnTo>
                            <a:pt x="29" y="94"/>
                          </a:lnTo>
                          <a:lnTo>
                            <a:pt x="32" y="91"/>
                          </a:lnTo>
                          <a:lnTo>
                            <a:pt x="34" y="79"/>
                          </a:lnTo>
                          <a:lnTo>
                            <a:pt x="34" y="55"/>
                          </a:lnTo>
                          <a:lnTo>
                            <a:pt x="32" y="24"/>
                          </a:lnTo>
                          <a:lnTo>
                            <a:pt x="32" y="19"/>
                          </a:lnTo>
                          <a:lnTo>
                            <a:pt x="30" y="14"/>
                          </a:lnTo>
                          <a:lnTo>
                            <a:pt x="29" y="12"/>
                          </a:lnTo>
                          <a:lnTo>
                            <a:pt x="27" y="11"/>
                          </a:lnTo>
                          <a:lnTo>
                            <a:pt x="24" y="8"/>
                          </a:lnTo>
                          <a:lnTo>
                            <a:pt x="21" y="8"/>
                          </a:lnTo>
                          <a:lnTo>
                            <a:pt x="21" y="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78" name="Freeform 207"/>
                    <p:cNvSpPr>
                      <a:spLocks/>
                    </p:cNvSpPr>
                    <p:nvPr/>
                  </p:nvSpPr>
                  <p:spPr bwMode="auto">
                    <a:xfrm>
                      <a:off x="1389" y="633"/>
                      <a:ext cx="54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54" y="188"/>
                        </a:cxn>
                        <a:cxn ang="0">
                          <a:pos x="54" y="181"/>
                        </a:cxn>
                        <a:cxn ang="0">
                          <a:pos x="32" y="181"/>
                        </a:cxn>
                        <a:cxn ang="0">
                          <a:pos x="30" y="180"/>
                        </a:cxn>
                        <a:cxn ang="0">
                          <a:pos x="28" y="180"/>
                        </a:cxn>
                        <a:cxn ang="0">
                          <a:pos x="27" y="177"/>
                        </a:cxn>
                        <a:cxn ang="0">
                          <a:pos x="26" y="176"/>
                        </a:cxn>
                        <a:cxn ang="0">
                          <a:pos x="26" y="13"/>
                        </a:cxn>
                        <a:cxn ang="0">
                          <a:pos x="27" y="11"/>
                        </a:cxn>
                        <a:cxn ang="0">
                          <a:pos x="30" y="8"/>
                        </a:cxn>
                        <a:cxn ang="0">
                          <a:pos x="54" y="8"/>
                        </a:cxn>
                        <a:cxn ang="0">
                          <a:pos x="54" y="0"/>
                        </a:cxn>
                        <a:cxn ang="0">
                          <a:pos x="0" y="0"/>
                        </a:cxn>
                        <a:cxn ang="0">
                          <a:pos x="0" y="188"/>
                        </a:cxn>
                        <a:cxn ang="0">
                          <a:pos x="54" y="188"/>
                        </a:cxn>
                      </a:cxnLst>
                      <a:rect l="0" t="0" r="r" b="b"/>
                      <a:pathLst>
                        <a:path w="54" h="188">
                          <a:moveTo>
                            <a:pt x="54" y="188"/>
                          </a:moveTo>
                          <a:lnTo>
                            <a:pt x="54" y="181"/>
                          </a:lnTo>
                          <a:lnTo>
                            <a:pt x="32" y="181"/>
                          </a:lnTo>
                          <a:lnTo>
                            <a:pt x="30" y="180"/>
                          </a:lnTo>
                          <a:lnTo>
                            <a:pt x="28" y="180"/>
                          </a:lnTo>
                          <a:lnTo>
                            <a:pt x="27" y="177"/>
                          </a:lnTo>
                          <a:lnTo>
                            <a:pt x="26" y="176"/>
                          </a:lnTo>
                          <a:lnTo>
                            <a:pt x="26" y="13"/>
                          </a:lnTo>
                          <a:lnTo>
                            <a:pt x="27" y="11"/>
                          </a:lnTo>
                          <a:lnTo>
                            <a:pt x="30" y="8"/>
                          </a:lnTo>
                          <a:lnTo>
                            <a:pt x="54" y="8"/>
                          </a:lnTo>
                          <a:lnTo>
                            <a:pt x="54" y="0"/>
                          </a:lnTo>
                          <a:lnTo>
                            <a:pt x="0" y="0"/>
                          </a:lnTo>
                          <a:lnTo>
                            <a:pt x="0" y="188"/>
                          </a:lnTo>
                          <a:lnTo>
                            <a:pt x="54" y="18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60" name="Freeform 208"/>
                  <p:cNvSpPr>
                    <a:spLocks/>
                  </p:cNvSpPr>
                  <p:nvPr/>
                </p:nvSpPr>
                <p:spPr bwMode="auto">
                  <a:xfrm>
                    <a:off x="1447" y="634"/>
                    <a:ext cx="149" cy="200"/>
                  </a:xfrm>
                  <a:custGeom>
                    <a:avLst/>
                    <a:gdLst/>
                    <a:ahLst/>
                    <a:cxnLst>
                      <a:cxn ang="0">
                        <a:pos x="82" y="116"/>
                      </a:cxn>
                      <a:cxn ang="0">
                        <a:pos x="69" y="155"/>
                      </a:cxn>
                      <a:cxn ang="0">
                        <a:pos x="58" y="178"/>
                      </a:cxn>
                      <a:cxn ang="0">
                        <a:pos x="42" y="193"/>
                      </a:cxn>
                      <a:cxn ang="0">
                        <a:pos x="18" y="200"/>
                      </a:cxn>
                      <a:cxn ang="0">
                        <a:pos x="10" y="199"/>
                      </a:cxn>
                      <a:cxn ang="0">
                        <a:pos x="5" y="196"/>
                      </a:cxn>
                      <a:cxn ang="0">
                        <a:pos x="0" y="186"/>
                      </a:cxn>
                      <a:cxn ang="0">
                        <a:pos x="5" y="179"/>
                      </a:cxn>
                      <a:cxn ang="0">
                        <a:pos x="18" y="176"/>
                      </a:cxn>
                      <a:cxn ang="0">
                        <a:pos x="26" y="181"/>
                      </a:cxn>
                      <a:cxn ang="0">
                        <a:pos x="24" y="191"/>
                      </a:cxn>
                      <a:cxn ang="0">
                        <a:pos x="23" y="192"/>
                      </a:cxn>
                      <a:cxn ang="0">
                        <a:pos x="21" y="193"/>
                      </a:cxn>
                      <a:cxn ang="0">
                        <a:pos x="27" y="196"/>
                      </a:cxn>
                      <a:cxn ang="0">
                        <a:pos x="28" y="193"/>
                      </a:cxn>
                      <a:cxn ang="0">
                        <a:pos x="34" y="188"/>
                      </a:cxn>
                      <a:cxn ang="0">
                        <a:pos x="35" y="181"/>
                      </a:cxn>
                      <a:cxn ang="0">
                        <a:pos x="41" y="166"/>
                      </a:cxn>
                      <a:cxn ang="0">
                        <a:pos x="68" y="65"/>
                      </a:cxn>
                      <a:cxn ang="0">
                        <a:pos x="58" y="50"/>
                      </a:cxn>
                      <a:cxn ang="0">
                        <a:pos x="68" y="48"/>
                      </a:cxn>
                      <a:cxn ang="0">
                        <a:pos x="77" y="40"/>
                      </a:cxn>
                      <a:cxn ang="0">
                        <a:pos x="93" y="17"/>
                      </a:cxn>
                      <a:cxn ang="0">
                        <a:pos x="114" y="1"/>
                      </a:cxn>
                      <a:cxn ang="0">
                        <a:pos x="136" y="0"/>
                      </a:cxn>
                      <a:cxn ang="0">
                        <a:pos x="149" y="8"/>
                      </a:cxn>
                      <a:cxn ang="0">
                        <a:pos x="147" y="20"/>
                      </a:cxn>
                      <a:cxn ang="0">
                        <a:pos x="136" y="23"/>
                      </a:cxn>
                      <a:cxn ang="0">
                        <a:pos x="129" y="18"/>
                      </a:cxn>
                      <a:cxn ang="0">
                        <a:pos x="131" y="11"/>
                      </a:cxn>
                      <a:cxn ang="0">
                        <a:pos x="132" y="8"/>
                      </a:cxn>
                      <a:cxn ang="0">
                        <a:pos x="134" y="6"/>
                      </a:cxn>
                      <a:cxn ang="0">
                        <a:pos x="131" y="5"/>
                      </a:cxn>
                      <a:cxn ang="0">
                        <a:pos x="129" y="4"/>
                      </a:cxn>
                      <a:cxn ang="0">
                        <a:pos x="123" y="6"/>
                      </a:cxn>
                      <a:cxn ang="0">
                        <a:pos x="117" y="11"/>
                      </a:cxn>
                      <a:cxn ang="0">
                        <a:pos x="104" y="35"/>
                      </a:cxn>
                      <a:cxn ang="0">
                        <a:pos x="112" y="50"/>
                      </a:cxn>
                      <a:cxn ang="0">
                        <a:pos x="96" y="65"/>
                      </a:cxn>
                    </a:cxnLst>
                    <a:rect l="0" t="0" r="r" b="b"/>
                    <a:pathLst>
                      <a:path w="149" h="200">
                        <a:moveTo>
                          <a:pt x="96" y="65"/>
                        </a:moveTo>
                        <a:lnTo>
                          <a:pt x="82" y="116"/>
                        </a:lnTo>
                        <a:lnTo>
                          <a:pt x="75" y="137"/>
                        </a:lnTo>
                        <a:lnTo>
                          <a:pt x="69" y="155"/>
                        </a:lnTo>
                        <a:lnTo>
                          <a:pt x="63" y="168"/>
                        </a:lnTo>
                        <a:lnTo>
                          <a:pt x="58" y="178"/>
                        </a:lnTo>
                        <a:lnTo>
                          <a:pt x="51" y="186"/>
                        </a:lnTo>
                        <a:lnTo>
                          <a:pt x="42" y="193"/>
                        </a:lnTo>
                        <a:lnTo>
                          <a:pt x="32" y="198"/>
                        </a:lnTo>
                        <a:lnTo>
                          <a:pt x="18" y="200"/>
                        </a:lnTo>
                        <a:lnTo>
                          <a:pt x="14" y="200"/>
                        </a:lnTo>
                        <a:lnTo>
                          <a:pt x="10" y="199"/>
                        </a:lnTo>
                        <a:lnTo>
                          <a:pt x="8" y="197"/>
                        </a:lnTo>
                        <a:lnTo>
                          <a:pt x="5" y="196"/>
                        </a:lnTo>
                        <a:lnTo>
                          <a:pt x="0" y="191"/>
                        </a:lnTo>
                        <a:lnTo>
                          <a:pt x="0" y="186"/>
                        </a:lnTo>
                        <a:lnTo>
                          <a:pt x="3" y="181"/>
                        </a:lnTo>
                        <a:lnTo>
                          <a:pt x="5" y="179"/>
                        </a:lnTo>
                        <a:lnTo>
                          <a:pt x="10" y="176"/>
                        </a:lnTo>
                        <a:lnTo>
                          <a:pt x="18" y="176"/>
                        </a:lnTo>
                        <a:lnTo>
                          <a:pt x="23" y="179"/>
                        </a:lnTo>
                        <a:lnTo>
                          <a:pt x="26" y="181"/>
                        </a:lnTo>
                        <a:lnTo>
                          <a:pt x="26" y="190"/>
                        </a:lnTo>
                        <a:lnTo>
                          <a:pt x="24" y="191"/>
                        </a:lnTo>
                        <a:lnTo>
                          <a:pt x="23" y="191"/>
                        </a:lnTo>
                        <a:lnTo>
                          <a:pt x="23" y="192"/>
                        </a:lnTo>
                        <a:lnTo>
                          <a:pt x="22" y="193"/>
                        </a:lnTo>
                        <a:lnTo>
                          <a:pt x="21" y="193"/>
                        </a:lnTo>
                        <a:lnTo>
                          <a:pt x="23" y="196"/>
                        </a:lnTo>
                        <a:lnTo>
                          <a:pt x="27" y="196"/>
                        </a:lnTo>
                        <a:lnTo>
                          <a:pt x="28" y="194"/>
                        </a:lnTo>
                        <a:lnTo>
                          <a:pt x="28" y="193"/>
                        </a:lnTo>
                        <a:lnTo>
                          <a:pt x="32" y="191"/>
                        </a:lnTo>
                        <a:lnTo>
                          <a:pt x="34" y="188"/>
                        </a:lnTo>
                        <a:lnTo>
                          <a:pt x="35" y="185"/>
                        </a:lnTo>
                        <a:lnTo>
                          <a:pt x="35" y="181"/>
                        </a:lnTo>
                        <a:lnTo>
                          <a:pt x="38" y="175"/>
                        </a:lnTo>
                        <a:lnTo>
                          <a:pt x="41" y="166"/>
                        </a:lnTo>
                        <a:lnTo>
                          <a:pt x="45" y="154"/>
                        </a:lnTo>
                        <a:lnTo>
                          <a:pt x="68" y="65"/>
                        </a:lnTo>
                        <a:lnTo>
                          <a:pt x="54" y="65"/>
                        </a:lnTo>
                        <a:lnTo>
                          <a:pt x="58" y="50"/>
                        </a:lnTo>
                        <a:lnTo>
                          <a:pt x="65" y="50"/>
                        </a:lnTo>
                        <a:lnTo>
                          <a:pt x="68" y="48"/>
                        </a:lnTo>
                        <a:lnTo>
                          <a:pt x="70" y="47"/>
                        </a:lnTo>
                        <a:lnTo>
                          <a:pt x="77" y="40"/>
                        </a:lnTo>
                        <a:lnTo>
                          <a:pt x="84" y="26"/>
                        </a:lnTo>
                        <a:lnTo>
                          <a:pt x="93" y="17"/>
                        </a:lnTo>
                        <a:lnTo>
                          <a:pt x="100" y="8"/>
                        </a:lnTo>
                        <a:lnTo>
                          <a:pt x="114" y="1"/>
                        </a:lnTo>
                        <a:lnTo>
                          <a:pt x="131" y="0"/>
                        </a:lnTo>
                        <a:lnTo>
                          <a:pt x="136" y="0"/>
                        </a:lnTo>
                        <a:lnTo>
                          <a:pt x="143" y="2"/>
                        </a:lnTo>
                        <a:lnTo>
                          <a:pt x="149" y="8"/>
                        </a:lnTo>
                        <a:lnTo>
                          <a:pt x="149" y="18"/>
                        </a:lnTo>
                        <a:lnTo>
                          <a:pt x="147" y="20"/>
                        </a:lnTo>
                        <a:lnTo>
                          <a:pt x="142" y="23"/>
                        </a:lnTo>
                        <a:lnTo>
                          <a:pt x="136" y="23"/>
                        </a:lnTo>
                        <a:lnTo>
                          <a:pt x="131" y="20"/>
                        </a:lnTo>
                        <a:lnTo>
                          <a:pt x="129" y="18"/>
                        </a:lnTo>
                        <a:lnTo>
                          <a:pt x="129" y="13"/>
                        </a:lnTo>
                        <a:lnTo>
                          <a:pt x="131" y="11"/>
                        </a:lnTo>
                        <a:lnTo>
                          <a:pt x="131" y="10"/>
                        </a:lnTo>
                        <a:lnTo>
                          <a:pt x="132" y="8"/>
                        </a:lnTo>
                        <a:lnTo>
                          <a:pt x="132" y="7"/>
                        </a:lnTo>
                        <a:lnTo>
                          <a:pt x="134" y="6"/>
                        </a:lnTo>
                        <a:lnTo>
                          <a:pt x="132" y="5"/>
                        </a:lnTo>
                        <a:lnTo>
                          <a:pt x="131" y="5"/>
                        </a:lnTo>
                        <a:lnTo>
                          <a:pt x="131" y="4"/>
                        </a:lnTo>
                        <a:lnTo>
                          <a:pt x="129" y="4"/>
                        </a:lnTo>
                        <a:lnTo>
                          <a:pt x="125" y="5"/>
                        </a:lnTo>
                        <a:lnTo>
                          <a:pt x="123" y="6"/>
                        </a:lnTo>
                        <a:lnTo>
                          <a:pt x="120" y="8"/>
                        </a:lnTo>
                        <a:lnTo>
                          <a:pt x="117" y="11"/>
                        </a:lnTo>
                        <a:lnTo>
                          <a:pt x="110" y="22"/>
                        </a:lnTo>
                        <a:lnTo>
                          <a:pt x="104" y="35"/>
                        </a:lnTo>
                        <a:lnTo>
                          <a:pt x="99" y="50"/>
                        </a:lnTo>
                        <a:lnTo>
                          <a:pt x="112" y="50"/>
                        </a:lnTo>
                        <a:lnTo>
                          <a:pt x="110" y="65"/>
                        </a:lnTo>
                        <a:lnTo>
                          <a:pt x="96" y="6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1" name="Freeform 209"/>
                  <p:cNvSpPr>
                    <a:spLocks/>
                  </p:cNvSpPr>
                  <p:nvPr/>
                </p:nvSpPr>
                <p:spPr bwMode="auto">
                  <a:xfrm>
                    <a:off x="1561" y="682"/>
                    <a:ext cx="168" cy="106"/>
                  </a:xfrm>
                  <a:custGeom>
                    <a:avLst/>
                    <a:gdLst/>
                    <a:ahLst/>
                    <a:cxnLst>
                      <a:cxn ang="0">
                        <a:pos x="42" y="47"/>
                      </a:cxn>
                      <a:cxn ang="0">
                        <a:pos x="58" y="25"/>
                      </a:cxn>
                      <a:cxn ang="0">
                        <a:pos x="80" y="5"/>
                      </a:cxn>
                      <a:cxn ang="0">
                        <a:pos x="87" y="1"/>
                      </a:cxn>
                      <a:cxn ang="0">
                        <a:pos x="96" y="0"/>
                      </a:cxn>
                      <a:cxn ang="0">
                        <a:pos x="102" y="2"/>
                      </a:cxn>
                      <a:cxn ang="0">
                        <a:pos x="106" y="5"/>
                      </a:cxn>
                      <a:cxn ang="0">
                        <a:pos x="110" y="13"/>
                      </a:cxn>
                      <a:cxn ang="0">
                        <a:pos x="110" y="19"/>
                      </a:cxn>
                      <a:cxn ang="0">
                        <a:pos x="108" y="26"/>
                      </a:cxn>
                      <a:cxn ang="0">
                        <a:pos x="101" y="47"/>
                      </a:cxn>
                      <a:cxn ang="0">
                        <a:pos x="119" y="25"/>
                      </a:cxn>
                      <a:cxn ang="0">
                        <a:pos x="128" y="16"/>
                      </a:cxn>
                      <a:cxn ang="0">
                        <a:pos x="135" y="7"/>
                      </a:cxn>
                      <a:cxn ang="0">
                        <a:pos x="146" y="1"/>
                      </a:cxn>
                      <a:cxn ang="0">
                        <a:pos x="150" y="0"/>
                      </a:cxn>
                      <a:cxn ang="0">
                        <a:pos x="158" y="1"/>
                      </a:cxn>
                      <a:cxn ang="0">
                        <a:pos x="166" y="7"/>
                      </a:cxn>
                      <a:cxn ang="0">
                        <a:pos x="168" y="24"/>
                      </a:cxn>
                      <a:cxn ang="0">
                        <a:pos x="164" y="36"/>
                      </a:cxn>
                      <a:cxn ang="0">
                        <a:pos x="149" y="83"/>
                      </a:cxn>
                      <a:cxn ang="0">
                        <a:pos x="148" y="91"/>
                      </a:cxn>
                      <a:cxn ang="0">
                        <a:pos x="155" y="90"/>
                      </a:cxn>
                      <a:cxn ang="0">
                        <a:pos x="160" y="85"/>
                      </a:cxn>
                      <a:cxn ang="0">
                        <a:pos x="164" y="82"/>
                      </a:cxn>
                      <a:cxn ang="0">
                        <a:pos x="166" y="82"/>
                      </a:cxn>
                      <a:cxn ang="0">
                        <a:pos x="150" y="101"/>
                      </a:cxn>
                      <a:cxn ang="0">
                        <a:pos x="140" y="106"/>
                      </a:cxn>
                      <a:cxn ang="0">
                        <a:pos x="128" y="104"/>
                      </a:cxn>
                      <a:cxn ang="0">
                        <a:pos x="120" y="95"/>
                      </a:cxn>
                      <a:cxn ang="0">
                        <a:pos x="122" y="86"/>
                      </a:cxn>
                      <a:cxn ang="0">
                        <a:pos x="124" y="78"/>
                      </a:cxn>
                      <a:cxn ang="0">
                        <a:pos x="137" y="31"/>
                      </a:cxn>
                      <a:cxn ang="0">
                        <a:pos x="140" y="25"/>
                      </a:cxn>
                      <a:cxn ang="0">
                        <a:pos x="140" y="24"/>
                      </a:cxn>
                      <a:cxn ang="0">
                        <a:pos x="138" y="22"/>
                      </a:cxn>
                      <a:cxn ang="0">
                        <a:pos x="131" y="23"/>
                      </a:cxn>
                      <a:cxn ang="0">
                        <a:pos x="126" y="29"/>
                      </a:cxn>
                      <a:cxn ang="0">
                        <a:pos x="120" y="32"/>
                      </a:cxn>
                      <a:cxn ang="0">
                        <a:pos x="114" y="40"/>
                      </a:cxn>
                      <a:cxn ang="0">
                        <a:pos x="107" y="50"/>
                      </a:cxn>
                      <a:cxn ang="0">
                        <a:pos x="101" y="60"/>
                      </a:cxn>
                      <a:cxn ang="0">
                        <a:pos x="94" y="73"/>
                      </a:cxn>
                      <a:cxn ang="0">
                        <a:pos x="84" y="103"/>
                      </a:cxn>
                      <a:cxn ang="0">
                        <a:pos x="80" y="31"/>
                      </a:cxn>
                      <a:cxn ang="0">
                        <a:pos x="82" y="24"/>
                      </a:cxn>
                      <a:cxn ang="0">
                        <a:pos x="81" y="22"/>
                      </a:cxn>
                      <a:cxn ang="0">
                        <a:pos x="76" y="23"/>
                      </a:cxn>
                      <a:cxn ang="0">
                        <a:pos x="64" y="34"/>
                      </a:cxn>
                      <a:cxn ang="0">
                        <a:pos x="35" y="71"/>
                      </a:cxn>
                      <a:cxn ang="0">
                        <a:pos x="0" y="103"/>
                      </a:cxn>
                      <a:cxn ang="0">
                        <a:pos x="23" y="26"/>
                      </a:cxn>
                      <a:cxn ang="0">
                        <a:pos x="24" y="18"/>
                      </a:cxn>
                      <a:cxn ang="0">
                        <a:pos x="23" y="12"/>
                      </a:cxn>
                      <a:cxn ang="0">
                        <a:pos x="22" y="10"/>
                      </a:cxn>
                      <a:cxn ang="0">
                        <a:pos x="15" y="7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168" h="106">
                        <a:moveTo>
                          <a:pt x="57" y="0"/>
                        </a:moveTo>
                        <a:lnTo>
                          <a:pt x="42" y="47"/>
                        </a:lnTo>
                        <a:lnTo>
                          <a:pt x="51" y="35"/>
                        </a:lnTo>
                        <a:lnTo>
                          <a:pt x="58" y="25"/>
                        </a:lnTo>
                        <a:lnTo>
                          <a:pt x="76" y="7"/>
                        </a:lnTo>
                        <a:lnTo>
                          <a:pt x="80" y="5"/>
                        </a:lnTo>
                        <a:lnTo>
                          <a:pt x="82" y="2"/>
                        </a:lnTo>
                        <a:lnTo>
                          <a:pt x="87" y="1"/>
                        </a:lnTo>
                        <a:lnTo>
                          <a:pt x="92" y="1"/>
                        </a:lnTo>
                        <a:lnTo>
                          <a:pt x="96" y="0"/>
                        </a:lnTo>
                        <a:lnTo>
                          <a:pt x="100" y="1"/>
                        </a:lnTo>
                        <a:lnTo>
                          <a:pt x="102" y="2"/>
                        </a:lnTo>
                        <a:lnTo>
                          <a:pt x="104" y="4"/>
                        </a:lnTo>
                        <a:lnTo>
                          <a:pt x="106" y="5"/>
                        </a:lnTo>
                        <a:lnTo>
                          <a:pt x="107" y="8"/>
                        </a:lnTo>
                        <a:lnTo>
                          <a:pt x="110" y="13"/>
                        </a:lnTo>
                        <a:lnTo>
                          <a:pt x="111" y="17"/>
                        </a:lnTo>
                        <a:lnTo>
                          <a:pt x="110" y="19"/>
                        </a:lnTo>
                        <a:lnTo>
                          <a:pt x="110" y="22"/>
                        </a:lnTo>
                        <a:lnTo>
                          <a:pt x="108" y="26"/>
                        </a:lnTo>
                        <a:lnTo>
                          <a:pt x="108" y="31"/>
                        </a:lnTo>
                        <a:lnTo>
                          <a:pt x="101" y="47"/>
                        </a:lnTo>
                        <a:lnTo>
                          <a:pt x="111" y="35"/>
                        </a:lnTo>
                        <a:lnTo>
                          <a:pt x="119" y="25"/>
                        </a:lnTo>
                        <a:lnTo>
                          <a:pt x="124" y="19"/>
                        </a:lnTo>
                        <a:lnTo>
                          <a:pt x="128" y="16"/>
                        </a:lnTo>
                        <a:lnTo>
                          <a:pt x="131" y="11"/>
                        </a:lnTo>
                        <a:lnTo>
                          <a:pt x="135" y="7"/>
                        </a:lnTo>
                        <a:lnTo>
                          <a:pt x="138" y="5"/>
                        </a:lnTo>
                        <a:lnTo>
                          <a:pt x="146" y="1"/>
                        </a:lnTo>
                        <a:lnTo>
                          <a:pt x="148" y="1"/>
                        </a:lnTo>
                        <a:lnTo>
                          <a:pt x="150" y="0"/>
                        </a:lnTo>
                        <a:lnTo>
                          <a:pt x="153" y="0"/>
                        </a:lnTo>
                        <a:lnTo>
                          <a:pt x="158" y="1"/>
                        </a:lnTo>
                        <a:lnTo>
                          <a:pt x="161" y="2"/>
                        </a:lnTo>
                        <a:lnTo>
                          <a:pt x="166" y="7"/>
                        </a:lnTo>
                        <a:lnTo>
                          <a:pt x="168" y="14"/>
                        </a:lnTo>
                        <a:lnTo>
                          <a:pt x="168" y="24"/>
                        </a:lnTo>
                        <a:lnTo>
                          <a:pt x="166" y="29"/>
                        </a:lnTo>
                        <a:lnTo>
                          <a:pt x="164" y="36"/>
                        </a:lnTo>
                        <a:lnTo>
                          <a:pt x="150" y="78"/>
                        </a:lnTo>
                        <a:lnTo>
                          <a:pt x="149" y="83"/>
                        </a:lnTo>
                        <a:lnTo>
                          <a:pt x="148" y="86"/>
                        </a:lnTo>
                        <a:lnTo>
                          <a:pt x="148" y="91"/>
                        </a:lnTo>
                        <a:lnTo>
                          <a:pt x="153" y="91"/>
                        </a:lnTo>
                        <a:lnTo>
                          <a:pt x="155" y="90"/>
                        </a:lnTo>
                        <a:lnTo>
                          <a:pt x="156" y="88"/>
                        </a:lnTo>
                        <a:lnTo>
                          <a:pt x="160" y="85"/>
                        </a:lnTo>
                        <a:lnTo>
                          <a:pt x="161" y="82"/>
                        </a:lnTo>
                        <a:lnTo>
                          <a:pt x="164" y="82"/>
                        </a:lnTo>
                        <a:lnTo>
                          <a:pt x="164" y="80"/>
                        </a:lnTo>
                        <a:lnTo>
                          <a:pt x="166" y="82"/>
                        </a:lnTo>
                        <a:lnTo>
                          <a:pt x="159" y="92"/>
                        </a:lnTo>
                        <a:lnTo>
                          <a:pt x="150" y="101"/>
                        </a:lnTo>
                        <a:lnTo>
                          <a:pt x="147" y="103"/>
                        </a:lnTo>
                        <a:lnTo>
                          <a:pt x="140" y="106"/>
                        </a:lnTo>
                        <a:lnTo>
                          <a:pt x="130" y="106"/>
                        </a:lnTo>
                        <a:lnTo>
                          <a:pt x="128" y="104"/>
                        </a:lnTo>
                        <a:lnTo>
                          <a:pt x="123" y="100"/>
                        </a:lnTo>
                        <a:lnTo>
                          <a:pt x="120" y="95"/>
                        </a:lnTo>
                        <a:lnTo>
                          <a:pt x="119" y="91"/>
                        </a:lnTo>
                        <a:lnTo>
                          <a:pt x="122" y="86"/>
                        </a:lnTo>
                        <a:lnTo>
                          <a:pt x="123" y="83"/>
                        </a:lnTo>
                        <a:lnTo>
                          <a:pt x="124" y="78"/>
                        </a:lnTo>
                        <a:lnTo>
                          <a:pt x="136" y="36"/>
                        </a:lnTo>
                        <a:lnTo>
                          <a:pt x="137" y="31"/>
                        </a:lnTo>
                        <a:lnTo>
                          <a:pt x="140" y="28"/>
                        </a:lnTo>
                        <a:lnTo>
                          <a:pt x="140" y="25"/>
                        </a:lnTo>
                        <a:lnTo>
                          <a:pt x="141" y="24"/>
                        </a:lnTo>
                        <a:lnTo>
                          <a:pt x="140" y="24"/>
                        </a:lnTo>
                        <a:lnTo>
                          <a:pt x="138" y="23"/>
                        </a:lnTo>
                        <a:lnTo>
                          <a:pt x="138" y="22"/>
                        </a:lnTo>
                        <a:lnTo>
                          <a:pt x="134" y="22"/>
                        </a:lnTo>
                        <a:lnTo>
                          <a:pt x="131" y="23"/>
                        </a:lnTo>
                        <a:lnTo>
                          <a:pt x="129" y="25"/>
                        </a:lnTo>
                        <a:lnTo>
                          <a:pt x="126" y="29"/>
                        </a:lnTo>
                        <a:lnTo>
                          <a:pt x="124" y="30"/>
                        </a:lnTo>
                        <a:lnTo>
                          <a:pt x="120" y="32"/>
                        </a:lnTo>
                        <a:lnTo>
                          <a:pt x="118" y="36"/>
                        </a:lnTo>
                        <a:lnTo>
                          <a:pt x="114" y="40"/>
                        </a:lnTo>
                        <a:lnTo>
                          <a:pt x="111" y="44"/>
                        </a:lnTo>
                        <a:lnTo>
                          <a:pt x="107" y="50"/>
                        </a:lnTo>
                        <a:lnTo>
                          <a:pt x="104" y="55"/>
                        </a:lnTo>
                        <a:lnTo>
                          <a:pt x="101" y="60"/>
                        </a:lnTo>
                        <a:lnTo>
                          <a:pt x="99" y="64"/>
                        </a:lnTo>
                        <a:lnTo>
                          <a:pt x="94" y="73"/>
                        </a:lnTo>
                        <a:lnTo>
                          <a:pt x="92" y="80"/>
                        </a:lnTo>
                        <a:lnTo>
                          <a:pt x="84" y="103"/>
                        </a:lnTo>
                        <a:lnTo>
                          <a:pt x="59" y="103"/>
                        </a:lnTo>
                        <a:lnTo>
                          <a:pt x="80" y="31"/>
                        </a:lnTo>
                        <a:lnTo>
                          <a:pt x="82" y="26"/>
                        </a:lnTo>
                        <a:lnTo>
                          <a:pt x="82" y="24"/>
                        </a:lnTo>
                        <a:lnTo>
                          <a:pt x="81" y="23"/>
                        </a:lnTo>
                        <a:lnTo>
                          <a:pt x="81" y="22"/>
                        </a:lnTo>
                        <a:lnTo>
                          <a:pt x="80" y="22"/>
                        </a:lnTo>
                        <a:lnTo>
                          <a:pt x="76" y="23"/>
                        </a:lnTo>
                        <a:lnTo>
                          <a:pt x="72" y="25"/>
                        </a:lnTo>
                        <a:lnTo>
                          <a:pt x="64" y="34"/>
                        </a:lnTo>
                        <a:lnTo>
                          <a:pt x="50" y="50"/>
                        </a:lnTo>
                        <a:lnTo>
                          <a:pt x="35" y="71"/>
                        </a:lnTo>
                        <a:lnTo>
                          <a:pt x="27" y="103"/>
                        </a:lnTo>
                        <a:lnTo>
                          <a:pt x="0" y="103"/>
                        </a:lnTo>
                        <a:lnTo>
                          <a:pt x="22" y="31"/>
                        </a:lnTo>
                        <a:lnTo>
                          <a:pt x="23" y="26"/>
                        </a:lnTo>
                        <a:lnTo>
                          <a:pt x="23" y="22"/>
                        </a:lnTo>
                        <a:lnTo>
                          <a:pt x="24" y="18"/>
                        </a:lnTo>
                        <a:lnTo>
                          <a:pt x="24" y="12"/>
                        </a:lnTo>
                        <a:lnTo>
                          <a:pt x="23" y="12"/>
                        </a:lnTo>
                        <a:lnTo>
                          <a:pt x="22" y="11"/>
                        </a:lnTo>
                        <a:lnTo>
                          <a:pt x="22" y="10"/>
                        </a:lnTo>
                        <a:lnTo>
                          <a:pt x="15" y="10"/>
                        </a:lnTo>
                        <a:lnTo>
                          <a:pt x="15" y="7"/>
                        </a:lnTo>
                        <a:lnTo>
                          <a:pt x="50" y="0"/>
                        </a:lnTo>
                        <a:lnTo>
                          <a:pt x="5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" name="Freeform 210"/>
                  <p:cNvSpPr>
                    <a:spLocks/>
                  </p:cNvSpPr>
                  <p:nvPr/>
                </p:nvSpPr>
                <p:spPr bwMode="auto">
                  <a:xfrm>
                    <a:off x="1741" y="633"/>
                    <a:ext cx="54" cy="188"/>
                  </a:xfrm>
                  <a:custGeom>
                    <a:avLst/>
                    <a:gdLst/>
                    <a:ahLst/>
                    <a:cxnLst>
                      <a:cxn ang="0">
                        <a:pos x="54" y="188"/>
                      </a:cxn>
                      <a:cxn ang="0">
                        <a:pos x="54" y="0"/>
                      </a:cxn>
                      <a:cxn ang="0">
                        <a:pos x="0" y="0"/>
                      </a:cxn>
                      <a:cxn ang="0">
                        <a:pos x="0" y="8"/>
                      </a:cxn>
                      <a:cxn ang="0">
                        <a:pos x="24" y="8"/>
                      </a:cxn>
                      <a:cxn ang="0">
                        <a:pos x="27" y="11"/>
                      </a:cxn>
                      <a:cxn ang="0">
                        <a:pos x="28" y="13"/>
                      </a:cxn>
                      <a:cxn ang="0">
                        <a:pos x="28" y="176"/>
                      </a:cxn>
                      <a:cxn ang="0">
                        <a:pos x="27" y="177"/>
                      </a:cxn>
                      <a:cxn ang="0">
                        <a:pos x="26" y="180"/>
                      </a:cxn>
                      <a:cxn ang="0">
                        <a:pos x="24" y="180"/>
                      </a:cxn>
                      <a:cxn ang="0">
                        <a:pos x="22" y="181"/>
                      </a:cxn>
                      <a:cxn ang="0">
                        <a:pos x="0" y="181"/>
                      </a:cxn>
                      <a:cxn ang="0">
                        <a:pos x="0" y="188"/>
                      </a:cxn>
                      <a:cxn ang="0">
                        <a:pos x="54" y="188"/>
                      </a:cxn>
                    </a:cxnLst>
                    <a:rect l="0" t="0" r="r" b="b"/>
                    <a:pathLst>
                      <a:path w="54" h="188">
                        <a:moveTo>
                          <a:pt x="54" y="188"/>
                        </a:moveTo>
                        <a:lnTo>
                          <a:pt x="54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24" y="8"/>
                        </a:lnTo>
                        <a:lnTo>
                          <a:pt x="27" y="11"/>
                        </a:lnTo>
                        <a:lnTo>
                          <a:pt x="28" y="13"/>
                        </a:lnTo>
                        <a:lnTo>
                          <a:pt x="28" y="176"/>
                        </a:lnTo>
                        <a:lnTo>
                          <a:pt x="27" y="177"/>
                        </a:lnTo>
                        <a:lnTo>
                          <a:pt x="26" y="180"/>
                        </a:lnTo>
                        <a:lnTo>
                          <a:pt x="24" y="180"/>
                        </a:lnTo>
                        <a:lnTo>
                          <a:pt x="22" y="181"/>
                        </a:lnTo>
                        <a:lnTo>
                          <a:pt x="0" y="181"/>
                        </a:lnTo>
                        <a:lnTo>
                          <a:pt x="0" y="188"/>
                        </a:lnTo>
                        <a:lnTo>
                          <a:pt x="54" y="1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3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1469" y="975"/>
                    <a:ext cx="2422" cy="2423"/>
                  </a:xfrm>
                  <a:prstGeom prst="rect">
                    <a:avLst/>
                  </a:prstGeom>
                  <a:solidFill>
                    <a:srgbClr val="008080"/>
                  </a:solidFill>
                  <a:ln w="0">
                    <a:solidFill>
                      <a:srgbClr val="008080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4" name="Freeform 212"/>
                  <p:cNvSpPr>
                    <a:spLocks/>
                  </p:cNvSpPr>
                  <p:nvPr/>
                </p:nvSpPr>
                <p:spPr bwMode="auto">
                  <a:xfrm>
                    <a:off x="1476" y="975"/>
                    <a:ext cx="2408" cy="1446"/>
                  </a:xfrm>
                  <a:custGeom>
                    <a:avLst/>
                    <a:gdLst/>
                    <a:ahLst/>
                    <a:cxnLst>
                      <a:cxn ang="0">
                        <a:pos x="1779" y="36"/>
                      </a:cxn>
                      <a:cxn ang="0">
                        <a:pos x="1878" y="95"/>
                      </a:cxn>
                      <a:cxn ang="0">
                        <a:pos x="1951" y="147"/>
                      </a:cxn>
                      <a:cxn ang="0">
                        <a:pos x="2036" y="221"/>
                      </a:cxn>
                      <a:cxn ang="0">
                        <a:pos x="2107" y="294"/>
                      </a:cxn>
                      <a:cxn ang="0">
                        <a:pos x="2170" y="372"/>
                      </a:cxn>
                      <a:cxn ang="0">
                        <a:pos x="2235" y="466"/>
                      </a:cxn>
                      <a:cxn ang="0">
                        <a:pos x="2293" y="570"/>
                      </a:cxn>
                      <a:cxn ang="0">
                        <a:pos x="2342" y="683"/>
                      </a:cxn>
                      <a:cxn ang="0">
                        <a:pos x="2374" y="784"/>
                      </a:cxn>
                      <a:cxn ang="0">
                        <a:pos x="2400" y="906"/>
                      </a:cxn>
                      <a:cxn ang="0">
                        <a:pos x="2408" y="1052"/>
                      </a:cxn>
                      <a:cxn ang="0">
                        <a:pos x="2394" y="1199"/>
                      </a:cxn>
                      <a:cxn ang="0">
                        <a:pos x="2367" y="1320"/>
                      </a:cxn>
                      <a:cxn ang="0">
                        <a:pos x="2320" y="1420"/>
                      </a:cxn>
                      <a:cxn ang="0">
                        <a:pos x="2245" y="1441"/>
                      </a:cxn>
                      <a:cxn ang="0">
                        <a:pos x="2196" y="1339"/>
                      </a:cxn>
                      <a:cxn ang="0">
                        <a:pos x="2128" y="1199"/>
                      </a:cxn>
                      <a:cxn ang="0">
                        <a:pos x="2073" y="1122"/>
                      </a:cxn>
                      <a:cxn ang="0">
                        <a:pos x="1994" y="1052"/>
                      </a:cxn>
                      <a:cxn ang="0">
                        <a:pos x="1852" y="1043"/>
                      </a:cxn>
                      <a:cxn ang="0">
                        <a:pos x="1755" y="1100"/>
                      </a:cxn>
                      <a:cxn ang="0">
                        <a:pos x="1657" y="1142"/>
                      </a:cxn>
                      <a:cxn ang="0">
                        <a:pos x="1539" y="1175"/>
                      </a:cxn>
                      <a:cxn ang="0">
                        <a:pos x="1437" y="1208"/>
                      </a:cxn>
                      <a:cxn ang="0">
                        <a:pos x="1315" y="1258"/>
                      </a:cxn>
                      <a:cxn ang="0">
                        <a:pos x="1192" y="1280"/>
                      </a:cxn>
                      <a:cxn ang="0">
                        <a:pos x="1070" y="1248"/>
                      </a:cxn>
                      <a:cxn ang="0">
                        <a:pos x="947" y="1200"/>
                      </a:cxn>
                      <a:cxn ang="0">
                        <a:pos x="849" y="1170"/>
                      </a:cxn>
                      <a:cxn ang="0">
                        <a:pos x="726" y="1134"/>
                      </a:cxn>
                      <a:cxn ang="0">
                        <a:pos x="629" y="1086"/>
                      </a:cxn>
                      <a:cxn ang="0">
                        <a:pos x="531" y="1034"/>
                      </a:cxn>
                      <a:cxn ang="0">
                        <a:pos x="408" y="1056"/>
                      </a:cxn>
                      <a:cxn ang="0">
                        <a:pos x="333" y="1126"/>
                      </a:cxn>
                      <a:cxn ang="0">
                        <a:pos x="265" y="1224"/>
                      </a:cxn>
                      <a:cxn ang="0">
                        <a:pos x="213" y="1339"/>
                      </a:cxn>
                      <a:cxn ang="0">
                        <a:pos x="161" y="1444"/>
                      </a:cxn>
                      <a:cxn ang="0">
                        <a:pos x="71" y="1396"/>
                      </a:cxn>
                      <a:cxn ang="0">
                        <a:pos x="35" y="1297"/>
                      </a:cxn>
                      <a:cxn ang="0">
                        <a:pos x="10" y="1175"/>
                      </a:cxn>
                      <a:cxn ang="0">
                        <a:pos x="0" y="1003"/>
                      </a:cxn>
                      <a:cxn ang="0">
                        <a:pos x="17" y="858"/>
                      </a:cxn>
                      <a:cxn ang="0">
                        <a:pos x="41" y="757"/>
                      </a:cxn>
                      <a:cxn ang="0">
                        <a:pos x="84" y="636"/>
                      </a:cxn>
                      <a:cxn ang="0">
                        <a:pos x="131" y="539"/>
                      </a:cxn>
                      <a:cxn ang="0">
                        <a:pos x="189" y="442"/>
                      </a:cxn>
                      <a:cxn ang="0">
                        <a:pos x="240" y="367"/>
                      </a:cxn>
                      <a:cxn ang="0">
                        <a:pos x="311" y="283"/>
                      </a:cxn>
                      <a:cxn ang="0">
                        <a:pos x="384" y="210"/>
                      </a:cxn>
                      <a:cxn ang="0">
                        <a:pos x="459" y="147"/>
                      </a:cxn>
                      <a:cxn ang="0">
                        <a:pos x="556" y="79"/>
                      </a:cxn>
                      <a:cxn ang="0">
                        <a:pos x="650" y="25"/>
                      </a:cxn>
                    </a:cxnLst>
                    <a:rect l="0" t="0" r="r" b="b"/>
                    <a:pathLst>
                      <a:path w="2408" h="1446">
                        <a:moveTo>
                          <a:pt x="701" y="0"/>
                        </a:moveTo>
                        <a:lnTo>
                          <a:pt x="1707" y="0"/>
                        </a:lnTo>
                        <a:lnTo>
                          <a:pt x="1730" y="12"/>
                        </a:lnTo>
                        <a:lnTo>
                          <a:pt x="1755" y="23"/>
                        </a:lnTo>
                        <a:lnTo>
                          <a:pt x="1758" y="25"/>
                        </a:lnTo>
                        <a:lnTo>
                          <a:pt x="1779" y="36"/>
                        </a:lnTo>
                        <a:lnTo>
                          <a:pt x="1803" y="49"/>
                        </a:lnTo>
                        <a:lnTo>
                          <a:pt x="1804" y="49"/>
                        </a:lnTo>
                        <a:lnTo>
                          <a:pt x="1828" y="63"/>
                        </a:lnTo>
                        <a:lnTo>
                          <a:pt x="1845" y="73"/>
                        </a:lnTo>
                        <a:lnTo>
                          <a:pt x="1852" y="79"/>
                        </a:lnTo>
                        <a:lnTo>
                          <a:pt x="1878" y="95"/>
                        </a:lnTo>
                        <a:lnTo>
                          <a:pt x="1882" y="98"/>
                        </a:lnTo>
                        <a:lnTo>
                          <a:pt x="1902" y="111"/>
                        </a:lnTo>
                        <a:lnTo>
                          <a:pt x="1917" y="122"/>
                        </a:lnTo>
                        <a:lnTo>
                          <a:pt x="1927" y="129"/>
                        </a:lnTo>
                        <a:lnTo>
                          <a:pt x="1950" y="147"/>
                        </a:lnTo>
                        <a:lnTo>
                          <a:pt x="1951" y="147"/>
                        </a:lnTo>
                        <a:lnTo>
                          <a:pt x="1975" y="168"/>
                        </a:lnTo>
                        <a:lnTo>
                          <a:pt x="1981" y="171"/>
                        </a:lnTo>
                        <a:lnTo>
                          <a:pt x="2000" y="188"/>
                        </a:lnTo>
                        <a:lnTo>
                          <a:pt x="2008" y="195"/>
                        </a:lnTo>
                        <a:lnTo>
                          <a:pt x="2024" y="210"/>
                        </a:lnTo>
                        <a:lnTo>
                          <a:pt x="2036" y="221"/>
                        </a:lnTo>
                        <a:lnTo>
                          <a:pt x="2048" y="233"/>
                        </a:lnTo>
                        <a:lnTo>
                          <a:pt x="2061" y="245"/>
                        </a:lnTo>
                        <a:lnTo>
                          <a:pt x="2073" y="258"/>
                        </a:lnTo>
                        <a:lnTo>
                          <a:pt x="2084" y="270"/>
                        </a:lnTo>
                        <a:lnTo>
                          <a:pt x="2097" y="283"/>
                        </a:lnTo>
                        <a:lnTo>
                          <a:pt x="2107" y="294"/>
                        </a:lnTo>
                        <a:lnTo>
                          <a:pt x="2122" y="311"/>
                        </a:lnTo>
                        <a:lnTo>
                          <a:pt x="2128" y="318"/>
                        </a:lnTo>
                        <a:lnTo>
                          <a:pt x="2146" y="341"/>
                        </a:lnTo>
                        <a:lnTo>
                          <a:pt x="2149" y="343"/>
                        </a:lnTo>
                        <a:lnTo>
                          <a:pt x="2168" y="367"/>
                        </a:lnTo>
                        <a:lnTo>
                          <a:pt x="2170" y="372"/>
                        </a:lnTo>
                        <a:lnTo>
                          <a:pt x="2186" y="392"/>
                        </a:lnTo>
                        <a:lnTo>
                          <a:pt x="2196" y="406"/>
                        </a:lnTo>
                        <a:lnTo>
                          <a:pt x="2203" y="416"/>
                        </a:lnTo>
                        <a:lnTo>
                          <a:pt x="2220" y="440"/>
                        </a:lnTo>
                        <a:lnTo>
                          <a:pt x="2220" y="442"/>
                        </a:lnTo>
                        <a:lnTo>
                          <a:pt x="2235" y="466"/>
                        </a:lnTo>
                        <a:lnTo>
                          <a:pt x="2245" y="480"/>
                        </a:lnTo>
                        <a:lnTo>
                          <a:pt x="2250" y="490"/>
                        </a:lnTo>
                        <a:lnTo>
                          <a:pt x="2269" y="523"/>
                        </a:lnTo>
                        <a:lnTo>
                          <a:pt x="2277" y="539"/>
                        </a:lnTo>
                        <a:lnTo>
                          <a:pt x="2290" y="563"/>
                        </a:lnTo>
                        <a:lnTo>
                          <a:pt x="2293" y="570"/>
                        </a:lnTo>
                        <a:lnTo>
                          <a:pt x="2302" y="588"/>
                        </a:lnTo>
                        <a:lnTo>
                          <a:pt x="2313" y="612"/>
                        </a:lnTo>
                        <a:lnTo>
                          <a:pt x="2318" y="623"/>
                        </a:lnTo>
                        <a:lnTo>
                          <a:pt x="2324" y="636"/>
                        </a:lnTo>
                        <a:lnTo>
                          <a:pt x="2334" y="661"/>
                        </a:lnTo>
                        <a:lnTo>
                          <a:pt x="2342" y="683"/>
                        </a:lnTo>
                        <a:lnTo>
                          <a:pt x="2343" y="685"/>
                        </a:lnTo>
                        <a:lnTo>
                          <a:pt x="2352" y="710"/>
                        </a:lnTo>
                        <a:lnTo>
                          <a:pt x="2360" y="734"/>
                        </a:lnTo>
                        <a:lnTo>
                          <a:pt x="2367" y="757"/>
                        </a:lnTo>
                        <a:lnTo>
                          <a:pt x="2367" y="758"/>
                        </a:lnTo>
                        <a:lnTo>
                          <a:pt x="2374" y="784"/>
                        </a:lnTo>
                        <a:lnTo>
                          <a:pt x="2380" y="808"/>
                        </a:lnTo>
                        <a:lnTo>
                          <a:pt x="2385" y="833"/>
                        </a:lnTo>
                        <a:lnTo>
                          <a:pt x="2391" y="857"/>
                        </a:lnTo>
                        <a:lnTo>
                          <a:pt x="2391" y="858"/>
                        </a:lnTo>
                        <a:lnTo>
                          <a:pt x="2396" y="881"/>
                        </a:lnTo>
                        <a:lnTo>
                          <a:pt x="2400" y="906"/>
                        </a:lnTo>
                        <a:lnTo>
                          <a:pt x="2402" y="930"/>
                        </a:lnTo>
                        <a:lnTo>
                          <a:pt x="2405" y="955"/>
                        </a:lnTo>
                        <a:lnTo>
                          <a:pt x="2407" y="979"/>
                        </a:lnTo>
                        <a:lnTo>
                          <a:pt x="2407" y="1003"/>
                        </a:lnTo>
                        <a:lnTo>
                          <a:pt x="2408" y="1028"/>
                        </a:lnTo>
                        <a:lnTo>
                          <a:pt x="2408" y="1052"/>
                        </a:lnTo>
                        <a:lnTo>
                          <a:pt x="2407" y="1078"/>
                        </a:lnTo>
                        <a:lnTo>
                          <a:pt x="2406" y="1102"/>
                        </a:lnTo>
                        <a:lnTo>
                          <a:pt x="2403" y="1126"/>
                        </a:lnTo>
                        <a:lnTo>
                          <a:pt x="2401" y="1151"/>
                        </a:lnTo>
                        <a:lnTo>
                          <a:pt x="2399" y="1175"/>
                        </a:lnTo>
                        <a:lnTo>
                          <a:pt x="2394" y="1199"/>
                        </a:lnTo>
                        <a:lnTo>
                          <a:pt x="2391" y="1217"/>
                        </a:lnTo>
                        <a:lnTo>
                          <a:pt x="2390" y="1224"/>
                        </a:lnTo>
                        <a:lnTo>
                          <a:pt x="2385" y="1248"/>
                        </a:lnTo>
                        <a:lnTo>
                          <a:pt x="2379" y="1273"/>
                        </a:lnTo>
                        <a:lnTo>
                          <a:pt x="2373" y="1297"/>
                        </a:lnTo>
                        <a:lnTo>
                          <a:pt x="2367" y="1320"/>
                        </a:lnTo>
                        <a:lnTo>
                          <a:pt x="2366" y="1321"/>
                        </a:lnTo>
                        <a:lnTo>
                          <a:pt x="2359" y="1346"/>
                        </a:lnTo>
                        <a:lnTo>
                          <a:pt x="2349" y="1370"/>
                        </a:lnTo>
                        <a:lnTo>
                          <a:pt x="2342" y="1385"/>
                        </a:lnTo>
                        <a:lnTo>
                          <a:pt x="2337" y="1396"/>
                        </a:lnTo>
                        <a:lnTo>
                          <a:pt x="2320" y="1420"/>
                        </a:lnTo>
                        <a:lnTo>
                          <a:pt x="2318" y="1422"/>
                        </a:lnTo>
                        <a:lnTo>
                          <a:pt x="2293" y="1439"/>
                        </a:lnTo>
                        <a:lnTo>
                          <a:pt x="2281" y="1444"/>
                        </a:lnTo>
                        <a:lnTo>
                          <a:pt x="2269" y="1446"/>
                        </a:lnTo>
                        <a:lnTo>
                          <a:pt x="2247" y="1444"/>
                        </a:lnTo>
                        <a:lnTo>
                          <a:pt x="2245" y="1441"/>
                        </a:lnTo>
                        <a:lnTo>
                          <a:pt x="2232" y="1420"/>
                        </a:lnTo>
                        <a:lnTo>
                          <a:pt x="2221" y="1396"/>
                        </a:lnTo>
                        <a:lnTo>
                          <a:pt x="2220" y="1392"/>
                        </a:lnTo>
                        <a:lnTo>
                          <a:pt x="2210" y="1370"/>
                        </a:lnTo>
                        <a:lnTo>
                          <a:pt x="2199" y="1346"/>
                        </a:lnTo>
                        <a:lnTo>
                          <a:pt x="2196" y="1339"/>
                        </a:lnTo>
                        <a:lnTo>
                          <a:pt x="2187" y="1321"/>
                        </a:lnTo>
                        <a:lnTo>
                          <a:pt x="2170" y="1288"/>
                        </a:lnTo>
                        <a:lnTo>
                          <a:pt x="2164" y="1273"/>
                        </a:lnTo>
                        <a:lnTo>
                          <a:pt x="2146" y="1231"/>
                        </a:lnTo>
                        <a:lnTo>
                          <a:pt x="2143" y="1224"/>
                        </a:lnTo>
                        <a:lnTo>
                          <a:pt x="2128" y="1199"/>
                        </a:lnTo>
                        <a:lnTo>
                          <a:pt x="2122" y="1189"/>
                        </a:lnTo>
                        <a:lnTo>
                          <a:pt x="2113" y="1175"/>
                        </a:lnTo>
                        <a:lnTo>
                          <a:pt x="2097" y="1154"/>
                        </a:lnTo>
                        <a:lnTo>
                          <a:pt x="2095" y="1151"/>
                        </a:lnTo>
                        <a:lnTo>
                          <a:pt x="2076" y="1126"/>
                        </a:lnTo>
                        <a:lnTo>
                          <a:pt x="2073" y="1122"/>
                        </a:lnTo>
                        <a:lnTo>
                          <a:pt x="2056" y="1102"/>
                        </a:lnTo>
                        <a:lnTo>
                          <a:pt x="2048" y="1093"/>
                        </a:lnTo>
                        <a:lnTo>
                          <a:pt x="2030" y="1078"/>
                        </a:lnTo>
                        <a:lnTo>
                          <a:pt x="2024" y="1072"/>
                        </a:lnTo>
                        <a:lnTo>
                          <a:pt x="2000" y="1056"/>
                        </a:lnTo>
                        <a:lnTo>
                          <a:pt x="1994" y="1052"/>
                        </a:lnTo>
                        <a:lnTo>
                          <a:pt x="1975" y="1043"/>
                        </a:lnTo>
                        <a:lnTo>
                          <a:pt x="1951" y="1032"/>
                        </a:lnTo>
                        <a:lnTo>
                          <a:pt x="1927" y="1028"/>
                        </a:lnTo>
                        <a:lnTo>
                          <a:pt x="1902" y="1031"/>
                        </a:lnTo>
                        <a:lnTo>
                          <a:pt x="1878" y="1034"/>
                        </a:lnTo>
                        <a:lnTo>
                          <a:pt x="1852" y="1043"/>
                        </a:lnTo>
                        <a:lnTo>
                          <a:pt x="1834" y="1052"/>
                        </a:lnTo>
                        <a:lnTo>
                          <a:pt x="1828" y="1057"/>
                        </a:lnTo>
                        <a:lnTo>
                          <a:pt x="1804" y="1072"/>
                        </a:lnTo>
                        <a:lnTo>
                          <a:pt x="1794" y="1078"/>
                        </a:lnTo>
                        <a:lnTo>
                          <a:pt x="1779" y="1086"/>
                        </a:lnTo>
                        <a:lnTo>
                          <a:pt x="1755" y="1100"/>
                        </a:lnTo>
                        <a:lnTo>
                          <a:pt x="1753" y="1102"/>
                        </a:lnTo>
                        <a:lnTo>
                          <a:pt x="1730" y="1114"/>
                        </a:lnTo>
                        <a:lnTo>
                          <a:pt x="1706" y="1124"/>
                        </a:lnTo>
                        <a:lnTo>
                          <a:pt x="1701" y="1126"/>
                        </a:lnTo>
                        <a:lnTo>
                          <a:pt x="1682" y="1134"/>
                        </a:lnTo>
                        <a:lnTo>
                          <a:pt x="1657" y="1142"/>
                        </a:lnTo>
                        <a:lnTo>
                          <a:pt x="1633" y="1150"/>
                        </a:lnTo>
                        <a:lnTo>
                          <a:pt x="1629" y="1151"/>
                        </a:lnTo>
                        <a:lnTo>
                          <a:pt x="1607" y="1157"/>
                        </a:lnTo>
                        <a:lnTo>
                          <a:pt x="1583" y="1163"/>
                        </a:lnTo>
                        <a:lnTo>
                          <a:pt x="1559" y="1170"/>
                        </a:lnTo>
                        <a:lnTo>
                          <a:pt x="1539" y="1175"/>
                        </a:lnTo>
                        <a:lnTo>
                          <a:pt x="1534" y="1176"/>
                        </a:lnTo>
                        <a:lnTo>
                          <a:pt x="1510" y="1183"/>
                        </a:lnTo>
                        <a:lnTo>
                          <a:pt x="1485" y="1192"/>
                        </a:lnTo>
                        <a:lnTo>
                          <a:pt x="1462" y="1199"/>
                        </a:lnTo>
                        <a:lnTo>
                          <a:pt x="1461" y="1200"/>
                        </a:lnTo>
                        <a:lnTo>
                          <a:pt x="1437" y="1208"/>
                        </a:lnTo>
                        <a:lnTo>
                          <a:pt x="1412" y="1218"/>
                        </a:lnTo>
                        <a:lnTo>
                          <a:pt x="1399" y="1224"/>
                        </a:lnTo>
                        <a:lnTo>
                          <a:pt x="1388" y="1229"/>
                        </a:lnTo>
                        <a:lnTo>
                          <a:pt x="1364" y="1238"/>
                        </a:lnTo>
                        <a:lnTo>
                          <a:pt x="1339" y="1248"/>
                        </a:lnTo>
                        <a:lnTo>
                          <a:pt x="1315" y="1258"/>
                        </a:lnTo>
                        <a:lnTo>
                          <a:pt x="1289" y="1266"/>
                        </a:lnTo>
                        <a:lnTo>
                          <a:pt x="1267" y="1273"/>
                        </a:lnTo>
                        <a:lnTo>
                          <a:pt x="1265" y="1273"/>
                        </a:lnTo>
                        <a:lnTo>
                          <a:pt x="1241" y="1278"/>
                        </a:lnTo>
                        <a:lnTo>
                          <a:pt x="1216" y="1280"/>
                        </a:lnTo>
                        <a:lnTo>
                          <a:pt x="1192" y="1280"/>
                        </a:lnTo>
                        <a:lnTo>
                          <a:pt x="1167" y="1278"/>
                        </a:lnTo>
                        <a:lnTo>
                          <a:pt x="1143" y="1273"/>
                        </a:lnTo>
                        <a:lnTo>
                          <a:pt x="1142" y="1273"/>
                        </a:lnTo>
                        <a:lnTo>
                          <a:pt x="1119" y="1266"/>
                        </a:lnTo>
                        <a:lnTo>
                          <a:pt x="1094" y="1258"/>
                        </a:lnTo>
                        <a:lnTo>
                          <a:pt x="1070" y="1248"/>
                        </a:lnTo>
                        <a:lnTo>
                          <a:pt x="1044" y="1238"/>
                        </a:lnTo>
                        <a:lnTo>
                          <a:pt x="1020" y="1229"/>
                        </a:lnTo>
                        <a:lnTo>
                          <a:pt x="1010" y="1224"/>
                        </a:lnTo>
                        <a:lnTo>
                          <a:pt x="996" y="1218"/>
                        </a:lnTo>
                        <a:lnTo>
                          <a:pt x="971" y="1208"/>
                        </a:lnTo>
                        <a:lnTo>
                          <a:pt x="947" y="1200"/>
                        </a:lnTo>
                        <a:lnTo>
                          <a:pt x="946" y="1199"/>
                        </a:lnTo>
                        <a:lnTo>
                          <a:pt x="922" y="1192"/>
                        </a:lnTo>
                        <a:lnTo>
                          <a:pt x="898" y="1183"/>
                        </a:lnTo>
                        <a:lnTo>
                          <a:pt x="874" y="1176"/>
                        </a:lnTo>
                        <a:lnTo>
                          <a:pt x="869" y="1175"/>
                        </a:lnTo>
                        <a:lnTo>
                          <a:pt x="849" y="1170"/>
                        </a:lnTo>
                        <a:lnTo>
                          <a:pt x="825" y="1163"/>
                        </a:lnTo>
                        <a:lnTo>
                          <a:pt x="800" y="1157"/>
                        </a:lnTo>
                        <a:lnTo>
                          <a:pt x="779" y="1151"/>
                        </a:lnTo>
                        <a:lnTo>
                          <a:pt x="776" y="1150"/>
                        </a:lnTo>
                        <a:lnTo>
                          <a:pt x="752" y="1142"/>
                        </a:lnTo>
                        <a:lnTo>
                          <a:pt x="726" y="1134"/>
                        </a:lnTo>
                        <a:lnTo>
                          <a:pt x="707" y="1126"/>
                        </a:lnTo>
                        <a:lnTo>
                          <a:pt x="702" y="1124"/>
                        </a:lnTo>
                        <a:lnTo>
                          <a:pt x="678" y="1114"/>
                        </a:lnTo>
                        <a:lnTo>
                          <a:pt x="654" y="1102"/>
                        </a:lnTo>
                        <a:lnTo>
                          <a:pt x="653" y="1100"/>
                        </a:lnTo>
                        <a:lnTo>
                          <a:pt x="629" y="1086"/>
                        </a:lnTo>
                        <a:lnTo>
                          <a:pt x="615" y="1078"/>
                        </a:lnTo>
                        <a:lnTo>
                          <a:pt x="604" y="1072"/>
                        </a:lnTo>
                        <a:lnTo>
                          <a:pt x="580" y="1057"/>
                        </a:lnTo>
                        <a:lnTo>
                          <a:pt x="574" y="1052"/>
                        </a:lnTo>
                        <a:lnTo>
                          <a:pt x="556" y="1043"/>
                        </a:lnTo>
                        <a:lnTo>
                          <a:pt x="531" y="1034"/>
                        </a:lnTo>
                        <a:lnTo>
                          <a:pt x="507" y="1031"/>
                        </a:lnTo>
                        <a:lnTo>
                          <a:pt x="482" y="1028"/>
                        </a:lnTo>
                        <a:lnTo>
                          <a:pt x="458" y="1032"/>
                        </a:lnTo>
                        <a:lnTo>
                          <a:pt x="434" y="1043"/>
                        </a:lnTo>
                        <a:lnTo>
                          <a:pt x="414" y="1052"/>
                        </a:lnTo>
                        <a:lnTo>
                          <a:pt x="408" y="1056"/>
                        </a:lnTo>
                        <a:lnTo>
                          <a:pt x="384" y="1072"/>
                        </a:lnTo>
                        <a:lnTo>
                          <a:pt x="378" y="1078"/>
                        </a:lnTo>
                        <a:lnTo>
                          <a:pt x="359" y="1093"/>
                        </a:lnTo>
                        <a:lnTo>
                          <a:pt x="352" y="1102"/>
                        </a:lnTo>
                        <a:lnTo>
                          <a:pt x="335" y="1122"/>
                        </a:lnTo>
                        <a:lnTo>
                          <a:pt x="333" y="1126"/>
                        </a:lnTo>
                        <a:lnTo>
                          <a:pt x="313" y="1151"/>
                        </a:lnTo>
                        <a:lnTo>
                          <a:pt x="311" y="1154"/>
                        </a:lnTo>
                        <a:lnTo>
                          <a:pt x="295" y="1175"/>
                        </a:lnTo>
                        <a:lnTo>
                          <a:pt x="286" y="1189"/>
                        </a:lnTo>
                        <a:lnTo>
                          <a:pt x="280" y="1199"/>
                        </a:lnTo>
                        <a:lnTo>
                          <a:pt x="265" y="1224"/>
                        </a:lnTo>
                        <a:lnTo>
                          <a:pt x="262" y="1231"/>
                        </a:lnTo>
                        <a:lnTo>
                          <a:pt x="244" y="1273"/>
                        </a:lnTo>
                        <a:lnTo>
                          <a:pt x="237" y="1288"/>
                        </a:lnTo>
                        <a:lnTo>
                          <a:pt x="233" y="1297"/>
                        </a:lnTo>
                        <a:lnTo>
                          <a:pt x="221" y="1321"/>
                        </a:lnTo>
                        <a:lnTo>
                          <a:pt x="213" y="1339"/>
                        </a:lnTo>
                        <a:lnTo>
                          <a:pt x="197" y="1370"/>
                        </a:lnTo>
                        <a:lnTo>
                          <a:pt x="189" y="1392"/>
                        </a:lnTo>
                        <a:lnTo>
                          <a:pt x="187" y="1396"/>
                        </a:lnTo>
                        <a:lnTo>
                          <a:pt x="177" y="1420"/>
                        </a:lnTo>
                        <a:lnTo>
                          <a:pt x="163" y="1441"/>
                        </a:lnTo>
                        <a:lnTo>
                          <a:pt x="161" y="1444"/>
                        </a:lnTo>
                        <a:lnTo>
                          <a:pt x="139" y="1446"/>
                        </a:lnTo>
                        <a:lnTo>
                          <a:pt x="127" y="1444"/>
                        </a:lnTo>
                        <a:lnTo>
                          <a:pt x="115" y="1439"/>
                        </a:lnTo>
                        <a:lnTo>
                          <a:pt x="90" y="1422"/>
                        </a:lnTo>
                        <a:lnTo>
                          <a:pt x="88" y="1420"/>
                        </a:lnTo>
                        <a:lnTo>
                          <a:pt x="71" y="1396"/>
                        </a:lnTo>
                        <a:lnTo>
                          <a:pt x="66" y="1385"/>
                        </a:lnTo>
                        <a:lnTo>
                          <a:pt x="59" y="1370"/>
                        </a:lnTo>
                        <a:lnTo>
                          <a:pt x="49" y="1346"/>
                        </a:lnTo>
                        <a:lnTo>
                          <a:pt x="42" y="1321"/>
                        </a:lnTo>
                        <a:lnTo>
                          <a:pt x="41" y="1320"/>
                        </a:lnTo>
                        <a:lnTo>
                          <a:pt x="35" y="1297"/>
                        </a:lnTo>
                        <a:lnTo>
                          <a:pt x="29" y="1273"/>
                        </a:lnTo>
                        <a:lnTo>
                          <a:pt x="23" y="1248"/>
                        </a:lnTo>
                        <a:lnTo>
                          <a:pt x="18" y="1224"/>
                        </a:lnTo>
                        <a:lnTo>
                          <a:pt x="17" y="1217"/>
                        </a:lnTo>
                        <a:lnTo>
                          <a:pt x="13" y="1199"/>
                        </a:lnTo>
                        <a:lnTo>
                          <a:pt x="10" y="1175"/>
                        </a:lnTo>
                        <a:lnTo>
                          <a:pt x="7" y="1151"/>
                        </a:lnTo>
                        <a:lnTo>
                          <a:pt x="5" y="1126"/>
                        </a:lnTo>
                        <a:lnTo>
                          <a:pt x="3" y="1102"/>
                        </a:lnTo>
                        <a:lnTo>
                          <a:pt x="1" y="1078"/>
                        </a:lnTo>
                        <a:lnTo>
                          <a:pt x="0" y="1052"/>
                        </a:lnTo>
                        <a:lnTo>
                          <a:pt x="0" y="1003"/>
                        </a:lnTo>
                        <a:lnTo>
                          <a:pt x="1" y="979"/>
                        </a:lnTo>
                        <a:lnTo>
                          <a:pt x="4" y="955"/>
                        </a:lnTo>
                        <a:lnTo>
                          <a:pt x="6" y="930"/>
                        </a:lnTo>
                        <a:lnTo>
                          <a:pt x="9" y="906"/>
                        </a:lnTo>
                        <a:lnTo>
                          <a:pt x="12" y="881"/>
                        </a:lnTo>
                        <a:lnTo>
                          <a:pt x="17" y="858"/>
                        </a:lnTo>
                        <a:lnTo>
                          <a:pt x="17" y="857"/>
                        </a:lnTo>
                        <a:lnTo>
                          <a:pt x="22" y="833"/>
                        </a:lnTo>
                        <a:lnTo>
                          <a:pt x="28" y="808"/>
                        </a:lnTo>
                        <a:lnTo>
                          <a:pt x="34" y="784"/>
                        </a:lnTo>
                        <a:lnTo>
                          <a:pt x="41" y="758"/>
                        </a:lnTo>
                        <a:lnTo>
                          <a:pt x="41" y="757"/>
                        </a:lnTo>
                        <a:lnTo>
                          <a:pt x="48" y="734"/>
                        </a:lnTo>
                        <a:lnTo>
                          <a:pt x="57" y="710"/>
                        </a:lnTo>
                        <a:lnTo>
                          <a:pt x="65" y="685"/>
                        </a:lnTo>
                        <a:lnTo>
                          <a:pt x="66" y="683"/>
                        </a:lnTo>
                        <a:lnTo>
                          <a:pt x="75" y="661"/>
                        </a:lnTo>
                        <a:lnTo>
                          <a:pt x="84" y="636"/>
                        </a:lnTo>
                        <a:lnTo>
                          <a:pt x="90" y="623"/>
                        </a:lnTo>
                        <a:lnTo>
                          <a:pt x="95" y="612"/>
                        </a:lnTo>
                        <a:lnTo>
                          <a:pt x="106" y="588"/>
                        </a:lnTo>
                        <a:lnTo>
                          <a:pt x="115" y="570"/>
                        </a:lnTo>
                        <a:lnTo>
                          <a:pt x="118" y="563"/>
                        </a:lnTo>
                        <a:lnTo>
                          <a:pt x="131" y="539"/>
                        </a:lnTo>
                        <a:lnTo>
                          <a:pt x="139" y="523"/>
                        </a:lnTo>
                        <a:lnTo>
                          <a:pt x="144" y="515"/>
                        </a:lnTo>
                        <a:lnTo>
                          <a:pt x="157" y="490"/>
                        </a:lnTo>
                        <a:lnTo>
                          <a:pt x="163" y="480"/>
                        </a:lnTo>
                        <a:lnTo>
                          <a:pt x="173" y="466"/>
                        </a:lnTo>
                        <a:lnTo>
                          <a:pt x="189" y="442"/>
                        </a:lnTo>
                        <a:lnTo>
                          <a:pt x="189" y="440"/>
                        </a:lnTo>
                        <a:lnTo>
                          <a:pt x="204" y="416"/>
                        </a:lnTo>
                        <a:lnTo>
                          <a:pt x="213" y="406"/>
                        </a:lnTo>
                        <a:lnTo>
                          <a:pt x="222" y="392"/>
                        </a:lnTo>
                        <a:lnTo>
                          <a:pt x="237" y="372"/>
                        </a:lnTo>
                        <a:lnTo>
                          <a:pt x="240" y="367"/>
                        </a:lnTo>
                        <a:lnTo>
                          <a:pt x="259" y="343"/>
                        </a:lnTo>
                        <a:lnTo>
                          <a:pt x="262" y="341"/>
                        </a:lnTo>
                        <a:lnTo>
                          <a:pt x="280" y="318"/>
                        </a:lnTo>
                        <a:lnTo>
                          <a:pt x="286" y="311"/>
                        </a:lnTo>
                        <a:lnTo>
                          <a:pt x="301" y="294"/>
                        </a:lnTo>
                        <a:lnTo>
                          <a:pt x="311" y="283"/>
                        </a:lnTo>
                        <a:lnTo>
                          <a:pt x="323" y="270"/>
                        </a:lnTo>
                        <a:lnTo>
                          <a:pt x="335" y="258"/>
                        </a:lnTo>
                        <a:lnTo>
                          <a:pt x="347" y="245"/>
                        </a:lnTo>
                        <a:lnTo>
                          <a:pt x="359" y="233"/>
                        </a:lnTo>
                        <a:lnTo>
                          <a:pt x="372" y="221"/>
                        </a:lnTo>
                        <a:lnTo>
                          <a:pt x="384" y="210"/>
                        </a:lnTo>
                        <a:lnTo>
                          <a:pt x="400" y="195"/>
                        </a:lnTo>
                        <a:lnTo>
                          <a:pt x="408" y="188"/>
                        </a:lnTo>
                        <a:lnTo>
                          <a:pt x="428" y="171"/>
                        </a:lnTo>
                        <a:lnTo>
                          <a:pt x="434" y="168"/>
                        </a:lnTo>
                        <a:lnTo>
                          <a:pt x="458" y="147"/>
                        </a:lnTo>
                        <a:lnTo>
                          <a:pt x="459" y="147"/>
                        </a:lnTo>
                        <a:lnTo>
                          <a:pt x="482" y="129"/>
                        </a:lnTo>
                        <a:lnTo>
                          <a:pt x="491" y="122"/>
                        </a:lnTo>
                        <a:lnTo>
                          <a:pt x="507" y="111"/>
                        </a:lnTo>
                        <a:lnTo>
                          <a:pt x="526" y="98"/>
                        </a:lnTo>
                        <a:lnTo>
                          <a:pt x="531" y="95"/>
                        </a:lnTo>
                        <a:lnTo>
                          <a:pt x="556" y="79"/>
                        </a:lnTo>
                        <a:lnTo>
                          <a:pt x="563" y="73"/>
                        </a:lnTo>
                        <a:lnTo>
                          <a:pt x="580" y="63"/>
                        </a:lnTo>
                        <a:lnTo>
                          <a:pt x="604" y="49"/>
                        </a:lnTo>
                        <a:lnTo>
                          <a:pt x="605" y="49"/>
                        </a:lnTo>
                        <a:lnTo>
                          <a:pt x="629" y="36"/>
                        </a:lnTo>
                        <a:lnTo>
                          <a:pt x="650" y="25"/>
                        </a:lnTo>
                        <a:lnTo>
                          <a:pt x="653" y="23"/>
                        </a:lnTo>
                        <a:lnTo>
                          <a:pt x="678" y="12"/>
                        </a:lnTo>
                        <a:lnTo>
                          <a:pt x="701" y="0"/>
                        </a:lnTo>
                        <a:close/>
                      </a:path>
                    </a:pathLst>
                  </a:custGeom>
                  <a:solidFill>
                    <a:srgbClr val="007070"/>
                  </a:solidFill>
                  <a:ln w="0">
                    <a:solidFill>
                      <a:srgbClr val="00707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 213"/>
                  <p:cNvSpPr>
                    <a:spLocks/>
                  </p:cNvSpPr>
                  <p:nvPr/>
                </p:nvSpPr>
                <p:spPr bwMode="auto">
                  <a:xfrm>
                    <a:off x="1841" y="2110"/>
                    <a:ext cx="1678" cy="1095"/>
                  </a:xfrm>
                  <a:custGeom>
                    <a:avLst/>
                    <a:gdLst/>
                    <a:ahLst/>
                    <a:cxnLst>
                      <a:cxn ang="0">
                        <a:pos x="264" y="5"/>
                      </a:cxn>
                      <a:cxn ang="0">
                        <a:pos x="337" y="18"/>
                      </a:cxn>
                      <a:cxn ang="0">
                        <a:pos x="435" y="35"/>
                      </a:cxn>
                      <a:cxn ang="0">
                        <a:pos x="509" y="48"/>
                      </a:cxn>
                      <a:cxn ang="0">
                        <a:pos x="606" y="77"/>
                      </a:cxn>
                      <a:cxn ang="0">
                        <a:pos x="705" y="115"/>
                      </a:cxn>
                      <a:cxn ang="0">
                        <a:pos x="802" y="144"/>
                      </a:cxn>
                      <a:cxn ang="0">
                        <a:pos x="906" y="138"/>
                      </a:cxn>
                      <a:cxn ang="0">
                        <a:pos x="978" y="113"/>
                      </a:cxn>
                      <a:cxn ang="0">
                        <a:pos x="1096" y="69"/>
                      </a:cxn>
                      <a:cxn ang="0">
                        <a:pos x="1169" y="48"/>
                      </a:cxn>
                      <a:cxn ang="0">
                        <a:pos x="1242" y="35"/>
                      </a:cxn>
                      <a:cxn ang="0">
                        <a:pos x="1341" y="18"/>
                      </a:cxn>
                      <a:cxn ang="0">
                        <a:pos x="1414" y="5"/>
                      </a:cxn>
                      <a:cxn ang="0">
                        <a:pos x="1513" y="4"/>
                      </a:cxn>
                      <a:cxn ang="0">
                        <a:pos x="1576" y="40"/>
                      </a:cxn>
                      <a:cxn ang="0">
                        <a:pos x="1630" y="113"/>
                      </a:cxn>
                      <a:cxn ang="0">
                        <a:pos x="1659" y="186"/>
                      </a:cxn>
                      <a:cxn ang="0">
                        <a:pos x="1677" y="285"/>
                      </a:cxn>
                      <a:cxn ang="0">
                        <a:pos x="1676" y="383"/>
                      </a:cxn>
                      <a:cxn ang="0">
                        <a:pos x="1660" y="480"/>
                      </a:cxn>
                      <a:cxn ang="0">
                        <a:pos x="1639" y="553"/>
                      </a:cxn>
                      <a:cxn ang="0">
                        <a:pos x="1610" y="622"/>
                      </a:cxn>
                      <a:cxn ang="0">
                        <a:pos x="1581" y="676"/>
                      </a:cxn>
                      <a:cxn ang="0">
                        <a:pos x="1514" y="774"/>
                      </a:cxn>
                      <a:cxn ang="0">
                        <a:pos x="1472" y="823"/>
                      </a:cxn>
                      <a:cxn ang="0">
                        <a:pos x="1423" y="871"/>
                      </a:cxn>
                      <a:cxn ang="0">
                        <a:pos x="1365" y="919"/>
                      </a:cxn>
                      <a:cxn ang="0">
                        <a:pos x="1317" y="954"/>
                      </a:cxn>
                      <a:cxn ang="0">
                        <a:pos x="1242" y="997"/>
                      </a:cxn>
                      <a:cxn ang="0">
                        <a:pos x="1169" y="1031"/>
                      </a:cxn>
                      <a:cxn ang="0">
                        <a:pos x="1072" y="1065"/>
                      </a:cxn>
                      <a:cxn ang="0">
                        <a:pos x="950" y="1089"/>
                      </a:cxn>
                      <a:cxn ang="0">
                        <a:pos x="876" y="1095"/>
                      </a:cxn>
                      <a:cxn ang="0">
                        <a:pos x="754" y="1091"/>
                      </a:cxn>
                      <a:cxn ang="0">
                        <a:pos x="619" y="1068"/>
                      </a:cxn>
                      <a:cxn ang="0">
                        <a:pos x="540" y="1043"/>
                      </a:cxn>
                      <a:cxn ang="0">
                        <a:pos x="480" y="1019"/>
                      </a:cxn>
                      <a:cxn ang="0">
                        <a:pos x="411" y="984"/>
                      </a:cxn>
                      <a:cxn ang="0">
                        <a:pos x="337" y="937"/>
                      </a:cxn>
                      <a:cxn ang="0">
                        <a:pos x="283" y="897"/>
                      </a:cxn>
                      <a:cxn ang="0">
                        <a:pos x="229" y="847"/>
                      </a:cxn>
                      <a:cxn ang="0">
                        <a:pos x="184" y="798"/>
                      </a:cxn>
                      <a:cxn ang="0">
                        <a:pos x="127" y="725"/>
                      </a:cxn>
                      <a:cxn ang="0">
                        <a:pos x="83" y="652"/>
                      </a:cxn>
                      <a:cxn ang="0">
                        <a:pos x="49" y="579"/>
                      </a:cxn>
                      <a:cxn ang="0">
                        <a:pos x="24" y="505"/>
                      </a:cxn>
                      <a:cxn ang="0">
                        <a:pos x="8" y="431"/>
                      </a:cxn>
                      <a:cxn ang="0">
                        <a:pos x="0" y="334"/>
                      </a:cxn>
                      <a:cxn ang="0">
                        <a:pos x="7" y="235"/>
                      </a:cxn>
                      <a:cxn ang="0">
                        <a:pos x="36" y="138"/>
                      </a:cxn>
                      <a:cxn ang="0">
                        <a:pos x="78" y="64"/>
                      </a:cxn>
                      <a:cxn ang="0">
                        <a:pos x="138" y="16"/>
                      </a:cxn>
                    </a:cxnLst>
                    <a:rect l="0" t="0" r="r" b="b"/>
                    <a:pathLst>
                      <a:path w="1678" h="1095">
                        <a:moveTo>
                          <a:pt x="191" y="0"/>
                        </a:moveTo>
                        <a:lnTo>
                          <a:pt x="215" y="0"/>
                        </a:lnTo>
                        <a:lnTo>
                          <a:pt x="239" y="1"/>
                        </a:lnTo>
                        <a:lnTo>
                          <a:pt x="264" y="5"/>
                        </a:lnTo>
                        <a:lnTo>
                          <a:pt x="288" y="10"/>
                        </a:lnTo>
                        <a:lnTo>
                          <a:pt x="313" y="15"/>
                        </a:lnTo>
                        <a:lnTo>
                          <a:pt x="321" y="16"/>
                        </a:lnTo>
                        <a:lnTo>
                          <a:pt x="337" y="18"/>
                        </a:lnTo>
                        <a:lnTo>
                          <a:pt x="361" y="23"/>
                        </a:lnTo>
                        <a:lnTo>
                          <a:pt x="387" y="27"/>
                        </a:lnTo>
                        <a:lnTo>
                          <a:pt x="411" y="30"/>
                        </a:lnTo>
                        <a:lnTo>
                          <a:pt x="435" y="35"/>
                        </a:lnTo>
                        <a:lnTo>
                          <a:pt x="460" y="40"/>
                        </a:lnTo>
                        <a:lnTo>
                          <a:pt x="463" y="40"/>
                        </a:lnTo>
                        <a:lnTo>
                          <a:pt x="484" y="43"/>
                        </a:lnTo>
                        <a:lnTo>
                          <a:pt x="509" y="48"/>
                        </a:lnTo>
                        <a:lnTo>
                          <a:pt x="533" y="55"/>
                        </a:lnTo>
                        <a:lnTo>
                          <a:pt x="567" y="64"/>
                        </a:lnTo>
                        <a:lnTo>
                          <a:pt x="582" y="69"/>
                        </a:lnTo>
                        <a:lnTo>
                          <a:pt x="606" y="77"/>
                        </a:lnTo>
                        <a:lnTo>
                          <a:pt x="631" y="87"/>
                        </a:lnTo>
                        <a:lnTo>
                          <a:pt x="679" y="106"/>
                        </a:lnTo>
                        <a:lnTo>
                          <a:pt x="700" y="113"/>
                        </a:lnTo>
                        <a:lnTo>
                          <a:pt x="705" y="115"/>
                        </a:lnTo>
                        <a:lnTo>
                          <a:pt x="729" y="125"/>
                        </a:lnTo>
                        <a:lnTo>
                          <a:pt x="754" y="133"/>
                        </a:lnTo>
                        <a:lnTo>
                          <a:pt x="772" y="138"/>
                        </a:lnTo>
                        <a:lnTo>
                          <a:pt x="802" y="144"/>
                        </a:lnTo>
                        <a:lnTo>
                          <a:pt x="827" y="147"/>
                        </a:lnTo>
                        <a:lnTo>
                          <a:pt x="851" y="147"/>
                        </a:lnTo>
                        <a:lnTo>
                          <a:pt x="876" y="144"/>
                        </a:lnTo>
                        <a:lnTo>
                          <a:pt x="906" y="138"/>
                        </a:lnTo>
                        <a:lnTo>
                          <a:pt x="924" y="133"/>
                        </a:lnTo>
                        <a:lnTo>
                          <a:pt x="950" y="125"/>
                        </a:lnTo>
                        <a:lnTo>
                          <a:pt x="974" y="115"/>
                        </a:lnTo>
                        <a:lnTo>
                          <a:pt x="978" y="113"/>
                        </a:lnTo>
                        <a:lnTo>
                          <a:pt x="999" y="106"/>
                        </a:lnTo>
                        <a:lnTo>
                          <a:pt x="1047" y="87"/>
                        </a:lnTo>
                        <a:lnTo>
                          <a:pt x="1072" y="77"/>
                        </a:lnTo>
                        <a:lnTo>
                          <a:pt x="1096" y="69"/>
                        </a:lnTo>
                        <a:lnTo>
                          <a:pt x="1112" y="64"/>
                        </a:lnTo>
                        <a:lnTo>
                          <a:pt x="1120" y="61"/>
                        </a:lnTo>
                        <a:lnTo>
                          <a:pt x="1145" y="55"/>
                        </a:lnTo>
                        <a:lnTo>
                          <a:pt x="1169" y="48"/>
                        </a:lnTo>
                        <a:lnTo>
                          <a:pt x="1194" y="43"/>
                        </a:lnTo>
                        <a:lnTo>
                          <a:pt x="1215" y="40"/>
                        </a:lnTo>
                        <a:lnTo>
                          <a:pt x="1218" y="40"/>
                        </a:lnTo>
                        <a:lnTo>
                          <a:pt x="1242" y="35"/>
                        </a:lnTo>
                        <a:lnTo>
                          <a:pt x="1268" y="30"/>
                        </a:lnTo>
                        <a:lnTo>
                          <a:pt x="1292" y="27"/>
                        </a:lnTo>
                        <a:lnTo>
                          <a:pt x="1317" y="23"/>
                        </a:lnTo>
                        <a:lnTo>
                          <a:pt x="1341" y="18"/>
                        </a:lnTo>
                        <a:lnTo>
                          <a:pt x="1358" y="16"/>
                        </a:lnTo>
                        <a:lnTo>
                          <a:pt x="1365" y="15"/>
                        </a:lnTo>
                        <a:lnTo>
                          <a:pt x="1390" y="10"/>
                        </a:lnTo>
                        <a:lnTo>
                          <a:pt x="1414" y="5"/>
                        </a:lnTo>
                        <a:lnTo>
                          <a:pt x="1439" y="1"/>
                        </a:lnTo>
                        <a:lnTo>
                          <a:pt x="1463" y="0"/>
                        </a:lnTo>
                        <a:lnTo>
                          <a:pt x="1487" y="0"/>
                        </a:lnTo>
                        <a:lnTo>
                          <a:pt x="1513" y="4"/>
                        </a:lnTo>
                        <a:lnTo>
                          <a:pt x="1537" y="13"/>
                        </a:lnTo>
                        <a:lnTo>
                          <a:pt x="1540" y="16"/>
                        </a:lnTo>
                        <a:lnTo>
                          <a:pt x="1562" y="29"/>
                        </a:lnTo>
                        <a:lnTo>
                          <a:pt x="1576" y="40"/>
                        </a:lnTo>
                        <a:lnTo>
                          <a:pt x="1586" y="48"/>
                        </a:lnTo>
                        <a:lnTo>
                          <a:pt x="1600" y="64"/>
                        </a:lnTo>
                        <a:lnTo>
                          <a:pt x="1617" y="89"/>
                        </a:lnTo>
                        <a:lnTo>
                          <a:pt x="1630" y="113"/>
                        </a:lnTo>
                        <a:lnTo>
                          <a:pt x="1635" y="123"/>
                        </a:lnTo>
                        <a:lnTo>
                          <a:pt x="1642" y="138"/>
                        </a:lnTo>
                        <a:lnTo>
                          <a:pt x="1652" y="162"/>
                        </a:lnTo>
                        <a:lnTo>
                          <a:pt x="1659" y="186"/>
                        </a:lnTo>
                        <a:lnTo>
                          <a:pt x="1666" y="211"/>
                        </a:lnTo>
                        <a:lnTo>
                          <a:pt x="1671" y="235"/>
                        </a:lnTo>
                        <a:lnTo>
                          <a:pt x="1675" y="261"/>
                        </a:lnTo>
                        <a:lnTo>
                          <a:pt x="1677" y="285"/>
                        </a:lnTo>
                        <a:lnTo>
                          <a:pt x="1677" y="309"/>
                        </a:lnTo>
                        <a:lnTo>
                          <a:pt x="1678" y="334"/>
                        </a:lnTo>
                        <a:lnTo>
                          <a:pt x="1677" y="358"/>
                        </a:lnTo>
                        <a:lnTo>
                          <a:pt x="1676" y="383"/>
                        </a:lnTo>
                        <a:lnTo>
                          <a:pt x="1672" y="407"/>
                        </a:lnTo>
                        <a:lnTo>
                          <a:pt x="1670" y="431"/>
                        </a:lnTo>
                        <a:lnTo>
                          <a:pt x="1665" y="456"/>
                        </a:lnTo>
                        <a:lnTo>
                          <a:pt x="1660" y="480"/>
                        </a:lnTo>
                        <a:lnTo>
                          <a:pt x="1659" y="485"/>
                        </a:lnTo>
                        <a:lnTo>
                          <a:pt x="1654" y="505"/>
                        </a:lnTo>
                        <a:lnTo>
                          <a:pt x="1647" y="529"/>
                        </a:lnTo>
                        <a:lnTo>
                          <a:pt x="1639" y="553"/>
                        </a:lnTo>
                        <a:lnTo>
                          <a:pt x="1635" y="565"/>
                        </a:lnTo>
                        <a:lnTo>
                          <a:pt x="1629" y="579"/>
                        </a:lnTo>
                        <a:lnTo>
                          <a:pt x="1619" y="603"/>
                        </a:lnTo>
                        <a:lnTo>
                          <a:pt x="1610" y="622"/>
                        </a:lnTo>
                        <a:lnTo>
                          <a:pt x="1607" y="628"/>
                        </a:lnTo>
                        <a:lnTo>
                          <a:pt x="1595" y="652"/>
                        </a:lnTo>
                        <a:lnTo>
                          <a:pt x="1586" y="669"/>
                        </a:lnTo>
                        <a:lnTo>
                          <a:pt x="1581" y="676"/>
                        </a:lnTo>
                        <a:lnTo>
                          <a:pt x="1562" y="709"/>
                        </a:lnTo>
                        <a:lnTo>
                          <a:pt x="1551" y="725"/>
                        </a:lnTo>
                        <a:lnTo>
                          <a:pt x="1533" y="749"/>
                        </a:lnTo>
                        <a:lnTo>
                          <a:pt x="1514" y="774"/>
                        </a:lnTo>
                        <a:lnTo>
                          <a:pt x="1513" y="777"/>
                        </a:lnTo>
                        <a:lnTo>
                          <a:pt x="1495" y="798"/>
                        </a:lnTo>
                        <a:lnTo>
                          <a:pt x="1487" y="805"/>
                        </a:lnTo>
                        <a:lnTo>
                          <a:pt x="1472" y="823"/>
                        </a:lnTo>
                        <a:lnTo>
                          <a:pt x="1463" y="832"/>
                        </a:lnTo>
                        <a:lnTo>
                          <a:pt x="1449" y="847"/>
                        </a:lnTo>
                        <a:lnTo>
                          <a:pt x="1439" y="857"/>
                        </a:lnTo>
                        <a:lnTo>
                          <a:pt x="1423" y="871"/>
                        </a:lnTo>
                        <a:lnTo>
                          <a:pt x="1414" y="880"/>
                        </a:lnTo>
                        <a:lnTo>
                          <a:pt x="1395" y="897"/>
                        </a:lnTo>
                        <a:lnTo>
                          <a:pt x="1390" y="900"/>
                        </a:lnTo>
                        <a:lnTo>
                          <a:pt x="1365" y="919"/>
                        </a:lnTo>
                        <a:lnTo>
                          <a:pt x="1364" y="921"/>
                        </a:lnTo>
                        <a:lnTo>
                          <a:pt x="1341" y="937"/>
                        </a:lnTo>
                        <a:lnTo>
                          <a:pt x="1330" y="946"/>
                        </a:lnTo>
                        <a:lnTo>
                          <a:pt x="1317" y="954"/>
                        </a:lnTo>
                        <a:lnTo>
                          <a:pt x="1292" y="970"/>
                        </a:lnTo>
                        <a:lnTo>
                          <a:pt x="1268" y="984"/>
                        </a:lnTo>
                        <a:lnTo>
                          <a:pt x="1248" y="994"/>
                        </a:lnTo>
                        <a:lnTo>
                          <a:pt x="1242" y="997"/>
                        </a:lnTo>
                        <a:lnTo>
                          <a:pt x="1218" y="1009"/>
                        </a:lnTo>
                        <a:lnTo>
                          <a:pt x="1198" y="1019"/>
                        </a:lnTo>
                        <a:lnTo>
                          <a:pt x="1194" y="1020"/>
                        </a:lnTo>
                        <a:lnTo>
                          <a:pt x="1169" y="1031"/>
                        </a:lnTo>
                        <a:lnTo>
                          <a:pt x="1145" y="1041"/>
                        </a:lnTo>
                        <a:lnTo>
                          <a:pt x="1120" y="1049"/>
                        </a:lnTo>
                        <a:lnTo>
                          <a:pt x="1096" y="1058"/>
                        </a:lnTo>
                        <a:lnTo>
                          <a:pt x="1072" y="1065"/>
                        </a:lnTo>
                        <a:lnTo>
                          <a:pt x="1059" y="1068"/>
                        </a:lnTo>
                        <a:lnTo>
                          <a:pt x="999" y="1080"/>
                        </a:lnTo>
                        <a:lnTo>
                          <a:pt x="974" y="1085"/>
                        </a:lnTo>
                        <a:lnTo>
                          <a:pt x="950" y="1089"/>
                        </a:lnTo>
                        <a:lnTo>
                          <a:pt x="924" y="1091"/>
                        </a:lnTo>
                        <a:lnTo>
                          <a:pt x="914" y="1092"/>
                        </a:lnTo>
                        <a:lnTo>
                          <a:pt x="900" y="1094"/>
                        </a:lnTo>
                        <a:lnTo>
                          <a:pt x="876" y="1095"/>
                        </a:lnTo>
                        <a:lnTo>
                          <a:pt x="802" y="1095"/>
                        </a:lnTo>
                        <a:lnTo>
                          <a:pt x="778" y="1094"/>
                        </a:lnTo>
                        <a:lnTo>
                          <a:pt x="765" y="1092"/>
                        </a:lnTo>
                        <a:lnTo>
                          <a:pt x="754" y="1091"/>
                        </a:lnTo>
                        <a:lnTo>
                          <a:pt x="729" y="1089"/>
                        </a:lnTo>
                        <a:lnTo>
                          <a:pt x="705" y="1085"/>
                        </a:lnTo>
                        <a:lnTo>
                          <a:pt x="679" y="1080"/>
                        </a:lnTo>
                        <a:lnTo>
                          <a:pt x="619" y="1068"/>
                        </a:lnTo>
                        <a:lnTo>
                          <a:pt x="606" y="1065"/>
                        </a:lnTo>
                        <a:lnTo>
                          <a:pt x="582" y="1058"/>
                        </a:lnTo>
                        <a:lnTo>
                          <a:pt x="557" y="1049"/>
                        </a:lnTo>
                        <a:lnTo>
                          <a:pt x="540" y="1043"/>
                        </a:lnTo>
                        <a:lnTo>
                          <a:pt x="533" y="1041"/>
                        </a:lnTo>
                        <a:lnTo>
                          <a:pt x="509" y="1031"/>
                        </a:lnTo>
                        <a:lnTo>
                          <a:pt x="484" y="1020"/>
                        </a:lnTo>
                        <a:lnTo>
                          <a:pt x="480" y="1019"/>
                        </a:lnTo>
                        <a:lnTo>
                          <a:pt x="460" y="1009"/>
                        </a:lnTo>
                        <a:lnTo>
                          <a:pt x="435" y="997"/>
                        </a:lnTo>
                        <a:lnTo>
                          <a:pt x="430" y="994"/>
                        </a:lnTo>
                        <a:lnTo>
                          <a:pt x="411" y="984"/>
                        </a:lnTo>
                        <a:lnTo>
                          <a:pt x="387" y="970"/>
                        </a:lnTo>
                        <a:lnTo>
                          <a:pt x="361" y="954"/>
                        </a:lnTo>
                        <a:lnTo>
                          <a:pt x="348" y="946"/>
                        </a:lnTo>
                        <a:lnTo>
                          <a:pt x="337" y="937"/>
                        </a:lnTo>
                        <a:lnTo>
                          <a:pt x="315" y="921"/>
                        </a:lnTo>
                        <a:lnTo>
                          <a:pt x="313" y="919"/>
                        </a:lnTo>
                        <a:lnTo>
                          <a:pt x="288" y="900"/>
                        </a:lnTo>
                        <a:lnTo>
                          <a:pt x="283" y="897"/>
                        </a:lnTo>
                        <a:lnTo>
                          <a:pt x="264" y="880"/>
                        </a:lnTo>
                        <a:lnTo>
                          <a:pt x="256" y="871"/>
                        </a:lnTo>
                        <a:lnTo>
                          <a:pt x="239" y="857"/>
                        </a:lnTo>
                        <a:lnTo>
                          <a:pt x="229" y="847"/>
                        </a:lnTo>
                        <a:lnTo>
                          <a:pt x="215" y="832"/>
                        </a:lnTo>
                        <a:lnTo>
                          <a:pt x="207" y="823"/>
                        </a:lnTo>
                        <a:lnTo>
                          <a:pt x="191" y="805"/>
                        </a:lnTo>
                        <a:lnTo>
                          <a:pt x="184" y="798"/>
                        </a:lnTo>
                        <a:lnTo>
                          <a:pt x="166" y="777"/>
                        </a:lnTo>
                        <a:lnTo>
                          <a:pt x="165" y="774"/>
                        </a:lnTo>
                        <a:lnTo>
                          <a:pt x="145" y="749"/>
                        </a:lnTo>
                        <a:lnTo>
                          <a:pt x="127" y="725"/>
                        </a:lnTo>
                        <a:lnTo>
                          <a:pt x="117" y="709"/>
                        </a:lnTo>
                        <a:lnTo>
                          <a:pt x="97" y="676"/>
                        </a:lnTo>
                        <a:lnTo>
                          <a:pt x="93" y="669"/>
                        </a:lnTo>
                        <a:lnTo>
                          <a:pt x="83" y="652"/>
                        </a:lnTo>
                        <a:lnTo>
                          <a:pt x="71" y="628"/>
                        </a:lnTo>
                        <a:lnTo>
                          <a:pt x="69" y="622"/>
                        </a:lnTo>
                        <a:lnTo>
                          <a:pt x="59" y="603"/>
                        </a:lnTo>
                        <a:lnTo>
                          <a:pt x="49" y="579"/>
                        </a:lnTo>
                        <a:lnTo>
                          <a:pt x="43" y="565"/>
                        </a:lnTo>
                        <a:lnTo>
                          <a:pt x="40" y="553"/>
                        </a:lnTo>
                        <a:lnTo>
                          <a:pt x="31" y="529"/>
                        </a:lnTo>
                        <a:lnTo>
                          <a:pt x="24" y="505"/>
                        </a:lnTo>
                        <a:lnTo>
                          <a:pt x="19" y="485"/>
                        </a:lnTo>
                        <a:lnTo>
                          <a:pt x="18" y="480"/>
                        </a:lnTo>
                        <a:lnTo>
                          <a:pt x="13" y="456"/>
                        </a:lnTo>
                        <a:lnTo>
                          <a:pt x="8" y="431"/>
                        </a:lnTo>
                        <a:lnTo>
                          <a:pt x="5" y="407"/>
                        </a:lnTo>
                        <a:lnTo>
                          <a:pt x="2" y="383"/>
                        </a:lnTo>
                        <a:lnTo>
                          <a:pt x="1" y="358"/>
                        </a:lnTo>
                        <a:lnTo>
                          <a:pt x="0" y="334"/>
                        </a:lnTo>
                        <a:lnTo>
                          <a:pt x="0" y="309"/>
                        </a:lnTo>
                        <a:lnTo>
                          <a:pt x="1" y="285"/>
                        </a:lnTo>
                        <a:lnTo>
                          <a:pt x="4" y="261"/>
                        </a:lnTo>
                        <a:lnTo>
                          <a:pt x="7" y="235"/>
                        </a:lnTo>
                        <a:lnTo>
                          <a:pt x="12" y="211"/>
                        </a:lnTo>
                        <a:lnTo>
                          <a:pt x="19" y="186"/>
                        </a:lnTo>
                        <a:lnTo>
                          <a:pt x="26" y="162"/>
                        </a:lnTo>
                        <a:lnTo>
                          <a:pt x="36" y="138"/>
                        </a:lnTo>
                        <a:lnTo>
                          <a:pt x="43" y="123"/>
                        </a:lnTo>
                        <a:lnTo>
                          <a:pt x="48" y="113"/>
                        </a:lnTo>
                        <a:lnTo>
                          <a:pt x="61" y="89"/>
                        </a:lnTo>
                        <a:lnTo>
                          <a:pt x="78" y="64"/>
                        </a:lnTo>
                        <a:lnTo>
                          <a:pt x="93" y="48"/>
                        </a:lnTo>
                        <a:lnTo>
                          <a:pt x="102" y="40"/>
                        </a:lnTo>
                        <a:lnTo>
                          <a:pt x="117" y="29"/>
                        </a:lnTo>
                        <a:lnTo>
                          <a:pt x="138" y="16"/>
                        </a:lnTo>
                        <a:lnTo>
                          <a:pt x="142" y="13"/>
                        </a:lnTo>
                        <a:lnTo>
                          <a:pt x="166" y="4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solidFill>
                    <a:srgbClr val="009090"/>
                  </a:solidFill>
                  <a:ln w="0">
                    <a:solidFill>
                      <a:srgbClr val="00909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6" name="Freeform 214"/>
                  <p:cNvSpPr>
                    <a:spLocks/>
                  </p:cNvSpPr>
                  <p:nvPr/>
                </p:nvSpPr>
                <p:spPr bwMode="auto">
                  <a:xfrm>
                    <a:off x="1875" y="1108"/>
                    <a:ext cx="1611" cy="1146"/>
                  </a:xfrm>
                  <a:custGeom>
                    <a:avLst/>
                    <a:gdLst/>
                    <a:ahLst/>
                    <a:cxnLst>
                      <a:cxn ang="0">
                        <a:pos x="890" y="4"/>
                      </a:cxn>
                      <a:cxn ang="0">
                        <a:pos x="968" y="14"/>
                      </a:cxn>
                      <a:cxn ang="0">
                        <a:pos x="1062" y="35"/>
                      </a:cxn>
                      <a:cxn ang="0">
                        <a:pos x="1146" y="62"/>
                      </a:cxn>
                      <a:cxn ang="0">
                        <a:pos x="1208" y="90"/>
                      </a:cxn>
                      <a:cxn ang="0">
                        <a:pos x="1283" y="129"/>
                      </a:cxn>
                      <a:cxn ang="0">
                        <a:pos x="1333" y="161"/>
                      </a:cxn>
                      <a:cxn ang="0">
                        <a:pos x="1397" y="210"/>
                      </a:cxn>
                      <a:cxn ang="0">
                        <a:pos x="1473" y="283"/>
                      </a:cxn>
                      <a:cxn ang="0">
                        <a:pos x="1528" y="353"/>
                      </a:cxn>
                      <a:cxn ang="0">
                        <a:pos x="1560" y="406"/>
                      </a:cxn>
                      <a:cxn ang="0">
                        <a:pos x="1595" y="479"/>
                      </a:cxn>
                      <a:cxn ang="0">
                        <a:pos x="1611" y="552"/>
                      </a:cxn>
                      <a:cxn ang="0">
                        <a:pos x="1594" y="625"/>
                      </a:cxn>
                      <a:cxn ang="0">
                        <a:pos x="1528" y="688"/>
                      </a:cxn>
                      <a:cxn ang="0">
                        <a:pos x="1479" y="730"/>
                      </a:cxn>
                      <a:cxn ang="0">
                        <a:pos x="1433" y="797"/>
                      </a:cxn>
                      <a:cxn ang="0">
                        <a:pos x="1380" y="882"/>
                      </a:cxn>
                      <a:cxn ang="0">
                        <a:pos x="1325" y="945"/>
                      </a:cxn>
                      <a:cxn ang="0">
                        <a:pos x="1258" y="989"/>
                      </a:cxn>
                      <a:cxn ang="0">
                        <a:pos x="1189" y="1018"/>
                      </a:cxn>
                      <a:cxn ang="0">
                        <a:pos x="1111" y="1044"/>
                      </a:cxn>
                      <a:cxn ang="0">
                        <a:pos x="1038" y="1072"/>
                      </a:cxn>
                      <a:cxn ang="0">
                        <a:pos x="965" y="1103"/>
                      </a:cxn>
                      <a:cxn ang="0">
                        <a:pos x="890" y="1132"/>
                      </a:cxn>
                      <a:cxn ang="0">
                        <a:pos x="817" y="1146"/>
                      </a:cxn>
                      <a:cxn ang="0">
                        <a:pos x="744" y="1139"/>
                      </a:cxn>
                      <a:cxn ang="0">
                        <a:pos x="671" y="1114"/>
                      </a:cxn>
                      <a:cxn ang="0">
                        <a:pos x="597" y="1083"/>
                      </a:cxn>
                      <a:cxn ang="0">
                        <a:pos x="493" y="1042"/>
                      </a:cxn>
                      <a:cxn ang="0">
                        <a:pos x="401" y="1009"/>
                      </a:cxn>
                      <a:cxn ang="0">
                        <a:pos x="327" y="975"/>
                      </a:cxn>
                      <a:cxn ang="0">
                        <a:pos x="260" y="919"/>
                      </a:cxn>
                      <a:cxn ang="0">
                        <a:pos x="205" y="846"/>
                      </a:cxn>
                      <a:cxn ang="0">
                        <a:pos x="161" y="773"/>
                      </a:cxn>
                      <a:cxn ang="0">
                        <a:pos x="126" y="724"/>
                      </a:cxn>
                      <a:cxn ang="0">
                        <a:pos x="71" y="675"/>
                      </a:cxn>
                      <a:cxn ang="0">
                        <a:pos x="9" y="607"/>
                      </a:cxn>
                      <a:cxn ang="0">
                        <a:pos x="1" y="528"/>
                      </a:cxn>
                      <a:cxn ang="0">
                        <a:pos x="25" y="455"/>
                      </a:cxn>
                      <a:cxn ang="0">
                        <a:pos x="65" y="382"/>
                      </a:cxn>
                      <a:cxn ang="0">
                        <a:pos x="108" y="319"/>
                      </a:cxn>
                      <a:cxn ang="0">
                        <a:pos x="157" y="263"/>
                      </a:cxn>
                      <a:cxn ang="0">
                        <a:pos x="230" y="196"/>
                      </a:cxn>
                      <a:cxn ang="0">
                        <a:pos x="279" y="160"/>
                      </a:cxn>
                      <a:cxn ang="0">
                        <a:pos x="353" y="115"/>
                      </a:cxn>
                      <a:cxn ang="0">
                        <a:pos x="426" y="79"/>
                      </a:cxn>
                      <a:cxn ang="0">
                        <a:pos x="523" y="42"/>
                      </a:cxn>
                      <a:cxn ang="0">
                        <a:pos x="597" y="23"/>
                      </a:cxn>
                      <a:cxn ang="0">
                        <a:pos x="671" y="10"/>
                      </a:cxn>
                      <a:cxn ang="0">
                        <a:pos x="793" y="0"/>
                      </a:cxn>
                    </a:cxnLst>
                    <a:rect l="0" t="0" r="r" b="b"/>
                    <a:pathLst>
                      <a:path w="1611" h="1146">
                        <a:moveTo>
                          <a:pt x="793" y="0"/>
                        </a:moveTo>
                        <a:lnTo>
                          <a:pt x="817" y="0"/>
                        </a:lnTo>
                        <a:lnTo>
                          <a:pt x="842" y="1"/>
                        </a:lnTo>
                        <a:lnTo>
                          <a:pt x="890" y="4"/>
                        </a:lnTo>
                        <a:lnTo>
                          <a:pt x="916" y="6"/>
                        </a:lnTo>
                        <a:lnTo>
                          <a:pt x="940" y="10"/>
                        </a:lnTo>
                        <a:lnTo>
                          <a:pt x="965" y="13"/>
                        </a:lnTo>
                        <a:lnTo>
                          <a:pt x="968" y="14"/>
                        </a:lnTo>
                        <a:lnTo>
                          <a:pt x="989" y="18"/>
                        </a:lnTo>
                        <a:lnTo>
                          <a:pt x="1013" y="23"/>
                        </a:lnTo>
                        <a:lnTo>
                          <a:pt x="1038" y="29"/>
                        </a:lnTo>
                        <a:lnTo>
                          <a:pt x="1062" y="35"/>
                        </a:lnTo>
                        <a:lnTo>
                          <a:pt x="1086" y="42"/>
                        </a:lnTo>
                        <a:lnTo>
                          <a:pt x="1111" y="50"/>
                        </a:lnTo>
                        <a:lnTo>
                          <a:pt x="1135" y="59"/>
                        </a:lnTo>
                        <a:lnTo>
                          <a:pt x="1146" y="62"/>
                        </a:lnTo>
                        <a:lnTo>
                          <a:pt x="1160" y="69"/>
                        </a:lnTo>
                        <a:lnTo>
                          <a:pt x="1184" y="79"/>
                        </a:lnTo>
                        <a:lnTo>
                          <a:pt x="1204" y="88"/>
                        </a:lnTo>
                        <a:lnTo>
                          <a:pt x="1208" y="90"/>
                        </a:lnTo>
                        <a:lnTo>
                          <a:pt x="1234" y="102"/>
                        </a:lnTo>
                        <a:lnTo>
                          <a:pt x="1253" y="112"/>
                        </a:lnTo>
                        <a:lnTo>
                          <a:pt x="1258" y="115"/>
                        </a:lnTo>
                        <a:lnTo>
                          <a:pt x="1283" y="129"/>
                        </a:lnTo>
                        <a:lnTo>
                          <a:pt x="1295" y="137"/>
                        </a:lnTo>
                        <a:lnTo>
                          <a:pt x="1307" y="144"/>
                        </a:lnTo>
                        <a:lnTo>
                          <a:pt x="1331" y="160"/>
                        </a:lnTo>
                        <a:lnTo>
                          <a:pt x="1333" y="161"/>
                        </a:lnTo>
                        <a:lnTo>
                          <a:pt x="1356" y="178"/>
                        </a:lnTo>
                        <a:lnTo>
                          <a:pt x="1367" y="185"/>
                        </a:lnTo>
                        <a:lnTo>
                          <a:pt x="1380" y="196"/>
                        </a:lnTo>
                        <a:lnTo>
                          <a:pt x="1397" y="210"/>
                        </a:lnTo>
                        <a:lnTo>
                          <a:pt x="1405" y="216"/>
                        </a:lnTo>
                        <a:lnTo>
                          <a:pt x="1425" y="234"/>
                        </a:lnTo>
                        <a:lnTo>
                          <a:pt x="1453" y="263"/>
                        </a:lnTo>
                        <a:lnTo>
                          <a:pt x="1473" y="283"/>
                        </a:lnTo>
                        <a:lnTo>
                          <a:pt x="1479" y="289"/>
                        </a:lnTo>
                        <a:lnTo>
                          <a:pt x="1503" y="319"/>
                        </a:lnTo>
                        <a:lnTo>
                          <a:pt x="1512" y="333"/>
                        </a:lnTo>
                        <a:lnTo>
                          <a:pt x="1528" y="353"/>
                        </a:lnTo>
                        <a:lnTo>
                          <a:pt x="1530" y="357"/>
                        </a:lnTo>
                        <a:lnTo>
                          <a:pt x="1546" y="382"/>
                        </a:lnTo>
                        <a:lnTo>
                          <a:pt x="1552" y="390"/>
                        </a:lnTo>
                        <a:lnTo>
                          <a:pt x="1560" y="406"/>
                        </a:lnTo>
                        <a:lnTo>
                          <a:pt x="1573" y="430"/>
                        </a:lnTo>
                        <a:lnTo>
                          <a:pt x="1576" y="435"/>
                        </a:lnTo>
                        <a:lnTo>
                          <a:pt x="1585" y="455"/>
                        </a:lnTo>
                        <a:lnTo>
                          <a:pt x="1595" y="479"/>
                        </a:lnTo>
                        <a:lnTo>
                          <a:pt x="1601" y="492"/>
                        </a:lnTo>
                        <a:lnTo>
                          <a:pt x="1603" y="503"/>
                        </a:lnTo>
                        <a:lnTo>
                          <a:pt x="1609" y="528"/>
                        </a:lnTo>
                        <a:lnTo>
                          <a:pt x="1611" y="552"/>
                        </a:lnTo>
                        <a:lnTo>
                          <a:pt x="1608" y="577"/>
                        </a:lnTo>
                        <a:lnTo>
                          <a:pt x="1602" y="601"/>
                        </a:lnTo>
                        <a:lnTo>
                          <a:pt x="1601" y="607"/>
                        </a:lnTo>
                        <a:lnTo>
                          <a:pt x="1594" y="625"/>
                        </a:lnTo>
                        <a:lnTo>
                          <a:pt x="1576" y="651"/>
                        </a:lnTo>
                        <a:lnTo>
                          <a:pt x="1552" y="666"/>
                        </a:lnTo>
                        <a:lnTo>
                          <a:pt x="1540" y="675"/>
                        </a:lnTo>
                        <a:lnTo>
                          <a:pt x="1528" y="688"/>
                        </a:lnTo>
                        <a:lnTo>
                          <a:pt x="1513" y="700"/>
                        </a:lnTo>
                        <a:lnTo>
                          <a:pt x="1503" y="708"/>
                        </a:lnTo>
                        <a:lnTo>
                          <a:pt x="1483" y="724"/>
                        </a:lnTo>
                        <a:lnTo>
                          <a:pt x="1479" y="730"/>
                        </a:lnTo>
                        <a:lnTo>
                          <a:pt x="1465" y="748"/>
                        </a:lnTo>
                        <a:lnTo>
                          <a:pt x="1453" y="767"/>
                        </a:lnTo>
                        <a:lnTo>
                          <a:pt x="1450" y="773"/>
                        </a:lnTo>
                        <a:lnTo>
                          <a:pt x="1433" y="797"/>
                        </a:lnTo>
                        <a:lnTo>
                          <a:pt x="1429" y="803"/>
                        </a:lnTo>
                        <a:lnTo>
                          <a:pt x="1419" y="822"/>
                        </a:lnTo>
                        <a:lnTo>
                          <a:pt x="1405" y="846"/>
                        </a:lnTo>
                        <a:lnTo>
                          <a:pt x="1380" y="882"/>
                        </a:lnTo>
                        <a:lnTo>
                          <a:pt x="1369" y="895"/>
                        </a:lnTo>
                        <a:lnTo>
                          <a:pt x="1356" y="912"/>
                        </a:lnTo>
                        <a:lnTo>
                          <a:pt x="1350" y="919"/>
                        </a:lnTo>
                        <a:lnTo>
                          <a:pt x="1325" y="945"/>
                        </a:lnTo>
                        <a:lnTo>
                          <a:pt x="1307" y="958"/>
                        </a:lnTo>
                        <a:lnTo>
                          <a:pt x="1291" y="969"/>
                        </a:lnTo>
                        <a:lnTo>
                          <a:pt x="1283" y="975"/>
                        </a:lnTo>
                        <a:lnTo>
                          <a:pt x="1258" y="989"/>
                        </a:lnTo>
                        <a:lnTo>
                          <a:pt x="1249" y="993"/>
                        </a:lnTo>
                        <a:lnTo>
                          <a:pt x="1234" y="1000"/>
                        </a:lnTo>
                        <a:lnTo>
                          <a:pt x="1208" y="1009"/>
                        </a:lnTo>
                        <a:lnTo>
                          <a:pt x="1189" y="1018"/>
                        </a:lnTo>
                        <a:lnTo>
                          <a:pt x="1184" y="1019"/>
                        </a:lnTo>
                        <a:lnTo>
                          <a:pt x="1160" y="1027"/>
                        </a:lnTo>
                        <a:lnTo>
                          <a:pt x="1117" y="1042"/>
                        </a:lnTo>
                        <a:lnTo>
                          <a:pt x="1111" y="1044"/>
                        </a:lnTo>
                        <a:lnTo>
                          <a:pt x="1086" y="1054"/>
                        </a:lnTo>
                        <a:lnTo>
                          <a:pt x="1062" y="1062"/>
                        </a:lnTo>
                        <a:lnTo>
                          <a:pt x="1051" y="1066"/>
                        </a:lnTo>
                        <a:lnTo>
                          <a:pt x="1038" y="1072"/>
                        </a:lnTo>
                        <a:lnTo>
                          <a:pt x="1013" y="1083"/>
                        </a:lnTo>
                        <a:lnTo>
                          <a:pt x="992" y="1091"/>
                        </a:lnTo>
                        <a:lnTo>
                          <a:pt x="989" y="1092"/>
                        </a:lnTo>
                        <a:lnTo>
                          <a:pt x="965" y="1103"/>
                        </a:lnTo>
                        <a:lnTo>
                          <a:pt x="940" y="1114"/>
                        </a:lnTo>
                        <a:lnTo>
                          <a:pt x="936" y="1115"/>
                        </a:lnTo>
                        <a:lnTo>
                          <a:pt x="916" y="1123"/>
                        </a:lnTo>
                        <a:lnTo>
                          <a:pt x="890" y="1132"/>
                        </a:lnTo>
                        <a:lnTo>
                          <a:pt x="866" y="1139"/>
                        </a:lnTo>
                        <a:lnTo>
                          <a:pt x="863" y="1140"/>
                        </a:lnTo>
                        <a:lnTo>
                          <a:pt x="842" y="1144"/>
                        </a:lnTo>
                        <a:lnTo>
                          <a:pt x="817" y="1146"/>
                        </a:lnTo>
                        <a:lnTo>
                          <a:pt x="793" y="1146"/>
                        </a:lnTo>
                        <a:lnTo>
                          <a:pt x="768" y="1144"/>
                        </a:lnTo>
                        <a:lnTo>
                          <a:pt x="748" y="1140"/>
                        </a:lnTo>
                        <a:lnTo>
                          <a:pt x="744" y="1139"/>
                        </a:lnTo>
                        <a:lnTo>
                          <a:pt x="720" y="1132"/>
                        </a:lnTo>
                        <a:lnTo>
                          <a:pt x="695" y="1123"/>
                        </a:lnTo>
                        <a:lnTo>
                          <a:pt x="674" y="1115"/>
                        </a:lnTo>
                        <a:lnTo>
                          <a:pt x="671" y="1114"/>
                        </a:lnTo>
                        <a:lnTo>
                          <a:pt x="645" y="1103"/>
                        </a:lnTo>
                        <a:lnTo>
                          <a:pt x="621" y="1092"/>
                        </a:lnTo>
                        <a:lnTo>
                          <a:pt x="617" y="1091"/>
                        </a:lnTo>
                        <a:lnTo>
                          <a:pt x="597" y="1083"/>
                        </a:lnTo>
                        <a:lnTo>
                          <a:pt x="572" y="1072"/>
                        </a:lnTo>
                        <a:lnTo>
                          <a:pt x="559" y="1066"/>
                        </a:lnTo>
                        <a:lnTo>
                          <a:pt x="523" y="1054"/>
                        </a:lnTo>
                        <a:lnTo>
                          <a:pt x="493" y="1042"/>
                        </a:lnTo>
                        <a:lnTo>
                          <a:pt x="450" y="1027"/>
                        </a:lnTo>
                        <a:lnTo>
                          <a:pt x="426" y="1019"/>
                        </a:lnTo>
                        <a:lnTo>
                          <a:pt x="421" y="1018"/>
                        </a:lnTo>
                        <a:lnTo>
                          <a:pt x="401" y="1009"/>
                        </a:lnTo>
                        <a:lnTo>
                          <a:pt x="377" y="1000"/>
                        </a:lnTo>
                        <a:lnTo>
                          <a:pt x="361" y="993"/>
                        </a:lnTo>
                        <a:lnTo>
                          <a:pt x="353" y="989"/>
                        </a:lnTo>
                        <a:lnTo>
                          <a:pt x="327" y="975"/>
                        </a:lnTo>
                        <a:lnTo>
                          <a:pt x="318" y="969"/>
                        </a:lnTo>
                        <a:lnTo>
                          <a:pt x="303" y="958"/>
                        </a:lnTo>
                        <a:lnTo>
                          <a:pt x="285" y="945"/>
                        </a:lnTo>
                        <a:lnTo>
                          <a:pt x="260" y="919"/>
                        </a:lnTo>
                        <a:lnTo>
                          <a:pt x="254" y="912"/>
                        </a:lnTo>
                        <a:lnTo>
                          <a:pt x="240" y="895"/>
                        </a:lnTo>
                        <a:lnTo>
                          <a:pt x="230" y="882"/>
                        </a:lnTo>
                        <a:lnTo>
                          <a:pt x="205" y="846"/>
                        </a:lnTo>
                        <a:lnTo>
                          <a:pt x="192" y="822"/>
                        </a:lnTo>
                        <a:lnTo>
                          <a:pt x="181" y="803"/>
                        </a:lnTo>
                        <a:lnTo>
                          <a:pt x="177" y="797"/>
                        </a:lnTo>
                        <a:lnTo>
                          <a:pt x="161" y="773"/>
                        </a:lnTo>
                        <a:lnTo>
                          <a:pt x="157" y="767"/>
                        </a:lnTo>
                        <a:lnTo>
                          <a:pt x="145" y="748"/>
                        </a:lnTo>
                        <a:lnTo>
                          <a:pt x="132" y="730"/>
                        </a:lnTo>
                        <a:lnTo>
                          <a:pt x="126" y="724"/>
                        </a:lnTo>
                        <a:lnTo>
                          <a:pt x="108" y="708"/>
                        </a:lnTo>
                        <a:lnTo>
                          <a:pt x="97" y="700"/>
                        </a:lnTo>
                        <a:lnTo>
                          <a:pt x="83" y="688"/>
                        </a:lnTo>
                        <a:lnTo>
                          <a:pt x="71" y="675"/>
                        </a:lnTo>
                        <a:lnTo>
                          <a:pt x="59" y="666"/>
                        </a:lnTo>
                        <a:lnTo>
                          <a:pt x="35" y="651"/>
                        </a:lnTo>
                        <a:lnTo>
                          <a:pt x="17" y="625"/>
                        </a:lnTo>
                        <a:lnTo>
                          <a:pt x="9" y="607"/>
                        </a:lnTo>
                        <a:lnTo>
                          <a:pt x="8" y="601"/>
                        </a:lnTo>
                        <a:lnTo>
                          <a:pt x="2" y="577"/>
                        </a:lnTo>
                        <a:lnTo>
                          <a:pt x="0" y="552"/>
                        </a:lnTo>
                        <a:lnTo>
                          <a:pt x="1" y="528"/>
                        </a:lnTo>
                        <a:lnTo>
                          <a:pt x="7" y="503"/>
                        </a:lnTo>
                        <a:lnTo>
                          <a:pt x="9" y="492"/>
                        </a:lnTo>
                        <a:lnTo>
                          <a:pt x="14" y="479"/>
                        </a:lnTo>
                        <a:lnTo>
                          <a:pt x="25" y="455"/>
                        </a:lnTo>
                        <a:lnTo>
                          <a:pt x="35" y="435"/>
                        </a:lnTo>
                        <a:lnTo>
                          <a:pt x="49" y="406"/>
                        </a:lnTo>
                        <a:lnTo>
                          <a:pt x="59" y="390"/>
                        </a:lnTo>
                        <a:lnTo>
                          <a:pt x="65" y="382"/>
                        </a:lnTo>
                        <a:lnTo>
                          <a:pt x="80" y="357"/>
                        </a:lnTo>
                        <a:lnTo>
                          <a:pt x="83" y="353"/>
                        </a:lnTo>
                        <a:lnTo>
                          <a:pt x="97" y="333"/>
                        </a:lnTo>
                        <a:lnTo>
                          <a:pt x="108" y="319"/>
                        </a:lnTo>
                        <a:lnTo>
                          <a:pt x="116" y="307"/>
                        </a:lnTo>
                        <a:lnTo>
                          <a:pt x="132" y="289"/>
                        </a:lnTo>
                        <a:lnTo>
                          <a:pt x="138" y="283"/>
                        </a:lnTo>
                        <a:lnTo>
                          <a:pt x="157" y="263"/>
                        </a:lnTo>
                        <a:lnTo>
                          <a:pt x="186" y="234"/>
                        </a:lnTo>
                        <a:lnTo>
                          <a:pt x="205" y="216"/>
                        </a:lnTo>
                        <a:lnTo>
                          <a:pt x="213" y="210"/>
                        </a:lnTo>
                        <a:lnTo>
                          <a:pt x="230" y="196"/>
                        </a:lnTo>
                        <a:lnTo>
                          <a:pt x="243" y="185"/>
                        </a:lnTo>
                        <a:lnTo>
                          <a:pt x="254" y="178"/>
                        </a:lnTo>
                        <a:lnTo>
                          <a:pt x="277" y="161"/>
                        </a:lnTo>
                        <a:lnTo>
                          <a:pt x="279" y="160"/>
                        </a:lnTo>
                        <a:lnTo>
                          <a:pt x="303" y="144"/>
                        </a:lnTo>
                        <a:lnTo>
                          <a:pt x="315" y="137"/>
                        </a:lnTo>
                        <a:lnTo>
                          <a:pt x="327" y="129"/>
                        </a:lnTo>
                        <a:lnTo>
                          <a:pt x="353" y="115"/>
                        </a:lnTo>
                        <a:lnTo>
                          <a:pt x="357" y="112"/>
                        </a:lnTo>
                        <a:lnTo>
                          <a:pt x="401" y="90"/>
                        </a:lnTo>
                        <a:lnTo>
                          <a:pt x="407" y="88"/>
                        </a:lnTo>
                        <a:lnTo>
                          <a:pt x="426" y="79"/>
                        </a:lnTo>
                        <a:lnTo>
                          <a:pt x="450" y="69"/>
                        </a:lnTo>
                        <a:lnTo>
                          <a:pt x="464" y="62"/>
                        </a:lnTo>
                        <a:lnTo>
                          <a:pt x="475" y="59"/>
                        </a:lnTo>
                        <a:lnTo>
                          <a:pt x="523" y="42"/>
                        </a:lnTo>
                        <a:lnTo>
                          <a:pt x="536" y="38"/>
                        </a:lnTo>
                        <a:lnTo>
                          <a:pt x="548" y="35"/>
                        </a:lnTo>
                        <a:lnTo>
                          <a:pt x="572" y="29"/>
                        </a:lnTo>
                        <a:lnTo>
                          <a:pt x="597" y="23"/>
                        </a:lnTo>
                        <a:lnTo>
                          <a:pt x="621" y="18"/>
                        </a:lnTo>
                        <a:lnTo>
                          <a:pt x="642" y="14"/>
                        </a:lnTo>
                        <a:lnTo>
                          <a:pt x="645" y="13"/>
                        </a:lnTo>
                        <a:lnTo>
                          <a:pt x="671" y="10"/>
                        </a:lnTo>
                        <a:lnTo>
                          <a:pt x="695" y="6"/>
                        </a:lnTo>
                        <a:lnTo>
                          <a:pt x="720" y="4"/>
                        </a:lnTo>
                        <a:lnTo>
                          <a:pt x="768" y="1"/>
                        </a:lnTo>
                        <a:lnTo>
                          <a:pt x="793" y="0"/>
                        </a:lnTo>
                        <a:close/>
                      </a:path>
                    </a:pathLst>
                  </a:custGeom>
                  <a:solidFill>
                    <a:srgbClr val="006060"/>
                  </a:solidFill>
                  <a:ln w="0">
                    <a:solidFill>
                      <a:srgbClr val="00606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7" name="Freeform 215"/>
                  <p:cNvSpPr>
                    <a:spLocks/>
                  </p:cNvSpPr>
                  <p:nvPr/>
                </p:nvSpPr>
                <p:spPr bwMode="auto">
                  <a:xfrm>
                    <a:off x="1925" y="2156"/>
                    <a:ext cx="1510" cy="957"/>
                  </a:xfrm>
                  <a:custGeom>
                    <a:avLst/>
                    <a:gdLst/>
                    <a:ahLst/>
                    <a:cxnLst>
                      <a:cxn ang="0">
                        <a:pos x="376" y="2"/>
                      </a:cxn>
                      <a:cxn ang="0">
                        <a:pos x="463" y="18"/>
                      </a:cxn>
                      <a:cxn ang="0">
                        <a:pos x="545" y="43"/>
                      </a:cxn>
                      <a:cxn ang="0">
                        <a:pos x="611" y="67"/>
                      </a:cxn>
                      <a:cxn ang="0">
                        <a:pos x="682" y="92"/>
                      </a:cxn>
                      <a:cxn ang="0">
                        <a:pos x="792" y="99"/>
                      </a:cxn>
                      <a:cxn ang="0">
                        <a:pos x="890" y="72"/>
                      </a:cxn>
                      <a:cxn ang="0">
                        <a:pos x="963" y="44"/>
                      </a:cxn>
                      <a:cxn ang="0">
                        <a:pos x="1036" y="21"/>
                      </a:cxn>
                      <a:cxn ang="0">
                        <a:pos x="1110" y="7"/>
                      </a:cxn>
                      <a:cxn ang="0">
                        <a:pos x="1257" y="0"/>
                      </a:cxn>
                      <a:cxn ang="0">
                        <a:pos x="1355" y="13"/>
                      </a:cxn>
                      <a:cxn ang="0">
                        <a:pos x="1414" y="43"/>
                      </a:cxn>
                      <a:cxn ang="0">
                        <a:pos x="1460" y="92"/>
                      </a:cxn>
                      <a:cxn ang="0">
                        <a:pos x="1493" y="165"/>
                      </a:cxn>
                      <a:cxn ang="0">
                        <a:pos x="1508" y="239"/>
                      </a:cxn>
                      <a:cxn ang="0">
                        <a:pos x="1508" y="337"/>
                      </a:cxn>
                      <a:cxn ang="0">
                        <a:pos x="1496" y="410"/>
                      </a:cxn>
                      <a:cxn ang="0">
                        <a:pos x="1473" y="483"/>
                      </a:cxn>
                      <a:cxn ang="0">
                        <a:pos x="1441" y="557"/>
                      </a:cxn>
                      <a:cxn ang="0">
                        <a:pos x="1395" y="630"/>
                      </a:cxn>
                      <a:cxn ang="0">
                        <a:pos x="1355" y="684"/>
                      </a:cxn>
                      <a:cxn ang="0">
                        <a:pos x="1306" y="737"/>
                      </a:cxn>
                      <a:cxn ang="0">
                        <a:pos x="1257" y="780"/>
                      </a:cxn>
                      <a:cxn ang="0">
                        <a:pos x="1184" y="834"/>
                      </a:cxn>
                      <a:cxn ang="0">
                        <a:pos x="1110" y="875"/>
                      </a:cxn>
                      <a:cxn ang="0">
                        <a:pos x="1036" y="907"/>
                      </a:cxn>
                      <a:cxn ang="0">
                        <a:pos x="939" y="937"/>
                      </a:cxn>
                      <a:cxn ang="0">
                        <a:pos x="866" y="950"/>
                      </a:cxn>
                      <a:cxn ang="0">
                        <a:pos x="718" y="957"/>
                      </a:cxn>
                      <a:cxn ang="0">
                        <a:pos x="630" y="948"/>
                      </a:cxn>
                      <a:cxn ang="0">
                        <a:pos x="547" y="931"/>
                      </a:cxn>
                      <a:cxn ang="0">
                        <a:pos x="473" y="907"/>
                      </a:cxn>
                      <a:cxn ang="0">
                        <a:pos x="400" y="875"/>
                      </a:cxn>
                      <a:cxn ang="0">
                        <a:pos x="327" y="834"/>
                      </a:cxn>
                      <a:cxn ang="0">
                        <a:pos x="253" y="780"/>
                      </a:cxn>
                      <a:cxn ang="0">
                        <a:pos x="204" y="737"/>
                      </a:cxn>
                      <a:cxn ang="0">
                        <a:pos x="155" y="684"/>
                      </a:cxn>
                      <a:cxn ang="0">
                        <a:pos x="114" y="630"/>
                      </a:cxn>
                      <a:cxn ang="0">
                        <a:pos x="82" y="578"/>
                      </a:cxn>
                      <a:cxn ang="0">
                        <a:pos x="47" y="507"/>
                      </a:cxn>
                      <a:cxn ang="0">
                        <a:pos x="21" y="434"/>
                      </a:cxn>
                      <a:cxn ang="0">
                        <a:pos x="6" y="361"/>
                      </a:cxn>
                      <a:cxn ang="0">
                        <a:pos x="1" y="263"/>
                      </a:cxn>
                      <a:cxn ang="0">
                        <a:pos x="10" y="189"/>
                      </a:cxn>
                      <a:cxn ang="0">
                        <a:pos x="37" y="116"/>
                      </a:cxn>
                      <a:cxn ang="0">
                        <a:pos x="82" y="54"/>
                      </a:cxn>
                      <a:cxn ang="0">
                        <a:pos x="141" y="18"/>
                      </a:cxn>
                      <a:cxn ang="0">
                        <a:pos x="229" y="1"/>
                      </a:cxn>
                    </a:cxnLst>
                    <a:rect l="0" t="0" r="r" b="b"/>
                    <a:pathLst>
                      <a:path w="1510" h="957">
                        <a:moveTo>
                          <a:pt x="253" y="0"/>
                        </a:moveTo>
                        <a:lnTo>
                          <a:pt x="327" y="0"/>
                        </a:lnTo>
                        <a:lnTo>
                          <a:pt x="351" y="1"/>
                        </a:lnTo>
                        <a:lnTo>
                          <a:pt x="376" y="2"/>
                        </a:lnTo>
                        <a:lnTo>
                          <a:pt x="400" y="7"/>
                        </a:lnTo>
                        <a:lnTo>
                          <a:pt x="425" y="11"/>
                        </a:lnTo>
                        <a:lnTo>
                          <a:pt x="449" y="15"/>
                        </a:lnTo>
                        <a:lnTo>
                          <a:pt x="463" y="18"/>
                        </a:lnTo>
                        <a:lnTo>
                          <a:pt x="473" y="21"/>
                        </a:lnTo>
                        <a:lnTo>
                          <a:pt x="498" y="27"/>
                        </a:lnTo>
                        <a:lnTo>
                          <a:pt x="522" y="35"/>
                        </a:lnTo>
                        <a:lnTo>
                          <a:pt x="545" y="43"/>
                        </a:lnTo>
                        <a:lnTo>
                          <a:pt x="547" y="44"/>
                        </a:lnTo>
                        <a:lnTo>
                          <a:pt x="571" y="53"/>
                        </a:lnTo>
                        <a:lnTo>
                          <a:pt x="595" y="62"/>
                        </a:lnTo>
                        <a:lnTo>
                          <a:pt x="611" y="67"/>
                        </a:lnTo>
                        <a:lnTo>
                          <a:pt x="621" y="72"/>
                        </a:lnTo>
                        <a:lnTo>
                          <a:pt x="645" y="80"/>
                        </a:lnTo>
                        <a:lnTo>
                          <a:pt x="670" y="89"/>
                        </a:lnTo>
                        <a:lnTo>
                          <a:pt x="682" y="92"/>
                        </a:lnTo>
                        <a:lnTo>
                          <a:pt x="718" y="99"/>
                        </a:lnTo>
                        <a:lnTo>
                          <a:pt x="743" y="102"/>
                        </a:lnTo>
                        <a:lnTo>
                          <a:pt x="767" y="102"/>
                        </a:lnTo>
                        <a:lnTo>
                          <a:pt x="792" y="99"/>
                        </a:lnTo>
                        <a:lnTo>
                          <a:pt x="828" y="92"/>
                        </a:lnTo>
                        <a:lnTo>
                          <a:pt x="840" y="89"/>
                        </a:lnTo>
                        <a:lnTo>
                          <a:pt x="866" y="80"/>
                        </a:lnTo>
                        <a:lnTo>
                          <a:pt x="890" y="72"/>
                        </a:lnTo>
                        <a:lnTo>
                          <a:pt x="899" y="67"/>
                        </a:lnTo>
                        <a:lnTo>
                          <a:pt x="915" y="62"/>
                        </a:lnTo>
                        <a:lnTo>
                          <a:pt x="939" y="53"/>
                        </a:lnTo>
                        <a:lnTo>
                          <a:pt x="963" y="44"/>
                        </a:lnTo>
                        <a:lnTo>
                          <a:pt x="965" y="43"/>
                        </a:lnTo>
                        <a:lnTo>
                          <a:pt x="988" y="35"/>
                        </a:lnTo>
                        <a:lnTo>
                          <a:pt x="1012" y="27"/>
                        </a:lnTo>
                        <a:lnTo>
                          <a:pt x="1036" y="21"/>
                        </a:lnTo>
                        <a:lnTo>
                          <a:pt x="1047" y="18"/>
                        </a:lnTo>
                        <a:lnTo>
                          <a:pt x="1061" y="15"/>
                        </a:lnTo>
                        <a:lnTo>
                          <a:pt x="1085" y="11"/>
                        </a:lnTo>
                        <a:lnTo>
                          <a:pt x="1110" y="7"/>
                        </a:lnTo>
                        <a:lnTo>
                          <a:pt x="1134" y="2"/>
                        </a:lnTo>
                        <a:lnTo>
                          <a:pt x="1158" y="1"/>
                        </a:lnTo>
                        <a:lnTo>
                          <a:pt x="1184" y="0"/>
                        </a:lnTo>
                        <a:lnTo>
                          <a:pt x="1257" y="0"/>
                        </a:lnTo>
                        <a:lnTo>
                          <a:pt x="1281" y="1"/>
                        </a:lnTo>
                        <a:lnTo>
                          <a:pt x="1306" y="5"/>
                        </a:lnTo>
                        <a:lnTo>
                          <a:pt x="1330" y="7"/>
                        </a:lnTo>
                        <a:lnTo>
                          <a:pt x="1355" y="13"/>
                        </a:lnTo>
                        <a:lnTo>
                          <a:pt x="1369" y="18"/>
                        </a:lnTo>
                        <a:lnTo>
                          <a:pt x="1379" y="23"/>
                        </a:lnTo>
                        <a:lnTo>
                          <a:pt x="1403" y="36"/>
                        </a:lnTo>
                        <a:lnTo>
                          <a:pt x="1414" y="43"/>
                        </a:lnTo>
                        <a:lnTo>
                          <a:pt x="1429" y="54"/>
                        </a:lnTo>
                        <a:lnTo>
                          <a:pt x="1442" y="67"/>
                        </a:lnTo>
                        <a:lnTo>
                          <a:pt x="1453" y="83"/>
                        </a:lnTo>
                        <a:lnTo>
                          <a:pt x="1460" y="92"/>
                        </a:lnTo>
                        <a:lnTo>
                          <a:pt x="1473" y="116"/>
                        </a:lnTo>
                        <a:lnTo>
                          <a:pt x="1478" y="125"/>
                        </a:lnTo>
                        <a:lnTo>
                          <a:pt x="1485" y="140"/>
                        </a:lnTo>
                        <a:lnTo>
                          <a:pt x="1493" y="165"/>
                        </a:lnTo>
                        <a:lnTo>
                          <a:pt x="1501" y="189"/>
                        </a:lnTo>
                        <a:lnTo>
                          <a:pt x="1502" y="195"/>
                        </a:lnTo>
                        <a:lnTo>
                          <a:pt x="1505" y="215"/>
                        </a:lnTo>
                        <a:lnTo>
                          <a:pt x="1508" y="239"/>
                        </a:lnTo>
                        <a:lnTo>
                          <a:pt x="1509" y="263"/>
                        </a:lnTo>
                        <a:lnTo>
                          <a:pt x="1510" y="288"/>
                        </a:lnTo>
                        <a:lnTo>
                          <a:pt x="1509" y="312"/>
                        </a:lnTo>
                        <a:lnTo>
                          <a:pt x="1508" y="337"/>
                        </a:lnTo>
                        <a:lnTo>
                          <a:pt x="1504" y="361"/>
                        </a:lnTo>
                        <a:lnTo>
                          <a:pt x="1502" y="379"/>
                        </a:lnTo>
                        <a:lnTo>
                          <a:pt x="1501" y="385"/>
                        </a:lnTo>
                        <a:lnTo>
                          <a:pt x="1496" y="410"/>
                        </a:lnTo>
                        <a:lnTo>
                          <a:pt x="1490" y="434"/>
                        </a:lnTo>
                        <a:lnTo>
                          <a:pt x="1481" y="459"/>
                        </a:lnTo>
                        <a:lnTo>
                          <a:pt x="1478" y="473"/>
                        </a:lnTo>
                        <a:lnTo>
                          <a:pt x="1473" y="483"/>
                        </a:lnTo>
                        <a:lnTo>
                          <a:pt x="1463" y="507"/>
                        </a:lnTo>
                        <a:lnTo>
                          <a:pt x="1453" y="531"/>
                        </a:lnTo>
                        <a:lnTo>
                          <a:pt x="1453" y="533"/>
                        </a:lnTo>
                        <a:lnTo>
                          <a:pt x="1441" y="557"/>
                        </a:lnTo>
                        <a:lnTo>
                          <a:pt x="1429" y="578"/>
                        </a:lnTo>
                        <a:lnTo>
                          <a:pt x="1426" y="582"/>
                        </a:lnTo>
                        <a:lnTo>
                          <a:pt x="1412" y="606"/>
                        </a:lnTo>
                        <a:lnTo>
                          <a:pt x="1395" y="630"/>
                        </a:lnTo>
                        <a:lnTo>
                          <a:pt x="1379" y="653"/>
                        </a:lnTo>
                        <a:lnTo>
                          <a:pt x="1378" y="655"/>
                        </a:lnTo>
                        <a:lnTo>
                          <a:pt x="1358" y="679"/>
                        </a:lnTo>
                        <a:lnTo>
                          <a:pt x="1355" y="684"/>
                        </a:lnTo>
                        <a:lnTo>
                          <a:pt x="1337" y="703"/>
                        </a:lnTo>
                        <a:lnTo>
                          <a:pt x="1330" y="711"/>
                        </a:lnTo>
                        <a:lnTo>
                          <a:pt x="1315" y="728"/>
                        </a:lnTo>
                        <a:lnTo>
                          <a:pt x="1306" y="737"/>
                        </a:lnTo>
                        <a:lnTo>
                          <a:pt x="1288" y="752"/>
                        </a:lnTo>
                        <a:lnTo>
                          <a:pt x="1281" y="759"/>
                        </a:lnTo>
                        <a:lnTo>
                          <a:pt x="1260" y="777"/>
                        </a:lnTo>
                        <a:lnTo>
                          <a:pt x="1257" y="780"/>
                        </a:lnTo>
                        <a:lnTo>
                          <a:pt x="1233" y="799"/>
                        </a:lnTo>
                        <a:lnTo>
                          <a:pt x="1229" y="801"/>
                        </a:lnTo>
                        <a:lnTo>
                          <a:pt x="1208" y="817"/>
                        </a:lnTo>
                        <a:lnTo>
                          <a:pt x="1184" y="834"/>
                        </a:lnTo>
                        <a:lnTo>
                          <a:pt x="1158" y="848"/>
                        </a:lnTo>
                        <a:lnTo>
                          <a:pt x="1156" y="851"/>
                        </a:lnTo>
                        <a:lnTo>
                          <a:pt x="1134" y="863"/>
                        </a:lnTo>
                        <a:lnTo>
                          <a:pt x="1110" y="875"/>
                        </a:lnTo>
                        <a:lnTo>
                          <a:pt x="1085" y="887"/>
                        </a:lnTo>
                        <a:lnTo>
                          <a:pt x="1061" y="897"/>
                        </a:lnTo>
                        <a:lnTo>
                          <a:pt x="1056" y="900"/>
                        </a:lnTo>
                        <a:lnTo>
                          <a:pt x="1036" y="907"/>
                        </a:lnTo>
                        <a:lnTo>
                          <a:pt x="988" y="924"/>
                        </a:lnTo>
                        <a:lnTo>
                          <a:pt x="987" y="924"/>
                        </a:lnTo>
                        <a:lnTo>
                          <a:pt x="963" y="931"/>
                        </a:lnTo>
                        <a:lnTo>
                          <a:pt x="939" y="937"/>
                        </a:lnTo>
                        <a:lnTo>
                          <a:pt x="915" y="942"/>
                        </a:lnTo>
                        <a:lnTo>
                          <a:pt x="890" y="947"/>
                        </a:lnTo>
                        <a:lnTo>
                          <a:pt x="880" y="948"/>
                        </a:lnTo>
                        <a:lnTo>
                          <a:pt x="866" y="950"/>
                        </a:lnTo>
                        <a:lnTo>
                          <a:pt x="840" y="954"/>
                        </a:lnTo>
                        <a:lnTo>
                          <a:pt x="816" y="955"/>
                        </a:lnTo>
                        <a:lnTo>
                          <a:pt x="792" y="957"/>
                        </a:lnTo>
                        <a:lnTo>
                          <a:pt x="718" y="957"/>
                        </a:lnTo>
                        <a:lnTo>
                          <a:pt x="694" y="955"/>
                        </a:lnTo>
                        <a:lnTo>
                          <a:pt x="670" y="954"/>
                        </a:lnTo>
                        <a:lnTo>
                          <a:pt x="645" y="950"/>
                        </a:lnTo>
                        <a:lnTo>
                          <a:pt x="630" y="948"/>
                        </a:lnTo>
                        <a:lnTo>
                          <a:pt x="621" y="947"/>
                        </a:lnTo>
                        <a:lnTo>
                          <a:pt x="595" y="942"/>
                        </a:lnTo>
                        <a:lnTo>
                          <a:pt x="571" y="937"/>
                        </a:lnTo>
                        <a:lnTo>
                          <a:pt x="547" y="931"/>
                        </a:lnTo>
                        <a:lnTo>
                          <a:pt x="523" y="924"/>
                        </a:lnTo>
                        <a:lnTo>
                          <a:pt x="522" y="924"/>
                        </a:lnTo>
                        <a:lnTo>
                          <a:pt x="498" y="915"/>
                        </a:lnTo>
                        <a:lnTo>
                          <a:pt x="473" y="907"/>
                        </a:lnTo>
                        <a:lnTo>
                          <a:pt x="454" y="900"/>
                        </a:lnTo>
                        <a:lnTo>
                          <a:pt x="449" y="897"/>
                        </a:lnTo>
                        <a:lnTo>
                          <a:pt x="425" y="887"/>
                        </a:lnTo>
                        <a:lnTo>
                          <a:pt x="400" y="875"/>
                        </a:lnTo>
                        <a:lnTo>
                          <a:pt x="376" y="863"/>
                        </a:lnTo>
                        <a:lnTo>
                          <a:pt x="354" y="851"/>
                        </a:lnTo>
                        <a:lnTo>
                          <a:pt x="351" y="848"/>
                        </a:lnTo>
                        <a:lnTo>
                          <a:pt x="327" y="834"/>
                        </a:lnTo>
                        <a:lnTo>
                          <a:pt x="303" y="817"/>
                        </a:lnTo>
                        <a:lnTo>
                          <a:pt x="281" y="801"/>
                        </a:lnTo>
                        <a:lnTo>
                          <a:pt x="277" y="799"/>
                        </a:lnTo>
                        <a:lnTo>
                          <a:pt x="253" y="780"/>
                        </a:lnTo>
                        <a:lnTo>
                          <a:pt x="250" y="777"/>
                        </a:lnTo>
                        <a:lnTo>
                          <a:pt x="229" y="759"/>
                        </a:lnTo>
                        <a:lnTo>
                          <a:pt x="222" y="752"/>
                        </a:lnTo>
                        <a:lnTo>
                          <a:pt x="204" y="737"/>
                        </a:lnTo>
                        <a:lnTo>
                          <a:pt x="196" y="728"/>
                        </a:lnTo>
                        <a:lnTo>
                          <a:pt x="180" y="711"/>
                        </a:lnTo>
                        <a:lnTo>
                          <a:pt x="173" y="703"/>
                        </a:lnTo>
                        <a:lnTo>
                          <a:pt x="155" y="684"/>
                        </a:lnTo>
                        <a:lnTo>
                          <a:pt x="151" y="679"/>
                        </a:lnTo>
                        <a:lnTo>
                          <a:pt x="132" y="655"/>
                        </a:lnTo>
                        <a:lnTo>
                          <a:pt x="131" y="653"/>
                        </a:lnTo>
                        <a:lnTo>
                          <a:pt x="114" y="630"/>
                        </a:lnTo>
                        <a:lnTo>
                          <a:pt x="107" y="618"/>
                        </a:lnTo>
                        <a:lnTo>
                          <a:pt x="99" y="606"/>
                        </a:lnTo>
                        <a:lnTo>
                          <a:pt x="84" y="582"/>
                        </a:lnTo>
                        <a:lnTo>
                          <a:pt x="82" y="578"/>
                        </a:lnTo>
                        <a:lnTo>
                          <a:pt x="70" y="557"/>
                        </a:lnTo>
                        <a:lnTo>
                          <a:pt x="58" y="533"/>
                        </a:lnTo>
                        <a:lnTo>
                          <a:pt x="58" y="531"/>
                        </a:lnTo>
                        <a:lnTo>
                          <a:pt x="47" y="507"/>
                        </a:lnTo>
                        <a:lnTo>
                          <a:pt x="37" y="483"/>
                        </a:lnTo>
                        <a:lnTo>
                          <a:pt x="33" y="473"/>
                        </a:lnTo>
                        <a:lnTo>
                          <a:pt x="29" y="459"/>
                        </a:lnTo>
                        <a:lnTo>
                          <a:pt x="21" y="434"/>
                        </a:lnTo>
                        <a:lnTo>
                          <a:pt x="15" y="410"/>
                        </a:lnTo>
                        <a:lnTo>
                          <a:pt x="10" y="385"/>
                        </a:lnTo>
                        <a:lnTo>
                          <a:pt x="9" y="379"/>
                        </a:lnTo>
                        <a:lnTo>
                          <a:pt x="6" y="361"/>
                        </a:lnTo>
                        <a:lnTo>
                          <a:pt x="3" y="337"/>
                        </a:lnTo>
                        <a:lnTo>
                          <a:pt x="1" y="312"/>
                        </a:lnTo>
                        <a:lnTo>
                          <a:pt x="0" y="288"/>
                        </a:lnTo>
                        <a:lnTo>
                          <a:pt x="1" y="263"/>
                        </a:lnTo>
                        <a:lnTo>
                          <a:pt x="3" y="239"/>
                        </a:lnTo>
                        <a:lnTo>
                          <a:pt x="5" y="215"/>
                        </a:lnTo>
                        <a:lnTo>
                          <a:pt x="9" y="195"/>
                        </a:lnTo>
                        <a:lnTo>
                          <a:pt x="10" y="189"/>
                        </a:lnTo>
                        <a:lnTo>
                          <a:pt x="17" y="165"/>
                        </a:lnTo>
                        <a:lnTo>
                          <a:pt x="25" y="140"/>
                        </a:lnTo>
                        <a:lnTo>
                          <a:pt x="33" y="125"/>
                        </a:lnTo>
                        <a:lnTo>
                          <a:pt x="37" y="116"/>
                        </a:lnTo>
                        <a:lnTo>
                          <a:pt x="51" y="92"/>
                        </a:lnTo>
                        <a:lnTo>
                          <a:pt x="58" y="83"/>
                        </a:lnTo>
                        <a:lnTo>
                          <a:pt x="69" y="67"/>
                        </a:lnTo>
                        <a:lnTo>
                          <a:pt x="82" y="54"/>
                        </a:lnTo>
                        <a:lnTo>
                          <a:pt x="96" y="43"/>
                        </a:lnTo>
                        <a:lnTo>
                          <a:pt x="107" y="36"/>
                        </a:lnTo>
                        <a:lnTo>
                          <a:pt x="131" y="23"/>
                        </a:lnTo>
                        <a:lnTo>
                          <a:pt x="141" y="18"/>
                        </a:lnTo>
                        <a:lnTo>
                          <a:pt x="155" y="13"/>
                        </a:lnTo>
                        <a:lnTo>
                          <a:pt x="180" y="7"/>
                        </a:lnTo>
                        <a:lnTo>
                          <a:pt x="204" y="5"/>
                        </a:lnTo>
                        <a:lnTo>
                          <a:pt x="229" y="1"/>
                        </a:lnTo>
                        <a:lnTo>
                          <a:pt x="253" y="0"/>
                        </a:lnTo>
                        <a:close/>
                      </a:path>
                    </a:pathLst>
                  </a:custGeom>
                  <a:solidFill>
                    <a:srgbClr val="009F9F"/>
                  </a:solidFill>
                  <a:ln w="0">
                    <a:solidFill>
                      <a:srgbClr val="009F9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8" name="Freeform 216"/>
                  <p:cNvSpPr>
                    <a:spLocks/>
                  </p:cNvSpPr>
                  <p:nvPr/>
                </p:nvSpPr>
                <p:spPr bwMode="auto">
                  <a:xfrm>
                    <a:off x="1989" y="2170"/>
                    <a:ext cx="1383" cy="883"/>
                  </a:xfrm>
                  <a:custGeom>
                    <a:avLst/>
                    <a:gdLst/>
                    <a:ahLst/>
                    <a:cxnLst>
                      <a:cxn ang="0">
                        <a:pos x="336" y="1"/>
                      </a:cxn>
                      <a:cxn ang="0">
                        <a:pos x="385" y="7"/>
                      </a:cxn>
                      <a:cxn ang="0">
                        <a:pos x="458" y="25"/>
                      </a:cxn>
                      <a:cxn ang="0">
                        <a:pos x="507" y="41"/>
                      </a:cxn>
                      <a:cxn ang="0">
                        <a:pos x="557" y="59"/>
                      </a:cxn>
                      <a:cxn ang="0">
                        <a:pos x="630" y="82"/>
                      </a:cxn>
                      <a:cxn ang="0">
                        <a:pos x="703" y="89"/>
                      </a:cxn>
                      <a:cxn ang="0">
                        <a:pos x="769" y="78"/>
                      </a:cxn>
                      <a:cxn ang="0">
                        <a:pos x="841" y="53"/>
                      </a:cxn>
                      <a:cxn ang="0">
                        <a:pos x="899" y="33"/>
                      </a:cxn>
                      <a:cxn ang="0">
                        <a:pos x="948" y="18"/>
                      </a:cxn>
                      <a:cxn ang="0">
                        <a:pos x="1013" y="4"/>
                      </a:cxn>
                      <a:cxn ang="0">
                        <a:pos x="1070" y="0"/>
                      </a:cxn>
                      <a:cxn ang="0">
                        <a:pos x="1144" y="4"/>
                      </a:cxn>
                      <a:cxn ang="0">
                        <a:pos x="1193" y="12"/>
                      </a:cxn>
                      <a:cxn ang="0">
                        <a:pos x="1242" y="30"/>
                      </a:cxn>
                      <a:cxn ang="0">
                        <a:pos x="1291" y="57"/>
                      </a:cxn>
                      <a:cxn ang="0">
                        <a:pos x="1339" y="112"/>
                      </a:cxn>
                      <a:cxn ang="0">
                        <a:pos x="1365" y="161"/>
                      </a:cxn>
                      <a:cxn ang="0">
                        <a:pos x="1379" y="225"/>
                      </a:cxn>
                      <a:cxn ang="0">
                        <a:pos x="1383" y="298"/>
                      </a:cxn>
                      <a:cxn ang="0">
                        <a:pos x="1368" y="396"/>
                      </a:cxn>
                      <a:cxn ang="0">
                        <a:pos x="1343" y="469"/>
                      </a:cxn>
                      <a:cxn ang="0">
                        <a:pos x="1320" y="519"/>
                      </a:cxn>
                      <a:cxn ang="0">
                        <a:pos x="1291" y="568"/>
                      </a:cxn>
                      <a:cxn ang="0">
                        <a:pos x="1257" y="616"/>
                      </a:cxn>
                      <a:cxn ang="0">
                        <a:pos x="1217" y="663"/>
                      </a:cxn>
                      <a:cxn ang="0">
                        <a:pos x="1163" y="714"/>
                      </a:cxn>
                      <a:cxn ang="0">
                        <a:pos x="1120" y="748"/>
                      </a:cxn>
                      <a:cxn ang="0">
                        <a:pos x="1070" y="780"/>
                      </a:cxn>
                      <a:cxn ang="0">
                        <a:pos x="1021" y="807"/>
                      </a:cxn>
                      <a:cxn ang="0">
                        <a:pos x="972" y="829"/>
                      </a:cxn>
                      <a:cxn ang="0">
                        <a:pos x="924" y="847"/>
                      </a:cxn>
                      <a:cxn ang="0">
                        <a:pos x="826" y="871"/>
                      </a:cxn>
                      <a:cxn ang="0">
                        <a:pos x="728" y="883"/>
                      </a:cxn>
                      <a:cxn ang="0">
                        <a:pos x="581" y="876"/>
                      </a:cxn>
                      <a:cxn ang="0">
                        <a:pos x="507" y="861"/>
                      </a:cxn>
                      <a:cxn ang="0">
                        <a:pos x="458" y="847"/>
                      </a:cxn>
                      <a:cxn ang="0">
                        <a:pos x="409" y="829"/>
                      </a:cxn>
                      <a:cxn ang="0">
                        <a:pos x="361" y="807"/>
                      </a:cxn>
                      <a:cxn ang="0">
                        <a:pos x="312" y="780"/>
                      </a:cxn>
                      <a:cxn ang="0">
                        <a:pos x="263" y="748"/>
                      </a:cxn>
                      <a:cxn ang="0">
                        <a:pos x="219" y="714"/>
                      </a:cxn>
                      <a:cxn ang="0">
                        <a:pos x="165" y="663"/>
                      </a:cxn>
                      <a:cxn ang="0">
                        <a:pos x="125" y="616"/>
                      </a:cxn>
                      <a:cxn ang="0">
                        <a:pos x="91" y="569"/>
                      </a:cxn>
                      <a:cxn ang="0">
                        <a:pos x="67" y="527"/>
                      </a:cxn>
                      <a:cxn ang="0">
                        <a:pos x="43" y="477"/>
                      </a:cxn>
                      <a:cxn ang="0">
                        <a:pos x="18" y="409"/>
                      </a:cxn>
                      <a:cxn ang="0">
                        <a:pos x="1" y="323"/>
                      </a:cxn>
                      <a:cxn ang="0">
                        <a:pos x="1" y="249"/>
                      </a:cxn>
                      <a:cxn ang="0">
                        <a:pos x="13" y="175"/>
                      </a:cxn>
                      <a:cxn ang="0">
                        <a:pos x="33" y="126"/>
                      </a:cxn>
                      <a:cxn ang="0">
                        <a:pos x="67" y="81"/>
                      </a:cxn>
                      <a:cxn ang="0">
                        <a:pos x="116" y="41"/>
                      </a:cxn>
                      <a:cxn ang="0">
                        <a:pos x="165" y="19"/>
                      </a:cxn>
                      <a:cxn ang="0">
                        <a:pos x="236" y="4"/>
                      </a:cxn>
                      <a:cxn ang="0">
                        <a:pos x="287" y="0"/>
                      </a:cxn>
                    </a:cxnLst>
                    <a:rect l="0" t="0" r="r" b="b"/>
                    <a:pathLst>
                      <a:path w="1383" h="883">
                        <a:moveTo>
                          <a:pt x="287" y="0"/>
                        </a:moveTo>
                        <a:lnTo>
                          <a:pt x="312" y="0"/>
                        </a:lnTo>
                        <a:lnTo>
                          <a:pt x="336" y="1"/>
                        </a:lnTo>
                        <a:lnTo>
                          <a:pt x="361" y="4"/>
                        </a:lnTo>
                        <a:lnTo>
                          <a:pt x="369" y="4"/>
                        </a:lnTo>
                        <a:lnTo>
                          <a:pt x="385" y="7"/>
                        </a:lnTo>
                        <a:lnTo>
                          <a:pt x="409" y="12"/>
                        </a:lnTo>
                        <a:lnTo>
                          <a:pt x="434" y="18"/>
                        </a:lnTo>
                        <a:lnTo>
                          <a:pt x="458" y="25"/>
                        </a:lnTo>
                        <a:lnTo>
                          <a:pt x="471" y="29"/>
                        </a:lnTo>
                        <a:lnTo>
                          <a:pt x="483" y="33"/>
                        </a:lnTo>
                        <a:lnTo>
                          <a:pt x="507" y="41"/>
                        </a:lnTo>
                        <a:lnTo>
                          <a:pt x="531" y="51"/>
                        </a:lnTo>
                        <a:lnTo>
                          <a:pt x="541" y="53"/>
                        </a:lnTo>
                        <a:lnTo>
                          <a:pt x="557" y="59"/>
                        </a:lnTo>
                        <a:lnTo>
                          <a:pt x="581" y="67"/>
                        </a:lnTo>
                        <a:lnTo>
                          <a:pt x="613" y="78"/>
                        </a:lnTo>
                        <a:lnTo>
                          <a:pt x="630" y="82"/>
                        </a:lnTo>
                        <a:lnTo>
                          <a:pt x="654" y="87"/>
                        </a:lnTo>
                        <a:lnTo>
                          <a:pt x="679" y="89"/>
                        </a:lnTo>
                        <a:lnTo>
                          <a:pt x="703" y="89"/>
                        </a:lnTo>
                        <a:lnTo>
                          <a:pt x="728" y="87"/>
                        </a:lnTo>
                        <a:lnTo>
                          <a:pt x="752" y="82"/>
                        </a:lnTo>
                        <a:lnTo>
                          <a:pt x="769" y="78"/>
                        </a:lnTo>
                        <a:lnTo>
                          <a:pt x="802" y="67"/>
                        </a:lnTo>
                        <a:lnTo>
                          <a:pt x="826" y="59"/>
                        </a:lnTo>
                        <a:lnTo>
                          <a:pt x="841" y="53"/>
                        </a:lnTo>
                        <a:lnTo>
                          <a:pt x="851" y="51"/>
                        </a:lnTo>
                        <a:lnTo>
                          <a:pt x="875" y="41"/>
                        </a:lnTo>
                        <a:lnTo>
                          <a:pt x="899" y="33"/>
                        </a:lnTo>
                        <a:lnTo>
                          <a:pt x="911" y="29"/>
                        </a:lnTo>
                        <a:lnTo>
                          <a:pt x="924" y="25"/>
                        </a:lnTo>
                        <a:lnTo>
                          <a:pt x="948" y="18"/>
                        </a:lnTo>
                        <a:lnTo>
                          <a:pt x="972" y="12"/>
                        </a:lnTo>
                        <a:lnTo>
                          <a:pt x="997" y="7"/>
                        </a:lnTo>
                        <a:lnTo>
                          <a:pt x="1013" y="4"/>
                        </a:lnTo>
                        <a:lnTo>
                          <a:pt x="1021" y="4"/>
                        </a:lnTo>
                        <a:lnTo>
                          <a:pt x="1046" y="1"/>
                        </a:lnTo>
                        <a:lnTo>
                          <a:pt x="1070" y="0"/>
                        </a:lnTo>
                        <a:lnTo>
                          <a:pt x="1094" y="0"/>
                        </a:lnTo>
                        <a:lnTo>
                          <a:pt x="1120" y="1"/>
                        </a:lnTo>
                        <a:lnTo>
                          <a:pt x="1144" y="4"/>
                        </a:lnTo>
                        <a:lnTo>
                          <a:pt x="1146" y="4"/>
                        </a:lnTo>
                        <a:lnTo>
                          <a:pt x="1169" y="7"/>
                        </a:lnTo>
                        <a:lnTo>
                          <a:pt x="1193" y="12"/>
                        </a:lnTo>
                        <a:lnTo>
                          <a:pt x="1217" y="19"/>
                        </a:lnTo>
                        <a:lnTo>
                          <a:pt x="1240" y="29"/>
                        </a:lnTo>
                        <a:lnTo>
                          <a:pt x="1242" y="30"/>
                        </a:lnTo>
                        <a:lnTo>
                          <a:pt x="1266" y="41"/>
                        </a:lnTo>
                        <a:lnTo>
                          <a:pt x="1285" y="53"/>
                        </a:lnTo>
                        <a:lnTo>
                          <a:pt x="1291" y="57"/>
                        </a:lnTo>
                        <a:lnTo>
                          <a:pt x="1315" y="81"/>
                        </a:lnTo>
                        <a:lnTo>
                          <a:pt x="1333" y="102"/>
                        </a:lnTo>
                        <a:lnTo>
                          <a:pt x="1339" y="112"/>
                        </a:lnTo>
                        <a:lnTo>
                          <a:pt x="1349" y="126"/>
                        </a:lnTo>
                        <a:lnTo>
                          <a:pt x="1361" y="151"/>
                        </a:lnTo>
                        <a:lnTo>
                          <a:pt x="1365" y="161"/>
                        </a:lnTo>
                        <a:lnTo>
                          <a:pt x="1368" y="175"/>
                        </a:lnTo>
                        <a:lnTo>
                          <a:pt x="1374" y="201"/>
                        </a:lnTo>
                        <a:lnTo>
                          <a:pt x="1379" y="225"/>
                        </a:lnTo>
                        <a:lnTo>
                          <a:pt x="1381" y="249"/>
                        </a:lnTo>
                        <a:lnTo>
                          <a:pt x="1383" y="274"/>
                        </a:lnTo>
                        <a:lnTo>
                          <a:pt x="1383" y="298"/>
                        </a:lnTo>
                        <a:lnTo>
                          <a:pt x="1381" y="323"/>
                        </a:lnTo>
                        <a:lnTo>
                          <a:pt x="1374" y="371"/>
                        </a:lnTo>
                        <a:lnTo>
                          <a:pt x="1368" y="396"/>
                        </a:lnTo>
                        <a:lnTo>
                          <a:pt x="1365" y="409"/>
                        </a:lnTo>
                        <a:lnTo>
                          <a:pt x="1353" y="445"/>
                        </a:lnTo>
                        <a:lnTo>
                          <a:pt x="1343" y="469"/>
                        </a:lnTo>
                        <a:lnTo>
                          <a:pt x="1339" y="477"/>
                        </a:lnTo>
                        <a:lnTo>
                          <a:pt x="1332" y="493"/>
                        </a:lnTo>
                        <a:lnTo>
                          <a:pt x="1320" y="519"/>
                        </a:lnTo>
                        <a:lnTo>
                          <a:pt x="1315" y="527"/>
                        </a:lnTo>
                        <a:lnTo>
                          <a:pt x="1307" y="543"/>
                        </a:lnTo>
                        <a:lnTo>
                          <a:pt x="1291" y="568"/>
                        </a:lnTo>
                        <a:lnTo>
                          <a:pt x="1291" y="569"/>
                        </a:lnTo>
                        <a:lnTo>
                          <a:pt x="1276" y="592"/>
                        </a:lnTo>
                        <a:lnTo>
                          <a:pt x="1257" y="616"/>
                        </a:lnTo>
                        <a:lnTo>
                          <a:pt x="1242" y="635"/>
                        </a:lnTo>
                        <a:lnTo>
                          <a:pt x="1237" y="641"/>
                        </a:lnTo>
                        <a:lnTo>
                          <a:pt x="1217" y="663"/>
                        </a:lnTo>
                        <a:lnTo>
                          <a:pt x="1190" y="689"/>
                        </a:lnTo>
                        <a:lnTo>
                          <a:pt x="1169" y="709"/>
                        </a:lnTo>
                        <a:lnTo>
                          <a:pt x="1163" y="714"/>
                        </a:lnTo>
                        <a:lnTo>
                          <a:pt x="1144" y="730"/>
                        </a:lnTo>
                        <a:lnTo>
                          <a:pt x="1132" y="738"/>
                        </a:lnTo>
                        <a:lnTo>
                          <a:pt x="1120" y="748"/>
                        </a:lnTo>
                        <a:lnTo>
                          <a:pt x="1097" y="763"/>
                        </a:lnTo>
                        <a:lnTo>
                          <a:pt x="1094" y="765"/>
                        </a:lnTo>
                        <a:lnTo>
                          <a:pt x="1070" y="780"/>
                        </a:lnTo>
                        <a:lnTo>
                          <a:pt x="1057" y="787"/>
                        </a:lnTo>
                        <a:lnTo>
                          <a:pt x="1046" y="793"/>
                        </a:lnTo>
                        <a:lnTo>
                          <a:pt x="1021" y="807"/>
                        </a:lnTo>
                        <a:lnTo>
                          <a:pt x="1010" y="811"/>
                        </a:lnTo>
                        <a:lnTo>
                          <a:pt x="997" y="819"/>
                        </a:lnTo>
                        <a:lnTo>
                          <a:pt x="972" y="829"/>
                        </a:lnTo>
                        <a:lnTo>
                          <a:pt x="953" y="837"/>
                        </a:lnTo>
                        <a:lnTo>
                          <a:pt x="948" y="838"/>
                        </a:lnTo>
                        <a:lnTo>
                          <a:pt x="924" y="847"/>
                        </a:lnTo>
                        <a:lnTo>
                          <a:pt x="899" y="855"/>
                        </a:lnTo>
                        <a:lnTo>
                          <a:pt x="851" y="867"/>
                        </a:lnTo>
                        <a:lnTo>
                          <a:pt x="826" y="871"/>
                        </a:lnTo>
                        <a:lnTo>
                          <a:pt x="802" y="876"/>
                        </a:lnTo>
                        <a:lnTo>
                          <a:pt x="776" y="879"/>
                        </a:lnTo>
                        <a:lnTo>
                          <a:pt x="728" y="883"/>
                        </a:lnTo>
                        <a:lnTo>
                          <a:pt x="654" y="883"/>
                        </a:lnTo>
                        <a:lnTo>
                          <a:pt x="606" y="879"/>
                        </a:lnTo>
                        <a:lnTo>
                          <a:pt x="581" y="876"/>
                        </a:lnTo>
                        <a:lnTo>
                          <a:pt x="557" y="871"/>
                        </a:lnTo>
                        <a:lnTo>
                          <a:pt x="531" y="867"/>
                        </a:lnTo>
                        <a:lnTo>
                          <a:pt x="507" y="861"/>
                        </a:lnTo>
                        <a:lnTo>
                          <a:pt x="506" y="861"/>
                        </a:lnTo>
                        <a:lnTo>
                          <a:pt x="483" y="855"/>
                        </a:lnTo>
                        <a:lnTo>
                          <a:pt x="458" y="847"/>
                        </a:lnTo>
                        <a:lnTo>
                          <a:pt x="434" y="838"/>
                        </a:lnTo>
                        <a:lnTo>
                          <a:pt x="429" y="837"/>
                        </a:lnTo>
                        <a:lnTo>
                          <a:pt x="409" y="829"/>
                        </a:lnTo>
                        <a:lnTo>
                          <a:pt x="385" y="819"/>
                        </a:lnTo>
                        <a:lnTo>
                          <a:pt x="372" y="811"/>
                        </a:lnTo>
                        <a:lnTo>
                          <a:pt x="361" y="807"/>
                        </a:lnTo>
                        <a:lnTo>
                          <a:pt x="336" y="793"/>
                        </a:lnTo>
                        <a:lnTo>
                          <a:pt x="325" y="787"/>
                        </a:lnTo>
                        <a:lnTo>
                          <a:pt x="312" y="780"/>
                        </a:lnTo>
                        <a:lnTo>
                          <a:pt x="287" y="765"/>
                        </a:lnTo>
                        <a:lnTo>
                          <a:pt x="284" y="763"/>
                        </a:lnTo>
                        <a:lnTo>
                          <a:pt x="263" y="748"/>
                        </a:lnTo>
                        <a:lnTo>
                          <a:pt x="251" y="738"/>
                        </a:lnTo>
                        <a:lnTo>
                          <a:pt x="239" y="730"/>
                        </a:lnTo>
                        <a:lnTo>
                          <a:pt x="219" y="714"/>
                        </a:lnTo>
                        <a:lnTo>
                          <a:pt x="213" y="709"/>
                        </a:lnTo>
                        <a:lnTo>
                          <a:pt x="192" y="689"/>
                        </a:lnTo>
                        <a:lnTo>
                          <a:pt x="165" y="663"/>
                        </a:lnTo>
                        <a:lnTo>
                          <a:pt x="145" y="641"/>
                        </a:lnTo>
                        <a:lnTo>
                          <a:pt x="140" y="635"/>
                        </a:lnTo>
                        <a:lnTo>
                          <a:pt x="125" y="616"/>
                        </a:lnTo>
                        <a:lnTo>
                          <a:pt x="116" y="604"/>
                        </a:lnTo>
                        <a:lnTo>
                          <a:pt x="107" y="592"/>
                        </a:lnTo>
                        <a:lnTo>
                          <a:pt x="91" y="569"/>
                        </a:lnTo>
                        <a:lnTo>
                          <a:pt x="91" y="568"/>
                        </a:lnTo>
                        <a:lnTo>
                          <a:pt x="75" y="543"/>
                        </a:lnTo>
                        <a:lnTo>
                          <a:pt x="67" y="527"/>
                        </a:lnTo>
                        <a:lnTo>
                          <a:pt x="62" y="519"/>
                        </a:lnTo>
                        <a:lnTo>
                          <a:pt x="50" y="493"/>
                        </a:lnTo>
                        <a:lnTo>
                          <a:pt x="43" y="477"/>
                        </a:lnTo>
                        <a:lnTo>
                          <a:pt x="39" y="469"/>
                        </a:lnTo>
                        <a:lnTo>
                          <a:pt x="30" y="445"/>
                        </a:lnTo>
                        <a:lnTo>
                          <a:pt x="18" y="409"/>
                        </a:lnTo>
                        <a:lnTo>
                          <a:pt x="14" y="396"/>
                        </a:lnTo>
                        <a:lnTo>
                          <a:pt x="8" y="371"/>
                        </a:lnTo>
                        <a:lnTo>
                          <a:pt x="1" y="323"/>
                        </a:lnTo>
                        <a:lnTo>
                          <a:pt x="0" y="298"/>
                        </a:lnTo>
                        <a:lnTo>
                          <a:pt x="0" y="274"/>
                        </a:lnTo>
                        <a:lnTo>
                          <a:pt x="1" y="249"/>
                        </a:lnTo>
                        <a:lnTo>
                          <a:pt x="3" y="225"/>
                        </a:lnTo>
                        <a:lnTo>
                          <a:pt x="8" y="201"/>
                        </a:lnTo>
                        <a:lnTo>
                          <a:pt x="13" y="175"/>
                        </a:lnTo>
                        <a:lnTo>
                          <a:pt x="18" y="161"/>
                        </a:lnTo>
                        <a:lnTo>
                          <a:pt x="21" y="151"/>
                        </a:lnTo>
                        <a:lnTo>
                          <a:pt x="33" y="126"/>
                        </a:lnTo>
                        <a:lnTo>
                          <a:pt x="43" y="112"/>
                        </a:lnTo>
                        <a:lnTo>
                          <a:pt x="49" y="102"/>
                        </a:lnTo>
                        <a:lnTo>
                          <a:pt x="67" y="81"/>
                        </a:lnTo>
                        <a:lnTo>
                          <a:pt x="91" y="57"/>
                        </a:lnTo>
                        <a:lnTo>
                          <a:pt x="97" y="53"/>
                        </a:lnTo>
                        <a:lnTo>
                          <a:pt x="116" y="41"/>
                        </a:lnTo>
                        <a:lnTo>
                          <a:pt x="140" y="30"/>
                        </a:lnTo>
                        <a:lnTo>
                          <a:pt x="143" y="29"/>
                        </a:lnTo>
                        <a:lnTo>
                          <a:pt x="165" y="19"/>
                        </a:lnTo>
                        <a:lnTo>
                          <a:pt x="189" y="12"/>
                        </a:lnTo>
                        <a:lnTo>
                          <a:pt x="213" y="7"/>
                        </a:lnTo>
                        <a:lnTo>
                          <a:pt x="236" y="4"/>
                        </a:lnTo>
                        <a:lnTo>
                          <a:pt x="239" y="4"/>
                        </a:lnTo>
                        <a:lnTo>
                          <a:pt x="263" y="1"/>
                        </a:lnTo>
                        <a:lnTo>
                          <a:pt x="287" y="0"/>
                        </a:lnTo>
                        <a:close/>
                      </a:path>
                    </a:pathLst>
                  </a:custGeom>
                  <a:solidFill>
                    <a:srgbClr val="00AFAF"/>
                  </a:solidFill>
                  <a:ln w="0">
                    <a:solidFill>
                      <a:srgbClr val="00AFA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9" name="Freeform 217"/>
                  <p:cNvSpPr>
                    <a:spLocks/>
                  </p:cNvSpPr>
                  <p:nvPr/>
                </p:nvSpPr>
                <p:spPr bwMode="auto">
                  <a:xfrm>
                    <a:off x="2039" y="2180"/>
                    <a:ext cx="1282" cy="827"/>
                  </a:xfrm>
                  <a:custGeom>
                    <a:avLst/>
                    <a:gdLst/>
                    <a:ahLst/>
                    <a:cxnLst>
                      <a:cxn ang="0">
                        <a:pos x="335" y="3"/>
                      </a:cxn>
                      <a:cxn ang="0">
                        <a:pos x="408" y="19"/>
                      </a:cxn>
                      <a:cxn ang="0">
                        <a:pos x="481" y="42"/>
                      </a:cxn>
                      <a:cxn ang="0">
                        <a:pos x="531" y="60"/>
                      </a:cxn>
                      <a:cxn ang="0">
                        <a:pos x="580" y="73"/>
                      </a:cxn>
                      <a:cxn ang="0">
                        <a:pos x="653" y="80"/>
                      </a:cxn>
                      <a:cxn ang="0">
                        <a:pos x="724" y="68"/>
                      </a:cxn>
                      <a:cxn ang="0">
                        <a:pos x="776" y="51"/>
                      </a:cxn>
                      <a:cxn ang="0">
                        <a:pos x="825" y="33"/>
                      </a:cxn>
                      <a:cxn ang="0">
                        <a:pos x="898" y="12"/>
                      </a:cxn>
                      <a:cxn ang="0">
                        <a:pos x="971" y="1"/>
                      </a:cxn>
                      <a:cxn ang="0">
                        <a:pos x="1070" y="6"/>
                      </a:cxn>
                      <a:cxn ang="0">
                        <a:pos x="1119" y="20"/>
                      </a:cxn>
                      <a:cxn ang="0">
                        <a:pos x="1192" y="61"/>
                      </a:cxn>
                      <a:cxn ang="0">
                        <a:pos x="1225" y="92"/>
                      </a:cxn>
                      <a:cxn ang="0">
                        <a:pos x="1255" y="141"/>
                      </a:cxn>
                      <a:cxn ang="0">
                        <a:pos x="1273" y="191"/>
                      </a:cxn>
                      <a:cxn ang="0">
                        <a:pos x="1282" y="264"/>
                      </a:cxn>
                      <a:cxn ang="0">
                        <a:pos x="1273" y="361"/>
                      </a:cxn>
                      <a:cxn ang="0">
                        <a:pos x="1259" y="410"/>
                      </a:cxn>
                      <a:cxn ang="0">
                        <a:pos x="1240" y="459"/>
                      </a:cxn>
                      <a:cxn ang="0">
                        <a:pos x="1215" y="509"/>
                      </a:cxn>
                      <a:cxn ang="0">
                        <a:pos x="1184" y="558"/>
                      </a:cxn>
                      <a:cxn ang="0">
                        <a:pos x="1144" y="606"/>
                      </a:cxn>
                      <a:cxn ang="0">
                        <a:pos x="1119" y="633"/>
                      </a:cxn>
                      <a:cxn ang="0">
                        <a:pos x="1070" y="677"/>
                      </a:cxn>
                      <a:cxn ang="0">
                        <a:pos x="1020" y="713"/>
                      </a:cxn>
                      <a:cxn ang="0">
                        <a:pos x="952" y="753"/>
                      </a:cxn>
                      <a:cxn ang="0">
                        <a:pos x="898" y="777"/>
                      </a:cxn>
                      <a:cxn ang="0">
                        <a:pos x="825" y="801"/>
                      </a:cxn>
                      <a:cxn ang="0">
                        <a:pos x="776" y="813"/>
                      </a:cxn>
                      <a:cxn ang="0">
                        <a:pos x="702" y="824"/>
                      </a:cxn>
                      <a:cxn ang="0">
                        <a:pos x="617" y="827"/>
                      </a:cxn>
                      <a:cxn ang="0">
                        <a:pos x="556" y="822"/>
                      </a:cxn>
                      <a:cxn ang="0">
                        <a:pos x="481" y="809"/>
                      </a:cxn>
                      <a:cxn ang="0">
                        <a:pos x="433" y="795"/>
                      </a:cxn>
                      <a:cxn ang="0">
                        <a:pos x="359" y="767"/>
                      </a:cxn>
                      <a:cxn ang="0">
                        <a:pos x="311" y="743"/>
                      </a:cxn>
                      <a:cxn ang="0">
                        <a:pos x="249" y="704"/>
                      </a:cxn>
                      <a:cxn ang="0">
                        <a:pos x="213" y="677"/>
                      </a:cxn>
                      <a:cxn ang="0">
                        <a:pos x="163" y="633"/>
                      </a:cxn>
                      <a:cxn ang="0">
                        <a:pos x="138" y="606"/>
                      </a:cxn>
                      <a:cxn ang="0">
                        <a:pos x="99" y="558"/>
                      </a:cxn>
                      <a:cxn ang="0">
                        <a:pos x="67" y="509"/>
                      </a:cxn>
                      <a:cxn ang="0">
                        <a:pos x="42" y="459"/>
                      </a:cxn>
                      <a:cxn ang="0">
                        <a:pos x="23" y="410"/>
                      </a:cxn>
                      <a:cxn ang="0">
                        <a:pos x="10" y="361"/>
                      </a:cxn>
                      <a:cxn ang="0">
                        <a:pos x="0" y="264"/>
                      </a:cxn>
                      <a:cxn ang="0">
                        <a:pos x="10" y="191"/>
                      </a:cxn>
                      <a:cxn ang="0">
                        <a:pos x="28" y="141"/>
                      </a:cxn>
                      <a:cxn ang="0">
                        <a:pos x="58" y="92"/>
                      </a:cxn>
                      <a:cxn ang="0">
                        <a:pos x="90" y="61"/>
                      </a:cxn>
                      <a:cxn ang="0">
                        <a:pos x="163" y="20"/>
                      </a:cxn>
                      <a:cxn ang="0">
                        <a:pos x="213" y="6"/>
                      </a:cxn>
                      <a:cxn ang="0">
                        <a:pos x="286" y="0"/>
                      </a:cxn>
                    </a:cxnLst>
                    <a:rect l="0" t="0" r="r" b="b"/>
                    <a:pathLst>
                      <a:path w="1282" h="827">
                        <a:moveTo>
                          <a:pt x="286" y="0"/>
                        </a:moveTo>
                        <a:lnTo>
                          <a:pt x="311" y="1"/>
                        </a:lnTo>
                        <a:lnTo>
                          <a:pt x="335" y="3"/>
                        </a:lnTo>
                        <a:lnTo>
                          <a:pt x="359" y="7"/>
                        </a:lnTo>
                        <a:lnTo>
                          <a:pt x="384" y="12"/>
                        </a:lnTo>
                        <a:lnTo>
                          <a:pt x="408" y="19"/>
                        </a:lnTo>
                        <a:lnTo>
                          <a:pt x="409" y="19"/>
                        </a:lnTo>
                        <a:lnTo>
                          <a:pt x="457" y="33"/>
                        </a:lnTo>
                        <a:lnTo>
                          <a:pt x="481" y="42"/>
                        </a:lnTo>
                        <a:lnTo>
                          <a:pt x="485" y="43"/>
                        </a:lnTo>
                        <a:lnTo>
                          <a:pt x="507" y="51"/>
                        </a:lnTo>
                        <a:lnTo>
                          <a:pt x="531" y="60"/>
                        </a:lnTo>
                        <a:lnTo>
                          <a:pt x="556" y="67"/>
                        </a:lnTo>
                        <a:lnTo>
                          <a:pt x="558" y="68"/>
                        </a:lnTo>
                        <a:lnTo>
                          <a:pt x="580" y="73"/>
                        </a:lnTo>
                        <a:lnTo>
                          <a:pt x="604" y="78"/>
                        </a:lnTo>
                        <a:lnTo>
                          <a:pt x="629" y="80"/>
                        </a:lnTo>
                        <a:lnTo>
                          <a:pt x="653" y="80"/>
                        </a:lnTo>
                        <a:lnTo>
                          <a:pt x="678" y="78"/>
                        </a:lnTo>
                        <a:lnTo>
                          <a:pt x="702" y="73"/>
                        </a:lnTo>
                        <a:lnTo>
                          <a:pt x="724" y="68"/>
                        </a:lnTo>
                        <a:lnTo>
                          <a:pt x="726" y="67"/>
                        </a:lnTo>
                        <a:lnTo>
                          <a:pt x="752" y="60"/>
                        </a:lnTo>
                        <a:lnTo>
                          <a:pt x="776" y="51"/>
                        </a:lnTo>
                        <a:lnTo>
                          <a:pt x="797" y="43"/>
                        </a:lnTo>
                        <a:lnTo>
                          <a:pt x="801" y="42"/>
                        </a:lnTo>
                        <a:lnTo>
                          <a:pt x="825" y="33"/>
                        </a:lnTo>
                        <a:lnTo>
                          <a:pt x="873" y="19"/>
                        </a:lnTo>
                        <a:lnTo>
                          <a:pt x="874" y="19"/>
                        </a:lnTo>
                        <a:lnTo>
                          <a:pt x="898" y="12"/>
                        </a:lnTo>
                        <a:lnTo>
                          <a:pt x="922" y="7"/>
                        </a:lnTo>
                        <a:lnTo>
                          <a:pt x="947" y="3"/>
                        </a:lnTo>
                        <a:lnTo>
                          <a:pt x="971" y="1"/>
                        </a:lnTo>
                        <a:lnTo>
                          <a:pt x="996" y="0"/>
                        </a:lnTo>
                        <a:lnTo>
                          <a:pt x="1044" y="2"/>
                        </a:lnTo>
                        <a:lnTo>
                          <a:pt x="1070" y="6"/>
                        </a:lnTo>
                        <a:lnTo>
                          <a:pt x="1094" y="13"/>
                        </a:lnTo>
                        <a:lnTo>
                          <a:pt x="1115" y="19"/>
                        </a:lnTo>
                        <a:lnTo>
                          <a:pt x="1119" y="20"/>
                        </a:lnTo>
                        <a:lnTo>
                          <a:pt x="1143" y="30"/>
                        </a:lnTo>
                        <a:lnTo>
                          <a:pt x="1167" y="43"/>
                        </a:lnTo>
                        <a:lnTo>
                          <a:pt x="1192" y="61"/>
                        </a:lnTo>
                        <a:lnTo>
                          <a:pt x="1201" y="68"/>
                        </a:lnTo>
                        <a:lnTo>
                          <a:pt x="1216" y="83"/>
                        </a:lnTo>
                        <a:lnTo>
                          <a:pt x="1225" y="92"/>
                        </a:lnTo>
                        <a:lnTo>
                          <a:pt x="1241" y="115"/>
                        </a:lnTo>
                        <a:lnTo>
                          <a:pt x="1241" y="116"/>
                        </a:lnTo>
                        <a:lnTo>
                          <a:pt x="1255" y="141"/>
                        </a:lnTo>
                        <a:lnTo>
                          <a:pt x="1264" y="165"/>
                        </a:lnTo>
                        <a:lnTo>
                          <a:pt x="1265" y="168"/>
                        </a:lnTo>
                        <a:lnTo>
                          <a:pt x="1273" y="191"/>
                        </a:lnTo>
                        <a:lnTo>
                          <a:pt x="1277" y="215"/>
                        </a:lnTo>
                        <a:lnTo>
                          <a:pt x="1281" y="239"/>
                        </a:lnTo>
                        <a:lnTo>
                          <a:pt x="1282" y="264"/>
                        </a:lnTo>
                        <a:lnTo>
                          <a:pt x="1282" y="288"/>
                        </a:lnTo>
                        <a:lnTo>
                          <a:pt x="1280" y="313"/>
                        </a:lnTo>
                        <a:lnTo>
                          <a:pt x="1273" y="361"/>
                        </a:lnTo>
                        <a:lnTo>
                          <a:pt x="1267" y="386"/>
                        </a:lnTo>
                        <a:lnTo>
                          <a:pt x="1265" y="389"/>
                        </a:lnTo>
                        <a:lnTo>
                          <a:pt x="1259" y="410"/>
                        </a:lnTo>
                        <a:lnTo>
                          <a:pt x="1250" y="435"/>
                        </a:lnTo>
                        <a:lnTo>
                          <a:pt x="1241" y="458"/>
                        </a:lnTo>
                        <a:lnTo>
                          <a:pt x="1240" y="459"/>
                        </a:lnTo>
                        <a:lnTo>
                          <a:pt x="1228" y="483"/>
                        </a:lnTo>
                        <a:lnTo>
                          <a:pt x="1216" y="506"/>
                        </a:lnTo>
                        <a:lnTo>
                          <a:pt x="1215" y="509"/>
                        </a:lnTo>
                        <a:lnTo>
                          <a:pt x="1201" y="533"/>
                        </a:lnTo>
                        <a:lnTo>
                          <a:pt x="1192" y="546"/>
                        </a:lnTo>
                        <a:lnTo>
                          <a:pt x="1184" y="558"/>
                        </a:lnTo>
                        <a:lnTo>
                          <a:pt x="1167" y="578"/>
                        </a:lnTo>
                        <a:lnTo>
                          <a:pt x="1164" y="582"/>
                        </a:lnTo>
                        <a:lnTo>
                          <a:pt x="1144" y="606"/>
                        </a:lnTo>
                        <a:lnTo>
                          <a:pt x="1143" y="607"/>
                        </a:lnTo>
                        <a:lnTo>
                          <a:pt x="1121" y="631"/>
                        </a:lnTo>
                        <a:lnTo>
                          <a:pt x="1119" y="633"/>
                        </a:lnTo>
                        <a:lnTo>
                          <a:pt x="1095" y="655"/>
                        </a:lnTo>
                        <a:lnTo>
                          <a:pt x="1094" y="656"/>
                        </a:lnTo>
                        <a:lnTo>
                          <a:pt x="1070" y="677"/>
                        </a:lnTo>
                        <a:lnTo>
                          <a:pt x="1066" y="679"/>
                        </a:lnTo>
                        <a:lnTo>
                          <a:pt x="1034" y="704"/>
                        </a:lnTo>
                        <a:lnTo>
                          <a:pt x="1020" y="713"/>
                        </a:lnTo>
                        <a:lnTo>
                          <a:pt x="996" y="728"/>
                        </a:lnTo>
                        <a:lnTo>
                          <a:pt x="971" y="743"/>
                        </a:lnTo>
                        <a:lnTo>
                          <a:pt x="952" y="753"/>
                        </a:lnTo>
                        <a:lnTo>
                          <a:pt x="947" y="756"/>
                        </a:lnTo>
                        <a:lnTo>
                          <a:pt x="922" y="767"/>
                        </a:lnTo>
                        <a:lnTo>
                          <a:pt x="898" y="777"/>
                        </a:lnTo>
                        <a:lnTo>
                          <a:pt x="874" y="787"/>
                        </a:lnTo>
                        <a:lnTo>
                          <a:pt x="849" y="795"/>
                        </a:lnTo>
                        <a:lnTo>
                          <a:pt x="825" y="801"/>
                        </a:lnTo>
                        <a:lnTo>
                          <a:pt x="825" y="803"/>
                        </a:lnTo>
                        <a:lnTo>
                          <a:pt x="801" y="809"/>
                        </a:lnTo>
                        <a:lnTo>
                          <a:pt x="776" y="813"/>
                        </a:lnTo>
                        <a:lnTo>
                          <a:pt x="752" y="818"/>
                        </a:lnTo>
                        <a:lnTo>
                          <a:pt x="726" y="822"/>
                        </a:lnTo>
                        <a:lnTo>
                          <a:pt x="702" y="824"/>
                        </a:lnTo>
                        <a:lnTo>
                          <a:pt x="678" y="825"/>
                        </a:lnTo>
                        <a:lnTo>
                          <a:pt x="665" y="827"/>
                        </a:lnTo>
                        <a:lnTo>
                          <a:pt x="617" y="827"/>
                        </a:lnTo>
                        <a:lnTo>
                          <a:pt x="604" y="825"/>
                        </a:lnTo>
                        <a:lnTo>
                          <a:pt x="580" y="824"/>
                        </a:lnTo>
                        <a:lnTo>
                          <a:pt x="556" y="822"/>
                        </a:lnTo>
                        <a:lnTo>
                          <a:pt x="531" y="818"/>
                        </a:lnTo>
                        <a:lnTo>
                          <a:pt x="507" y="813"/>
                        </a:lnTo>
                        <a:lnTo>
                          <a:pt x="481" y="809"/>
                        </a:lnTo>
                        <a:lnTo>
                          <a:pt x="457" y="803"/>
                        </a:lnTo>
                        <a:lnTo>
                          <a:pt x="457" y="801"/>
                        </a:lnTo>
                        <a:lnTo>
                          <a:pt x="433" y="795"/>
                        </a:lnTo>
                        <a:lnTo>
                          <a:pt x="408" y="787"/>
                        </a:lnTo>
                        <a:lnTo>
                          <a:pt x="384" y="777"/>
                        </a:lnTo>
                        <a:lnTo>
                          <a:pt x="359" y="767"/>
                        </a:lnTo>
                        <a:lnTo>
                          <a:pt x="335" y="756"/>
                        </a:lnTo>
                        <a:lnTo>
                          <a:pt x="330" y="753"/>
                        </a:lnTo>
                        <a:lnTo>
                          <a:pt x="311" y="743"/>
                        </a:lnTo>
                        <a:lnTo>
                          <a:pt x="286" y="728"/>
                        </a:lnTo>
                        <a:lnTo>
                          <a:pt x="262" y="713"/>
                        </a:lnTo>
                        <a:lnTo>
                          <a:pt x="249" y="704"/>
                        </a:lnTo>
                        <a:lnTo>
                          <a:pt x="237" y="696"/>
                        </a:lnTo>
                        <a:lnTo>
                          <a:pt x="216" y="679"/>
                        </a:lnTo>
                        <a:lnTo>
                          <a:pt x="213" y="677"/>
                        </a:lnTo>
                        <a:lnTo>
                          <a:pt x="189" y="656"/>
                        </a:lnTo>
                        <a:lnTo>
                          <a:pt x="187" y="655"/>
                        </a:lnTo>
                        <a:lnTo>
                          <a:pt x="163" y="633"/>
                        </a:lnTo>
                        <a:lnTo>
                          <a:pt x="161" y="631"/>
                        </a:lnTo>
                        <a:lnTo>
                          <a:pt x="139" y="607"/>
                        </a:lnTo>
                        <a:lnTo>
                          <a:pt x="138" y="606"/>
                        </a:lnTo>
                        <a:lnTo>
                          <a:pt x="118" y="582"/>
                        </a:lnTo>
                        <a:lnTo>
                          <a:pt x="115" y="578"/>
                        </a:lnTo>
                        <a:lnTo>
                          <a:pt x="99" y="558"/>
                        </a:lnTo>
                        <a:lnTo>
                          <a:pt x="90" y="546"/>
                        </a:lnTo>
                        <a:lnTo>
                          <a:pt x="82" y="533"/>
                        </a:lnTo>
                        <a:lnTo>
                          <a:pt x="67" y="509"/>
                        </a:lnTo>
                        <a:lnTo>
                          <a:pt x="66" y="506"/>
                        </a:lnTo>
                        <a:lnTo>
                          <a:pt x="54" y="483"/>
                        </a:lnTo>
                        <a:lnTo>
                          <a:pt x="42" y="459"/>
                        </a:lnTo>
                        <a:lnTo>
                          <a:pt x="41" y="458"/>
                        </a:lnTo>
                        <a:lnTo>
                          <a:pt x="31" y="435"/>
                        </a:lnTo>
                        <a:lnTo>
                          <a:pt x="23" y="410"/>
                        </a:lnTo>
                        <a:lnTo>
                          <a:pt x="17" y="389"/>
                        </a:lnTo>
                        <a:lnTo>
                          <a:pt x="16" y="386"/>
                        </a:lnTo>
                        <a:lnTo>
                          <a:pt x="10" y="361"/>
                        </a:lnTo>
                        <a:lnTo>
                          <a:pt x="3" y="313"/>
                        </a:lnTo>
                        <a:lnTo>
                          <a:pt x="0" y="288"/>
                        </a:lnTo>
                        <a:lnTo>
                          <a:pt x="0" y="264"/>
                        </a:lnTo>
                        <a:lnTo>
                          <a:pt x="1" y="239"/>
                        </a:lnTo>
                        <a:lnTo>
                          <a:pt x="5" y="215"/>
                        </a:lnTo>
                        <a:lnTo>
                          <a:pt x="10" y="191"/>
                        </a:lnTo>
                        <a:lnTo>
                          <a:pt x="17" y="168"/>
                        </a:lnTo>
                        <a:lnTo>
                          <a:pt x="18" y="165"/>
                        </a:lnTo>
                        <a:lnTo>
                          <a:pt x="28" y="141"/>
                        </a:lnTo>
                        <a:lnTo>
                          <a:pt x="41" y="116"/>
                        </a:lnTo>
                        <a:lnTo>
                          <a:pt x="41" y="115"/>
                        </a:lnTo>
                        <a:lnTo>
                          <a:pt x="58" y="92"/>
                        </a:lnTo>
                        <a:lnTo>
                          <a:pt x="66" y="83"/>
                        </a:lnTo>
                        <a:lnTo>
                          <a:pt x="82" y="68"/>
                        </a:lnTo>
                        <a:lnTo>
                          <a:pt x="90" y="61"/>
                        </a:lnTo>
                        <a:lnTo>
                          <a:pt x="115" y="43"/>
                        </a:lnTo>
                        <a:lnTo>
                          <a:pt x="139" y="30"/>
                        </a:lnTo>
                        <a:lnTo>
                          <a:pt x="163" y="20"/>
                        </a:lnTo>
                        <a:lnTo>
                          <a:pt x="167" y="19"/>
                        </a:lnTo>
                        <a:lnTo>
                          <a:pt x="189" y="13"/>
                        </a:lnTo>
                        <a:lnTo>
                          <a:pt x="213" y="6"/>
                        </a:lnTo>
                        <a:lnTo>
                          <a:pt x="237" y="2"/>
                        </a:lnTo>
                        <a:lnTo>
                          <a:pt x="262" y="1"/>
                        </a:lnTo>
                        <a:lnTo>
                          <a:pt x="286" y="0"/>
                        </a:lnTo>
                        <a:close/>
                      </a:path>
                    </a:pathLst>
                  </a:custGeom>
                  <a:solidFill>
                    <a:srgbClr val="00BFBF"/>
                  </a:solidFill>
                  <a:ln w="0">
                    <a:solidFill>
                      <a:srgbClr val="00BFB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 218"/>
                  <p:cNvSpPr>
                    <a:spLocks/>
                  </p:cNvSpPr>
                  <p:nvPr/>
                </p:nvSpPr>
                <p:spPr bwMode="auto">
                  <a:xfrm>
                    <a:off x="2081" y="2188"/>
                    <a:ext cx="1198" cy="779"/>
                  </a:xfrm>
                  <a:custGeom>
                    <a:avLst/>
                    <a:gdLst/>
                    <a:ahLst/>
                    <a:cxnLst>
                      <a:cxn ang="0">
                        <a:pos x="293" y="1"/>
                      </a:cxn>
                      <a:cxn ang="0">
                        <a:pos x="354" y="11"/>
                      </a:cxn>
                      <a:cxn ang="0">
                        <a:pos x="415" y="29"/>
                      </a:cxn>
                      <a:cxn ang="0">
                        <a:pos x="465" y="45"/>
                      </a:cxn>
                      <a:cxn ang="0">
                        <a:pos x="514" y="60"/>
                      </a:cxn>
                      <a:cxn ang="0">
                        <a:pos x="587" y="73"/>
                      </a:cxn>
                      <a:cxn ang="0">
                        <a:pos x="660" y="66"/>
                      </a:cxn>
                      <a:cxn ang="0">
                        <a:pos x="710" y="53"/>
                      </a:cxn>
                      <a:cxn ang="0">
                        <a:pos x="761" y="35"/>
                      </a:cxn>
                      <a:cxn ang="0">
                        <a:pos x="832" y="15"/>
                      </a:cxn>
                      <a:cxn ang="0">
                        <a:pos x="880" y="5"/>
                      </a:cxn>
                      <a:cxn ang="0">
                        <a:pos x="954" y="0"/>
                      </a:cxn>
                      <a:cxn ang="0">
                        <a:pos x="1018" y="11"/>
                      </a:cxn>
                      <a:cxn ang="0">
                        <a:pos x="1077" y="35"/>
                      </a:cxn>
                      <a:cxn ang="0">
                        <a:pos x="1137" y="84"/>
                      </a:cxn>
                      <a:cxn ang="0">
                        <a:pos x="1171" y="133"/>
                      </a:cxn>
                      <a:cxn ang="0">
                        <a:pos x="1189" y="183"/>
                      </a:cxn>
                      <a:cxn ang="0">
                        <a:pos x="1198" y="256"/>
                      </a:cxn>
                      <a:cxn ang="0">
                        <a:pos x="1193" y="329"/>
                      </a:cxn>
                      <a:cxn ang="0">
                        <a:pos x="1174" y="399"/>
                      </a:cxn>
                      <a:cxn ang="0">
                        <a:pos x="1153" y="451"/>
                      </a:cxn>
                      <a:cxn ang="0">
                        <a:pos x="1125" y="499"/>
                      </a:cxn>
                      <a:cxn ang="0">
                        <a:pos x="1101" y="535"/>
                      </a:cxn>
                      <a:cxn ang="0">
                        <a:pos x="1070" y="574"/>
                      </a:cxn>
                      <a:cxn ang="0">
                        <a:pos x="1020" y="623"/>
                      </a:cxn>
                      <a:cxn ang="0">
                        <a:pos x="978" y="657"/>
                      </a:cxn>
                      <a:cxn ang="0">
                        <a:pos x="929" y="689"/>
                      </a:cxn>
                      <a:cxn ang="0">
                        <a:pos x="880" y="715"/>
                      </a:cxn>
                      <a:cxn ang="0">
                        <a:pos x="832" y="737"/>
                      </a:cxn>
                      <a:cxn ang="0">
                        <a:pos x="759" y="760"/>
                      </a:cxn>
                      <a:cxn ang="0">
                        <a:pos x="710" y="769"/>
                      </a:cxn>
                      <a:cxn ang="0">
                        <a:pos x="636" y="778"/>
                      </a:cxn>
                      <a:cxn ang="0">
                        <a:pos x="562" y="778"/>
                      </a:cxn>
                      <a:cxn ang="0">
                        <a:pos x="489" y="769"/>
                      </a:cxn>
                      <a:cxn ang="0">
                        <a:pos x="439" y="760"/>
                      </a:cxn>
                      <a:cxn ang="0">
                        <a:pos x="366" y="737"/>
                      </a:cxn>
                      <a:cxn ang="0">
                        <a:pos x="317" y="715"/>
                      </a:cxn>
                      <a:cxn ang="0">
                        <a:pos x="269" y="689"/>
                      </a:cxn>
                      <a:cxn ang="0">
                        <a:pos x="220" y="657"/>
                      </a:cxn>
                      <a:cxn ang="0">
                        <a:pos x="147" y="593"/>
                      </a:cxn>
                      <a:cxn ang="0">
                        <a:pos x="108" y="550"/>
                      </a:cxn>
                      <a:cxn ang="0">
                        <a:pos x="73" y="501"/>
                      </a:cxn>
                      <a:cxn ang="0">
                        <a:pos x="48" y="456"/>
                      </a:cxn>
                      <a:cxn ang="0">
                        <a:pos x="25" y="402"/>
                      </a:cxn>
                      <a:cxn ang="0">
                        <a:pos x="10" y="353"/>
                      </a:cxn>
                      <a:cxn ang="0">
                        <a:pos x="0" y="280"/>
                      </a:cxn>
                      <a:cxn ang="0">
                        <a:pos x="5" y="207"/>
                      </a:cxn>
                      <a:cxn ang="0">
                        <a:pos x="24" y="142"/>
                      </a:cxn>
                      <a:cxn ang="0">
                        <a:pos x="48" y="100"/>
                      </a:cxn>
                      <a:cxn ang="0">
                        <a:pos x="97" y="51"/>
                      </a:cxn>
                      <a:cxn ang="0">
                        <a:pos x="171" y="13"/>
                      </a:cxn>
                      <a:cxn ang="0">
                        <a:pos x="244" y="0"/>
                      </a:cxn>
                    </a:cxnLst>
                    <a:rect l="0" t="0" r="r" b="b"/>
                    <a:pathLst>
                      <a:path w="1198" h="779">
                        <a:moveTo>
                          <a:pt x="244" y="0"/>
                        </a:moveTo>
                        <a:lnTo>
                          <a:pt x="269" y="0"/>
                        </a:lnTo>
                        <a:lnTo>
                          <a:pt x="293" y="1"/>
                        </a:lnTo>
                        <a:lnTo>
                          <a:pt x="317" y="5"/>
                        </a:lnTo>
                        <a:lnTo>
                          <a:pt x="342" y="9"/>
                        </a:lnTo>
                        <a:lnTo>
                          <a:pt x="354" y="11"/>
                        </a:lnTo>
                        <a:lnTo>
                          <a:pt x="366" y="15"/>
                        </a:lnTo>
                        <a:lnTo>
                          <a:pt x="391" y="21"/>
                        </a:lnTo>
                        <a:lnTo>
                          <a:pt x="415" y="29"/>
                        </a:lnTo>
                        <a:lnTo>
                          <a:pt x="437" y="35"/>
                        </a:lnTo>
                        <a:lnTo>
                          <a:pt x="439" y="36"/>
                        </a:lnTo>
                        <a:lnTo>
                          <a:pt x="465" y="45"/>
                        </a:lnTo>
                        <a:lnTo>
                          <a:pt x="489" y="53"/>
                        </a:lnTo>
                        <a:lnTo>
                          <a:pt x="510" y="60"/>
                        </a:lnTo>
                        <a:lnTo>
                          <a:pt x="514" y="60"/>
                        </a:lnTo>
                        <a:lnTo>
                          <a:pt x="538" y="66"/>
                        </a:lnTo>
                        <a:lnTo>
                          <a:pt x="562" y="71"/>
                        </a:lnTo>
                        <a:lnTo>
                          <a:pt x="587" y="73"/>
                        </a:lnTo>
                        <a:lnTo>
                          <a:pt x="611" y="73"/>
                        </a:lnTo>
                        <a:lnTo>
                          <a:pt x="636" y="71"/>
                        </a:lnTo>
                        <a:lnTo>
                          <a:pt x="660" y="66"/>
                        </a:lnTo>
                        <a:lnTo>
                          <a:pt x="684" y="60"/>
                        </a:lnTo>
                        <a:lnTo>
                          <a:pt x="687" y="60"/>
                        </a:lnTo>
                        <a:lnTo>
                          <a:pt x="710" y="53"/>
                        </a:lnTo>
                        <a:lnTo>
                          <a:pt x="734" y="45"/>
                        </a:lnTo>
                        <a:lnTo>
                          <a:pt x="759" y="36"/>
                        </a:lnTo>
                        <a:lnTo>
                          <a:pt x="761" y="35"/>
                        </a:lnTo>
                        <a:lnTo>
                          <a:pt x="783" y="29"/>
                        </a:lnTo>
                        <a:lnTo>
                          <a:pt x="807" y="21"/>
                        </a:lnTo>
                        <a:lnTo>
                          <a:pt x="832" y="15"/>
                        </a:lnTo>
                        <a:lnTo>
                          <a:pt x="844" y="11"/>
                        </a:lnTo>
                        <a:lnTo>
                          <a:pt x="856" y="9"/>
                        </a:lnTo>
                        <a:lnTo>
                          <a:pt x="880" y="5"/>
                        </a:lnTo>
                        <a:lnTo>
                          <a:pt x="905" y="1"/>
                        </a:lnTo>
                        <a:lnTo>
                          <a:pt x="929" y="0"/>
                        </a:lnTo>
                        <a:lnTo>
                          <a:pt x="954" y="0"/>
                        </a:lnTo>
                        <a:lnTo>
                          <a:pt x="978" y="3"/>
                        </a:lnTo>
                        <a:lnTo>
                          <a:pt x="1002" y="7"/>
                        </a:lnTo>
                        <a:lnTo>
                          <a:pt x="1018" y="11"/>
                        </a:lnTo>
                        <a:lnTo>
                          <a:pt x="1028" y="13"/>
                        </a:lnTo>
                        <a:lnTo>
                          <a:pt x="1052" y="23"/>
                        </a:lnTo>
                        <a:lnTo>
                          <a:pt x="1077" y="35"/>
                        </a:lnTo>
                        <a:lnTo>
                          <a:pt x="1101" y="51"/>
                        </a:lnTo>
                        <a:lnTo>
                          <a:pt x="1113" y="60"/>
                        </a:lnTo>
                        <a:lnTo>
                          <a:pt x="1137" y="84"/>
                        </a:lnTo>
                        <a:lnTo>
                          <a:pt x="1150" y="100"/>
                        </a:lnTo>
                        <a:lnTo>
                          <a:pt x="1156" y="108"/>
                        </a:lnTo>
                        <a:lnTo>
                          <a:pt x="1171" y="133"/>
                        </a:lnTo>
                        <a:lnTo>
                          <a:pt x="1174" y="142"/>
                        </a:lnTo>
                        <a:lnTo>
                          <a:pt x="1180" y="157"/>
                        </a:lnTo>
                        <a:lnTo>
                          <a:pt x="1189" y="183"/>
                        </a:lnTo>
                        <a:lnTo>
                          <a:pt x="1193" y="207"/>
                        </a:lnTo>
                        <a:lnTo>
                          <a:pt x="1197" y="231"/>
                        </a:lnTo>
                        <a:lnTo>
                          <a:pt x="1198" y="256"/>
                        </a:lnTo>
                        <a:lnTo>
                          <a:pt x="1198" y="280"/>
                        </a:lnTo>
                        <a:lnTo>
                          <a:pt x="1197" y="305"/>
                        </a:lnTo>
                        <a:lnTo>
                          <a:pt x="1193" y="329"/>
                        </a:lnTo>
                        <a:lnTo>
                          <a:pt x="1187" y="353"/>
                        </a:lnTo>
                        <a:lnTo>
                          <a:pt x="1181" y="378"/>
                        </a:lnTo>
                        <a:lnTo>
                          <a:pt x="1174" y="399"/>
                        </a:lnTo>
                        <a:lnTo>
                          <a:pt x="1173" y="402"/>
                        </a:lnTo>
                        <a:lnTo>
                          <a:pt x="1163" y="427"/>
                        </a:lnTo>
                        <a:lnTo>
                          <a:pt x="1153" y="451"/>
                        </a:lnTo>
                        <a:lnTo>
                          <a:pt x="1150" y="456"/>
                        </a:lnTo>
                        <a:lnTo>
                          <a:pt x="1139" y="475"/>
                        </a:lnTo>
                        <a:lnTo>
                          <a:pt x="1125" y="499"/>
                        </a:lnTo>
                        <a:lnTo>
                          <a:pt x="1125" y="501"/>
                        </a:lnTo>
                        <a:lnTo>
                          <a:pt x="1109" y="525"/>
                        </a:lnTo>
                        <a:lnTo>
                          <a:pt x="1101" y="535"/>
                        </a:lnTo>
                        <a:lnTo>
                          <a:pt x="1090" y="550"/>
                        </a:lnTo>
                        <a:lnTo>
                          <a:pt x="1077" y="567"/>
                        </a:lnTo>
                        <a:lnTo>
                          <a:pt x="1070" y="574"/>
                        </a:lnTo>
                        <a:lnTo>
                          <a:pt x="1052" y="593"/>
                        </a:lnTo>
                        <a:lnTo>
                          <a:pt x="1028" y="617"/>
                        </a:lnTo>
                        <a:lnTo>
                          <a:pt x="1020" y="623"/>
                        </a:lnTo>
                        <a:lnTo>
                          <a:pt x="1002" y="637"/>
                        </a:lnTo>
                        <a:lnTo>
                          <a:pt x="992" y="647"/>
                        </a:lnTo>
                        <a:lnTo>
                          <a:pt x="978" y="657"/>
                        </a:lnTo>
                        <a:lnTo>
                          <a:pt x="958" y="671"/>
                        </a:lnTo>
                        <a:lnTo>
                          <a:pt x="954" y="673"/>
                        </a:lnTo>
                        <a:lnTo>
                          <a:pt x="929" y="689"/>
                        </a:lnTo>
                        <a:lnTo>
                          <a:pt x="918" y="696"/>
                        </a:lnTo>
                        <a:lnTo>
                          <a:pt x="905" y="703"/>
                        </a:lnTo>
                        <a:lnTo>
                          <a:pt x="880" y="715"/>
                        </a:lnTo>
                        <a:lnTo>
                          <a:pt x="870" y="720"/>
                        </a:lnTo>
                        <a:lnTo>
                          <a:pt x="856" y="726"/>
                        </a:lnTo>
                        <a:lnTo>
                          <a:pt x="832" y="737"/>
                        </a:lnTo>
                        <a:lnTo>
                          <a:pt x="808" y="745"/>
                        </a:lnTo>
                        <a:lnTo>
                          <a:pt x="807" y="745"/>
                        </a:lnTo>
                        <a:lnTo>
                          <a:pt x="759" y="760"/>
                        </a:lnTo>
                        <a:lnTo>
                          <a:pt x="734" y="766"/>
                        </a:lnTo>
                        <a:lnTo>
                          <a:pt x="712" y="769"/>
                        </a:lnTo>
                        <a:lnTo>
                          <a:pt x="710" y="769"/>
                        </a:lnTo>
                        <a:lnTo>
                          <a:pt x="684" y="774"/>
                        </a:lnTo>
                        <a:lnTo>
                          <a:pt x="660" y="777"/>
                        </a:lnTo>
                        <a:lnTo>
                          <a:pt x="636" y="778"/>
                        </a:lnTo>
                        <a:lnTo>
                          <a:pt x="611" y="779"/>
                        </a:lnTo>
                        <a:lnTo>
                          <a:pt x="587" y="779"/>
                        </a:lnTo>
                        <a:lnTo>
                          <a:pt x="562" y="778"/>
                        </a:lnTo>
                        <a:lnTo>
                          <a:pt x="538" y="777"/>
                        </a:lnTo>
                        <a:lnTo>
                          <a:pt x="514" y="774"/>
                        </a:lnTo>
                        <a:lnTo>
                          <a:pt x="489" y="769"/>
                        </a:lnTo>
                        <a:lnTo>
                          <a:pt x="486" y="769"/>
                        </a:lnTo>
                        <a:lnTo>
                          <a:pt x="465" y="766"/>
                        </a:lnTo>
                        <a:lnTo>
                          <a:pt x="439" y="760"/>
                        </a:lnTo>
                        <a:lnTo>
                          <a:pt x="391" y="745"/>
                        </a:lnTo>
                        <a:lnTo>
                          <a:pt x="390" y="745"/>
                        </a:lnTo>
                        <a:lnTo>
                          <a:pt x="366" y="737"/>
                        </a:lnTo>
                        <a:lnTo>
                          <a:pt x="342" y="726"/>
                        </a:lnTo>
                        <a:lnTo>
                          <a:pt x="328" y="720"/>
                        </a:lnTo>
                        <a:lnTo>
                          <a:pt x="317" y="715"/>
                        </a:lnTo>
                        <a:lnTo>
                          <a:pt x="293" y="703"/>
                        </a:lnTo>
                        <a:lnTo>
                          <a:pt x="280" y="696"/>
                        </a:lnTo>
                        <a:lnTo>
                          <a:pt x="269" y="689"/>
                        </a:lnTo>
                        <a:lnTo>
                          <a:pt x="244" y="673"/>
                        </a:lnTo>
                        <a:lnTo>
                          <a:pt x="240" y="671"/>
                        </a:lnTo>
                        <a:lnTo>
                          <a:pt x="220" y="657"/>
                        </a:lnTo>
                        <a:lnTo>
                          <a:pt x="207" y="647"/>
                        </a:lnTo>
                        <a:lnTo>
                          <a:pt x="177" y="623"/>
                        </a:lnTo>
                        <a:lnTo>
                          <a:pt x="147" y="593"/>
                        </a:lnTo>
                        <a:lnTo>
                          <a:pt x="129" y="574"/>
                        </a:lnTo>
                        <a:lnTo>
                          <a:pt x="121" y="567"/>
                        </a:lnTo>
                        <a:lnTo>
                          <a:pt x="108" y="550"/>
                        </a:lnTo>
                        <a:lnTo>
                          <a:pt x="97" y="535"/>
                        </a:lnTo>
                        <a:lnTo>
                          <a:pt x="89" y="525"/>
                        </a:lnTo>
                        <a:lnTo>
                          <a:pt x="73" y="501"/>
                        </a:lnTo>
                        <a:lnTo>
                          <a:pt x="73" y="499"/>
                        </a:lnTo>
                        <a:lnTo>
                          <a:pt x="59" y="475"/>
                        </a:lnTo>
                        <a:lnTo>
                          <a:pt x="48" y="456"/>
                        </a:lnTo>
                        <a:lnTo>
                          <a:pt x="46" y="451"/>
                        </a:lnTo>
                        <a:lnTo>
                          <a:pt x="35" y="427"/>
                        </a:lnTo>
                        <a:lnTo>
                          <a:pt x="25" y="402"/>
                        </a:lnTo>
                        <a:lnTo>
                          <a:pt x="24" y="399"/>
                        </a:lnTo>
                        <a:lnTo>
                          <a:pt x="17" y="378"/>
                        </a:lnTo>
                        <a:lnTo>
                          <a:pt x="10" y="353"/>
                        </a:lnTo>
                        <a:lnTo>
                          <a:pt x="5" y="329"/>
                        </a:lnTo>
                        <a:lnTo>
                          <a:pt x="1" y="305"/>
                        </a:lnTo>
                        <a:lnTo>
                          <a:pt x="0" y="280"/>
                        </a:lnTo>
                        <a:lnTo>
                          <a:pt x="0" y="256"/>
                        </a:lnTo>
                        <a:lnTo>
                          <a:pt x="1" y="231"/>
                        </a:lnTo>
                        <a:lnTo>
                          <a:pt x="5" y="207"/>
                        </a:lnTo>
                        <a:lnTo>
                          <a:pt x="10" y="183"/>
                        </a:lnTo>
                        <a:lnTo>
                          <a:pt x="17" y="157"/>
                        </a:lnTo>
                        <a:lnTo>
                          <a:pt x="24" y="142"/>
                        </a:lnTo>
                        <a:lnTo>
                          <a:pt x="28" y="133"/>
                        </a:lnTo>
                        <a:lnTo>
                          <a:pt x="42" y="108"/>
                        </a:lnTo>
                        <a:lnTo>
                          <a:pt x="48" y="100"/>
                        </a:lnTo>
                        <a:lnTo>
                          <a:pt x="61" y="84"/>
                        </a:lnTo>
                        <a:lnTo>
                          <a:pt x="85" y="60"/>
                        </a:lnTo>
                        <a:lnTo>
                          <a:pt x="97" y="51"/>
                        </a:lnTo>
                        <a:lnTo>
                          <a:pt x="121" y="35"/>
                        </a:lnTo>
                        <a:lnTo>
                          <a:pt x="147" y="23"/>
                        </a:lnTo>
                        <a:lnTo>
                          <a:pt x="171" y="13"/>
                        </a:lnTo>
                        <a:lnTo>
                          <a:pt x="195" y="7"/>
                        </a:lnTo>
                        <a:lnTo>
                          <a:pt x="220" y="3"/>
                        </a:lnTo>
                        <a:lnTo>
                          <a:pt x="244" y="0"/>
                        </a:lnTo>
                        <a:close/>
                      </a:path>
                    </a:pathLst>
                  </a:custGeom>
                  <a:solidFill>
                    <a:srgbClr val="00CFCF"/>
                  </a:solidFill>
                  <a:ln w="0">
                    <a:solidFill>
                      <a:srgbClr val="00CFC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1" name="Freeform 219"/>
                  <p:cNvSpPr>
                    <a:spLocks/>
                  </p:cNvSpPr>
                  <p:nvPr/>
                </p:nvSpPr>
                <p:spPr bwMode="auto">
                  <a:xfrm>
                    <a:off x="2111" y="1264"/>
                    <a:ext cx="1138" cy="990"/>
                  </a:xfrm>
                  <a:custGeom>
                    <a:avLst/>
                    <a:gdLst/>
                    <a:ahLst/>
                    <a:cxnLst>
                      <a:cxn ang="0">
                        <a:pos x="606" y="1"/>
                      </a:cxn>
                      <a:cxn ang="0">
                        <a:pos x="654" y="5"/>
                      </a:cxn>
                      <a:cxn ang="0">
                        <a:pos x="729" y="18"/>
                      </a:cxn>
                      <a:cxn ang="0">
                        <a:pos x="802" y="40"/>
                      </a:cxn>
                      <a:cxn ang="0">
                        <a:pos x="850" y="60"/>
                      </a:cxn>
                      <a:cxn ang="0">
                        <a:pos x="899" y="85"/>
                      </a:cxn>
                      <a:cxn ang="0">
                        <a:pos x="948" y="117"/>
                      </a:cxn>
                      <a:cxn ang="0">
                        <a:pos x="990" y="151"/>
                      </a:cxn>
                      <a:cxn ang="0">
                        <a:pos x="1022" y="185"/>
                      </a:cxn>
                      <a:cxn ang="0">
                        <a:pos x="1053" y="226"/>
                      </a:cxn>
                      <a:cxn ang="0">
                        <a:pos x="1083" y="274"/>
                      </a:cxn>
                      <a:cxn ang="0">
                        <a:pos x="1113" y="347"/>
                      </a:cxn>
                      <a:cxn ang="0">
                        <a:pos x="1124" y="396"/>
                      </a:cxn>
                      <a:cxn ang="0">
                        <a:pos x="1137" y="495"/>
                      </a:cxn>
                      <a:cxn ang="0">
                        <a:pos x="1135" y="592"/>
                      </a:cxn>
                      <a:cxn ang="0">
                        <a:pos x="1120" y="665"/>
                      </a:cxn>
                      <a:cxn ang="0">
                        <a:pos x="1095" y="726"/>
                      </a:cxn>
                      <a:cxn ang="0">
                        <a:pos x="1070" y="763"/>
                      </a:cxn>
                      <a:cxn ang="0">
                        <a:pos x="1018" y="813"/>
                      </a:cxn>
                      <a:cxn ang="0">
                        <a:pos x="948" y="851"/>
                      </a:cxn>
                      <a:cxn ang="0">
                        <a:pos x="899" y="871"/>
                      </a:cxn>
                      <a:cxn ang="0">
                        <a:pos x="850" y="892"/>
                      </a:cxn>
                      <a:cxn ang="0">
                        <a:pos x="802" y="912"/>
                      </a:cxn>
                      <a:cxn ang="0">
                        <a:pos x="750" y="935"/>
                      </a:cxn>
                      <a:cxn ang="0">
                        <a:pos x="680" y="966"/>
                      </a:cxn>
                      <a:cxn ang="0">
                        <a:pos x="622" y="984"/>
                      </a:cxn>
                      <a:cxn ang="0">
                        <a:pos x="557" y="990"/>
                      </a:cxn>
                      <a:cxn ang="0">
                        <a:pos x="508" y="982"/>
                      </a:cxn>
                      <a:cxn ang="0">
                        <a:pos x="443" y="959"/>
                      </a:cxn>
                      <a:cxn ang="0">
                        <a:pos x="385" y="934"/>
                      </a:cxn>
                      <a:cxn ang="0">
                        <a:pos x="333" y="910"/>
                      </a:cxn>
                      <a:cxn ang="0">
                        <a:pos x="273" y="886"/>
                      </a:cxn>
                      <a:cxn ang="0">
                        <a:pos x="214" y="862"/>
                      </a:cxn>
                      <a:cxn ang="0">
                        <a:pos x="165" y="839"/>
                      </a:cxn>
                      <a:cxn ang="0">
                        <a:pos x="120" y="813"/>
                      </a:cxn>
                      <a:cxn ang="0">
                        <a:pos x="69" y="763"/>
                      </a:cxn>
                      <a:cxn ang="0">
                        <a:pos x="43" y="726"/>
                      </a:cxn>
                      <a:cxn ang="0">
                        <a:pos x="18" y="665"/>
                      </a:cxn>
                      <a:cxn ang="0">
                        <a:pos x="4" y="592"/>
                      </a:cxn>
                      <a:cxn ang="0">
                        <a:pos x="0" y="495"/>
                      </a:cxn>
                      <a:cxn ang="0">
                        <a:pos x="15" y="396"/>
                      </a:cxn>
                      <a:cxn ang="0">
                        <a:pos x="25" y="347"/>
                      </a:cxn>
                      <a:cxn ang="0">
                        <a:pos x="55" y="274"/>
                      </a:cxn>
                      <a:cxn ang="0">
                        <a:pos x="85" y="226"/>
                      </a:cxn>
                      <a:cxn ang="0">
                        <a:pos x="117" y="185"/>
                      </a:cxn>
                      <a:cxn ang="0">
                        <a:pos x="148" y="151"/>
                      </a:cxn>
                      <a:cxn ang="0">
                        <a:pos x="190" y="117"/>
                      </a:cxn>
                      <a:cxn ang="0">
                        <a:pos x="239" y="85"/>
                      </a:cxn>
                      <a:cxn ang="0">
                        <a:pos x="287" y="60"/>
                      </a:cxn>
                      <a:cxn ang="0">
                        <a:pos x="336" y="40"/>
                      </a:cxn>
                      <a:cxn ang="0">
                        <a:pos x="409" y="18"/>
                      </a:cxn>
                      <a:cxn ang="0">
                        <a:pos x="484" y="5"/>
                      </a:cxn>
                      <a:cxn ang="0">
                        <a:pos x="532" y="1"/>
                      </a:cxn>
                    </a:cxnLst>
                    <a:rect l="0" t="0" r="r" b="b"/>
                    <a:pathLst>
                      <a:path w="1138" h="990">
                        <a:moveTo>
                          <a:pt x="557" y="0"/>
                        </a:moveTo>
                        <a:lnTo>
                          <a:pt x="581" y="0"/>
                        </a:lnTo>
                        <a:lnTo>
                          <a:pt x="606" y="1"/>
                        </a:lnTo>
                        <a:lnTo>
                          <a:pt x="630" y="3"/>
                        </a:lnTo>
                        <a:lnTo>
                          <a:pt x="653" y="5"/>
                        </a:lnTo>
                        <a:lnTo>
                          <a:pt x="654" y="5"/>
                        </a:lnTo>
                        <a:lnTo>
                          <a:pt x="680" y="9"/>
                        </a:lnTo>
                        <a:lnTo>
                          <a:pt x="704" y="13"/>
                        </a:lnTo>
                        <a:lnTo>
                          <a:pt x="729" y="18"/>
                        </a:lnTo>
                        <a:lnTo>
                          <a:pt x="753" y="24"/>
                        </a:lnTo>
                        <a:lnTo>
                          <a:pt x="770" y="29"/>
                        </a:lnTo>
                        <a:lnTo>
                          <a:pt x="802" y="40"/>
                        </a:lnTo>
                        <a:lnTo>
                          <a:pt x="826" y="49"/>
                        </a:lnTo>
                        <a:lnTo>
                          <a:pt x="837" y="54"/>
                        </a:lnTo>
                        <a:lnTo>
                          <a:pt x="850" y="60"/>
                        </a:lnTo>
                        <a:lnTo>
                          <a:pt x="875" y="72"/>
                        </a:lnTo>
                        <a:lnTo>
                          <a:pt x="887" y="78"/>
                        </a:lnTo>
                        <a:lnTo>
                          <a:pt x="899" y="85"/>
                        </a:lnTo>
                        <a:lnTo>
                          <a:pt x="924" y="100"/>
                        </a:lnTo>
                        <a:lnTo>
                          <a:pt x="928" y="103"/>
                        </a:lnTo>
                        <a:lnTo>
                          <a:pt x="948" y="117"/>
                        </a:lnTo>
                        <a:lnTo>
                          <a:pt x="962" y="127"/>
                        </a:lnTo>
                        <a:lnTo>
                          <a:pt x="972" y="137"/>
                        </a:lnTo>
                        <a:lnTo>
                          <a:pt x="990" y="151"/>
                        </a:lnTo>
                        <a:lnTo>
                          <a:pt x="998" y="159"/>
                        </a:lnTo>
                        <a:lnTo>
                          <a:pt x="1014" y="177"/>
                        </a:lnTo>
                        <a:lnTo>
                          <a:pt x="1022" y="185"/>
                        </a:lnTo>
                        <a:lnTo>
                          <a:pt x="1035" y="201"/>
                        </a:lnTo>
                        <a:lnTo>
                          <a:pt x="1047" y="216"/>
                        </a:lnTo>
                        <a:lnTo>
                          <a:pt x="1053" y="226"/>
                        </a:lnTo>
                        <a:lnTo>
                          <a:pt x="1068" y="250"/>
                        </a:lnTo>
                        <a:lnTo>
                          <a:pt x="1071" y="253"/>
                        </a:lnTo>
                        <a:lnTo>
                          <a:pt x="1083" y="274"/>
                        </a:lnTo>
                        <a:lnTo>
                          <a:pt x="1095" y="299"/>
                        </a:lnTo>
                        <a:lnTo>
                          <a:pt x="1106" y="323"/>
                        </a:lnTo>
                        <a:lnTo>
                          <a:pt x="1113" y="347"/>
                        </a:lnTo>
                        <a:lnTo>
                          <a:pt x="1118" y="372"/>
                        </a:lnTo>
                        <a:lnTo>
                          <a:pt x="1120" y="379"/>
                        </a:lnTo>
                        <a:lnTo>
                          <a:pt x="1124" y="396"/>
                        </a:lnTo>
                        <a:lnTo>
                          <a:pt x="1129" y="421"/>
                        </a:lnTo>
                        <a:lnTo>
                          <a:pt x="1136" y="469"/>
                        </a:lnTo>
                        <a:lnTo>
                          <a:pt x="1137" y="495"/>
                        </a:lnTo>
                        <a:lnTo>
                          <a:pt x="1138" y="519"/>
                        </a:lnTo>
                        <a:lnTo>
                          <a:pt x="1137" y="544"/>
                        </a:lnTo>
                        <a:lnTo>
                          <a:pt x="1135" y="592"/>
                        </a:lnTo>
                        <a:lnTo>
                          <a:pt x="1131" y="617"/>
                        </a:lnTo>
                        <a:lnTo>
                          <a:pt x="1126" y="641"/>
                        </a:lnTo>
                        <a:lnTo>
                          <a:pt x="1120" y="665"/>
                        </a:lnTo>
                        <a:lnTo>
                          <a:pt x="1120" y="666"/>
                        </a:lnTo>
                        <a:lnTo>
                          <a:pt x="1101" y="714"/>
                        </a:lnTo>
                        <a:lnTo>
                          <a:pt x="1095" y="726"/>
                        </a:lnTo>
                        <a:lnTo>
                          <a:pt x="1088" y="739"/>
                        </a:lnTo>
                        <a:lnTo>
                          <a:pt x="1071" y="762"/>
                        </a:lnTo>
                        <a:lnTo>
                          <a:pt x="1070" y="763"/>
                        </a:lnTo>
                        <a:lnTo>
                          <a:pt x="1047" y="789"/>
                        </a:lnTo>
                        <a:lnTo>
                          <a:pt x="1022" y="810"/>
                        </a:lnTo>
                        <a:lnTo>
                          <a:pt x="1018" y="813"/>
                        </a:lnTo>
                        <a:lnTo>
                          <a:pt x="998" y="826"/>
                        </a:lnTo>
                        <a:lnTo>
                          <a:pt x="977" y="837"/>
                        </a:lnTo>
                        <a:lnTo>
                          <a:pt x="948" y="851"/>
                        </a:lnTo>
                        <a:lnTo>
                          <a:pt x="926" y="862"/>
                        </a:lnTo>
                        <a:lnTo>
                          <a:pt x="924" y="862"/>
                        </a:lnTo>
                        <a:lnTo>
                          <a:pt x="899" y="871"/>
                        </a:lnTo>
                        <a:lnTo>
                          <a:pt x="875" y="882"/>
                        </a:lnTo>
                        <a:lnTo>
                          <a:pt x="866" y="886"/>
                        </a:lnTo>
                        <a:lnTo>
                          <a:pt x="850" y="892"/>
                        </a:lnTo>
                        <a:lnTo>
                          <a:pt x="826" y="901"/>
                        </a:lnTo>
                        <a:lnTo>
                          <a:pt x="806" y="910"/>
                        </a:lnTo>
                        <a:lnTo>
                          <a:pt x="802" y="912"/>
                        </a:lnTo>
                        <a:lnTo>
                          <a:pt x="777" y="923"/>
                        </a:lnTo>
                        <a:lnTo>
                          <a:pt x="753" y="934"/>
                        </a:lnTo>
                        <a:lnTo>
                          <a:pt x="750" y="935"/>
                        </a:lnTo>
                        <a:lnTo>
                          <a:pt x="729" y="945"/>
                        </a:lnTo>
                        <a:lnTo>
                          <a:pt x="695" y="959"/>
                        </a:lnTo>
                        <a:lnTo>
                          <a:pt x="680" y="966"/>
                        </a:lnTo>
                        <a:lnTo>
                          <a:pt x="654" y="975"/>
                        </a:lnTo>
                        <a:lnTo>
                          <a:pt x="630" y="982"/>
                        </a:lnTo>
                        <a:lnTo>
                          <a:pt x="622" y="984"/>
                        </a:lnTo>
                        <a:lnTo>
                          <a:pt x="606" y="987"/>
                        </a:lnTo>
                        <a:lnTo>
                          <a:pt x="581" y="990"/>
                        </a:lnTo>
                        <a:lnTo>
                          <a:pt x="557" y="990"/>
                        </a:lnTo>
                        <a:lnTo>
                          <a:pt x="532" y="987"/>
                        </a:lnTo>
                        <a:lnTo>
                          <a:pt x="516" y="984"/>
                        </a:lnTo>
                        <a:lnTo>
                          <a:pt x="508" y="982"/>
                        </a:lnTo>
                        <a:lnTo>
                          <a:pt x="484" y="975"/>
                        </a:lnTo>
                        <a:lnTo>
                          <a:pt x="459" y="966"/>
                        </a:lnTo>
                        <a:lnTo>
                          <a:pt x="443" y="959"/>
                        </a:lnTo>
                        <a:lnTo>
                          <a:pt x="409" y="945"/>
                        </a:lnTo>
                        <a:lnTo>
                          <a:pt x="388" y="935"/>
                        </a:lnTo>
                        <a:lnTo>
                          <a:pt x="385" y="934"/>
                        </a:lnTo>
                        <a:lnTo>
                          <a:pt x="361" y="923"/>
                        </a:lnTo>
                        <a:lnTo>
                          <a:pt x="336" y="912"/>
                        </a:lnTo>
                        <a:lnTo>
                          <a:pt x="333" y="910"/>
                        </a:lnTo>
                        <a:lnTo>
                          <a:pt x="312" y="901"/>
                        </a:lnTo>
                        <a:lnTo>
                          <a:pt x="287" y="892"/>
                        </a:lnTo>
                        <a:lnTo>
                          <a:pt x="273" y="886"/>
                        </a:lnTo>
                        <a:lnTo>
                          <a:pt x="263" y="882"/>
                        </a:lnTo>
                        <a:lnTo>
                          <a:pt x="239" y="871"/>
                        </a:lnTo>
                        <a:lnTo>
                          <a:pt x="214" y="862"/>
                        </a:lnTo>
                        <a:lnTo>
                          <a:pt x="213" y="862"/>
                        </a:lnTo>
                        <a:lnTo>
                          <a:pt x="190" y="851"/>
                        </a:lnTo>
                        <a:lnTo>
                          <a:pt x="165" y="839"/>
                        </a:lnTo>
                        <a:lnTo>
                          <a:pt x="161" y="837"/>
                        </a:lnTo>
                        <a:lnTo>
                          <a:pt x="141" y="826"/>
                        </a:lnTo>
                        <a:lnTo>
                          <a:pt x="120" y="813"/>
                        </a:lnTo>
                        <a:lnTo>
                          <a:pt x="117" y="810"/>
                        </a:lnTo>
                        <a:lnTo>
                          <a:pt x="91" y="789"/>
                        </a:lnTo>
                        <a:lnTo>
                          <a:pt x="69" y="763"/>
                        </a:lnTo>
                        <a:lnTo>
                          <a:pt x="67" y="762"/>
                        </a:lnTo>
                        <a:lnTo>
                          <a:pt x="51" y="739"/>
                        </a:lnTo>
                        <a:lnTo>
                          <a:pt x="43" y="726"/>
                        </a:lnTo>
                        <a:lnTo>
                          <a:pt x="37" y="714"/>
                        </a:lnTo>
                        <a:lnTo>
                          <a:pt x="18" y="666"/>
                        </a:lnTo>
                        <a:lnTo>
                          <a:pt x="18" y="665"/>
                        </a:lnTo>
                        <a:lnTo>
                          <a:pt x="12" y="641"/>
                        </a:lnTo>
                        <a:lnTo>
                          <a:pt x="7" y="617"/>
                        </a:lnTo>
                        <a:lnTo>
                          <a:pt x="4" y="592"/>
                        </a:lnTo>
                        <a:lnTo>
                          <a:pt x="1" y="544"/>
                        </a:lnTo>
                        <a:lnTo>
                          <a:pt x="0" y="519"/>
                        </a:lnTo>
                        <a:lnTo>
                          <a:pt x="0" y="495"/>
                        </a:lnTo>
                        <a:lnTo>
                          <a:pt x="3" y="469"/>
                        </a:lnTo>
                        <a:lnTo>
                          <a:pt x="10" y="421"/>
                        </a:lnTo>
                        <a:lnTo>
                          <a:pt x="15" y="396"/>
                        </a:lnTo>
                        <a:lnTo>
                          <a:pt x="18" y="379"/>
                        </a:lnTo>
                        <a:lnTo>
                          <a:pt x="19" y="372"/>
                        </a:lnTo>
                        <a:lnTo>
                          <a:pt x="25" y="347"/>
                        </a:lnTo>
                        <a:lnTo>
                          <a:pt x="33" y="323"/>
                        </a:lnTo>
                        <a:lnTo>
                          <a:pt x="43" y="299"/>
                        </a:lnTo>
                        <a:lnTo>
                          <a:pt x="55" y="274"/>
                        </a:lnTo>
                        <a:lnTo>
                          <a:pt x="67" y="253"/>
                        </a:lnTo>
                        <a:lnTo>
                          <a:pt x="70" y="250"/>
                        </a:lnTo>
                        <a:lnTo>
                          <a:pt x="85" y="226"/>
                        </a:lnTo>
                        <a:lnTo>
                          <a:pt x="91" y="216"/>
                        </a:lnTo>
                        <a:lnTo>
                          <a:pt x="103" y="201"/>
                        </a:lnTo>
                        <a:lnTo>
                          <a:pt x="117" y="185"/>
                        </a:lnTo>
                        <a:lnTo>
                          <a:pt x="124" y="177"/>
                        </a:lnTo>
                        <a:lnTo>
                          <a:pt x="141" y="159"/>
                        </a:lnTo>
                        <a:lnTo>
                          <a:pt x="148" y="151"/>
                        </a:lnTo>
                        <a:lnTo>
                          <a:pt x="165" y="137"/>
                        </a:lnTo>
                        <a:lnTo>
                          <a:pt x="175" y="127"/>
                        </a:lnTo>
                        <a:lnTo>
                          <a:pt x="190" y="117"/>
                        </a:lnTo>
                        <a:lnTo>
                          <a:pt x="210" y="103"/>
                        </a:lnTo>
                        <a:lnTo>
                          <a:pt x="214" y="100"/>
                        </a:lnTo>
                        <a:lnTo>
                          <a:pt x="239" y="85"/>
                        </a:lnTo>
                        <a:lnTo>
                          <a:pt x="250" y="78"/>
                        </a:lnTo>
                        <a:lnTo>
                          <a:pt x="263" y="72"/>
                        </a:lnTo>
                        <a:lnTo>
                          <a:pt x="287" y="60"/>
                        </a:lnTo>
                        <a:lnTo>
                          <a:pt x="301" y="54"/>
                        </a:lnTo>
                        <a:lnTo>
                          <a:pt x="312" y="49"/>
                        </a:lnTo>
                        <a:lnTo>
                          <a:pt x="336" y="40"/>
                        </a:lnTo>
                        <a:lnTo>
                          <a:pt x="369" y="29"/>
                        </a:lnTo>
                        <a:lnTo>
                          <a:pt x="385" y="24"/>
                        </a:lnTo>
                        <a:lnTo>
                          <a:pt x="409" y="18"/>
                        </a:lnTo>
                        <a:lnTo>
                          <a:pt x="435" y="13"/>
                        </a:lnTo>
                        <a:lnTo>
                          <a:pt x="459" y="9"/>
                        </a:lnTo>
                        <a:lnTo>
                          <a:pt x="484" y="5"/>
                        </a:lnTo>
                        <a:lnTo>
                          <a:pt x="485" y="5"/>
                        </a:lnTo>
                        <a:lnTo>
                          <a:pt x="508" y="3"/>
                        </a:lnTo>
                        <a:lnTo>
                          <a:pt x="532" y="1"/>
                        </a:lnTo>
                        <a:lnTo>
                          <a:pt x="557" y="0"/>
                        </a:lnTo>
                        <a:close/>
                      </a:path>
                    </a:pathLst>
                  </a:custGeom>
                  <a:solidFill>
                    <a:srgbClr val="005050"/>
                  </a:solidFill>
                  <a:ln w="0">
                    <a:solidFill>
                      <a:srgbClr val="00505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2" name="Freeform 220"/>
                  <p:cNvSpPr>
                    <a:spLocks/>
                  </p:cNvSpPr>
                  <p:nvPr/>
                </p:nvSpPr>
                <p:spPr bwMode="auto">
                  <a:xfrm>
                    <a:off x="2115" y="2195"/>
                    <a:ext cx="1131" cy="738"/>
                  </a:xfrm>
                  <a:custGeom>
                    <a:avLst/>
                    <a:gdLst/>
                    <a:ahLst/>
                    <a:cxnLst>
                      <a:cxn ang="0">
                        <a:pos x="283" y="3"/>
                      </a:cxn>
                      <a:cxn ang="0">
                        <a:pos x="332" y="11"/>
                      </a:cxn>
                      <a:cxn ang="0">
                        <a:pos x="396" y="28"/>
                      </a:cxn>
                      <a:cxn ang="0">
                        <a:pos x="455" y="48"/>
                      </a:cxn>
                      <a:cxn ang="0">
                        <a:pos x="504" y="60"/>
                      </a:cxn>
                      <a:cxn ang="0">
                        <a:pos x="577" y="68"/>
                      </a:cxn>
                      <a:cxn ang="0">
                        <a:pos x="650" y="54"/>
                      </a:cxn>
                      <a:cxn ang="0">
                        <a:pos x="700" y="40"/>
                      </a:cxn>
                      <a:cxn ang="0">
                        <a:pos x="749" y="24"/>
                      </a:cxn>
                      <a:cxn ang="0">
                        <a:pos x="822" y="5"/>
                      </a:cxn>
                      <a:cxn ang="0">
                        <a:pos x="871" y="0"/>
                      </a:cxn>
                      <a:cxn ang="0">
                        <a:pos x="930" y="4"/>
                      </a:cxn>
                      <a:cxn ang="0">
                        <a:pos x="994" y="22"/>
                      </a:cxn>
                      <a:cxn ang="0">
                        <a:pos x="1043" y="52"/>
                      </a:cxn>
                      <a:cxn ang="0">
                        <a:pos x="1069" y="77"/>
                      </a:cxn>
                      <a:cxn ang="0">
                        <a:pos x="1102" y="126"/>
                      </a:cxn>
                      <a:cxn ang="0">
                        <a:pos x="1121" y="176"/>
                      </a:cxn>
                      <a:cxn ang="0">
                        <a:pos x="1131" y="249"/>
                      </a:cxn>
                      <a:cxn ang="0">
                        <a:pos x="1123" y="322"/>
                      </a:cxn>
                      <a:cxn ang="0">
                        <a:pos x="1102" y="395"/>
                      </a:cxn>
                      <a:cxn ang="0">
                        <a:pos x="1080" y="444"/>
                      </a:cxn>
                      <a:cxn ang="0">
                        <a:pos x="1050" y="494"/>
                      </a:cxn>
                      <a:cxn ang="0">
                        <a:pos x="1018" y="534"/>
                      </a:cxn>
                      <a:cxn ang="0">
                        <a:pos x="988" y="567"/>
                      </a:cxn>
                      <a:cxn ang="0">
                        <a:pos x="944" y="606"/>
                      </a:cxn>
                      <a:cxn ang="0">
                        <a:pos x="898" y="640"/>
                      </a:cxn>
                      <a:cxn ang="0">
                        <a:pos x="857" y="664"/>
                      </a:cxn>
                      <a:cxn ang="0">
                        <a:pos x="806" y="689"/>
                      </a:cxn>
                      <a:cxn ang="0">
                        <a:pos x="749" y="711"/>
                      </a:cxn>
                      <a:cxn ang="0">
                        <a:pos x="700" y="724"/>
                      </a:cxn>
                      <a:cxn ang="0">
                        <a:pos x="602" y="737"/>
                      </a:cxn>
                      <a:cxn ang="0">
                        <a:pos x="528" y="737"/>
                      </a:cxn>
                      <a:cxn ang="0">
                        <a:pos x="431" y="724"/>
                      </a:cxn>
                      <a:cxn ang="0">
                        <a:pos x="381" y="711"/>
                      </a:cxn>
                      <a:cxn ang="0">
                        <a:pos x="324" y="689"/>
                      </a:cxn>
                      <a:cxn ang="0">
                        <a:pos x="273" y="664"/>
                      </a:cxn>
                      <a:cxn ang="0">
                        <a:pos x="233" y="640"/>
                      </a:cxn>
                      <a:cxn ang="0">
                        <a:pos x="186" y="606"/>
                      </a:cxn>
                      <a:cxn ang="0">
                        <a:pos x="119" y="543"/>
                      </a:cxn>
                      <a:cxn ang="0">
                        <a:pos x="80" y="494"/>
                      </a:cxn>
                      <a:cxn ang="0">
                        <a:pos x="50" y="444"/>
                      </a:cxn>
                      <a:cxn ang="0">
                        <a:pos x="27" y="395"/>
                      </a:cxn>
                      <a:cxn ang="0">
                        <a:pos x="7" y="322"/>
                      </a:cxn>
                      <a:cxn ang="0">
                        <a:pos x="0" y="249"/>
                      </a:cxn>
                      <a:cxn ang="0">
                        <a:pos x="9" y="176"/>
                      </a:cxn>
                      <a:cxn ang="0">
                        <a:pos x="29" y="126"/>
                      </a:cxn>
                      <a:cxn ang="0">
                        <a:pos x="61" y="77"/>
                      </a:cxn>
                      <a:cxn ang="0">
                        <a:pos x="87" y="52"/>
                      </a:cxn>
                      <a:cxn ang="0">
                        <a:pos x="137" y="22"/>
                      </a:cxn>
                      <a:cxn ang="0">
                        <a:pos x="199" y="4"/>
                      </a:cxn>
                    </a:cxnLst>
                    <a:rect l="0" t="0" r="r" b="b"/>
                    <a:pathLst>
                      <a:path w="1131" h="738">
                        <a:moveTo>
                          <a:pt x="235" y="0"/>
                        </a:moveTo>
                        <a:lnTo>
                          <a:pt x="259" y="0"/>
                        </a:lnTo>
                        <a:lnTo>
                          <a:pt x="283" y="3"/>
                        </a:lnTo>
                        <a:lnTo>
                          <a:pt x="297" y="4"/>
                        </a:lnTo>
                        <a:lnTo>
                          <a:pt x="308" y="5"/>
                        </a:lnTo>
                        <a:lnTo>
                          <a:pt x="332" y="11"/>
                        </a:lnTo>
                        <a:lnTo>
                          <a:pt x="357" y="17"/>
                        </a:lnTo>
                        <a:lnTo>
                          <a:pt x="381" y="24"/>
                        </a:lnTo>
                        <a:lnTo>
                          <a:pt x="396" y="28"/>
                        </a:lnTo>
                        <a:lnTo>
                          <a:pt x="405" y="32"/>
                        </a:lnTo>
                        <a:lnTo>
                          <a:pt x="431" y="40"/>
                        </a:lnTo>
                        <a:lnTo>
                          <a:pt x="455" y="48"/>
                        </a:lnTo>
                        <a:lnTo>
                          <a:pt x="472" y="53"/>
                        </a:lnTo>
                        <a:lnTo>
                          <a:pt x="480" y="54"/>
                        </a:lnTo>
                        <a:lnTo>
                          <a:pt x="504" y="60"/>
                        </a:lnTo>
                        <a:lnTo>
                          <a:pt x="528" y="65"/>
                        </a:lnTo>
                        <a:lnTo>
                          <a:pt x="553" y="68"/>
                        </a:lnTo>
                        <a:lnTo>
                          <a:pt x="577" y="68"/>
                        </a:lnTo>
                        <a:lnTo>
                          <a:pt x="602" y="65"/>
                        </a:lnTo>
                        <a:lnTo>
                          <a:pt x="626" y="60"/>
                        </a:lnTo>
                        <a:lnTo>
                          <a:pt x="650" y="54"/>
                        </a:lnTo>
                        <a:lnTo>
                          <a:pt x="659" y="53"/>
                        </a:lnTo>
                        <a:lnTo>
                          <a:pt x="676" y="48"/>
                        </a:lnTo>
                        <a:lnTo>
                          <a:pt x="700" y="40"/>
                        </a:lnTo>
                        <a:lnTo>
                          <a:pt x="725" y="32"/>
                        </a:lnTo>
                        <a:lnTo>
                          <a:pt x="734" y="28"/>
                        </a:lnTo>
                        <a:lnTo>
                          <a:pt x="749" y="24"/>
                        </a:lnTo>
                        <a:lnTo>
                          <a:pt x="773" y="17"/>
                        </a:lnTo>
                        <a:lnTo>
                          <a:pt x="798" y="11"/>
                        </a:lnTo>
                        <a:lnTo>
                          <a:pt x="822" y="5"/>
                        </a:lnTo>
                        <a:lnTo>
                          <a:pt x="833" y="4"/>
                        </a:lnTo>
                        <a:lnTo>
                          <a:pt x="846" y="3"/>
                        </a:lnTo>
                        <a:lnTo>
                          <a:pt x="871" y="0"/>
                        </a:lnTo>
                        <a:lnTo>
                          <a:pt x="895" y="0"/>
                        </a:lnTo>
                        <a:lnTo>
                          <a:pt x="920" y="3"/>
                        </a:lnTo>
                        <a:lnTo>
                          <a:pt x="930" y="4"/>
                        </a:lnTo>
                        <a:lnTo>
                          <a:pt x="944" y="6"/>
                        </a:lnTo>
                        <a:lnTo>
                          <a:pt x="968" y="12"/>
                        </a:lnTo>
                        <a:lnTo>
                          <a:pt x="994" y="22"/>
                        </a:lnTo>
                        <a:lnTo>
                          <a:pt x="1006" y="28"/>
                        </a:lnTo>
                        <a:lnTo>
                          <a:pt x="1018" y="35"/>
                        </a:lnTo>
                        <a:lnTo>
                          <a:pt x="1043" y="52"/>
                        </a:lnTo>
                        <a:lnTo>
                          <a:pt x="1043" y="53"/>
                        </a:lnTo>
                        <a:lnTo>
                          <a:pt x="1067" y="75"/>
                        </a:lnTo>
                        <a:lnTo>
                          <a:pt x="1069" y="77"/>
                        </a:lnTo>
                        <a:lnTo>
                          <a:pt x="1087" y="101"/>
                        </a:lnTo>
                        <a:lnTo>
                          <a:pt x="1091" y="107"/>
                        </a:lnTo>
                        <a:lnTo>
                          <a:pt x="1102" y="126"/>
                        </a:lnTo>
                        <a:lnTo>
                          <a:pt x="1113" y="150"/>
                        </a:lnTo>
                        <a:lnTo>
                          <a:pt x="1116" y="159"/>
                        </a:lnTo>
                        <a:lnTo>
                          <a:pt x="1121" y="176"/>
                        </a:lnTo>
                        <a:lnTo>
                          <a:pt x="1126" y="200"/>
                        </a:lnTo>
                        <a:lnTo>
                          <a:pt x="1129" y="224"/>
                        </a:lnTo>
                        <a:lnTo>
                          <a:pt x="1131" y="249"/>
                        </a:lnTo>
                        <a:lnTo>
                          <a:pt x="1129" y="273"/>
                        </a:lnTo>
                        <a:lnTo>
                          <a:pt x="1127" y="298"/>
                        </a:lnTo>
                        <a:lnTo>
                          <a:pt x="1123" y="322"/>
                        </a:lnTo>
                        <a:lnTo>
                          <a:pt x="1119" y="346"/>
                        </a:lnTo>
                        <a:lnTo>
                          <a:pt x="1111" y="371"/>
                        </a:lnTo>
                        <a:lnTo>
                          <a:pt x="1102" y="395"/>
                        </a:lnTo>
                        <a:lnTo>
                          <a:pt x="1092" y="420"/>
                        </a:lnTo>
                        <a:lnTo>
                          <a:pt x="1091" y="420"/>
                        </a:lnTo>
                        <a:lnTo>
                          <a:pt x="1080" y="444"/>
                        </a:lnTo>
                        <a:lnTo>
                          <a:pt x="1067" y="467"/>
                        </a:lnTo>
                        <a:lnTo>
                          <a:pt x="1066" y="468"/>
                        </a:lnTo>
                        <a:lnTo>
                          <a:pt x="1050" y="494"/>
                        </a:lnTo>
                        <a:lnTo>
                          <a:pt x="1043" y="503"/>
                        </a:lnTo>
                        <a:lnTo>
                          <a:pt x="1031" y="518"/>
                        </a:lnTo>
                        <a:lnTo>
                          <a:pt x="1018" y="534"/>
                        </a:lnTo>
                        <a:lnTo>
                          <a:pt x="1010" y="543"/>
                        </a:lnTo>
                        <a:lnTo>
                          <a:pt x="994" y="561"/>
                        </a:lnTo>
                        <a:lnTo>
                          <a:pt x="988" y="567"/>
                        </a:lnTo>
                        <a:lnTo>
                          <a:pt x="968" y="585"/>
                        </a:lnTo>
                        <a:lnTo>
                          <a:pt x="961" y="591"/>
                        </a:lnTo>
                        <a:lnTo>
                          <a:pt x="944" y="606"/>
                        </a:lnTo>
                        <a:lnTo>
                          <a:pt x="932" y="616"/>
                        </a:lnTo>
                        <a:lnTo>
                          <a:pt x="920" y="624"/>
                        </a:lnTo>
                        <a:lnTo>
                          <a:pt x="898" y="640"/>
                        </a:lnTo>
                        <a:lnTo>
                          <a:pt x="895" y="641"/>
                        </a:lnTo>
                        <a:lnTo>
                          <a:pt x="871" y="657"/>
                        </a:lnTo>
                        <a:lnTo>
                          <a:pt x="857" y="664"/>
                        </a:lnTo>
                        <a:lnTo>
                          <a:pt x="846" y="670"/>
                        </a:lnTo>
                        <a:lnTo>
                          <a:pt x="822" y="682"/>
                        </a:lnTo>
                        <a:lnTo>
                          <a:pt x="806" y="689"/>
                        </a:lnTo>
                        <a:lnTo>
                          <a:pt x="798" y="693"/>
                        </a:lnTo>
                        <a:lnTo>
                          <a:pt x="773" y="702"/>
                        </a:lnTo>
                        <a:lnTo>
                          <a:pt x="749" y="711"/>
                        </a:lnTo>
                        <a:lnTo>
                          <a:pt x="738" y="713"/>
                        </a:lnTo>
                        <a:lnTo>
                          <a:pt x="725" y="718"/>
                        </a:lnTo>
                        <a:lnTo>
                          <a:pt x="700" y="724"/>
                        </a:lnTo>
                        <a:lnTo>
                          <a:pt x="676" y="729"/>
                        </a:lnTo>
                        <a:lnTo>
                          <a:pt x="650" y="732"/>
                        </a:lnTo>
                        <a:lnTo>
                          <a:pt x="602" y="737"/>
                        </a:lnTo>
                        <a:lnTo>
                          <a:pt x="586" y="738"/>
                        </a:lnTo>
                        <a:lnTo>
                          <a:pt x="545" y="738"/>
                        </a:lnTo>
                        <a:lnTo>
                          <a:pt x="528" y="737"/>
                        </a:lnTo>
                        <a:lnTo>
                          <a:pt x="480" y="732"/>
                        </a:lnTo>
                        <a:lnTo>
                          <a:pt x="455" y="729"/>
                        </a:lnTo>
                        <a:lnTo>
                          <a:pt x="431" y="724"/>
                        </a:lnTo>
                        <a:lnTo>
                          <a:pt x="405" y="718"/>
                        </a:lnTo>
                        <a:lnTo>
                          <a:pt x="392" y="713"/>
                        </a:lnTo>
                        <a:lnTo>
                          <a:pt x="381" y="711"/>
                        </a:lnTo>
                        <a:lnTo>
                          <a:pt x="357" y="702"/>
                        </a:lnTo>
                        <a:lnTo>
                          <a:pt x="332" y="693"/>
                        </a:lnTo>
                        <a:lnTo>
                          <a:pt x="324" y="689"/>
                        </a:lnTo>
                        <a:lnTo>
                          <a:pt x="308" y="682"/>
                        </a:lnTo>
                        <a:lnTo>
                          <a:pt x="283" y="670"/>
                        </a:lnTo>
                        <a:lnTo>
                          <a:pt x="273" y="664"/>
                        </a:lnTo>
                        <a:lnTo>
                          <a:pt x="259" y="657"/>
                        </a:lnTo>
                        <a:lnTo>
                          <a:pt x="235" y="641"/>
                        </a:lnTo>
                        <a:lnTo>
                          <a:pt x="233" y="640"/>
                        </a:lnTo>
                        <a:lnTo>
                          <a:pt x="210" y="624"/>
                        </a:lnTo>
                        <a:lnTo>
                          <a:pt x="198" y="616"/>
                        </a:lnTo>
                        <a:lnTo>
                          <a:pt x="186" y="606"/>
                        </a:lnTo>
                        <a:lnTo>
                          <a:pt x="168" y="591"/>
                        </a:lnTo>
                        <a:lnTo>
                          <a:pt x="161" y="585"/>
                        </a:lnTo>
                        <a:lnTo>
                          <a:pt x="119" y="543"/>
                        </a:lnTo>
                        <a:lnTo>
                          <a:pt x="113" y="534"/>
                        </a:lnTo>
                        <a:lnTo>
                          <a:pt x="98" y="518"/>
                        </a:lnTo>
                        <a:lnTo>
                          <a:pt x="80" y="494"/>
                        </a:lnTo>
                        <a:lnTo>
                          <a:pt x="65" y="468"/>
                        </a:lnTo>
                        <a:lnTo>
                          <a:pt x="63" y="467"/>
                        </a:lnTo>
                        <a:lnTo>
                          <a:pt x="50" y="444"/>
                        </a:lnTo>
                        <a:lnTo>
                          <a:pt x="39" y="420"/>
                        </a:lnTo>
                        <a:lnTo>
                          <a:pt x="38" y="420"/>
                        </a:lnTo>
                        <a:lnTo>
                          <a:pt x="27" y="395"/>
                        </a:lnTo>
                        <a:lnTo>
                          <a:pt x="19" y="371"/>
                        </a:lnTo>
                        <a:lnTo>
                          <a:pt x="12" y="346"/>
                        </a:lnTo>
                        <a:lnTo>
                          <a:pt x="7" y="322"/>
                        </a:lnTo>
                        <a:lnTo>
                          <a:pt x="3" y="298"/>
                        </a:lnTo>
                        <a:lnTo>
                          <a:pt x="1" y="273"/>
                        </a:lnTo>
                        <a:lnTo>
                          <a:pt x="0" y="249"/>
                        </a:lnTo>
                        <a:lnTo>
                          <a:pt x="1" y="224"/>
                        </a:lnTo>
                        <a:lnTo>
                          <a:pt x="5" y="200"/>
                        </a:lnTo>
                        <a:lnTo>
                          <a:pt x="9" y="176"/>
                        </a:lnTo>
                        <a:lnTo>
                          <a:pt x="14" y="159"/>
                        </a:lnTo>
                        <a:lnTo>
                          <a:pt x="18" y="150"/>
                        </a:lnTo>
                        <a:lnTo>
                          <a:pt x="29" y="126"/>
                        </a:lnTo>
                        <a:lnTo>
                          <a:pt x="39" y="107"/>
                        </a:lnTo>
                        <a:lnTo>
                          <a:pt x="43" y="101"/>
                        </a:lnTo>
                        <a:lnTo>
                          <a:pt x="61" y="77"/>
                        </a:lnTo>
                        <a:lnTo>
                          <a:pt x="63" y="75"/>
                        </a:lnTo>
                        <a:lnTo>
                          <a:pt x="87" y="53"/>
                        </a:lnTo>
                        <a:lnTo>
                          <a:pt x="87" y="52"/>
                        </a:lnTo>
                        <a:lnTo>
                          <a:pt x="113" y="35"/>
                        </a:lnTo>
                        <a:lnTo>
                          <a:pt x="125" y="28"/>
                        </a:lnTo>
                        <a:lnTo>
                          <a:pt x="137" y="22"/>
                        </a:lnTo>
                        <a:lnTo>
                          <a:pt x="161" y="12"/>
                        </a:lnTo>
                        <a:lnTo>
                          <a:pt x="186" y="6"/>
                        </a:lnTo>
                        <a:lnTo>
                          <a:pt x="199" y="4"/>
                        </a:lnTo>
                        <a:lnTo>
                          <a:pt x="210" y="3"/>
                        </a:lnTo>
                        <a:lnTo>
                          <a:pt x="235" y="0"/>
                        </a:lnTo>
                        <a:close/>
                      </a:path>
                    </a:pathLst>
                  </a:custGeom>
                  <a:solidFill>
                    <a:srgbClr val="00DFDF"/>
                  </a:solidFill>
                  <a:ln w="0">
                    <a:solidFill>
                      <a:srgbClr val="00DFD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3" name="Freeform 221"/>
                  <p:cNvSpPr>
                    <a:spLocks/>
                  </p:cNvSpPr>
                  <p:nvPr/>
                </p:nvSpPr>
                <p:spPr bwMode="auto">
                  <a:xfrm>
                    <a:off x="2144" y="2201"/>
                    <a:ext cx="1073" cy="702"/>
                  </a:xfrm>
                  <a:custGeom>
                    <a:avLst/>
                    <a:gdLst/>
                    <a:ahLst/>
                    <a:cxnLst>
                      <a:cxn ang="0">
                        <a:pos x="279" y="4"/>
                      </a:cxn>
                      <a:cxn ang="0">
                        <a:pos x="352" y="21"/>
                      </a:cxn>
                      <a:cxn ang="0">
                        <a:pos x="438" y="47"/>
                      </a:cxn>
                      <a:cxn ang="0">
                        <a:pos x="524" y="63"/>
                      </a:cxn>
                      <a:cxn ang="0">
                        <a:pos x="621" y="51"/>
                      </a:cxn>
                      <a:cxn ang="0">
                        <a:pos x="714" y="22"/>
                      </a:cxn>
                      <a:cxn ang="0">
                        <a:pos x="769" y="9"/>
                      </a:cxn>
                      <a:cxn ang="0">
                        <a:pos x="842" y="0"/>
                      </a:cxn>
                      <a:cxn ang="0">
                        <a:pos x="915" y="11"/>
                      </a:cxn>
                      <a:cxn ang="0">
                        <a:pos x="965" y="32"/>
                      </a:cxn>
                      <a:cxn ang="0">
                        <a:pos x="1013" y="71"/>
                      </a:cxn>
                      <a:cxn ang="0">
                        <a:pos x="1038" y="106"/>
                      </a:cxn>
                      <a:cxn ang="0">
                        <a:pos x="1062" y="165"/>
                      </a:cxn>
                      <a:cxn ang="0">
                        <a:pos x="1073" y="243"/>
                      </a:cxn>
                      <a:cxn ang="0">
                        <a:pos x="1064" y="316"/>
                      </a:cxn>
                      <a:cxn ang="0">
                        <a:pos x="1050" y="365"/>
                      </a:cxn>
                      <a:cxn ang="0">
                        <a:pos x="1029" y="414"/>
                      </a:cxn>
                      <a:cxn ang="0">
                        <a:pos x="1002" y="462"/>
                      </a:cxn>
                      <a:cxn ang="0">
                        <a:pos x="965" y="512"/>
                      </a:cxn>
                      <a:cxn ang="0">
                        <a:pos x="915" y="561"/>
                      </a:cxn>
                      <a:cxn ang="0">
                        <a:pos x="866" y="599"/>
                      </a:cxn>
                      <a:cxn ang="0">
                        <a:pos x="817" y="630"/>
                      </a:cxn>
                      <a:cxn ang="0">
                        <a:pos x="744" y="664"/>
                      </a:cxn>
                      <a:cxn ang="0">
                        <a:pos x="671" y="687"/>
                      </a:cxn>
                      <a:cxn ang="0">
                        <a:pos x="573" y="701"/>
                      </a:cxn>
                      <a:cxn ang="0">
                        <a:pos x="499" y="701"/>
                      </a:cxn>
                      <a:cxn ang="0">
                        <a:pos x="402" y="687"/>
                      </a:cxn>
                      <a:cxn ang="0">
                        <a:pos x="328" y="664"/>
                      </a:cxn>
                      <a:cxn ang="0">
                        <a:pos x="262" y="634"/>
                      </a:cxn>
                      <a:cxn ang="0">
                        <a:pos x="220" y="610"/>
                      </a:cxn>
                      <a:cxn ang="0">
                        <a:pos x="181" y="581"/>
                      </a:cxn>
                      <a:cxn ang="0">
                        <a:pos x="130" y="537"/>
                      </a:cxn>
                      <a:cxn ang="0">
                        <a:pos x="84" y="480"/>
                      </a:cxn>
                      <a:cxn ang="0">
                        <a:pos x="56" y="438"/>
                      </a:cxn>
                      <a:cxn ang="0">
                        <a:pos x="32" y="389"/>
                      </a:cxn>
                      <a:cxn ang="0">
                        <a:pos x="10" y="324"/>
                      </a:cxn>
                      <a:cxn ang="0">
                        <a:pos x="1" y="267"/>
                      </a:cxn>
                      <a:cxn ang="0">
                        <a:pos x="3" y="194"/>
                      </a:cxn>
                      <a:cxn ang="0">
                        <a:pos x="27" y="120"/>
                      </a:cxn>
                      <a:cxn ang="0">
                        <a:pos x="58" y="72"/>
                      </a:cxn>
                      <a:cxn ang="0">
                        <a:pos x="87" y="47"/>
                      </a:cxn>
                      <a:cxn ang="0">
                        <a:pos x="157" y="11"/>
                      </a:cxn>
                      <a:cxn ang="0">
                        <a:pos x="230" y="0"/>
                      </a:cxn>
                    </a:cxnLst>
                    <a:rect l="0" t="0" r="r" b="b"/>
                    <a:pathLst>
                      <a:path w="1073" h="702">
                        <a:moveTo>
                          <a:pt x="230" y="0"/>
                        </a:moveTo>
                        <a:lnTo>
                          <a:pt x="254" y="2"/>
                        </a:lnTo>
                        <a:lnTo>
                          <a:pt x="279" y="4"/>
                        </a:lnTo>
                        <a:lnTo>
                          <a:pt x="303" y="9"/>
                        </a:lnTo>
                        <a:lnTo>
                          <a:pt x="328" y="15"/>
                        </a:lnTo>
                        <a:lnTo>
                          <a:pt x="352" y="21"/>
                        </a:lnTo>
                        <a:lnTo>
                          <a:pt x="358" y="22"/>
                        </a:lnTo>
                        <a:lnTo>
                          <a:pt x="402" y="36"/>
                        </a:lnTo>
                        <a:lnTo>
                          <a:pt x="438" y="47"/>
                        </a:lnTo>
                        <a:lnTo>
                          <a:pt x="451" y="51"/>
                        </a:lnTo>
                        <a:lnTo>
                          <a:pt x="499" y="60"/>
                        </a:lnTo>
                        <a:lnTo>
                          <a:pt x="524" y="63"/>
                        </a:lnTo>
                        <a:lnTo>
                          <a:pt x="548" y="63"/>
                        </a:lnTo>
                        <a:lnTo>
                          <a:pt x="573" y="60"/>
                        </a:lnTo>
                        <a:lnTo>
                          <a:pt x="621" y="51"/>
                        </a:lnTo>
                        <a:lnTo>
                          <a:pt x="635" y="47"/>
                        </a:lnTo>
                        <a:lnTo>
                          <a:pt x="671" y="36"/>
                        </a:lnTo>
                        <a:lnTo>
                          <a:pt x="714" y="22"/>
                        </a:lnTo>
                        <a:lnTo>
                          <a:pt x="720" y="21"/>
                        </a:lnTo>
                        <a:lnTo>
                          <a:pt x="744" y="15"/>
                        </a:lnTo>
                        <a:lnTo>
                          <a:pt x="769" y="9"/>
                        </a:lnTo>
                        <a:lnTo>
                          <a:pt x="793" y="4"/>
                        </a:lnTo>
                        <a:lnTo>
                          <a:pt x="817" y="2"/>
                        </a:lnTo>
                        <a:lnTo>
                          <a:pt x="842" y="0"/>
                        </a:lnTo>
                        <a:lnTo>
                          <a:pt x="866" y="2"/>
                        </a:lnTo>
                        <a:lnTo>
                          <a:pt x="891" y="5"/>
                        </a:lnTo>
                        <a:lnTo>
                          <a:pt x="915" y="11"/>
                        </a:lnTo>
                        <a:lnTo>
                          <a:pt x="939" y="20"/>
                        </a:lnTo>
                        <a:lnTo>
                          <a:pt x="945" y="22"/>
                        </a:lnTo>
                        <a:lnTo>
                          <a:pt x="965" y="32"/>
                        </a:lnTo>
                        <a:lnTo>
                          <a:pt x="985" y="47"/>
                        </a:lnTo>
                        <a:lnTo>
                          <a:pt x="989" y="50"/>
                        </a:lnTo>
                        <a:lnTo>
                          <a:pt x="1013" y="71"/>
                        </a:lnTo>
                        <a:lnTo>
                          <a:pt x="1014" y="72"/>
                        </a:lnTo>
                        <a:lnTo>
                          <a:pt x="1032" y="95"/>
                        </a:lnTo>
                        <a:lnTo>
                          <a:pt x="1038" y="106"/>
                        </a:lnTo>
                        <a:lnTo>
                          <a:pt x="1045" y="120"/>
                        </a:lnTo>
                        <a:lnTo>
                          <a:pt x="1056" y="144"/>
                        </a:lnTo>
                        <a:lnTo>
                          <a:pt x="1062" y="165"/>
                        </a:lnTo>
                        <a:lnTo>
                          <a:pt x="1069" y="194"/>
                        </a:lnTo>
                        <a:lnTo>
                          <a:pt x="1072" y="218"/>
                        </a:lnTo>
                        <a:lnTo>
                          <a:pt x="1073" y="243"/>
                        </a:lnTo>
                        <a:lnTo>
                          <a:pt x="1072" y="267"/>
                        </a:lnTo>
                        <a:lnTo>
                          <a:pt x="1069" y="292"/>
                        </a:lnTo>
                        <a:lnTo>
                          <a:pt x="1064" y="316"/>
                        </a:lnTo>
                        <a:lnTo>
                          <a:pt x="1062" y="324"/>
                        </a:lnTo>
                        <a:lnTo>
                          <a:pt x="1058" y="340"/>
                        </a:lnTo>
                        <a:lnTo>
                          <a:pt x="1050" y="365"/>
                        </a:lnTo>
                        <a:lnTo>
                          <a:pt x="1040" y="389"/>
                        </a:lnTo>
                        <a:lnTo>
                          <a:pt x="1038" y="396"/>
                        </a:lnTo>
                        <a:lnTo>
                          <a:pt x="1029" y="414"/>
                        </a:lnTo>
                        <a:lnTo>
                          <a:pt x="1016" y="438"/>
                        </a:lnTo>
                        <a:lnTo>
                          <a:pt x="1014" y="443"/>
                        </a:lnTo>
                        <a:lnTo>
                          <a:pt x="1002" y="462"/>
                        </a:lnTo>
                        <a:lnTo>
                          <a:pt x="989" y="480"/>
                        </a:lnTo>
                        <a:lnTo>
                          <a:pt x="984" y="488"/>
                        </a:lnTo>
                        <a:lnTo>
                          <a:pt x="965" y="512"/>
                        </a:lnTo>
                        <a:lnTo>
                          <a:pt x="942" y="537"/>
                        </a:lnTo>
                        <a:lnTo>
                          <a:pt x="939" y="538"/>
                        </a:lnTo>
                        <a:lnTo>
                          <a:pt x="915" y="561"/>
                        </a:lnTo>
                        <a:lnTo>
                          <a:pt x="891" y="581"/>
                        </a:lnTo>
                        <a:lnTo>
                          <a:pt x="887" y="585"/>
                        </a:lnTo>
                        <a:lnTo>
                          <a:pt x="866" y="599"/>
                        </a:lnTo>
                        <a:lnTo>
                          <a:pt x="852" y="610"/>
                        </a:lnTo>
                        <a:lnTo>
                          <a:pt x="842" y="616"/>
                        </a:lnTo>
                        <a:lnTo>
                          <a:pt x="817" y="630"/>
                        </a:lnTo>
                        <a:lnTo>
                          <a:pt x="769" y="654"/>
                        </a:lnTo>
                        <a:lnTo>
                          <a:pt x="758" y="658"/>
                        </a:lnTo>
                        <a:lnTo>
                          <a:pt x="744" y="664"/>
                        </a:lnTo>
                        <a:lnTo>
                          <a:pt x="696" y="681"/>
                        </a:lnTo>
                        <a:lnTo>
                          <a:pt x="685" y="683"/>
                        </a:lnTo>
                        <a:lnTo>
                          <a:pt x="671" y="687"/>
                        </a:lnTo>
                        <a:lnTo>
                          <a:pt x="647" y="692"/>
                        </a:lnTo>
                        <a:lnTo>
                          <a:pt x="621" y="696"/>
                        </a:lnTo>
                        <a:lnTo>
                          <a:pt x="573" y="701"/>
                        </a:lnTo>
                        <a:lnTo>
                          <a:pt x="548" y="702"/>
                        </a:lnTo>
                        <a:lnTo>
                          <a:pt x="524" y="702"/>
                        </a:lnTo>
                        <a:lnTo>
                          <a:pt x="499" y="701"/>
                        </a:lnTo>
                        <a:lnTo>
                          <a:pt x="451" y="696"/>
                        </a:lnTo>
                        <a:lnTo>
                          <a:pt x="426" y="692"/>
                        </a:lnTo>
                        <a:lnTo>
                          <a:pt x="402" y="687"/>
                        </a:lnTo>
                        <a:lnTo>
                          <a:pt x="387" y="683"/>
                        </a:lnTo>
                        <a:lnTo>
                          <a:pt x="376" y="681"/>
                        </a:lnTo>
                        <a:lnTo>
                          <a:pt x="328" y="664"/>
                        </a:lnTo>
                        <a:lnTo>
                          <a:pt x="314" y="658"/>
                        </a:lnTo>
                        <a:lnTo>
                          <a:pt x="303" y="654"/>
                        </a:lnTo>
                        <a:lnTo>
                          <a:pt x="262" y="634"/>
                        </a:lnTo>
                        <a:lnTo>
                          <a:pt x="254" y="630"/>
                        </a:lnTo>
                        <a:lnTo>
                          <a:pt x="230" y="616"/>
                        </a:lnTo>
                        <a:lnTo>
                          <a:pt x="220" y="610"/>
                        </a:lnTo>
                        <a:lnTo>
                          <a:pt x="206" y="599"/>
                        </a:lnTo>
                        <a:lnTo>
                          <a:pt x="186" y="585"/>
                        </a:lnTo>
                        <a:lnTo>
                          <a:pt x="181" y="581"/>
                        </a:lnTo>
                        <a:lnTo>
                          <a:pt x="157" y="561"/>
                        </a:lnTo>
                        <a:lnTo>
                          <a:pt x="132" y="538"/>
                        </a:lnTo>
                        <a:lnTo>
                          <a:pt x="130" y="537"/>
                        </a:lnTo>
                        <a:lnTo>
                          <a:pt x="108" y="512"/>
                        </a:lnTo>
                        <a:lnTo>
                          <a:pt x="88" y="488"/>
                        </a:lnTo>
                        <a:lnTo>
                          <a:pt x="84" y="480"/>
                        </a:lnTo>
                        <a:lnTo>
                          <a:pt x="70" y="462"/>
                        </a:lnTo>
                        <a:lnTo>
                          <a:pt x="58" y="443"/>
                        </a:lnTo>
                        <a:lnTo>
                          <a:pt x="56" y="438"/>
                        </a:lnTo>
                        <a:lnTo>
                          <a:pt x="43" y="414"/>
                        </a:lnTo>
                        <a:lnTo>
                          <a:pt x="34" y="396"/>
                        </a:lnTo>
                        <a:lnTo>
                          <a:pt x="32" y="389"/>
                        </a:lnTo>
                        <a:lnTo>
                          <a:pt x="22" y="365"/>
                        </a:lnTo>
                        <a:lnTo>
                          <a:pt x="14" y="340"/>
                        </a:lnTo>
                        <a:lnTo>
                          <a:pt x="10" y="324"/>
                        </a:lnTo>
                        <a:lnTo>
                          <a:pt x="8" y="316"/>
                        </a:lnTo>
                        <a:lnTo>
                          <a:pt x="3" y="292"/>
                        </a:lnTo>
                        <a:lnTo>
                          <a:pt x="1" y="267"/>
                        </a:lnTo>
                        <a:lnTo>
                          <a:pt x="0" y="243"/>
                        </a:lnTo>
                        <a:lnTo>
                          <a:pt x="1" y="218"/>
                        </a:lnTo>
                        <a:lnTo>
                          <a:pt x="3" y="194"/>
                        </a:lnTo>
                        <a:lnTo>
                          <a:pt x="10" y="165"/>
                        </a:lnTo>
                        <a:lnTo>
                          <a:pt x="16" y="144"/>
                        </a:lnTo>
                        <a:lnTo>
                          <a:pt x="27" y="120"/>
                        </a:lnTo>
                        <a:lnTo>
                          <a:pt x="34" y="106"/>
                        </a:lnTo>
                        <a:lnTo>
                          <a:pt x="40" y="95"/>
                        </a:lnTo>
                        <a:lnTo>
                          <a:pt x="58" y="72"/>
                        </a:lnTo>
                        <a:lnTo>
                          <a:pt x="60" y="71"/>
                        </a:lnTo>
                        <a:lnTo>
                          <a:pt x="84" y="50"/>
                        </a:lnTo>
                        <a:lnTo>
                          <a:pt x="87" y="47"/>
                        </a:lnTo>
                        <a:lnTo>
                          <a:pt x="108" y="32"/>
                        </a:lnTo>
                        <a:lnTo>
                          <a:pt x="132" y="20"/>
                        </a:lnTo>
                        <a:lnTo>
                          <a:pt x="157" y="11"/>
                        </a:lnTo>
                        <a:lnTo>
                          <a:pt x="181" y="5"/>
                        </a:lnTo>
                        <a:lnTo>
                          <a:pt x="206" y="2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rgbClr val="00EFEF"/>
                  </a:solidFill>
                  <a:ln w="0">
                    <a:solidFill>
                      <a:srgbClr val="00EFE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" name="Freeform 222"/>
                  <p:cNvSpPr>
                    <a:spLocks/>
                  </p:cNvSpPr>
                  <p:nvPr/>
                </p:nvSpPr>
                <p:spPr bwMode="auto">
                  <a:xfrm>
                    <a:off x="2162" y="1390"/>
                    <a:ext cx="1037" cy="863"/>
                  </a:xfrm>
                  <a:custGeom>
                    <a:avLst/>
                    <a:gdLst/>
                    <a:ahLst/>
                    <a:cxnLst>
                      <a:cxn ang="0">
                        <a:pos x="564" y="1"/>
                      </a:cxn>
                      <a:cxn ang="0">
                        <a:pos x="629" y="11"/>
                      </a:cxn>
                      <a:cxn ang="0">
                        <a:pos x="685" y="25"/>
                      </a:cxn>
                      <a:cxn ang="0">
                        <a:pos x="746" y="51"/>
                      </a:cxn>
                      <a:cxn ang="0">
                        <a:pos x="799" y="79"/>
                      </a:cxn>
                      <a:cxn ang="0">
                        <a:pos x="848" y="114"/>
                      </a:cxn>
                      <a:cxn ang="0">
                        <a:pos x="889" y="148"/>
                      </a:cxn>
                      <a:cxn ang="0">
                        <a:pos x="921" y="184"/>
                      </a:cxn>
                      <a:cxn ang="0">
                        <a:pos x="968" y="246"/>
                      </a:cxn>
                      <a:cxn ang="0">
                        <a:pos x="993" y="295"/>
                      </a:cxn>
                      <a:cxn ang="0">
                        <a:pos x="1013" y="343"/>
                      </a:cxn>
                      <a:cxn ang="0">
                        <a:pos x="1032" y="418"/>
                      </a:cxn>
                      <a:cxn ang="0">
                        <a:pos x="1035" y="491"/>
                      </a:cxn>
                      <a:cxn ang="0">
                        <a:pos x="1023" y="564"/>
                      </a:cxn>
                      <a:cxn ang="0">
                        <a:pos x="1003" y="613"/>
                      </a:cxn>
                      <a:cxn ang="0">
                        <a:pos x="971" y="658"/>
                      </a:cxn>
                      <a:cxn ang="0">
                        <a:pos x="921" y="699"/>
                      </a:cxn>
                      <a:cxn ang="0">
                        <a:pos x="873" y="726"/>
                      </a:cxn>
                      <a:cxn ang="0">
                        <a:pos x="800" y="760"/>
                      </a:cxn>
                      <a:cxn ang="0">
                        <a:pos x="746" y="784"/>
                      </a:cxn>
                      <a:cxn ang="0">
                        <a:pos x="693" y="809"/>
                      </a:cxn>
                      <a:cxn ang="0">
                        <a:pos x="639" y="833"/>
                      </a:cxn>
                      <a:cxn ang="0">
                        <a:pos x="579" y="855"/>
                      </a:cxn>
                      <a:cxn ang="0">
                        <a:pos x="530" y="863"/>
                      </a:cxn>
                      <a:cxn ang="0">
                        <a:pos x="470" y="858"/>
                      </a:cxn>
                      <a:cxn ang="0">
                        <a:pos x="408" y="838"/>
                      </a:cxn>
                      <a:cxn ang="0">
                        <a:pos x="342" y="809"/>
                      </a:cxn>
                      <a:cxn ang="0">
                        <a:pos x="290" y="784"/>
                      </a:cxn>
                      <a:cxn ang="0">
                        <a:pos x="236" y="761"/>
                      </a:cxn>
                      <a:cxn ang="0">
                        <a:pos x="188" y="738"/>
                      </a:cxn>
                      <a:cxn ang="0">
                        <a:pos x="139" y="713"/>
                      </a:cxn>
                      <a:cxn ang="0">
                        <a:pos x="98" y="687"/>
                      </a:cxn>
                      <a:cxn ang="0">
                        <a:pos x="66" y="658"/>
                      </a:cxn>
                      <a:cxn ang="0">
                        <a:pos x="33" y="613"/>
                      </a:cxn>
                      <a:cxn ang="0">
                        <a:pos x="12" y="564"/>
                      </a:cxn>
                      <a:cxn ang="0">
                        <a:pos x="1" y="491"/>
                      </a:cxn>
                      <a:cxn ang="0">
                        <a:pos x="4" y="418"/>
                      </a:cxn>
                      <a:cxn ang="0">
                        <a:pos x="24" y="343"/>
                      </a:cxn>
                      <a:cxn ang="0">
                        <a:pos x="43" y="295"/>
                      </a:cxn>
                      <a:cxn ang="0">
                        <a:pos x="68" y="246"/>
                      </a:cxn>
                      <a:cxn ang="0">
                        <a:pos x="114" y="184"/>
                      </a:cxn>
                      <a:cxn ang="0">
                        <a:pos x="147" y="148"/>
                      </a:cxn>
                      <a:cxn ang="0">
                        <a:pos x="188" y="114"/>
                      </a:cxn>
                      <a:cxn ang="0">
                        <a:pos x="236" y="79"/>
                      </a:cxn>
                      <a:cxn ang="0">
                        <a:pos x="310" y="41"/>
                      </a:cxn>
                      <a:cxn ang="0">
                        <a:pos x="358" y="23"/>
                      </a:cxn>
                      <a:cxn ang="0">
                        <a:pos x="433" y="6"/>
                      </a:cxn>
                      <a:cxn ang="0">
                        <a:pos x="481" y="0"/>
                      </a:cxn>
                    </a:cxnLst>
                    <a:rect l="0" t="0" r="r" b="b"/>
                    <a:pathLst>
                      <a:path w="1037" h="863">
                        <a:moveTo>
                          <a:pt x="481" y="0"/>
                        </a:moveTo>
                        <a:lnTo>
                          <a:pt x="555" y="0"/>
                        </a:lnTo>
                        <a:lnTo>
                          <a:pt x="564" y="1"/>
                        </a:lnTo>
                        <a:lnTo>
                          <a:pt x="579" y="3"/>
                        </a:lnTo>
                        <a:lnTo>
                          <a:pt x="603" y="6"/>
                        </a:lnTo>
                        <a:lnTo>
                          <a:pt x="629" y="11"/>
                        </a:lnTo>
                        <a:lnTo>
                          <a:pt x="653" y="17"/>
                        </a:lnTo>
                        <a:lnTo>
                          <a:pt x="678" y="23"/>
                        </a:lnTo>
                        <a:lnTo>
                          <a:pt x="685" y="25"/>
                        </a:lnTo>
                        <a:lnTo>
                          <a:pt x="702" y="31"/>
                        </a:lnTo>
                        <a:lnTo>
                          <a:pt x="726" y="41"/>
                        </a:lnTo>
                        <a:lnTo>
                          <a:pt x="746" y="51"/>
                        </a:lnTo>
                        <a:lnTo>
                          <a:pt x="775" y="65"/>
                        </a:lnTo>
                        <a:lnTo>
                          <a:pt x="792" y="75"/>
                        </a:lnTo>
                        <a:lnTo>
                          <a:pt x="799" y="79"/>
                        </a:lnTo>
                        <a:lnTo>
                          <a:pt x="824" y="95"/>
                        </a:lnTo>
                        <a:lnTo>
                          <a:pt x="829" y="100"/>
                        </a:lnTo>
                        <a:lnTo>
                          <a:pt x="848" y="114"/>
                        </a:lnTo>
                        <a:lnTo>
                          <a:pt x="861" y="124"/>
                        </a:lnTo>
                        <a:lnTo>
                          <a:pt x="873" y="135"/>
                        </a:lnTo>
                        <a:lnTo>
                          <a:pt x="889" y="148"/>
                        </a:lnTo>
                        <a:lnTo>
                          <a:pt x="897" y="157"/>
                        </a:lnTo>
                        <a:lnTo>
                          <a:pt x="913" y="173"/>
                        </a:lnTo>
                        <a:lnTo>
                          <a:pt x="921" y="184"/>
                        </a:lnTo>
                        <a:lnTo>
                          <a:pt x="933" y="197"/>
                        </a:lnTo>
                        <a:lnTo>
                          <a:pt x="947" y="214"/>
                        </a:lnTo>
                        <a:lnTo>
                          <a:pt x="968" y="246"/>
                        </a:lnTo>
                        <a:lnTo>
                          <a:pt x="971" y="251"/>
                        </a:lnTo>
                        <a:lnTo>
                          <a:pt x="981" y="270"/>
                        </a:lnTo>
                        <a:lnTo>
                          <a:pt x="993" y="295"/>
                        </a:lnTo>
                        <a:lnTo>
                          <a:pt x="996" y="299"/>
                        </a:lnTo>
                        <a:lnTo>
                          <a:pt x="1004" y="319"/>
                        </a:lnTo>
                        <a:lnTo>
                          <a:pt x="1013" y="343"/>
                        </a:lnTo>
                        <a:lnTo>
                          <a:pt x="1021" y="369"/>
                        </a:lnTo>
                        <a:lnTo>
                          <a:pt x="1027" y="393"/>
                        </a:lnTo>
                        <a:lnTo>
                          <a:pt x="1032" y="418"/>
                        </a:lnTo>
                        <a:lnTo>
                          <a:pt x="1035" y="442"/>
                        </a:lnTo>
                        <a:lnTo>
                          <a:pt x="1037" y="466"/>
                        </a:lnTo>
                        <a:lnTo>
                          <a:pt x="1035" y="491"/>
                        </a:lnTo>
                        <a:lnTo>
                          <a:pt x="1033" y="515"/>
                        </a:lnTo>
                        <a:lnTo>
                          <a:pt x="1029" y="540"/>
                        </a:lnTo>
                        <a:lnTo>
                          <a:pt x="1023" y="564"/>
                        </a:lnTo>
                        <a:lnTo>
                          <a:pt x="1020" y="577"/>
                        </a:lnTo>
                        <a:lnTo>
                          <a:pt x="1015" y="588"/>
                        </a:lnTo>
                        <a:lnTo>
                          <a:pt x="1003" y="613"/>
                        </a:lnTo>
                        <a:lnTo>
                          <a:pt x="996" y="625"/>
                        </a:lnTo>
                        <a:lnTo>
                          <a:pt x="987" y="637"/>
                        </a:lnTo>
                        <a:lnTo>
                          <a:pt x="971" y="658"/>
                        </a:lnTo>
                        <a:lnTo>
                          <a:pt x="967" y="663"/>
                        </a:lnTo>
                        <a:lnTo>
                          <a:pt x="947" y="681"/>
                        </a:lnTo>
                        <a:lnTo>
                          <a:pt x="921" y="699"/>
                        </a:lnTo>
                        <a:lnTo>
                          <a:pt x="901" y="711"/>
                        </a:lnTo>
                        <a:lnTo>
                          <a:pt x="897" y="713"/>
                        </a:lnTo>
                        <a:lnTo>
                          <a:pt x="873" y="726"/>
                        </a:lnTo>
                        <a:lnTo>
                          <a:pt x="853" y="736"/>
                        </a:lnTo>
                        <a:lnTo>
                          <a:pt x="848" y="738"/>
                        </a:lnTo>
                        <a:lnTo>
                          <a:pt x="800" y="760"/>
                        </a:lnTo>
                        <a:lnTo>
                          <a:pt x="799" y="761"/>
                        </a:lnTo>
                        <a:lnTo>
                          <a:pt x="751" y="783"/>
                        </a:lnTo>
                        <a:lnTo>
                          <a:pt x="746" y="784"/>
                        </a:lnTo>
                        <a:lnTo>
                          <a:pt x="726" y="795"/>
                        </a:lnTo>
                        <a:lnTo>
                          <a:pt x="702" y="805"/>
                        </a:lnTo>
                        <a:lnTo>
                          <a:pt x="693" y="809"/>
                        </a:lnTo>
                        <a:lnTo>
                          <a:pt x="678" y="816"/>
                        </a:lnTo>
                        <a:lnTo>
                          <a:pt x="653" y="828"/>
                        </a:lnTo>
                        <a:lnTo>
                          <a:pt x="639" y="833"/>
                        </a:lnTo>
                        <a:lnTo>
                          <a:pt x="629" y="838"/>
                        </a:lnTo>
                        <a:lnTo>
                          <a:pt x="603" y="847"/>
                        </a:lnTo>
                        <a:lnTo>
                          <a:pt x="579" y="855"/>
                        </a:lnTo>
                        <a:lnTo>
                          <a:pt x="566" y="858"/>
                        </a:lnTo>
                        <a:lnTo>
                          <a:pt x="555" y="859"/>
                        </a:lnTo>
                        <a:lnTo>
                          <a:pt x="530" y="863"/>
                        </a:lnTo>
                        <a:lnTo>
                          <a:pt x="506" y="863"/>
                        </a:lnTo>
                        <a:lnTo>
                          <a:pt x="481" y="859"/>
                        </a:lnTo>
                        <a:lnTo>
                          <a:pt x="470" y="858"/>
                        </a:lnTo>
                        <a:lnTo>
                          <a:pt x="457" y="855"/>
                        </a:lnTo>
                        <a:lnTo>
                          <a:pt x="433" y="847"/>
                        </a:lnTo>
                        <a:lnTo>
                          <a:pt x="408" y="838"/>
                        </a:lnTo>
                        <a:lnTo>
                          <a:pt x="384" y="828"/>
                        </a:lnTo>
                        <a:lnTo>
                          <a:pt x="358" y="816"/>
                        </a:lnTo>
                        <a:lnTo>
                          <a:pt x="342" y="809"/>
                        </a:lnTo>
                        <a:lnTo>
                          <a:pt x="334" y="805"/>
                        </a:lnTo>
                        <a:lnTo>
                          <a:pt x="310" y="795"/>
                        </a:lnTo>
                        <a:lnTo>
                          <a:pt x="290" y="784"/>
                        </a:lnTo>
                        <a:lnTo>
                          <a:pt x="285" y="783"/>
                        </a:lnTo>
                        <a:lnTo>
                          <a:pt x="261" y="772"/>
                        </a:lnTo>
                        <a:lnTo>
                          <a:pt x="236" y="761"/>
                        </a:lnTo>
                        <a:lnTo>
                          <a:pt x="235" y="760"/>
                        </a:lnTo>
                        <a:lnTo>
                          <a:pt x="212" y="749"/>
                        </a:lnTo>
                        <a:lnTo>
                          <a:pt x="188" y="738"/>
                        </a:lnTo>
                        <a:lnTo>
                          <a:pt x="182" y="736"/>
                        </a:lnTo>
                        <a:lnTo>
                          <a:pt x="163" y="726"/>
                        </a:lnTo>
                        <a:lnTo>
                          <a:pt x="139" y="713"/>
                        </a:lnTo>
                        <a:lnTo>
                          <a:pt x="135" y="711"/>
                        </a:lnTo>
                        <a:lnTo>
                          <a:pt x="114" y="699"/>
                        </a:lnTo>
                        <a:lnTo>
                          <a:pt x="98" y="687"/>
                        </a:lnTo>
                        <a:lnTo>
                          <a:pt x="90" y="681"/>
                        </a:lnTo>
                        <a:lnTo>
                          <a:pt x="69" y="663"/>
                        </a:lnTo>
                        <a:lnTo>
                          <a:pt x="66" y="658"/>
                        </a:lnTo>
                        <a:lnTo>
                          <a:pt x="49" y="637"/>
                        </a:lnTo>
                        <a:lnTo>
                          <a:pt x="40" y="625"/>
                        </a:lnTo>
                        <a:lnTo>
                          <a:pt x="33" y="613"/>
                        </a:lnTo>
                        <a:lnTo>
                          <a:pt x="21" y="588"/>
                        </a:lnTo>
                        <a:lnTo>
                          <a:pt x="16" y="577"/>
                        </a:lnTo>
                        <a:lnTo>
                          <a:pt x="12" y="564"/>
                        </a:lnTo>
                        <a:lnTo>
                          <a:pt x="7" y="540"/>
                        </a:lnTo>
                        <a:lnTo>
                          <a:pt x="3" y="515"/>
                        </a:lnTo>
                        <a:lnTo>
                          <a:pt x="1" y="491"/>
                        </a:lnTo>
                        <a:lnTo>
                          <a:pt x="0" y="466"/>
                        </a:lnTo>
                        <a:lnTo>
                          <a:pt x="1" y="442"/>
                        </a:lnTo>
                        <a:lnTo>
                          <a:pt x="4" y="418"/>
                        </a:lnTo>
                        <a:lnTo>
                          <a:pt x="9" y="393"/>
                        </a:lnTo>
                        <a:lnTo>
                          <a:pt x="15" y="369"/>
                        </a:lnTo>
                        <a:lnTo>
                          <a:pt x="24" y="343"/>
                        </a:lnTo>
                        <a:lnTo>
                          <a:pt x="32" y="319"/>
                        </a:lnTo>
                        <a:lnTo>
                          <a:pt x="40" y="299"/>
                        </a:lnTo>
                        <a:lnTo>
                          <a:pt x="43" y="295"/>
                        </a:lnTo>
                        <a:lnTo>
                          <a:pt x="55" y="270"/>
                        </a:lnTo>
                        <a:lnTo>
                          <a:pt x="66" y="251"/>
                        </a:lnTo>
                        <a:lnTo>
                          <a:pt x="68" y="246"/>
                        </a:lnTo>
                        <a:lnTo>
                          <a:pt x="90" y="214"/>
                        </a:lnTo>
                        <a:lnTo>
                          <a:pt x="103" y="197"/>
                        </a:lnTo>
                        <a:lnTo>
                          <a:pt x="114" y="184"/>
                        </a:lnTo>
                        <a:lnTo>
                          <a:pt x="123" y="173"/>
                        </a:lnTo>
                        <a:lnTo>
                          <a:pt x="139" y="157"/>
                        </a:lnTo>
                        <a:lnTo>
                          <a:pt x="147" y="148"/>
                        </a:lnTo>
                        <a:lnTo>
                          <a:pt x="163" y="135"/>
                        </a:lnTo>
                        <a:lnTo>
                          <a:pt x="175" y="124"/>
                        </a:lnTo>
                        <a:lnTo>
                          <a:pt x="188" y="114"/>
                        </a:lnTo>
                        <a:lnTo>
                          <a:pt x="207" y="100"/>
                        </a:lnTo>
                        <a:lnTo>
                          <a:pt x="212" y="95"/>
                        </a:lnTo>
                        <a:lnTo>
                          <a:pt x="236" y="79"/>
                        </a:lnTo>
                        <a:lnTo>
                          <a:pt x="261" y="65"/>
                        </a:lnTo>
                        <a:lnTo>
                          <a:pt x="290" y="51"/>
                        </a:lnTo>
                        <a:lnTo>
                          <a:pt x="310" y="41"/>
                        </a:lnTo>
                        <a:lnTo>
                          <a:pt x="334" y="31"/>
                        </a:lnTo>
                        <a:lnTo>
                          <a:pt x="351" y="25"/>
                        </a:lnTo>
                        <a:lnTo>
                          <a:pt x="358" y="23"/>
                        </a:lnTo>
                        <a:lnTo>
                          <a:pt x="384" y="17"/>
                        </a:lnTo>
                        <a:lnTo>
                          <a:pt x="408" y="11"/>
                        </a:lnTo>
                        <a:lnTo>
                          <a:pt x="433" y="6"/>
                        </a:lnTo>
                        <a:lnTo>
                          <a:pt x="457" y="3"/>
                        </a:lnTo>
                        <a:lnTo>
                          <a:pt x="471" y="1"/>
                        </a:lnTo>
                        <a:lnTo>
                          <a:pt x="481" y="0"/>
                        </a:lnTo>
                        <a:close/>
                      </a:path>
                    </a:pathLst>
                  </a:custGeom>
                  <a:solidFill>
                    <a:srgbClr val="004040"/>
                  </a:solidFill>
                  <a:ln w="0">
                    <a:solidFill>
                      <a:srgbClr val="00404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 223"/>
                  <p:cNvSpPr>
                    <a:spLocks/>
                  </p:cNvSpPr>
                  <p:nvPr/>
                </p:nvSpPr>
                <p:spPr bwMode="auto">
                  <a:xfrm>
                    <a:off x="2168" y="2207"/>
                    <a:ext cx="1025" cy="670"/>
                  </a:xfrm>
                  <a:custGeom>
                    <a:avLst/>
                    <a:gdLst/>
                    <a:ahLst/>
                    <a:cxnLst>
                      <a:cxn ang="0">
                        <a:pos x="255" y="3"/>
                      </a:cxn>
                      <a:cxn ang="0">
                        <a:pos x="325" y="16"/>
                      </a:cxn>
                      <a:cxn ang="0">
                        <a:pos x="378" y="32"/>
                      </a:cxn>
                      <a:cxn ang="0">
                        <a:pos x="427" y="46"/>
                      </a:cxn>
                      <a:cxn ang="0">
                        <a:pos x="524" y="58"/>
                      </a:cxn>
                      <a:cxn ang="0">
                        <a:pos x="617" y="41"/>
                      </a:cxn>
                      <a:cxn ang="0">
                        <a:pos x="672" y="24"/>
                      </a:cxn>
                      <a:cxn ang="0">
                        <a:pos x="720" y="11"/>
                      </a:cxn>
                      <a:cxn ang="0">
                        <a:pos x="793" y="0"/>
                      </a:cxn>
                      <a:cxn ang="0">
                        <a:pos x="867" y="8"/>
                      </a:cxn>
                      <a:cxn ang="0">
                        <a:pos x="915" y="27"/>
                      </a:cxn>
                      <a:cxn ang="0">
                        <a:pos x="965" y="66"/>
                      </a:cxn>
                      <a:cxn ang="0">
                        <a:pos x="998" y="114"/>
                      </a:cxn>
                      <a:cxn ang="0">
                        <a:pos x="1016" y="164"/>
                      </a:cxn>
                      <a:cxn ang="0">
                        <a:pos x="1025" y="237"/>
                      </a:cxn>
                      <a:cxn ang="0">
                        <a:pos x="1015" y="310"/>
                      </a:cxn>
                      <a:cxn ang="0">
                        <a:pos x="999" y="359"/>
                      </a:cxn>
                      <a:cxn ang="0">
                        <a:pos x="977" y="408"/>
                      </a:cxn>
                      <a:cxn ang="0">
                        <a:pos x="945" y="456"/>
                      </a:cxn>
                      <a:cxn ang="0">
                        <a:pos x="905" y="506"/>
                      </a:cxn>
                      <a:cxn ang="0">
                        <a:pos x="867" y="542"/>
                      </a:cxn>
                      <a:cxn ang="0">
                        <a:pos x="818" y="579"/>
                      </a:cxn>
                      <a:cxn ang="0">
                        <a:pos x="769" y="608"/>
                      </a:cxn>
                      <a:cxn ang="0">
                        <a:pos x="696" y="640"/>
                      </a:cxn>
                      <a:cxn ang="0">
                        <a:pos x="647" y="654"/>
                      </a:cxn>
                      <a:cxn ang="0">
                        <a:pos x="549" y="669"/>
                      </a:cxn>
                      <a:cxn ang="0">
                        <a:pos x="475" y="669"/>
                      </a:cxn>
                      <a:cxn ang="0">
                        <a:pos x="378" y="654"/>
                      </a:cxn>
                      <a:cxn ang="0">
                        <a:pos x="328" y="640"/>
                      </a:cxn>
                      <a:cxn ang="0">
                        <a:pos x="255" y="608"/>
                      </a:cxn>
                      <a:cxn ang="0">
                        <a:pos x="206" y="579"/>
                      </a:cxn>
                      <a:cxn ang="0">
                        <a:pos x="157" y="542"/>
                      </a:cxn>
                      <a:cxn ang="0">
                        <a:pos x="120" y="506"/>
                      </a:cxn>
                      <a:cxn ang="0">
                        <a:pos x="79" y="456"/>
                      </a:cxn>
                      <a:cxn ang="0">
                        <a:pos x="48" y="408"/>
                      </a:cxn>
                      <a:cxn ang="0">
                        <a:pos x="25" y="359"/>
                      </a:cxn>
                      <a:cxn ang="0">
                        <a:pos x="9" y="310"/>
                      </a:cxn>
                      <a:cxn ang="0">
                        <a:pos x="0" y="237"/>
                      </a:cxn>
                      <a:cxn ang="0">
                        <a:pos x="8" y="164"/>
                      </a:cxn>
                      <a:cxn ang="0">
                        <a:pos x="26" y="114"/>
                      </a:cxn>
                      <a:cxn ang="0">
                        <a:pos x="60" y="66"/>
                      </a:cxn>
                      <a:cxn ang="0">
                        <a:pos x="87" y="41"/>
                      </a:cxn>
                      <a:cxn ang="0">
                        <a:pos x="133" y="16"/>
                      </a:cxn>
                      <a:cxn ang="0">
                        <a:pos x="206" y="0"/>
                      </a:cxn>
                    </a:cxnLst>
                    <a:rect l="0" t="0" r="r" b="b"/>
                    <a:pathLst>
                      <a:path w="1025" h="670">
                        <a:moveTo>
                          <a:pt x="206" y="0"/>
                        </a:moveTo>
                        <a:lnTo>
                          <a:pt x="230" y="0"/>
                        </a:lnTo>
                        <a:lnTo>
                          <a:pt x="255" y="3"/>
                        </a:lnTo>
                        <a:lnTo>
                          <a:pt x="279" y="6"/>
                        </a:lnTo>
                        <a:lnTo>
                          <a:pt x="304" y="11"/>
                        </a:lnTo>
                        <a:lnTo>
                          <a:pt x="325" y="16"/>
                        </a:lnTo>
                        <a:lnTo>
                          <a:pt x="328" y="17"/>
                        </a:lnTo>
                        <a:lnTo>
                          <a:pt x="352" y="24"/>
                        </a:lnTo>
                        <a:lnTo>
                          <a:pt x="378" y="32"/>
                        </a:lnTo>
                        <a:lnTo>
                          <a:pt x="402" y="39"/>
                        </a:lnTo>
                        <a:lnTo>
                          <a:pt x="408" y="41"/>
                        </a:lnTo>
                        <a:lnTo>
                          <a:pt x="427" y="46"/>
                        </a:lnTo>
                        <a:lnTo>
                          <a:pt x="475" y="56"/>
                        </a:lnTo>
                        <a:lnTo>
                          <a:pt x="500" y="58"/>
                        </a:lnTo>
                        <a:lnTo>
                          <a:pt x="524" y="58"/>
                        </a:lnTo>
                        <a:lnTo>
                          <a:pt x="549" y="56"/>
                        </a:lnTo>
                        <a:lnTo>
                          <a:pt x="597" y="46"/>
                        </a:lnTo>
                        <a:lnTo>
                          <a:pt x="617" y="41"/>
                        </a:lnTo>
                        <a:lnTo>
                          <a:pt x="623" y="39"/>
                        </a:lnTo>
                        <a:lnTo>
                          <a:pt x="647" y="32"/>
                        </a:lnTo>
                        <a:lnTo>
                          <a:pt x="672" y="24"/>
                        </a:lnTo>
                        <a:lnTo>
                          <a:pt x="696" y="17"/>
                        </a:lnTo>
                        <a:lnTo>
                          <a:pt x="699" y="16"/>
                        </a:lnTo>
                        <a:lnTo>
                          <a:pt x="720" y="11"/>
                        </a:lnTo>
                        <a:lnTo>
                          <a:pt x="745" y="6"/>
                        </a:lnTo>
                        <a:lnTo>
                          <a:pt x="769" y="3"/>
                        </a:lnTo>
                        <a:lnTo>
                          <a:pt x="793" y="0"/>
                        </a:lnTo>
                        <a:lnTo>
                          <a:pt x="818" y="0"/>
                        </a:lnTo>
                        <a:lnTo>
                          <a:pt x="842" y="3"/>
                        </a:lnTo>
                        <a:lnTo>
                          <a:pt x="867" y="8"/>
                        </a:lnTo>
                        <a:lnTo>
                          <a:pt x="891" y="16"/>
                        </a:lnTo>
                        <a:lnTo>
                          <a:pt x="893" y="16"/>
                        </a:lnTo>
                        <a:lnTo>
                          <a:pt x="915" y="27"/>
                        </a:lnTo>
                        <a:lnTo>
                          <a:pt x="941" y="44"/>
                        </a:lnTo>
                        <a:lnTo>
                          <a:pt x="965" y="65"/>
                        </a:lnTo>
                        <a:lnTo>
                          <a:pt x="965" y="66"/>
                        </a:lnTo>
                        <a:lnTo>
                          <a:pt x="984" y="89"/>
                        </a:lnTo>
                        <a:lnTo>
                          <a:pt x="990" y="98"/>
                        </a:lnTo>
                        <a:lnTo>
                          <a:pt x="998" y="114"/>
                        </a:lnTo>
                        <a:lnTo>
                          <a:pt x="1009" y="138"/>
                        </a:lnTo>
                        <a:lnTo>
                          <a:pt x="1014" y="154"/>
                        </a:lnTo>
                        <a:lnTo>
                          <a:pt x="1016" y="164"/>
                        </a:lnTo>
                        <a:lnTo>
                          <a:pt x="1021" y="188"/>
                        </a:lnTo>
                        <a:lnTo>
                          <a:pt x="1023" y="212"/>
                        </a:lnTo>
                        <a:lnTo>
                          <a:pt x="1025" y="237"/>
                        </a:lnTo>
                        <a:lnTo>
                          <a:pt x="1023" y="261"/>
                        </a:lnTo>
                        <a:lnTo>
                          <a:pt x="1020" y="286"/>
                        </a:lnTo>
                        <a:lnTo>
                          <a:pt x="1015" y="310"/>
                        </a:lnTo>
                        <a:lnTo>
                          <a:pt x="1014" y="314"/>
                        </a:lnTo>
                        <a:lnTo>
                          <a:pt x="1008" y="334"/>
                        </a:lnTo>
                        <a:lnTo>
                          <a:pt x="999" y="359"/>
                        </a:lnTo>
                        <a:lnTo>
                          <a:pt x="990" y="382"/>
                        </a:lnTo>
                        <a:lnTo>
                          <a:pt x="989" y="383"/>
                        </a:lnTo>
                        <a:lnTo>
                          <a:pt x="977" y="408"/>
                        </a:lnTo>
                        <a:lnTo>
                          <a:pt x="965" y="428"/>
                        </a:lnTo>
                        <a:lnTo>
                          <a:pt x="962" y="432"/>
                        </a:lnTo>
                        <a:lnTo>
                          <a:pt x="945" y="456"/>
                        </a:lnTo>
                        <a:lnTo>
                          <a:pt x="941" y="464"/>
                        </a:lnTo>
                        <a:lnTo>
                          <a:pt x="926" y="482"/>
                        </a:lnTo>
                        <a:lnTo>
                          <a:pt x="905" y="506"/>
                        </a:lnTo>
                        <a:lnTo>
                          <a:pt x="891" y="520"/>
                        </a:lnTo>
                        <a:lnTo>
                          <a:pt x="881" y="531"/>
                        </a:lnTo>
                        <a:lnTo>
                          <a:pt x="867" y="542"/>
                        </a:lnTo>
                        <a:lnTo>
                          <a:pt x="852" y="555"/>
                        </a:lnTo>
                        <a:lnTo>
                          <a:pt x="842" y="562"/>
                        </a:lnTo>
                        <a:lnTo>
                          <a:pt x="818" y="579"/>
                        </a:lnTo>
                        <a:lnTo>
                          <a:pt x="793" y="594"/>
                        </a:lnTo>
                        <a:lnTo>
                          <a:pt x="777" y="604"/>
                        </a:lnTo>
                        <a:lnTo>
                          <a:pt x="769" y="608"/>
                        </a:lnTo>
                        <a:lnTo>
                          <a:pt x="745" y="620"/>
                        </a:lnTo>
                        <a:lnTo>
                          <a:pt x="726" y="628"/>
                        </a:lnTo>
                        <a:lnTo>
                          <a:pt x="696" y="640"/>
                        </a:lnTo>
                        <a:lnTo>
                          <a:pt x="672" y="647"/>
                        </a:lnTo>
                        <a:lnTo>
                          <a:pt x="653" y="652"/>
                        </a:lnTo>
                        <a:lnTo>
                          <a:pt x="647" y="654"/>
                        </a:lnTo>
                        <a:lnTo>
                          <a:pt x="623" y="659"/>
                        </a:lnTo>
                        <a:lnTo>
                          <a:pt x="597" y="664"/>
                        </a:lnTo>
                        <a:lnTo>
                          <a:pt x="549" y="669"/>
                        </a:lnTo>
                        <a:lnTo>
                          <a:pt x="524" y="670"/>
                        </a:lnTo>
                        <a:lnTo>
                          <a:pt x="500" y="670"/>
                        </a:lnTo>
                        <a:lnTo>
                          <a:pt x="475" y="669"/>
                        </a:lnTo>
                        <a:lnTo>
                          <a:pt x="427" y="664"/>
                        </a:lnTo>
                        <a:lnTo>
                          <a:pt x="402" y="659"/>
                        </a:lnTo>
                        <a:lnTo>
                          <a:pt x="378" y="654"/>
                        </a:lnTo>
                        <a:lnTo>
                          <a:pt x="372" y="652"/>
                        </a:lnTo>
                        <a:lnTo>
                          <a:pt x="352" y="647"/>
                        </a:lnTo>
                        <a:lnTo>
                          <a:pt x="328" y="640"/>
                        </a:lnTo>
                        <a:lnTo>
                          <a:pt x="298" y="628"/>
                        </a:lnTo>
                        <a:lnTo>
                          <a:pt x="279" y="620"/>
                        </a:lnTo>
                        <a:lnTo>
                          <a:pt x="255" y="608"/>
                        </a:lnTo>
                        <a:lnTo>
                          <a:pt x="247" y="604"/>
                        </a:lnTo>
                        <a:lnTo>
                          <a:pt x="230" y="594"/>
                        </a:lnTo>
                        <a:lnTo>
                          <a:pt x="206" y="579"/>
                        </a:lnTo>
                        <a:lnTo>
                          <a:pt x="182" y="562"/>
                        </a:lnTo>
                        <a:lnTo>
                          <a:pt x="172" y="555"/>
                        </a:lnTo>
                        <a:lnTo>
                          <a:pt x="157" y="542"/>
                        </a:lnTo>
                        <a:lnTo>
                          <a:pt x="144" y="531"/>
                        </a:lnTo>
                        <a:lnTo>
                          <a:pt x="133" y="520"/>
                        </a:lnTo>
                        <a:lnTo>
                          <a:pt x="120" y="506"/>
                        </a:lnTo>
                        <a:lnTo>
                          <a:pt x="108" y="494"/>
                        </a:lnTo>
                        <a:lnTo>
                          <a:pt x="84" y="464"/>
                        </a:lnTo>
                        <a:lnTo>
                          <a:pt x="79" y="456"/>
                        </a:lnTo>
                        <a:lnTo>
                          <a:pt x="62" y="432"/>
                        </a:lnTo>
                        <a:lnTo>
                          <a:pt x="60" y="428"/>
                        </a:lnTo>
                        <a:lnTo>
                          <a:pt x="48" y="408"/>
                        </a:lnTo>
                        <a:lnTo>
                          <a:pt x="36" y="383"/>
                        </a:lnTo>
                        <a:lnTo>
                          <a:pt x="34" y="382"/>
                        </a:lnTo>
                        <a:lnTo>
                          <a:pt x="25" y="359"/>
                        </a:lnTo>
                        <a:lnTo>
                          <a:pt x="16" y="334"/>
                        </a:lnTo>
                        <a:lnTo>
                          <a:pt x="10" y="314"/>
                        </a:lnTo>
                        <a:lnTo>
                          <a:pt x="9" y="310"/>
                        </a:lnTo>
                        <a:lnTo>
                          <a:pt x="4" y="286"/>
                        </a:lnTo>
                        <a:lnTo>
                          <a:pt x="1" y="261"/>
                        </a:lnTo>
                        <a:lnTo>
                          <a:pt x="0" y="237"/>
                        </a:lnTo>
                        <a:lnTo>
                          <a:pt x="1" y="212"/>
                        </a:lnTo>
                        <a:lnTo>
                          <a:pt x="3" y="188"/>
                        </a:lnTo>
                        <a:lnTo>
                          <a:pt x="8" y="164"/>
                        </a:lnTo>
                        <a:lnTo>
                          <a:pt x="10" y="154"/>
                        </a:lnTo>
                        <a:lnTo>
                          <a:pt x="15" y="138"/>
                        </a:lnTo>
                        <a:lnTo>
                          <a:pt x="26" y="114"/>
                        </a:lnTo>
                        <a:lnTo>
                          <a:pt x="34" y="98"/>
                        </a:lnTo>
                        <a:lnTo>
                          <a:pt x="40" y="89"/>
                        </a:lnTo>
                        <a:lnTo>
                          <a:pt x="60" y="66"/>
                        </a:lnTo>
                        <a:lnTo>
                          <a:pt x="60" y="65"/>
                        </a:lnTo>
                        <a:lnTo>
                          <a:pt x="84" y="44"/>
                        </a:lnTo>
                        <a:lnTo>
                          <a:pt x="87" y="41"/>
                        </a:lnTo>
                        <a:lnTo>
                          <a:pt x="108" y="27"/>
                        </a:lnTo>
                        <a:lnTo>
                          <a:pt x="132" y="16"/>
                        </a:lnTo>
                        <a:lnTo>
                          <a:pt x="133" y="16"/>
                        </a:lnTo>
                        <a:lnTo>
                          <a:pt x="157" y="8"/>
                        </a:lnTo>
                        <a:lnTo>
                          <a:pt x="182" y="3"/>
                        </a:lnTo>
                        <a:lnTo>
                          <a:pt x="206" y="0"/>
                        </a:lnTo>
                        <a:close/>
                      </a:path>
                    </a:pathLst>
                  </a:custGeom>
                  <a:solidFill>
                    <a:srgbClr val="00FFFF"/>
                  </a:solidFill>
                  <a:ln w="0">
                    <a:solidFill>
                      <a:srgbClr val="00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" name="Freeform 224"/>
                  <p:cNvSpPr>
                    <a:spLocks/>
                  </p:cNvSpPr>
                  <p:nvPr/>
                </p:nvSpPr>
                <p:spPr bwMode="auto">
                  <a:xfrm>
                    <a:off x="2195" y="1461"/>
                    <a:ext cx="970" cy="791"/>
                  </a:xfrm>
                  <a:custGeom>
                    <a:avLst/>
                    <a:gdLst/>
                    <a:ahLst/>
                    <a:cxnLst>
                      <a:cxn ang="0">
                        <a:pos x="522" y="1"/>
                      </a:cxn>
                      <a:cxn ang="0">
                        <a:pos x="570" y="7"/>
                      </a:cxn>
                      <a:cxn ang="0">
                        <a:pos x="645" y="25"/>
                      </a:cxn>
                      <a:cxn ang="0">
                        <a:pos x="693" y="43"/>
                      </a:cxn>
                      <a:cxn ang="0">
                        <a:pos x="742" y="68"/>
                      </a:cxn>
                      <a:cxn ang="0">
                        <a:pos x="791" y="101"/>
                      </a:cxn>
                      <a:cxn ang="0">
                        <a:pos x="821" y="126"/>
                      </a:cxn>
                      <a:cxn ang="0">
                        <a:pos x="864" y="169"/>
                      </a:cxn>
                      <a:cxn ang="0">
                        <a:pos x="890" y="199"/>
                      </a:cxn>
                      <a:cxn ang="0">
                        <a:pos x="934" y="272"/>
                      </a:cxn>
                      <a:cxn ang="0">
                        <a:pos x="963" y="355"/>
                      </a:cxn>
                      <a:cxn ang="0">
                        <a:pos x="970" y="420"/>
                      </a:cxn>
                      <a:cxn ang="0">
                        <a:pos x="963" y="493"/>
                      </a:cxn>
                      <a:cxn ang="0">
                        <a:pos x="944" y="542"/>
                      </a:cxn>
                      <a:cxn ang="0">
                        <a:pos x="914" y="587"/>
                      </a:cxn>
                      <a:cxn ang="0">
                        <a:pos x="864" y="630"/>
                      </a:cxn>
                      <a:cxn ang="0">
                        <a:pos x="815" y="659"/>
                      </a:cxn>
                      <a:cxn ang="0">
                        <a:pos x="766" y="684"/>
                      </a:cxn>
                      <a:cxn ang="0">
                        <a:pos x="693" y="720"/>
                      </a:cxn>
                      <a:cxn ang="0">
                        <a:pos x="645" y="743"/>
                      </a:cxn>
                      <a:cxn ang="0">
                        <a:pos x="596" y="766"/>
                      </a:cxn>
                      <a:cxn ang="0">
                        <a:pos x="527" y="787"/>
                      </a:cxn>
                      <a:cxn ang="0">
                        <a:pos x="473" y="791"/>
                      </a:cxn>
                      <a:cxn ang="0">
                        <a:pos x="424" y="782"/>
                      </a:cxn>
                      <a:cxn ang="0">
                        <a:pos x="368" y="762"/>
                      </a:cxn>
                      <a:cxn ang="0">
                        <a:pos x="315" y="738"/>
                      </a:cxn>
                      <a:cxn ang="0">
                        <a:pos x="264" y="713"/>
                      </a:cxn>
                      <a:cxn ang="0">
                        <a:pos x="203" y="684"/>
                      </a:cxn>
                      <a:cxn ang="0">
                        <a:pos x="155" y="659"/>
                      </a:cxn>
                      <a:cxn ang="0">
                        <a:pos x="106" y="630"/>
                      </a:cxn>
                      <a:cxn ang="0">
                        <a:pos x="60" y="592"/>
                      </a:cxn>
                      <a:cxn ang="0">
                        <a:pos x="33" y="554"/>
                      </a:cxn>
                      <a:cxn ang="0">
                        <a:pos x="7" y="496"/>
                      </a:cxn>
                      <a:cxn ang="0">
                        <a:pos x="0" y="444"/>
                      </a:cxn>
                      <a:cxn ang="0">
                        <a:pos x="5" y="371"/>
                      </a:cxn>
                      <a:cxn ang="0">
                        <a:pos x="25" y="298"/>
                      </a:cxn>
                      <a:cxn ang="0">
                        <a:pos x="57" y="235"/>
                      </a:cxn>
                      <a:cxn ang="0">
                        <a:pos x="106" y="169"/>
                      </a:cxn>
                      <a:cxn ang="0">
                        <a:pos x="148" y="126"/>
                      </a:cxn>
                      <a:cxn ang="0">
                        <a:pos x="179" y="101"/>
                      </a:cxn>
                      <a:cxn ang="0">
                        <a:pos x="228" y="68"/>
                      </a:cxn>
                      <a:cxn ang="0">
                        <a:pos x="277" y="43"/>
                      </a:cxn>
                      <a:cxn ang="0">
                        <a:pos x="325" y="25"/>
                      </a:cxn>
                      <a:cxn ang="0">
                        <a:pos x="400" y="7"/>
                      </a:cxn>
                      <a:cxn ang="0">
                        <a:pos x="448" y="1"/>
                      </a:cxn>
                    </a:cxnLst>
                    <a:rect l="0" t="0" r="r" b="b"/>
                    <a:pathLst>
                      <a:path w="970" h="791">
                        <a:moveTo>
                          <a:pt x="473" y="0"/>
                        </a:moveTo>
                        <a:lnTo>
                          <a:pt x="497" y="0"/>
                        </a:lnTo>
                        <a:lnTo>
                          <a:pt x="522" y="1"/>
                        </a:lnTo>
                        <a:lnTo>
                          <a:pt x="546" y="4"/>
                        </a:lnTo>
                        <a:lnTo>
                          <a:pt x="549" y="4"/>
                        </a:lnTo>
                        <a:lnTo>
                          <a:pt x="570" y="7"/>
                        </a:lnTo>
                        <a:lnTo>
                          <a:pt x="596" y="12"/>
                        </a:lnTo>
                        <a:lnTo>
                          <a:pt x="620" y="18"/>
                        </a:lnTo>
                        <a:lnTo>
                          <a:pt x="645" y="25"/>
                        </a:lnTo>
                        <a:lnTo>
                          <a:pt x="654" y="29"/>
                        </a:lnTo>
                        <a:lnTo>
                          <a:pt x="669" y="34"/>
                        </a:lnTo>
                        <a:lnTo>
                          <a:pt x="693" y="43"/>
                        </a:lnTo>
                        <a:lnTo>
                          <a:pt x="713" y="53"/>
                        </a:lnTo>
                        <a:lnTo>
                          <a:pt x="718" y="55"/>
                        </a:lnTo>
                        <a:lnTo>
                          <a:pt x="742" y="68"/>
                        </a:lnTo>
                        <a:lnTo>
                          <a:pt x="756" y="77"/>
                        </a:lnTo>
                        <a:lnTo>
                          <a:pt x="766" y="84"/>
                        </a:lnTo>
                        <a:lnTo>
                          <a:pt x="791" y="101"/>
                        </a:lnTo>
                        <a:lnTo>
                          <a:pt x="792" y="102"/>
                        </a:lnTo>
                        <a:lnTo>
                          <a:pt x="815" y="121"/>
                        </a:lnTo>
                        <a:lnTo>
                          <a:pt x="821" y="126"/>
                        </a:lnTo>
                        <a:lnTo>
                          <a:pt x="840" y="143"/>
                        </a:lnTo>
                        <a:lnTo>
                          <a:pt x="848" y="150"/>
                        </a:lnTo>
                        <a:lnTo>
                          <a:pt x="864" y="169"/>
                        </a:lnTo>
                        <a:lnTo>
                          <a:pt x="870" y="175"/>
                        </a:lnTo>
                        <a:lnTo>
                          <a:pt x="888" y="199"/>
                        </a:lnTo>
                        <a:lnTo>
                          <a:pt x="890" y="199"/>
                        </a:lnTo>
                        <a:lnTo>
                          <a:pt x="914" y="235"/>
                        </a:lnTo>
                        <a:lnTo>
                          <a:pt x="922" y="248"/>
                        </a:lnTo>
                        <a:lnTo>
                          <a:pt x="934" y="272"/>
                        </a:lnTo>
                        <a:lnTo>
                          <a:pt x="945" y="298"/>
                        </a:lnTo>
                        <a:lnTo>
                          <a:pt x="953" y="322"/>
                        </a:lnTo>
                        <a:lnTo>
                          <a:pt x="963" y="355"/>
                        </a:lnTo>
                        <a:lnTo>
                          <a:pt x="965" y="371"/>
                        </a:lnTo>
                        <a:lnTo>
                          <a:pt x="969" y="395"/>
                        </a:lnTo>
                        <a:lnTo>
                          <a:pt x="970" y="420"/>
                        </a:lnTo>
                        <a:lnTo>
                          <a:pt x="970" y="444"/>
                        </a:lnTo>
                        <a:lnTo>
                          <a:pt x="968" y="469"/>
                        </a:lnTo>
                        <a:lnTo>
                          <a:pt x="963" y="493"/>
                        </a:lnTo>
                        <a:lnTo>
                          <a:pt x="963" y="496"/>
                        </a:lnTo>
                        <a:lnTo>
                          <a:pt x="954" y="517"/>
                        </a:lnTo>
                        <a:lnTo>
                          <a:pt x="944" y="542"/>
                        </a:lnTo>
                        <a:lnTo>
                          <a:pt x="938" y="554"/>
                        </a:lnTo>
                        <a:lnTo>
                          <a:pt x="929" y="566"/>
                        </a:lnTo>
                        <a:lnTo>
                          <a:pt x="914" y="587"/>
                        </a:lnTo>
                        <a:lnTo>
                          <a:pt x="910" y="592"/>
                        </a:lnTo>
                        <a:lnTo>
                          <a:pt x="888" y="611"/>
                        </a:lnTo>
                        <a:lnTo>
                          <a:pt x="864" y="630"/>
                        </a:lnTo>
                        <a:lnTo>
                          <a:pt x="849" y="640"/>
                        </a:lnTo>
                        <a:lnTo>
                          <a:pt x="840" y="646"/>
                        </a:lnTo>
                        <a:lnTo>
                          <a:pt x="815" y="659"/>
                        </a:lnTo>
                        <a:lnTo>
                          <a:pt x="804" y="665"/>
                        </a:lnTo>
                        <a:lnTo>
                          <a:pt x="791" y="672"/>
                        </a:lnTo>
                        <a:lnTo>
                          <a:pt x="766" y="684"/>
                        </a:lnTo>
                        <a:lnTo>
                          <a:pt x="718" y="708"/>
                        </a:lnTo>
                        <a:lnTo>
                          <a:pt x="706" y="713"/>
                        </a:lnTo>
                        <a:lnTo>
                          <a:pt x="693" y="720"/>
                        </a:lnTo>
                        <a:lnTo>
                          <a:pt x="669" y="732"/>
                        </a:lnTo>
                        <a:lnTo>
                          <a:pt x="656" y="738"/>
                        </a:lnTo>
                        <a:lnTo>
                          <a:pt x="645" y="743"/>
                        </a:lnTo>
                        <a:lnTo>
                          <a:pt x="620" y="755"/>
                        </a:lnTo>
                        <a:lnTo>
                          <a:pt x="603" y="762"/>
                        </a:lnTo>
                        <a:lnTo>
                          <a:pt x="596" y="766"/>
                        </a:lnTo>
                        <a:lnTo>
                          <a:pt x="570" y="775"/>
                        </a:lnTo>
                        <a:lnTo>
                          <a:pt x="546" y="782"/>
                        </a:lnTo>
                        <a:lnTo>
                          <a:pt x="527" y="787"/>
                        </a:lnTo>
                        <a:lnTo>
                          <a:pt x="522" y="787"/>
                        </a:lnTo>
                        <a:lnTo>
                          <a:pt x="497" y="791"/>
                        </a:lnTo>
                        <a:lnTo>
                          <a:pt x="473" y="791"/>
                        </a:lnTo>
                        <a:lnTo>
                          <a:pt x="448" y="787"/>
                        </a:lnTo>
                        <a:lnTo>
                          <a:pt x="443" y="787"/>
                        </a:lnTo>
                        <a:lnTo>
                          <a:pt x="424" y="782"/>
                        </a:lnTo>
                        <a:lnTo>
                          <a:pt x="400" y="775"/>
                        </a:lnTo>
                        <a:lnTo>
                          <a:pt x="375" y="766"/>
                        </a:lnTo>
                        <a:lnTo>
                          <a:pt x="368" y="762"/>
                        </a:lnTo>
                        <a:lnTo>
                          <a:pt x="351" y="755"/>
                        </a:lnTo>
                        <a:lnTo>
                          <a:pt x="325" y="743"/>
                        </a:lnTo>
                        <a:lnTo>
                          <a:pt x="315" y="738"/>
                        </a:lnTo>
                        <a:lnTo>
                          <a:pt x="301" y="732"/>
                        </a:lnTo>
                        <a:lnTo>
                          <a:pt x="277" y="720"/>
                        </a:lnTo>
                        <a:lnTo>
                          <a:pt x="264" y="713"/>
                        </a:lnTo>
                        <a:lnTo>
                          <a:pt x="252" y="708"/>
                        </a:lnTo>
                        <a:lnTo>
                          <a:pt x="214" y="689"/>
                        </a:lnTo>
                        <a:lnTo>
                          <a:pt x="203" y="684"/>
                        </a:lnTo>
                        <a:lnTo>
                          <a:pt x="179" y="672"/>
                        </a:lnTo>
                        <a:lnTo>
                          <a:pt x="166" y="665"/>
                        </a:lnTo>
                        <a:lnTo>
                          <a:pt x="155" y="659"/>
                        </a:lnTo>
                        <a:lnTo>
                          <a:pt x="130" y="646"/>
                        </a:lnTo>
                        <a:lnTo>
                          <a:pt x="121" y="640"/>
                        </a:lnTo>
                        <a:lnTo>
                          <a:pt x="106" y="630"/>
                        </a:lnTo>
                        <a:lnTo>
                          <a:pt x="88" y="616"/>
                        </a:lnTo>
                        <a:lnTo>
                          <a:pt x="81" y="611"/>
                        </a:lnTo>
                        <a:lnTo>
                          <a:pt x="60" y="592"/>
                        </a:lnTo>
                        <a:lnTo>
                          <a:pt x="57" y="587"/>
                        </a:lnTo>
                        <a:lnTo>
                          <a:pt x="41" y="566"/>
                        </a:lnTo>
                        <a:lnTo>
                          <a:pt x="33" y="554"/>
                        </a:lnTo>
                        <a:lnTo>
                          <a:pt x="27" y="542"/>
                        </a:lnTo>
                        <a:lnTo>
                          <a:pt x="15" y="517"/>
                        </a:lnTo>
                        <a:lnTo>
                          <a:pt x="7" y="496"/>
                        </a:lnTo>
                        <a:lnTo>
                          <a:pt x="7" y="493"/>
                        </a:lnTo>
                        <a:lnTo>
                          <a:pt x="3" y="469"/>
                        </a:lnTo>
                        <a:lnTo>
                          <a:pt x="0" y="444"/>
                        </a:lnTo>
                        <a:lnTo>
                          <a:pt x="0" y="420"/>
                        </a:lnTo>
                        <a:lnTo>
                          <a:pt x="1" y="395"/>
                        </a:lnTo>
                        <a:lnTo>
                          <a:pt x="5" y="371"/>
                        </a:lnTo>
                        <a:lnTo>
                          <a:pt x="7" y="355"/>
                        </a:lnTo>
                        <a:lnTo>
                          <a:pt x="17" y="322"/>
                        </a:lnTo>
                        <a:lnTo>
                          <a:pt x="25" y="298"/>
                        </a:lnTo>
                        <a:lnTo>
                          <a:pt x="36" y="272"/>
                        </a:lnTo>
                        <a:lnTo>
                          <a:pt x="48" y="248"/>
                        </a:lnTo>
                        <a:lnTo>
                          <a:pt x="57" y="235"/>
                        </a:lnTo>
                        <a:lnTo>
                          <a:pt x="81" y="199"/>
                        </a:lnTo>
                        <a:lnTo>
                          <a:pt x="100" y="175"/>
                        </a:lnTo>
                        <a:lnTo>
                          <a:pt x="106" y="169"/>
                        </a:lnTo>
                        <a:lnTo>
                          <a:pt x="123" y="150"/>
                        </a:lnTo>
                        <a:lnTo>
                          <a:pt x="130" y="143"/>
                        </a:lnTo>
                        <a:lnTo>
                          <a:pt x="148" y="126"/>
                        </a:lnTo>
                        <a:lnTo>
                          <a:pt x="155" y="121"/>
                        </a:lnTo>
                        <a:lnTo>
                          <a:pt x="178" y="102"/>
                        </a:lnTo>
                        <a:lnTo>
                          <a:pt x="179" y="101"/>
                        </a:lnTo>
                        <a:lnTo>
                          <a:pt x="203" y="84"/>
                        </a:lnTo>
                        <a:lnTo>
                          <a:pt x="214" y="77"/>
                        </a:lnTo>
                        <a:lnTo>
                          <a:pt x="228" y="68"/>
                        </a:lnTo>
                        <a:lnTo>
                          <a:pt x="252" y="55"/>
                        </a:lnTo>
                        <a:lnTo>
                          <a:pt x="257" y="53"/>
                        </a:lnTo>
                        <a:lnTo>
                          <a:pt x="277" y="43"/>
                        </a:lnTo>
                        <a:lnTo>
                          <a:pt x="301" y="34"/>
                        </a:lnTo>
                        <a:lnTo>
                          <a:pt x="316" y="29"/>
                        </a:lnTo>
                        <a:lnTo>
                          <a:pt x="325" y="25"/>
                        </a:lnTo>
                        <a:lnTo>
                          <a:pt x="351" y="18"/>
                        </a:lnTo>
                        <a:lnTo>
                          <a:pt x="375" y="12"/>
                        </a:lnTo>
                        <a:lnTo>
                          <a:pt x="400" y="7"/>
                        </a:lnTo>
                        <a:lnTo>
                          <a:pt x="422" y="4"/>
                        </a:lnTo>
                        <a:lnTo>
                          <a:pt x="424" y="4"/>
                        </a:lnTo>
                        <a:lnTo>
                          <a:pt x="448" y="1"/>
                        </a:lnTo>
                        <a:lnTo>
                          <a:pt x="473" y="0"/>
                        </a:lnTo>
                        <a:close/>
                      </a:path>
                    </a:pathLst>
                  </a:custGeom>
                  <a:solidFill>
                    <a:srgbClr val="003030"/>
                  </a:solidFill>
                  <a:ln w="0">
                    <a:solidFill>
                      <a:srgbClr val="00303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7" name="Freeform 225"/>
                  <p:cNvSpPr>
                    <a:spLocks/>
                  </p:cNvSpPr>
                  <p:nvPr/>
                </p:nvSpPr>
                <p:spPr bwMode="auto">
                  <a:xfrm>
                    <a:off x="2219" y="1505"/>
                    <a:ext cx="922" cy="746"/>
                  </a:xfrm>
                  <a:custGeom>
                    <a:avLst/>
                    <a:gdLst/>
                    <a:ahLst/>
                    <a:cxnLst>
                      <a:cxn ang="0">
                        <a:pos x="498" y="2"/>
                      </a:cxn>
                      <a:cxn ang="0">
                        <a:pos x="551" y="9"/>
                      </a:cxn>
                      <a:cxn ang="0">
                        <a:pos x="621" y="27"/>
                      </a:cxn>
                      <a:cxn ang="0">
                        <a:pos x="669" y="46"/>
                      </a:cxn>
                      <a:cxn ang="0">
                        <a:pos x="718" y="72"/>
                      </a:cxn>
                      <a:cxn ang="0">
                        <a:pos x="767" y="106"/>
                      </a:cxn>
                      <a:cxn ang="0">
                        <a:pos x="796" y="131"/>
                      </a:cxn>
                      <a:cxn ang="0">
                        <a:pos x="840" y="179"/>
                      </a:cxn>
                      <a:cxn ang="0">
                        <a:pos x="864" y="214"/>
                      </a:cxn>
                      <a:cxn ang="0">
                        <a:pos x="890" y="260"/>
                      </a:cxn>
                      <a:cxn ang="0">
                        <a:pos x="912" y="327"/>
                      </a:cxn>
                      <a:cxn ang="0">
                        <a:pos x="921" y="376"/>
                      </a:cxn>
                      <a:cxn ang="0">
                        <a:pos x="916" y="449"/>
                      </a:cxn>
                      <a:cxn ang="0">
                        <a:pos x="899" y="498"/>
                      </a:cxn>
                      <a:cxn ang="0">
                        <a:pos x="866" y="548"/>
                      </a:cxn>
                      <a:cxn ang="0">
                        <a:pos x="816" y="591"/>
                      </a:cxn>
                      <a:cxn ang="0">
                        <a:pos x="767" y="621"/>
                      </a:cxn>
                      <a:cxn ang="0">
                        <a:pos x="718" y="647"/>
                      </a:cxn>
                      <a:cxn ang="0">
                        <a:pos x="645" y="684"/>
                      </a:cxn>
                      <a:cxn ang="0">
                        <a:pos x="596" y="710"/>
                      </a:cxn>
                      <a:cxn ang="0">
                        <a:pos x="546" y="729"/>
                      </a:cxn>
                      <a:cxn ang="0">
                        <a:pos x="497" y="743"/>
                      </a:cxn>
                      <a:cxn ang="0">
                        <a:pos x="425" y="743"/>
                      </a:cxn>
                      <a:cxn ang="0">
                        <a:pos x="376" y="729"/>
                      </a:cxn>
                      <a:cxn ang="0">
                        <a:pos x="327" y="710"/>
                      </a:cxn>
                      <a:cxn ang="0">
                        <a:pos x="277" y="684"/>
                      </a:cxn>
                      <a:cxn ang="0">
                        <a:pos x="204" y="647"/>
                      </a:cxn>
                      <a:cxn ang="0">
                        <a:pos x="155" y="621"/>
                      </a:cxn>
                      <a:cxn ang="0">
                        <a:pos x="106" y="591"/>
                      </a:cxn>
                      <a:cxn ang="0">
                        <a:pos x="37" y="522"/>
                      </a:cxn>
                      <a:cxn ang="0">
                        <a:pos x="13" y="473"/>
                      </a:cxn>
                      <a:cxn ang="0">
                        <a:pos x="3" y="425"/>
                      </a:cxn>
                      <a:cxn ang="0">
                        <a:pos x="4" y="351"/>
                      </a:cxn>
                      <a:cxn ang="0">
                        <a:pos x="16" y="303"/>
                      </a:cxn>
                      <a:cxn ang="0">
                        <a:pos x="36" y="254"/>
                      </a:cxn>
                      <a:cxn ang="0">
                        <a:pos x="64" y="204"/>
                      </a:cxn>
                      <a:cxn ang="0">
                        <a:pos x="102" y="155"/>
                      </a:cxn>
                      <a:cxn ang="0">
                        <a:pos x="131" y="126"/>
                      </a:cxn>
                      <a:cxn ang="0">
                        <a:pos x="179" y="88"/>
                      </a:cxn>
                      <a:cxn ang="0">
                        <a:pos x="228" y="58"/>
                      </a:cxn>
                      <a:cxn ang="0">
                        <a:pos x="277" y="35"/>
                      </a:cxn>
                      <a:cxn ang="0">
                        <a:pos x="327" y="20"/>
                      </a:cxn>
                      <a:cxn ang="0">
                        <a:pos x="376" y="8"/>
                      </a:cxn>
                      <a:cxn ang="0">
                        <a:pos x="449" y="0"/>
                      </a:cxn>
                    </a:cxnLst>
                    <a:rect l="0" t="0" r="r" b="b"/>
                    <a:pathLst>
                      <a:path w="922" h="746">
                        <a:moveTo>
                          <a:pt x="449" y="0"/>
                        </a:moveTo>
                        <a:lnTo>
                          <a:pt x="473" y="0"/>
                        </a:lnTo>
                        <a:lnTo>
                          <a:pt x="498" y="2"/>
                        </a:lnTo>
                        <a:lnTo>
                          <a:pt x="522" y="4"/>
                        </a:lnTo>
                        <a:lnTo>
                          <a:pt x="546" y="8"/>
                        </a:lnTo>
                        <a:lnTo>
                          <a:pt x="551" y="9"/>
                        </a:lnTo>
                        <a:lnTo>
                          <a:pt x="572" y="12"/>
                        </a:lnTo>
                        <a:lnTo>
                          <a:pt x="596" y="20"/>
                        </a:lnTo>
                        <a:lnTo>
                          <a:pt x="621" y="27"/>
                        </a:lnTo>
                        <a:lnTo>
                          <a:pt x="639" y="33"/>
                        </a:lnTo>
                        <a:lnTo>
                          <a:pt x="645" y="35"/>
                        </a:lnTo>
                        <a:lnTo>
                          <a:pt x="669" y="46"/>
                        </a:lnTo>
                        <a:lnTo>
                          <a:pt x="693" y="58"/>
                        </a:lnTo>
                        <a:lnTo>
                          <a:pt x="694" y="58"/>
                        </a:lnTo>
                        <a:lnTo>
                          <a:pt x="718" y="72"/>
                        </a:lnTo>
                        <a:lnTo>
                          <a:pt x="735" y="82"/>
                        </a:lnTo>
                        <a:lnTo>
                          <a:pt x="742" y="88"/>
                        </a:lnTo>
                        <a:lnTo>
                          <a:pt x="767" y="106"/>
                        </a:lnTo>
                        <a:lnTo>
                          <a:pt x="768" y="106"/>
                        </a:lnTo>
                        <a:lnTo>
                          <a:pt x="791" y="126"/>
                        </a:lnTo>
                        <a:lnTo>
                          <a:pt x="796" y="131"/>
                        </a:lnTo>
                        <a:lnTo>
                          <a:pt x="816" y="150"/>
                        </a:lnTo>
                        <a:lnTo>
                          <a:pt x="820" y="155"/>
                        </a:lnTo>
                        <a:lnTo>
                          <a:pt x="840" y="179"/>
                        </a:lnTo>
                        <a:lnTo>
                          <a:pt x="842" y="180"/>
                        </a:lnTo>
                        <a:lnTo>
                          <a:pt x="858" y="204"/>
                        </a:lnTo>
                        <a:lnTo>
                          <a:pt x="864" y="214"/>
                        </a:lnTo>
                        <a:lnTo>
                          <a:pt x="874" y="228"/>
                        </a:lnTo>
                        <a:lnTo>
                          <a:pt x="886" y="254"/>
                        </a:lnTo>
                        <a:lnTo>
                          <a:pt x="890" y="260"/>
                        </a:lnTo>
                        <a:lnTo>
                          <a:pt x="897" y="278"/>
                        </a:lnTo>
                        <a:lnTo>
                          <a:pt x="906" y="303"/>
                        </a:lnTo>
                        <a:lnTo>
                          <a:pt x="912" y="327"/>
                        </a:lnTo>
                        <a:lnTo>
                          <a:pt x="914" y="330"/>
                        </a:lnTo>
                        <a:lnTo>
                          <a:pt x="918" y="351"/>
                        </a:lnTo>
                        <a:lnTo>
                          <a:pt x="921" y="376"/>
                        </a:lnTo>
                        <a:lnTo>
                          <a:pt x="922" y="400"/>
                        </a:lnTo>
                        <a:lnTo>
                          <a:pt x="920" y="425"/>
                        </a:lnTo>
                        <a:lnTo>
                          <a:pt x="916" y="449"/>
                        </a:lnTo>
                        <a:lnTo>
                          <a:pt x="914" y="456"/>
                        </a:lnTo>
                        <a:lnTo>
                          <a:pt x="909" y="473"/>
                        </a:lnTo>
                        <a:lnTo>
                          <a:pt x="899" y="498"/>
                        </a:lnTo>
                        <a:lnTo>
                          <a:pt x="890" y="516"/>
                        </a:lnTo>
                        <a:lnTo>
                          <a:pt x="885" y="522"/>
                        </a:lnTo>
                        <a:lnTo>
                          <a:pt x="866" y="548"/>
                        </a:lnTo>
                        <a:lnTo>
                          <a:pt x="864" y="548"/>
                        </a:lnTo>
                        <a:lnTo>
                          <a:pt x="840" y="572"/>
                        </a:lnTo>
                        <a:lnTo>
                          <a:pt x="816" y="591"/>
                        </a:lnTo>
                        <a:lnTo>
                          <a:pt x="808" y="596"/>
                        </a:lnTo>
                        <a:lnTo>
                          <a:pt x="791" y="606"/>
                        </a:lnTo>
                        <a:lnTo>
                          <a:pt x="767" y="621"/>
                        </a:lnTo>
                        <a:lnTo>
                          <a:pt x="742" y="634"/>
                        </a:lnTo>
                        <a:lnTo>
                          <a:pt x="722" y="645"/>
                        </a:lnTo>
                        <a:lnTo>
                          <a:pt x="718" y="647"/>
                        </a:lnTo>
                        <a:lnTo>
                          <a:pt x="675" y="669"/>
                        </a:lnTo>
                        <a:lnTo>
                          <a:pt x="669" y="672"/>
                        </a:lnTo>
                        <a:lnTo>
                          <a:pt x="645" y="684"/>
                        </a:lnTo>
                        <a:lnTo>
                          <a:pt x="627" y="694"/>
                        </a:lnTo>
                        <a:lnTo>
                          <a:pt x="621" y="698"/>
                        </a:lnTo>
                        <a:lnTo>
                          <a:pt x="596" y="710"/>
                        </a:lnTo>
                        <a:lnTo>
                          <a:pt x="575" y="718"/>
                        </a:lnTo>
                        <a:lnTo>
                          <a:pt x="572" y="720"/>
                        </a:lnTo>
                        <a:lnTo>
                          <a:pt x="546" y="729"/>
                        </a:lnTo>
                        <a:lnTo>
                          <a:pt x="522" y="737"/>
                        </a:lnTo>
                        <a:lnTo>
                          <a:pt x="498" y="743"/>
                        </a:lnTo>
                        <a:lnTo>
                          <a:pt x="497" y="743"/>
                        </a:lnTo>
                        <a:lnTo>
                          <a:pt x="473" y="746"/>
                        </a:lnTo>
                        <a:lnTo>
                          <a:pt x="449" y="746"/>
                        </a:lnTo>
                        <a:lnTo>
                          <a:pt x="425" y="743"/>
                        </a:lnTo>
                        <a:lnTo>
                          <a:pt x="424" y="743"/>
                        </a:lnTo>
                        <a:lnTo>
                          <a:pt x="400" y="737"/>
                        </a:lnTo>
                        <a:lnTo>
                          <a:pt x="376" y="729"/>
                        </a:lnTo>
                        <a:lnTo>
                          <a:pt x="351" y="720"/>
                        </a:lnTo>
                        <a:lnTo>
                          <a:pt x="347" y="718"/>
                        </a:lnTo>
                        <a:lnTo>
                          <a:pt x="327" y="710"/>
                        </a:lnTo>
                        <a:lnTo>
                          <a:pt x="301" y="698"/>
                        </a:lnTo>
                        <a:lnTo>
                          <a:pt x="295" y="694"/>
                        </a:lnTo>
                        <a:lnTo>
                          <a:pt x="277" y="684"/>
                        </a:lnTo>
                        <a:lnTo>
                          <a:pt x="253" y="672"/>
                        </a:lnTo>
                        <a:lnTo>
                          <a:pt x="247" y="669"/>
                        </a:lnTo>
                        <a:lnTo>
                          <a:pt x="204" y="647"/>
                        </a:lnTo>
                        <a:lnTo>
                          <a:pt x="201" y="645"/>
                        </a:lnTo>
                        <a:lnTo>
                          <a:pt x="179" y="634"/>
                        </a:lnTo>
                        <a:lnTo>
                          <a:pt x="155" y="621"/>
                        </a:lnTo>
                        <a:lnTo>
                          <a:pt x="131" y="606"/>
                        </a:lnTo>
                        <a:lnTo>
                          <a:pt x="114" y="596"/>
                        </a:lnTo>
                        <a:lnTo>
                          <a:pt x="106" y="591"/>
                        </a:lnTo>
                        <a:lnTo>
                          <a:pt x="82" y="572"/>
                        </a:lnTo>
                        <a:lnTo>
                          <a:pt x="57" y="548"/>
                        </a:lnTo>
                        <a:lnTo>
                          <a:pt x="37" y="522"/>
                        </a:lnTo>
                        <a:lnTo>
                          <a:pt x="33" y="516"/>
                        </a:lnTo>
                        <a:lnTo>
                          <a:pt x="23" y="498"/>
                        </a:lnTo>
                        <a:lnTo>
                          <a:pt x="13" y="473"/>
                        </a:lnTo>
                        <a:lnTo>
                          <a:pt x="9" y="456"/>
                        </a:lnTo>
                        <a:lnTo>
                          <a:pt x="6" y="449"/>
                        </a:lnTo>
                        <a:lnTo>
                          <a:pt x="3" y="425"/>
                        </a:lnTo>
                        <a:lnTo>
                          <a:pt x="0" y="400"/>
                        </a:lnTo>
                        <a:lnTo>
                          <a:pt x="1" y="376"/>
                        </a:lnTo>
                        <a:lnTo>
                          <a:pt x="4" y="351"/>
                        </a:lnTo>
                        <a:lnTo>
                          <a:pt x="9" y="330"/>
                        </a:lnTo>
                        <a:lnTo>
                          <a:pt x="9" y="327"/>
                        </a:lnTo>
                        <a:lnTo>
                          <a:pt x="16" y="303"/>
                        </a:lnTo>
                        <a:lnTo>
                          <a:pt x="25" y="278"/>
                        </a:lnTo>
                        <a:lnTo>
                          <a:pt x="33" y="260"/>
                        </a:lnTo>
                        <a:lnTo>
                          <a:pt x="36" y="254"/>
                        </a:lnTo>
                        <a:lnTo>
                          <a:pt x="48" y="228"/>
                        </a:lnTo>
                        <a:lnTo>
                          <a:pt x="57" y="214"/>
                        </a:lnTo>
                        <a:lnTo>
                          <a:pt x="64" y="204"/>
                        </a:lnTo>
                        <a:lnTo>
                          <a:pt x="81" y="180"/>
                        </a:lnTo>
                        <a:lnTo>
                          <a:pt x="82" y="179"/>
                        </a:lnTo>
                        <a:lnTo>
                          <a:pt x="102" y="155"/>
                        </a:lnTo>
                        <a:lnTo>
                          <a:pt x="106" y="150"/>
                        </a:lnTo>
                        <a:lnTo>
                          <a:pt x="126" y="131"/>
                        </a:lnTo>
                        <a:lnTo>
                          <a:pt x="131" y="126"/>
                        </a:lnTo>
                        <a:lnTo>
                          <a:pt x="154" y="106"/>
                        </a:lnTo>
                        <a:lnTo>
                          <a:pt x="155" y="106"/>
                        </a:lnTo>
                        <a:lnTo>
                          <a:pt x="179" y="88"/>
                        </a:lnTo>
                        <a:lnTo>
                          <a:pt x="187" y="82"/>
                        </a:lnTo>
                        <a:lnTo>
                          <a:pt x="204" y="72"/>
                        </a:lnTo>
                        <a:lnTo>
                          <a:pt x="228" y="58"/>
                        </a:lnTo>
                        <a:lnTo>
                          <a:pt x="229" y="58"/>
                        </a:lnTo>
                        <a:lnTo>
                          <a:pt x="253" y="46"/>
                        </a:lnTo>
                        <a:lnTo>
                          <a:pt x="277" y="35"/>
                        </a:lnTo>
                        <a:lnTo>
                          <a:pt x="283" y="33"/>
                        </a:lnTo>
                        <a:lnTo>
                          <a:pt x="301" y="27"/>
                        </a:lnTo>
                        <a:lnTo>
                          <a:pt x="327" y="20"/>
                        </a:lnTo>
                        <a:lnTo>
                          <a:pt x="351" y="12"/>
                        </a:lnTo>
                        <a:lnTo>
                          <a:pt x="371" y="9"/>
                        </a:lnTo>
                        <a:lnTo>
                          <a:pt x="376" y="8"/>
                        </a:lnTo>
                        <a:lnTo>
                          <a:pt x="400" y="4"/>
                        </a:lnTo>
                        <a:lnTo>
                          <a:pt x="424" y="2"/>
                        </a:lnTo>
                        <a:lnTo>
                          <a:pt x="449" y="0"/>
                        </a:lnTo>
                        <a:close/>
                      </a:path>
                    </a:pathLst>
                  </a:custGeom>
                  <a:solidFill>
                    <a:srgbClr val="002020"/>
                  </a:solidFill>
                  <a:ln w="0">
                    <a:solidFill>
                      <a:srgbClr val="00202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8" name="Freeform 226"/>
                  <p:cNvSpPr>
                    <a:spLocks/>
                  </p:cNvSpPr>
                  <p:nvPr/>
                </p:nvSpPr>
                <p:spPr bwMode="auto">
                  <a:xfrm>
                    <a:off x="2241" y="1537"/>
                    <a:ext cx="878" cy="712"/>
                  </a:xfrm>
                  <a:custGeom>
                    <a:avLst/>
                    <a:gdLst/>
                    <a:ahLst/>
                    <a:cxnLst>
                      <a:cxn ang="0">
                        <a:pos x="451" y="0"/>
                      </a:cxn>
                      <a:cxn ang="0">
                        <a:pos x="476" y="1"/>
                      </a:cxn>
                      <a:cxn ang="0">
                        <a:pos x="550" y="13"/>
                      </a:cxn>
                      <a:cxn ang="0">
                        <a:pos x="599" y="27"/>
                      </a:cxn>
                      <a:cxn ang="0">
                        <a:pos x="647" y="48"/>
                      </a:cxn>
                      <a:cxn ang="0">
                        <a:pos x="672" y="60"/>
                      </a:cxn>
                      <a:cxn ang="0">
                        <a:pos x="720" y="92"/>
                      </a:cxn>
                      <a:cxn ang="0">
                        <a:pos x="745" y="111"/>
                      </a:cxn>
                      <a:cxn ang="0">
                        <a:pos x="769" y="134"/>
                      </a:cxn>
                      <a:cxn ang="0">
                        <a:pos x="794" y="160"/>
                      </a:cxn>
                      <a:cxn ang="0">
                        <a:pos x="818" y="193"/>
                      </a:cxn>
                      <a:cxn ang="0">
                        <a:pos x="836" y="222"/>
                      </a:cxn>
                      <a:cxn ang="0">
                        <a:pos x="859" y="271"/>
                      </a:cxn>
                      <a:cxn ang="0">
                        <a:pos x="874" y="319"/>
                      </a:cxn>
                      <a:cxn ang="0">
                        <a:pos x="878" y="368"/>
                      </a:cxn>
                      <a:cxn ang="0">
                        <a:pos x="874" y="417"/>
                      </a:cxn>
                      <a:cxn ang="0">
                        <a:pos x="868" y="444"/>
                      </a:cxn>
                      <a:cxn ang="0">
                        <a:pos x="845" y="490"/>
                      </a:cxn>
                      <a:cxn ang="0">
                        <a:pos x="827" y="516"/>
                      </a:cxn>
                      <a:cxn ang="0">
                        <a:pos x="794" y="547"/>
                      </a:cxn>
                      <a:cxn ang="0">
                        <a:pos x="769" y="565"/>
                      </a:cxn>
                      <a:cxn ang="0">
                        <a:pos x="733" y="589"/>
                      </a:cxn>
                      <a:cxn ang="0">
                        <a:pos x="696" y="610"/>
                      </a:cxn>
                      <a:cxn ang="0">
                        <a:pos x="672" y="624"/>
                      </a:cxn>
                      <a:cxn ang="0">
                        <a:pos x="623" y="650"/>
                      </a:cxn>
                      <a:cxn ang="0">
                        <a:pos x="599" y="663"/>
                      </a:cxn>
                      <a:cxn ang="0">
                        <a:pos x="550" y="686"/>
                      </a:cxn>
                      <a:cxn ang="0">
                        <a:pos x="500" y="704"/>
                      </a:cxn>
                      <a:cxn ang="0">
                        <a:pos x="469" y="711"/>
                      </a:cxn>
                      <a:cxn ang="0">
                        <a:pos x="427" y="712"/>
                      </a:cxn>
                      <a:cxn ang="0">
                        <a:pos x="402" y="710"/>
                      </a:cxn>
                      <a:cxn ang="0">
                        <a:pos x="354" y="696"/>
                      </a:cxn>
                      <a:cxn ang="0">
                        <a:pos x="305" y="675"/>
                      </a:cxn>
                      <a:cxn ang="0">
                        <a:pos x="278" y="662"/>
                      </a:cxn>
                      <a:cxn ang="0">
                        <a:pos x="231" y="637"/>
                      </a:cxn>
                      <a:cxn ang="0">
                        <a:pos x="187" y="613"/>
                      </a:cxn>
                      <a:cxn ang="0">
                        <a:pos x="157" y="596"/>
                      </a:cxn>
                      <a:cxn ang="0">
                        <a:pos x="133" y="582"/>
                      </a:cxn>
                      <a:cxn ang="0">
                        <a:pos x="107" y="564"/>
                      </a:cxn>
                      <a:cxn ang="0">
                        <a:pos x="75" y="540"/>
                      </a:cxn>
                      <a:cxn ang="0">
                        <a:pos x="35" y="493"/>
                      </a:cxn>
                      <a:cxn ang="0">
                        <a:pos x="19" y="466"/>
                      </a:cxn>
                      <a:cxn ang="0">
                        <a:pos x="11" y="441"/>
                      </a:cxn>
                      <a:cxn ang="0">
                        <a:pos x="1" y="393"/>
                      </a:cxn>
                      <a:cxn ang="0">
                        <a:pos x="1" y="344"/>
                      </a:cxn>
                      <a:cxn ang="0">
                        <a:pos x="11" y="295"/>
                      </a:cxn>
                      <a:cxn ang="0">
                        <a:pos x="30" y="246"/>
                      </a:cxn>
                      <a:cxn ang="0">
                        <a:pos x="42" y="222"/>
                      </a:cxn>
                      <a:cxn ang="0">
                        <a:pos x="60" y="193"/>
                      </a:cxn>
                      <a:cxn ang="0">
                        <a:pos x="84" y="160"/>
                      </a:cxn>
                      <a:cxn ang="0">
                        <a:pos x="109" y="134"/>
                      </a:cxn>
                      <a:cxn ang="0">
                        <a:pos x="147" y="99"/>
                      </a:cxn>
                      <a:cxn ang="0">
                        <a:pos x="182" y="74"/>
                      </a:cxn>
                      <a:cxn ang="0">
                        <a:pos x="224" y="50"/>
                      </a:cxn>
                      <a:cxn ang="0">
                        <a:pos x="255" y="36"/>
                      </a:cxn>
                      <a:cxn ang="0">
                        <a:pos x="305" y="19"/>
                      </a:cxn>
                      <a:cxn ang="0">
                        <a:pos x="354" y="8"/>
                      </a:cxn>
                      <a:cxn ang="0">
                        <a:pos x="404" y="1"/>
                      </a:cxn>
                    </a:cxnLst>
                    <a:rect l="0" t="0" r="r" b="b"/>
                    <a:pathLst>
                      <a:path w="878" h="712">
                        <a:moveTo>
                          <a:pt x="427" y="0"/>
                        </a:moveTo>
                        <a:lnTo>
                          <a:pt x="451" y="0"/>
                        </a:lnTo>
                        <a:lnTo>
                          <a:pt x="474" y="1"/>
                        </a:lnTo>
                        <a:lnTo>
                          <a:pt x="476" y="1"/>
                        </a:lnTo>
                        <a:lnTo>
                          <a:pt x="524" y="8"/>
                        </a:lnTo>
                        <a:lnTo>
                          <a:pt x="550" y="13"/>
                        </a:lnTo>
                        <a:lnTo>
                          <a:pt x="574" y="19"/>
                        </a:lnTo>
                        <a:lnTo>
                          <a:pt x="599" y="27"/>
                        </a:lnTo>
                        <a:lnTo>
                          <a:pt x="623" y="36"/>
                        </a:lnTo>
                        <a:lnTo>
                          <a:pt x="647" y="48"/>
                        </a:lnTo>
                        <a:lnTo>
                          <a:pt x="653" y="50"/>
                        </a:lnTo>
                        <a:lnTo>
                          <a:pt x="672" y="60"/>
                        </a:lnTo>
                        <a:lnTo>
                          <a:pt x="696" y="74"/>
                        </a:lnTo>
                        <a:lnTo>
                          <a:pt x="720" y="92"/>
                        </a:lnTo>
                        <a:lnTo>
                          <a:pt x="731" y="99"/>
                        </a:lnTo>
                        <a:lnTo>
                          <a:pt x="745" y="111"/>
                        </a:lnTo>
                        <a:lnTo>
                          <a:pt x="758" y="123"/>
                        </a:lnTo>
                        <a:lnTo>
                          <a:pt x="769" y="134"/>
                        </a:lnTo>
                        <a:lnTo>
                          <a:pt x="782" y="148"/>
                        </a:lnTo>
                        <a:lnTo>
                          <a:pt x="794" y="160"/>
                        </a:lnTo>
                        <a:lnTo>
                          <a:pt x="804" y="172"/>
                        </a:lnTo>
                        <a:lnTo>
                          <a:pt x="818" y="193"/>
                        </a:lnTo>
                        <a:lnTo>
                          <a:pt x="821" y="196"/>
                        </a:lnTo>
                        <a:lnTo>
                          <a:pt x="836" y="222"/>
                        </a:lnTo>
                        <a:lnTo>
                          <a:pt x="848" y="246"/>
                        </a:lnTo>
                        <a:lnTo>
                          <a:pt x="859" y="271"/>
                        </a:lnTo>
                        <a:lnTo>
                          <a:pt x="868" y="295"/>
                        </a:lnTo>
                        <a:lnTo>
                          <a:pt x="874" y="319"/>
                        </a:lnTo>
                        <a:lnTo>
                          <a:pt x="877" y="344"/>
                        </a:lnTo>
                        <a:lnTo>
                          <a:pt x="878" y="368"/>
                        </a:lnTo>
                        <a:lnTo>
                          <a:pt x="877" y="393"/>
                        </a:lnTo>
                        <a:lnTo>
                          <a:pt x="874" y="417"/>
                        </a:lnTo>
                        <a:lnTo>
                          <a:pt x="868" y="441"/>
                        </a:lnTo>
                        <a:lnTo>
                          <a:pt x="868" y="444"/>
                        </a:lnTo>
                        <a:lnTo>
                          <a:pt x="859" y="466"/>
                        </a:lnTo>
                        <a:lnTo>
                          <a:pt x="845" y="490"/>
                        </a:lnTo>
                        <a:lnTo>
                          <a:pt x="842" y="493"/>
                        </a:lnTo>
                        <a:lnTo>
                          <a:pt x="827" y="516"/>
                        </a:lnTo>
                        <a:lnTo>
                          <a:pt x="803" y="540"/>
                        </a:lnTo>
                        <a:lnTo>
                          <a:pt x="794" y="547"/>
                        </a:lnTo>
                        <a:lnTo>
                          <a:pt x="770" y="564"/>
                        </a:lnTo>
                        <a:lnTo>
                          <a:pt x="769" y="565"/>
                        </a:lnTo>
                        <a:lnTo>
                          <a:pt x="745" y="582"/>
                        </a:lnTo>
                        <a:lnTo>
                          <a:pt x="733" y="589"/>
                        </a:lnTo>
                        <a:lnTo>
                          <a:pt x="720" y="596"/>
                        </a:lnTo>
                        <a:lnTo>
                          <a:pt x="696" y="610"/>
                        </a:lnTo>
                        <a:lnTo>
                          <a:pt x="691" y="613"/>
                        </a:lnTo>
                        <a:lnTo>
                          <a:pt x="672" y="624"/>
                        </a:lnTo>
                        <a:lnTo>
                          <a:pt x="647" y="637"/>
                        </a:lnTo>
                        <a:lnTo>
                          <a:pt x="623" y="650"/>
                        </a:lnTo>
                        <a:lnTo>
                          <a:pt x="600" y="662"/>
                        </a:lnTo>
                        <a:lnTo>
                          <a:pt x="599" y="663"/>
                        </a:lnTo>
                        <a:lnTo>
                          <a:pt x="574" y="675"/>
                        </a:lnTo>
                        <a:lnTo>
                          <a:pt x="550" y="686"/>
                        </a:lnTo>
                        <a:lnTo>
                          <a:pt x="524" y="696"/>
                        </a:lnTo>
                        <a:lnTo>
                          <a:pt x="500" y="704"/>
                        </a:lnTo>
                        <a:lnTo>
                          <a:pt x="476" y="710"/>
                        </a:lnTo>
                        <a:lnTo>
                          <a:pt x="469" y="711"/>
                        </a:lnTo>
                        <a:lnTo>
                          <a:pt x="451" y="712"/>
                        </a:lnTo>
                        <a:lnTo>
                          <a:pt x="427" y="712"/>
                        </a:lnTo>
                        <a:lnTo>
                          <a:pt x="409" y="711"/>
                        </a:lnTo>
                        <a:lnTo>
                          <a:pt x="402" y="710"/>
                        </a:lnTo>
                        <a:lnTo>
                          <a:pt x="378" y="704"/>
                        </a:lnTo>
                        <a:lnTo>
                          <a:pt x="354" y="696"/>
                        </a:lnTo>
                        <a:lnTo>
                          <a:pt x="329" y="686"/>
                        </a:lnTo>
                        <a:lnTo>
                          <a:pt x="305" y="675"/>
                        </a:lnTo>
                        <a:lnTo>
                          <a:pt x="279" y="663"/>
                        </a:lnTo>
                        <a:lnTo>
                          <a:pt x="278" y="662"/>
                        </a:lnTo>
                        <a:lnTo>
                          <a:pt x="255" y="650"/>
                        </a:lnTo>
                        <a:lnTo>
                          <a:pt x="231" y="637"/>
                        </a:lnTo>
                        <a:lnTo>
                          <a:pt x="206" y="624"/>
                        </a:lnTo>
                        <a:lnTo>
                          <a:pt x="187" y="613"/>
                        </a:lnTo>
                        <a:lnTo>
                          <a:pt x="182" y="610"/>
                        </a:lnTo>
                        <a:lnTo>
                          <a:pt x="157" y="596"/>
                        </a:lnTo>
                        <a:lnTo>
                          <a:pt x="144" y="589"/>
                        </a:lnTo>
                        <a:lnTo>
                          <a:pt x="133" y="582"/>
                        </a:lnTo>
                        <a:lnTo>
                          <a:pt x="109" y="565"/>
                        </a:lnTo>
                        <a:lnTo>
                          <a:pt x="107" y="564"/>
                        </a:lnTo>
                        <a:lnTo>
                          <a:pt x="84" y="547"/>
                        </a:lnTo>
                        <a:lnTo>
                          <a:pt x="75" y="540"/>
                        </a:lnTo>
                        <a:lnTo>
                          <a:pt x="51" y="516"/>
                        </a:lnTo>
                        <a:lnTo>
                          <a:pt x="35" y="493"/>
                        </a:lnTo>
                        <a:lnTo>
                          <a:pt x="33" y="490"/>
                        </a:lnTo>
                        <a:lnTo>
                          <a:pt x="19" y="466"/>
                        </a:lnTo>
                        <a:lnTo>
                          <a:pt x="11" y="444"/>
                        </a:lnTo>
                        <a:lnTo>
                          <a:pt x="11" y="441"/>
                        </a:lnTo>
                        <a:lnTo>
                          <a:pt x="5" y="417"/>
                        </a:lnTo>
                        <a:lnTo>
                          <a:pt x="1" y="393"/>
                        </a:lnTo>
                        <a:lnTo>
                          <a:pt x="0" y="368"/>
                        </a:lnTo>
                        <a:lnTo>
                          <a:pt x="1" y="344"/>
                        </a:lnTo>
                        <a:lnTo>
                          <a:pt x="5" y="319"/>
                        </a:lnTo>
                        <a:lnTo>
                          <a:pt x="11" y="295"/>
                        </a:lnTo>
                        <a:lnTo>
                          <a:pt x="19" y="271"/>
                        </a:lnTo>
                        <a:lnTo>
                          <a:pt x="30" y="246"/>
                        </a:lnTo>
                        <a:lnTo>
                          <a:pt x="35" y="234"/>
                        </a:lnTo>
                        <a:lnTo>
                          <a:pt x="42" y="222"/>
                        </a:lnTo>
                        <a:lnTo>
                          <a:pt x="57" y="196"/>
                        </a:lnTo>
                        <a:lnTo>
                          <a:pt x="60" y="193"/>
                        </a:lnTo>
                        <a:lnTo>
                          <a:pt x="74" y="172"/>
                        </a:lnTo>
                        <a:lnTo>
                          <a:pt x="84" y="160"/>
                        </a:lnTo>
                        <a:lnTo>
                          <a:pt x="95" y="148"/>
                        </a:lnTo>
                        <a:lnTo>
                          <a:pt x="109" y="134"/>
                        </a:lnTo>
                        <a:lnTo>
                          <a:pt x="119" y="123"/>
                        </a:lnTo>
                        <a:lnTo>
                          <a:pt x="147" y="99"/>
                        </a:lnTo>
                        <a:lnTo>
                          <a:pt x="157" y="92"/>
                        </a:lnTo>
                        <a:lnTo>
                          <a:pt x="182" y="74"/>
                        </a:lnTo>
                        <a:lnTo>
                          <a:pt x="206" y="60"/>
                        </a:lnTo>
                        <a:lnTo>
                          <a:pt x="224" y="50"/>
                        </a:lnTo>
                        <a:lnTo>
                          <a:pt x="231" y="48"/>
                        </a:lnTo>
                        <a:lnTo>
                          <a:pt x="255" y="36"/>
                        </a:lnTo>
                        <a:lnTo>
                          <a:pt x="279" y="27"/>
                        </a:lnTo>
                        <a:lnTo>
                          <a:pt x="305" y="19"/>
                        </a:lnTo>
                        <a:lnTo>
                          <a:pt x="329" y="13"/>
                        </a:lnTo>
                        <a:lnTo>
                          <a:pt x="354" y="8"/>
                        </a:lnTo>
                        <a:lnTo>
                          <a:pt x="402" y="1"/>
                        </a:lnTo>
                        <a:lnTo>
                          <a:pt x="404" y="1"/>
                        </a:lnTo>
                        <a:lnTo>
                          <a:pt x="427" y="0"/>
                        </a:lnTo>
                        <a:close/>
                      </a:path>
                    </a:pathLst>
                  </a:custGeom>
                  <a:solidFill>
                    <a:srgbClr val="001010"/>
                  </a:solidFill>
                  <a:ln w="0">
                    <a:solidFill>
                      <a:srgbClr val="00101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9" name="Freeform 227"/>
                  <p:cNvSpPr>
                    <a:spLocks/>
                  </p:cNvSpPr>
                  <p:nvPr/>
                </p:nvSpPr>
                <p:spPr bwMode="auto">
                  <a:xfrm>
                    <a:off x="2260" y="1562"/>
                    <a:ext cx="840" cy="686"/>
                  </a:xfrm>
                  <a:custGeom>
                    <a:avLst/>
                    <a:gdLst/>
                    <a:ahLst/>
                    <a:cxnLst>
                      <a:cxn ang="0">
                        <a:pos x="432" y="0"/>
                      </a:cxn>
                      <a:cxn ang="0">
                        <a:pos x="457" y="1"/>
                      </a:cxn>
                      <a:cxn ang="0">
                        <a:pos x="531" y="13"/>
                      </a:cxn>
                      <a:cxn ang="0">
                        <a:pos x="570" y="25"/>
                      </a:cxn>
                      <a:cxn ang="0">
                        <a:pos x="604" y="38"/>
                      </a:cxn>
                      <a:cxn ang="0">
                        <a:pos x="653" y="63"/>
                      </a:cxn>
                      <a:cxn ang="0">
                        <a:pos x="677" y="79"/>
                      </a:cxn>
                      <a:cxn ang="0">
                        <a:pos x="705" y="98"/>
                      </a:cxn>
                      <a:cxn ang="0">
                        <a:pos x="750" y="141"/>
                      </a:cxn>
                      <a:cxn ang="0">
                        <a:pos x="775" y="171"/>
                      </a:cxn>
                      <a:cxn ang="0">
                        <a:pos x="807" y="221"/>
                      </a:cxn>
                      <a:cxn ang="0">
                        <a:pos x="823" y="260"/>
                      </a:cxn>
                      <a:cxn ang="0">
                        <a:pos x="834" y="294"/>
                      </a:cxn>
                      <a:cxn ang="0">
                        <a:pos x="840" y="343"/>
                      </a:cxn>
                      <a:cxn ang="0">
                        <a:pos x="838" y="392"/>
                      </a:cxn>
                      <a:cxn ang="0">
                        <a:pos x="823" y="440"/>
                      </a:cxn>
                      <a:cxn ang="0">
                        <a:pos x="810" y="465"/>
                      </a:cxn>
                      <a:cxn ang="0">
                        <a:pos x="792" y="491"/>
                      </a:cxn>
                      <a:cxn ang="0">
                        <a:pos x="769" y="515"/>
                      </a:cxn>
                      <a:cxn ang="0">
                        <a:pos x="739" y="539"/>
                      </a:cxn>
                      <a:cxn ang="0">
                        <a:pos x="705" y="564"/>
                      </a:cxn>
                      <a:cxn ang="0">
                        <a:pos x="677" y="581"/>
                      </a:cxn>
                      <a:cxn ang="0">
                        <a:pos x="653" y="595"/>
                      </a:cxn>
                      <a:cxn ang="0">
                        <a:pos x="622" y="612"/>
                      </a:cxn>
                      <a:cxn ang="0">
                        <a:pos x="580" y="636"/>
                      </a:cxn>
                      <a:cxn ang="0">
                        <a:pos x="531" y="660"/>
                      </a:cxn>
                      <a:cxn ang="0">
                        <a:pos x="505" y="669"/>
                      </a:cxn>
                      <a:cxn ang="0">
                        <a:pos x="457" y="684"/>
                      </a:cxn>
                      <a:cxn ang="0">
                        <a:pos x="397" y="686"/>
                      </a:cxn>
                      <a:cxn ang="0">
                        <a:pos x="359" y="678"/>
                      </a:cxn>
                      <a:cxn ang="0">
                        <a:pos x="313" y="661"/>
                      </a:cxn>
                      <a:cxn ang="0">
                        <a:pos x="264" y="637"/>
                      </a:cxn>
                      <a:cxn ang="0">
                        <a:pos x="236" y="623"/>
                      </a:cxn>
                      <a:cxn ang="0">
                        <a:pos x="212" y="609"/>
                      </a:cxn>
                      <a:cxn ang="0">
                        <a:pos x="176" y="588"/>
                      </a:cxn>
                      <a:cxn ang="0">
                        <a:pos x="138" y="565"/>
                      </a:cxn>
                      <a:cxn ang="0">
                        <a:pos x="114" y="549"/>
                      </a:cxn>
                      <a:cxn ang="0">
                        <a:pos x="90" y="530"/>
                      </a:cxn>
                      <a:cxn ang="0">
                        <a:pos x="65" y="510"/>
                      </a:cxn>
                      <a:cxn ang="0">
                        <a:pos x="41" y="481"/>
                      </a:cxn>
                      <a:cxn ang="0">
                        <a:pos x="17" y="441"/>
                      </a:cxn>
                      <a:cxn ang="0">
                        <a:pos x="7" y="416"/>
                      </a:cxn>
                      <a:cxn ang="0">
                        <a:pos x="0" y="368"/>
                      </a:cxn>
                      <a:cxn ang="0">
                        <a:pos x="1" y="319"/>
                      </a:cxn>
                      <a:cxn ang="0">
                        <a:pos x="13" y="270"/>
                      </a:cxn>
                      <a:cxn ang="0">
                        <a:pos x="22" y="246"/>
                      </a:cxn>
                      <a:cxn ang="0">
                        <a:pos x="41" y="207"/>
                      </a:cxn>
                      <a:cxn ang="0">
                        <a:pos x="84" y="147"/>
                      </a:cxn>
                      <a:cxn ang="0">
                        <a:pos x="136" y="98"/>
                      </a:cxn>
                      <a:cxn ang="0">
                        <a:pos x="163" y="79"/>
                      </a:cxn>
                      <a:cxn ang="0">
                        <a:pos x="211" y="49"/>
                      </a:cxn>
                      <a:cxn ang="0">
                        <a:pos x="236" y="38"/>
                      </a:cxn>
                      <a:cxn ang="0">
                        <a:pos x="270" y="25"/>
                      </a:cxn>
                      <a:cxn ang="0">
                        <a:pos x="310" y="13"/>
                      </a:cxn>
                      <a:cxn ang="0">
                        <a:pos x="383" y="1"/>
                      </a:cxn>
                      <a:cxn ang="0">
                        <a:pos x="408" y="0"/>
                      </a:cxn>
                    </a:cxnLst>
                    <a:rect l="0" t="0" r="r" b="b"/>
                    <a:pathLst>
                      <a:path w="840" h="686">
                        <a:moveTo>
                          <a:pt x="408" y="0"/>
                        </a:moveTo>
                        <a:lnTo>
                          <a:pt x="432" y="0"/>
                        </a:lnTo>
                        <a:lnTo>
                          <a:pt x="442" y="1"/>
                        </a:lnTo>
                        <a:lnTo>
                          <a:pt x="457" y="1"/>
                        </a:lnTo>
                        <a:lnTo>
                          <a:pt x="505" y="8"/>
                        </a:lnTo>
                        <a:lnTo>
                          <a:pt x="531" y="13"/>
                        </a:lnTo>
                        <a:lnTo>
                          <a:pt x="555" y="20"/>
                        </a:lnTo>
                        <a:lnTo>
                          <a:pt x="570" y="25"/>
                        </a:lnTo>
                        <a:lnTo>
                          <a:pt x="580" y="29"/>
                        </a:lnTo>
                        <a:lnTo>
                          <a:pt x="604" y="38"/>
                        </a:lnTo>
                        <a:lnTo>
                          <a:pt x="628" y="49"/>
                        </a:lnTo>
                        <a:lnTo>
                          <a:pt x="653" y="63"/>
                        </a:lnTo>
                        <a:lnTo>
                          <a:pt x="671" y="74"/>
                        </a:lnTo>
                        <a:lnTo>
                          <a:pt x="677" y="79"/>
                        </a:lnTo>
                        <a:lnTo>
                          <a:pt x="701" y="97"/>
                        </a:lnTo>
                        <a:lnTo>
                          <a:pt x="705" y="98"/>
                        </a:lnTo>
                        <a:lnTo>
                          <a:pt x="726" y="117"/>
                        </a:lnTo>
                        <a:lnTo>
                          <a:pt x="750" y="141"/>
                        </a:lnTo>
                        <a:lnTo>
                          <a:pt x="755" y="147"/>
                        </a:lnTo>
                        <a:lnTo>
                          <a:pt x="775" y="171"/>
                        </a:lnTo>
                        <a:lnTo>
                          <a:pt x="799" y="207"/>
                        </a:lnTo>
                        <a:lnTo>
                          <a:pt x="807" y="221"/>
                        </a:lnTo>
                        <a:lnTo>
                          <a:pt x="819" y="246"/>
                        </a:lnTo>
                        <a:lnTo>
                          <a:pt x="823" y="260"/>
                        </a:lnTo>
                        <a:lnTo>
                          <a:pt x="827" y="270"/>
                        </a:lnTo>
                        <a:lnTo>
                          <a:pt x="834" y="294"/>
                        </a:lnTo>
                        <a:lnTo>
                          <a:pt x="839" y="319"/>
                        </a:lnTo>
                        <a:lnTo>
                          <a:pt x="840" y="343"/>
                        </a:lnTo>
                        <a:lnTo>
                          <a:pt x="840" y="368"/>
                        </a:lnTo>
                        <a:lnTo>
                          <a:pt x="838" y="392"/>
                        </a:lnTo>
                        <a:lnTo>
                          <a:pt x="833" y="416"/>
                        </a:lnTo>
                        <a:lnTo>
                          <a:pt x="823" y="440"/>
                        </a:lnTo>
                        <a:lnTo>
                          <a:pt x="823" y="441"/>
                        </a:lnTo>
                        <a:lnTo>
                          <a:pt x="810" y="465"/>
                        </a:lnTo>
                        <a:lnTo>
                          <a:pt x="799" y="481"/>
                        </a:lnTo>
                        <a:lnTo>
                          <a:pt x="792" y="491"/>
                        </a:lnTo>
                        <a:lnTo>
                          <a:pt x="775" y="510"/>
                        </a:lnTo>
                        <a:lnTo>
                          <a:pt x="769" y="515"/>
                        </a:lnTo>
                        <a:lnTo>
                          <a:pt x="750" y="530"/>
                        </a:lnTo>
                        <a:lnTo>
                          <a:pt x="739" y="539"/>
                        </a:lnTo>
                        <a:lnTo>
                          <a:pt x="726" y="549"/>
                        </a:lnTo>
                        <a:lnTo>
                          <a:pt x="705" y="564"/>
                        </a:lnTo>
                        <a:lnTo>
                          <a:pt x="701" y="565"/>
                        </a:lnTo>
                        <a:lnTo>
                          <a:pt x="677" y="581"/>
                        </a:lnTo>
                        <a:lnTo>
                          <a:pt x="664" y="588"/>
                        </a:lnTo>
                        <a:lnTo>
                          <a:pt x="653" y="595"/>
                        </a:lnTo>
                        <a:lnTo>
                          <a:pt x="628" y="609"/>
                        </a:lnTo>
                        <a:lnTo>
                          <a:pt x="622" y="612"/>
                        </a:lnTo>
                        <a:lnTo>
                          <a:pt x="604" y="623"/>
                        </a:lnTo>
                        <a:lnTo>
                          <a:pt x="580" y="636"/>
                        </a:lnTo>
                        <a:lnTo>
                          <a:pt x="576" y="637"/>
                        </a:lnTo>
                        <a:lnTo>
                          <a:pt x="531" y="660"/>
                        </a:lnTo>
                        <a:lnTo>
                          <a:pt x="527" y="661"/>
                        </a:lnTo>
                        <a:lnTo>
                          <a:pt x="505" y="669"/>
                        </a:lnTo>
                        <a:lnTo>
                          <a:pt x="481" y="678"/>
                        </a:lnTo>
                        <a:lnTo>
                          <a:pt x="457" y="684"/>
                        </a:lnTo>
                        <a:lnTo>
                          <a:pt x="443" y="686"/>
                        </a:lnTo>
                        <a:lnTo>
                          <a:pt x="397" y="686"/>
                        </a:lnTo>
                        <a:lnTo>
                          <a:pt x="383" y="684"/>
                        </a:lnTo>
                        <a:lnTo>
                          <a:pt x="359" y="678"/>
                        </a:lnTo>
                        <a:lnTo>
                          <a:pt x="335" y="669"/>
                        </a:lnTo>
                        <a:lnTo>
                          <a:pt x="313" y="661"/>
                        </a:lnTo>
                        <a:lnTo>
                          <a:pt x="310" y="660"/>
                        </a:lnTo>
                        <a:lnTo>
                          <a:pt x="264" y="637"/>
                        </a:lnTo>
                        <a:lnTo>
                          <a:pt x="260" y="636"/>
                        </a:lnTo>
                        <a:lnTo>
                          <a:pt x="236" y="623"/>
                        </a:lnTo>
                        <a:lnTo>
                          <a:pt x="218" y="612"/>
                        </a:lnTo>
                        <a:lnTo>
                          <a:pt x="212" y="609"/>
                        </a:lnTo>
                        <a:lnTo>
                          <a:pt x="187" y="595"/>
                        </a:lnTo>
                        <a:lnTo>
                          <a:pt x="176" y="588"/>
                        </a:lnTo>
                        <a:lnTo>
                          <a:pt x="163" y="581"/>
                        </a:lnTo>
                        <a:lnTo>
                          <a:pt x="138" y="565"/>
                        </a:lnTo>
                        <a:lnTo>
                          <a:pt x="136" y="564"/>
                        </a:lnTo>
                        <a:lnTo>
                          <a:pt x="114" y="549"/>
                        </a:lnTo>
                        <a:lnTo>
                          <a:pt x="101" y="539"/>
                        </a:lnTo>
                        <a:lnTo>
                          <a:pt x="90" y="530"/>
                        </a:lnTo>
                        <a:lnTo>
                          <a:pt x="71" y="515"/>
                        </a:lnTo>
                        <a:lnTo>
                          <a:pt x="65" y="510"/>
                        </a:lnTo>
                        <a:lnTo>
                          <a:pt x="48" y="491"/>
                        </a:lnTo>
                        <a:lnTo>
                          <a:pt x="41" y="481"/>
                        </a:lnTo>
                        <a:lnTo>
                          <a:pt x="30" y="465"/>
                        </a:lnTo>
                        <a:lnTo>
                          <a:pt x="17" y="441"/>
                        </a:lnTo>
                        <a:lnTo>
                          <a:pt x="16" y="440"/>
                        </a:lnTo>
                        <a:lnTo>
                          <a:pt x="7" y="416"/>
                        </a:lnTo>
                        <a:lnTo>
                          <a:pt x="2" y="392"/>
                        </a:lnTo>
                        <a:lnTo>
                          <a:pt x="0" y="368"/>
                        </a:lnTo>
                        <a:lnTo>
                          <a:pt x="0" y="343"/>
                        </a:lnTo>
                        <a:lnTo>
                          <a:pt x="1" y="319"/>
                        </a:lnTo>
                        <a:lnTo>
                          <a:pt x="6" y="294"/>
                        </a:lnTo>
                        <a:lnTo>
                          <a:pt x="13" y="270"/>
                        </a:lnTo>
                        <a:lnTo>
                          <a:pt x="16" y="260"/>
                        </a:lnTo>
                        <a:lnTo>
                          <a:pt x="22" y="246"/>
                        </a:lnTo>
                        <a:lnTo>
                          <a:pt x="34" y="221"/>
                        </a:lnTo>
                        <a:lnTo>
                          <a:pt x="41" y="207"/>
                        </a:lnTo>
                        <a:lnTo>
                          <a:pt x="65" y="171"/>
                        </a:lnTo>
                        <a:lnTo>
                          <a:pt x="84" y="147"/>
                        </a:lnTo>
                        <a:lnTo>
                          <a:pt x="114" y="117"/>
                        </a:lnTo>
                        <a:lnTo>
                          <a:pt x="136" y="98"/>
                        </a:lnTo>
                        <a:lnTo>
                          <a:pt x="138" y="97"/>
                        </a:lnTo>
                        <a:lnTo>
                          <a:pt x="163" y="79"/>
                        </a:lnTo>
                        <a:lnTo>
                          <a:pt x="169" y="74"/>
                        </a:lnTo>
                        <a:lnTo>
                          <a:pt x="211" y="49"/>
                        </a:lnTo>
                        <a:lnTo>
                          <a:pt x="212" y="49"/>
                        </a:lnTo>
                        <a:lnTo>
                          <a:pt x="236" y="38"/>
                        </a:lnTo>
                        <a:lnTo>
                          <a:pt x="260" y="29"/>
                        </a:lnTo>
                        <a:lnTo>
                          <a:pt x="270" y="25"/>
                        </a:lnTo>
                        <a:lnTo>
                          <a:pt x="286" y="20"/>
                        </a:lnTo>
                        <a:lnTo>
                          <a:pt x="310" y="13"/>
                        </a:lnTo>
                        <a:lnTo>
                          <a:pt x="335" y="8"/>
                        </a:lnTo>
                        <a:lnTo>
                          <a:pt x="383" y="1"/>
                        </a:lnTo>
                        <a:lnTo>
                          <a:pt x="399" y="1"/>
                        </a:lnTo>
                        <a:lnTo>
                          <a:pt x="408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758" name="AutoShape 465"/>
              <p:cNvSpPr>
                <a:spLocks noChangeArrowheads="1"/>
              </p:cNvSpPr>
              <p:nvPr/>
            </p:nvSpPr>
            <p:spPr bwMode="auto">
              <a:xfrm>
                <a:off x="2130681" y="5473707"/>
                <a:ext cx="1066800" cy="228600"/>
              </a:xfrm>
              <a:prstGeom prst="rightArrow">
                <a:avLst>
                  <a:gd name="adj1" fmla="val 50000"/>
                  <a:gd name="adj2" fmla="val 116667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69" name="Group 768"/>
            <p:cNvGrpSpPr/>
            <p:nvPr/>
          </p:nvGrpSpPr>
          <p:grpSpPr>
            <a:xfrm>
              <a:off x="2135126" y="2744093"/>
              <a:ext cx="7224774" cy="3956436"/>
              <a:chOff x="2135126" y="2744093"/>
              <a:chExt cx="7224774" cy="3956436"/>
            </a:xfrm>
          </p:grpSpPr>
          <p:grpSp>
            <p:nvGrpSpPr>
              <p:cNvPr id="767" name="Group 766"/>
              <p:cNvGrpSpPr/>
              <p:nvPr/>
            </p:nvGrpSpPr>
            <p:grpSpPr>
              <a:xfrm>
                <a:off x="2870759" y="3403418"/>
                <a:ext cx="6489141" cy="3297111"/>
                <a:chOff x="2870759" y="3403418"/>
                <a:chExt cx="6489141" cy="3297111"/>
              </a:xfrm>
            </p:grpSpPr>
            <p:grpSp>
              <p:nvGrpSpPr>
                <p:cNvPr id="763" name="Group 762"/>
                <p:cNvGrpSpPr/>
                <p:nvPr/>
              </p:nvGrpSpPr>
              <p:grpSpPr>
                <a:xfrm>
                  <a:off x="2870759" y="3403418"/>
                  <a:ext cx="6489141" cy="3297111"/>
                  <a:chOff x="3365501" y="3778122"/>
                  <a:chExt cx="5778499" cy="2928051"/>
                </a:xfrm>
              </p:grpSpPr>
              <p:grpSp>
                <p:nvGrpSpPr>
                  <p:cNvPr id="762" name="Group 761"/>
                  <p:cNvGrpSpPr/>
                  <p:nvPr/>
                </p:nvGrpSpPr>
                <p:grpSpPr>
                  <a:xfrm>
                    <a:off x="3365501" y="3778122"/>
                    <a:ext cx="4737099" cy="2928051"/>
                    <a:chOff x="3365501" y="3778122"/>
                    <a:chExt cx="4737099" cy="2928051"/>
                  </a:xfrm>
                </p:grpSpPr>
                <p:grpSp>
                  <p:nvGrpSpPr>
                    <p:cNvPr id="479" name="Group 4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17378" y="3778122"/>
                      <a:ext cx="3683726" cy="2410368"/>
                      <a:chOff x="920" y="948"/>
                      <a:chExt cx="3920" cy="2424"/>
                    </a:xfrm>
                  </p:grpSpPr>
                  <p:sp>
                    <p:nvSpPr>
                      <p:cNvPr id="480" name="AutoShape 467"/>
                      <p:cNvSpPr>
                        <a:spLocks noChangeAspect="1" noChangeArrowheads="1" noTextEdit="1"/>
                      </p:cNvSpPr>
                      <p:nvPr/>
                    </p:nvSpPr>
                    <p:spPr bwMode="auto">
                      <a:xfrm>
                        <a:off x="920" y="948"/>
                        <a:ext cx="3920" cy="242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481" name="Group 4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25" y="1055"/>
                        <a:ext cx="3872" cy="2174"/>
                        <a:chOff x="925" y="1055"/>
                        <a:chExt cx="3872" cy="2174"/>
                      </a:xfrm>
                    </p:grpSpPr>
                    <p:sp>
                      <p:nvSpPr>
                        <p:cNvPr id="559" name="Line 4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99" y="2120"/>
                          <a:ext cx="0" cy="1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0" name="Rectangle 4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7" y="2317"/>
                          <a:ext cx="123" cy="22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1" name="Freeform 4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49" y="2234"/>
                          <a:ext cx="93" cy="15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3" y="0"/>
                            </a:cxn>
                            <a:cxn ang="0">
                              <a:pos x="58" y="123"/>
                            </a:cxn>
                            <a:cxn ang="0">
                              <a:pos x="57" y="128"/>
                            </a:cxn>
                            <a:cxn ang="0">
                              <a:pos x="54" y="135"/>
                            </a:cxn>
                            <a:cxn ang="0">
                              <a:pos x="54" y="138"/>
                            </a:cxn>
                            <a:cxn ang="0">
                              <a:pos x="55" y="139"/>
                            </a:cxn>
                            <a:cxn ang="0">
                              <a:pos x="56" y="141"/>
                            </a:cxn>
                            <a:cxn ang="0">
                              <a:pos x="56" y="142"/>
                            </a:cxn>
                            <a:cxn ang="0">
                              <a:pos x="58" y="145"/>
                            </a:cxn>
                            <a:cxn ang="0">
                              <a:pos x="63" y="145"/>
                            </a:cxn>
                            <a:cxn ang="0">
                              <a:pos x="66" y="146"/>
                            </a:cxn>
                            <a:cxn ang="0">
                              <a:pos x="70" y="147"/>
                            </a:cxn>
                            <a:cxn ang="0">
                              <a:pos x="75" y="147"/>
                            </a:cxn>
                            <a:cxn ang="0">
                              <a:pos x="75" y="152"/>
                            </a:cxn>
                            <a:cxn ang="0">
                              <a:pos x="0" y="152"/>
                            </a:cxn>
                            <a:cxn ang="0">
                              <a:pos x="3" y="147"/>
                            </a:cxn>
                            <a:cxn ang="0">
                              <a:pos x="11" y="147"/>
                            </a:cxn>
                            <a:cxn ang="0">
                              <a:pos x="15" y="146"/>
                            </a:cxn>
                            <a:cxn ang="0">
                              <a:pos x="17" y="145"/>
                            </a:cxn>
                            <a:cxn ang="0">
                              <a:pos x="19" y="145"/>
                            </a:cxn>
                            <a:cxn ang="0">
                              <a:pos x="24" y="142"/>
                            </a:cxn>
                            <a:cxn ang="0">
                              <a:pos x="28" y="139"/>
                            </a:cxn>
                            <a:cxn ang="0">
                              <a:pos x="28" y="136"/>
                            </a:cxn>
                            <a:cxn ang="0">
                              <a:pos x="29" y="133"/>
                            </a:cxn>
                            <a:cxn ang="0">
                              <a:pos x="29" y="129"/>
                            </a:cxn>
                            <a:cxn ang="0">
                              <a:pos x="30" y="123"/>
                            </a:cxn>
                            <a:cxn ang="0">
                              <a:pos x="51" y="52"/>
                            </a:cxn>
                            <a:cxn ang="0">
                              <a:pos x="55" y="41"/>
                            </a:cxn>
                            <a:cxn ang="0">
                              <a:pos x="57" y="35"/>
                            </a:cxn>
                            <a:cxn ang="0">
                              <a:pos x="58" y="33"/>
                            </a:cxn>
                            <a:cxn ang="0">
                              <a:pos x="58" y="25"/>
                            </a:cxn>
                            <a:cxn ang="0">
                              <a:pos x="57" y="21"/>
                            </a:cxn>
                            <a:cxn ang="0">
                              <a:pos x="56" y="19"/>
                            </a:cxn>
                            <a:cxn ang="0">
                              <a:pos x="51" y="16"/>
                            </a:cxn>
                            <a:cxn ang="0">
                              <a:pos x="35" y="16"/>
                            </a:cxn>
                            <a:cxn ang="0">
                              <a:pos x="35" y="14"/>
                            </a:cxn>
                            <a:cxn ang="0">
                              <a:pos x="89" y="0"/>
                            </a:cxn>
                            <a:cxn ang="0">
                              <a:pos x="93" y="0"/>
                            </a:cxn>
                          </a:cxnLst>
                          <a:rect l="0" t="0" r="r" b="b"/>
                          <a:pathLst>
                            <a:path w="93" h="152">
                              <a:moveTo>
                                <a:pt x="93" y="0"/>
                              </a:moveTo>
                              <a:lnTo>
                                <a:pt x="58" y="123"/>
                              </a:lnTo>
                              <a:lnTo>
                                <a:pt x="57" y="128"/>
                              </a:lnTo>
                              <a:lnTo>
                                <a:pt x="54" y="135"/>
                              </a:lnTo>
                              <a:lnTo>
                                <a:pt x="54" y="138"/>
                              </a:lnTo>
                              <a:lnTo>
                                <a:pt x="55" y="139"/>
                              </a:lnTo>
                              <a:lnTo>
                                <a:pt x="56" y="141"/>
                              </a:lnTo>
                              <a:lnTo>
                                <a:pt x="56" y="142"/>
                              </a:lnTo>
                              <a:lnTo>
                                <a:pt x="58" y="145"/>
                              </a:lnTo>
                              <a:lnTo>
                                <a:pt x="63" y="145"/>
                              </a:lnTo>
                              <a:lnTo>
                                <a:pt x="66" y="146"/>
                              </a:lnTo>
                              <a:lnTo>
                                <a:pt x="70" y="147"/>
                              </a:lnTo>
                              <a:lnTo>
                                <a:pt x="75" y="147"/>
                              </a:lnTo>
                              <a:lnTo>
                                <a:pt x="75" y="152"/>
                              </a:lnTo>
                              <a:lnTo>
                                <a:pt x="0" y="152"/>
                              </a:lnTo>
                              <a:lnTo>
                                <a:pt x="3" y="147"/>
                              </a:lnTo>
                              <a:lnTo>
                                <a:pt x="11" y="147"/>
                              </a:lnTo>
                              <a:lnTo>
                                <a:pt x="15" y="146"/>
                              </a:lnTo>
                              <a:lnTo>
                                <a:pt x="17" y="145"/>
                              </a:lnTo>
                              <a:lnTo>
                                <a:pt x="19" y="145"/>
                              </a:lnTo>
                              <a:lnTo>
                                <a:pt x="24" y="142"/>
                              </a:lnTo>
                              <a:lnTo>
                                <a:pt x="28" y="139"/>
                              </a:lnTo>
                              <a:lnTo>
                                <a:pt x="28" y="136"/>
                              </a:lnTo>
                              <a:lnTo>
                                <a:pt x="29" y="133"/>
                              </a:lnTo>
                              <a:lnTo>
                                <a:pt x="29" y="129"/>
                              </a:lnTo>
                              <a:lnTo>
                                <a:pt x="30" y="123"/>
                              </a:lnTo>
                              <a:lnTo>
                                <a:pt x="51" y="52"/>
                              </a:lnTo>
                              <a:lnTo>
                                <a:pt x="55" y="41"/>
                              </a:lnTo>
                              <a:lnTo>
                                <a:pt x="57" y="35"/>
                              </a:lnTo>
                              <a:lnTo>
                                <a:pt x="58" y="33"/>
                              </a:lnTo>
                              <a:lnTo>
                                <a:pt x="58" y="25"/>
                              </a:lnTo>
                              <a:lnTo>
                                <a:pt x="57" y="21"/>
                              </a:lnTo>
                              <a:lnTo>
                                <a:pt x="56" y="19"/>
                              </a:lnTo>
                              <a:lnTo>
                                <a:pt x="51" y="16"/>
                              </a:lnTo>
                              <a:lnTo>
                                <a:pt x="35" y="16"/>
                              </a:lnTo>
                              <a:lnTo>
                                <a:pt x="35" y="14"/>
                              </a:lnTo>
                              <a:lnTo>
                                <a:pt x="89" y="0"/>
                              </a:lnTo>
                              <a:lnTo>
                                <a:pt x="9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2" name="Freeform 4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54" y="2354"/>
                          <a:ext cx="35" cy="3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6" y="0"/>
                            </a:cxn>
                            <a:cxn ang="0">
                              <a:pos x="21" y="0"/>
                            </a:cxn>
                            <a:cxn ang="0">
                              <a:pos x="26" y="2"/>
                            </a:cxn>
                            <a:cxn ang="0">
                              <a:pos x="31" y="3"/>
                            </a:cxn>
                            <a:cxn ang="0">
                              <a:pos x="32" y="7"/>
                            </a:cxn>
                            <a:cxn ang="0">
                              <a:pos x="34" y="9"/>
                            </a:cxn>
                            <a:cxn ang="0">
                              <a:pos x="34" y="13"/>
                            </a:cxn>
                            <a:cxn ang="0">
                              <a:pos x="35" y="15"/>
                            </a:cxn>
                            <a:cxn ang="0">
                              <a:pos x="33" y="25"/>
                            </a:cxn>
                            <a:cxn ang="0">
                              <a:pos x="31" y="29"/>
                            </a:cxn>
                            <a:cxn ang="0">
                              <a:pos x="28" y="32"/>
                            </a:cxn>
                            <a:cxn ang="0">
                              <a:pos x="24" y="34"/>
                            </a:cxn>
                            <a:cxn ang="0">
                              <a:pos x="12" y="34"/>
                            </a:cxn>
                            <a:cxn ang="0">
                              <a:pos x="7" y="32"/>
                            </a:cxn>
                            <a:cxn ang="0">
                              <a:pos x="2" y="27"/>
                            </a:cxn>
                            <a:cxn ang="0">
                              <a:pos x="1" y="25"/>
                            </a:cxn>
                            <a:cxn ang="0">
                              <a:pos x="1" y="22"/>
                            </a:cxn>
                            <a:cxn ang="0">
                              <a:pos x="0" y="19"/>
                            </a:cxn>
                            <a:cxn ang="0">
                              <a:pos x="0" y="13"/>
                            </a:cxn>
                            <a:cxn ang="0">
                              <a:pos x="1" y="10"/>
                            </a:cxn>
                            <a:cxn ang="0">
                              <a:pos x="1" y="8"/>
                            </a:cxn>
                            <a:cxn ang="0">
                              <a:pos x="2" y="7"/>
                            </a:cxn>
                            <a:cxn ang="0">
                              <a:pos x="5" y="3"/>
                            </a:cxn>
                            <a:cxn ang="0">
                              <a:pos x="8" y="2"/>
                            </a:cxn>
                            <a:cxn ang="0">
                              <a:pos x="13" y="0"/>
                            </a:cxn>
                            <a:cxn ang="0">
                              <a:pos x="16" y="0"/>
                            </a:cxn>
                          </a:cxnLst>
                          <a:rect l="0" t="0" r="r" b="b"/>
                          <a:pathLst>
                            <a:path w="35" h="34">
                              <a:moveTo>
                                <a:pt x="16" y="0"/>
                              </a:moveTo>
                              <a:lnTo>
                                <a:pt x="21" y="0"/>
                              </a:lnTo>
                              <a:lnTo>
                                <a:pt x="26" y="2"/>
                              </a:lnTo>
                              <a:lnTo>
                                <a:pt x="31" y="3"/>
                              </a:lnTo>
                              <a:lnTo>
                                <a:pt x="32" y="7"/>
                              </a:lnTo>
                              <a:lnTo>
                                <a:pt x="34" y="9"/>
                              </a:lnTo>
                              <a:lnTo>
                                <a:pt x="34" y="13"/>
                              </a:lnTo>
                              <a:lnTo>
                                <a:pt x="35" y="15"/>
                              </a:lnTo>
                              <a:lnTo>
                                <a:pt x="33" y="25"/>
                              </a:lnTo>
                              <a:lnTo>
                                <a:pt x="31" y="29"/>
                              </a:lnTo>
                              <a:lnTo>
                                <a:pt x="28" y="32"/>
                              </a:lnTo>
                              <a:lnTo>
                                <a:pt x="24" y="34"/>
                              </a:lnTo>
                              <a:lnTo>
                                <a:pt x="12" y="34"/>
                              </a:lnTo>
                              <a:lnTo>
                                <a:pt x="7" y="32"/>
                              </a:lnTo>
                              <a:lnTo>
                                <a:pt x="2" y="27"/>
                              </a:lnTo>
                              <a:lnTo>
                                <a:pt x="1" y="25"/>
                              </a:lnTo>
                              <a:lnTo>
                                <a:pt x="1" y="22"/>
                              </a:lnTo>
                              <a:lnTo>
                                <a:pt x="0" y="19"/>
                              </a:lnTo>
                              <a:lnTo>
                                <a:pt x="0" y="13"/>
                              </a:lnTo>
                              <a:lnTo>
                                <a:pt x="1" y="10"/>
                              </a:lnTo>
                              <a:lnTo>
                                <a:pt x="1" y="8"/>
                              </a:lnTo>
                              <a:lnTo>
                                <a:pt x="2" y="7"/>
                              </a:lnTo>
                              <a:lnTo>
                                <a:pt x="5" y="3"/>
                              </a:lnTo>
                              <a:lnTo>
                                <a:pt x="8" y="2"/>
                              </a:lnTo>
                              <a:lnTo>
                                <a:pt x="13" y="0"/>
                              </a:lnTo>
                              <a:lnTo>
                                <a:pt x="1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3" name="Freeform 4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319" y="2236"/>
                          <a:ext cx="106" cy="15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0" y="0"/>
                            </a:cxn>
                            <a:cxn ang="0">
                              <a:pos x="106" y="0"/>
                            </a:cxn>
                            <a:cxn ang="0">
                              <a:pos x="99" y="26"/>
                            </a:cxn>
                            <a:cxn ang="0">
                              <a:pos x="48" y="26"/>
                            </a:cxn>
                            <a:cxn ang="0">
                              <a:pos x="41" y="40"/>
                            </a:cxn>
                            <a:cxn ang="0">
                              <a:pos x="55" y="44"/>
                            </a:cxn>
                            <a:cxn ang="0">
                              <a:pos x="65" y="50"/>
                            </a:cxn>
                            <a:cxn ang="0">
                              <a:pos x="70" y="52"/>
                            </a:cxn>
                            <a:cxn ang="0">
                              <a:pos x="74" y="55"/>
                            </a:cxn>
                            <a:cxn ang="0">
                              <a:pos x="77" y="58"/>
                            </a:cxn>
                            <a:cxn ang="0">
                              <a:pos x="82" y="65"/>
                            </a:cxn>
                            <a:cxn ang="0">
                              <a:pos x="87" y="77"/>
                            </a:cxn>
                            <a:cxn ang="0">
                              <a:pos x="89" y="89"/>
                            </a:cxn>
                            <a:cxn ang="0">
                              <a:pos x="87" y="105"/>
                            </a:cxn>
                            <a:cxn ang="0">
                              <a:pos x="80" y="119"/>
                            </a:cxn>
                            <a:cxn ang="0">
                              <a:pos x="70" y="133"/>
                            </a:cxn>
                            <a:cxn ang="0">
                              <a:pos x="56" y="143"/>
                            </a:cxn>
                            <a:cxn ang="0">
                              <a:pos x="46" y="149"/>
                            </a:cxn>
                            <a:cxn ang="0">
                              <a:pos x="36" y="151"/>
                            </a:cxn>
                            <a:cxn ang="0">
                              <a:pos x="24" y="152"/>
                            </a:cxn>
                            <a:cxn ang="0">
                              <a:pos x="16" y="152"/>
                            </a:cxn>
                            <a:cxn ang="0">
                              <a:pos x="8" y="150"/>
                            </a:cxn>
                            <a:cxn ang="0">
                              <a:pos x="5" y="147"/>
                            </a:cxn>
                            <a:cxn ang="0">
                              <a:pos x="0" y="138"/>
                            </a:cxn>
                            <a:cxn ang="0">
                              <a:pos x="0" y="136"/>
                            </a:cxn>
                            <a:cxn ang="0">
                              <a:pos x="1" y="133"/>
                            </a:cxn>
                            <a:cxn ang="0">
                              <a:pos x="1" y="131"/>
                            </a:cxn>
                            <a:cxn ang="0">
                              <a:pos x="3" y="128"/>
                            </a:cxn>
                            <a:cxn ang="0">
                              <a:pos x="5" y="127"/>
                            </a:cxn>
                            <a:cxn ang="0">
                              <a:pos x="7" y="127"/>
                            </a:cxn>
                            <a:cxn ang="0">
                              <a:pos x="10" y="126"/>
                            </a:cxn>
                            <a:cxn ang="0">
                              <a:pos x="14" y="126"/>
                            </a:cxn>
                            <a:cxn ang="0">
                              <a:pos x="22" y="130"/>
                            </a:cxn>
                            <a:cxn ang="0">
                              <a:pos x="24" y="132"/>
                            </a:cxn>
                            <a:cxn ang="0">
                              <a:pos x="27" y="134"/>
                            </a:cxn>
                            <a:cxn ang="0">
                              <a:pos x="33" y="140"/>
                            </a:cxn>
                            <a:cxn ang="0">
                              <a:pos x="38" y="143"/>
                            </a:cxn>
                            <a:cxn ang="0">
                              <a:pos x="43" y="143"/>
                            </a:cxn>
                            <a:cxn ang="0">
                              <a:pos x="48" y="141"/>
                            </a:cxn>
                            <a:cxn ang="0">
                              <a:pos x="52" y="139"/>
                            </a:cxn>
                            <a:cxn ang="0">
                              <a:pos x="56" y="136"/>
                            </a:cxn>
                            <a:cxn ang="0">
                              <a:pos x="61" y="128"/>
                            </a:cxn>
                            <a:cxn ang="0">
                              <a:pos x="63" y="120"/>
                            </a:cxn>
                            <a:cxn ang="0">
                              <a:pos x="63" y="111"/>
                            </a:cxn>
                            <a:cxn ang="0">
                              <a:pos x="62" y="97"/>
                            </a:cxn>
                            <a:cxn ang="0">
                              <a:pos x="56" y="87"/>
                            </a:cxn>
                            <a:cxn ang="0">
                              <a:pos x="55" y="82"/>
                            </a:cxn>
                            <a:cxn ang="0">
                              <a:pos x="52" y="78"/>
                            </a:cxn>
                            <a:cxn ang="0">
                              <a:pos x="44" y="70"/>
                            </a:cxn>
                            <a:cxn ang="0">
                              <a:pos x="41" y="68"/>
                            </a:cxn>
                            <a:cxn ang="0">
                              <a:pos x="31" y="65"/>
                            </a:cxn>
                            <a:cxn ang="0">
                              <a:pos x="19" y="63"/>
                            </a:cxn>
                            <a:cxn ang="0">
                              <a:pos x="50" y="0"/>
                            </a:cxn>
                          </a:cxnLst>
                          <a:rect l="0" t="0" r="r" b="b"/>
                          <a:pathLst>
                            <a:path w="106" h="152">
                              <a:moveTo>
                                <a:pt x="50" y="0"/>
                              </a:moveTo>
                              <a:lnTo>
                                <a:pt x="106" y="0"/>
                              </a:lnTo>
                              <a:lnTo>
                                <a:pt x="99" y="26"/>
                              </a:lnTo>
                              <a:lnTo>
                                <a:pt x="48" y="26"/>
                              </a:lnTo>
                              <a:lnTo>
                                <a:pt x="41" y="40"/>
                              </a:lnTo>
                              <a:lnTo>
                                <a:pt x="55" y="44"/>
                              </a:lnTo>
                              <a:lnTo>
                                <a:pt x="65" y="50"/>
                              </a:lnTo>
                              <a:lnTo>
                                <a:pt x="70" y="52"/>
                              </a:lnTo>
                              <a:lnTo>
                                <a:pt x="74" y="55"/>
                              </a:lnTo>
                              <a:lnTo>
                                <a:pt x="77" y="58"/>
                              </a:lnTo>
                              <a:lnTo>
                                <a:pt x="82" y="65"/>
                              </a:lnTo>
                              <a:lnTo>
                                <a:pt x="87" y="77"/>
                              </a:lnTo>
                              <a:lnTo>
                                <a:pt x="89" y="89"/>
                              </a:lnTo>
                              <a:lnTo>
                                <a:pt x="87" y="105"/>
                              </a:lnTo>
                              <a:lnTo>
                                <a:pt x="80" y="119"/>
                              </a:lnTo>
                              <a:lnTo>
                                <a:pt x="70" y="133"/>
                              </a:lnTo>
                              <a:lnTo>
                                <a:pt x="56" y="143"/>
                              </a:lnTo>
                              <a:lnTo>
                                <a:pt x="46" y="149"/>
                              </a:lnTo>
                              <a:lnTo>
                                <a:pt x="36" y="151"/>
                              </a:lnTo>
                              <a:lnTo>
                                <a:pt x="24" y="152"/>
                              </a:lnTo>
                              <a:lnTo>
                                <a:pt x="16" y="152"/>
                              </a:lnTo>
                              <a:lnTo>
                                <a:pt x="8" y="150"/>
                              </a:lnTo>
                              <a:lnTo>
                                <a:pt x="5" y="147"/>
                              </a:lnTo>
                              <a:lnTo>
                                <a:pt x="0" y="138"/>
                              </a:lnTo>
                              <a:lnTo>
                                <a:pt x="0" y="136"/>
                              </a:lnTo>
                              <a:lnTo>
                                <a:pt x="1" y="133"/>
                              </a:lnTo>
                              <a:lnTo>
                                <a:pt x="1" y="131"/>
                              </a:lnTo>
                              <a:lnTo>
                                <a:pt x="3" y="128"/>
                              </a:lnTo>
                              <a:lnTo>
                                <a:pt x="5" y="127"/>
                              </a:lnTo>
                              <a:lnTo>
                                <a:pt x="7" y="127"/>
                              </a:lnTo>
                              <a:lnTo>
                                <a:pt x="10" y="126"/>
                              </a:lnTo>
                              <a:lnTo>
                                <a:pt x="14" y="126"/>
                              </a:lnTo>
                              <a:lnTo>
                                <a:pt x="22" y="130"/>
                              </a:lnTo>
                              <a:lnTo>
                                <a:pt x="24" y="132"/>
                              </a:lnTo>
                              <a:lnTo>
                                <a:pt x="27" y="134"/>
                              </a:lnTo>
                              <a:lnTo>
                                <a:pt x="33" y="140"/>
                              </a:lnTo>
                              <a:lnTo>
                                <a:pt x="38" y="143"/>
                              </a:lnTo>
                              <a:lnTo>
                                <a:pt x="43" y="143"/>
                              </a:lnTo>
                              <a:lnTo>
                                <a:pt x="48" y="141"/>
                              </a:lnTo>
                              <a:lnTo>
                                <a:pt x="52" y="139"/>
                              </a:lnTo>
                              <a:lnTo>
                                <a:pt x="56" y="136"/>
                              </a:lnTo>
                              <a:lnTo>
                                <a:pt x="61" y="128"/>
                              </a:lnTo>
                              <a:lnTo>
                                <a:pt x="63" y="120"/>
                              </a:lnTo>
                              <a:lnTo>
                                <a:pt x="63" y="111"/>
                              </a:lnTo>
                              <a:lnTo>
                                <a:pt x="62" y="97"/>
                              </a:lnTo>
                              <a:lnTo>
                                <a:pt x="56" y="87"/>
                              </a:lnTo>
                              <a:lnTo>
                                <a:pt x="55" y="82"/>
                              </a:lnTo>
                              <a:lnTo>
                                <a:pt x="52" y="78"/>
                              </a:lnTo>
                              <a:lnTo>
                                <a:pt x="44" y="70"/>
                              </a:lnTo>
                              <a:lnTo>
                                <a:pt x="41" y="68"/>
                              </a:lnTo>
                              <a:lnTo>
                                <a:pt x="31" y="65"/>
                              </a:lnTo>
                              <a:lnTo>
                                <a:pt x="19" y="63"/>
                              </a:lnTo>
                              <a:lnTo>
                                <a:pt x="5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4" name="Line 4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05" y="2120"/>
                          <a:ext cx="0" cy="1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5" name="Rectangle 4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77" y="2317"/>
                          <a:ext cx="124" cy="22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6" name="Freeform 4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0" y="2234"/>
                          <a:ext cx="93" cy="15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3" y="0"/>
                            </a:cxn>
                            <a:cxn ang="0">
                              <a:pos x="58" y="123"/>
                            </a:cxn>
                            <a:cxn ang="0">
                              <a:pos x="57" y="128"/>
                            </a:cxn>
                            <a:cxn ang="0">
                              <a:pos x="53" y="135"/>
                            </a:cxn>
                            <a:cxn ang="0">
                              <a:pos x="53" y="138"/>
                            </a:cxn>
                            <a:cxn ang="0">
                              <a:pos x="54" y="139"/>
                            </a:cxn>
                            <a:cxn ang="0">
                              <a:pos x="56" y="141"/>
                            </a:cxn>
                            <a:cxn ang="0">
                              <a:pos x="56" y="142"/>
                            </a:cxn>
                            <a:cxn ang="0">
                              <a:pos x="58" y="145"/>
                            </a:cxn>
                            <a:cxn ang="0">
                              <a:pos x="63" y="145"/>
                            </a:cxn>
                            <a:cxn ang="0">
                              <a:pos x="65" y="146"/>
                            </a:cxn>
                            <a:cxn ang="0">
                              <a:pos x="70" y="147"/>
                            </a:cxn>
                            <a:cxn ang="0">
                              <a:pos x="75" y="147"/>
                            </a:cxn>
                            <a:cxn ang="0">
                              <a:pos x="75" y="152"/>
                            </a:cxn>
                            <a:cxn ang="0">
                              <a:pos x="0" y="152"/>
                            </a:cxn>
                            <a:cxn ang="0">
                              <a:pos x="2" y="147"/>
                            </a:cxn>
                            <a:cxn ang="0">
                              <a:pos x="11" y="147"/>
                            </a:cxn>
                            <a:cxn ang="0">
                              <a:pos x="14" y="146"/>
                            </a:cxn>
                            <a:cxn ang="0">
                              <a:pos x="16" y="145"/>
                            </a:cxn>
                            <a:cxn ang="0">
                              <a:pos x="19" y="145"/>
                            </a:cxn>
                            <a:cxn ang="0">
                              <a:pos x="24" y="142"/>
                            </a:cxn>
                            <a:cxn ang="0">
                              <a:pos x="27" y="139"/>
                            </a:cxn>
                            <a:cxn ang="0">
                              <a:pos x="27" y="136"/>
                            </a:cxn>
                            <a:cxn ang="0">
                              <a:pos x="28" y="133"/>
                            </a:cxn>
                            <a:cxn ang="0">
                              <a:pos x="28" y="129"/>
                            </a:cxn>
                            <a:cxn ang="0">
                              <a:pos x="30" y="123"/>
                            </a:cxn>
                            <a:cxn ang="0">
                              <a:pos x="51" y="52"/>
                            </a:cxn>
                            <a:cxn ang="0">
                              <a:pos x="54" y="41"/>
                            </a:cxn>
                            <a:cxn ang="0">
                              <a:pos x="57" y="35"/>
                            </a:cxn>
                            <a:cxn ang="0">
                              <a:pos x="58" y="33"/>
                            </a:cxn>
                            <a:cxn ang="0">
                              <a:pos x="58" y="25"/>
                            </a:cxn>
                            <a:cxn ang="0">
                              <a:pos x="57" y="21"/>
                            </a:cxn>
                            <a:cxn ang="0">
                              <a:pos x="56" y="19"/>
                            </a:cxn>
                            <a:cxn ang="0">
                              <a:pos x="51" y="16"/>
                            </a:cxn>
                            <a:cxn ang="0">
                              <a:pos x="34" y="16"/>
                            </a:cxn>
                            <a:cxn ang="0">
                              <a:pos x="34" y="14"/>
                            </a:cxn>
                            <a:cxn ang="0">
                              <a:pos x="89" y="0"/>
                            </a:cxn>
                            <a:cxn ang="0">
                              <a:pos x="93" y="0"/>
                            </a:cxn>
                          </a:cxnLst>
                          <a:rect l="0" t="0" r="r" b="b"/>
                          <a:pathLst>
                            <a:path w="93" h="152">
                              <a:moveTo>
                                <a:pt x="93" y="0"/>
                              </a:moveTo>
                              <a:lnTo>
                                <a:pt x="58" y="123"/>
                              </a:lnTo>
                              <a:lnTo>
                                <a:pt x="57" y="128"/>
                              </a:lnTo>
                              <a:lnTo>
                                <a:pt x="53" y="135"/>
                              </a:lnTo>
                              <a:lnTo>
                                <a:pt x="53" y="138"/>
                              </a:lnTo>
                              <a:lnTo>
                                <a:pt x="54" y="139"/>
                              </a:lnTo>
                              <a:lnTo>
                                <a:pt x="56" y="141"/>
                              </a:lnTo>
                              <a:lnTo>
                                <a:pt x="56" y="142"/>
                              </a:lnTo>
                              <a:lnTo>
                                <a:pt x="58" y="145"/>
                              </a:lnTo>
                              <a:lnTo>
                                <a:pt x="63" y="145"/>
                              </a:lnTo>
                              <a:lnTo>
                                <a:pt x="65" y="146"/>
                              </a:lnTo>
                              <a:lnTo>
                                <a:pt x="70" y="147"/>
                              </a:lnTo>
                              <a:lnTo>
                                <a:pt x="75" y="147"/>
                              </a:lnTo>
                              <a:lnTo>
                                <a:pt x="75" y="152"/>
                              </a:lnTo>
                              <a:lnTo>
                                <a:pt x="0" y="152"/>
                              </a:lnTo>
                              <a:lnTo>
                                <a:pt x="2" y="147"/>
                              </a:lnTo>
                              <a:lnTo>
                                <a:pt x="11" y="147"/>
                              </a:lnTo>
                              <a:lnTo>
                                <a:pt x="14" y="146"/>
                              </a:lnTo>
                              <a:lnTo>
                                <a:pt x="16" y="145"/>
                              </a:lnTo>
                              <a:lnTo>
                                <a:pt x="19" y="145"/>
                              </a:lnTo>
                              <a:lnTo>
                                <a:pt x="24" y="142"/>
                              </a:lnTo>
                              <a:lnTo>
                                <a:pt x="27" y="139"/>
                              </a:lnTo>
                              <a:lnTo>
                                <a:pt x="27" y="136"/>
                              </a:lnTo>
                              <a:lnTo>
                                <a:pt x="28" y="133"/>
                              </a:lnTo>
                              <a:lnTo>
                                <a:pt x="28" y="129"/>
                              </a:lnTo>
                              <a:lnTo>
                                <a:pt x="30" y="123"/>
                              </a:lnTo>
                              <a:lnTo>
                                <a:pt x="51" y="52"/>
                              </a:lnTo>
                              <a:lnTo>
                                <a:pt x="54" y="41"/>
                              </a:lnTo>
                              <a:lnTo>
                                <a:pt x="57" y="35"/>
                              </a:lnTo>
                              <a:lnTo>
                                <a:pt x="58" y="33"/>
                              </a:lnTo>
                              <a:lnTo>
                                <a:pt x="58" y="25"/>
                              </a:lnTo>
                              <a:lnTo>
                                <a:pt x="57" y="21"/>
                              </a:lnTo>
                              <a:lnTo>
                                <a:pt x="56" y="19"/>
                              </a:lnTo>
                              <a:lnTo>
                                <a:pt x="51" y="16"/>
                              </a:lnTo>
                              <a:lnTo>
                                <a:pt x="34" y="16"/>
                              </a:lnTo>
                              <a:lnTo>
                                <a:pt x="34" y="14"/>
                              </a:lnTo>
                              <a:lnTo>
                                <a:pt x="89" y="0"/>
                              </a:lnTo>
                              <a:lnTo>
                                <a:pt x="9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7" name="Line 4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12" y="2120"/>
                          <a:ext cx="0" cy="1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8" name="Rectangle 4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799" y="2317"/>
                          <a:ext cx="124" cy="22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69" name="Freeform 479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969" y="2234"/>
                          <a:ext cx="100" cy="15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7" y="2"/>
                            </a:cxn>
                            <a:cxn ang="0">
                              <a:pos x="85" y="7"/>
                            </a:cxn>
                            <a:cxn ang="0">
                              <a:pos x="96" y="19"/>
                            </a:cxn>
                            <a:cxn ang="0">
                              <a:pos x="100" y="42"/>
                            </a:cxn>
                            <a:cxn ang="0">
                              <a:pos x="95" y="79"/>
                            </a:cxn>
                            <a:cxn ang="0">
                              <a:pos x="84" y="113"/>
                            </a:cxn>
                            <a:cxn ang="0">
                              <a:pos x="71" y="130"/>
                            </a:cxn>
                            <a:cxn ang="0">
                              <a:pos x="58" y="145"/>
                            </a:cxn>
                            <a:cxn ang="0">
                              <a:pos x="45" y="152"/>
                            </a:cxn>
                            <a:cxn ang="0">
                              <a:pos x="38" y="154"/>
                            </a:cxn>
                            <a:cxn ang="0">
                              <a:pos x="22" y="153"/>
                            </a:cxn>
                            <a:cxn ang="0">
                              <a:pos x="17" y="149"/>
                            </a:cxn>
                            <a:cxn ang="0">
                              <a:pos x="5" y="133"/>
                            </a:cxn>
                            <a:cxn ang="0">
                              <a:pos x="0" y="113"/>
                            </a:cxn>
                            <a:cxn ang="0">
                              <a:pos x="3" y="79"/>
                            </a:cxn>
                            <a:cxn ang="0">
                              <a:pos x="18" y="41"/>
                            </a:cxn>
                            <a:cxn ang="0">
                              <a:pos x="38" y="14"/>
                            </a:cxn>
                            <a:cxn ang="0">
                              <a:pos x="68" y="0"/>
                            </a:cxn>
                            <a:cxn ang="0">
                              <a:pos x="68" y="4"/>
                            </a:cxn>
                            <a:cxn ang="0">
                              <a:pos x="59" y="9"/>
                            </a:cxn>
                            <a:cxn ang="0">
                              <a:pos x="56" y="14"/>
                            </a:cxn>
                            <a:cxn ang="0">
                              <a:pos x="53" y="22"/>
                            </a:cxn>
                            <a:cxn ang="0">
                              <a:pos x="45" y="45"/>
                            </a:cxn>
                            <a:cxn ang="0">
                              <a:pos x="27" y="101"/>
                            </a:cxn>
                            <a:cxn ang="0">
                              <a:pos x="22" y="120"/>
                            </a:cxn>
                            <a:cxn ang="0">
                              <a:pos x="21" y="133"/>
                            </a:cxn>
                            <a:cxn ang="0">
                              <a:pos x="20" y="141"/>
                            </a:cxn>
                            <a:cxn ang="0">
                              <a:pos x="22" y="147"/>
                            </a:cxn>
                            <a:cxn ang="0">
                              <a:pos x="28" y="149"/>
                            </a:cxn>
                            <a:cxn ang="0">
                              <a:pos x="39" y="147"/>
                            </a:cxn>
                            <a:cxn ang="0">
                              <a:pos x="56" y="109"/>
                            </a:cxn>
                            <a:cxn ang="0">
                              <a:pos x="72" y="52"/>
                            </a:cxn>
                            <a:cxn ang="0">
                              <a:pos x="79" y="16"/>
                            </a:cxn>
                            <a:cxn ang="0">
                              <a:pos x="78" y="12"/>
                            </a:cxn>
                            <a:cxn ang="0">
                              <a:pos x="77" y="7"/>
                            </a:cxn>
                            <a:cxn ang="0">
                              <a:pos x="70" y="4"/>
                            </a:cxn>
                          </a:cxnLst>
                          <a:rect l="0" t="0" r="r" b="b"/>
                          <a:pathLst>
                            <a:path w="100" h="154">
                              <a:moveTo>
                                <a:pt x="68" y="0"/>
                              </a:moveTo>
                              <a:lnTo>
                                <a:pt x="77" y="2"/>
                              </a:lnTo>
                              <a:lnTo>
                                <a:pt x="82" y="4"/>
                              </a:lnTo>
                              <a:lnTo>
                                <a:pt x="85" y="7"/>
                              </a:lnTo>
                              <a:lnTo>
                                <a:pt x="93" y="14"/>
                              </a:lnTo>
                              <a:lnTo>
                                <a:pt x="96" y="19"/>
                              </a:lnTo>
                              <a:lnTo>
                                <a:pt x="100" y="33"/>
                              </a:lnTo>
                              <a:lnTo>
                                <a:pt x="100" y="42"/>
                              </a:lnTo>
                              <a:lnTo>
                                <a:pt x="98" y="60"/>
                              </a:lnTo>
                              <a:lnTo>
                                <a:pt x="95" y="79"/>
                              </a:lnTo>
                              <a:lnTo>
                                <a:pt x="90" y="97"/>
                              </a:lnTo>
                              <a:lnTo>
                                <a:pt x="84" y="113"/>
                              </a:lnTo>
                              <a:lnTo>
                                <a:pt x="77" y="122"/>
                              </a:lnTo>
                              <a:lnTo>
                                <a:pt x="71" y="130"/>
                              </a:lnTo>
                              <a:lnTo>
                                <a:pt x="65" y="138"/>
                              </a:lnTo>
                              <a:lnTo>
                                <a:pt x="58" y="145"/>
                              </a:lnTo>
                              <a:lnTo>
                                <a:pt x="49" y="149"/>
                              </a:lnTo>
                              <a:lnTo>
                                <a:pt x="45" y="152"/>
                              </a:lnTo>
                              <a:lnTo>
                                <a:pt x="43" y="153"/>
                              </a:lnTo>
                              <a:lnTo>
                                <a:pt x="38" y="154"/>
                              </a:lnTo>
                              <a:lnTo>
                                <a:pt x="26" y="154"/>
                              </a:lnTo>
                              <a:lnTo>
                                <a:pt x="22" y="153"/>
                              </a:lnTo>
                              <a:lnTo>
                                <a:pt x="20" y="152"/>
                              </a:lnTo>
                              <a:lnTo>
                                <a:pt x="17" y="149"/>
                              </a:lnTo>
                              <a:lnTo>
                                <a:pt x="9" y="142"/>
                              </a:lnTo>
                              <a:lnTo>
                                <a:pt x="5" y="133"/>
                              </a:lnTo>
                              <a:lnTo>
                                <a:pt x="1" y="122"/>
                              </a:lnTo>
                              <a:lnTo>
                                <a:pt x="0" y="113"/>
                              </a:lnTo>
                              <a:lnTo>
                                <a:pt x="1" y="96"/>
                              </a:lnTo>
                              <a:lnTo>
                                <a:pt x="3" y="79"/>
                              </a:lnTo>
                              <a:lnTo>
                                <a:pt x="9" y="60"/>
                              </a:lnTo>
                              <a:lnTo>
                                <a:pt x="18" y="41"/>
                              </a:lnTo>
                              <a:lnTo>
                                <a:pt x="27" y="26"/>
                              </a:lnTo>
                              <a:lnTo>
                                <a:pt x="38" y="14"/>
                              </a:lnTo>
                              <a:lnTo>
                                <a:pt x="49" y="4"/>
                              </a:lnTo>
                              <a:lnTo>
                                <a:pt x="68" y="0"/>
                              </a:lnTo>
                              <a:close/>
                              <a:moveTo>
                                <a:pt x="70" y="4"/>
                              </a:moveTo>
                              <a:lnTo>
                                <a:pt x="68" y="4"/>
                              </a:lnTo>
                              <a:lnTo>
                                <a:pt x="60" y="8"/>
                              </a:lnTo>
                              <a:lnTo>
                                <a:pt x="59" y="9"/>
                              </a:lnTo>
                              <a:lnTo>
                                <a:pt x="58" y="12"/>
                              </a:lnTo>
                              <a:lnTo>
                                <a:pt x="56" y="14"/>
                              </a:lnTo>
                              <a:lnTo>
                                <a:pt x="55" y="17"/>
                              </a:lnTo>
                              <a:lnTo>
                                <a:pt x="53" y="22"/>
                              </a:lnTo>
                              <a:lnTo>
                                <a:pt x="51" y="28"/>
                              </a:lnTo>
                              <a:lnTo>
                                <a:pt x="45" y="45"/>
                              </a:lnTo>
                              <a:lnTo>
                                <a:pt x="39" y="65"/>
                              </a:lnTo>
                              <a:lnTo>
                                <a:pt x="27" y="101"/>
                              </a:lnTo>
                              <a:lnTo>
                                <a:pt x="25" y="113"/>
                              </a:lnTo>
                              <a:lnTo>
                                <a:pt x="22" y="120"/>
                              </a:lnTo>
                              <a:lnTo>
                                <a:pt x="21" y="126"/>
                              </a:lnTo>
                              <a:lnTo>
                                <a:pt x="21" y="133"/>
                              </a:lnTo>
                              <a:lnTo>
                                <a:pt x="20" y="138"/>
                              </a:lnTo>
                              <a:lnTo>
                                <a:pt x="20" y="141"/>
                              </a:lnTo>
                              <a:lnTo>
                                <a:pt x="21" y="145"/>
                              </a:lnTo>
                              <a:lnTo>
                                <a:pt x="22" y="147"/>
                              </a:lnTo>
                              <a:lnTo>
                                <a:pt x="25" y="148"/>
                              </a:lnTo>
                              <a:lnTo>
                                <a:pt x="28" y="149"/>
                              </a:lnTo>
                              <a:lnTo>
                                <a:pt x="34" y="149"/>
                              </a:lnTo>
                              <a:lnTo>
                                <a:pt x="39" y="147"/>
                              </a:lnTo>
                              <a:lnTo>
                                <a:pt x="46" y="138"/>
                              </a:lnTo>
                              <a:lnTo>
                                <a:pt x="56" y="109"/>
                              </a:lnTo>
                              <a:lnTo>
                                <a:pt x="63" y="83"/>
                              </a:lnTo>
                              <a:lnTo>
                                <a:pt x="72" y="52"/>
                              </a:lnTo>
                              <a:lnTo>
                                <a:pt x="77" y="32"/>
                              </a:lnTo>
                              <a:lnTo>
                                <a:pt x="79" y="16"/>
                              </a:lnTo>
                              <a:lnTo>
                                <a:pt x="79" y="14"/>
                              </a:lnTo>
                              <a:lnTo>
                                <a:pt x="78" y="12"/>
                              </a:lnTo>
                              <a:lnTo>
                                <a:pt x="78" y="9"/>
                              </a:lnTo>
                              <a:lnTo>
                                <a:pt x="77" y="7"/>
                              </a:lnTo>
                              <a:lnTo>
                                <a:pt x="72" y="4"/>
                              </a:lnTo>
                              <a:lnTo>
                                <a:pt x="70" y="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0" name="Freeform 4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66" y="2354"/>
                          <a:ext cx="36" cy="3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7" y="0"/>
                            </a:cxn>
                            <a:cxn ang="0">
                              <a:pos x="22" y="0"/>
                            </a:cxn>
                            <a:cxn ang="0">
                              <a:pos x="26" y="2"/>
                            </a:cxn>
                            <a:cxn ang="0">
                              <a:pos x="31" y="3"/>
                            </a:cxn>
                            <a:cxn ang="0">
                              <a:pos x="32" y="7"/>
                            </a:cxn>
                            <a:cxn ang="0">
                              <a:pos x="35" y="9"/>
                            </a:cxn>
                            <a:cxn ang="0">
                              <a:pos x="35" y="13"/>
                            </a:cxn>
                            <a:cxn ang="0">
                              <a:pos x="36" y="15"/>
                            </a:cxn>
                            <a:cxn ang="0">
                              <a:pos x="34" y="25"/>
                            </a:cxn>
                            <a:cxn ang="0">
                              <a:pos x="31" y="29"/>
                            </a:cxn>
                            <a:cxn ang="0">
                              <a:pos x="29" y="32"/>
                            </a:cxn>
                            <a:cxn ang="0">
                              <a:pos x="24" y="34"/>
                            </a:cxn>
                            <a:cxn ang="0">
                              <a:pos x="12" y="34"/>
                            </a:cxn>
                            <a:cxn ang="0">
                              <a:pos x="7" y="32"/>
                            </a:cxn>
                            <a:cxn ang="0">
                              <a:pos x="3" y="27"/>
                            </a:cxn>
                            <a:cxn ang="0">
                              <a:pos x="1" y="25"/>
                            </a:cxn>
                            <a:cxn ang="0">
                              <a:pos x="1" y="22"/>
                            </a:cxn>
                            <a:cxn ang="0">
                              <a:pos x="0" y="19"/>
                            </a:cxn>
                            <a:cxn ang="0">
                              <a:pos x="0" y="13"/>
                            </a:cxn>
                            <a:cxn ang="0">
                              <a:pos x="1" y="10"/>
                            </a:cxn>
                            <a:cxn ang="0">
                              <a:pos x="1" y="8"/>
                            </a:cxn>
                            <a:cxn ang="0">
                              <a:pos x="3" y="7"/>
                            </a:cxn>
                            <a:cxn ang="0">
                              <a:pos x="5" y="3"/>
                            </a:cxn>
                            <a:cxn ang="0">
                              <a:pos x="9" y="2"/>
                            </a:cxn>
                            <a:cxn ang="0">
                              <a:pos x="13" y="0"/>
                            </a:cxn>
                            <a:cxn ang="0">
                              <a:pos x="17" y="0"/>
                            </a:cxn>
                          </a:cxnLst>
                          <a:rect l="0" t="0" r="r" b="b"/>
                          <a:pathLst>
                            <a:path w="36" h="34">
                              <a:moveTo>
                                <a:pt x="17" y="0"/>
                              </a:moveTo>
                              <a:lnTo>
                                <a:pt x="22" y="0"/>
                              </a:lnTo>
                              <a:lnTo>
                                <a:pt x="26" y="2"/>
                              </a:lnTo>
                              <a:lnTo>
                                <a:pt x="31" y="3"/>
                              </a:lnTo>
                              <a:lnTo>
                                <a:pt x="32" y="7"/>
                              </a:lnTo>
                              <a:lnTo>
                                <a:pt x="35" y="9"/>
                              </a:lnTo>
                              <a:lnTo>
                                <a:pt x="35" y="13"/>
                              </a:lnTo>
                              <a:lnTo>
                                <a:pt x="36" y="15"/>
                              </a:lnTo>
                              <a:lnTo>
                                <a:pt x="34" y="25"/>
                              </a:lnTo>
                              <a:lnTo>
                                <a:pt x="31" y="29"/>
                              </a:lnTo>
                              <a:lnTo>
                                <a:pt x="29" y="32"/>
                              </a:lnTo>
                              <a:lnTo>
                                <a:pt x="24" y="34"/>
                              </a:lnTo>
                              <a:lnTo>
                                <a:pt x="12" y="34"/>
                              </a:lnTo>
                              <a:lnTo>
                                <a:pt x="7" y="32"/>
                              </a:lnTo>
                              <a:lnTo>
                                <a:pt x="3" y="27"/>
                              </a:lnTo>
                              <a:lnTo>
                                <a:pt x="1" y="25"/>
                              </a:lnTo>
                              <a:lnTo>
                                <a:pt x="1" y="22"/>
                              </a:lnTo>
                              <a:lnTo>
                                <a:pt x="0" y="19"/>
                              </a:lnTo>
                              <a:lnTo>
                                <a:pt x="0" y="13"/>
                              </a:lnTo>
                              <a:lnTo>
                                <a:pt x="1" y="10"/>
                              </a:lnTo>
                              <a:lnTo>
                                <a:pt x="1" y="8"/>
                              </a:lnTo>
                              <a:lnTo>
                                <a:pt x="3" y="7"/>
                              </a:lnTo>
                              <a:lnTo>
                                <a:pt x="5" y="3"/>
                              </a:lnTo>
                              <a:lnTo>
                                <a:pt x="9" y="2"/>
                              </a:lnTo>
                              <a:lnTo>
                                <a:pt x="13" y="0"/>
                              </a:lnTo>
                              <a:lnTo>
                                <a:pt x="1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1" name="Freeform 4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32" y="2236"/>
                          <a:ext cx="105" cy="15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0" y="0"/>
                            </a:cxn>
                            <a:cxn ang="0">
                              <a:pos x="105" y="0"/>
                            </a:cxn>
                            <a:cxn ang="0">
                              <a:pos x="98" y="26"/>
                            </a:cxn>
                            <a:cxn ang="0">
                              <a:pos x="47" y="26"/>
                            </a:cxn>
                            <a:cxn ang="0">
                              <a:pos x="40" y="40"/>
                            </a:cxn>
                            <a:cxn ang="0">
                              <a:pos x="54" y="44"/>
                            </a:cxn>
                            <a:cxn ang="0">
                              <a:pos x="65" y="50"/>
                            </a:cxn>
                            <a:cxn ang="0">
                              <a:pos x="70" y="52"/>
                            </a:cxn>
                            <a:cxn ang="0">
                              <a:pos x="73" y="55"/>
                            </a:cxn>
                            <a:cxn ang="0">
                              <a:pos x="77" y="58"/>
                            </a:cxn>
                            <a:cxn ang="0">
                              <a:pos x="82" y="65"/>
                            </a:cxn>
                            <a:cxn ang="0">
                              <a:pos x="86" y="77"/>
                            </a:cxn>
                            <a:cxn ang="0">
                              <a:pos x="89" y="89"/>
                            </a:cxn>
                            <a:cxn ang="0">
                              <a:pos x="86" y="105"/>
                            </a:cxn>
                            <a:cxn ang="0">
                              <a:pos x="79" y="119"/>
                            </a:cxn>
                            <a:cxn ang="0">
                              <a:pos x="70" y="133"/>
                            </a:cxn>
                            <a:cxn ang="0">
                              <a:pos x="55" y="143"/>
                            </a:cxn>
                            <a:cxn ang="0">
                              <a:pos x="46" y="149"/>
                            </a:cxn>
                            <a:cxn ang="0">
                              <a:pos x="35" y="151"/>
                            </a:cxn>
                            <a:cxn ang="0">
                              <a:pos x="23" y="152"/>
                            </a:cxn>
                            <a:cxn ang="0">
                              <a:pos x="15" y="152"/>
                            </a:cxn>
                            <a:cxn ang="0">
                              <a:pos x="8" y="150"/>
                            </a:cxn>
                            <a:cxn ang="0">
                              <a:pos x="4" y="147"/>
                            </a:cxn>
                            <a:cxn ang="0">
                              <a:pos x="0" y="138"/>
                            </a:cxn>
                            <a:cxn ang="0">
                              <a:pos x="0" y="136"/>
                            </a:cxn>
                            <a:cxn ang="0">
                              <a:pos x="1" y="133"/>
                            </a:cxn>
                            <a:cxn ang="0">
                              <a:pos x="1" y="131"/>
                            </a:cxn>
                            <a:cxn ang="0">
                              <a:pos x="2" y="128"/>
                            </a:cxn>
                            <a:cxn ang="0">
                              <a:pos x="4" y="127"/>
                            </a:cxn>
                            <a:cxn ang="0">
                              <a:pos x="7" y="127"/>
                            </a:cxn>
                            <a:cxn ang="0">
                              <a:pos x="9" y="126"/>
                            </a:cxn>
                            <a:cxn ang="0">
                              <a:pos x="14" y="126"/>
                            </a:cxn>
                            <a:cxn ang="0">
                              <a:pos x="21" y="130"/>
                            </a:cxn>
                            <a:cxn ang="0">
                              <a:pos x="23" y="132"/>
                            </a:cxn>
                            <a:cxn ang="0">
                              <a:pos x="27" y="134"/>
                            </a:cxn>
                            <a:cxn ang="0">
                              <a:pos x="33" y="140"/>
                            </a:cxn>
                            <a:cxn ang="0">
                              <a:pos x="38" y="143"/>
                            </a:cxn>
                            <a:cxn ang="0">
                              <a:pos x="42" y="143"/>
                            </a:cxn>
                            <a:cxn ang="0">
                              <a:pos x="47" y="141"/>
                            </a:cxn>
                            <a:cxn ang="0">
                              <a:pos x="52" y="139"/>
                            </a:cxn>
                            <a:cxn ang="0">
                              <a:pos x="55" y="136"/>
                            </a:cxn>
                            <a:cxn ang="0">
                              <a:pos x="60" y="128"/>
                            </a:cxn>
                            <a:cxn ang="0">
                              <a:pos x="63" y="120"/>
                            </a:cxn>
                            <a:cxn ang="0">
                              <a:pos x="63" y="111"/>
                            </a:cxn>
                            <a:cxn ang="0">
                              <a:pos x="61" y="97"/>
                            </a:cxn>
                            <a:cxn ang="0">
                              <a:pos x="55" y="87"/>
                            </a:cxn>
                            <a:cxn ang="0">
                              <a:pos x="54" y="82"/>
                            </a:cxn>
                            <a:cxn ang="0">
                              <a:pos x="52" y="78"/>
                            </a:cxn>
                            <a:cxn ang="0">
                              <a:pos x="44" y="70"/>
                            </a:cxn>
                            <a:cxn ang="0">
                              <a:pos x="40" y="68"/>
                            </a:cxn>
                            <a:cxn ang="0">
                              <a:pos x="31" y="65"/>
                            </a:cxn>
                            <a:cxn ang="0">
                              <a:pos x="19" y="63"/>
                            </a:cxn>
                            <a:cxn ang="0">
                              <a:pos x="50" y="0"/>
                            </a:cxn>
                          </a:cxnLst>
                          <a:rect l="0" t="0" r="r" b="b"/>
                          <a:pathLst>
                            <a:path w="105" h="152">
                              <a:moveTo>
                                <a:pt x="50" y="0"/>
                              </a:moveTo>
                              <a:lnTo>
                                <a:pt x="105" y="0"/>
                              </a:lnTo>
                              <a:lnTo>
                                <a:pt x="98" y="26"/>
                              </a:lnTo>
                              <a:lnTo>
                                <a:pt x="47" y="26"/>
                              </a:lnTo>
                              <a:lnTo>
                                <a:pt x="40" y="40"/>
                              </a:lnTo>
                              <a:lnTo>
                                <a:pt x="54" y="44"/>
                              </a:lnTo>
                              <a:lnTo>
                                <a:pt x="65" y="50"/>
                              </a:lnTo>
                              <a:lnTo>
                                <a:pt x="70" y="52"/>
                              </a:lnTo>
                              <a:lnTo>
                                <a:pt x="73" y="55"/>
                              </a:lnTo>
                              <a:lnTo>
                                <a:pt x="77" y="58"/>
                              </a:lnTo>
                              <a:lnTo>
                                <a:pt x="82" y="65"/>
                              </a:lnTo>
                              <a:lnTo>
                                <a:pt x="86" y="77"/>
                              </a:lnTo>
                              <a:lnTo>
                                <a:pt x="89" y="89"/>
                              </a:lnTo>
                              <a:lnTo>
                                <a:pt x="86" y="105"/>
                              </a:lnTo>
                              <a:lnTo>
                                <a:pt x="79" y="119"/>
                              </a:lnTo>
                              <a:lnTo>
                                <a:pt x="70" y="133"/>
                              </a:lnTo>
                              <a:lnTo>
                                <a:pt x="55" y="143"/>
                              </a:lnTo>
                              <a:lnTo>
                                <a:pt x="46" y="149"/>
                              </a:lnTo>
                              <a:lnTo>
                                <a:pt x="35" y="151"/>
                              </a:lnTo>
                              <a:lnTo>
                                <a:pt x="23" y="152"/>
                              </a:lnTo>
                              <a:lnTo>
                                <a:pt x="15" y="152"/>
                              </a:lnTo>
                              <a:lnTo>
                                <a:pt x="8" y="150"/>
                              </a:lnTo>
                              <a:lnTo>
                                <a:pt x="4" y="147"/>
                              </a:lnTo>
                              <a:lnTo>
                                <a:pt x="0" y="138"/>
                              </a:lnTo>
                              <a:lnTo>
                                <a:pt x="0" y="136"/>
                              </a:lnTo>
                              <a:lnTo>
                                <a:pt x="1" y="133"/>
                              </a:lnTo>
                              <a:lnTo>
                                <a:pt x="1" y="131"/>
                              </a:lnTo>
                              <a:lnTo>
                                <a:pt x="2" y="128"/>
                              </a:lnTo>
                              <a:lnTo>
                                <a:pt x="4" y="127"/>
                              </a:lnTo>
                              <a:lnTo>
                                <a:pt x="7" y="127"/>
                              </a:lnTo>
                              <a:lnTo>
                                <a:pt x="9" y="126"/>
                              </a:lnTo>
                              <a:lnTo>
                                <a:pt x="14" y="126"/>
                              </a:lnTo>
                              <a:lnTo>
                                <a:pt x="21" y="130"/>
                              </a:lnTo>
                              <a:lnTo>
                                <a:pt x="23" y="132"/>
                              </a:lnTo>
                              <a:lnTo>
                                <a:pt x="27" y="134"/>
                              </a:lnTo>
                              <a:lnTo>
                                <a:pt x="33" y="140"/>
                              </a:lnTo>
                              <a:lnTo>
                                <a:pt x="38" y="143"/>
                              </a:lnTo>
                              <a:lnTo>
                                <a:pt x="42" y="143"/>
                              </a:lnTo>
                              <a:lnTo>
                                <a:pt x="47" y="141"/>
                              </a:lnTo>
                              <a:lnTo>
                                <a:pt x="52" y="139"/>
                              </a:lnTo>
                              <a:lnTo>
                                <a:pt x="55" y="136"/>
                              </a:lnTo>
                              <a:lnTo>
                                <a:pt x="60" y="128"/>
                              </a:lnTo>
                              <a:lnTo>
                                <a:pt x="63" y="120"/>
                              </a:lnTo>
                              <a:lnTo>
                                <a:pt x="63" y="111"/>
                              </a:lnTo>
                              <a:lnTo>
                                <a:pt x="61" y="97"/>
                              </a:lnTo>
                              <a:lnTo>
                                <a:pt x="55" y="87"/>
                              </a:lnTo>
                              <a:lnTo>
                                <a:pt x="54" y="82"/>
                              </a:lnTo>
                              <a:lnTo>
                                <a:pt x="52" y="78"/>
                              </a:lnTo>
                              <a:lnTo>
                                <a:pt x="44" y="70"/>
                              </a:lnTo>
                              <a:lnTo>
                                <a:pt x="40" y="68"/>
                              </a:lnTo>
                              <a:lnTo>
                                <a:pt x="31" y="65"/>
                              </a:lnTo>
                              <a:lnTo>
                                <a:pt x="19" y="63"/>
                              </a:lnTo>
                              <a:lnTo>
                                <a:pt x="5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2" name="Line 4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824" y="2120"/>
                          <a:ext cx="0" cy="1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3" name="Freeform 483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695" y="2234"/>
                          <a:ext cx="99" cy="15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7" y="2"/>
                            </a:cxn>
                            <a:cxn ang="0">
                              <a:pos x="85" y="7"/>
                            </a:cxn>
                            <a:cxn ang="0">
                              <a:pos x="96" y="19"/>
                            </a:cxn>
                            <a:cxn ang="0">
                              <a:pos x="99" y="42"/>
                            </a:cxn>
                            <a:cxn ang="0">
                              <a:pos x="95" y="79"/>
                            </a:cxn>
                            <a:cxn ang="0">
                              <a:pos x="84" y="113"/>
                            </a:cxn>
                            <a:cxn ang="0">
                              <a:pos x="71" y="130"/>
                            </a:cxn>
                            <a:cxn ang="0">
                              <a:pos x="58" y="145"/>
                            </a:cxn>
                            <a:cxn ang="0">
                              <a:pos x="45" y="152"/>
                            </a:cxn>
                            <a:cxn ang="0">
                              <a:pos x="38" y="154"/>
                            </a:cxn>
                            <a:cxn ang="0">
                              <a:pos x="22" y="153"/>
                            </a:cxn>
                            <a:cxn ang="0">
                              <a:pos x="16" y="149"/>
                            </a:cxn>
                            <a:cxn ang="0">
                              <a:pos x="4" y="133"/>
                            </a:cxn>
                            <a:cxn ang="0">
                              <a:pos x="0" y="113"/>
                            </a:cxn>
                            <a:cxn ang="0">
                              <a:pos x="3" y="79"/>
                            </a:cxn>
                            <a:cxn ang="0">
                              <a:pos x="18" y="41"/>
                            </a:cxn>
                            <a:cxn ang="0">
                              <a:pos x="38" y="14"/>
                            </a:cxn>
                            <a:cxn ang="0">
                              <a:pos x="67" y="0"/>
                            </a:cxn>
                            <a:cxn ang="0">
                              <a:pos x="67" y="4"/>
                            </a:cxn>
                            <a:cxn ang="0">
                              <a:pos x="59" y="9"/>
                            </a:cxn>
                            <a:cxn ang="0">
                              <a:pos x="56" y="14"/>
                            </a:cxn>
                            <a:cxn ang="0">
                              <a:pos x="53" y="22"/>
                            </a:cxn>
                            <a:cxn ang="0">
                              <a:pos x="45" y="45"/>
                            </a:cxn>
                            <a:cxn ang="0">
                              <a:pos x="27" y="101"/>
                            </a:cxn>
                            <a:cxn ang="0">
                              <a:pos x="22" y="120"/>
                            </a:cxn>
                            <a:cxn ang="0">
                              <a:pos x="21" y="133"/>
                            </a:cxn>
                            <a:cxn ang="0">
                              <a:pos x="20" y="141"/>
                            </a:cxn>
                            <a:cxn ang="0">
                              <a:pos x="22" y="147"/>
                            </a:cxn>
                            <a:cxn ang="0">
                              <a:pos x="28" y="149"/>
                            </a:cxn>
                            <a:cxn ang="0">
                              <a:pos x="39" y="147"/>
                            </a:cxn>
                            <a:cxn ang="0">
                              <a:pos x="56" y="109"/>
                            </a:cxn>
                            <a:cxn ang="0">
                              <a:pos x="72" y="52"/>
                            </a:cxn>
                            <a:cxn ang="0">
                              <a:pos x="79" y="16"/>
                            </a:cxn>
                            <a:cxn ang="0">
                              <a:pos x="78" y="12"/>
                            </a:cxn>
                            <a:cxn ang="0">
                              <a:pos x="77" y="7"/>
                            </a:cxn>
                            <a:cxn ang="0">
                              <a:pos x="70" y="4"/>
                            </a:cxn>
                          </a:cxnLst>
                          <a:rect l="0" t="0" r="r" b="b"/>
                          <a:pathLst>
                            <a:path w="99" h="154">
                              <a:moveTo>
                                <a:pt x="67" y="0"/>
                              </a:moveTo>
                              <a:lnTo>
                                <a:pt x="77" y="2"/>
                              </a:lnTo>
                              <a:lnTo>
                                <a:pt x="82" y="4"/>
                              </a:lnTo>
                              <a:lnTo>
                                <a:pt x="85" y="7"/>
                              </a:lnTo>
                              <a:lnTo>
                                <a:pt x="92" y="14"/>
                              </a:lnTo>
                              <a:lnTo>
                                <a:pt x="96" y="19"/>
                              </a:lnTo>
                              <a:lnTo>
                                <a:pt x="99" y="33"/>
                              </a:lnTo>
                              <a:lnTo>
                                <a:pt x="99" y="42"/>
                              </a:lnTo>
                              <a:lnTo>
                                <a:pt x="98" y="60"/>
                              </a:lnTo>
                              <a:lnTo>
                                <a:pt x="95" y="79"/>
                              </a:lnTo>
                              <a:lnTo>
                                <a:pt x="90" y="97"/>
                              </a:lnTo>
                              <a:lnTo>
                                <a:pt x="84" y="113"/>
                              </a:lnTo>
                              <a:lnTo>
                                <a:pt x="77" y="122"/>
                              </a:lnTo>
                              <a:lnTo>
                                <a:pt x="71" y="130"/>
                              </a:lnTo>
                              <a:lnTo>
                                <a:pt x="65" y="138"/>
                              </a:lnTo>
                              <a:lnTo>
                                <a:pt x="58" y="145"/>
                              </a:lnTo>
                              <a:lnTo>
                                <a:pt x="48" y="149"/>
                              </a:lnTo>
                              <a:lnTo>
                                <a:pt x="45" y="152"/>
                              </a:lnTo>
                              <a:lnTo>
                                <a:pt x="42" y="153"/>
                              </a:lnTo>
                              <a:lnTo>
                                <a:pt x="38" y="154"/>
                              </a:lnTo>
                              <a:lnTo>
                                <a:pt x="26" y="154"/>
                              </a:lnTo>
                              <a:lnTo>
                                <a:pt x="22" y="153"/>
                              </a:lnTo>
                              <a:lnTo>
                                <a:pt x="20" y="152"/>
                              </a:lnTo>
                              <a:lnTo>
                                <a:pt x="16" y="149"/>
                              </a:lnTo>
                              <a:lnTo>
                                <a:pt x="9" y="142"/>
                              </a:lnTo>
                              <a:lnTo>
                                <a:pt x="4" y="133"/>
                              </a:lnTo>
                              <a:lnTo>
                                <a:pt x="1" y="122"/>
                              </a:lnTo>
                              <a:lnTo>
                                <a:pt x="0" y="113"/>
                              </a:lnTo>
                              <a:lnTo>
                                <a:pt x="1" y="96"/>
                              </a:lnTo>
                              <a:lnTo>
                                <a:pt x="3" y="79"/>
                              </a:lnTo>
                              <a:lnTo>
                                <a:pt x="9" y="60"/>
                              </a:lnTo>
                              <a:lnTo>
                                <a:pt x="18" y="41"/>
                              </a:lnTo>
                              <a:lnTo>
                                <a:pt x="27" y="26"/>
                              </a:lnTo>
                              <a:lnTo>
                                <a:pt x="38" y="14"/>
                              </a:lnTo>
                              <a:lnTo>
                                <a:pt x="48" y="4"/>
                              </a:lnTo>
                              <a:lnTo>
                                <a:pt x="67" y="0"/>
                              </a:lnTo>
                              <a:close/>
                              <a:moveTo>
                                <a:pt x="70" y="4"/>
                              </a:moveTo>
                              <a:lnTo>
                                <a:pt x="67" y="4"/>
                              </a:lnTo>
                              <a:lnTo>
                                <a:pt x="60" y="8"/>
                              </a:lnTo>
                              <a:lnTo>
                                <a:pt x="59" y="9"/>
                              </a:lnTo>
                              <a:lnTo>
                                <a:pt x="58" y="12"/>
                              </a:lnTo>
                              <a:lnTo>
                                <a:pt x="56" y="14"/>
                              </a:lnTo>
                              <a:lnTo>
                                <a:pt x="54" y="17"/>
                              </a:lnTo>
                              <a:lnTo>
                                <a:pt x="53" y="22"/>
                              </a:lnTo>
                              <a:lnTo>
                                <a:pt x="51" y="28"/>
                              </a:lnTo>
                              <a:lnTo>
                                <a:pt x="45" y="45"/>
                              </a:lnTo>
                              <a:lnTo>
                                <a:pt x="39" y="65"/>
                              </a:lnTo>
                              <a:lnTo>
                                <a:pt x="27" y="101"/>
                              </a:lnTo>
                              <a:lnTo>
                                <a:pt x="25" y="113"/>
                              </a:lnTo>
                              <a:lnTo>
                                <a:pt x="22" y="120"/>
                              </a:lnTo>
                              <a:lnTo>
                                <a:pt x="21" y="126"/>
                              </a:lnTo>
                              <a:lnTo>
                                <a:pt x="21" y="133"/>
                              </a:lnTo>
                              <a:lnTo>
                                <a:pt x="20" y="138"/>
                              </a:lnTo>
                              <a:lnTo>
                                <a:pt x="20" y="141"/>
                              </a:lnTo>
                              <a:lnTo>
                                <a:pt x="21" y="145"/>
                              </a:lnTo>
                              <a:lnTo>
                                <a:pt x="22" y="147"/>
                              </a:lnTo>
                              <a:lnTo>
                                <a:pt x="25" y="148"/>
                              </a:lnTo>
                              <a:lnTo>
                                <a:pt x="28" y="149"/>
                              </a:lnTo>
                              <a:lnTo>
                                <a:pt x="34" y="149"/>
                              </a:lnTo>
                              <a:lnTo>
                                <a:pt x="39" y="147"/>
                              </a:lnTo>
                              <a:lnTo>
                                <a:pt x="46" y="138"/>
                              </a:lnTo>
                              <a:lnTo>
                                <a:pt x="56" y="109"/>
                              </a:lnTo>
                              <a:lnTo>
                                <a:pt x="63" y="83"/>
                              </a:lnTo>
                              <a:lnTo>
                                <a:pt x="72" y="52"/>
                              </a:lnTo>
                              <a:lnTo>
                                <a:pt x="77" y="32"/>
                              </a:lnTo>
                              <a:lnTo>
                                <a:pt x="79" y="16"/>
                              </a:lnTo>
                              <a:lnTo>
                                <a:pt x="79" y="14"/>
                              </a:lnTo>
                              <a:lnTo>
                                <a:pt x="78" y="12"/>
                              </a:lnTo>
                              <a:lnTo>
                                <a:pt x="78" y="9"/>
                              </a:lnTo>
                              <a:lnTo>
                                <a:pt x="77" y="7"/>
                              </a:lnTo>
                              <a:lnTo>
                                <a:pt x="72" y="4"/>
                              </a:lnTo>
                              <a:lnTo>
                                <a:pt x="70" y="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4" name="Freeform 4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92" y="2354"/>
                          <a:ext cx="36" cy="3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7" y="0"/>
                            </a:cxn>
                            <a:cxn ang="0">
                              <a:pos x="21" y="0"/>
                            </a:cxn>
                            <a:cxn ang="0">
                              <a:pos x="26" y="2"/>
                            </a:cxn>
                            <a:cxn ang="0">
                              <a:pos x="31" y="3"/>
                            </a:cxn>
                            <a:cxn ang="0">
                              <a:pos x="32" y="7"/>
                            </a:cxn>
                            <a:cxn ang="0">
                              <a:pos x="35" y="9"/>
                            </a:cxn>
                            <a:cxn ang="0">
                              <a:pos x="35" y="13"/>
                            </a:cxn>
                            <a:cxn ang="0">
                              <a:pos x="36" y="15"/>
                            </a:cxn>
                            <a:cxn ang="0">
                              <a:pos x="33" y="25"/>
                            </a:cxn>
                            <a:cxn ang="0">
                              <a:pos x="31" y="29"/>
                            </a:cxn>
                            <a:cxn ang="0">
                              <a:pos x="29" y="32"/>
                            </a:cxn>
                            <a:cxn ang="0">
                              <a:pos x="24" y="34"/>
                            </a:cxn>
                            <a:cxn ang="0">
                              <a:pos x="12" y="34"/>
                            </a:cxn>
                            <a:cxn ang="0">
                              <a:pos x="7" y="32"/>
                            </a:cxn>
                            <a:cxn ang="0">
                              <a:pos x="2" y="27"/>
                            </a:cxn>
                            <a:cxn ang="0">
                              <a:pos x="1" y="25"/>
                            </a:cxn>
                            <a:cxn ang="0">
                              <a:pos x="1" y="22"/>
                            </a:cxn>
                            <a:cxn ang="0">
                              <a:pos x="0" y="19"/>
                            </a:cxn>
                            <a:cxn ang="0">
                              <a:pos x="0" y="13"/>
                            </a:cxn>
                            <a:cxn ang="0">
                              <a:pos x="1" y="10"/>
                            </a:cxn>
                            <a:cxn ang="0">
                              <a:pos x="1" y="8"/>
                            </a:cxn>
                            <a:cxn ang="0">
                              <a:pos x="2" y="7"/>
                            </a:cxn>
                            <a:cxn ang="0">
                              <a:pos x="5" y="3"/>
                            </a:cxn>
                            <a:cxn ang="0">
                              <a:pos x="8" y="2"/>
                            </a:cxn>
                            <a:cxn ang="0">
                              <a:pos x="13" y="0"/>
                            </a:cxn>
                            <a:cxn ang="0">
                              <a:pos x="17" y="0"/>
                            </a:cxn>
                          </a:cxnLst>
                          <a:rect l="0" t="0" r="r" b="b"/>
                          <a:pathLst>
                            <a:path w="36" h="34">
                              <a:moveTo>
                                <a:pt x="17" y="0"/>
                              </a:moveTo>
                              <a:lnTo>
                                <a:pt x="21" y="0"/>
                              </a:lnTo>
                              <a:lnTo>
                                <a:pt x="26" y="2"/>
                              </a:lnTo>
                              <a:lnTo>
                                <a:pt x="31" y="3"/>
                              </a:lnTo>
                              <a:lnTo>
                                <a:pt x="32" y="7"/>
                              </a:lnTo>
                              <a:lnTo>
                                <a:pt x="35" y="9"/>
                              </a:lnTo>
                              <a:lnTo>
                                <a:pt x="35" y="13"/>
                              </a:lnTo>
                              <a:lnTo>
                                <a:pt x="36" y="15"/>
                              </a:lnTo>
                              <a:lnTo>
                                <a:pt x="33" y="25"/>
                              </a:lnTo>
                              <a:lnTo>
                                <a:pt x="31" y="29"/>
                              </a:lnTo>
                              <a:lnTo>
                                <a:pt x="29" y="32"/>
                              </a:lnTo>
                              <a:lnTo>
                                <a:pt x="24" y="34"/>
                              </a:lnTo>
                              <a:lnTo>
                                <a:pt x="12" y="34"/>
                              </a:lnTo>
                              <a:lnTo>
                                <a:pt x="7" y="32"/>
                              </a:lnTo>
                              <a:lnTo>
                                <a:pt x="2" y="27"/>
                              </a:lnTo>
                              <a:lnTo>
                                <a:pt x="1" y="25"/>
                              </a:lnTo>
                              <a:lnTo>
                                <a:pt x="1" y="22"/>
                              </a:lnTo>
                              <a:lnTo>
                                <a:pt x="0" y="19"/>
                              </a:lnTo>
                              <a:lnTo>
                                <a:pt x="0" y="13"/>
                              </a:lnTo>
                              <a:lnTo>
                                <a:pt x="1" y="10"/>
                              </a:lnTo>
                              <a:lnTo>
                                <a:pt x="1" y="8"/>
                              </a:lnTo>
                              <a:lnTo>
                                <a:pt x="2" y="7"/>
                              </a:lnTo>
                              <a:lnTo>
                                <a:pt x="5" y="3"/>
                              </a:lnTo>
                              <a:lnTo>
                                <a:pt x="8" y="2"/>
                              </a:lnTo>
                              <a:lnTo>
                                <a:pt x="13" y="0"/>
                              </a:lnTo>
                              <a:lnTo>
                                <a:pt x="1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5" name="Freeform 4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57" y="2236"/>
                          <a:ext cx="106" cy="15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0" y="0"/>
                            </a:cxn>
                            <a:cxn ang="0">
                              <a:pos x="106" y="0"/>
                            </a:cxn>
                            <a:cxn ang="0">
                              <a:pos x="99" y="26"/>
                            </a:cxn>
                            <a:cxn ang="0">
                              <a:pos x="48" y="26"/>
                            </a:cxn>
                            <a:cxn ang="0">
                              <a:pos x="41" y="40"/>
                            </a:cxn>
                            <a:cxn ang="0">
                              <a:pos x="55" y="44"/>
                            </a:cxn>
                            <a:cxn ang="0">
                              <a:pos x="66" y="50"/>
                            </a:cxn>
                            <a:cxn ang="0">
                              <a:pos x="71" y="52"/>
                            </a:cxn>
                            <a:cxn ang="0">
                              <a:pos x="74" y="55"/>
                            </a:cxn>
                            <a:cxn ang="0">
                              <a:pos x="78" y="58"/>
                            </a:cxn>
                            <a:cxn ang="0">
                              <a:pos x="82" y="65"/>
                            </a:cxn>
                            <a:cxn ang="0">
                              <a:pos x="87" y="77"/>
                            </a:cxn>
                            <a:cxn ang="0">
                              <a:pos x="90" y="89"/>
                            </a:cxn>
                            <a:cxn ang="0">
                              <a:pos x="87" y="105"/>
                            </a:cxn>
                            <a:cxn ang="0">
                              <a:pos x="80" y="119"/>
                            </a:cxn>
                            <a:cxn ang="0">
                              <a:pos x="71" y="133"/>
                            </a:cxn>
                            <a:cxn ang="0">
                              <a:pos x="56" y="143"/>
                            </a:cxn>
                            <a:cxn ang="0">
                              <a:pos x="47" y="149"/>
                            </a:cxn>
                            <a:cxn ang="0">
                              <a:pos x="36" y="151"/>
                            </a:cxn>
                            <a:cxn ang="0">
                              <a:pos x="24" y="152"/>
                            </a:cxn>
                            <a:cxn ang="0">
                              <a:pos x="16" y="152"/>
                            </a:cxn>
                            <a:cxn ang="0">
                              <a:pos x="9" y="150"/>
                            </a:cxn>
                            <a:cxn ang="0">
                              <a:pos x="5" y="147"/>
                            </a:cxn>
                            <a:cxn ang="0">
                              <a:pos x="0" y="138"/>
                            </a:cxn>
                            <a:cxn ang="0">
                              <a:pos x="0" y="136"/>
                            </a:cxn>
                            <a:cxn ang="0">
                              <a:pos x="2" y="133"/>
                            </a:cxn>
                            <a:cxn ang="0">
                              <a:pos x="2" y="131"/>
                            </a:cxn>
                            <a:cxn ang="0">
                              <a:pos x="3" y="128"/>
                            </a:cxn>
                            <a:cxn ang="0">
                              <a:pos x="5" y="127"/>
                            </a:cxn>
                            <a:cxn ang="0">
                              <a:pos x="8" y="127"/>
                            </a:cxn>
                            <a:cxn ang="0">
                              <a:pos x="10" y="126"/>
                            </a:cxn>
                            <a:cxn ang="0">
                              <a:pos x="15" y="126"/>
                            </a:cxn>
                            <a:cxn ang="0">
                              <a:pos x="22" y="130"/>
                            </a:cxn>
                            <a:cxn ang="0">
                              <a:pos x="24" y="132"/>
                            </a:cxn>
                            <a:cxn ang="0">
                              <a:pos x="28" y="134"/>
                            </a:cxn>
                            <a:cxn ang="0">
                              <a:pos x="34" y="140"/>
                            </a:cxn>
                            <a:cxn ang="0">
                              <a:pos x="38" y="143"/>
                            </a:cxn>
                            <a:cxn ang="0">
                              <a:pos x="43" y="143"/>
                            </a:cxn>
                            <a:cxn ang="0">
                              <a:pos x="48" y="141"/>
                            </a:cxn>
                            <a:cxn ang="0">
                              <a:pos x="53" y="139"/>
                            </a:cxn>
                            <a:cxn ang="0">
                              <a:pos x="56" y="136"/>
                            </a:cxn>
                            <a:cxn ang="0">
                              <a:pos x="61" y="128"/>
                            </a:cxn>
                            <a:cxn ang="0">
                              <a:pos x="63" y="120"/>
                            </a:cxn>
                            <a:cxn ang="0">
                              <a:pos x="63" y="111"/>
                            </a:cxn>
                            <a:cxn ang="0">
                              <a:pos x="62" y="97"/>
                            </a:cxn>
                            <a:cxn ang="0">
                              <a:pos x="56" y="87"/>
                            </a:cxn>
                            <a:cxn ang="0">
                              <a:pos x="55" y="82"/>
                            </a:cxn>
                            <a:cxn ang="0">
                              <a:pos x="53" y="78"/>
                            </a:cxn>
                            <a:cxn ang="0">
                              <a:pos x="44" y="70"/>
                            </a:cxn>
                            <a:cxn ang="0">
                              <a:pos x="41" y="68"/>
                            </a:cxn>
                            <a:cxn ang="0">
                              <a:pos x="31" y="65"/>
                            </a:cxn>
                            <a:cxn ang="0">
                              <a:pos x="19" y="63"/>
                            </a:cxn>
                            <a:cxn ang="0">
                              <a:pos x="50" y="0"/>
                            </a:cxn>
                          </a:cxnLst>
                          <a:rect l="0" t="0" r="r" b="b"/>
                          <a:pathLst>
                            <a:path w="106" h="152">
                              <a:moveTo>
                                <a:pt x="50" y="0"/>
                              </a:moveTo>
                              <a:lnTo>
                                <a:pt x="106" y="0"/>
                              </a:lnTo>
                              <a:lnTo>
                                <a:pt x="99" y="26"/>
                              </a:lnTo>
                              <a:lnTo>
                                <a:pt x="48" y="26"/>
                              </a:lnTo>
                              <a:lnTo>
                                <a:pt x="41" y="40"/>
                              </a:lnTo>
                              <a:lnTo>
                                <a:pt x="55" y="44"/>
                              </a:lnTo>
                              <a:lnTo>
                                <a:pt x="66" y="50"/>
                              </a:lnTo>
                              <a:lnTo>
                                <a:pt x="71" y="52"/>
                              </a:lnTo>
                              <a:lnTo>
                                <a:pt x="74" y="55"/>
                              </a:lnTo>
                              <a:lnTo>
                                <a:pt x="78" y="58"/>
                              </a:lnTo>
                              <a:lnTo>
                                <a:pt x="82" y="65"/>
                              </a:lnTo>
                              <a:lnTo>
                                <a:pt x="87" y="77"/>
                              </a:lnTo>
                              <a:lnTo>
                                <a:pt x="90" y="89"/>
                              </a:lnTo>
                              <a:lnTo>
                                <a:pt x="87" y="105"/>
                              </a:lnTo>
                              <a:lnTo>
                                <a:pt x="80" y="119"/>
                              </a:lnTo>
                              <a:lnTo>
                                <a:pt x="71" y="133"/>
                              </a:lnTo>
                              <a:lnTo>
                                <a:pt x="56" y="143"/>
                              </a:lnTo>
                              <a:lnTo>
                                <a:pt x="47" y="149"/>
                              </a:lnTo>
                              <a:lnTo>
                                <a:pt x="36" y="151"/>
                              </a:lnTo>
                              <a:lnTo>
                                <a:pt x="24" y="152"/>
                              </a:lnTo>
                              <a:lnTo>
                                <a:pt x="16" y="152"/>
                              </a:lnTo>
                              <a:lnTo>
                                <a:pt x="9" y="150"/>
                              </a:lnTo>
                              <a:lnTo>
                                <a:pt x="5" y="147"/>
                              </a:lnTo>
                              <a:lnTo>
                                <a:pt x="0" y="138"/>
                              </a:lnTo>
                              <a:lnTo>
                                <a:pt x="0" y="136"/>
                              </a:lnTo>
                              <a:lnTo>
                                <a:pt x="2" y="133"/>
                              </a:lnTo>
                              <a:lnTo>
                                <a:pt x="2" y="131"/>
                              </a:lnTo>
                              <a:lnTo>
                                <a:pt x="3" y="128"/>
                              </a:lnTo>
                              <a:lnTo>
                                <a:pt x="5" y="127"/>
                              </a:lnTo>
                              <a:lnTo>
                                <a:pt x="8" y="127"/>
                              </a:lnTo>
                              <a:lnTo>
                                <a:pt x="10" y="126"/>
                              </a:lnTo>
                              <a:lnTo>
                                <a:pt x="15" y="126"/>
                              </a:lnTo>
                              <a:lnTo>
                                <a:pt x="22" y="130"/>
                              </a:lnTo>
                              <a:lnTo>
                                <a:pt x="24" y="132"/>
                              </a:lnTo>
                              <a:lnTo>
                                <a:pt x="28" y="134"/>
                              </a:lnTo>
                              <a:lnTo>
                                <a:pt x="34" y="140"/>
                              </a:lnTo>
                              <a:lnTo>
                                <a:pt x="38" y="143"/>
                              </a:lnTo>
                              <a:lnTo>
                                <a:pt x="43" y="143"/>
                              </a:lnTo>
                              <a:lnTo>
                                <a:pt x="48" y="141"/>
                              </a:lnTo>
                              <a:lnTo>
                                <a:pt x="53" y="139"/>
                              </a:lnTo>
                              <a:lnTo>
                                <a:pt x="56" y="136"/>
                              </a:lnTo>
                              <a:lnTo>
                                <a:pt x="61" y="128"/>
                              </a:lnTo>
                              <a:lnTo>
                                <a:pt x="63" y="120"/>
                              </a:lnTo>
                              <a:lnTo>
                                <a:pt x="63" y="111"/>
                              </a:lnTo>
                              <a:lnTo>
                                <a:pt x="62" y="97"/>
                              </a:lnTo>
                              <a:lnTo>
                                <a:pt x="56" y="87"/>
                              </a:lnTo>
                              <a:lnTo>
                                <a:pt x="55" y="82"/>
                              </a:lnTo>
                              <a:lnTo>
                                <a:pt x="53" y="78"/>
                              </a:lnTo>
                              <a:lnTo>
                                <a:pt x="44" y="70"/>
                              </a:lnTo>
                              <a:lnTo>
                                <a:pt x="41" y="68"/>
                              </a:lnTo>
                              <a:lnTo>
                                <a:pt x="31" y="65"/>
                              </a:lnTo>
                              <a:lnTo>
                                <a:pt x="19" y="63"/>
                              </a:lnTo>
                              <a:lnTo>
                                <a:pt x="5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6" name="Line 4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230" y="2120"/>
                          <a:ext cx="0" cy="1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7" name="Freeform 4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78" y="2234"/>
                          <a:ext cx="94" cy="15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4" y="0"/>
                            </a:cxn>
                            <a:cxn ang="0">
                              <a:pos x="58" y="123"/>
                            </a:cxn>
                            <a:cxn ang="0">
                              <a:pos x="57" y="128"/>
                            </a:cxn>
                            <a:cxn ang="0">
                              <a:pos x="54" y="135"/>
                            </a:cxn>
                            <a:cxn ang="0">
                              <a:pos x="54" y="138"/>
                            </a:cxn>
                            <a:cxn ang="0">
                              <a:pos x="55" y="139"/>
                            </a:cxn>
                            <a:cxn ang="0">
                              <a:pos x="56" y="141"/>
                            </a:cxn>
                            <a:cxn ang="0">
                              <a:pos x="56" y="142"/>
                            </a:cxn>
                            <a:cxn ang="0">
                              <a:pos x="58" y="145"/>
                            </a:cxn>
                            <a:cxn ang="0">
                              <a:pos x="63" y="145"/>
                            </a:cxn>
                            <a:cxn ang="0">
                              <a:pos x="65" y="146"/>
                            </a:cxn>
                            <a:cxn ang="0">
                              <a:pos x="70" y="147"/>
                            </a:cxn>
                            <a:cxn ang="0">
                              <a:pos x="75" y="147"/>
                            </a:cxn>
                            <a:cxn ang="0">
                              <a:pos x="75" y="152"/>
                            </a:cxn>
                            <a:cxn ang="0">
                              <a:pos x="0" y="152"/>
                            </a:cxn>
                            <a:cxn ang="0">
                              <a:pos x="3" y="147"/>
                            </a:cxn>
                            <a:cxn ang="0">
                              <a:pos x="11" y="147"/>
                            </a:cxn>
                            <a:cxn ang="0">
                              <a:pos x="14" y="146"/>
                            </a:cxn>
                            <a:cxn ang="0">
                              <a:pos x="17" y="145"/>
                            </a:cxn>
                            <a:cxn ang="0">
                              <a:pos x="19" y="145"/>
                            </a:cxn>
                            <a:cxn ang="0">
                              <a:pos x="24" y="142"/>
                            </a:cxn>
                            <a:cxn ang="0">
                              <a:pos x="27" y="139"/>
                            </a:cxn>
                            <a:cxn ang="0">
                              <a:pos x="27" y="136"/>
                            </a:cxn>
                            <a:cxn ang="0">
                              <a:pos x="29" y="133"/>
                            </a:cxn>
                            <a:cxn ang="0">
                              <a:pos x="29" y="129"/>
                            </a:cxn>
                            <a:cxn ang="0">
                              <a:pos x="30" y="123"/>
                            </a:cxn>
                            <a:cxn ang="0">
                              <a:pos x="51" y="52"/>
                            </a:cxn>
                            <a:cxn ang="0">
                              <a:pos x="55" y="41"/>
                            </a:cxn>
                            <a:cxn ang="0">
                              <a:pos x="57" y="35"/>
                            </a:cxn>
                            <a:cxn ang="0">
                              <a:pos x="58" y="33"/>
                            </a:cxn>
                            <a:cxn ang="0">
                              <a:pos x="58" y="25"/>
                            </a:cxn>
                            <a:cxn ang="0">
                              <a:pos x="57" y="21"/>
                            </a:cxn>
                            <a:cxn ang="0">
                              <a:pos x="56" y="19"/>
                            </a:cxn>
                            <a:cxn ang="0">
                              <a:pos x="51" y="16"/>
                            </a:cxn>
                            <a:cxn ang="0">
                              <a:pos x="35" y="16"/>
                            </a:cxn>
                            <a:cxn ang="0">
                              <a:pos x="35" y="14"/>
                            </a:cxn>
                            <a:cxn ang="0">
                              <a:pos x="89" y="0"/>
                            </a:cxn>
                            <a:cxn ang="0">
                              <a:pos x="94" y="0"/>
                            </a:cxn>
                          </a:cxnLst>
                          <a:rect l="0" t="0" r="r" b="b"/>
                          <a:pathLst>
                            <a:path w="94" h="152">
                              <a:moveTo>
                                <a:pt x="94" y="0"/>
                              </a:moveTo>
                              <a:lnTo>
                                <a:pt x="58" y="123"/>
                              </a:lnTo>
                              <a:lnTo>
                                <a:pt x="57" y="128"/>
                              </a:lnTo>
                              <a:lnTo>
                                <a:pt x="54" y="135"/>
                              </a:lnTo>
                              <a:lnTo>
                                <a:pt x="54" y="138"/>
                              </a:lnTo>
                              <a:lnTo>
                                <a:pt x="55" y="139"/>
                              </a:lnTo>
                              <a:lnTo>
                                <a:pt x="56" y="141"/>
                              </a:lnTo>
                              <a:lnTo>
                                <a:pt x="56" y="142"/>
                              </a:lnTo>
                              <a:lnTo>
                                <a:pt x="58" y="145"/>
                              </a:lnTo>
                              <a:lnTo>
                                <a:pt x="63" y="145"/>
                              </a:lnTo>
                              <a:lnTo>
                                <a:pt x="65" y="146"/>
                              </a:lnTo>
                              <a:lnTo>
                                <a:pt x="70" y="147"/>
                              </a:lnTo>
                              <a:lnTo>
                                <a:pt x="75" y="147"/>
                              </a:lnTo>
                              <a:lnTo>
                                <a:pt x="75" y="152"/>
                              </a:lnTo>
                              <a:lnTo>
                                <a:pt x="0" y="152"/>
                              </a:lnTo>
                              <a:lnTo>
                                <a:pt x="3" y="147"/>
                              </a:lnTo>
                              <a:lnTo>
                                <a:pt x="11" y="147"/>
                              </a:lnTo>
                              <a:lnTo>
                                <a:pt x="14" y="146"/>
                              </a:lnTo>
                              <a:lnTo>
                                <a:pt x="17" y="145"/>
                              </a:lnTo>
                              <a:lnTo>
                                <a:pt x="19" y="145"/>
                              </a:lnTo>
                              <a:lnTo>
                                <a:pt x="24" y="142"/>
                              </a:lnTo>
                              <a:lnTo>
                                <a:pt x="27" y="139"/>
                              </a:lnTo>
                              <a:lnTo>
                                <a:pt x="27" y="136"/>
                              </a:lnTo>
                              <a:lnTo>
                                <a:pt x="29" y="133"/>
                              </a:lnTo>
                              <a:lnTo>
                                <a:pt x="29" y="129"/>
                              </a:lnTo>
                              <a:lnTo>
                                <a:pt x="30" y="123"/>
                              </a:lnTo>
                              <a:lnTo>
                                <a:pt x="51" y="52"/>
                              </a:lnTo>
                              <a:lnTo>
                                <a:pt x="55" y="41"/>
                              </a:lnTo>
                              <a:lnTo>
                                <a:pt x="57" y="35"/>
                              </a:lnTo>
                              <a:lnTo>
                                <a:pt x="58" y="33"/>
                              </a:lnTo>
                              <a:lnTo>
                                <a:pt x="58" y="25"/>
                              </a:lnTo>
                              <a:lnTo>
                                <a:pt x="57" y="21"/>
                              </a:lnTo>
                              <a:lnTo>
                                <a:pt x="56" y="19"/>
                              </a:lnTo>
                              <a:lnTo>
                                <a:pt x="51" y="16"/>
                              </a:lnTo>
                              <a:lnTo>
                                <a:pt x="35" y="16"/>
                              </a:lnTo>
                              <a:lnTo>
                                <a:pt x="35" y="14"/>
                              </a:lnTo>
                              <a:lnTo>
                                <a:pt x="89" y="0"/>
                              </a:lnTo>
                              <a:lnTo>
                                <a:pt x="9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8" name="Line 4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637" y="2120"/>
                          <a:ext cx="0" cy="19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79" name="Freeform 4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00" y="2234"/>
                          <a:ext cx="94" cy="15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4" y="0"/>
                            </a:cxn>
                            <a:cxn ang="0">
                              <a:pos x="58" y="123"/>
                            </a:cxn>
                            <a:cxn ang="0">
                              <a:pos x="57" y="128"/>
                            </a:cxn>
                            <a:cxn ang="0">
                              <a:pos x="54" y="135"/>
                            </a:cxn>
                            <a:cxn ang="0">
                              <a:pos x="54" y="138"/>
                            </a:cxn>
                            <a:cxn ang="0">
                              <a:pos x="55" y="139"/>
                            </a:cxn>
                            <a:cxn ang="0">
                              <a:pos x="56" y="141"/>
                            </a:cxn>
                            <a:cxn ang="0">
                              <a:pos x="56" y="142"/>
                            </a:cxn>
                            <a:cxn ang="0">
                              <a:pos x="58" y="145"/>
                            </a:cxn>
                            <a:cxn ang="0">
                              <a:pos x="63" y="145"/>
                            </a:cxn>
                            <a:cxn ang="0">
                              <a:pos x="65" y="146"/>
                            </a:cxn>
                            <a:cxn ang="0">
                              <a:pos x="70" y="147"/>
                            </a:cxn>
                            <a:cxn ang="0">
                              <a:pos x="75" y="147"/>
                            </a:cxn>
                            <a:cxn ang="0">
                              <a:pos x="75" y="152"/>
                            </a:cxn>
                            <a:cxn ang="0">
                              <a:pos x="0" y="152"/>
                            </a:cxn>
                            <a:cxn ang="0">
                              <a:pos x="2" y="147"/>
                            </a:cxn>
                            <a:cxn ang="0">
                              <a:pos x="11" y="147"/>
                            </a:cxn>
                            <a:cxn ang="0">
                              <a:pos x="14" y="146"/>
                            </a:cxn>
                            <a:cxn ang="0">
                              <a:pos x="17" y="145"/>
                            </a:cxn>
                            <a:cxn ang="0">
                              <a:pos x="19" y="145"/>
                            </a:cxn>
                            <a:cxn ang="0">
                              <a:pos x="24" y="142"/>
                            </a:cxn>
                            <a:cxn ang="0">
                              <a:pos x="27" y="139"/>
                            </a:cxn>
                            <a:cxn ang="0">
                              <a:pos x="27" y="136"/>
                            </a:cxn>
                            <a:cxn ang="0">
                              <a:pos x="29" y="133"/>
                            </a:cxn>
                            <a:cxn ang="0">
                              <a:pos x="29" y="129"/>
                            </a:cxn>
                            <a:cxn ang="0">
                              <a:pos x="30" y="123"/>
                            </a:cxn>
                            <a:cxn ang="0">
                              <a:pos x="51" y="52"/>
                            </a:cxn>
                            <a:cxn ang="0">
                              <a:pos x="55" y="41"/>
                            </a:cxn>
                            <a:cxn ang="0">
                              <a:pos x="57" y="35"/>
                            </a:cxn>
                            <a:cxn ang="0">
                              <a:pos x="58" y="33"/>
                            </a:cxn>
                            <a:cxn ang="0">
                              <a:pos x="58" y="25"/>
                            </a:cxn>
                            <a:cxn ang="0">
                              <a:pos x="57" y="21"/>
                            </a:cxn>
                            <a:cxn ang="0">
                              <a:pos x="56" y="19"/>
                            </a:cxn>
                            <a:cxn ang="0">
                              <a:pos x="51" y="16"/>
                            </a:cxn>
                            <a:cxn ang="0">
                              <a:pos x="35" y="16"/>
                            </a:cxn>
                            <a:cxn ang="0">
                              <a:pos x="35" y="14"/>
                            </a:cxn>
                            <a:cxn ang="0">
                              <a:pos x="89" y="0"/>
                            </a:cxn>
                            <a:cxn ang="0">
                              <a:pos x="94" y="0"/>
                            </a:cxn>
                          </a:cxnLst>
                          <a:rect l="0" t="0" r="r" b="b"/>
                          <a:pathLst>
                            <a:path w="94" h="152">
                              <a:moveTo>
                                <a:pt x="94" y="0"/>
                              </a:moveTo>
                              <a:lnTo>
                                <a:pt x="58" y="123"/>
                              </a:lnTo>
                              <a:lnTo>
                                <a:pt x="57" y="128"/>
                              </a:lnTo>
                              <a:lnTo>
                                <a:pt x="54" y="135"/>
                              </a:lnTo>
                              <a:lnTo>
                                <a:pt x="54" y="138"/>
                              </a:lnTo>
                              <a:lnTo>
                                <a:pt x="55" y="139"/>
                              </a:lnTo>
                              <a:lnTo>
                                <a:pt x="56" y="141"/>
                              </a:lnTo>
                              <a:lnTo>
                                <a:pt x="56" y="142"/>
                              </a:lnTo>
                              <a:lnTo>
                                <a:pt x="58" y="145"/>
                              </a:lnTo>
                              <a:lnTo>
                                <a:pt x="63" y="145"/>
                              </a:lnTo>
                              <a:lnTo>
                                <a:pt x="65" y="146"/>
                              </a:lnTo>
                              <a:lnTo>
                                <a:pt x="70" y="147"/>
                              </a:lnTo>
                              <a:lnTo>
                                <a:pt x="75" y="147"/>
                              </a:lnTo>
                              <a:lnTo>
                                <a:pt x="75" y="152"/>
                              </a:lnTo>
                              <a:lnTo>
                                <a:pt x="0" y="152"/>
                              </a:lnTo>
                              <a:lnTo>
                                <a:pt x="2" y="147"/>
                              </a:lnTo>
                              <a:lnTo>
                                <a:pt x="11" y="147"/>
                              </a:lnTo>
                              <a:lnTo>
                                <a:pt x="14" y="146"/>
                              </a:lnTo>
                              <a:lnTo>
                                <a:pt x="17" y="145"/>
                              </a:lnTo>
                              <a:lnTo>
                                <a:pt x="19" y="145"/>
                              </a:lnTo>
                              <a:lnTo>
                                <a:pt x="24" y="142"/>
                              </a:lnTo>
                              <a:lnTo>
                                <a:pt x="27" y="139"/>
                              </a:lnTo>
                              <a:lnTo>
                                <a:pt x="27" y="136"/>
                              </a:lnTo>
                              <a:lnTo>
                                <a:pt x="29" y="133"/>
                              </a:lnTo>
                              <a:lnTo>
                                <a:pt x="29" y="129"/>
                              </a:lnTo>
                              <a:lnTo>
                                <a:pt x="30" y="123"/>
                              </a:lnTo>
                              <a:lnTo>
                                <a:pt x="51" y="52"/>
                              </a:lnTo>
                              <a:lnTo>
                                <a:pt x="55" y="41"/>
                              </a:lnTo>
                              <a:lnTo>
                                <a:pt x="57" y="35"/>
                              </a:lnTo>
                              <a:lnTo>
                                <a:pt x="58" y="33"/>
                              </a:lnTo>
                              <a:lnTo>
                                <a:pt x="58" y="25"/>
                              </a:lnTo>
                              <a:lnTo>
                                <a:pt x="57" y="21"/>
                              </a:lnTo>
                              <a:lnTo>
                                <a:pt x="56" y="19"/>
                              </a:lnTo>
                              <a:lnTo>
                                <a:pt x="51" y="16"/>
                              </a:lnTo>
                              <a:lnTo>
                                <a:pt x="35" y="16"/>
                              </a:lnTo>
                              <a:lnTo>
                                <a:pt x="35" y="14"/>
                              </a:lnTo>
                              <a:lnTo>
                                <a:pt x="89" y="0"/>
                              </a:lnTo>
                              <a:lnTo>
                                <a:pt x="9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0" name="Freeform 4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05" y="2354"/>
                          <a:ext cx="35" cy="3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6" y="0"/>
                            </a:cxn>
                            <a:cxn ang="0">
                              <a:pos x="21" y="0"/>
                            </a:cxn>
                            <a:cxn ang="0">
                              <a:pos x="26" y="2"/>
                            </a:cxn>
                            <a:cxn ang="0">
                              <a:pos x="30" y="3"/>
                            </a:cxn>
                            <a:cxn ang="0">
                              <a:pos x="32" y="7"/>
                            </a:cxn>
                            <a:cxn ang="0">
                              <a:pos x="34" y="9"/>
                            </a:cxn>
                            <a:cxn ang="0">
                              <a:pos x="34" y="13"/>
                            </a:cxn>
                            <a:cxn ang="0">
                              <a:pos x="35" y="15"/>
                            </a:cxn>
                            <a:cxn ang="0">
                              <a:pos x="33" y="25"/>
                            </a:cxn>
                            <a:cxn ang="0">
                              <a:pos x="30" y="29"/>
                            </a:cxn>
                            <a:cxn ang="0">
                              <a:pos x="28" y="32"/>
                            </a:cxn>
                            <a:cxn ang="0">
                              <a:pos x="23" y="34"/>
                            </a:cxn>
                            <a:cxn ang="0">
                              <a:pos x="11" y="34"/>
                            </a:cxn>
                            <a:cxn ang="0">
                              <a:pos x="7" y="32"/>
                            </a:cxn>
                            <a:cxn ang="0">
                              <a:pos x="2" y="27"/>
                            </a:cxn>
                            <a:cxn ang="0">
                              <a:pos x="1" y="25"/>
                            </a:cxn>
                            <a:cxn ang="0">
                              <a:pos x="1" y="22"/>
                            </a:cxn>
                            <a:cxn ang="0">
                              <a:pos x="0" y="19"/>
                            </a:cxn>
                            <a:cxn ang="0">
                              <a:pos x="0" y="13"/>
                            </a:cxn>
                            <a:cxn ang="0">
                              <a:pos x="1" y="10"/>
                            </a:cxn>
                            <a:cxn ang="0">
                              <a:pos x="1" y="8"/>
                            </a:cxn>
                            <a:cxn ang="0">
                              <a:pos x="2" y="7"/>
                            </a:cxn>
                            <a:cxn ang="0">
                              <a:pos x="4" y="3"/>
                            </a:cxn>
                            <a:cxn ang="0">
                              <a:pos x="8" y="2"/>
                            </a:cxn>
                            <a:cxn ang="0">
                              <a:pos x="13" y="0"/>
                            </a:cxn>
                            <a:cxn ang="0">
                              <a:pos x="16" y="0"/>
                            </a:cxn>
                          </a:cxnLst>
                          <a:rect l="0" t="0" r="r" b="b"/>
                          <a:pathLst>
                            <a:path w="35" h="34">
                              <a:moveTo>
                                <a:pt x="16" y="0"/>
                              </a:moveTo>
                              <a:lnTo>
                                <a:pt x="21" y="0"/>
                              </a:lnTo>
                              <a:lnTo>
                                <a:pt x="26" y="2"/>
                              </a:lnTo>
                              <a:lnTo>
                                <a:pt x="30" y="3"/>
                              </a:lnTo>
                              <a:lnTo>
                                <a:pt x="32" y="7"/>
                              </a:lnTo>
                              <a:lnTo>
                                <a:pt x="34" y="9"/>
                              </a:lnTo>
                              <a:lnTo>
                                <a:pt x="34" y="13"/>
                              </a:lnTo>
                              <a:lnTo>
                                <a:pt x="35" y="15"/>
                              </a:lnTo>
                              <a:lnTo>
                                <a:pt x="33" y="25"/>
                              </a:lnTo>
                              <a:lnTo>
                                <a:pt x="30" y="29"/>
                              </a:lnTo>
                              <a:lnTo>
                                <a:pt x="28" y="32"/>
                              </a:lnTo>
                              <a:lnTo>
                                <a:pt x="23" y="34"/>
                              </a:lnTo>
                              <a:lnTo>
                                <a:pt x="11" y="34"/>
                              </a:lnTo>
                              <a:lnTo>
                                <a:pt x="7" y="32"/>
                              </a:lnTo>
                              <a:lnTo>
                                <a:pt x="2" y="27"/>
                              </a:lnTo>
                              <a:lnTo>
                                <a:pt x="1" y="25"/>
                              </a:lnTo>
                              <a:lnTo>
                                <a:pt x="1" y="22"/>
                              </a:lnTo>
                              <a:lnTo>
                                <a:pt x="0" y="19"/>
                              </a:lnTo>
                              <a:lnTo>
                                <a:pt x="0" y="13"/>
                              </a:lnTo>
                              <a:lnTo>
                                <a:pt x="1" y="10"/>
                              </a:lnTo>
                              <a:lnTo>
                                <a:pt x="1" y="8"/>
                              </a:lnTo>
                              <a:lnTo>
                                <a:pt x="2" y="7"/>
                              </a:lnTo>
                              <a:lnTo>
                                <a:pt x="4" y="3"/>
                              </a:lnTo>
                              <a:lnTo>
                                <a:pt x="8" y="2"/>
                              </a:lnTo>
                              <a:lnTo>
                                <a:pt x="13" y="0"/>
                              </a:lnTo>
                              <a:lnTo>
                                <a:pt x="1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1" name="Freeform 4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70" y="2236"/>
                          <a:ext cx="106" cy="15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0" y="0"/>
                            </a:cxn>
                            <a:cxn ang="0">
                              <a:pos x="106" y="0"/>
                            </a:cxn>
                            <a:cxn ang="0">
                              <a:pos x="99" y="26"/>
                            </a:cxn>
                            <a:cxn ang="0">
                              <a:pos x="47" y="26"/>
                            </a:cxn>
                            <a:cxn ang="0">
                              <a:pos x="40" y="40"/>
                            </a:cxn>
                            <a:cxn ang="0">
                              <a:pos x="55" y="44"/>
                            </a:cxn>
                            <a:cxn ang="0">
                              <a:pos x="65" y="50"/>
                            </a:cxn>
                            <a:cxn ang="0">
                              <a:pos x="70" y="52"/>
                            </a:cxn>
                            <a:cxn ang="0">
                              <a:pos x="74" y="55"/>
                            </a:cxn>
                            <a:cxn ang="0">
                              <a:pos x="77" y="58"/>
                            </a:cxn>
                            <a:cxn ang="0">
                              <a:pos x="82" y="65"/>
                            </a:cxn>
                            <a:cxn ang="0">
                              <a:pos x="87" y="77"/>
                            </a:cxn>
                            <a:cxn ang="0">
                              <a:pos x="89" y="89"/>
                            </a:cxn>
                            <a:cxn ang="0">
                              <a:pos x="87" y="105"/>
                            </a:cxn>
                            <a:cxn ang="0">
                              <a:pos x="80" y="119"/>
                            </a:cxn>
                            <a:cxn ang="0">
                              <a:pos x="70" y="133"/>
                            </a:cxn>
                            <a:cxn ang="0">
                              <a:pos x="56" y="143"/>
                            </a:cxn>
                            <a:cxn ang="0">
                              <a:pos x="46" y="149"/>
                            </a:cxn>
                            <a:cxn ang="0">
                              <a:pos x="36" y="151"/>
                            </a:cxn>
                            <a:cxn ang="0">
                              <a:pos x="24" y="152"/>
                            </a:cxn>
                            <a:cxn ang="0">
                              <a:pos x="15" y="152"/>
                            </a:cxn>
                            <a:cxn ang="0">
                              <a:pos x="8" y="150"/>
                            </a:cxn>
                            <a:cxn ang="0">
                              <a:pos x="5" y="147"/>
                            </a:cxn>
                            <a:cxn ang="0">
                              <a:pos x="0" y="138"/>
                            </a:cxn>
                            <a:cxn ang="0">
                              <a:pos x="0" y="136"/>
                            </a:cxn>
                            <a:cxn ang="0">
                              <a:pos x="1" y="133"/>
                            </a:cxn>
                            <a:cxn ang="0">
                              <a:pos x="1" y="131"/>
                            </a:cxn>
                            <a:cxn ang="0">
                              <a:pos x="2" y="128"/>
                            </a:cxn>
                            <a:cxn ang="0">
                              <a:pos x="5" y="127"/>
                            </a:cxn>
                            <a:cxn ang="0">
                              <a:pos x="7" y="127"/>
                            </a:cxn>
                            <a:cxn ang="0">
                              <a:pos x="9" y="126"/>
                            </a:cxn>
                            <a:cxn ang="0">
                              <a:pos x="14" y="126"/>
                            </a:cxn>
                            <a:cxn ang="0">
                              <a:pos x="21" y="130"/>
                            </a:cxn>
                            <a:cxn ang="0">
                              <a:pos x="24" y="132"/>
                            </a:cxn>
                            <a:cxn ang="0">
                              <a:pos x="27" y="134"/>
                            </a:cxn>
                            <a:cxn ang="0">
                              <a:pos x="33" y="140"/>
                            </a:cxn>
                            <a:cxn ang="0">
                              <a:pos x="38" y="143"/>
                            </a:cxn>
                            <a:cxn ang="0">
                              <a:pos x="43" y="143"/>
                            </a:cxn>
                            <a:cxn ang="0">
                              <a:pos x="47" y="141"/>
                            </a:cxn>
                            <a:cxn ang="0">
                              <a:pos x="52" y="139"/>
                            </a:cxn>
                            <a:cxn ang="0">
                              <a:pos x="56" y="136"/>
                            </a:cxn>
                            <a:cxn ang="0">
                              <a:pos x="61" y="128"/>
                            </a:cxn>
                            <a:cxn ang="0">
                              <a:pos x="63" y="120"/>
                            </a:cxn>
                            <a:cxn ang="0">
                              <a:pos x="63" y="111"/>
                            </a:cxn>
                            <a:cxn ang="0">
                              <a:pos x="62" y="97"/>
                            </a:cxn>
                            <a:cxn ang="0">
                              <a:pos x="56" y="87"/>
                            </a:cxn>
                            <a:cxn ang="0">
                              <a:pos x="55" y="82"/>
                            </a:cxn>
                            <a:cxn ang="0">
                              <a:pos x="52" y="78"/>
                            </a:cxn>
                            <a:cxn ang="0">
                              <a:pos x="44" y="70"/>
                            </a:cxn>
                            <a:cxn ang="0">
                              <a:pos x="40" y="68"/>
                            </a:cxn>
                            <a:cxn ang="0">
                              <a:pos x="31" y="65"/>
                            </a:cxn>
                            <a:cxn ang="0">
                              <a:pos x="19" y="63"/>
                            </a:cxn>
                            <a:cxn ang="0">
                              <a:pos x="50" y="0"/>
                            </a:cxn>
                          </a:cxnLst>
                          <a:rect l="0" t="0" r="r" b="b"/>
                          <a:pathLst>
                            <a:path w="106" h="152">
                              <a:moveTo>
                                <a:pt x="50" y="0"/>
                              </a:moveTo>
                              <a:lnTo>
                                <a:pt x="106" y="0"/>
                              </a:lnTo>
                              <a:lnTo>
                                <a:pt x="99" y="26"/>
                              </a:lnTo>
                              <a:lnTo>
                                <a:pt x="47" y="26"/>
                              </a:lnTo>
                              <a:lnTo>
                                <a:pt x="40" y="40"/>
                              </a:lnTo>
                              <a:lnTo>
                                <a:pt x="55" y="44"/>
                              </a:lnTo>
                              <a:lnTo>
                                <a:pt x="65" y="50"/>
                              </a:lnTo>
                              <a:lnTo>
                                <a:pt x="70" y="52"/>
                              </a:lnTo>
                              <a:lnTo>
                                <a:pt x="74" y="55"/>
                              </a:lnTo>
                              <a:lnTo>
                                <a:pt x="77" y="58"/>
                              </a:lnTo>
                              <a:lnTo>
                                <a:pt x="82" y="65"/>
                              </a:lnTo>
                              <a:lnTo>
                                <a:pt x="87" y="77"/>
                              </a:lnTo>
                              <a:lnTo>
                                <a:pt x="89" y="89"/>
                              </a:lnTo>
                              <a:lnTo>
                                <a:pt x="87" y="105"/>
                              </a:lnTo>
                              <a:lnTo>
                                <a:pt x="80" y="119"/>
                              </a:lnTo>
                              <a:lnTo>
                                <a:pt x="70" y="133"/>
                              </a:lnTo>
                              <a:lnTo>
                                <a:pt x="56" y="143"/>
                              </a:lnTo>
                              <a:lnTo>
                                <a:pt x="46" y="149"/>
                              </a:lnTo>
                              <a:lnTo>
                                <a:pt x="36" y="151"/>
                              </a:lnTo>
                              <a:lnTo>
                                <a:pt x="24" y="152"/>
                              </a:lnTo>
                              <a:lnTo>
                                <a:pt x="15" y="152"/>
                              </a:lnTo>
                              <a:lnTo>
                                <a:pt x="8" y="150"/>
                              </a:lnTo>
                              <a:lnTo>
                                <a:pt x="5" y="147"/>
                              </a:lnTo>
                              <a:lnTo>
                                <a:pt x="0" y="138"/>
                              </a:lnTo>
                              <a:lnTo>
                                <a:pt x="0" y="136"/>
                              </a:lnTo>
                              <a:lnTo>
                                <a:pt x="1" y="133"/>
                              </a:lnTo>
                              <a:lnTo>
                                <a:pt x="1" y="131"/>
                              </a:lnTo>
                              <a:lnTo>
                                <a:pt x="2" y="128"/>
                              </a:lnTo>
                              <a:lnTo>
                                <a:pt x="5" y="127"/>
                              </a:lnTo>
                              <a:lnTo>
                                <a:pt x="7" y="127"/>
                              </a:lnTo>
                              <a:lnTo>
                                <a:pt x="9" y="126"/>
                              </a:lnTo>
                              <a:lnTo>
                                <a:pt x="14" y="126"/>
                              </a:lnTo>
                              <a:lnTo>
                                <a:pt x="21" y="130"/>
                              </a:lnTo>
                              <a:lnTo>
                                <a:pt x="24" y="132"/>
                              </a:lnTo>
                              <a:lnTo>
                                <a:pt x="27" y="134"/>
                              </a:lnTo>
                              <a:lnTo>
                                <a:pt x="33" y="140"/>
                              </a:lnTo>
                              <a:lnTo>
                                <a:pt x="38" y="143"/>
                              </a:lnTo>
                              <a:lnTo>
                                <a:pt x="43" y="143"/>
                              </a:lnTo>
                              <a:lnTo>
                                <a:pt x="47" y="141"/>
                              </a:lnTo>
                              <a:lnTo>
                                <a:pt x="52" y="139"/>
                              </a:lnTo>
                              <a:lnTo>
                                <a:pt x="56" y="136"/>
                              </a:lnTo>
                              <a:lnTo>
                                <a:pt x="61" y="128"/>
                              </a:lnTo>
                              <a:lnTo>
                                <a:pt x="63" y="120"/>
                              </a:lnTo>
                              <a:lnTo>
                                <a:pt x="63" y="111"/>
                              </a:lnTo>
                              <a:lnTo>
                                <a:pt x="62" y="97"/>
                              </a:lnTo>
                              <a:lnTo>
                                <a:pt x="56" y="87"/>
                              </a:lnTo>
                              <a:lnTo>
                                <a:pt x="55" y="82"/>
                              </a:lnTo>
                              <a:lnTo>
                                <a:pt x="52" y="78"/>
                              </a:lnTo>
                              <a:lnTo>
                                <a:pt x="44" y="70"/>
                              </a:lnTo>
                              <a:lnTo>
                                <a:pt x="40" y="68"/>
                              </a:lnTo>
                              <a:lnTo>
                                <a:pt x="31" y="65"/>
                              </a:lnTo>
                              <a:lnTo>
                                <a:pt x="19" y="63"/>
                              </a:lnTo>
                              <a:lnTo>
                                <a:pt x="5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2" name="Line 4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80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3" name="Line 4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61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4" name="Line 4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43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5" name="Line 4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23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6" name="Line 4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686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7" name="Line 4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68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8" name="Line 4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49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89" name="Line 4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30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0" name="Line 5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92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1" name="Line 5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174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2" name="Line 5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255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3" name="Line 5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336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4" name="Line 5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99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5" name="Line 5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581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6" name="Line 5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61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7" name="Line 5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742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8" name="Line 5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05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599" name="Line 5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987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0" name="Line 5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068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1" name="Line 5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48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2" name="Line 5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311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3" name="Line 5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393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4" name="Line 5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474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5" name="Line 5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555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6" name="Line 5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17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7" name="Line 5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036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8" name="Line 5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954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09" name="Line 5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717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0" name="Line 5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799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1" name="Line 5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880" y="2128"/>
                          <a:ext cx="0" cy="11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2" name="Line 5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25" y="2139"/>
                          <a:ext cx="2986" cy="0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3" name="Freeform 523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4006" y="2052"/>
                          <a:ext cx="100" cy="15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8" y="0"/>
                            </a:cxn>
                            <a:cxn ang="0">
                              <a:pos x="49" y="68"/>
                            </a:cxn>
                            <a:cxn ang="0">
                              <a:pos x="54" y="62"/>
                            </a:cxn>
                            <a:cxn ang="0">
                              <a:pos x="58" y="57"/>
                            </a:cxn>
                            <a:cxn ang="0">
                              <a:pos x="63" y="53"/>
                            </a:cxn>
                            <a:cxn ang="0">
                              <a:pos x="65" y="52"/>
                            </a:cxn>
                            <a:cxn ang="0">
                              <a:pos x="80" y="52"/>
                            </a:cxn>
                            <a:cxn ang="0">
                              <a:pos x="84" y="53"/>
                            </a:cxn>
                            <a:cxn ang="0">
                              <a:pos x="88" y="55"/>
                            </a:cxn>
                            <a:cxn ang="0">
                              <a:pos x="94" y="60"/>
                            </a:cxn>
                            <a:cxn ang="0">
                              <a:pos x="99" y="71"/>
                            </a:cxn>
                            <a:cxn ang="0">
                              <a:pos x="100" y="82"/>
                            </a:cxn>
                            <a:cxn ang="0">
                              <a:pos x="98" y="101"/>
                            </a:cxn>
                            <a:cxn ang="0">
                              <a:pos x="92" y="118"/>
                            </a:cxn>
                            <a:cxn ang="0">
                              <a:pos x="80" y="133"/>
                            </a:cxn>
                            <a:cxn ang="0">
                              <a:pos x="67" y="145"/>
                            </a:cxn>
                            <a:cxn ang="0">
                              <a:pos x="52" y="152"/>
                            </a:cxn>
                            <a:cxn ang="0">
                              <a:pos x="37" y="154"/>
                            </a:cxn>
                            <a:cxn ang="0">
                              <a:pos x="25" y="153"/>
                            </a:cxn>
                            <a:cxn ang="0">
                              <a:pos x="13" y="151"/>
                            </a:cxn>
                            <a:cxn ang="0">
                              <a:pos x="0" y="145"/>
                            </a:cxn>
                            <a:cxn ang="0">
                              <a:pos x="32" y="28"/>
                            </a:cxn>
                            <a:cxn ang="0">
                              <a:pos x="35" y="24"/>
                            </a:cxn>
                            <a:cxn ang="0">
                              <a:pos x="35" y="12"/>
                            </a:cxn>
                            <a:cxn ang="0">
                              <a:pos x="32" y="12"/>
                            </a:cxn>
                            <a:cxn ang="0">
                              <a:pos x="27" y="9"/>
                            </a:cxn>
                            <a:cxn ang="0">
                              <a:pos x="24" y="9"/>
                            </a:cxn>
                            <a:cxn ang="0">
                              <a:pos x="24" y="7"/>
                            </a:cxn>
                            <a:cxn ang="0">
                              <a:pos x="61" y="0"/>
                            </a:cxn>
                            <a:cxn ang="0">
                              <a:pos x="68" y="0"/>
                            </a:cxn>
                            <a:cxn ang="0">
                              <a:pos x="26" y="147"/>
                            </a:cxn>
                            <a:cxn ang="0">
                              <a:pos x="31" y="150"/>
                            </a:cxn>
                            <a:cxn ang="0">
                              <a:pos x="39" y="150"/>
                            </a:cxn>
                            <a:cxn ang="0">
                              <a:pos x="44" y="147"/>
                            </a:cxn>
                            <a:cxn ang="0">
                              <a:pos x="54" y="140"/>
                            </a:cxn>
                            <a:cxn ang="0">
                              <a:pos x="65" y="122"/>
                            </a:cxn>
                            <a:cxn ang="0">
                              <a:pos x="70" y="110"/>
                            </a:cxn>
                            <a:cxn ang="0">
                              <a:pos x="74" y="97"/>
                            </a:cxn>
                            <a:cxn ang="0">
                              <a:pos x="75" y="84"/>
                            </a:cxn>
                            <a:cxn ang="0">
                              <a:pos x="74" y="79"/>
                            </a:cxn>
                            <a:cxn ang="0">
                              <a:pos x="73" y="76"/>
                            </a:cxn>
                            <a:cxn ang="0">
                              <a:pos x="70" y="72"/>
                            </a:cxn>
                            <a:cxn ang="0">
                              <a:pos x="68" y="70"/>
                            </a:cxn>
                            <a:cxn ang="0">
                              <a:pos x="63" y="68"/>
                            </a:cxn>
                            <a:cxn ang="0">
                              <a:pos x="58" y="69"/>
                            </a:cxn>
                            <a:cxn ang="0">
                              <a:pos x="54" y="71"/>
                            </a:cxn>
                            <a:cxn ang="0">
                              <a:pos x="49" y="75"/>
                            </a:cxn>
                            <a:cxn ang="0">
                              <a:pos x="39" y="94"/>
                            </a:cxn>
                            <a:cxn ang="0">
                              <a:pos x="26" y="147"/>
                            </a:cxn>
                          </a:cxnLst>
                          <a:rect l="0" t="0" r="r" b="b"/>
                          <a:pathLst>
                            <a:path w="100" h="154">
                              <a:moveTo>
                                <a:pt x="68" y="0"/>
                              </a:moveTo>
                              <a:lnTo>
                                <a:pt x="49" y="68"/>
                              </a:lnTo>
                              <a:lnTo>
                                <a:pt x="54" y="62"/>
                              </a:lnTo>
                              <a:lnTo>
                                <a:pt x="58" y="57"/>
                              </a:lnTo>
                              <a:lnTo>
                                <a:pt x="63" y="53"/>
                              </a:lnTo>
                              <a:lnTo>
                                <a:pt x="65" y="52"/>
                              </a:lnTo>
                              <a:lnTo>
                                <a:pt x="80" y="52"/>
                              </a:lnTo>
                              <a:lnTo>
                                <a:pt x="84" y="53"/>
                              </a:lnTo>
                              <a:lnTo>
                                <a:pt x="88" y="55"/>
                              </a:lnTo>
                              <a:lnTo>
                                <a:pt x="94" y="60"/>
                              </a:lnTo>
                              <a:lnTo>
                                <a:pt x="99" y="71"/>
                              </a:lnTo>
                              <a:lnTo>
                                <a:pt x="100" y="82"/>
                              </a:lnTo>
                              <a:lnTo>
                                <a:pt x="98" y="101"/>
                              </a:lnTo>
                              <a:lnTo>
                                <a:pt x="92" y="118"/>
                              </a:lnTo>
                              <a:lnTo>
                                <a:pt x="80" y="133"/>
                              </a:lnTo>
                              <a:lnTo>
                                <a:pt x="67" y="145"/>
                              </a:lnTo>
                              <a:lnTo>
                                <a:pt x="52" y="152"/>
                              </a:lnTo>
                              <a:lnTo>
                                <a:pt x="37" y="154"/>
                              </a:lnTo>
                              <a:lnTo>
                                <a:pt x="25" y="153"/>
                              </a:lnTo>
                              <a:lnTo>
                                <a:pt x="13" y="151"/>
                              </a:lnTo>
                              <a:lnTo>
                                <a:pt x="0" y="145"/>
                              </a:lnTo>
                              <a:lnTo>
                                <a:pt x="32" y="28"/>
                              </a:lnTo>
                              <a:lnTo>
                                <a:pt x="35" y="24"/>
                              </a:lnTo>
                              <a:lnTo>
                                <a:pt x="35" y="12"/>
                              </a:lnTo>
                              <a:lnTo>
                                <a:pt x="32" y="12"/>
                              </a:lnTo>
                              <a:lnTo>
                                <a:pt x="27" y="9"/>
                              </a:lnTo>
                              <a:lnTo>
                                <a:pt x="24" y="9"/>
                              </a:lnTo>
                              <a:lnTo>
                                <a:pt x="24" y="7"/>
                              </a:lnTo>
                              <a:lnTo>
                                <a:pt x="61" y="0"/>
                              </a:lnTo>
                              <a:lnTo>
                                <a:pt x="68" y="0"/>
                              </a:lnTo>
                              <a:close/>
                              <a:moveTo>
                                <a:pt x="26" y="147"/>
                              </a:moveTo>
                              <a:lnTo>
                                <a:pt x="31" y="150"/>
                              </a:lnTo>
                              <a:lnTo>
                                <a:pt x="39" y="150"/>
                              </a:lnTo>
                              <a:lnTo>
                                <a:pt x="44" y="147"/>
                              </a:lnTo>
                              <a:lnTo>
                                <a:pt x="54" y="140"/>
                              </a:lnTo>
                              <a:lnTo>
                                <a:pt x="65" y="122"/>
                              </a:lnTo>
                              <a:lnTo>
                                <a:pt x="70" y="110"/>
                              </a:lnTo>
                              <a:lnTo>
                                <a:pt x="74" y="97"/>
                              </a:lnTo>
                              <a:lnTo>
                                <a:pt x="75" y="84"/>
                              </a:lnTo>
                              <a:lnTo>
                                <a:pt x="74" y="79"/>
                              </a:lnTo>
                              <a:lnTo>
                                <a:pt x="73" y="76"/>
                              </a:lnTo>
                              <a:lnTo>
                                <a:pt x="70" y="72"/>
                              </a:lnTo>
                              <a:lnTo>
                                <a:pt x="68" y="70"/>
                              </a:lnTo>
                              <a:lnTo>
                                <a:pt x="63" y="68"/>
                              </a:lnTo>
                              <a:lnTo>
                                <a:pt x="58" y="69"/>
                              </a:lnTo>
                              <a:lnTo>
                                <a:pt x="54" y="71"/>
                              </a:lnTo>
                              <a:lnTo>
                                <a:pt x="49" y="75"/>
                              </a:lnTo>
                              <a:lnTo>
                                <a:pt x="39" y="94"/>
                              </a:lnTo>
                              <a:lnTo>
                                <a:pt x="26" y="14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4" name="Freeform 5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13" y="2167"/>
                          <a:ext cx="81" cy="10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2" y="0"/>
                            </a:cxn>
                            <a:cxn ang="0">
                              <a:pos x="44" y="4"/>
                            </a:cxn>
                            <a:cxn ang="0">
                              <a:pos x="46" y="11"/>
                            </a:cxn>
                            <a:cxn ang="0">
                              <a:pos x="48" y="23"/>
                            </a:cxn>
                            <a:cxn ang="0">
                              <a:pos x="50" y="65"/>
                            </a:cxn>
                            <a:cxn ang="0">
                              <a:pos x="68" y="35"/>
                            </a:cxn>
                            <a:cxn ang="0">
                              <a:pos x="71" y="27"/>
                            </a:cxn>
                            <a:cxn ang="0">
                              <a:pos x="70" y="20"/>
                            </a:cxn>
                            <a:cxn ang="0">
                              <a:pos x="63" y="12"/>
                            </a:cxn>
                            <a:cxn ang="0">
                              <a:pos x="64" y="5"/>
                            </a:cxn>
                            <a:cxn ang="0">
                              <a:pos x="70" y="0"/>
                            </a:cxn>
                            <a:cxn ang="0">
                              <a:pos x="75" y="1"/>
                            </a:cxn>
                            <a:cxn ang="0">
                              <a:pos x="78" y="3"/>
                            </a:cxn>
                            <a:cxn ang="0">
                              <a:pos x="81" y="8"/>
                            </a:cxn>
                            <a:cxn ang="0">
                              <a:pos x="80" y="19"/>
                            </a:cxn>
                            <a:cxn ang="0">
                              <a:pos x="76" y="30"/>
                            </a:cxn>
                            <a:cxn ang="0">
                              <a:pos x="67" y="48"/>
                            </a:cxn>
                            <a:cxn ang="0">
                              <a:pos x="40" y="84"/>
                            </a:cxn>
                            <a:cxn ang="0">
                              <a:pos x="31" y="95"/>
                            </a:cxn>
                            <a:cxn ang="0">
                              <a:pos x="23" y="102"/>
                            </a:cxn>
                            <a:cxn ang="0">
                              <a:pos x="17" y="106"/>
                            </a:cxn>
                            <a:cxn ang="0">
                              <a:pos x="7" y="107"/>
                            </a:cxn>
                            <a:cxn ang="0">
                              <a:pos x="4" y="104"/>
                            </a:cxn>
                            <a:cxn ang="0">
                              <a:pos x="0" y="96"/>
                            </a:cxn>
                            <a:cxn ang="0">
                              <a:pos x="5" y="90"/>
                            </a:cxn>
                            <a:cxn ang="0">
                              <a:pos x="12" y="89"/>
                            </a:cxn>
                            <a:cxn ang="0">
                              <a:pos x="21" y="96"/>
                            </a:cxn>
                            <a:cxn ang="0">
                              <a:pos x="26" y="94"/>
                            </a:cxn>
                            <a:cxn ang="0">
                              <a:pos x="32" y="90"/>
                            </a:cxn>
                            <a:cxn ang="0">
                              <a:pos x="33" y="55"/>
                            </a:cxn>
                            <a:cxn ang="0">
                              <a:pos x="31" y="18"/>
                            </a:cxn>
                            <a:cxn ang="0">
                              <a:pos x="26" y="10"/>
                            </a:cxn>
                            <a:cxn ang="0">
                              <a:pos x="20" y="8"/>
                            </a:cxn>
                          </a:cxnLst>
                          <a:rect l="0" t="0" r="r" b="b"/>
                          <a:pathLst>
                            <a:path w="81" h="107">
                              <a:moveTo>
                                <a:pt x="20" y="6"/>
                              </a:moveTo>
                              <a:lnTo>
                                <a:pt x="42" y="0"/>
                              </a:lnTo>
                              <a:lnTo>
                                <a:pt x="43" y="3"/>
                              </a:lnTo>
                              <a:lnTo>
                                <a:pt x="44" y="4"/>
                              </a:lnTo>
                              <a:lnTo>
                                <a:pt x="45" y="6"/>
                              </a:lnTo>
                              <a:lnTo>
                                <a:pt x="46" y="11"/>
                              </a:lnTo>
                              <a:lnTo>
                                <a:pt x="48" y="17"/>
                              </a:lnTo>
                              <a:lnTo>
                                <a:pt x="48" y="23"/>
                              </a:lnTo>
                              <a:lnTo>
                                <a:pt x="49" y="43"/>
                              </a:lnTo>
                              <a:lnTo>
                                <a:pt x="50" y="65"/>
                              </a:lnTo>
                              <a:lnTo>
                                <a:pt x="58" y="52"/>
                              </a:lnTo>
                              <a:lnTo>
                                <a:pt x="68" y="35"/>
                              </a:lnTo>
                              <a:lnTo>
                                <a:pt x="69" y="31"/>
                              </a:lnTo>
                              <a:lnTo>
                                <a:pt x="71" y="27"/>
                              </a:lnTo>
                              <a:lnTo>
                                <a:pt x="71" y="23"/>
                              </a:lnTo>
                              <a:lnTo>
                                <a:pt x="70" y="20"/>
                              </a:lnTo>
                              <a:lnTo>
                                <a:pt x="64" y="14"/>
                              </a:lnTo>
                              <a:lnTo>
                                <a:pt x="63" y="12"/>
                              </a:lnTo>
                              <a:lnTo>
                                <a:pt x="63" y="7"/>
                              </a:lnTo>
                              <a:lnTo>
                                <a:pt x="64" y="5"/>
                              </a:lnTo>
                              <a:lnTo>
                                <a:pt x="68" y="1"/>
                              </a:lnTo>
                              <a:lnTo>
                                <a:pt x="70" y="0"/>
                              </a:lnTo>
                              <a:lnTo>
                                <a:pt x="74" y="0"/>
                              </a:lnTo>
                              <a:lnTo>
                                <a:pt x="75" y="1"/>
                              </a:lnTo>
                              <a:lnTo>
                                <a:pt x="77" y="1"/>
                              </a:lnTo>
                              <a:lnTo>
                                <a:pt x="78" y="3"/>
                              </a:lnTo>
                              <a:lnTo>
                                <a:pt x="80" y="5"/>
                              </a:lnTo>
                              <a:lnTo>
                                <a:pt x="81" y="8"/>
                              </a:lnTo>
                              <a:lnTo>
                                <a:pt x="81" y="14"/>
                              </a:lnTo>
                              <a:lnTo>
                                <a:pt x="80" y="19"/>
                              </a:lnTo>
                              <a:lnTo>
                                <a:pt x="78" y="25"/>
                              </a:lnTo>
                              <a:lnTo>
                                <a:pt x="76" y="30"/>
                              </a:lnTo>
                              <a:lnTo>
                                <a:pt x="72" y="38"/>
                              </a:lnTo>
                              <a:lnTo>
                                <a:pt x="67" y="48"/>
                              </a:lnTo>
                              <a:lnTo>
                                <a:pt x="53" y="68"/>
                              </a:lnTo>
                              <a:lnTo>
                                <a:pt x="40" y="84"/>
                              </a:lnTo>
                              <a:lnTo>
                                <a:pt x="36" y="90"/>
                              </a:lnTo>
                              <a:lnTo>
                                <a:pt x="31" y="95"/>
                              </a:lnTo>
                              <a:lnTo>
                                <a:pt x="26" y="99"/>
                              </a:lnTo>
                              <a:lnTo>
                                <a:pt x="23" y="102"/>
                              </a:lnTo>
                              <a:lnTo>
                                <a:pt x="20" y="104"/>
                              </a:lnTo>
                              <a:lnTo>
                                <a:pt x="17" y="106"/>
                              </a:lnTo>
                              <a:lnTo>
                                <a:pt x="14" y="107"/>
                              </a:lnTo>
                              <a:lnTo>
                                <a:pt x="7" y="107"/>
                              </a:lnTo>
                              <a:lnTo>
                                <a:pt x="5" y="106"/>
                              </a:lnTo>
                              <a:lnTo>
                                <a:pt x="4" y="104"/>
                              </a:lnTo>
                              <a:lnTo>
                                <a:pt x="0" y="100"/>
                              </a:lnTo>
                              <a:lnTo>
                                <a:pt x="0" y="96"/>
                              </a:lnTo>
                              <a:lnTo>
                                <a:pt x="4" y="93"/>
                              </a:lnTo>
                              <a:lnTo>
                                <a:pt x="5" y="90"/>
                              </a:lnTo>
                              <a:lnTo>
                                <a:pt x="7" y="89"/>
                              </a:lnTo>
                              <a:lnTo>
                                <a:pt x="12" y="89"/>
                              </a:lnTo>
                              <a:lnTo>
                                <a:pt x="17" y="92"/>
                              </a:lnTo>
                              <a:lnTo>
                                <a:pt x="21" y="96"/>
                              </a:lnTo>
                              <a:lnTo>
                                <a:pt x="25" y="96"/>
                              </a:lnTo>
                              <a:lnTo>
                                <a:pt x="26" y="94"/>
                              </a:lnTo>
                              <a:lnTo>
                                <a:pt x="29" y="93"/>
                              </a:lnTo>
                              <a:lnTo>
                                <a:pt x="32" y="90"/>
                              </a:lnTo>
                              <a:lnTo>
                                <a:pt x="33" y="84"/>
                              </a:lnTo>
                              <a:lnTo>
                                <a:pt x="33" y="55"/>
                              </a:lnTo>
                              <a:lnTo>
                                <a:pt x="32" y="23"/>
                              </a:lnTo>
                              <a:lnTo>
                                <a:pt x="31" y="18"/>
                              </a:lnTo>
                              <a:lnTo>
                                <a:pt x="29" y="11"/>
                              </a:lnTo>
                              <a:lnTo>
                                <a:pt x="26" y="10"/>
                              </a:lnTo>
                              <a:lnTo>
                                <a:pt x="25" y="8"/>
                              </a:lnTo>
                              <a:lnTo>
                                <a:pt x="20" y="8"/>
                              </a:lnTo>
                              <a:lnTo>
                                <a:pt x="2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5" name="Freeform 5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92" y="2052"/>
                          <a:ext cx="52" cy="18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2" y="189"/>
                            </a:cxn>
                            <a:cxn ang="0">
                              <a:pos x="52" y="180"/>
                            </a:cxn>
                            <a:cxn ang="0">
                              <a:pos x="30" y="180"/>
                            </a:cxn>
                            <a:cxn ang="0">
                              <a:pos x="27" y="179"/>
                            </a:cxn>
                            <a:cxn ang="0">
                              <a:pos x="26" y="177"/>
                            </a:cxn>
                            <a:cxn ang="0">
                              <a:pos x="26" y="11"/>
                            </a:cxn>
                            <a:cxn ang="0">
                              <a:pos x="27" y="9"/>
                            </a:cxn>
                            <a:cxn ang="0">
                              <a:pos x="30" y="8"/>
                            </a:cxn>
                            <a:cxn ang="0">
                              <a:pos x="52" y="8"/>
                            </a:cxn>
                            <a:cxn ang="0">
                              <a:pos x="52" y="0"/>
                            </a:cxn>
                            <a:cxn ang="0">
                              <a:pos x="0" y="0"/>
                            </a:cxn>
                            <a:cxn ang="0">
                              <a:pos x="0" y="189"/>
                            </a:cxn>
                            <a:cxn ang="0">
                              <a:pos x="52" y="189"/>
                            </a:cxn>
                          </a:cxnLst>
                          <a:rect l="0" t="0" r="r" b="b"/>
                          <a:pathLst>
                            <a:path w="52" h="189">
                              <a:moveTo>
                                <a:pt x="52" y="189"/>
                              </a:moveTo>
                              <a:lnTo>
                                <a:pt x="52" y="180"/>
                              </a:lnTo>
                              <a:lnTo>
                                <a:pt x="30" y="180"/>
                              </a:lnTo>
                              <a:lnTo>
                                <a:pt x="27" y="179"/>
                              </a:lnTo>
                              <a:lnTo>
                                <a:pt x="26" y="177"/>
                              </a:lnTo>
                              <a:lnTo>
                                <a:pt x="26" y="11"/>
                              </a:lnTo>
                              <a:lnTo>
                                <a:pt x="27" y="9"/>
                              </a:lnTo>
                              <a:lnTo>
                                <a:pt x="30" y="8"/>
                              </a:lnTo>
                              <a:lnTo>
                                <a:pt x="52" y="8"/>
                              </a:lnTo>
                              <a:lnTo>
                                <a:pt x="52" y="0"/>
                              </a:lnTo>
                              <a:lnTo>
                                <a:pt x="0" y="0"/>
                              </a:lnTo>
                              <a:lnTo>
                                <a:pt x="0" y="189"/>
                              </a:lnTo>
                              <a:lnTo>
                                <a:pt x="52" y="1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6" name="Freeform 5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50" y="2052"/>
                          <a:ext cx="149" cy="20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1" y="118"/>
                            </a:cxn>
                            <a:cxn ang="0">
                              <a:pos x="68" y="156"/>
                            </a:cxn>
                            <a:cxn ang="0">
                              <a:pos x="54" y="183"/>
                            </a:cxn>
                            <a:cxn ang="0">
                              <a:pos x="31" y="199"/>
                            </a:cxn>
                            <a:cxn ang="0">
                              <a:pos x="13" y="201"/>
                            </a:cxn>
                            <a:cxn ang="0">
                              <a:pos x="5" y="196"/>
                            </a:cxn>
                            <a:cxn ang="0">
                              <a:pos x="0" y="186"/>
                            </a:cxn>
                            <a:cxn ang="0">
                              <a:pos x="5" y="180"/>
                            </a:cxn>
                            <a:cxn ang="0">
                              <a:pos x="21" y="178"/>
                            </a:cxn>
                            <a:cxn ang="0">
                              <a:pos x="25" y="190"/>
                            </a:cxn>
                            <a:cxn ang="0">
                              <a:pos x="23" y="191"/>
                            </a:cxn>
                            <a:cxn ang="0">
                              <a:pos x="22" y="194"/>
                            </a:cxn>
                            <a:cxn ang="0">
                              <a:pos x="23" y="196"/>
                            </a:cxn>
                            <a:cxn ang="0">
                              <a:pos x="28" y="195"/>
                            </a:cxn>
                            <a:cxn ang="0">
                              <a:pos x="31" y="191"/>
                            </a:cxn>
                            <a:cxn ang="0">
                              <a:pos x="35" y="185"/>
                            </a:cxn>
                            <a:cxn ang="0">
                              <a:pos x="37" y="176"/>
                            </a:cxn>
                            <a:cxn ang="0">
                              <a:pos x="44" y="154"/>
                            </a:cxn>
                            <a:cxn ang="0">
                              <a:pos x="54" y="65"/>
                            </a:cxn>
                            <a:cxn ang="0">
                              <a:pos x="62" y="52"/>
                            </a:cxn>
                            <a:cxn ang="0">
                              <a:pos x="68" y="50"/>
                            </a:cxn>
                            <a:cxn ang="0">
                              <a:pos x="76" y="40"/>
                            </a:cxn>
                            <a:cxn ang="0">
                              <a:pos x="93" y="18"/>
                            </a:cxn>
                            <a:cxn ang="0">
                              <a:pos x="114" y="2"/>
                            </a:cxn>
                            <a:cxn ang="0">
                              <a:pos x="136" y="1"/>
                            </a:cxn>
                            <a:cxn ang="0">
                              <a:pos x="149" y="9"/>
                            </a:cxn>
                            <a:cxn ang="0">
                              <a:pos x="146" y="21"/>
                            </a:cxn>
                            <a:cxn ang="0">
                              <a:pos x="135" y="24"/>
                            </a:cxn>
                            <a:cxn ang="0">
                              <a:pos x="131" y="21"/>
                            </a:cxn>
                            <a:cxn ang="0">
                              <a:pos x="129" y="12"/>
                            </a:cxn>
                            <a:cxn ang="0">
                              <a:pos x="131" y="11"/>
                            </a:cxn>
                            <a:cxn ang="0">
                              <a:pos x="133" y="7"/>
                            </a:cxn>
                            <a:cxn ang="0">
                              <a:pos x="132" y="6"/>
                            </a:cxn>
                            <a:cxn ang="0">
                              <a:pos x="131" y="5"/>
                            </a:cxn>
                            <a:cxn ang="0">
                              <a:pos x="125" y="6"/>
                            </a:cxn>
                            <a:cxn ang="0">
                              <a:pos x="119" y="9"/>
                            </a:cxn>
                            <a:cxn ang="0">
                              <a:pos x="110" y="22"/>
                            </a:cxn>
                            <a:cxn ang="0">
                              <a:pos x="98" y="52"/>
                            </a:cxn>
                            <a:cxn ang="0">
                              <a:pos x="110" y="65"/>
                            </a:cxn>
                          </a:cxnLst>
                          <a:rect l="0" t="0" r="r" b="b"/>
                          <a:pathLst>
                            <a:path w="149" h="201">
                              <a:moveTo>
                                <a:pt x="95" y="65"/>
                              </a:moveTo>
                              <a:lnTo>
                                <a:pt x="81" y="118"/>
                              </a:lnTo>
                              <a:lnTo>
                                <a:pt x="74" y="138"/>
                              </a:lnTo>
                              <a:lnTo>
                                <a:pt x="68" y="156"/>
                              </a:lnTo>
                              <a:lnTo>
                                <a:pt x="63" y="169"/>
                              </a:lnTo>
                              <a:lnTo>
                                <a:pt x="54" y="183"/>
                              </a:lnTo>
                              <a:lnTo>
                                <a:pt x="42" y="194"/>
                              </a:lnTo>
                              <a:lnTo>
                                <a:pt x="31" y="199"/>
                              </a:lnTo>
                              <a:lnTo>
                                <a:pt x="18" y="201"/>
                              </a:lnTo>
                              <a:lnTo>
                                <a:pt x="13" y="201"/>
                              </a:lnTo>
                              <a:lnTo>
                                <a:pt x="6" y="198"/>
                              </a:lnTo>
                              <a:lnTo>
                                <a:pt x="5" y="196"/>
                              </a:lnTo>
                              <a:lnTo>
                                <a:pt x="0" y="191"/>
                              </a:lnTo>
                              <a:lnTo>
                                <a:pt x="0" y="186"/>
                              </a:lnTo>
                              <a:lnTo>
                                <a:pt x="3" y="182"/>
                              </a:lnTo>
                              <a:lnTo>
                                <a:pt x="5" y="180"/>
                              </a:lnTo>
                              <a:lnTo>
                                <a:pt x="8" y="178"/>
                              </a:lnTo>
                              <a:lnTo>
                                <a:pt x="21" y="178"/>
                              </a:lnTo>
                              <a:lnTo>
                                <a:pt x="25" y="183"/>
                              </a:lnTo>
                              <a:lnTo>
                                <a:pt x="25" y="190"/>
                              </a:lnTo>
                              <a:lnTo>
                                <a:pt x="24" y="191"/>
                              </a:lnTo>
                              <a:lnTo>
                                <a:pt x="23" y="191"/>
                              </a:lnTo>
                              <a:lnTo>
                                <a:pt x="23" y="192"/>
                              </a:lnTo>
                              <a:lnTo>
                                <a:pt x="22" y="194"/>
                              </a:lnTo>
                              <a:lnTo>
                                <a:pt x="21" y="194"/>
                              </a:lnTo>
                              <a:lnTo>
                                <a:pt x="23" y="196"/>
                              </a:lnTo>
                              <a:lnTo>
                                <a:pt x="27" y="196"/>
                              </a:lnTo>
                              <a:lnTo>
                                <a:pt x="28" y="195"/>
                              </a:lnTo>
                              <a:lnTo>
                                <a:pt x="28" y="194"/>
                              </a:lnTo>
                              <a:lnTo>
                                <a:pt x="31" y="191"/>
                              </a:lnTo>
                              <a:lnTo>
                                <a:pt x="34" y="189"/>
                              </a:lnTo>
                              <a:lnTo>
                                <a:pt x="35" y="185"/>
                              </a:lnTo>
                              <a:lnTo>
                                <a:pt x="35" y="183"/>
                              </a:lnTo>
                              <a:lnTo>
                                <a:pt x="37" y="176"/>
                              </a:lnTo>
                              <a:lnTo>
                                <a:pt x="41" y="166"/>
                              </a:lnTo>
                              <a:lnTo>
                                <a:pt x="44" y="154"/>
                              </a:lnTo>
                              <a:lnTo>
                                <a:pt x="68" y="65"/>
                              </a:lnTo>
                              <a:lnTo>
                                <a:pt x="54" y="65"/>
                              </a:lnTo>
                              <a:lnTo>
                                <a:pt x="59" y="52"/>
                              </a:lnTo>
                              <a:lnTo>
                                <a:pt x="62" y="52"/>
                              </a:lnTo>
                              <a:lnTo>
                                <a:pt x="66" y="51"/>
                              </a:lnTo>
                              <a:lnTo>
                                <a:pt x="68" y="50"/>
                              </a:lnTo>
                              <a:lnTo>
                                <a:pt x="75" y="43"/>
                              </a:lnTo>
                              <a:lnTo>
                                <a:pt x="76" y="40"/>
                              </a:lnTo>
                              <a:lnTo>
                                <a:pt x="85" y="27"/>
                              </a:lnTo>
                              <a:lnTo>
                                <a:pt x="93" y="18"/>
                              </a:lnTo>
                              <a:lnTo>
                                <a:pt x="100" y="9"/>
                              </a:lnTo>
                              <a:lnTo>
                                <a:pt x="114" y="2"/>
                              </a:lnTo>
                              <a:lnTo>
                                <a:pt x="131" y="0"/>
                              </a:lnTo>
                              <a:lnTo>
                                <a:pt x="136" y="1"/>
                              </a:lnTo>
                              <a:lnTo>
                                <a:pt x="143" y="3"/>
                              </a:lnTo>
                              <a:lnTo>
                                <a:pt x="149" y="9"/>
                              </a:lnTo>
                              <a:lnTo>
                                <a:pt x="149" y="19"/>
                              </a:lnTo>
                              <a:lnTo>
                                <a:pt x="146" y="21"/>
                              </a:lnTo>
                              <a:lnTo>
                                <a:pt x="142" y="24"/>
                              </a:lnTo>
                              <a:lnTo>
                                <a:pt x="135" y="24"/>
                              </a:lnTo>
                              <a:lnTo>
                                <a:pt x="133" y="22"/>
                              </a:lnTo>
                              <a:lnTo>
                                <a:pt x="131" y="21"/>
                              </a:lnTo>
                              <a:lnTo>
                                <a:pt x="129" y="19"/>
                              </a:lnTo>
                              <a:lnTo>
                                <a:pt x="129" y="12"/>
                              </a:lnTo>
                              <a:lnTo>
                                <a:pt x="131" y="12"/>
                              </a:lnTo>
                              <a:lnTo>
                                <a:pt x="131" y="11"/>
                              </a:lnTo>
                              <a:lnTo>
                                <a:pt x="132" y="8"/>
                              </a:lnTo>
                              <a:lnTo>
                                <a:pt x="133" y="7"/>
                              </a:lnTo>
                              <a:lnTo>
                                <a:pt x="132" y="7"/>
                              </a:lnTo>
                              <a:lnTo>
                                <a:pt x="132" y="6"/>
                              </a:lnTo>
                              <a:lnTo>
                                <a:pt x="131" y="6"/>
                              </a:lnTo>
                              <a:lnTo>
                                <a:pt x="131" y="5"/>
                              </a:lnTo>
                              <a:lnTo>
                                <a:pt x="129" y="5"/>
                              </a:lnTo>
                              <a:lnTo>
                                <a:pt x="125" y="6"/>
                              </a:lnTo>
                              <a:lnTo>
                                <a:pt x="123" y="7"/>
                              </a:lnTo>
                              <a:lnTo>
                                <a:pt x="119" y="9"/>
                              </a:lnTo>
                              <a:lnTo>
                                <a:pt x="117" y="12"/>
                              </a:lnTo>
                              <a:lnTo>
                                <a:pt x="110" y="22"/>
                              </a:lnTo>
                              <a:lnTo>
                                <a:pt x="104" y="36"/>
                              </a:lnTo>
                              <a:lnTo>
                                <a:pt x="98" y="52"/>
                              </a:lnTo>
                              <a:lnTo>
                                <a:pt x="112" y="52"/>
                              </a:lnTo>
                              <a:lnTo>
                                <a:pt x="110" y="65"/>
                              </a:lnTo>
                              <a:lnTo>
                                <a:pt x="95" y="6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7" name="Freeform 5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64" y="2102"/>
                          <a:ext cx="168" cy="10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2" y="46"/>
                            </a:cxn>
                            <a:cxn ang="0">
                              <a:pos x="57" y="25"/>
                            </a:cxn>
                            <a:cxn ang="0">
                              <a:pos x="72" y="9"/>
                            </a:cxn>
                            <a:cxn ang="0">
                              <a:pos x="79" y="3"/>
                            </a:cxn>
                            <a:cxn ang="0">
                              <a:pos x="87" y="0"/>
                            </a:cxn>
                            <a:cxn ang="0">
                              <a:pos x="104" y="2"/>
                            </a:cxn>
                            <a:cxn ang="0">
                              <a:pos x="107" y="7"/>
                            </a:cxn>
                            <a:cxn ang="0">
                              <a:pos x="110" y="13"/>
                            </a:cxn>
                            <a:cxn ang="0">
                              <a:pos x="107" y="25"/>
                            </a:cxn>
                            <a:cxn ang="0">
                              <a:pos x="100" y="46"/>
                            </a:cxn>
                            <a:cxn ang="0">
                              <a:pos x="118" y="25"/>
                            </a:cxn>
                            <a:cxn ang="0">
                              <a:pos x="128" y="14"/>
                            </a:cxn>
                            <a:cxn ang="0">
                              <a:pos x="135" y="7"/>
                            </a:cxn>
                            <a:cxn ang="0">
                              <a:pos x="143" y="2"/>
                            </a:cxn>
                            <a:cxn ang="0">
                              <a:pos x="157" y="0"/>
                            </a:cxn>
                            <a:cxn ang="0">
                              <a:pos x="163" y="3"/>
                            </a:cxn>
                            <a:cxn ang="0">
                              <a:pos x="168" y="13"/>
                            </a:cxn>
                            <a:cxn ang="0">
                              <a:pos x="163" y="34"/>
                            </a:cxn>
                            <a:cxn ang="0">
                              <a:pos x="149" y="81"/>
                            </a:cxn>
                            <a:cxn ang="0">
                              <a:pos x="148" y="90"/>
                            </a:cxn>
                            <a:cxn ang="0">
                              <a:pos x="156" y="87"/>
                            </a:cxn>
                            <a:cxn ang="0">
                              <a:pos x="161" y="81"/>
                            </a:cxn>
                            <a:cxn ang="0">
                              <a:pos x="163" y="79"/>
                            </a:cxn>
                            <a:cxn ang="0">
                              <a:pos x="166" y="81"/>
                            </a:cxn>
                            <a:cxn ang="0">
                              <a:pos x="150" y="100"/>
                            </a:cxn>
                            <a:cxn ang="0">
                              <a:pos x="139" y="104"/>
                            </a:cxn>
                            <a:cxn ang="0">
                              <a:pos x="125" y="102"/>
                            </a:cxn>
                            <a:cxn ang="0">
                              <a:pos x="120" y="96"/>
                            </a:cxn>
                            <a:cxn ang="0">
                              <a:pos x="119" y="88"/>
                            </a:cxn>
                            <a:cxn ang="0">
                              <a:pos x="122" y="81"/>
                            </a:cxn>
                            <a:cxn ang="0">
                              <a:pos x="136" y="34"/>
                            </a:cxn>
                            <a:cxn ang="0">
                              <a:pos x="141" y="22"/>
                            </a:cxn>
                            <a:cxn ang="0">
                              <a:pos x="138" y="21"/>
                            </a:cxn>
                            <a:cxn ang="0">
                              <a:pos x="133" y="20"/>
                            </a:cxn>
                            <a:cxn ang="0">
                              <a:pos x="129" y="24"/>
                            </a:cxn>
                            <a:cxn ang="0">
                              <a:pos x="124" y="28"/>
                            </a:cxn>
                            <a:cxn ang="0">
                              <a:pos x="117" y="34"/>
                            </a:cxn>
                            <a:cxn ang="0">
                              <a:pos x="93" y="72"/>
                            </a:cxn>
                            <a:cxn ang="0">
                              <a:pos x="85" y="102"/>
                            </a:cxn>
                            <a:cxn ang="0">
                              <a:pos x="80" y="29"/>
                            </a:cxn>
                            <a:cxn ang="0">
                              <a:pos x="82" y="22"/>
                            </a:cxn>
                            <a:cxn ang="0">
                              <a:pos x="81" y="21"/>
                            </a:cxn>
                            <a:cxn ang="0">
                              <a:pos x="80" y="20"/>
                            </a:cxn>
                            <a:cxn ang="0">
                              <a:pos x="73" y="24"/>
                            </a:cxn>
                            <a:cxn ang="0">
                              <a:pos x="63" y="32"/>
                            </a:cxn>
                            <a:cxn ang="0">
                              <a:pos x="35" y="69"/>
                            </a:cxn>
                            <a:cxn ang="0">
                              <a:pos x="0" y="102"/>
                            </a:cxn>
                            <a:cxn ang="0">
                              <a:pos x="23" y="25"/>
                            </a:cxn>
                            <a:cxn ang="0">
                              <a:pos x="22" y="10"/>
                            </a:cxn>
                            <a:cxn ang="0">
                              <a:pos x="15" y="8"/>
                            </a:cxn>
                            <a:cxn ang="0">
                              <a:pos x="49" y="0"/>
                            </a:cxn>
                          </a:cxnLst>
                          <a:rect l="0" t="0" r="r" b="b"/>
                          <a:pathLst>
                            <a:path w="168" h="104">
                              <a:moveTo>
                                <a:pt x="56" y="0"/>
                              </a:moveTo>
                              <a:lnTo>
                                <a:pt x="42" y="46"/>
                              </a:lnTo>
                              <a:lnTo>
                                <a:pt x="50" y="33"/>
                              </a:lnTo>
                              <a:lnTo>
                                <a:pt x="57" y="25"/>
                              </a:lnTo>
                              <a:lnTo>
                                <a:pt x="63" y="18"/>
                              </a:lnTo>
                              <a:lnTo>
                                <a:pt x="72" y="9"/>
                              </a:lnTo>
                              <a:lnTo>
                                <a:pt x="75" y="7"/>
                              </a:lnTo>
                              <a:lnTo>
                                <a:pt x="79" y="3"/>
                              </a:lnTo>
                              <a:lnTo>
                                <a:pt x="82" y="2"/>
                              </a:lnTo>
                              <a:lnTo>
                                <a:pt x="87" y="0"/>
                              </a:lnTo>
                              <a:lnTo>
                                <a:pt x="99" y="0"/>
                              </a:lnTo>
                              <a:lnTo>
                                <a:pt x="104" y="2"/>
                              </a:lnTo>
                              <a:lnTo>
                                <a:pt x="105" y="3"/>
                              </a:lnTo>
                              <a:lnTo>
                                <a:pt x="107" y="7"/>
                              </a:lnTo>
                              <a:lnTo>
                                <a:pt x="109" y="9"/>
                              </a:lnTo>
                              <a:lnTo>
                                <a:pt x="110" y="13"/>
                              </a:lnTo>
                              <a:lnTo>
                                <a:pt x="110" y="18"/>
                              </a:lnTo>
                              <a:lnTo>
                                <a:pt x="107" y="25"/>
                              </a:lnTo>
                              <a:lnTo>
                                <a:pt x="107" y="29"/>
                              </a:lnTo>
                              <a:lnTo>
                                <a:pt x="100" y="46"/>
                              </a:lnTo>
                              <a:lnTo>
                                <a:pt x="111" y="33"/>
                              </a:lnTo>
                              <a:lnTo>
                                <a:pt x="118" y="25"/>
                              </a:lnTo>
                              <a:lnTo>
                                <a:pt x="124" y="18"/>
                              </a:lnTo>
                              <a:lnTo>
                                <a:pt x="128" y="14"/>
                              </a:lnTo>
                              <a:lnTo>
                                <a:pt x="131" y="9"/>
                              </a:lnTo>
                              <a:lnTo>
                                <a:pt x="135" y="7"/>
                              </a:lnTo>
                              <a:lnTo>
                                <a:pt x="138" y="3"/>
                              </a:lnTo>
                              <a:lnTo>
                                <a:pt x="143" y="2"/>
                              </a:lnTo>
                              <a:lnTo>
                                <a:pt x="148" y="0"/>
                              </a:lnTo>
                              <a:lnTo>
                                <a:pt x="157" y="0"/>
                              </a:lnTo>
                              <a:lnTo>
                                <a:pt x="161" y="2"/>
                              </a:lnTo>
                              <a:lnTo>
                                <a:pt x="163" y="3"/>
                              </a:lnTo>
                              <a:lnTo>
                                <a:pt x="166" y="6"/>
                              </a:lnTo>
                              <a:lnTo>
                                <a:pt x="168" y="13"/>
                              </a:lnTo>
                              <a:lnTo>
                                <a:pt x="168" y="22"/>
                              </a:lnTo>
                              <a:lnTo>
                                <a:pt x="163" y="34"/>
                              </a:lnTo>
                              <a:lnTo>
                                <a:pt x="150" y="76"/>
                              </a:lnTo>
                              <a:lnTo>
                                <a:pt x="149" y="81"/>
                              </a:lnTo>
                              <a:lnTo>
                                <a:pt x="148" y="84"/>
                              </a:lnTo>
                              <a:lnTo>
                                <a:pt x="148" y="90"/>
                              </a:lnTo>
                              <a:lnTo>
                                <a:pt x="152" y="90"/>
                              </a:lnTo>
                              <a:lnTo>
                                <a:pt x="156" y="87"/>
                              </a:lnTo>
                              <a:lnTo>
                                <a:pt x="160" y="84"/>
                              </a:lnTo>
                              <a:lnTo>
                                <a:pt x="161" y="81"/>
                              </a:lnTo>
                              <a:lnTo>
                                <a:pt x="162" y="81"/>
                              </a:lnTo>
                              <a:lnTo>
                                <a:pt x="163" y="79"/>
                              </a:lnTo>
                              <a:lnTo>
                                <a:pt x="163" y="78"/>
                              </a:lnTo>
                              <a:lnTo>
                                <a:pt x="166" y="81"/>
                              </a:lnTo>
                              <a:lnTo>
                                <a:pt x="158" y="91"/>
                              </a:lnTo>
                              <a:lnTo>
                                <a:pt x="150" y="100"/>
                              </a:lnTo>
                              <a:lnTo>
                                <a:pt x="147" y="102"/>
                              </a:lnTo>
                              <a:lnTo>
                                <a:pt x="139" y="104"/>
                              </a:lnTo>
                              <a:lnTo>
                                <a:pt x="130" y="104"/>
                              </a:lnTo>
                              <a:lnTo>
                                <a:pt x="125" y="102"/>
                              </a:lnTo>
                              <a:lnTo>
                                <a:pt x="124" y="100"/>
                              </a:lnTo>
                              <a:lnTo>
                                <a:pt x="120" y="96"/>
                              </a:lnTo>
                              <a:lnTo>
                                <a:pt x="119" y="94"/>
                              </a:lnTo>
                              <a:lnTo>
                                <a:pt x="119" y="88"/>
                              </a:lnTo>
                              <a:lnTo>
                                <a:pt x="120" y="85"/>
                              </a:lnTo>
                              <a:lnTo>
                                <a:pt x="122" y="81"/>
                              </a:lnTo>
                              <a:lnTo>
                                <a:pt x="124" y="76"/>
                              </a:lnTo>
                              <a:lnTo>
                                <a:pt x="136" y="34"/>
                              </a:lnTo>
                              <a:lnTo>
                                <a:pt x="137" y="29"/>
                              </a:lnTo>
                              <a:lnTo>
                                <a:pt x="141" y="22"/>
                              </a:lnTo>
                              <a:lnTo>
                                <a:pt x="139" y="22"/>
                              </a:lnTo>
                              <a:lnTo>
                                <a:pt x="138" y="21"/>
                              </a:lnTo>
                              <a:lnTo>
                                <a:pt x="138" y="20"/>
                              </a:lnTo>
                              <a:lnTo>
                                <a:pt x="133" y="20"/>
                              </a:lnTo>
                              <a:lnTo>
                                <a:pt x="131" y="21"/>
                              </a:lnTo>
                              <a:lnTo>
                                <a:pt x="129" y="24"/>
                              </a:lnTo>
                              <a:lnTo>
                                <a:pt x="126" y="27"/>
                              </a:lnTo>
                              <a:lnTo>
                                <a:pt x="124" y="28"/>
                              </a:lnTo>
                              <a:lnTo>
                                <a:pt x="120" y="32"/>
                              </a:lnTo>
                              <a:lnTo>
                                <a:pt x="117" y="34"/>
                              </a:lnTo>
                              <a:lnTo>
                                <a:pt x="103" y="53"/>
                              </a:lnTo>
                              <a:lnTo>
                                <a:pt x="93" y="72"/>
                              </a:lnTo>
                              <a:lnTo>
                                <a:pt x="91" y="78"/>
                              </a:lnTo>
                              <a:lnTo>
                                <a:pt x="85" y="102"/>
                              </a:lnTo>
                              <a:lnTo>
                                <a:pt x="59" y="102"/>
                              </a:lnTo>
                              <a:lnTo>
                                <a:pt x="80" y="29"/>
                              </a:lnTo>
                              <a:lnTo>
                                <a:pt x="80" y="27"/>
                              </a:lnTo>
                              <a:lnTo>
                                <a:pt x="82" y="22"/>
                              </a:lnTo>
                              <a:lnTo>
                                <a:pt x="81" y="22"/>
                              </a:lnTo>
                              <a:lnTo>
                                <a:pt x="81" y="21"/>
                              </a:lnTo>
                              <a:lnTo>
                                <a:pt x="80" y="21"/>
                              </a:lnTo>
                              <a:lnTo>
                                <a:pt x="80" y="20"/>
                              </a:lnTo>
                              <a:lnTo>
                                <a:pt x="76" y="21"/>
                              </a:lnTo>
                              <a:lnTo>
                                <a:pt x="73" y="24"/>
                              </a:lnTo>
                              <a:lnTo>
                                <a:pt x="68" y="27"/>
                              </a:lnTo>
                              <a:lnTo>
                                <a:pt x="63" y="32"/>
                              </a:lnTo>
                              <a:lnTo>
                                <a:pt x="49" y="48"/>
                              </a:lnTo>
                              <a:lnTo>
                                <a:pt x="35" y="69"/>
                              </a:lnTo>
                              <a:lnTo>
                                <a:pt x="25" y="102"/>
                              </a:lnTo>
                              <a:lnTo>
                                <a:pt x="0" y="102"/>
                              </a:lnTo>
                              <a:lnTo>
                                <a:pt x="22" y="29"/>
                              </a:lnTo>
                              <a:lnTo>
                                <a:pt x="23" y="25"/>
                              </a:lnTo>
                              <a:lnTo>
                                <a:pt x="23" y="10"/>
                              </a:lnTo>
                              <a:lnTo>
                                <a:pt x="22" y="10"/>
                              </a:lnTo>
                              <a:lnTo>
                                <a:pt x="22" y="8"/>
                              </a:lnTo>
                              <a:lnTo>
                                <a:pt x="15" y="8"/>
                              </a:lnTo>
                              <a:lnTo>
                                <a:pt x="15" y="6"/>
                              </a:lnTo>
                              <a:lnTo>
                                <a:pt x="49" y="0"/>
                              </a:lnTo>
                              <a:lnTo>
                                <a:pt x="5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8" name="Freeform 5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744" y="2052"/>
                          <a:ext cx="53" cy="18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3" y="189"/>
                            </a:cxn>
                            <a:cxn ang="0">
                              <a:pos x="53" y="0"/>
                            </a:cxn>
                            <a:cxn ang="0">
                              <a:pos x="0" y="0"/>
                            </a:cxn>
                            <a:cxn ang="0">
                              <a:pos x="0" y="8"/>
                            </a:cxn>
                            <a:cxn ang="0">
                              <a:pos x="24" y="8"/>
                            </a:cxn>
                            <a:cxn ang="0">
                              <a:pos x="25" y="9"/>
                            </a:cxn>
                            <a:cxn ang="0">
                              <a:pos x="27" y="11"/>
                            </a:cxn>
                            <a:cxn ang="0">
                              <a:pos x="27" y="178"/>
                            </a:cxn>
                            <a:cxn ang="0">
                              <a:pos x="25" y="179"/>
                            </a:cxn>
                            <a:cxn ang="0">
                              <a:pos x="24" y="180"/>
                            </a:cxn>
                            <a:cxn ang="0">
                              <a:pos x="0" y="180"/>
                            </a:cxn>
                            <a:cxn ang="0">
                              <a:pos x="0" y="189"/>
                            </a:cxn>
                            <a:cxn ang="0">
                              <a:pos x="53" y="189"/>
                            </a:cxn>
                          </a:cxnLst>
                          <a:rect l="0" t="0" r="r" b="b"/>
                          <a:pathLst>
                            <a:path w="53" h="189">
                              <a:moveTo>
                                <a:pt x="53" y="189"/>
                              </a:moveTo>
                              <a:lnTo>
                                <a:pt x="53" y="0"/>
                              </a:lnTo>
                              <a:lnTo>
                                <a:pt x="0" y="0"/>
                              </a:lnTo>
                              <a:lnTo>
                                <a:pt x="0" y="8"/>
                              </a:lnTo>
                              <a:lnTo>
                                <a:pt x="24" y="8"/>
                              </a:lnTo>
                              <a:lnTo>
                                <a:pt x="25" y="9"/>
                              </a:lnTo>
                              <a:lnTo>
                                <a:pt x="27" y="11"/>
                              </a:lnTo>
                              <a:lnTo>
                                <a:pt x="27" y="178"/>
                              </a:lnTo>
                              <a:lnTo>
                                <a:pt x="25" y="179"/>
                              </a:lnTo>
                              <a:lnTo>
                                <a:pt x="24" y="180"/>
                              </a:lnTo>
                              <a:lnTo>
                                <a:pt x="0" y="180"/>
                              </a:lnTo>
                              <a:lnTo>
                                <a:pt x="0" y="189"/>
                              </a:lnTo>
                              <a:lnTo>
                                <a:pt x="53" y="1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19" name="Line 5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3146"/>
                          <a:ext cx="19" cy="0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0" name="Rectangle 5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24" y="3153"/>
                          <a:ext cx="123" cy="23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1" name="Freeform 531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094" y="3070"/>
                          <a:ext cx="99" cy="15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7" y="3"/>
                            </a:cxn>
                            <a:cxn ang="0">
                              <a:pos x="85" y="7"/>
                            </a:cxn>
                            <a:cxn ang="0">
                              <a:pos x="96" y="19"/>
                            </a:cxn>
                            <a:cxn ang="0">
                              <a:pos x="99" y="43"/>
                            </a:cxn>
                            <a:cxn ang="0">
                              <a:pos x="95" y="80"/>
                            </a:cxn>
                            <a:cxn ang="0">
                              <a:pos x="84" y="113"/>
                            </a:cxn>
                            <a:cxn ang="0">
                              <a:pos x="71" y="131"/>
                            </a:cxn>
                            <a:cxn ang="0">
                              <a:pos x="58" y="145"/>
                            </a:cxn>
                            <a:cxn ang="0">
                              <a:pos x="45" y="152"/>
                            </a:cxn>
                            <a:cxn ang="0">
                              <a:pos x="38" y="155"/>
                            </a:cxn>
                            <a:cxn ang="0">
                              <a:pos x="22" y="153"/>
                            </a:cxn>
                            <a:cxn ang="0">
                              <a:pos x="16" y="150"/>
                            </a:cxn>
                            <a:cxn ang="0">
                              <a:pos x="4" y="133"/>
                            </a:cxn>
                            <a:cxn ang="0">
                              <a:pos x="0" y="113"/>
                            </a:cxn>
                            <a:cxn ang="0">
                              <a:pos x="3" y="80"/>
                            </a:cxn>
                            <a:cxn ang="0">
                              <a:pos x="17" y="42"/>
                            </a:cxn>
                            <a:cxn ang="0">
                              <a:pos x="38" y="14"/>
                            </a:cxn>
                            <a:cxn ang="0">
                              <a:pos x="67" y="0"/>
                            </a:cxn>
                            <a:cxn ang="0">
                              <a:pos x="67" y="5"/>
                            </a:cxn>
                            <a:cxn ang="0">
                              <a:pos x="59" y="10"/>
                            </a:cxn>
                            <a:cxn ang="0">
                              <a:pos x="55" y="14"/>
                            </a:cxn>
                            <a:cxn ang="0">
                              <a:pos x="53" y="23"/>
                            </a:cxn>
                            <a:cxn ang="0">
                              <a:pos x="45" y="45"/>
                            </a:cxn>
                            <a:cxn ang="0">
                              <a:pos x="27" y="101"/>
                            </a:cxn>
                            <a:cxn ang="0">
                              <a:pos x="22" y="120"/>
                            </a:cxn>
                            <a:cxn ang="0">
                              <a:pos x="21" y="133"/>
                            </a:cxn>
                            <a:cxn ang="0">
                              <a:pos x="20" y="142"/>
                            </a:cxn>
                            <a:cxn ang="0">
                              <a:pos x="22" y="148"/>
                            </a:cxn>
                            <a:cxn ang="0">
                              <a:pos x="28" y="150"/>
                            </a:cxn>
                            <a:cxn ang="0">
                              <a:pos x="39" y="148"/>
                            </a:cxn>
                            <a:cxn ang="0">
                              <a:pos x="55" y="110"/>
                            </a:cxn>
                            <a:cxn ang="0">
                              <a:pos x="72" y="52"/>
                            </a:cxn>
                            <a:cxn ang="0">
                              <a:pos x="79" y="17"/>
                            </a:cxn>
                            <a:cxn ang="0">
                              <a:pos x="78" y="12"/>
                            </a:cxn>
                            <a:cxn ang="0">
                              <a:pos x="77" y="7"/>
                            </a:cxn>
                            <a:cxn ang="0">
                              <a:pos x="70" y="5"/>
                            </a:cxn>
                          </a:cxnLst>
                          <a:rect l="0" t="0" r="r" b="b"/>
                          <a:pathLst>
                            <a:path w="99" h="155">
                              <a:moveTo>
                                <a:pt x="67" y="0"/>
                              </a:moveTo>
                              <a:lnTo>
                                <a:pt x="77" y="3"/>
                              </a:lnTo>
                              <a:lnTo>
                                <a:pt x="82" y="5"/>
                              </a:lnTo>
                              <a:lnTo>
                                <a:pt x="85" y="7"/>
                              </a:lnTo>
                              <a:lnTo>
                                <a:pt x="92" y="14"/>
                              </a:lnTo>
                              <a:lnTo>
                                <a:pt x="96" y="19"/>
                              </a:lnTo>
                              <a:lnTo>
                                <a:pt x="99" y="33"/>
                              </a:lnTo>
                              <a:lnTo>
                                <a:pt x="99" y="43"/>
                              </a:lnTo>
                              <a:lnTo>
                                <a:pt x="98" y="61"/>
                              </a:lnTo>
                              <a:lnTo>
                                <a:pt x="95" y="80"/>
                              </a:lnTo>
                              <a:lnTo>
                                <a:pt x="90" y="98"/>
                              </a:lnTo>
                              <a:lnTo>
                                <a:pt x="84" y="113"/>
                              </a:lnTo>
                              <a:lnTo>
                                <a:pt x="77" y="123"/>
                              </a:lnTo>
                              <a:lnTo>
                                <a:pt x="71" y="131"/>
                              </a:lnTo>
                              <a:lnTo>
                                <a:pt x="65" y="138"/>
                              </a:lnTo>
                              <a:lnTo>
                                <a:pt x="58" y="145"/>
                              </a:lnTo>
                              <a:lnTo>
                                <a:pt x="48" y="150"/>
                              </a:lnTo>
                              <a:lnTo>
                                <a:pt x="45" y="152"/>
                              </a:lnTo>
                              <a:lnTo>
                                <a:pt x="42" y="153"/>
                              </a:lnTo>
                              <a:lnTo>
                                <a:pt x="38" y="155"/>
                              </a:lnTo>
                              <a:lnTo>
                                <a:pt x="26" y="155"/>
                              </a:lnTo>
                              <a:lnTo>
                                <a:pt x="22" y="153"/>
                              </a:lnTo>
                              <a:lnTo>
                                <a:pt x="20" y="152"/>
                              </a:lnTo>
                              <a:lnTo>
                                <a:pt x="16" y="150"/>
                              </a:lnTo>
                              <a:lnTo>
                                <a:pt x="9" y="143"/>
                              </a:lnTo>
                              <a:lnTo>
                                <a:pt x="4" y="133"/>
                              </a:lnTo>
                              <a:lnTo>
                                <a:pt x="1" y="123"/>
                              </a:lnTo>
                              <a:lnTo>
                                <a:pt x="0" y="113"/>
                              </a:lnTo>
                              <a:lnTo>
                                <a:pt x="1" y="96"/>
                              </a:lnTo>
                              <a:lnTo>
                                <a:pt x="3" y="80"/>
                              </a:lnTo>
                              <a:lnTo>
                                <a:pt x="9" y="61"/>
                              </a:lnTo>
                              <a:lnTo>
                                <a:pt x="17" y="42"/>
                              </a:lnTo>
                              <a:lnTo>
                                <a:pt x="27" y="26"/>
                              </a:lnTo>
                              <a:lnTo>
                                <a:pt x="38" y="14"/>
                              </a:lnTo>
                              <a:lnTo>
                                <a:pt x="48" y="5"/>
                              </a:lnTo>
                              <a:lnTo>
                                <a:pt x="67" y="0"/>
                              </a:lnTo>
                              <a:close/>
                              <a:moveTo>
                                <a:pt x="70" y="5"/>
                              </a:moveTo>
                              <a:lnTo>
                                <a:pt x="67" y="5"/>
                              </a:lnTo>
                              <a:lnTo>
                                <a:pt x="60" y="9"/>
                              </a:lnTo>
                              <a:lnTo>
                                <a:pt x="59" y="10"/>
                              </a:lnTo>
                              <a:lnTo>
                                <a:pt x="58" y="12"/>
                              </a:lnTo>
                              <a:lnTo>
                                <a:pt x="55" y="14"/>
                              </a:lnTo>
                              <a:lnTo>
                                <a:pt x="54" y="18"/>
                              </a:lnTo>
                              <a:lnTo>
                                <a:pt x="53" y="23"/>
                              </a:lnTo>
                              <a:lnTo>
                                <a:pt x="51" y="29"/>
                              </a:lnTo>
                              <a:lnTo>
                                <a:pt x="45" y="45"/>
                              </a:lnTo>
                              <a:lnTo>
                                <a:pt x="39" y="66"/>
                              </a:lnTo>
                              <a:lnTo>
                                <a:pt x="27" y="101"/>
                              </a:lnTo>
                              <a:lnTo>
                                <a:pt x="25" y="113"/>
                              </a:lnTo>
                              <a:lnTo>
                                <a:pt x="22" y="120"/>
                              </a:lnTo>
                              <a:lnTo>
                                <a:pt x="21" y="126"/>
                              </a:lnTo>
                              <a:lnTo>
                                <a:pt x="21" y="133"/>
                              </a:lnTo>
                              <a:lnTo>
                                <a:pt x="20" y="138"/>
                              </a:lnTo>
                              <a:lnTo>
                                <a:pt x="20" y="142"/>
                              </a:lnTo>
                              <a:lnTo>
                                <a:pt x="21" y="145"/>
                              </a:lnTo>
                              <a:lnTo>
                                <a:pt x="22" y="148"/>
                              </a:lnTo>
                              <a:lnTo>
                                <a:pt x="25" y="149"/>
                              </a:lnTo>
                              <a:lnTo>
                                <a:pt x="28" y="150"/>
                              </a:lnTo>
                              <a:lnTo>
                                <a:pt x="34" y="150"/>
                              </a:lnTo>
                              <a:lnTo>
                                <a:pt x="39" y="148"/>
                              </a:lnTo>
                              <a:lnTo>
                                <a:pt x="46" y="138"/>
                              </a:lnTo>
                              <a:lnTo>
                                <a:pt x="55" y="110"/>
                              </a:lnTo>
                              <a:lnTo>
                                <a:pt x="63" y="83"/>
                              </a:lnTo>
                              <a:lnTo>
                                <a:pt x="72" y="52"/>
                              </a:lnTo>
                              <a:lnTo>
                                <a:pt x="77" y="32"/>
                              </a:lnTo>
                              <a:lnTo>
                                <a:pt x="79" y="17"/>
                              </a:lnTo>
                              <a:lnTo>
                                <a:pt x="79" y="14"/>
                              </a:lnTo>
                              <a:lnTo>
                                <a:pt x="78" y="12"/>
                              </a:lnTo>
                              <a:lnTo>
                                <a:pt x="78" y="10"/>
                              </a:lnTo>
                              <a:lnTo>
                                <a:pt x="77" y="7"/>
                              </a:lnTo>
                              <a:lnTo>
                                <a:pt x="72" y="5"/>
                              </a:lnTo>
                              <a:lnTo>
                                <a:pt x="70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2" name="Freeform 5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91" y="3190"/>
                          <a:ext cx="36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7" y="0"/>
                            </a:cxn>
                            <a:cxn ang="0">
                              <a:pos x="21" y="0"/>
                            </a:cxn>
                            <a:cxn ang="0">
                              <a:pos x="26" y="3"/>
                            </a:cxn>
                            <a:cxn ang="0">
                              <a:pos x="31" y="4"/>
                            </a:cxn>
                            <a:cxn ang="0">
                              <a:pos x="32" y="7"/>
                            </a:cxn>
                            <a:cxn ang="0">
                              <a:pos x="34" y="10"/>
                            </a:cxn>
                            <a:cxn ang="0">
                              <a:pos x="34" y="13"/>
                            </a:cxn>
                            <a:cxn ang="0">
                              <a:pos x="36" y="16"/>
                            </a:cxn>
                            <a:cxn ang="0">
                              <a:pos x="33" y="25"/>
                            </a:cxn>
                            <a:cxn ang="0">
                              <a:pos x="31" y="30"/>
                            </a:cxn>
                            <a:cxn ang="0">
                              <a:pos x="29" y="32"/>
                            </a:cxn>
                            <a:cxn ang="0">
                              <a:pos x="24" y="35"/>
                            </a:cxn>
                            <a:cxn ang="0">
                              <a:pos x="12" y="35"/>
                            </a:cxn>
                            <a:cxn ang="0">
                              <a:pos x="7" y="32"/>
                            </a:cxn>
                            <a:cxn ang="0">
                              <a:pos x="2" y="28"/>
                            </a:cxn>
                            <a:cxn ang="0">
                              <a:pos x="1" y="25"/>
                            </a:cxn>
                            <a:cxn ang="0">
                              <a:pos x="1" y="23"/>
                            </a:cxn>
                            <a:cxn ang="0">
                              <a:pos x="0" y="19"/>
                            </a:cxn>
                            <a:cxn ang="0">
                              <a:pos x="0" y="13"/>
                            </a:cxn>
                            <a:cxn ang="0">
                              <a:pos x="1" y="11"/>
                            </a:cxn>
                            <a:cxn ang="0">
                              <a:pos x="1" y="9"/>
                            </a:cxn>
                            <a:cxn ang="0">
                              <a:pos x="2" y="7"/>
                            </a:cxn>
                            <a:cxn ang="0">
                              <a:pos x="5" y="4"/>
                            </a:cxn>
                            <a:cxn ang="0">
                              <a:pos x="8" y="3"/>
                            </a:cxn>
                            <a:cxn ang="0">
                              <a:pos x="13" y="0"/>
                            </a:cxn>
                            <a:cxn ang="0">
                              <a:pos x="17" y="0"/>
                            </a:cxn>
                          </a:cxnLst>
                          <a:rect l="0" t="0" r="r" b="b"/>
                          <a:pathLst>
                            <a:path w="36" h="35">
                              <a:moveTo>
                                <a:pt x="17" y="0"/>
                              </a:moveTo>
                              <a:lnTo>
                                <a:pt x="21" y="0"/>
                              </a:lnTo>
                              <a:lnTo>
                                <a:pt x="26" y="3"/>
                              </a:lnTo>
                              <a:lnTo>
                                <a:pt x="31" y="4"/>
                              </a:lnTo>
                              <a:lnTo>
                                <a:pt x="32" y="7"/>
                              </a:lnTo>
                              <a:lnTo>
                                <a:pt x="34" y="10"/>
                              </a:lnTo>
                              <a:lnTo>
                                <a:pt x="34" y="13"/>
                              </a:lnTo>
                              <a:lnTo>
                                <a:pt x="36" y="16"/>
                              </a:lnTo>
                              <a:lnTo>
                                <a:pt x="33" y="25"/>
                              </a:lnTo>
                              <a:lnTo>
                                <a:pt x="31" y="30"/>
                              </a:lnTo>
                              <a:lnTo>
                                <a:pt x="29" y="32"/>
                              </a:lnTo>
                              <a:lnTo>
                                <a:pt x="24" y="35"/>
                              </a:lnTo>
                              <a:lnTo>
                                <a:pt x="12" y="35"/>
                              </a:lnTo>
                              <a:lnTo>
                                <a:pt x="7" y="32"/>
                              </a:lnTo>
                              <a:lnTo>
                                <a:pt x="2" y="28"/>
                              </a:lnTo>
                              <a:lnTo>
                                <a:pt x="1" y="25"/>
                              </a:lnTo>
                              <a:lnTo>
                                <a:pt x="1" y="23"/>
                              </a:lnTo>
                              <a:lnTo>
                                <a:pt x="0" y="19"/>
                              </a:lnTo>
                              <a:lnTo>
                                <a:pt x="0" y="13"/>
                              </a:lnTo>
                              <a:lnTo>
                                <a:pt x="1" y="11"/>
                              </a:lnTo>
                              <a:lnTo>
                                <a:pt x="1" y="9"/>
                              </a:lnTo>
                              <a:lnTo>
                                <a:pt x="2" y="7"/>
                              </a:lnTo>
                              <a:lnTo>
                                <a:pt x="5" y="4"/>
                              </a:lnTo>
                              <a:lnTo>
                                <a:pt x="8" y="3"/>
                              </a:lnTo>
                              <a:lnTo>
                                <a:pt x="13" y="0"/>
                              </a:lnTo>
                              <a:lnTo>
                                <a:pt x="1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3" name="Freeform 533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261" y="3070"/>
                          <a:ext cx="103" cy="15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03" y="0"/>
                            </a:cxn>
                            <a:cxn ang="0">
                              <a:pos x="103" y="5"/>
                            </a:cxn>
                            <a:cxn ang="0">
                              <a:pos x="87" y="11"/>
                            </a:cxn>
                            <a:cxn ang="0">
                              <a:pos x="73" y="22"/>
                            </a:cxn>
                            <a:cxn ang="0">
                              <a:pos x="62" y="32"/>
                            </a:cxn>
                            <a:cxn ang="0">
                              <a:pos x="52" y="44"/>
                            </a:cxn>
                            <a:cxn ang="0">
                              <a:pos x="45" y="58"/>
                            </a:cxn>
                            <a:cxn ang="0">
                              <a:pos x="50" y="57"/>
                            </a:cxn>
                            <a:cxn ang="0">
                              <a:pos x="54" y="57"/>
                            </a:cxn>
                            <a:cxn ang="0">
                              <a:pos x="57" y="56"/>
                            </a:cxn>
                            <a:cxn ang="0">
                              <a:pos x="61" y="56"/>
                            </a:cxn>
                            <a:cxn ang="0">
                              <a:pos x="69" y="57"/>
                            </a:cxn>
                            <a:cxn ang="0">
                              <a:pos x="76" y="61"/>
                            </a:cxn>
                            <a:cxn ang="0">
                              <a:pos x="82" y="66"/>
                            </a:cxn>
                            <a:cxn ang="0">
                              <a:pos x="88" y="73"/>
                            </a:cxn>
                            <a:cxn ang="0">
                              <a:pos x="90" y="81"/>
                            </a:cxn>
                            <a:cxn ang="0">
                              <a:pos x="92" y="92"/>
                            </a:cxn>
                            <a:cxn ang="0">
                              <a:pos x="88" y="112"/>
                            </a:cxn>
                            <a:cxn ang="0">
                              <a:pos x="80" y="131"/>
                            </a:cxn>
                            <a:cxn ang="0">
                              <a:pos x="68" y="144"/>
                            </a:cxn>
                            <a:cxn ang="0">
                              <a:pos x="55" y="152"/>
                            </a:cxn>
                            <a:cxn ang="0">
                              <a:pos x="38" y="155"/>
                            </a:cxn>
                            <a:cxn ang="0">
                              <a:pos x="27" y="153"/>
                            </a:cxn>
                            <a:cxn ang="0">
                              <a:pos x="19" y="149"/>
                            </a:cxn>
                            <a:cxn ang="0">
                              <a:pos x="12" y="143"/>
                            </a:cxn>
                            <a:cxn ang="0">
                              <a:pos x="6" y="134"/>
                            </a:cxn>
                            <a:cxn ang="0">
                              <a:pos x="1" y="124"/>
                            </a:cxn>
                            <a:cxn ang="0">
                              <a:pos x="0" y="111"/>
                            </a:cxn>
                            <a:cxn ang="0">
                              <a:pos x="1" y="95"/>
                            </a:cxn>
                            <a:cxn ang="0">
                              <a:pos x="6" y="80"/>
                            </a:cxn>
                            <a:cxn ang="0">
                              <a:pos x="12" y="66"/>
                            </a:cxn>
                            <a:cxn ang="0">
                              <a:pos x="19" y="52"/>
                            </a:cxn>
                            <a:cxn ang="0">
                              <a:pos x="27" y="41"/>
                            </a:cxn>
                            <a:cxn ang="0">
                              <a:pos x="38" y="31"/>
                            </a:cxn>
                            <a:cxn ang="0">
                              <a:pos x="55" y="18"/>
                            </a:cxn>
                            <a:cxn ang="0">
                              <a:pos x="73" y="7"/>
                            </a:cxn>
                            <a:cxn ang="0">
                              <a:pos x="87" y="3"/>
                            </a:cxn>
                            <a:cxn ang="0">
                              <a:pos x="103" y="0"/>
                            </a:cxn>
                            <a:cxn ang="0">
                              <a:pos x="41" y="68"/>
                            </a:cxn>
                            <a:cxn ang="0">
                              <a:pos x="33" y="87"/>
                            </a:cxn>
                            <a:cxn ang="0">
                              <a:pos x="26" y="108"/>
                            </a:cxn>
                            <a:cxn ang="0">
                              <a:pos x="24" y="120"/>
                            </a:cxn>
                            <a:cxn ang="0">
                              <a:pos x="24" y="138"/>
                            </a:cxn>
                            <a:cxn ang="0">
                              <a:pos x="26" y="143"/>
                            </a:cxn>
                            <a:cxn ang="0">
                              <a:pos x="29" y="145"/>
                            </a:cxn>
                            <a:cxn ang="0">
                              <a:pos x="33" y="148"/>
                            </a:cxn>
                            <a:cxn ang="0">
                              <a:pos x="39" y="148"/>
                            </a:cxn>
                            <a:cxn ang="0">
                              <a:pos x="43" y="146"/>
                            </a:cxn>
                            <a:cxn ang="0">
                              <a:pos x="45" y="145"/>
                            </a:cxn>
                            <a:cxn ang="0">
                              <a:pos x="51" y="137"/>
                            </a:cxn>
                            <a:cxn ang="0">
                              <a:pos x="56" y="124"/>
                            </a:cxn>
                            <a:cxn ang="0">
                              <a:pos x="62" y="108"/>
                            </a:cxn>
                            <a:cxn ang="0">
                              <a:pos x="65" y="95"/>
                            </a:cxn>
                            <a:cxn ang="0">
                              <a:pos x="65" y="80"/>
                            </a:cxn>
                            <a:cxn ang="0">
                              <a:pos x="63" y="73"/>
                            </a:cxn>
                            <a:cxn ang="0">
                              <a:pos x="61" y="70"/>
                            </a:cxn>
                            <a:cxn ang="0">
                              <a:pos x="51" y="66"/>
                            </a:cxn>
                            <a:cxn ang="0">
                              <a:pos x="49" y="66"/>
                            </a:cxn>
                            <a:cxn ang="0">
                              <a:pos x="44" y="67"/>
                            </a:cxn>
                            <a:cxn ang="0">
                              <a:pos x="41" y="68"/>
                            </a:cxn>
                          </a:cxnLst>
                          <a:rect l="0" t="0" r="r" b="b"/>
                          <a:pathLst>
                            <a:path w="103" h="155">
                              <a:moveTo>
                                <a:pt x="103" y="0"/>
                              </a:moveTo>
                              <a:lnTo>
                                <a:pt x="103" y="5"/>
                              </a:lnTo>
                              <a:lnTo>
                                <a:pt x="87" y="11"/>
                              </a:lnTo>
                              <a:lnTo>
                                <a:pt x="73" y="22"/>
                              </a:lnTo>
                              <a:lnTo>
                                <a:pt x="62" y="32"/>
                              </a:lnTo>
                              <a:lnTo>
                                <a:pt x="52" y="44"/>
                              </a:lnTo>
                              <a:lnTo>
                                <a:pt x="45" y="58"/>
                              </a:lnTo>
                              <a:lnTo>
                                <a:pt x="50" y="57"/>
                              </a:lnTo>
                              <a:lnTo>
                                <a:pt x="54" y="57"/>
                              </a:lnTo>
                              <a:lnTo>
                                <a:pt x="57" y="56"/>
                              </a:lnTo>
                              <a:lnTo>
                                <a:pt x="61" y="56"/>
                              </a:lnTo>
                              <a:lnTo>
                                <a:pt x="69" y="57"/>
                              </a:lnTo>
                              <a:lnTo>
                                <a:pt x="76" y="61"/>
                              </a:lnTo>
                              <a:lnTo>
                                <a:pt x="82" y="66"/>
                              </a:lnTo>
                              <a:lnTo>
                                <a:pt x="88" y="73"/>
                              </a:lnTo>
                              <a:lnTo>
                                <a:pt x="90" y="81"/>
                              </a:lnTo>
                              <a:lnTo>
                                <a:pt x="92" y="92"/>
                              </a:lnTo>
                              <a:lnTo>
                                <a:pt x="88" y="112"/>
                              </a:lnTo>
                              <a:lnTo>
                                <a:pt x="80" y="131"/>
                              </a:lnTo>
                              <a:lnTo>
                                <a:pt x="68" y="144"/>
                              </a:lnTo>
                              <a:lnTo>
                                <a:pt x="55" y="152"/>
                              </a:lnTo>
                              <a:lnTo>
                                <a:pt x="38" y="155"/>
                              </a:lnTo>
                              <a:lnTo>
                                <a:pt x="27" y="153"/>
                              </a:lnTo>
                              <a:lnTo>
                                <a:pt x="19" y="149"/>
                              </a:lnTo>
                              <a:lnTo>
                                <a:pt x="12" y="143"/>
                              </a:lnTo>
                              <a:lnTo>
                                <a:pt x="6" y="134"/>
                              </a:lnTo>
                              <a:lnTo>
                                <a:pt x="1" y="124"/>
                              </a:lnTo>
                              <a:lnTo>
                                <a:pt x="0" y="111"/>
                              </a:lnTo>
                              <a:lnTo>
                                <a:pt x="1" y="95"/>
                              </a:lnTo>
                              <a:lnTo>
                                <a:pt x="6" y="80"/>
                              </a:lnTo>
                              <a:lnTo>
                                <a:pt x="12" y="66"/>
                              </a:lnTo>
                              <a:lnTo>
                                <a:pt x="19" y="52"/>
                              </a:lnTo>
                              <a:lnTo>
                                <a:pt x="27" y="41"/>
                              </a:lnTo>
                              <a:lnTo>
                                <a:pt x="38" y="31"/>
                              </a:lnTo>
                              <a:lnTo>
                                <a:pt x="55" y="18"/>
                              </a:lnTo>
                              <a:lnTo>
                                <a:pt x="73" y="7"/>
                              </a:lnTo>
                              <a:lnTo>
                                <a:pt x="87" y="3"/>
                              </a:lnTo>
                              <a:lnTo>
                                <a:pt x="103" y="0"/>
                              </a:lnTo>
                              <a:close/>
                              <a:moveTo>
                                <a:pt x="41" y="68"/>
                              </a:moveTo>
                              <a:lnTo>
                                <a:pt x="33" y="87"/>
                              </a:lnTo>
                              <a:lnTo>
                                <a:pt x="26" y="108"/>
                              </a:lnTo>
                              <a:lnTo>
                                <a:pt x="24" y="120"/>
                              </a:lnTo>
                              <a:lnTo>
                                <a:pt x="24" y="138"/>
                              </a:lnTo>
                              <a:lnTo>
                                <a:pt x="26" y="143"/>
                              </a:lnTo>
                              <a:lnTo>
                                <a:pt x="29" y="145"/>
                              </a:lnTo>
                              <a:lnTo>
                                <a:pt x="33" y="148"/>
                              </a:lnTo>
                              <a:lnTo>
                                <a:pt x="39" y="148"/>
                              </a:lnTo>
                              <a:lnTo>
                                <a:pt x="43" y="146"/>
                              </a:lnTo>
                              <a:lnTo>
                                <a:pt x="45" y="145"/>
                              </a:lnTo>
                              <a:lnTo>
                                <a:pt x="51" y="137"/>
                              </a:lnTo>
                              <a:lnTo>
                                <a:pt x="56" y="124"/>
                              </a:lnTo>
                              <a:lnTo>
                                <a:pt x="62" y="108"/>
                              </a:lnTo>
                              <a:lnTo>
                                <a:pt x="65" y="95"/>
                              </a:lnTo>
                              <a:lnTo>
                                <a:pt x="65" y="80"/>
                              </a:lnTo>
                              <a:lnTo>
                                <a:pt x="63" y="73"/>
                              </a:lnTo>
                              <a:lnTo>
                                <a:pt x="61" y="70"/>
                              </a:lnTo>
                              <a:lnTo>
                                <a:pt x="51" y="66"/>
                              </a:lnTo>
                              <a:lnTo>
                                <a:pt x="49" y="66"/>
                              </a:lnTo>
                              <a:lnTo>
                                <a:pt x="44" y="67"/>
                              </a:lnTo>
                              <a:lnTo>
                                <a:pt x="41" y="6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4" name="Line 5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2810"/>
                          <a:ext cx="19" cy="0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5" name="Rectangle 5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24" y="2818"/>
                          <a:ext cx="123" cy="23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6" name="Freeform 536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094" y="2735"/>
                          <a:ext cx="99" cy="15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7" y="2"/>
                            </a:cxn>
                            <a:cxn ang="0">
                              <a:pos x="85" y="7"/>
                            </a:cxn>
                            <a:cxn ang="0">
                              <a:pos x="96" y="19"/>
                            </a:cxn>
                            <a:cxn ang="0">
                              <a:pos x="99" y="43"/>
                            </a:cxn>
                            <a:cxn ang="0">
                              <a:pos x="95" y="80"/>
                            </a:cxn>
                            <a:cxn ang="0">
                              <a:pos x="84" y="113"/>
                            </a:cxn>
                            <a:cxn ang="0">
                              <a:pos x="71" y="131"/>
                            </a:cxn>
                            <a:cxn ang="0">
                              <a:pos x="58" y="145"/>
                            </a:cxn>
                            <a:cxn ang="0">
                              <a:pos x="45" y="152"/>
                            </a:cxn>
                            <a:cxn ang="0">
                              <a:pos x="38" y="155"/>
                            </a:cxn>
                            <a:cxn ang="0">
                              <a:pos x="22" y="153"/>
                            </a:cxn>
                            <a:cxn ang="0">
                              <a:pos x="16" y="150"/>
                            </a:cxn>
                            <a:cxn ang="0">
                              <a:pos x="4" y="133"/>
                            </a:cxn>
                            <a:cxn ang="0">
                              <a:pos x="0" y="113"/>
                            </a:cxn>
                            <a:cxn ang="0">
                              <a:pos x="3" y="80"/>
                            </a:cxn>
                            <a:cxn ang="0">
                              <a:pos x="17" y="42"/>
                            </a:cxn>
                            <a:cxn ang="0">
                              <a:pos x="38" y="14"/>
                            </a:cxn>
                            <a:cxn ang="0">
                              <a:pos x="67" y="0"/>
                            </a:cxn>
                            <a:cxn ang="0">
                              <a:pos x="67" y="5"/>
                            </a:cxn>
                            <a:cxn ang="0">
                              <a:pos x="59" y="10"/>
                            </a:cxn>
                            <a:cxn ang="0">
                              <a:pos x="55" y="14"/>
                            </a:cxn>
                            <a:cxn ang="0">
                              <a:pos x="53" y="23"/>
                            </a:cxn>
                            <a:cxn ang="0">
                              <a:pos x="45" y="45"/>
                            </a:cxn>
                            <a:cxn ang="0">
                              <a:pos x="27" y="101"/>
                            </a:cxn>
                            <a:cxn ang="0">
                              <a:pos x="22" y="120"/>
                            </a:cxn>
                            <a:cxn ang="0">
                              <a:pos x="21" y="133"/>
                            </a:cxn>
                            <a:cxn ang="0">
                              <a:pos x="20" y="142"/>
                            </a:cxn>
                            <a:cxn ang="0">
                              <a:pos x="22" y="147"/>
                            </a:cxn>
                            <a:cxn ang="0">
                              <a:pos x="28" y="150"/>
                            </a:cxn>
                            <a:cxn ang="0">
                              <a:pos x="39" y="147"/>
                            </a:cxn>
                            <a:cxn ang="0">
                              <a:pos x="55" y="109"/>
                            </a:cxn>
                            <a:cxn ang="0">
                              <a:pos x="72" y="52"/>
                            </a:cxn>
                            <a:cxn ang="0">
                              <a:pos x="79" y="17"/>
                            </a:cxn>
                            <a:cxn ang="0">
                              <a:pos x="78" y="12"/>
                            </a:cxn>
                            <a:cxn ang="0">
                              <a:pos x="77" y="7"/>
                            </a:cxn>
                            <a:cxn ang="0">
                              <a:pos x="70" y="5"/>
                            </a:cxn>
                          </a:cxnLst>
                          <a:rect l="0" t="0" r="r" b="b"/>
                          <a:pathLst>
                            <a:path w="99" h="155">
                              <a:moveTo>
                                <a:pt x="67" y="0"/>
                              </a:moveTo>
                              <a:lnTo>
                                <a:pt x="77" y="2"/>
                              </a:lnTo>
                              <a:lnTo>
                                <a:pt x="82" y="5"/>
                              </a:lnTo>
                              <a:lnTo>
                                <a:pt x="85" y="7"/>
                              </a:lnTo>
                              <a:lnTo>
                                <a:pt x="92" y="14"/>
                              </a:lnTo>
                              <a:lnTo>
                                <a:pt x="96" y="19"/>
                              </a:lnTo>
                              <a:lnTo>
                                <a:pt x="99" y="33"/>
                              </a:lnTo>
                              <a:lnTo>
                                <a:pt x="99" y="43"/>
                              </a:lnTo>
                              <a:lnTo>
                                <a:pt x="98" y="61"/>
                              </a:lnTo>
                              <a:lnTo>
                                <a:pt x="95" y="80"/>
                              </a:lnTo>
                              <a:lnTo>
                                <a:pt x="90" y="98"/>
                              </a:lnTo>
                              <a:lnTo>
                                <a:pt x="84" y="113"/>
                              </a:lnTo>
                              <a:lnTo>
                                <a:pt x="77" y="122"/>
                              </a:lnTo>
                              <a:lnTo>
                                <a:pt x="71" y="131"/>
                              </a:lnTo>
                              <a:lnTo>
                                <a:pt x="65" y="138"/>
                              </a:lnTo>
                              <a:lnTo>
                                <a:pt x="58" y="145"/>
                              </a:lnTo>
                              <a:lnTo>
                                <a:pt x="48" y="150"/>
                              </a:lnTo>
                              <a:lnTo>
                                <a:pt x="45" y="152"/>
                              </a:lnTo>
                              <a:lnTo>
                                <a:pt x="42" y="153"/>
                              </a:lnTo>
                              <a:lnTo>
                                <a:pt x="38" y="155"/>
                              </a:lnTo>
                              <a:lnTo>
                                <a:pt x="26" y="155"/>
                              </a:lnTo>
                              <a:lnTo>
                                <a:pt x="22" y="153"/>
                              </a:lnTo>
                              <a:lnTo>
                                <a:pt x="20" y="152"/>
                              </a:lnTo>
                              <a:lnTo>
                                <a:pt x="16" y="150"/>
                              </a:lnTo>
                              <a:lnTo>
                                <a:pt x="9" y="143"/>
                              </a:lnTo>
                              <a:lnTo>
                                <a:pt x="4" y="133"/>
                              </a:lnTo>
                              <a:lnTo>
                                <a:pt x="1" y="122"/>
                              </a:lnTo>
                              <a:lnTo>
                                <a:pt x="0" y="113"/>
                              </a:lnTo>
                              <a:lnTo>
                                <a:pt x="1" y="96"/>
                              </a:lnTo>
                              <a:lnTo>
                                <a:pt x="3" y="80"/>
                              </a:lnTo>
                              <a:lnTo>
                                <a:pt x="9" y="61"/>
                              </a:lnTo>
                              <a:lnTo>
                                <a:pt x="17" y="42"/>
                              </a:lnTo>
                              <a:lnTo>
                                <a:pt x="27" y="26"/>
                              </a:lnTo>
                              <a:lnTo>
                                <a:pt x="38" y="14"/>
                              </a:lnTo>
                              <a:lnTo>
                                <a:pt x="48" y="5"/>
                              </a:lnTo>
                              <a:lnTo>
                                <a:pt x="67" y="0"/>
                              </a:lnTo>
                              <a:close/>
                              <a:moveTo>
                                <a:pt x="70" y="5"/>
                              </a:moveTo>
                              <a:lnTo>
                                <a:pt x="67" y="5"/>
                              </a:lnTo>
                              <a:lnTo>
                                <a:pt x="60" y="8"/>
                              </a:lnTo>
                              <a:lnTo>
                                <a:pt x="59" y="10"/>
                              </a:lnTo>
                              <a:lnTo>
                                <a:pt x="58" y="12"/>
                              </a:lnTo>
                              <a:lnTo>
                                <a:pt x="55" y="14"/>
                              </a:lnTo>
                              <a:lnTo>
                                <a:pt x="54" y="18"/>
                              </a:lnTo>
                              <a:lnTo>
                                <a:pt x="53" y="23"/>
                              </a:lnTo>
                              <a:lnTo>
                                <a:pt x="51" y="29"/>
                              </a:lnTo>
                              <a:lnTo>
                                <a:pt x="45" y="45"/>
                              </a:lnTo>
                              <a:lnTo>
                                <a:pt x="39" y="65"/>
                              </a:lnTo>
                              <a:lnTo>
                                <a:pt x="27" y="101"/>
                              </a:lnTo>
                              <a:lnTo>
                                <a:pt x="25" y="113"/>
                              </a:lnTo>
                              <a:lnTo>
                                <a:pt x="22" y="120"/>
                              </a:lnTo>
                              <a:lnTo>
                                <a:pt x="21" y="126"/>
                              </a:lnTo>
                              <a:lnTo>
                                <a:pt x="21" y="133"/>
                              </a:lnTo>
                              <a:lnTo>
                                <a:pt x="20" y="138"/>
                              </a:lnTo>
                              <a:lnTo>
                                <a:pt x="20" y="142"/>
                              </a:lnTo>
                              <a:lnTo>
                                <a:pt x="21" y="145"/>
                              </a:lnTo>
                              <a:lnTo>
                                <a:pt x="22" y="147"/>
                              </a:lnTo>
                              <a:lnTo>
                                <a:pt x="25" y="149"/>
                              </a:lnTo>
                              <a:lnTo>
                                <a:pt x="28" y="150"/>
                              </a:lnTo>
                              <a:lnTo>
                                <a:pt x="34" y="150"/>
                              </a:lnTo>
                              <a:lnTo>
                                <a:pt x="39" y="147"/>
                              </a:lnTo>
                              <a:lnTo>
                                <a:pt x="46" y="138"/>
                              </a:lnTo>
                              <a:lnTo>
                                <a:pt x="55" y="109"/>
                              </a:lnTo>
                              <a:lnTo>
                                <a:pt x="63" y="83"/>
                              </a:lnTo>
                              <a:lnTo>
                                <a:pt x="72" y="52"/>
                              </a:lnTo>
                              <a:lnTo>
                                <a:pt x="77" y="32"/>
                              </a:lnTo>
                              <a:lnTo>
                                <a:pt x="79" y="17"/>
                              </a:lnTo>
                              <a:lnTo>
                                <a:pt x="79" y="14"/>
                              </a:lnTo>
                              <a:lnTo>
                                <a:pt x="78" y="12"/>
                              </a:lnTo>
                              <a:lnTo>
                                <a:pt x="78" y="10"/>
                              </a:lnTo>
                              <a:lnTo>
                                <a:pt x="77" y="7"/>
                              </a:lnTo>
                              <a:lnTo>
                                <a:pt x="72" y="5"/>
                              </a:lnTo>
                              <a:lnTo>
                                <a:pt x="70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7" name="Freeform 5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91" y="2855"/>
                          <a:ext cx="36" cy="3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7" y="0"/>
                            </a:cxn>
                            <a:cxn ang="0">
                              <a:pos x="21" y="0"/>
                            </a:cxn>
                            <a:cxn ang="0">
                              <a:pos x="26" y="2"/>
                            </a:cxn>
                            <a:cxn ang="0">
                              <a:pos x="31" y="4"/>
                            </a:cxn>
                            <a:cxn ang="0">
                              <a:pos x="32" y="7"/>
                            </a:cxn>
                            <a:cxn ang="0">
                              <a:pos x="34" y="10"/>
                            </a:cxn>
                            <a:cxn ang="0">
                              <a:pos x="34" y="13"/>
                            </a:cxn>
                            <a:cxn ang="0">
                              <a:pos x="36" y="16"/>
                            </a:cxn>
                            <a:cxn ang="0">
                              <a:pos x="33" y="25"/>
                            </a:cxn>
                            <a:cxn ang="0">
                              <a:pos x="31" y="30"/>
                            </a:cxn>
                            <a:cxn ang="0">
                              <a:pos x="29" y="32"/>
                            </a:cxn>
                            <a:cxn ang="0">
                              <a:pos x="24" y="35"/>
                            </a:cxn>
                            <a:cxn ang="0">
                              <a:pos x="12" y="35"/>
                            </a:cxn>
                            <a:cxn ang="0">
                              <a:pos x="7" y="32"/>
                            </a:cxn>
                            <a:cxn ang="0">
                              <a:pos x="2" y="27"/>
                            </a:cxn>
                            <a:cxn ang="0">
                              <a:pos x="1" y="25"/>
                            </a:cxn>
                            <a:cxn ang="0">
                              <a:pos x="1" y="23"/>
                            </a:cxn>
                            <a:cxn ang="0">
                              <a:pos x="0" y="19"/>
                            </a:cxn>
                            <a:cxn ang="0">
                              <a:pos x="0" y="13"/>
                            </a:cxn>
                            <a:cxn ang="0">
                              <a:pos x="1" y="11"/>
                            </a:cxn>
                            <a:cxn ang="0">
                              <a:pos x="1" y="8"/>
                            </a:cxn>
                            <a:cxn ang="0">
                              <a:pos x="2" y="7"/>
                            </a:cxn>
                            <a:cxn ang="0">
                              <a:pos x="5" y="4"/>
                            </a:cxn>
                            <a:cxn ang="0">
                              <a:pos x="8" y="2"/>
                            </a:cxn>
                            <a:cxn ang="0">
                              <a:pos x="13" y="0"/>
                            </a:cxn>
                            <a:cxn ang="0">
                              <a:pos x="17" y="0"/>
                            </a:cxn>
                          </a:cxnLst>
                          <a:rect l="0" t="0" r="r" b="b"/>
                          <a:pathLst>
                            <a:path w="36" h="35">
                              <a:moveTo>
                                <a:pt x="17" y="0"/>
                              </a:moveTo>
                              <a:lnTo>
                                <a:pt x="21" y="0"/>
                              </a:lnTo>
                              <a:lnTo>
                                <a:pt x="26" y="2"/>
                              </a:lnTo>
                              <a:lnTo>
                                <a:pt x="31" y="4"/>
                              </a:lnTo>
                              <a:lnTo>
                                <a:pt x="32" y="7"/>
                              </a:lnTo>
                              <a:lnTo>
                                <a:pt x="34" y="10"/>
                              </a:lnTo>
                              <a:lnTo>
                                <a:pt x="34" y="13"/>
                              </a:lnTo>
                              <a:lnTo>
                                <a:pt x="36" y="16"/>
                              </a:lnTo>
                              <a:lnTo>
                                <a:pt x="33" y="25"/>
                              </a:lnTo>
                              <a:lnTo>
                                <a:pt x="31" y="30"/>
                              </a:lnTo>
                              <a:lnTo>
                                <a:pt x="29" y="32"/>
                              </a:lnTo>
                              <a:lnTo>
                                <a:pt x="24" y="35"/>
                              </a:lnTo>
                              <a:lnTo>
                                <a:pt x="12" y="35"/>
                              </a:lnTo>
                              <a:lnTo>
                                <a:pt x="7" y="32"/>
                              </a:lnTo>
                              <a:lnTo>
                                <a:pt x="2" y="27"/>
                              </a:lnTo>
                              <a:lnTo>
                                <a:pt x="1" y="25"/>
                              </a:lnTo>
                              <a:lnTo>
                                <a:pt x="1" y="23"/>
                              </a:lnTo>
                              <a:lnTo>
                                <a:pt x="0" y="19"/>
                              </a:lnTo>
                              <a:lnTo>
                                <a:pt x="0" y="13"/>
                              </a:lnTo>
                              <a:lnTo>
                                <a:pt x="1" y="11"/>
                              </a:lnTo>
                              <a:lnTo>
                                <a:pt x="1" y="8"/>
                              </a:lnTo>
                              <a:lnTo>
                                <a:pt x="2" y="7"/>
                              </a:lnTo>
                              <a:lnTo>
                                <a:pt x="5" y="4"/>
                              </a:lnTo>
                              <a:lnTo>
                                <a:pt x="8" y="2"/>
                              </a:lnTo>
                              <a:lnTo>
                                <a:pt x="13" y="0"/>
                              </a:lnTo>
                              <a:lnTo>
                                <a:pt x="1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8" name="Freeform 538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252" y="2737"/>
                          <a:ext cx="112" cy="15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0" y="116"/>
                            </a:cxn>
                            <a:cxn ang="0">
                              <a:pos x="0" y="116"/>
                            </a:cxn>
                            <a:cxn ang="0">
                              <a:pos x="4" y="97"/>
                            </a:cxn>
                            <a:cxn ang="0">
                              <a:pos x="98" y="0"/>
                            </a:cxn>
                            <a:cxn ang="0">
                              <a:pos x="112" y="0"/>
                            </a:cxn>
                            <a:cxn ang="0">
                              <a:pos x="82" y="97"/>
                            </a:cxn>
                            <a:cxn ang="0">
                              <a:pos x="93" y="97"/>
                            </a:cxn>
                            <a:cxn ang="0">
                              <a:pos x="89" y="116"/>
                            </a:cxn>
                            <a:cxn ang="0">
                              <a:pos x="77" y="116"/>
                            </a:cxn>
                            <a:cxn ang="0">
                              <a:pos x="65" y="150"/>
                            </a:cxn>
                            <a:cxn ang="0">
                              <a:pos x="40" y="150"/>
                            </a:cxn>
                            <a:cxn ang="0">
                              <a:pos x="50" y="116"/>
                            </a:cxn>
                            <a:cxn ang="0">
                              <a:pos x="57" y="97"/>
                            </a:cxn>
                            <a:cxn ang="0">
                              <a:pos x="72" y="46"/>
                            </a:cxn>
                            <a:cxn ang="0">
                              <a:pos x="23" y="97"/>
                            </a:cxn>
                            <a:cxn ang="0">
                              <a:pos x="57" y="97"/>
                            </a:cxn>
                          </a:cxnLst>
                          <a:rect l="0" t="0" r="r" b="b"/>
                          <a:pathLst>
                            <a:path w="112" h="150">
                              <a:moveTo>
                                <a:pt x="50" y="116"/>
                              </a:moveTo>
                              <a:lnTo>
                                <a:pt x="0" y="116"/>
                              </a:lnTo>
                              <a:lnTo>
                                <a:pt x="4" y="97"/>
                              </a:lnTo>
                              <a:lnTo>
                                <a:pt x="98" y="0"/>
                              </a:lnTo>
                              <a:lnTo>
                                <a:pt x="112" y="0"/>
                              </a:lnTo>
                              <a:lnTo>
                                <a:pt x="82" y="97"/>
                              </a:lnTo>
                              <a:lnTo>
                                <a:pt x="93" y="97"/>
                              </a:lnTo>
                              <a:lnTo>
                                <a:pt x="89" y="116"/>
                              </a:lnTo>
                              <a:lnTo>
                                <a:pt x="77" y="116"/>
                              </a:lnTo>
                              <a:lnTo>
                                <a:pt x="65" y="150"/>
                              </a:lnTo>
                              <a:lnTo>
                                <a:pt x="40" y="150"/>
                              </a:lnTo>
                              <a:lnTo>
                                <a:pt x="50" y="116"/>
                              </a:lnTo>
                              <a:close/>
                              <a:moveTo>
                                <a:pt x="57" y="97"/>
                              </a:moveTo>
                              <a:lnTo>
                                <a:pt x="72" y="46"/>
                              </a:lnTo>
                              <a:lnTo>
                                <a:pt x="23" y="97"/>
                              </a:lnTo>
                              <a:lnTo>
                                <a:pt x="57" y="9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29" name="Line 5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2475"/>
                          <a:ext cx="19" cy="0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0" name="Rectangle 5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26" y="2482"/>
                          <a:ext cx="124" cy="23"/>
                        </a:xfrm>
                        <a:prstGeom prst="rect">
                          <a:avLst/>
                        </a:pr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1" name="Freeform 541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096" y="2399"/>
                          <a:ext cx="100" cy="15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7" y="2"/>
                            </a:cxn>
                            <a:cxn ang="0">
                              <a:pos x="86" y="7"/>
                            </a:cxn>
                            <a:cxn ang="0">
                              <a:pos x="96" y="19"/>
                            </a:cxn>
                            <a:cxn ang="0">
                              <a:pos x="100" y="43"/>
                            </a:cxn>
                            <a:cxn ang="0">
                              <a:pos x="95" y="79"/>
                            </a:cxn>
                            <a:cxn ang="0">
                              <a:pos x="84" y="113"/>
                            </a:cxn>
                            <a:cxn ang="0">
                              <a:pos x="71" y="131"/>
                            </a:cxn>
                            <a:cxn ang="0">
                              <a:pos x="58" y="145"/>
                            </a:cxn>
                            <a:cxn ang="0">
                              <a:pos x="45" y="152"/>
                            </a:cxn>
                            <a:cxn ang="0">
                              <a:pos x="38" y="154"/>
                            </a:cxn>
                            <a:cxn ang="0">
                              <a:pos x="23" y="153"/>
                            </a:cxn>
                            <a:cxn ang="0">
                              <a:pos x="17" y="150"/>
                            </a:cxn>
                            <a:cxn ang="0">
                              <a:pos x="5" y="133"/>
                            </a:cxn>
                            <a:cxn ang="0">
                              <a:pos x="0" y="113"/>
                            </a:cxn>
                            <a:cxn ang="0">
                              <a:pos x="4" y="79"/>
                            </a:cxn>
                            <a:cxn ang="0">
                              <a:pos x="18" y="41"/>
                            </a:cxn>
                            <a:cxn ang="0">
                              <a:pos x="38" y="14"/>
                            </a:cxn>
                            <a:cxn ang="0">
                              <a:pos x="68" y="0"/>
                            </a:cxn>
                            <a:cxn ang="0">
                              <a:pos x="68" y="5"/>
                            </a:cxn>
                            <a:cxn ang="0">
                              <a:pos x="59" y="9"/>
                            </a:cxn>
                            <a:cxn ang="0">
                              <a:pos x="56" y="14"/>
                            </a:cxn>
                            <a:cxn ang="0">
                              <a:pos x="53" y="22"/>
                            </a:cxn>
                            <a:cxn ang="0">
                              <a:pos x="45" y="45"/>
                            </a:cxn>
                            <a:cxn ang="0">
                              <a:pos x="27" y="101"/>
                            </a:cxn>
                            <a:cxn ang="0">
                              <a:pos x="23" y="120"/>
                            </a:cxn>
                            <a:cxn ang="0">
                              <a:pos x="21" y="133"/>
                            </a:cxn>
                            <a:cxn ang="0">
                              <a:pos x="20" y="141"/>
                            </a:cxn>
                            <a:cxn ang="0">
                              <a:pos x="23" y="147"/>
                            </a:cxn>
                            <a:cxn ang="0">
                              <a:pos x="29" y="150"/>
                            </a:cxn>
                            <a:cxn ang="0">
                              <a:pos x="39" y="147"/>
                            </a:cxn>
                            <a:cxn ang="0">
                              <a:pos x="56" y="109"/>
                            </a:cxn>
                            <a:cxn ang="0">
                              <a:pos x="72" y="52"/>
                            </a:cxn>
                            <a:cxn ang="0">
                              <a:pos x="80" y="16"/>
                            </a:cxn>
                            <a:cxn ang="0">
                              <a:pos x="78" y="12"/>
                            </a:cxn>
                            <a:cxn ang="0">
                              <a:pos x="77" y="7"/>
                            </a:cxn>
                            <a:cxn ang="0">
                              <a:pos x="70" y="5"/>
                            </a:cxn>
                          </a:cxnLst>
                          <a:rect l="0" t="0" r="r" b="b"/>
                          <a:pathLst>
                            <a:path w="100" h="154">
                              <a:moveTo>
                                <a:pt x="68" y="0"/>
                              </a:moveTo>
                              <a:lnTo>
                                <a:pt x="77" y="2"/>
                              </a:lnTo>
                              <a:lnTo>
                                <a:pt x="82" y="5"/>
                              </a:lnTo>
                              <a:lnTo>
                                <a:pt x="86" y="7"/>
                              </a:lnTo>
                              <a:lnTo>
                                <a:pt x="93" y="14"/>
                              </a:lnTo>
                              <a:lnTo>
                                <a:pt x="96" y="19"/>
                              </a:lnTo>
                              <a:lnTo>
                                <a:pt x="100" y="33"/>
                              </a:lnTo>
                              <a:lnTo>
                                <a:pt x="100" y="43"/>
                              </a:lnTo>
                              <a:lnTo>
                                <a:pt x="99" y="60"/>
                              </a:lnTo>
                              <a:lnTo>
                                <a:pt x="95" y="79"/>
                              </a:lnTo>
                              <a:lnTo>
                                <a:pt x="90" y="97"/>
                              </a:lnTo>
                              <a:lnTo>
                                <a:pt x="84" y="113"/>
                              </a:lnTo>
                              <a:lnTo>
                                <a:pt x="77" y="122"/>
                              </a:lnTo>
                              <a:lnTo>
                                <a:pt x="71" y="131"/>
                              </a:lnTo>
                              <a:lnTo>
                                <a:pt x="65" y="138"/>
                              </a:lnTo>
                              <a:lnTo>
                                <a:pt x="58" y="145"/>
                              </a:lnTo>
                              <a:lnTo>
                                <a:pt x="49" y="150"/>
                              </a:lnTo>
                              <a:lnTo>
                                <a:pt x="45" y="152"/>
                              </a:lnTo>
                              <a:lnTo>
                                <a:pt x="43" y="153"/>
                              </a:lnTo>
                              <a:lnTo>
                                <a:pt x="38" y="154"/>
                              </a:lnTo>
                              <a:lnTo>
                                <a:pt x="26" y="154"/>
                              </a:lnTo>
                              <a:lnTo>
                                <a:pt x="23" y="153"/>
                              </a:lnTo>
                              <a:lnTo>
                                <a:pt x="20" y="152"/>
                              </a:lnTo>
                              <a:lnTo>
                                <a:pt x="17" y="150"/>
                              </a:lnTo>
                              <a:lnTo>
                                <a:pt x="10" y="142"/>
                              </a:lnTo>
                              <a:lnTo>
                                <a:pt x="5" y="133"/>
                              </a:lnTo>
                              <a:lnTo>
                                <a:pt x="1" y="122"/>
                              </a:lnTo>
                              <a:lnTo>
                                <a:pt x="0" y="113"/>
                              </a:lnTo>
                              <a:lnTo>
                                <a:pt x="1" y="96"/>
                              </a:lnTo>
                              <a:lnTo>
                                <a:pt x="4" y="79"/>
                              </a:lnTo>
                              <a:lnTo>
                                <a:pt x="10" y="60"/>
                              </a:lnTo>
                              <a:lnTo>
                                <a:pt x="18" y="41"/>
                              </a:lnTo>
                              <a:lnTo>
                                <a:pt x="27" y="26"/>
                              </a:lnTo>
                              <a:lnTo>
                                <a:pt x="38" y="14"/>
                              </a:lnTo>
                              <a:lnTo>
                                <a:pt x="49" y="5"/>
                              </a:lnTo>
                              <a:lnTo>
                                <a:pt x="68" y="0"/>
                              </a:lnTo>
                              <a:close/>
                              <a:moveTo>
                                <a:pt x="70" y="5"/>
                              </a:moveTo>
                              <a:lnTo>
                                <a:pt x="68" y="5"/>
                              </a:lnTo>
                              <a:lnTo>
                                <a:pt x="61" y="8"/>
                              </a:lnTo>
                              <a:lnTo>
                                <a:pt x="59" y="9"/>
                              </a:lnTo>
                              <a:lnTo>
                                <a:pt x="58" y="12"/>
                              </a:lnTo>
                              <a:lnTo>
                                <a:pt x="56" y="14"/>
                              </a:lnTo>
                              <a:lnTo>
                                <a:pt x="55" y="18"/>
                              </a:lnTo>
                              <a:lnTo>
                                <a:pt x="53" y="22"/>
                              </a:lnTo>
                              <a:lnTo>
                                <a:pt x="51" y="28"/>
                              </a:lnTo>
                              <a:lnTo>
                                <a:pt x="45" y="45"/>
                              </a:lnTo>
                              <a:lnTo>
                                <a:pt x="39" y="65"/>
                              </a:lnTo>
                              <a:lnTo>
                                <a:pt x="27" y="101"/>
                              </a:lnTo>
                              <a:lnTo>
                                <a:pt x="25" y="113"/>
                              </a:lnTo>
                              <a:lnTo>
                                <a:pt x="23" y="120"/>
                              </a:lnTo>
                              <a:lnTo>
                                <a:pt x="21" y="126"/>
                              </a:lnTo>
                              <a:lnTo>
                                <a:pt x="21" y="133"/>
                              </a:lnTo>
                              <a:lnTo>
                                <a:pt x="20" y="138"/>
                              </a:lnTo>
                              <a:lnTo>
                                <a:pt x="20" y="141"/>
                              </a:lnTo>
                              <a:lnTo>
                                <a:pt x="21" y="145"/>
                              </a:lnTo>
                              <a:lnTo>
                                <a:pt x="23" y="147"/>
                              </a:lnTo>
                              <a:lnTo>
                                <a:pt x="25" y="148"/>
                              </a:lnTo>
                              <a:lnTo>
                                <a:pt x="29" y="150"/>
                              </a:lnTo>
                              <a:lnTo>
                                <a:pt x="34" y="150"/>
                              </a:lnTo>
                              <a:lnTo>
                                <a:pt x="39" y="147"/>
                              </a:lnTo>
                              <a:lnTo>
                                <a:pt x="46" y="138"/>
                              </a:lnTo>
                              <a:lnTo>
                                <a:pt x="56" y="109"/>
                              </a:lnTo>
                              <a:lnTo>
                                <a:pt x="63" y="83"/>
                              </a:lnTo>
                              <a:lnTo>
                                <a:pt x="72" y="52"/>
                              </a:lnTo>
                              <a:lnTo>
                                <a:pt x="77" y="32"/>
                              </a:lnTo>
                              <a:lnTo>
                                <a:pt x="80" y="16"/>
                              </a:lnTo>
                              <a:lnTo>
                                <a:pt x="80" y="14"/>
                              </a:lnTo>
                              <a:lnTo>
                                <a:pt x="78" y="12"/>
                              </a:lnTo>
                              <a:lnTo>
                                <a:pt x="78" y="9"/>
                              </a:lnTo>
                              <a:lnTo>
                                <a:pt x="77" y="7"/>
                              </a:lnTo>
                              <a:lnTo>
                                <a:pt x="72" y="5"/>
                              </a:lnTo>
                              <a:lnTo>
                                <a:pt x="70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2" name="Freeform 5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93" y="2519"/>
                          <a:ext cx="36" cy="3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7" y="0"/>
                            </a:cxn>
                            <a:cxn ang="0">
                              <a:pos x="22" y="0"/>
                            </a:cxn>
                            <a:cxn ang="0">
                              <a:pos x="27" y="2"/>
                            </a:cxn>
                            <a:cxn ang="0">
                              <a:pos x="31" y="3"/>
                            </a:cxn>
                            <a:cxn ang="0">
                              <a:pos x="32" y="7"/>
                            </a:cxn>
                            <a:cxn ang="0">
                              <a:pos x="35" y="9"/>
                            </a:cxn>
                            <a:cxn ang="0">
                              <a:pos x="35" y="13"/>
                            </a:cxn>
                            <a:cxn ang="0">
                              <a:pos x="36" y="15"/>
                            </a:cxn>
                            <a:cxn ang="0">
                              <a:pos x="34" y="25"/>
                            </a:cxn>
                            <a:cxn ang="0">
                              <a:pos x="31" y="30"/>
                            </a:cxn>
                            <a:cxn ang="0">
                              <a:pos x="29" y="32"/>
                            </a:cxn>
                            <a:cxn ang="0">
                              <a:pos x="24" y="34"/>
                            </a:cxn>
                            <a:cxn ang="0">
                              <a:pos x="12" y="34"/>
                            </a:cxn>
                            <a:cxn ang="0">
                              <a:pos x="8" y="32"/>
                            </a:cxn>
                            <a:cxn ang="0">
                              <a:pos x="3" y="27"/>
                            </a:cxn>
                            <a:cxn ang="0">
                              <a:pos x="2" y="25"/>
                            </a:cxn>
                            <a:cxn ang="0">
                              <a:pos x="2" y="22"/>
                            </a:cxn>
                            <a:cxn ang="0">
                              <a:pos x="0" y="19"/>
                            </a:cxn>
                            <a:cxn ang="0">
                              <a:pos x="0" y="13"/>
                            </a:cxn>
                            <a:cxn ang="0">
                              <a:pos x="2" y="11"/>
                            </a:cxn>
                            <a:cxn ang="0">
                              <a:pos x="2" y="8"/>
                            </a:cxn>
                            <a:cxn ang="0">
                              <a:pos x="3" y="7"/>
                            </a:cxn>
                            <a:cxn ang="0">
                              <a:pos x="5" y="3"/>
                            </a:cxn>
                            <a:cxn ang="0">
                              <a:pos x="9" y="2"/>
                            </a:cxn>
                            <a:cxn ang="0">
                              <a:pos x="13" y="0"/>
                            </a:cxn>
                            <a:cxn ang="0">
                              <a:pos x="17" y="0"/>
                            </a:cxn>
                          </a:cxnLst>
                          <a:rect l="0" t="0" r="r" b="b"/>
                          <a:pathLst>
                            <a:path w="36" h="34">
                              <a:moveTo>
                                <a:pt x="17" y="0"/>
                              </a:moveTo>
                              <a:lnTo>
                                <a:pt x="22" y="0"/>
                              </a:lnTo>
                              <a:lnTo>
                                <a:pt x="27" y="2"/>
                              </a:lnTo>
                              <a:lnTo>
                                <a:pt x="31" y="3"/>
                              </a:lnTo>
                              <a:lnTo>
                                <a:pt x="32" y="7"/>
                              </a:lnTo>
                              <a:lnTo>
                                <a:pt x="35" y="9"/>
                              </a:lnTo>
                              <a:lnTo>
                                <a:pt x="35" y="13"/>
                              </a:lnTo>
                              <a:lnTo>
                                <a:pt x="36" y="15"/>
                              </a:lnTo>
                              <a:lnTo>
                                <a:pt x="34" y="25"/>
                              </a:lnTo>
                              <a:lnTo>
                                <a:pt x="31" y="30"/>
                              </a:lnTo>
                              <a:lnTo>
                                <a:pt x="29" y="32"/>
                              </a:lnTo>
                              <a:lnTo>
                                <a:pt x="24" y="34"/>
                              </a:lnTo>
                              <a:lnTo>
                                <a:pt x="12" y="34"/>
                              </a:lnTo>
                              <a:lnTo>
                                <a:pt x="8" y="32"/>
                              </a:lnTo>
                              <a:lnTo>
                                <a:pt x="3" y="27"/>
                              </a:lnTo>
                              <a:lnTo>
                                <a:pt x="2" y="25"/>
                              </a:lnTo>
                              <a:lnTo>
                                <a:pt x="2" y="22"/>
                              </a:lnTo>
                              <a:lnTo>
                                <a:pt x="0" y="19"/>
                              </a:lnTo>
                              <a:lnTo>
                                <a:pt x="0" y="13"/>
                              </a:lnTo>
                              <a:lnTo>
                                <a:pt x="2" y="11"/>
                              </a:lnTo>
                              <a:lnTo>
                                <a:pt x="2" y="8"/>
                              </a:lnTo>
                              <a:lnTo>
                                <a:pt x="3" y="7"/>
                              </a:lnTo>
                              <a:lnTo>
                                <a:pt x="5" y="3"/>
                              </a:lnTo>
                              <a:lnTo>
                                <a:pt x="9" y="2"/>
                              </a:lnTo>
                              <a:lnTo>
                                <a:pt x="13" y="0"/>
                              </a:lnTo>
                              <a:lnTo>
                                <a:pt x="1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3" name="Freeform 5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52" y="2399"/>
                          <a:ext cx="108" cy="15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9" y="152"/>
                            </a:cxn>
                            <a:cxn ang="0">
                              <a:pos x="0" y="152"/>
                            </a:cxn>
                            <a:cxn ang="0">
                              <a:pos x="0" y="147"/>
                            </a:cxn>
                            <a:cxn ang="0">
                              <a:pos x="29" y="121"/>
                            </a:cxn>
                            <a:cxn ang="0">
                              <a:pos x="54" y="96"/>
                            </a:cxn>
                            <a:cxn ang="0">
                              <a:pos x="65" y="83"/>
                            </a:cxn>
                            <a:cxn ang="0">
                              <a:pos x="72" y="74"/>
                            </a:cxn>
                            <a:cxn ang="0">
                              <a:pos x="77" y="65"/>
                            </a:cxn>
                            <a:cxn ang="0">
                              <a:pos x="80" y="54"/>
                            </a:cxn>
                            <a:cxn ang="0">
                              <a:pos x="82" y="45"/>
                            </a:cxn>
                            <a:cxn ang="0">
                              <a:pos x="82" y="40"/>
                            </a:cxn>
                            <a:cxn ang="0">
                              <a:pos x="79" y="33"/>
                            </a:cxn>
                            <a:cxn ang="0">
                              <a:pos x="71" y="25"/>
                            </a:cxn>
                            <a:cxn ang="0">
                              <a:pos x="67" y="22"/>
                            </a:cxn>
                            <a:cxn ang="0">
                              <a:pos x="64" y="21"/>
                            </a:cxn>
                            <a:cxn ang="0">
                              <a:pos x="59" y="21"/>
                            </a:cxn>
                            <a:cxn ang="0">
                              <a:pos x="50" y="22"/>
                            </a:cxn>
                            <a:cxn ang="0">
                              <a:pos x="40" y="28"/>
                            </a:cxn>
                            <a:cxn ang="0">
                              <a:pos x="33" y="38"/>
                            </a:cxn>
                            <a:cxn ang="0">
                              <a:pos x="28" y="35"/>
                            </a:cxn>
                            <a:cxn ang="0">
                              <a:pos x="32" y="26"/>
                            </a:cxn>
                            <a:cxn ang="0">
                              <a:pos x="36" y="18"/>
                            </a:cxn>
                            <a:cxn ang="0">
                              <a:pos x="42" y="12"/>
                            </a:cxn>
                            <a:cxn ang="0">
                              <a:pos x="52" y="6"/>
                            </a:cxn>
                            <a:cxn ang="0">
                              <a:pos x="61" y="2"/>
                            </a:cxn>
                            <a:cxn ang="0">
                              <a:pos x="72" y="0"/>
                            </a:cxn>
                            <a:cxn ang="0">
                              <a:pos x="82" y="1"/>
                            </a:cxn>
                            <a:cxn ang="0">
                              <a:pos x="90" y="5"/>
                            </a:cxn>
                            <a:cxn ang="0">
                              <a:pos x="98" y="9"/>
                            </a:cxn>
                            <a:cxn ang="0">
                              <a:pos x="105" y="20"/>
                            </a:cxn>
                            <a:cxn ang="0">
                              <a:pos x="108" y="33"/>
                            </a:cxn>
                            <a:cxn ang="0">
                              <a:pos x="107" y="44"/>
                            </a:cxn>
                            <a:cxn ang="0">
                              <a:pos x="103" y="54"/>
                            </a:cxn>
                            <a:cxn ang="0">
                              <a:pos x="99" y="62"/>
                            </a:cxn>
                            <a:cxn ang="0">
                              <a:pos x="92" y="71"/>
                            </a:cxn>
                            <a:cxn ang="0">
                              <a:pos x="84" y="82"/>
                            </a:cxn>
                            <a:cxn ang="0">
                              <a:pos x="72" y="93"/>
                            </a:cxn>
                            <a:cxn ang="0">
                              <a:pos x="57" y="108"/>
                            </a:cxn>
                            <a:cxn ang="0">
                              <a:pos x="35" y="126"/>
                            </a:cxn>
                            <a:cxn ang="0">
                              <a:pos x="74" y="126"/>
                            </a:cxn>
                            <a:cxn ang="0">
                              <a:pos x="82" y="123"/>
                            </a:cxn>
                            <a:cxn ang="0">
                              <a:pos x="85" y="121"/>
                            </a:cxn>
                            <a:cxn ang="0">
                              <a:pos x="88" y="119"/>
                            </a:cxn>
                            <a:cxn ang="0">
                              <a:pos x="90" y="115"/>
                            </a:cxn>
                            <a:cxn ang="0">
                              <a:pos x="93" y="110"/>
                            </a:cxn>
                            <a:cxn ang="0">
                              <a:pos x="98" y="110"/>
                            </a:cxn>
                            <a:cxn ang="0">
                              <a:pos x="79" y="152"/>
                            </a:cxn>
                          </a:cxnLst>
                          <a:rect l="0" t="0" r="r" b="b"/>
                          <a:pathLst>
                            <a:path w="108" h="152">
                              <a:moveTo>
                                <a:pt x="79" y="152"/>
                              </a:moveTo>
                              <a:lnTo>
                                <a:pt x="0" y="152"/>
                              </a:lnTo>
                              <a:lnTo>
                                <a:pt x="0" y="147"/>
                              </a:lnTo>
                              <a:lnTo>
                                <a:pt x="29" y="121"/>
                              </a:lnTo>
                              <a:lnTo>
                                <a:pt x="54" y="96"/>
                              </a:lnTo>
                              <a:lnTo>
                                <a:pt x="65" y="83"/>
                              </a:lnTo>
                              <a:lnTo>
                                <a:pt x="72" y="74"/>
                              </a:lnTo>
                              <a:lnTo>
                                <a:pt x="77" y="65"/>
                              </a:lnTo>
                              <a:lnTo>
                                <a:pt x="80" y="54"/>
                              </a:lnTo>
                              <a:lnTo>
                                <a:pt x="82" y="45"/>
                              </a:lnTo>
                              <a:lnTo>
                                <a:pt x="82" y="40"/>
                              </a:lnTo>
                              <a:lnTo>
                                <a:pt x="79" y="33"/>
                              </a:lnTo>
                              <a:lnTo>
                                <a:pt x="71" y="25"/>
                              </a:lnTo>
                              <a:lnTo>
                                <a:pt x="67" y="22"/>
                              </a:lnTo>
                              <a:lnTo>
                                <a:pt x="64" y="21"/>
                              </a:lnTo>
                              <a:lnTo>
                                <a:pt x="59" y="21"/>
                              </a:lnTo>
                              <a:lnTo>
                                <a:pt x="50" y="22"/>
                              </a:lnTo>
                              <a:lnTo>
                                <a:pt x="40" y="28"/>
                              </a:lnTo>
                              <a:lnTo>
                                <a:pt x="33" y="38"/>
                              </a:lnTo>
                              <a:lnTo>
                                <a:pt x="28" y="35"/>
                              </a:lnTo>
                              <a:lnTo>
                                <a:pt x="32" y="26"/>
                              </a:lnTo>
                              <a:lnTo>
                                <a:pt x="36" y="18"/>
                              </a:lnTo>
                              <a:lnTo>
                                <a:pt x="42" y="12"/>
                              </a:lnTo>
                              <a:lnTo>
                                <a:pt x="52" y="6"/>
                              </a:lnTo>
                              <a:lnTo>
                                <a:pt x="61" y="2"/>
                              </a:lnTo>
                              <a:lnTo>
                                <a:pt x="72" y="0"/>
                              </a:lnTo>
                              <a:lnTo>
                                <a:pt x="82" y="1"/>
                              </a:lnTo>
                              <a:lnTo>
                                <a:pt x="90" y="5"/>
                              </a:lnTo>
                              <a:lnTo>
                                <a:pt x="98" y="9"/>
                              </a:lnTo>
                              <a:lnTo>
                                <a:pt x="105" y="20"/>
                              </a:lnTo>
                              <a:lnTo>
                                <a:pt x="108" y="33"/>
                              </a:lnTo>
                              <a:lnTo>
                                <a:pt x="107" y="44"/>
                              </a:lnTo>
                              <a:lnTo>
                                <a:pt x="103" y="54"/>
                              </a:lnTo>
                              <a:lnTo>
                                <a:pt x="99" y="62"/>
                              </a:lnTo>
                              <a:lnTo>
                                <a:pt x="92" y="71"/>
                              </a:lnTo>
                              <a:lnTo>
                                <a:pt x="84" y="82"/>
                              </a:lnTo>
                              <a:lnTo>
                                <a:pt x="72" y="93"/>
                              </a:lnTo>
                              <a:lnTo>
                                <a:pt x="57" y="108"/>
                              </a:lnTo>
                              <a:lnTo>
                                <a:pt x="35" y="126"/>
                              </a:lnTo>
                              <a:lnTo>
                                <a:pt x="74" y="126"/>
                              </a:lnTo>
                              <a:lnTo>
                                <a:pt x="82" y="123"/>
                              </a:lnTo>
                              <a:lnTo>
                                <a:pt x="85" y="121"/>
                              </a:lnTo>
                              <a:lnTo>
                                <a:pt x="88" y="119"/>
                              </a:lnTo>
                              <a:lnTo>
                                <a:pt x="90" y="115"/>
                              </a:lnTo>
                              <a:lnTo>
                                <a:pt x="93" y="110"/>
                              </a:lnTo>
                              <a:lnTo>
                                <a:pt x="98" y="110"/>
                              </a:lnTo>
                              <a:lnTo>
                                <a:pt x="79" y="1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4" name="Line 5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1804"/>
                          <a:ext cx="19" cy="0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5" name="Freeform 545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095" y="1729"/>
                          <a:ext cx="100" cy="15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7" y="2"/>
                            </a:cxn>
                            <a:cxn ang="0">
                              <a:pos x="85" y="7"/>
                            </a:cxn>
                            <a:cxn ang="0">
                              <a:pos x="96" y="19"/>
                            </a:cxn>
                            <a:cxn ang="0">
                              <a:pos x="100" y="42"/>
                            </a:cxn>
                            <a:cxn ang="0">
                              <a:pos x="95" y="79"/>
                            </a:cxn>
                            <a:cxn ang="0">
                              <a:pos x="84" y="113"/>
                            </a:cxn>
                            <a:cxn ang="0">
                              <a:pos x="71" y="130"/>
                            </a:cxn>
                            <a:cxn ang="0">
                              <a:pos x="58" y="145"/>
                            </a:cxn>
                            <a:cxn ang="0">
                              <a:pos x="45" y="152"/>
                            </a:cxn>
                            <a:cxn ang="0">
                              <a:pos x="38" y="154"/>
                            </a:cxn>
                            <a:cxn ang="0">
                              <a:pos x="22" y="153"/>
                            </a:cxn>
                            <a:cxn ang="0">
                              <a:pos x="16" y="149"/>
                            </a:cxn>
                            <a:cxn ang="0">
                              <a:pos x="5" y="133"/>
                            </a:cxn>
                            <a:cxn ang="0">
                              <a:pos x="0" y="113"/>
                            </a:cxn>
                            <a:cxn ang="0">
                              <a:pos x="3" y="79"/>
                            </a:cxn>
                            <a:cxn ang="0">
                              <a:pos x="18" y="41"/>
                            </a:cxn>
                            <a:cxn ang="0">
                              <a:pos x="38" y="14"/>
                            </a:cxn>
                            <a:cxn ang="0">
                              <a:pos x="68" y="0"/>
                            </a:cxn>
                            <a:cxn ang="0">
                              <a:pos x="68" y="4"/>
                            </a:cxn>
                            <a:cxn ang="0">
                              <a:pos x="59" y="9"/>
                            </a:cxn>
                            <a:cxn ang="0">
                              <a:pos x="56" y="14"/>
                            </a:cxn>
                            <a:cxn ang="0">
                              <a:pos x="53" y="22"/>
                            </a:cxn>
                            <a:cxn ang="0">
                              <a:pos x="45" y="45"/>
                            </a:cxn>
                            <a:cxn ang="0">
                              <a:pos x="27" y="101"/>
                            </a:cxn>
                            <a:cxn ang="0">
                              <a:pos x="22" y="118"/>
                            </a:cxn>
                            <a:cxn ang="0">
                              <a:pos x="20" y="138"/>
                            </a:cxn>
                            <a:cxn ang="0">
                              <a:pos x="21" y="145"/>
                            </a:cxn>
                            <a:cxn ang="0">
                              <a:pos x="25" y="148"/>
                            </a:cxn>
                            <a:cxn ang="0">
                              <a:pos x="34" y="149"/>
                            </a:cxn>
                            <a:cxn ang="0">
                              <a:pos x="46" y="138"/>
                            </a:cxn>
                            <a:cxn ang="0">
                              <a:pos x="63" y="83"/>
                            </a:cxn>
                            <a:cxn ang="0">
                              <a:pos x="77" y="32"/>
                            </a:cxn>
                            <a:cxn ang="0">
                              <a:pos x="79" y="14"/>
                            </a:cxn>
                            <a:cxn ang="0">
                              <a:pos x="78" y="9"/>
                            </a:cxn>
                            <a:cxn ang="0">
                              <a:pos x="72" y="4"/>
                            </a:cxn>
                          </a:cxnLst>
                          <a:rect l="0" t="0" r="r" b="b"/>
                          <a:pathLst>
                            <a:path w="100" h="154">
                              <a:moveTo>
                                <a:pt x="68" y="0"/>
                              </a:moveTo>
                              <a:lnTo>
                                <a:pt x="77" y="2"/>
                              </a:lnTo>
                              <a:lnTo>
                                <a:pt x="82" y="4"/>
                              </a:lnTo>
                              <a:lnTo>
                                <a:pt x="85" y="7"/>
                              </a:lnTo>
                              <a:lnTo>
                                <a:pt x="92" y="14"/>
                              </a:lnTo>
                              <a:lnTo>
                                <a:pt x="96" y="19"/>
                              </a:lnTo>
                              <a:lnTo>
                                <a:pt x="100" y="33"/>
                              </a:lnTo>
                              <a:lnTo>
                                <a:pt x="100" y="42"/>
                              </a:lnTo>
                              <a:lnTo>
                                <a:pt x="98" y="60"/>
                              </a:lnTo>
                              <a:lnTo>
                                <a:pt x="95" y="79"/>
                              </a:lnTo>
                              <a:lnTo>
                                <a:pt x="90" y="97"/>
                              </a:lnTo>
                              <a:lnTo>
                                <a:pt x="84" y="113"/>
                              </a:lnTo>
                              <a:lnTo>
                                <a:pt x="77" y="122"/>
                              </a:lnTo>
                              <a:lnTo>
                                <a:pt x="71" y="130"/>
                              </a:lnTo>
                              <a:lnTo>
                                <a:pt x="65" y="138"/>
                              </a:lnTo>
                              <a:lnTo>
                                <a:pt x="58" y="145"/>
                              </a:lnTo>
                              <a:lnTo>
                                <a:pt x="49" y="149"/>
                              </a:lnTo>
                              <a:lnTo>
                                <a:pt x="45" y="152"/>
                              </a:lnTo>
                              <a:lnTo>
                                <a:pt x="43" y="153"/>
                              </a:lnTo>
                              <a:lnTo>
                                <a:pt x="38" y="154"/>
                              </a:lnTo>
                              <a:lnTo>
                                <a:pt x="26" y="154"/>
                              </a:lnTo>
                              <a:lnTo>
                                <a:pt x="22" y="153"/>
                              </a:lnTo>
                              <a:lnTo>
                                <a:pt x="20" y="152"/>
                              </a:lnTo>
                              <a:lnTo>
                                <a:pt x="16" y="149"/>
                              </a:lnTo>
                              <a:lnTo>
                                <a:pt x="9" y="142"/>
                              </a:lnTo>
                              <a:lnTo>
                                <a:pt x="5" y="133"/>
                              </a:lnTo>
                              <a:lnTo>
                                <a:pt x="1" y="122"/>
                              </a:lnTo>
                              <a:lnTo>
                                <a:pt x="0" y="113"/>
                              </a:lnTo>
                              <a:lnTo>
                                <a:pt x="1" y="96"/>
                              </a:lnTo>
                              <a:lnTo>
                                <a:pt x="3" y="79"/>
                              </a:lnTo>
                              <a:lnTo>
                                <a:pt x="9" y="60"/>
                              </a:lnTo>
                              <a:lnTo>
                                <a:pt x="18" y="41"/>
                              </a:lnTo>
                              <a:lnTo>
                                <a:pt x="27" y="26"/>
                              </a:lnTo>
                              <a:lnTo>
                                <a:pt x="38" y="14"/>
                              </a:lnTo>
                              <a:lnTo>
                                <a:pt x="49" y="4"/>
                              </a:lnTo>
                              <a:lnTo>
                                <a:pt x="68" y="0"/>
                              </a:lnTo>
                              <a:close/>
                              <a:moveTo>
                                <a:pt x="70" y="4"/>
                              </a:moveTo>
                              <a:lnTo>
                                <a:pt x="68" y="4"/>
                              </a:lnTo>
                              <a:lnTo>
                                <a:pt x="60" y="8"/>
                              </a:lnTo>
                              <a:lnTo>
                                <a:pt x="59" y="9"/>
                              </a:lnTo>
                              <a:lnTo>
                                <a:pt x="58" y="12"/>
                              </a:lnTo>
                              <a:lnTo>
                                <a:pt x="56" y="14"/>
                              </a:lnTo>
                              <a:lnTo>
                                <a:pt x="54" y="17"/>
                              </a:lnTo>
                              <a:lnTo>
                                <a:pt x="53" y="22"/>
                              </a:lnTo>
                              <a:lnTo>
                                <a:pt x="51" y="28"/>
                              </a:lnTo>
                              <a:lnTo>
                                <a:pt x="45" y="45"/>
                              </a:lnTo>
                              <a:lnTo>
                                <a:pt x="39" y="65"/>
                              </a:lnTo>
                              <a:lnTo>
                                <a:pt x="27" y="101"/>
                              </a:lnTo>
                              <a:lnTo>
                                <a:pt x="25" y="113"/>
                              </a:lnTo>
                              <a:lnTo>
                                <a:pt x="22" y="118"/>
                              </a:lnTo>
                              <a:lnTo>
                                <a:pt x="21" y="129"/>
                              </a:lnTo>
                              <a:lnTo>
                                <a:pt x="20" y="138"/>
                              </a:lnTo>
                              <a:lnTo>
                                <a:pt x="20" y="141"/>
                              </a:lnTo>
                              <a:lnTo>
                                <a:pt x="21" y="145"/>
                              </a:lnTo>
                              <a:lnTo>
                                <a:pt x="22" y="147"/>
                              </a:lnTo>
                              <a:lnTo>
                                <a:pt x="25" y="148"/>
                              </a:lnTo>
                              <a:lnTo>
                                <a:pt x="28" y="149"/>
                              </a:lnTo>
                              <a:lnTo>
                                <a:pt x="34" y="149"/>
                              </a:lnTo>
                              <a:lnTo>
                                <a:pt x="39" y="147"/>
                              </a:lnTo>
                              <a:lnTo>
                                <a:pt x="46" y="138"/>
                              </a:lnTo>
                              <a:lnTo>
                                <a:pt x="56" y="109"/>
                              </a:lnTo>
                              <a:lnTo>
                                <a:pt x="63" y="83"/>
                              </a:lnTo>
                              <a:lnTo>
                                <a:pt x="72" y="52"/>
                              </a:lnTo>
                              <a:lnTo>
                                <a:pt x="77" y="32"/>
                              </a:lnTo>
                              <a:lnTo>
                                <a:pt x="79" y="16"/>
                              </a:lnTo>
                              <a:lnTo>
                                <a:pt x="79" y="14"/>
                              </a:lnTo>
                              <a:lnTo>
                                <a:pt x="78" y="12"/>
                              </a:lnTo>
                              <a:lnTo>
                                <a:pt x="78" y="9"/>
                              </a:lnTo>
                              <a:lnTo>
                                <a:pt x="77" y="7"/>
                              </a:lnTo>
                              <a:lnTo>
                                <a:pt x="72" y="4"/>
                              </a:lnTo>
                              <a:lnTo>
                                <a:pt x="70" y="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6" name="Freeform 5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92" y="1847"/>
                          <a:ext cx="36" cy="3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7" y="0"/>
                            </a:cxn>
                            <a:cxn ang="0">
                              <a:pos x="22" y="2"/>
                            </a:cxn>
                            <a:cxn ang="0">
                              <a:pos x="26" y="4"/>
                            </a:cxn>
                            <a:cxn ang="0">
                              <a:pos x="31" y="5"/>
                            </a:cxn>
                            <a:cxn ang="0">
                              <a:pos x="32" y="9"/>
                            </a:cxn>
                            <a:cxn ang="0">
                              <a:pos x="35" y="11"/>
                            </a:cxn>
                            <a:cxn ang="0">
                              <a:pos x="35" y="15"/>
                            </a:cxn>
                            <a:cxn ang="0">
                              <a:pos x="36" y="17"/>
                            </a:cxn>
                            <a:cxn ang="0">
                              <a:pos x="33" y="27"/>
                            </a:cxn>
                            <a:cxn ang="0">
                              <a:pos x="31" y="31"/>
                            </a:cxn>
                            <a:cxn ang="0">
                              <a:pos x="29" y="34"/>
                            </a:cxn>
                            <a:cxn ang="0">
                              <a:pos x="24" y="36"/>
                            </a:cxn>
                            <a:cxn ang="0">
                              <a:pos x="12" y="36"/>
                            </a:cxn>
                            <a:cxn ang="0">
                              <a:pos x="7" y="34"/>
                            </a:cxn>
                            <a:cxn ang="0">
                              <a:pos x="3" y="29"/>
                            </a:cxn>
                            <a:cxn ang="0">
                              <a:pos x="1" y="27"/>
                            </a:cxn>
                            <a:cxn ang="0">
                              <a:pos x="1" y="24"/>
                            </a:cxn>
                            <a:cxn ang="0">
                              <a:pos x="0" y="21"/>
                            </a:cxn>
                            <a:cxn ang="0">
                              <a:pos x="0" y="15"/>
                            </a:cxn>
                            <a:cxn ang="0">
                              <a:pos x="1" y="12"/>
                            </a:cxn>
                            <a:cxn ang="0">
                              <a:pos x="1" y="10"/>
                            </a:cxn>
                            <a:cxn ang="0">
                              <a:pos x="3" y="9"/>
                            </a:cxn>
                            <a:cxn ang="0">
                              <a:pos x="5" y="5"/>
                            </a:cxn>
                            <a:cxn ang="0">
                              <a:pos x="9" y="4"/>
                            </a:cxn>
                            <a:cxn ang="0">
                              <a:pos x="13" y="2"/>
                            </a:cxn>
                            <a:cxn ang="0">
                              <a:pos x="17" y="0"/>
                            </a:cxn>
                          </a:cxnLst>
                          <a:rect l="0" t="0" r="r" b="b"/>
                          <a:pathLst>
                            <a:path w="36" h="36">
                              <a:moveTo>
                                <a:pt x="17" y="0"/>
                              </a:moveTo>
                              <a:lnTo>
                                <a:pt x="22" y="2"/>
                              </a:lnTo>
                              <a:lnTo>
                                <a:pt x="26" y="4"/>
                              </a:lnTo>
                              <a:lnTo>
                                <a:pt x="31" y="5"/>
                              </a:lnTo>
                              <a:lnTo>
                                <a:pt x="32" y="9"/>
                              </a:lnTo>
                              <a:lnTo>
                                <a:pt x="35" y="11"/>
                              </a:lnTo>
                              <a:lnTo>
                                <a:pt x="35" y="15"/>
                              </a:lnTo>
                              <a:lnTo>
                                <a:pt x="36" y="17"/>
                              </a:lnTo>
                              <a:lnTo>
                                <a:pt x="33" y="27"/>
                              </a:lnTo>
                              <a:lnTo>
                                <a:pt x="31" y="31"/>
                              </a:lnTo>
                              <a:lnTo>
                                <a:pt x="29" y="34"/>
                              </a:lnTo>
                              <a:lnTo>
                                <a:pt x="24" y="36"/>
                              </a:lnTo>
                              <a:lnTo>
                                <a:pt x="12" y="36"/>
                              </a:lnTo>
                              <a:lnTo>
                                <a:pt x="7" y="34"/>
                              </a:lnTo>
                              <a:lnTo>
                                <a:pt x="3" y="29"/>
                              </a:lnTo>
                              <a:lnTo>
                                <a:pt x="1" y="27"/>
                              </a:lnTo>
                              <a:lnTo>
                                <a:pt x="1" y="24"/>
                              </a:lnTo>
                              <a:lnTo>
                                <a:pt x="0" y="21"/>
                              </a:lnTo>
                              <a:lnTo>
                                <a:pt x="0" y="15"/>
                              </a:lnTo>
                              <a:lnTo>
                                <a:pt x="1" y="12"/>
                              </a:lnTo>
                              <a:lnTo>
                                <a:pt x="1" y="10"/>
                              </a:lnTo>
                              <a:lnTo>
                                <a:pt x="3" y="9"/>
                              </a:lnTo>
                              <a:lnTo>
                                <a:pt x="5" y="5"/>
                              </a:lnTo>
                              <a:lnTo>
                                <a:pt x="9" y="4"/>
                              </a:lnTo>
                              <a:lnTo>
                                <a:pt x="13" y="2"/>
                              </a:lnTo>
                              <a:lnTo>
                                <a:pt x="17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7" name="Freeform 5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50" y="1729"/>
                          <a:ext cx="109" cy="15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0" y="152"/>
                            </a:cxn>
                            <a:cxn ang="0">
                              <a:pos x="0" y="152"/>
                            </a:cxn>
                            <a:cxn ang="0">
                              <a:pos x="0" y="147"/>
                            </a:cxn>
                            <a:cxn ang="0">
                              <a:pos x="30" y="121"/>
                            </a:cxn>
                            <a:cxn ang="0">
                              <a:pos x="55" y="96"/>
                            </a:cxn>
                            <a:cxn ang="0">
                              <a:pos x="66" y="83"/>
                            </a:cxn>
                            <a:cxn ang="0">
                              <a:pos x="73" y="73"/>
                            </a:cxn>
                            <a:cxn ang="0">
                              <a:pos x="78" y="65"/>
                            </a:cxn>
                            <a:cxn ang="0">
                              <a:pos x="81" y="54"/>
                            </a:cxn>
                            <a:cxn ang="0">
                              <a:pos x="82" y="45"/>
                            </a:cxn>
                            <a:cxn ang="0">
                              <a:pos x="82" y="40"/>
                            </a:cxn>
                            <a:cxn ang="0">
                              <a:pos x="80" y="33"/>
                            </a:cxn>
                            <a:cxn ang="0">
                              <a:pos x="72" y="25"/>
                            </a:cxn>
                            <a:cxn ang="0">
                              <a:pos x="68" y="22"/>
                            </a:cxn>
                            <a:cxn ang="0">
                              <a:pos x="65" y="21"/>
                            </a:cxn>
                            <a:cxn ang="0">
                              <a:pos x="60" y="21"/>
                            </a:cxn>
                            <a:cxn ang="0">
                              <a:pos x="50" y="22"/>
                            </a:cxn>
                            <a:cxn ang="0">
                              <a:pos x="41" y="28"/>
                            </a:cxn>
                            <a:cxn ang="0">
                              <a:pos x="34" y="38"/>
                            </a:cxn>
                            <a:cxn ang="0">
                              <a:pos x="29" y="35"/>
                            </a:cxn>
                            <a:cxn ang="0">
                              <a:pos x="32" y="26"/>
                            </a:cxn>
                            <a:cxn ang="0">
                              <a:pos x="37" y="17"/>
                            </a:cxn>
                            <a:cxn ang="0">
                              <a:pos x="43" y="12"/>
                            </a:cxn>
                            <a:cxn ang="0">
                              <a:pos x="53" y="6"/>
                            </a:cxn>
                            <a:cxn ang="0">
                              <a:pos x="62" y="2"/>
                            </a:cxn>
                            <a:cxn ang="0">
                              <a:pos x="73" y="0"/>
                            </a:cxn>
                            <a:cxn ang="0">
                              <a:pos x="82" y="1"/>
                            </a:cxn>
                            <a:cxn ang="0">
                              <a:pos x="91" y="4"/>
                            </a:cxn>
                            <a:cxn ang="0">
                              <a:pos x="99" y="9"/>
                            </a:cxn>
                            <a:cxn ang="0">
                              <a:pos x="106" y="20"/>
                            </a:cxn>
                            <a:cxn ang="0">
                              <a:pos x="109" y="33"/>
                            </a:cxn>
                            <a:cxn ang="0">
                              <a:pos x="107" y="44"/>
                            </a:cxn>
                            <a:cxn ang="0">
                              <a:pos x="104" y="53"/>
                            </a:cxn>
                            <a:cxn ang="0">
                              <a:pos x="97" y="66"/>
                            </a:cxn>
                            <a:cxn ang="0">
                              <a:pos x="85" y="82"/>
                            </a:cxn>
                            <a:cxn ang="0">
                              <a:pos x="73" y="92"/>
                            </a:cxn>
                            <a:cxn ang="0">
                              <a:pos x="57" y="108"/>
                            </a:cxn>
                            <a:cxn ang="0">
                              <a:pos x="36" y="126"/>
                            </a:cxn>
                            <a:cxn ang="0">
                              <a:pos x="75" y="126"/>
                            </a:cxn>
                            <a:cxn ang="0">
                              <a:pos x="82" y="123"/>
                            </a:cxn>
                            <a:cxn ang="0">
                              <a:pos x="86" y="121"/>
                            </a:cxn>
                            <a:cxn ang="0">
                              <a:pos x="88" y="118"/>
                            </a:cxn>
                            <a:cxn ang="0">
                              <a:pos x="91" y="115"/>
                            </a:cxn>
                            <a:cxn ang="0">
                              <a:pos x="94" y="110"/>
                            </a:cxn>
                            <a:cxn ang="0">
                              <a:pos x="99" y="110"/>
                            </a:cxn>
                            <a:cxn ang="0">
                              <a:pos x="80" y="152"/>
                            </a:cxn>
                          </a:cxnLst>
                          <a:rect l="0" t="0" r="r" b="b"/>
                          <a:pathLst>
                            <a:path w="109" h="152">
                              <a:moveTo>
                                <a:pt x="80" y="152"/>
                              </a:moveTo>
                              <a:lnTo>
                                <a:pt x="0" y="152"/>
                              </a:lnTo>
                              <a:lnTo>
                                <a:pt x="0" y="147"/>
                              </a:lnTo>
                              <a:lnTo>
                                <a:pt x="30" y="121"/>
                              </a:lnTo>
                              <a:lnTo>
                                <a:pt x="55" y="96"/>
                              </a:lnTo>
                              <a:lnTo>
                                <a:pt x="66" y="83"/>
                              </a:lnTo>
                              <a:lnTo>
                                <a:pt x="73" y="73"/>
                              </a:lnTo>
                              <a:lnTo>
                                <a:pt x="78" y="65"/>
                              </a:lnTo>
                              <a:lnTo>
                                <a:pt x="81" y="54"/>
                              </a:lnTo>
                              <a:lnTo>
                                <a:pt x="82" y="45"/>
                              </a:lnTo>
                              <a:lnTo>
                                <a:pt x="82" y="40"/>
                              </a:lnTo>
                              <a:lnTo>
                                <a:pt x="80" y="33"/>
                              </a:lnTo>
                              <a:lnTo>
                                <a:pt x="72" y="25"/>
                              </a:lnTo>
                              <a:lnTo>
                                <a:pt x="68" y="22"/>
                              </a:lnTo>
                              <a:lnTo>
                                <a:pt x="65" y="21"/>
                              </a:lnTo>
                              <a:lnTo>
                                <a:pt x="60" y="21"/>
                              </a:lnTo>
                              <a:lnTo>
                                <a:pt x="50" y="22"/>
                              </a:lnTo>
                              <a:lnTo>
                                <a:pt x="41" y="28"/>
                              </a:lnTo>
                              <a:lnTo>
                                <a:pt x="34" y="38"/>
                              </a:lnTo>
                              <a:lnTo>
                                <a:pt x="29" y="35"/>
                              </a:lnTo>
                              <a:lnTo>
                                <a:pt x="32" y="26"/>
                              </a:lnTo>
                              <a:lnTo>
                                <a:pt x="37" y="17"/>
                              </a:lnTo>
                              <a:lnTo>
                                <a:pt x="43" y="12"/>
                              </a:lnTo>
                              <a:lnTo>
                                <a:pt x="53" y="6"/>
                              </a:lnTo>
                              <a:lnTo>
                                <a:pt x="62" y="2"/>
                              </a:lnTo>
                              <a:lnTo>
                                <a:pt x="73" y="0"/>
                              </a:lnTo>
                              <a:lnTo>
                                <a:pt x="82" y="1"/>
                              </a:lnTo>
                              <a:lnTo>
                                <a:pt x="91" y="4"/>
                              </a:lnTo>
                              <a:lnTo>
                                <a:pt x="99" y="9"/>
                              </a:lnTo>
                              <a:lnTo>
                                <a:pt x="106" y="20"/>
                              </a:lnTo>
                              <a:lnTo>
                                <a:pt x="109" y="33"/>
                              </a:lnTo>
                              <a:lnTo>
                                <a:pt x="107" y="44"/>
                              </a:lnTo>
                              <a:lnTo>
                                <a:pt x="104" y="53"/>
                              </a:lnTo>
                              <a:lnTo>
                                <a:pt x="97" y="66"/>
                              </a:lnTo>
                              <a:lnTo>
                                <a:pt x="85" y="82"/>
                              </a:lnTo>
                              <a:lnTo>
                                <a:pt x="73" y="92"/>
                              </a:lnTo>
                              <a:lnTo>
                                <a:pt x="57" y="108"/>
                              </a:lnTo>
                              <a:lnTo>
                                <a:pt x="36" y="126"/>
                              </a:lnTo>
                              <a:lnTo>
                                <a:pt x="75" y="126"/>
                              </a:lnTo>
                              <a:lnTo>
                                <a:pt x="82" y="123"/>
                              </a:lnTo>
                              <a:lnTo>
                                <a:pt x="86" y="121"/>
                              </a:lnTo>
                              <a:lnTo>
                                <a:pt x="88" y="118"/>
                              </a:lnTo>
                              <a:lnTo>
                                <a:pt x="91" y="115"/>
                              </a:lnTo>
                              <a:lnTo>
                                <a:pt x="94" y="110"/>
                              </a:lnTo>
                              <a:lnTo>
                                <a:pt x="99" y="110"/>
                              </a:lnTo>
                              <a:lnTo>
                                <a:pt x="80" y="1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8" name="Line 5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1467"/>
                          <a:ext cx="19" cy="0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39" name="Freeform 549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092" y="1392"/>
                          <a:ext cx="100" cy="15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8" y="3"/>
                            </a:cxn>
                            <a:cxn ang="0">
                              <a:pos x="86" y="8"/>
                            </a:cxn>
                            <a:cxn ang="0">
                              <a:pos x="97" y="19"/>
                            </a:cxn>
                            <a:cxn ang="0">
                              <a:pos x="100" y="43"/>
                            </a:cxn>
                            <a:cxn ang="0">
                              <a:pos x="95" y="80"/>
                            </a:cxn>
                            <a:cxn ang="0">
                              <a:pos x="85" y="113"/>
                            </a:cxn>
                            <a:cxn ang="0">
                              <a:pos x="72" y="131"/>
                            </a:cxn>
                            <a:cxn ang="0">
                              <a:pos x="59" y="145"/>
                            </a:cxn>
                            <a:cxn ang="0">
                              <a:pos x="46" y="152"/>
                            </a:cxn>
                            <a:cxn ang="0">
                              <a:pos x="38" y="155"/>
                            </a:cxn>
                            <a:cxn ang="0">
                              <a:pos x="23" y="154"/>
                            </a:cxn>
                            <a:cxn ang="0">
                              <a:pos x="17" y="150"/>
                            </a:cxn>
                            <a:cxn ang="0">
                              <a:pos x="5" y="133"/>
                            </a:cxn>
                            <a:cxn ang="0">
                              <a:pos x="0" y="113"/>
                            </a:cxn>
                            <a:cxn ang="0">
                              <a:pos x="4" y="80"/>
                            </a:cxn>
                            <a:cxn ang="0">
                              <a:pos x="18" y="42"/>
                            </a:cxn>
                            <a:cxn ang="0">
                              <a:pos x="38" y="15"/>
                            </a:cxn>
                            <a:cxn ang="0">
                              <a:pos x="68" y="0"/>
                            </a:cxn>
                            <a:cxn ang="0">
                              <a:pos x="68" y="5"/>
                            </a:cxn>
                            <a:cxn ang="0">
                              <a:pos x="60" y="10"/>
                            </a:cxn>
                            <a:cxn ang="0">
                              <a:pos x="56" y="15"/>
                            </a:cxn>
                            <a:cxn ang="0">
                              <a:pos x="54" y="23"/>
                            </a:cxn>
                            <a:cxn ang="0">
                              <a:pos x="46" y="46"/>
                            </a:cxn>
                            <a:cxn ang="0">
                              <a:pos x="28" y="101"/>
                            </a:cxn>
                            <a:cxn ang="0">
                              <a:pos x="23" y="119"/>
                            </a:cxn>
                            <a:cxn ang="0">
                              <a:pos x="21" y="138"/>
                            </a:cxn>
                            <a:cxn ang="0">
                              <a:pos x="22" y="145"/>
                            </a:cxn>
                            <a:cxn ang="0">
                              <a:pos x="25" y="149"/>
                            </a:cxn>
                            <a:cxn ang="0">
                              <a:pos x="35" y="150"/>
                            </a:cxn>
                            <a:cxn ang="0">
                              <a:pos x="47" y="138"/>
                            </a:cxn>
                            <a:cxn ang="0">
                              <a:pos x="63" y="84"/>
                            </a:cxn>
                            <a:cxn ang="0">
                              <a:pos x="78" y="32"/>
                            </a:cxn>
                            <a:cxn ang="0">
                              <a:pos x="80" y="15"/>
                            </a:cxn>
                            <a:cxn ang="0">
                              <a:pos x="79" y="10"/>
                            </a:cxn>
                            <a:cxn ang="0">
                              <a:pos x="73" y="5"/>
                            </a:cxn>
                          </a:cxnLst>
                          <a:rect l="0" t="0" r="r" b="b"/>
                          <a:pathLst>
                            <a:path w="100" h="155">
                              <a:moveTo>
                                <a:pt x="68" y="0"/>
                              </a:moveTo>
                              <a:lnTo>
                                <a:pt x="78" y="3"/>
                              </a:lnTo>
                              <a:lnTo>
                                <a:pt x="82" y="5"/>
                              </a:lnTo>
                              <a:lnTo>
                                <a:pt x="86" y="8"/>
                              </a:lnTo>
                              <a:lnTo>
                                <a:pt x="93" y="15"/>
                              </a:lnTo>
                              <a:lnTo>
                                <a:pt x="97" y="19"/>
                              </a:lnTo>
                              <a:lnTo>
                                <a:pt x="100" y="34"/>
                              </a:lnTo>
                              <a:lnTo>
                                <a:pt x="100" y="43"/>
                              </a:lnTo>
                              <a:lnTo>
                                <a:pt x="99" y="61"/>
                              </a:lnTo>
                              <a:lnTo>
                                <a:pt x="95" y="80"/>
                              </a:lnTo>
                              <a:lnTo>
                                <a:pt x="91" y="98"/>
                              </a:lnTo>
                              <a:lnTo>
                                <a:pt x="85" y="113"/>
                              </a:lnTo>
                              <a:lnTo>
                                <a:pt x="78" y="123"/>
                              </a:lnTo>
                              <a:lnTo>
                                <a:pt x="72" y="131"/>
                              </a:lnTo>
                              <a:lnTo>
                                <a:pt x="66" y="138"/>
                              </a:lnTo>
                              <a:lnTo>
                                <a:pt x="59" y="145"/>
                              </a:lnTo>
                              <a:lnTo>
                                <a:pt x="49" y="150"/>
                              </a:lnTo>
                              <a:lnTo>
                                <a:pt x="46" y="152"/>
                              </a:lnTo>
                              <a:lnTo>
                                <a:pt x="43" y="154"/>
                              </a:lnTo>
                              <a:lnTo>
                                <a:pt x="38" y="155"/>
                              </a:lnTo>
                              <a:lnTo>
                                <a:pt x="27" y="155"/>
                              </a:lnTo>
                              <a:lnTo>
                                <a:pt x="23" y="154"/>
                              </a:lnTo>
                              <a:lnTo>
                                <a:pt x="21" y="152"/>
                              </a:lnTo>
                              <a:lnTo>
                                <a:pt x="17" y="150"/>
                              </a:lnTo>
                              <a:lnTo>
                                <a:pt x="10" y="143"/>
                              </a:lnTo>
                              <a:lnTo>
                                <a:pt x="5" y="133"/>
                              </a:lnTo>
                              <a:lnTo>
                                <a:pt x="2" y="123"/>
                              </a:lnTo>
                              <a:lnTo>
                                <a:pt x="0" y="113"/>
                              </a:lnTo>
                              <a:lnTo>
                                <a:pt x="2" y="97"/>
                              </a:lnTo>
                              <a:lnTo>
                                <a:pt x="4" y="80"/>
                              </a:lnTo>
                              <a:lnTo>
                                <a:pt x="10" y="61"/>
                              </a:lnTo>
                              <a:lnTo>
                                <a:pt x="18" y="42"/>
                              </a:lnTo>
                              <a:lnTo>
                                <a:pt x="28" y="27"/>
                              </a:lnTo>
                              <a:lnTo>
                                <a:pt x="38" y="15"/>
                              </a:lnTo>
                              <a:lnTo>
                                <a:pt x="49" y="5"/>
                              </a:lnTo>
                              <a:lnTo>
                                <a:pt x="68" y="0"/>
                              </a:lnTo>
                              <a:close/>
                              <a:moveTo>
                                <a:pt x="71" y="5"/>
                              </a:moveTo>
                              <a:lnTo>
                                <a:pt x="68" y="5"/>
                              </a:lnTo>
                              <a:lnTo>
                                <a:pt x="61" y="9"/>
                              </a:lnTo>
                              <a:lnTo>
                                <a:pt x="60" y="10"/>
                              </a:lnTo>
                              <a:lnTo>
                                <a:pt x="59" y="12"/>
                              </a:lnTo>
                              <a:lnTo>
                                <a:pt x="56" y="15"/>
                              </a:lnTo>
                              <a:lnTo>
                                <a:pt x="55" y="18"/>
                              </a:lnTo>
                              <a:lnTo>
                                <a:pt x="54" y="23"/>
                              </a:lnTo>
                              <a:lnTo>
                                <a:pt x="52" y="29"/>
                              </a:lnTo>
                              <a:lnTo>
                                <a:pt x="46" y="46"/>
                              </a:lnTo>
                              <a:lnTo>
                                <a:pt x="40" y="66"/>
                              </a:lnTo>
                              <a:lnTo>
                                <a:pt x="28" y="101"/>
                              </a:lnTo>
                              <a:lnTo>
                                <a:pt x="25" y="113"/>
                              </a:lnTo>
                              <a:lnTo>
                                <a:pt x="23" y="119"/>
                              </a:lnTo>
                              <a:lnTo>
                                <a:pt x="22" y="130"/>
                              </a:lnTo>
                              <a:lnTo>
                                <a:pt x="21" y="138"/>
                              </a:lnTo>
                              <a:lnTo>
                                <a:pt x="21" y="142"/>
                              </a:lnTo>
                              <a:lnTo>
                                <a:pt x="22" y="145"/>
                              </a:lnTo>
                              <a:lnTo>
                                <a:pt x="23" y="148"/>
                              </a:lnTo>
                              <a:lnTo>
                                <a:pt x="25" y="149"/>
                              </a:lnTo>
                              <a:lnTo>
                                <a:pt x="29" y="150"/>
                              </a:lnTo>
                              <a:lnTo>
                                <a:pt x="35" y="150"/>
                              </a:lnTo>
                              <a:lnTo>
                                <a:pt x="40" y="148"/>
                              </a:lnTo>
                              <a:lnTo>
                                <a:pt x="47" y="138"/>
                              </a:lnTo>
                              <a:lnTo>
                                <a:pt x="56" y="110"/>
                              </a:lnTo>
                              <a:lnTo>
                                <a:pt x="63" y="84"/>
                              </a:lnTo>
                              <a:lnTo>
                                <a:pt x="73" y="53"/>
                              </a:lnTo>
                              <a:lnTo>
                                <a:pt x="78" y="32"/>
                              </a:lnTo>
                              <a:lnTo>
                                <a:pt x="80" y="17"/>
                              </a:lnTo>
                              <a:lnTo>
                                <a:pt x="80" y="15"/>
                              </a:lnTo>
                              <a:lnTo>
                                <a:pt x="79" y="12"/>
                              </a:lnTo>
                              <a:lnTo>
                                <a:pt x="79" y="10"/>
                              </a:lnTo>
                              <a:lnTo>
                                <a:pt x="78" y="8"/>
                              </a:lnTo>
                              <a:lnTo>
                                <a:pt x="73" y="5"/>
                              </a:lnTo>
                              <a:lnTo>
                                <a:pt x="71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0" name="Freeform 5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90" y="1511"/>
                          <a:ext cx="35" cy="3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6" y="0"/>
                            </a:cxn>
                            <a:cxn ang="0">
                              <a:pos x="21" y="1"/>
                            </a:cxn>
                            <a:cxn ang="0">
                              <a:pos x="26" y="4"/>
                            </a:cxn>
                            <a:cxn ang="0">
                              <a:pos x="31" y="5"/>
                            </a:cxn>
                            <a:cxn ang="0">
                              <a:pos x="32" y="9"/>
                            </a:cxn>
                            <a:cxn ang="0">
                              <a:pos x="34" y="11"/>
                            </a:cxn>
                            <a:cxn ang="0">
                              <a:pos x="34" y="14"/>
                            </a:cxn>
                            <a:cxn ang="0">
                              <a:pos x="35" y="17"/>
                            </a:cxn>
                            <a:cxn ang="0">
                              <a:pos x="33" y="26"/>
                            </a:cxn>
                            <a:cxn ang="0">
                              <a:pos x="31" y="31"/>
                            </a:cxn>
                            <a:cxn ang="0">
                              <a:pos x="28" y="33"/>
                            </a:cxn>
                            <a:cxn ang="0">
                              <a:pos x="24" y="36"/>
                            </a:cxn>
                            <a:cxn ang="0">
                              <a:pos x="12" y="36"/>
                            </a:cxn>
                            <a:cxn ang="0">
                              <a:pos x="7" y="33"/>
                            </a:cxn>
                            <a:cxn ang="0">
                              <a:pos x="2" y="29"/>
                            </a:cxn>
                            <a:cxn ang="0">
                              <a:pos x="1" y="26"/>
                            </a:cxn>
                            <a:cxn ang="0">
                              <a:pos x="1" y="24"/>
                            </a:cxn>
                            <a:cxn ang="0">
                              <a:pos x="0" y="20"/>
                            </a:cxn>
                            <a:cxn ang="0">
                              <a:pos x="0" y="14"/>
                            </a:cxn>
                            <a:cxn ang="0">
                              <a:pos x="1" y="12"/>
                            </a:cxn>
                            <a:cxn ang="0">
                              <a:pos x="1" y="10"/>
                            </a:cxn>
                            <a:cxn ang="0">
                              <a:pos x="2" y="9"/>
                            </a:cxn>
                            <a:cxn ang="0">
                              <a:pos x="5" y="5"/>
                            </a:cxn>
                            <a:cxn ang="0">
                              <a:pos x="8" y="4"/>
                            </a:cxn>
                            <a:cxn ang="0">
                              <a:pos x="13" y="1"/>
                            </a:cxn>
                            <a:cxn ang="0">
                              <a:pos x="16" y="0"/>
                            </a:cxn>
                          </a:cxnLst>
                          <a:rect l="0" t="0" r="r" b="b"/>
                          <a:pathLst>
                            <a:path w="35" h="36">
                              <a:moveTo>
                                <a:pt x="16" y="0"/>
                              </a:moveTo>
                              <a:lnTo>
                                <a:pt x="21" y="1"/>
                              </a:lnTo>
                              <a:lnTo>
                                <a:pt x="26" y="4"/>
                              </a:lnTo>
                              <a:lnTo>
                                <a:pt x="31" y="5"/>
                              </a:lnTo>
                              <a:lnTo>
                                <a:pt x="32" y="9"/>
                              </a:lnTo>
                              <a:lnTo>
                                <a:pt x="34" y="11"/>
                              </a:lnTo>
                              <a:lnTo>
                                <a:pt x="34" y="14"/>
                              </a:lnTo>
                              <a:lnTo>
                                <a:pt x="35" y="17"/>
                              </a:lnTo>
                              <a:lnTo>
                                <a:pt x="33" y="26"/>
                              </a:lnTo>
                              <a:lnTo>
                                <a:pt x="31" y="31"/>
                              </a:lnTo>
                              <a:lnTo>
                                <a:pt x="28" y="33"/>
                              </a:lnTo>
                              <a:lnTo>
                                <a:pt x="24" y="36"/>
                              </a:lnTo>
                              <a:lnTo>
                                <a:pt x="12" y="36"/>
                              </a:lnTo>
                              <a:lnTo>
                                <a:pt x="7" y="33"/>
                              </a:lnTo>
                              <a:lnTo>
                                <a:pt x="2" y="29"/>
                              </a:lnTo>
                              <a:lnTo>
                                <a:pt x="1" y="26"/>
                              </a:lnTo>
                              <a:lnTo>
                                <a:pt x="1" y="24"/>
                              </a:lnTo>
                              <a:lnTo>
                                <a:pt x="0" y="20"/>
                              </a:lnTo>
                              <a:lnTo>
                                <a:pt x="0" y="14"/>
                              </a:lnTo>
                              <a:lnTo>
                                <a:pt x="1" y="12"/>
                              </a:lnTo>
                              <a:lnTo>
                                <a:pt x="1" y="10"/>
                              </a:lnTo>
                              <a:lnTo>
                                <a:pt x="2" y="9"/>
                              </a:lnTo>
                              <a:lnTo>
                                <a:pt x="5" y="5"/>
                              </a:lnTo>
                              <a:lnTo>
                                <a:pt x="8" y="4"/>
                              </a:lnTo>
                              <a:lnTo>
                                <a:pt x="13" y="1"/>
                              </a:lnTo>
                              <a:lnTo>
                                <a:pt x="1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1" name="Freeform 551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250" y="1395"/>
                          <a:ext cx="113" cy="14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0" y="115"/>
                            </a:cxn>
                            <a:cxn ang="0">
                              <a:pos x="0" y="115"/>
                            </a:cxn>
                            <a:cxn ang="0">
                              <a:pos x="5" y="96"/>
                            </a:cxn>
                            <a:cxn ang="0">
                              <a:pos x="99" y="0"/>
                            </a:cxn>
                            <a:cxn ang="0">
                              <a:pos x="113" y="0"/>
                            </a:cxn>
                            <a:cxn ang="0">
                              <a:pos x="82" y="96"/>
                            </a:cxn>
                            <a:cxn ang="0">
                              <a:pos x="94" y="96"/>
                            </a:cxn>
                            <a:cxn ang="0">
                              <a:pos x="90" y="115"/>
                            </a:cxn>
                            <a:cxn ang="0">
                              <a:pos x="78" y="115"/>
                            </a:cxn>
                            <a:cxn ang="0">
                              <a:pos x="66" y="149"/>
                            </a:cxn>
                            <a:cxn ang="0">
                              <a:pos x="41" y="149"/>
                            </a:cxn>
                            <a:cxn ang="0">
                              <a:pos x="50" y="115"/>
                            </a:cxn>
                            <a:cxn ang="0">
                              <a:pos x="57" y="96"/>
                            </a:cxn>
                            <a:cxn ang="0">
                              <a:pos x="73" y="45"/>
                            </a:cxn>
                            <a:cxn ang="0">
                              <a:pos x="24" y="96"/>
                            </a:cxn>
                            <a:cxn ang="0">
                              <a:pos x="57" y="96"/>
                            </a:cxn>
                          </a:cxnLst>
                          <a:rect l="0" t="0" r="r" b="b"/>
                          <a:pathLst>
                            <a:path w="113" h="149">
                              <a:moveTo>
                                <a:pt x="50" y="115"/>
                              </a:moveTo>
                              <a:lnTo>
                                <a:pt x="0" y="115"/>
                              </a:lnTo>
                              <a:lnTo>
                                <a:pt x="5" y="96"/>
                              </a:lnTo>
                              <a:lnTo>
                                <a:pt x="99" y="0"/>
                              </a:lnTo>
                              <a:lnTo>
                                <a:pt x="113" y="0"/>
                              </a:lnTo>
                              <a:lnTo>
                                <a:pt x="82" y="96"/>
                              </a:lnTo>
                              <a:lnTo>
                                <a:pt x="94" y="96"/>
                              </a:lnTo>
                              <a:lnTo>
                                <a:pt x="90" y="115"/>
                              </a:lnTo>
                              <a:lnTo>
                                <a:pt x="78" y="115"/>
                              </a:lnTo>
                              <a:lnTo>
                                <a:pt x="66" y="149"/>
                              </a:lnTo>
                              <a:lnTo>
                                <a:pt x="41" y="149"/>
                              </a:lnTo>
                              <a:lnTo>
                                <a:pt x="50" y="115"/>
                              </a:lnTo>
                              <a:close/>
                              <a:moveTo>
                                <a:pt x="57" y="96"/>
                              </a:moveTo>
                              <a:lnTo>
                                <a:pt x="73" y="45"/>
                              </a:lnTo>
                              <a:lnTo>
                                <a:pt x="24" y="96"/>
                              </a:lnTo>
                              <a:lnTo>
                                <a:pt x="57" y="9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2" name="Line 5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3062"/>
                          <a:ext cx="11" cy="0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3" name="Line 5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2978"/>
                          <a:ext cx="11" cy="0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4" name="Line 5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2894"/>
                          <a:ext cx="11" cy="0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5" name="Line 5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2726"/>
                          <a:ext cx="11" cy="0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6" name="Line 5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2642"/>
                          <a:ext cx="11" cy="0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7" name="Line 5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2558"/>
                          <a:ext cx="11" cy="0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8" name="Line 5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2391"/>
                          <a:ext cx="11" cy="0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49" name="Line 5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2306"/>
                          <a:ext cx="11" cy="0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0" name="Line 5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2223"/>
                          <a:ext cx="11" cy="0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1" name="Line 5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2054"/>
                          <a:ext cx="11" cy="0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2" name="Line 5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1971"/>
                          <a:ext cx="11" cy="0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3" name="Line 5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1887"/>
                          <a:ext cx="11" cy="0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4" name="Line 5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1719"/>
                          <a:ext cx="11" cy="0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5" name="Line 5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1635"/>
                          <a:ext cx="11" cy="0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6" name="Line 5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8" y="1552"/>
                          <a:ext cx="11" cy="0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7" name="Line 5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18" y="1383"/>
                          <a:ext cx="0" cy="1846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8" name="Freeform 568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585" y="1150"/>
                          <a:ext cx="132" cy="15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32" y="38"/>
                            </a:cxn>
                            <a:cxn ang="0">
                              <a:pos x="129" y="23"/>
                            </a:cxn>
                            <a:cxn ang="0">
                              <a:pos x="121" y="11"/>
                            </a:cxn>
                            <a:cxn ang="0">
                              <a:pos x="108" y="4"/>
                            </a:cxn>
                            <a:cxn ang="0">
                              <a:pos x="93" y="0"/>
                            </a:cxn>
                            <a:cxn ang="0">
                              <a:pos x="76" y="2"/>
                            </a:cxn>
                            <a:cxn ang="0">
                              <a:pos x="61" y="8"/>
                            </a:cxn>
                            <a:cxn ang="0">
                              <a:pos x="49" y="18"/>
                            </a:cxn>
                            <a:cxn ang="0">
                              <a:pos x="39" y="31"/>
                            </a:cxn>
                            <a:cxn ang="0">
                              <a:pos x="31" y="45"/>
                            </a:cxn>
                            <a:cxn ang="0">
                              <a:pos x="26" y="62"/>
                            </a:cxn>
                            <a:cxn ang="0">
                              <a:pos x="16" y="106"/>
                            </a:cxn>
                            <a:cxn ang="0">
                              <a:pos x="9" y="128"/>
                            </a:cxn>
                            <a:cxn ang="0">
                              <a:pos x="0" y="150"/>
                            </a:cxn>
                            <a:cxn ang="0">
                              <a:pos x="31" y="150"/>
                            </a:cxn>
                            <a:cxn ang="0">
                              <a:pos x="45" y="100"/>
                            </a:cxn>
                            <a:cxn ang="0">
                              <a:pos x="52" y="103"/>
                            </a:cxn>
                            <a:cxn ang="0">
                              <a:pos x="58" y="105"/>
                            </a:cxn>
                            <a:cxn ang="0">
                              <a:pos x="66" y="106"/>
                            </a:cxn>
                            <a:cxn ang="0">
                              <a:pos x="87" y="102"/>
                            </a:cxn>
                            <a:cxn ang="0">
                              <a:pos x="105" y="93"/>
                            </a:cxn>
                            <a:cxn ang="0">
                              <a:pos x="119" y="77"/>
                            </a:cxn>
                            <a:cxn ang="0">
                              <a:pos x="129" y="59"/>
                            </a:cxn>
                            <a:cxn ang="0">
                              <a:pos x="132" y="38"/>
                            </a:cxn>
                            <a:cxn ang="0">
                              <a:pos x="106" y="36"/>
                            </a:cxn>
                            <a:cxn ang="0">
                              <a:pos x="104" y="57"/>
                            </a:cxn>
                            <a:cxn ang="0">
                              <a:pos x="100" y="70"/>
                            </a:cxn>
                            <a:cxn ang="0">
                              <a:pos x="95" y="81"/>
                            </a:cxn>
                            <a:cxn ang="0">
                              <a:pos x="89" y="90"/>
                            </a:cxn>
                            <a:cxn ang="0">
                              <a:pos x="81" y="96"/>
                            </a:cxn>
                            <a:cxn ang="0">
                              <a:pos x="70" y="99"/>
                            </a:cxn>
                            <a:cxn ang="0">
                              <a:pos x="63" y="97"/>
                            </a:cxn>
                            <a:cxn ang="0">
                              <a:pos x="58" y="91"/>
                            </a:cxn>
                            <a:cxn ang="0">
                              <a:pos x="56" y="86"/>
                            </a:cxn>
                            <a:cxn ang="0">
                              <a:pos x="54" y="78"/>
                            </a:cxn>
                            <a:cxn ang="0">
                              <a:pos x="54" y="62"/>
                            </a:cxn>
                            <a:cxn ang="0">
                              <a:pos x="56" y="50"/>
                            </a:cxn>
                            <a:cxn ang="0">
                              <a:pos x="60" y="37"/>
                            </a:cxn>
                            <a:cxn ang="0">
                              <a:pos x="64" y="26"/>
                            </a:cxn>
                            <a:cxn ang="0">
                              <a:pos x="70" y="15"/>
                            </a:cxn>
                            <a:cxn ang="0">
                              <a:pos x="79" y="10"/>
                            </a:cxn>
                            <a:cxn ang="0">
                              <a:pos x="89" y="7"/>
                            </a:cxn>
                            <a:cxn ang="0">
                              <a:pos x="96" y="8"/>
                            </a:cxn>
                            <a:cxn ang="0">
                              <a:pos x="102" y="14"/>
                            </a:cxn>
                            <a:cxn ang="0">
                              <a:pos x="105" y="21"/>
                            </a:cxn>
                            <a:cxn ang="0">
                              <a:pos x="106" y="29"/>
                            </a:cxn>
                            <a:cxn ang="0">
                              <a:pos x="106" y="36"/>
                            </a:cxn>
                          </a:cxnLst>
                          <a:rect l="0" t="0" r="r" b="b"/>
                          <a:pathLst>
                            <a:path w="132" h="150">
                              <a:moveTo>
                                <a:pt x="132" y="38"/>
                              </a:moveTo>
                              <a:lnTo>
                                <a:pt x="129" y="23"/>
                              </a:lnTo>
                              <a:lnTo>
                                <a:pt x="121" y="11"/>
                              </a:lnTo>
                              <a:lnTo>
                                <a:pt x="108" y="4"/>
                              </a:lnTo>
                              <a:lnTo>
                                <a:pt x="93" y="0"/>
                              </a:lnTo>
                              <a:lnTo>
                                <a:pt x="76" y="2"/>
                              </a:lnTo>
                              <a:lnTo>
                                <a:pt x="61" y="8"/>
                              </a:lnTo>
                              <a:lnTo>
                                <a:pt x="49" y="18"/>
                              </a:lnTo>
                              <a:lnTo>
                                <a:pt x="39" y="31"/>
                              </a:lnTo>
                              <a:lnTo>
                                <a:pt x="31" y="45"/>
                              </a:lnTo>
                              <a:lnTo>
                                <a:pt x="26" y="62"/>
                              </a:lnTo>
                              <a:lnTo>
                                <a:pt x="16" y="106"/>
                              </a:lnTo>
                              <a:lnTo>
                                <a:pt x="9" y="128"/>
                              </a:lnTo>
                              <a:lnTo>
                                <a:pt x="0" y="150"/>
                              </a:lnTo>
                              <a:lnTo>
                                <a:pt x="31" y="150"/>
                              </a:lnTo>
                              <a:lnTo>
                                <a:pt x="45" y="100"/>
                              </a:lnTo>
                              <a:lnTo>
                                <a:pt x="52" y="103"/>
                              </a:lnTo>
                              <a:lnTo>
                                <a:pt x="58" y="105"/>
                              </a:lnTo>
                              <a:lnTo>
                                <a:pt x="66" y="106"/>
                              </a:lnTo>
                              <a:lnTo>
                                <a:pt x="87" y="102"/>
                              </a:lnTo>
                              <a:lnTo>
                                <a:pt x="105" y="93"/>
                              </a:lnTo>
                              <a:lnTo>
                                <a:pt x="119" y="77"/>
                              </a:lnTo>
                              <a:lnTo>
                                <a:pt x="129" y="59"/>
                              </a:lnTo>
                              <a:lnTo>
                                <a:pt x="132" y="38"/>
                              </a:lnTo>
                              <a:close/>
                              <a:moveTo>
                                <a:pt x="106" y="36"/>
                              </a:moveTo>
                              <a:lnTo>
                                <a:pt x="104" y="57"/>
                              </a:lnTo>
                              <a:lnTo>
                                <a:pt x="100" y="70"/>
                              </a:lnTo>
                              <a:lnTo>
                                <a:pt x="95" y="81"/>
                              </a:lnTo>
                              <a:lnTo>
                                <a:pt x="89" y="90"/>
                              </a:lnTo>
                              <a:lnTo>
                                <a:pt x="81" y="96"/>
                              </a:lnTo>
                              <a:lnTo>
                                <a:pt x="70" y="99"/>
                              </a:lnTo>
                              <a:lnTo>
                                <a:pt x="63" y="97"/>
                              </a:lnTo>
                              <a:lnTo>
                                <a:pt x="58" y="91"/>
                              </a:lnTo>
                              <a:lnTo>
                                <a:pt x="56" y="86"/>
                              </a:lnTo>
                              <a:lnTo>
                                <a:pt x="54" y="78"/>
                              </a:lnTo>
                              <a:lnTo>
                                <a:pt x="54" y="62"/>
                              </a:lnTo>
                              <a:lnTo>
                                <a:pt x="56" y="50"/>
                              </a:lnTo>
                              <a:lnTo>
                                <a:pt x="60" y="37"/>
                              </a:lnTo>
                              <a:lnTo>
                                <a:pt x="64" y="26"/>
                              </a:lnTo>
                              <a:lnTo>
                                <a:pt x="70" y="15"/>
                              </a:lnTo>
                              <a:lnTo>
                                <a:pt x="79" y="10"/>
                              </a:lnTo>
                              <a:lnTo>
                                <a:pt x="89" y="7"/>
                              </a:lnTo>
                              <a:lnTo>
                                <a:pt x="96" y="8"/>
                              </a:lnTo>
                              <a:lnTo>
                                <a:pt x="102" y="14"/>
                              </a:lnTo>
                              <a:lnTo>
                                <a:pt x="105" y="21"/>
                              </a:lnTo>
                              <a:lnTo>
                                <a:pt x="106" y="29"/>
                              </a:lnTo>
                              <a:lnTo>
                                <a:pt x="106" y="3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59" name="Freeform 569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1731" y="1181"/>
                          <a:ext cx="72" cy="10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7" y="2"/>
                            </a:cxn>
                            <a:cxn ang="0">
                              <a:pos x="64" y="9"/>
                            </a:cxn>
                            <a:cxn ang="0">
                              <a:pos x="70" y="17"/>
                            </a:cxn>
                            <a:cxn ang="0">
                              <a:pos x="72" y="30"/>
                            </a:cxn>
                            <a:cxn ang="0">
                              <a:pos x="68" y="57"/>
                            </a:cxn>
                            <a:cxn ang="0">
                              <a:pos x="60" y="80"/>
                            </a:cxn>
                            <a:cxn ang="0">
                              <a:pos x="54" y="90"/>
                            </a:cxn>
                            <a:cxn ang="0">
                              <a:pos x="47" y="99"/>
                            </a:cxn>
                            <a:cxn ang="0">
                              <a:pos x="40" y="104"/>
                            </a:cxn>
                            <a:cxn ang="0">
                              <a:pos x="29" y="109"/>
                            </a:cxn>
                            <a:cxn ang="0">
                              <a:pos x="12" y="107"/>
                            </a:cxn>
                            <a:cxn ang="0">
                              <a:pos x="6" y="100"/>
                            </a:cxn>
                            <a:cxn ang="0">
                              <a:pos x="0" y="84"/>
                            </a:cxn>
                            <a:cxn ang="0">
                              <a:pos x="2" y="62"/>
                            </a:cxn>
                            <a:cxn ang="0">
                              <a:pos x="13" y="30"/>
                            </a:cxn>
                            <a:cxn ang="0">
                              <a:pos x="30" y="7"/>
                            </a:cxn>
                            <a:cxn ang="0">
                              <a:pos x="44" y="1"/>
                            </a:cxn>
                            <a:cxn ang="0">
                              <a:pos x="50" y="3"/>
                            </a:cxn>
                            <a:cxn ang="0">
                              <a:pos x="45" y="6"/>
                            </a:cxn>
                            <a:cxn ang="0">
                              <a:pos x="42" y="7"/>
                            </a:cxn>
                            <a:cxn ang="0">
                              <a:pos x="40" y="11"/>
                            </a:cxn>
                            <a:cxn ang="0">
                              <a:pos x="37" y="20"/>
                            </a:cxn>
                            <a:cxn ang="0">
                              <a:pos x="23" y="62"/>
                            </a:cxn>
                            <a:cxn ang="0">
                              <a:pos x="18" y="80"/>
                            </a:cxn>
                            <a:cxn ang="0">
                              <a:pos x="16" y="103"/>
                            </a:cxn>
                            <a:cxn ang="0">
                              <a:pos x="21" y="107"/>
                            </a:cxn>
                            <a:cxn ang="0">
                              <a:pos x="26" y="106"/>
                            </a:cxn>
                            <a:cxn ang="0">
                              <a:pos x="34" y="97"/>
                            </a:cxn>
                            <a:cxn ang="0">
                              <a:pos x="40" y="77"/>
                            </a:cxn>
                            <a:cxn ang="0">
                              <a:pos x="51" y="37"/>
                            </a:cxn>
                            <a:cxn ang="0">
                              <a:pos x="56" y="12"/>
                            </a:cxn>
                            <a:cxn ang="0">
                              <a:pos x="54" y="5"/>
                            </a:cxn>
                            <a:cxn ang="0">
                              <a:pos x="50" y="3"/>
                            </a:cxn>
                          </a:cxnLst>
                          <a:rect l="0" t="0" r="r" b="b"/>
                          <a:pathLst>
                            <a:path w="72" h="109">
                              <a:moveTo>
                                <a:pt x="48" y="0"/>
                              </a:moveTo>
                              <a:lnTo>
                                <a:pt x="57" y="2"/>
                              </a:lnTo>
                              <a:lnTo>
                                <a:pt x="62" y="6"/>
                              </a:lnTo>
                              <a:lnTo>
                                <a:pt x="64" y="9"/>
                              </a:lnTo>
                              <a:lnTo>
                                <a:pt x="68" y="13"/>
                              </a:lnTo>
                              <a:lnTo>
                                <a:pt x="70" y="17"/>
                              </a:lnTo>
                              <a:lnTo>
                                <a:pt x="72" y="21"/>
                              </a:lnTo>
                              <a:lnTo>
                                <a:pt x="72" y="30"/>
                              </a:lnTo>
                              <a:lnTo>
                                <a:pt x="70" y="43"/>
                              </a:lnTo>
                              <a:lnTo>
                                <a:pt x="68" y="57"/>
                              </a:lnTo>
                              <a:lnTo>
                                <a:pt x="64" y="69"/>
                              </a:lnTo>
                              <a:lnTo>
                                <a:pt x="60" y="80"/>
                              </a:lnTo>
                              <a:lnTo>
                                <a:pt x="56" y="85"/>
                              </a:lnTo>
                              <a:lnTo>
                                <a:pt x="54" y="90"/>
                              </a:lnTo>
                              <a:lnTo>
                                <a:pt x="50" y="94"/>
                              </a:lnTo>
                              <a:lnTo>
                                <a:pt x="47" y="99"/>
                              </a:lnTo>
                              <a:lnTo>
                                <a:pt x="43" y="101"/>
                              </a:lnTo>
                              <a:lnTo>
                                <a:pt x="40" y="104"/>
                              </a:lnTo>
                              <a:lnTo>
                                <a:pt x="32" y="108"/>
                              </a:lnTo>
                              <a:lnTo>
                                <a:pt x="29" y="109"/>
                              </a:lnTo>
                              <a:lnTo>
                                <a:pt x="16" y="109"/>
                              </a:lnTo>
                              <a:lnTo>
                                <a:pt x="12" y="107"/>
                              </a:lnTo>
                              <a:lnTo>
                                <a:pt x="9" y="103"/>
                              </a:lnTo>
                              <a:lnTo>
                                <a:pt x="6" y="100"/>
                              </a:lnTo>
                              <a:lnTo>
                                <a:pt x="2" y="90"/>
                              </a:lnTo>
                              <a:lnTo>
                                <a:pt x="0" y="84"/>
                              </a:lnTo>
                              <a:lnTo>
                                <a:pt x="0" y="80"/>
                              </a:lnTo>
                              <a:lnTo>
                                <a:pt x="2" y="62"/>
                              </a:lnTo>
                              <a:lnTo>
                                <a:pt x="7" y="44"/>
                              </a:lnTo>
                              <a:lnTo>
                                <a:pt x="13" y="30"/>
                              </a:lnTo>
                              <a:lnTo>
                                <a:pt x="21" y="19"/>
                              </a:lnTo>
                              <a:lnTo>
                                <a:pt x="30" y="7"/>
                              </a:lnTo>
                              <a:lnTo>
                                <a:pt x="35" y="3"/>
                              </a:lnTo>
                              <a:lnTo>
                                <a:pt x="44" y="1"/>
                              </a:lnTo>
                              <a:lnTo>
                                <a:pt x="48" y="0"/>
                              </a:lnTo>
                              <a:close/>
                              <a:moveTo>
                                <a:pt x="50" y="3"/>
                              </a:moveTo>
                              <a:lnTo>
                                <a:pt x="48" y="3"/>
                              </a:lnTo>
                              <a:lnTo>
                                <a:pt x="45" y="6"/>
                              </a:lnTo>
                              <a:lnTo>
                                <a:pt x="43" y="6"/>
                              </a:lnTo>
                              <a:lnTo>
                                <a:pt x="42" y="7"/>
                              </a:lnTo>
                              <a:lnTo>
                                <a:pt x="42" y="8"/>
                              </a:lnTo>
                              <a:lnTo>
                                <a:pt x="40" y="11"/>
                              </a:lnTo>
                              <a:lnTo>
                                <a:pt x="38" y="14"/>
                              </a:lnTo>
                              <a:lnTo>
                                <a:pt x="37" y="20"/>
                              </a:lnTo>
                              <a:lnTo>
                                <a:pt x="30" y="39"/>
                              </a:lnTo>
                              <a:lnTo>
                                <a:pt x="23" y="62"/>
                              </a:lnTo>
                              <a:lnTo>
                                <a:pt x="21" y="72"/>
                              </a:lnTo>
                              <a:lnTo>
                                <a:pt x="18" y="80"/>
                              </a:lnTo>
                              <a:lnTo>
                                <a:pt x="16" y="89"/>
                              </a:lnTo>
                              <a:lnTo>
                                <a:pt x="16" y="103"/>
                              </a:lnTo>
                              <a:lnTo>
                                <a:pt x="18" y="106"/>
                              </a:lnTo>
                              <a:lnTo>
                                <a:pt x="21" y="107"/>
                              </a:lnTo>
                              <a:lnTo>
                                <a:pt x="25" y="107"/>
                              </a:lnTo>
                              <a:lnTo>
                                <a:pt x="26" y="106"/>
                              </a:lnTo>
                              <a:lnTo>
                                <a:pt x="29" y="104"/>
                              </a:lnTo>
                              <a:lnTo>
                                <a:pt x="34" y="97"/>
                              </a:lnTo>
                              <a:lnTo>
                                <a:pt x="35" y="93"/>
                              </a:lnTo>
                              <a:lnTo>
                                <a:pt x="40" y="77"/>
                              </a:lnTo>
                              <a:lnTo>
                                <a:pt x="45" y="59"/>
                              </a:lnTo>
                              <a:lnTo>
                                <a:pt x="51" y="37"/>
                              </a:lnTo>
                              <a:lnTo>
                                <a:pt x="55" y="24"/>
                              </a:lnTo>
                              <a:lnTo>
                                <a:pt x="56" y="12"/>
                              </a:lnTo>
                              <a:lnTo>
                                <a:pt x="56" y="7"/>
                              </a:lnTo>
                              <a:lnTo>
                                <a:pt x="54" y="5"/>
                              </a:lnTo>
                              <a:lnTo>
                                <a:pt x="51" y="3"/>
                              </a:lnTo>
                              <a:lnTo>
                                <a:pt x="50" y="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0" name="Freeform 5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07" y="1091"/>
                          <a:ext cx="79" cy="7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" y="0"/>
                            </a:cxn>
                            <a:cxn ang="0">
                              <a:pos x="30" y="33"/>
                            </a:cxn>
                            <a:cxn ang="0">
                              <a:pos x="40" y="20"/>
                            </a:cxn>
                            <a:cxn ang="0">
                              <a:pos x="45" y="13"/>
                            </a:cxn>
                            <a:cxn ang="0">
                              <a:pos x="50" y="8"/>
                            </a:cxn>
                            <a:cxn ang="0">
                              <a:pos x="55" y="4"/>
                            </a:cxn>
                            <a:cxn ang="0">
                              <a:pos x="59" y="2"/>
                            </a:cxn>
                            <a:cxn ang="0">
                              <a:pos x="66" y="0"/>
                            </a:cxn>
                            <a:cxn ang="0">
                              <a:pos x="70" y="0"/>
                            </a:cxn>
                            <a:cxn ang="0">
                              <a:pos x="72" y="1"/>
                            </a:cxn>
                            <a:cxn ang="0">
                              <a:pos x="74" y="1"/>
                            </a:cxn>
                            <a:cxn ang="0">
                              <a:pos x="75" y="2"/>
                            </a:cxn>
                            <a:cxn ang="0">
                              <a:pos x="76" y="4"/>
                            </a:cxn>
                            <a:cxn ang="0">
                              <a:pos x="79" y="8"/>
                            </a:cxn>
                            <a:cxn ang="0">
                              <a:pos x="79" y="14"/>
                            </a:cxn>
                            <a:cxn ang="0">
                              <a:pos x="78" y="17"/>
                            </a:cxn>
                            <a:cxn ang="0">
                              <a:pos x="78" y="22"/>
                            </a:cxn>
                            <a:cxn ang="0">
                              <a:pos x="66" y="57"/>
                            </a:cxn>
                            <a:cxn ang="0">
                              <a:pos x="64" y="59"/>
                            </a:cxn>
                            <a:cxn ang="0">
                              <a:pos x="64" y="61"/>
                            </a:cxn>
                            <a:cxn ang="0">
                              <a:pos x="63" y="61"/>
                            </a:cxn>
                            <a:cxn ang="0">
                              <a:pos x="63" y="64"/>
                            </a:cxn>
                            <a:cxn ang="0">
                              <a:pos x="64" y="64"/>
                            </a:cxn>
                            <a:cxn ang="0">
                              <a:pos x="64" y="65"/>
                            </a:cxn>
                            <a:cxn ang="0">
                              <a:pos x="66" y="65"/>
                            </a:cxn>
                            <a:cxn ang="0">
                              <a:pos x="67" y="64"/>
                            </a:cxn>
                            <a:cxn ang="0">
                              <a:pos x="69" y="63"/>
                            </a:cxn>
                            <a:cxn ang="0">
                              <a:pos x="72" y="60"/>
                            </a:cxn>
                            <a:cxn ang="0">
                              <a:pos x="74" y="59"/>
                            </a:cxn>
                            <a:cxn ang="0">
                              <a:pos x="74" y="57"/>
                            </a:cxn>
                            <a:cxn ang="0">
                              <a:pos x="75" y="57"/>
                            </a:cxn>
                            <a:cxn ang="0">
                              <a:pos x="75" y="55"/>
                            </a:cxn>
                            <a:cxn ang="0">
                              <a:pos x="78" y="57"/>
                            </a:cxn>
                            <a:cxn ang="0">
                              <a:pos x="70" y="66"/>
                            </a:cxn>
                            <a:cxn ang="0">
                              <a:pos x="62" y="72"/>
                            </a:cxn>
                            <a:cxn ang="0">
                              <a:pos x="54" y="73"/>
                            </a:cxn>
                            <a:cxn ang="0">
                              <a:pos x="49" y="73"/>
                            </a:cxn>
                            <a:cxn ang="0">
                              <a:pos x="47" y="71"/>
                            </a:cxn>
                            <a:cxn ang="0">
                              <a:pos x="44" y="66"/>
                            </a:cxn>
                            <a:cxn ang="0">
                              <a:pos x="44" y="63"/>
                            </a:cxn>
                            <a:cxn ang="0">
                              <a:pos x="45" y="60"/>
                            </a:cxn>
                            <a:cxn ang="0">
                              <a:pos x="45" y="58"/>
                            </a:cxn>
                            <a:cxn ang="0">
                              <a:pos x="47" y="54"/>
                            </a:cxn>
                            <a:cxn ang="0">
                              <a:pos x="57" y="21"/>
                            </a:cxn>
                            <a:cxn ang="0">
                              <a:pos x="57" y="14"/>
                            </a:cxn>
                            <a:cxn ang="0">
                              <a:pos x="55" y="14"/>
                            </a:cxn>
                            <a:cxn ang="0">
                              <a:pos x="50" y="16"/>
                            </a:cxn>
                            <a:cxn ang="0">
                              <a:pos x="47" y="17"/>
                            </a:cxn>
                            <a:cxn ang="0">
                              <a:pos x="37" y="30"/>
                            </a:cxn>
                            <a:cxn ang="0">
                              <a:pos x="25" y="48"/>
                            </a:cxn>
                            <a:cxn ang="0">
                              <a:pos x="19" y="72"/>
                            </a:cxn>
                            <a:cxn ang="0">
                              <a:pos x="0" y="72"/>
                            </a:cxn>
                            <a:cxn ang="0">
                              <a:pos x="16" y="22"/>
                            </a:cxn>
                            <a:cxn ang="0">
                              <a:pos x="17" y="17"/>
                            </a:cxn>
                            <a:cxn ang="0">
                              <a:pos x="17" y="8"/>
                            </a:cxn>
                            <a:cxn ang="0">
                              <a:pos x="16" y="7"/>
                            </a:cxn>
                            <a:cxn ang="0">
                              <a:pos x="16" y="6"/>
                            </a:cxn>
                            <a:cxn ang="0">
                              <a:pos x="11" y="6"/>
                            </a:cxn>
                            <a:cxn ang="0">
                              <a:pos x="11" y="4"/>
                            </a:cxn>
                            <a:cxn ang="0">
                              <a:pos x="36" y="0"/>
                            </a:cxn>
                            <a:cxn ang="0">
                              <a:pos x="41" y="0"/>
                            </a:cxn>
                          </a:cxnLst>
                          <a:rect l="0" t="0" r="r" b="b"/>
                          <a:pathLst>
                            <a:path w="79" h="73">
                              <a:moveTo>
                                <a:pt x="41" y="0"/>
                              </a:moveTo>
                              <a:lnTo>
                                <a:pt x="30" y="33"/>
                              </a:lnTo>
                              <a:lnTo>
                                <a:pt x="40" y="20"/>
                              </a:lnTo>
                              <a:lnTo>
                                <a:pt x="45" y="13"/>
                              </a:lnTo>
                              <a:lnTo>
                                <a:pt x="50" y="8"/>
                              </a:lnTo>
                              <a:lnTo>
                                <a:pt x="55" y="4"/>
                              </a:lnTo>
                              <a:lnTo>
                                <a:pt x="59" y="2"/>
                              </a:lnTo>
                              <a:lnTo>
                                <a:pt x="66" y="0"/>
                              </a:lnTo>
                              <a:lnTo>
                                <a:pt x="70" y="0"/>
                              </a:lnTo>
                              <a:lnTo>
                                <a:pt x="72" y="1"/>
                              </a:lnTo>
                              <a:lnTo>
                                <a:pt x="74" y="1"/>
                              </a:lnTo>
                              <a:lnTo>
                                <a:pt x="75" y="2"/>
                              </a:lnTo>
                              <a:lnTo>
                                <a:pt x="76" y="4"/>
                              </a:lnTo>
                              <a:lnTo>
                                <a:pt x="79" y="8"/>
                              </a:lnTo>
                              <a:lnTo>
                                <a:pt x="79" y="14"/>
                              </a:lnTo>
                              <a:lnTo>
                                <a:pt x="78" y="17"/>
                              </a:lnTo>
                              <a:lnTo>
                                <a:pt x="78" y="22"/>
                              </a:lnTo>
                              <a:lnTo>
                                <a:pt x="66" y="57"/>
                              </a:lnTo>
                              <a:lnTo>
                                <a:pt x="64" y="59"/>
                              </a:lnTo>
                              <a:lnTo>
                                <a:pt x="64" y="61"/>
                              </a:lnTo>
                              <a:lnTo>
                                <a:pt x="63" y="61"/>
                              </a:lnTo>
                              <a:lnTo>
                                <a:pt x="63" y="64"/>
                              </a:lnTo>
                              <a:lnTo>
                                <a:pt x="64" y="64"/>
                              </a:lnTo>
                              <a:lnTo>
                                <a:pt x="64" y="65"/>
                              </a:lnTo>
                              <a:lnTo>
                                <a:pt x="66" y="65"/>
                              </a:lnTo>
                              <a:lnTo>
                                <a:pt x="67" y="64"/>
                              </a:lnTo>
                              <a:lnTo>
                                <a:pt x="69" y="63"/>
                              </a:lnTo>
                              <a:lnTo>
                                <a:pt x="72" y="60"/>
                              </a:lnTo>
                              <a:lnTo>
                                <a:pt x="74" y="59"/>
                              </a:lnTo>
                              <a:lnTo>
                                <a:pt x="74" y="57"/>
                              </a:lnTo>
                              <a:lnTo>
                                <a:pt x="75" y="57"/>
                              </a:lnTo>
                              <a:lnTo>
                                <a:pt x="75" y="55"/>
                              </a:lnTo>
                              <a:lnTo>
                                <a:pt x="78" y="57"/>
                              </a:lnTo>
                              <a:lnTo>
                                <a:pt x="70" y="66"/>
                              </a:lnTo>
                              <a:lnTo>
                                <a:pt x="62" y="72"/>
                              </a:lnTo>
                              <a:lnTo>
                                <a:pt x="54" y="73"/>
                              </a:lnTo>
                              <a:lnTo>
                                <a:pt x="49" y="73"/>
                              </a:lnTo>
                              <a:lnTo>
                                <a:pt x="47" y="71"/>
                              </a:lnTo>
                              <a:lnTo>
                                <a:pt x="44" y="66"/>
                              </a:lnTo>
                              <a:lnTo>
                                <a:pt x="44" y="63"/>
                              </a:lnTo>
                              <a:lnTo>
                                <a:pt x="45" y="60"/>
                              </a:lnTo>
                              <a:lnTo>
                                <a:pt x="45" y="58"/>
                              </a:lnTo>
                              <a:lnTo>
                                <a:pt x="47" y="54"/>
                              </a:lnTo>
                              <a:lnTo>
                                <a:pt x="57" y="21"/>
                              </a:lnTo>
                              <a:lnTo>
                                <a:pt x="57" y="14"/>
                              </a:lnTo>
                              <a:lnTo>
                                <a:pt x="55" y="14"/>
                              </a:lnTo>
                              <a:lnTo>
                                <a:pt x="50" y="16"/>
                              </a:lnTo>
                              <a:lnTo>
                                <a:pt x="47" y="17"/>
                              </a:lnTo>
                              <a:lnTo>
                                <a:pt x="37" y="30"/>
                              </a:lnTo>
                              <a:lnTo>
                                <a:pt x="25" y="48"/>
                              </a:lnTo>
                              <a:lnTo>
                                <a:pt x="19" y="72"/>
                              </a:lnTo>
                              <a:lnTo>
                                <a:pt x="0" y="72"/>
                              </a:lnTo>
                              <a:lnTo>
                                <a:pt x="16" y="22"/>
                              </a:lnTo>
                              <a:lnTo>
                                <a:pt x="17" y="17"/>
                              </a:lnTo>
                              <a:lnTo>
                                <a:pt x="17" y="8"/>
                              </a:lnTo>
                              <a:lnTo>
                                <a:pt x="16" y="7"/>
                              </a:lnTo>
                              <a:lnTo>
                                <a:pt x="16" y="6"/>
                              </a:lnTo>
                              <a:lnTo>
                                <a:pt x="11" y="6"/>
                              </a:lnTo>
                              <a:lnTo>
                                <a:pt x="11" y="4"/>
                              </a:lnTo>
                              <a:lnTo>
                                <a:pt x="36" y="0"/>
                              </a:lnTo>
                              <a:lnTo>
                                <a:pt x="4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1" name="Freeform 5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956" y="1220"/>
                          <a:ext cx="44" cy="6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68"/>
                            </a:cxn>
                            <a:cxn ang="0">
                              <a:pos x="0" y="64"/>
                            </a:cxn>
                            <a:cxn ang="0">
                              <a:pos x="11" y="57"/>
                            </a:cxn>
                            <a:cxn ang="0">
                              <a:pos x="16" y="52"/>
                            </a:cxn>
                            <a:cxn ang="0">
                              <a:pos x="21" y="50"/>
                            </a:cxn>
                            <a:cxn ang="0">
                              <a:pos x="24" y="45"/>
                            </a:cxn>
                            <a:cxn ang="0">
                              <a:pos x="24" y="43"/>
                            </a:cxn>
                            <a:cxn ang="0">
                              <a:pos x="22" y="41"/>
                            </a:cxn>
                            <a:cxn ang="0">
                              <a:pos x="22" y="38"/>
                            </a:cxn>
                            <a:cxn ang="0">
                              <a:pos x="20" y="36"/>
                            </a:cxn>
                            <a:cxn ang="0">
                              <a:pos x="19" y="33"/>
                            </a:cxn>
                            <a:cxn ang="0">
                              <a:pos x="12" y="26"/>
                            </a:cxn>
                            <a:cxn ang="0">
                              <a:pos x="12" y="24"/>
                            </a:cxn>
                            <a:cxn ang="0">
                              <a:pos x="9" y="19"/>
                            </a:cxn>
                            <a:cxn ang="0">
                              <a:pos x="9" y="14"/>
                            </a:cxn>
                            <a:cxn ang="0">
                              <a:pos x="11" y="11"/>
                            </a:cxn>
                            <a:cxn ang="0">
                              <a:pos x="12" y="8"/>
                            </a:cxn>
                            <a:cxn ang="0">
                              <a:pos x="14" y="5"/>
                            </a:cxn>
                            <a:cxn ang="0">
                              <a:pos x="21" y="1"/>
                            </a:cxn>
                            <a:cxn ang="0">
                              <a:pos x="25" y="1"/>
                            </a:cxn>
                            <a:cxn ang="0">
                              <a:pos x="28" y="0"/>
                            </a:cxn>
                            <a:cxn ang="0">
                              <a:pos x="31" y="1"/>
                            </a:cxn>
                            <a:cxn ang="0">
                              <a:pos x="34" y="2"/>
                            </a:cxn>
                            <a:cxn ang="0">
                              <a:pos x="39" y="5"/>
                            </a:cxn>
                            <a:cxn ang="0">
                              <a:pos x="44" y="14"/>
                            </a:cxn>
                            <a:cxn ang="0">
                              <a:pos x="44" y="19"/>
                            </a:cxn>
                            <a:cxn ang="0">
                              <a:pos x="43" y="33"/>
                            </a:cxn>
                            <a:cxn ang="0">
                              <a:pos x="35" y="48"/>
                            </a:cxn>
                            <a:cxn ang="0">
                              <a:pos x="21" y="60"/>
                            </a:cxn>
                            <a:cxn ang="0">
                              <a:pos x="2" y="68"/>
                            </a:cxn>
                          </a:cxnLst>
                          <a:rect l="0" t="0" r="r" b="b"/>
                          <a:pathLst>
                            <a:path w="44" h="68">
                              <a:moveTo>
                                <a:pt x="2" y="68"/>
                              </a:moveTo>
                              <a:lnTo>
                                <a:pt x="0" y="64"/>
                              </a:lnTo>
                              <a:lnTo>
                                <a:pt x="11" y="57"/>
                              </a:lnTo>
                              <a:lnTo>
                                <a:pt x="16" y="52"/>
                              </a:lnTo>
                              <a:lnTo>
                                <a:pt x="21" y="50"/>
                              </a:lnTo>
                              <a:lnTo>
                                <a:pt x="24" y="45"/>
                              </a:lnTo>
                              <a:lnTo>
                                <a:pt x="24" y="43"/>
                              </a:lnTo>
                              <a:lnTo>
                                <a:pt x="22" y="41"/>
                              </a:lnTo>
                              <a:lnTo>
                                <a:pt x="22" y="38"/>
                              </a:lnTo>
                              <a:lnTo>
                                <a:pt x="20" y="36"/>
                              </a:lnTo>
                              <a:lnTo>
                                <a:pt x="19" y="33"/>
                              </a:lnTo>
                              <a:lnTo>
                                <a:pt x="12" y="26"/>
                              </a:lnTo>
                              <a:lnTo>
                                <a:pt x="12" y="24"/>
                              </a:lnTo>
                              <a:lnTo>
                                <a:pt x="9" y="19"/>
                              </a:lnTo>
                              <a:lnTo>
                                <a:pt x="9" y="14"/>
                              </a:lnTo>
                              <a:lnTo>
                                <a:pt x="11" y="11"/>
                              </a:lnTo>
                              <a:lnTo>
                                <a:pt x="12" y="8"/>
                              </a:lnTo>
                              <a:lnTo>
                                <a:pt x="14" y="5"/>
                              </a:lnTo>
                              <a:lnTo>
                                <a:pt x="21" y="1"/>
                              </a:lnTo>
                              <a:lnTo>
                                <a:pt x="25" y="1"/>
                              </a:lnTo>
                              <a:lnTo>
                                <a:pt x="28" y="0"/>
                              </a:lnTo>
                              <a:lnTo>
                                <a:pt x="31" y="1"/>
                              </a:lnTo>
                              <a:lnTo>
                                <a:pt x="34" y="2"/>
                              </a:lnTo>
                              <a:lnTo>
                                <a:pt x="39" y="5"/>
                              </a:lnTo>
                              <a:lnTo>
                                <a:pt x="44" y="14"/>
                              </a:lnTo>
                              <a:lnTo>
                                <a:pt x="44" y="19"/>
                              </a:lnTo>
                              <a:lnTo>
                                <a:pt x="43" y="33"/>
                              </a:lnTo>
                              <a:lnTo>
                                <a:pt x="35" y="48"/>
                              </a:lnTo>
                              <a:lnTo>
                                <a:pt x="21" y="60"/>
                              </a:lnTo>
                              <a:lnTo>
                                <a:pt x="2" y="6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2" name="Freeform 572"/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2086" y="1150"/>
                          <a:ext cx="132" cy="15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32" y="38"/>
                            </a:cxn>
                            <a:cxn ang="0">
                              <a:pos x="129" y="23"/>
                            </a:cxn>
                            <a:cxn ang="0">
                              <a:pos x="122" y="11"/>
                            </a:cxn>
                            <a:cxn ang="0">
                              <a:pos x="109" y="4"/>
                            </a:cxn>
                            <a:cxn ang="0">
                              <a:pos x="93" y="0"/>
                            </a:cxn>
                            <a:cxn ang="0">
                              <a:pos x="77" y="2"/>
                            </a:cxn>
                            <a:cxn ang="0">
                              <a:pos x="61" y="8"/>
                            </a:cxn>
                            <a:cxn ang="0">
                              <a:pos x="49" y="18"/>
                            </a:cxn>
                            <a:cxn ang="0">
                              <a:pos x="40" y="31"/>
                            </a:cxn>
                            <a:cxn ang="0">
                              <a:pos x="31" y="45"/>
                            </a:cxn>
                            <a:cxn ang="0">
                              <a:pos x="27" y="62"/>
                            </a:cxn>
                            <a:cxn ang="0">
                              <a:pos x="16" y="106"/>
                            </a:cxn>
                            <a:cxn ang="0">
                              <a:pos x="9" y="128"/>
                            </a:cxn>
                            <a:cxn ang="0">
                              <a:pos x="0" y="150"/>
                            </a:cxn>
                            <a:cxn ang="0">
                              <a:pos x="31" y="150"/>
                            </a:cxn>
                            <a:cxn ang="0">
                              <a:pos x="46" y="100"/>
                            </a:cxn>
                            <a:cxn ang="0">
                              <a:pos x="53" y="103"/>
                            </a:cxn>
                            <a:cxn ang="0">
                              <a:pos x="59" y="105"/>
                            </a:cxn>
                            <a:cxn ang="0">
                              <a:pos x="66" y="106"/>
                            </a:cxn>
                            <a:cxn ang="0">
                              <a:pos x="87" y="102"/>
                            </a:cxn>
                            <a:cxn ang="0">
                              <a:pos x="105" y="93"/>
                            </a:cxn>
                            <a:cxn ang="0">
                              <a:pos x="119" y="77"/>
                            </a:cxn>
                            <a:cxn ang="0">
                              <a:pos x="129" y="59"/>
                            </a:cxn>
                            <a:cxn ang="0">
                              <a:pos x="132" y="38"/>
                            </a:cxn>
                            <a:cxn ang="0">
                              <a:pos x="106" y="36"/>
                            </a:cxn>
                            <a:cxn ang="0">
                              <a:pos x="104" y="57"/>
                            </a:cxn>
                            <a:cxn ang="0">
                              <a:pos x="100" y="70"/>
                            </a:cxn>
                            <a:cxn ang="0">
                              <a:pos x="96" y="81"/>
                            </a:cxn>
                            <a:cxn ang="0">
                              <a:pos x="90" y="90"/>
                            </a:cxn>
                            <a:cxn ang="0">
                              <a:pos x="81" y="96"/>
                            </a:cxn>
                            <a:cxn ang="0">
                              <a:pos x="71" y="99"/>
                            </a:cxn>
                            <a:cxn ang="0">
                              <a:pos x="63" y="97"/>
                            </a:cxn>
                            <a:cxn ang="0">
                              <a:pos x="59" y="91"/>
                            </a:cxn>
                            <a:cxn ang="0">
                              <a:pos x="56" y="86"/>
                            </a:cxn>
                            <a:cxn ang="0">
                              <a:pos x="54" y="78"/>
                            </a:cxn>
                            <a:cxn ang="0">
                              <a:pos x="54" y="62"/>
                            </a:cxn>
                            <a:cxn ang="0">
                              <a:pos x="56" y="50"/>
                            </a:cxn>
                            <a:cxn ang="0">
                              <a:pos x="60" y="37"/>
                            </a:cxn>
                            <a:cxn ang="0">
                              <a:pos x="65" y="26"/>
                            </a:cxn>
                            <a:cxn ang="0">
                              <a:pos x="71" y="15"/>
                            </a:cxn>
                            <a:cxn ang="0">
                              <a:pos x="79" y="10"/>
                            </a:cxn>
                            <a:cxn ang="0">
                              <a:pos x="90" y="7"/>
                            </a:cxn>
                            <a:cxn ang="0">
                              <a:pos x="97" y="8"/>
                            </a:cxn>
                            <a:cxn ang="0">
                              <a:pos x="103" y="14"/>
                            </a:cxn>
                            <a:cxn ang="0">
                              <a:pos x="105" y="21"/>
                            </a:cxn>
                            <a:cxn ang="0">
                              <a:pos x="106" y="29"/>
                            </a:cxn>
                            <a:cxn ang="0">
                              <a:pos x="106" y="36"/>
                            </a:cxn>
                          </a:cxnLst>
                          <a:rect l="0" t="0" r="r" b="b"/>
                          <a:pathLst>
                            <a:path w="132" h="150">
                              <a:moveTo>
                                <a:pt x="132" y="38"/>
                              </a:moveTo>
                              <a:lnTo>
                                <a:pt x="129" y="23"/>
                              </a:lnTo>
                              <a:lnTo>
                                <a:pt x="122" y="11"/>
                              </a:lnTo>
                              <a:lnTo>
                                <a:pt x="109" y="4"/>
                              </a:lnTo>
                              <a:lnTo>
                                <a:pt x="93" y="0"/>
                              </a:lnTo>
                              <a:lnTo>
                                <a:pt x="77" y="2"/>
                              </a:lnTo>
                              <a:lnTo>
                                <a:pt x="61" y="8"/>
                              </a:lnTo>
                              <a:lnTo>
                                <a:pt x="49" y="18"/>
                              </a:lnTo>
                              <a:lnTo>
                                <a:pt x="40" y="31"/>
                              </a:lnTo>
                              <a:lnTo>
                                <a:pt x="31" y="45"/>
                              </a:lnTo>
                              <a:lnTo>
                                <a:pt x="27" y="62"/>
                              </a:lnTo>
                              <a:lnTo>
                                <a:pt x="16" y="106"/>
                              </a:lnTo>
                              <a:lnTo>
                                <a:pt x="9" y="128"/>
                              </a:lnTo>
                              <a:lnTo>
                                <a:pt x="0" y="150"/>
                              </a:lnTo>
                              <a:lnTo>
                                <a:pt x="31" y="150"/>
                              </a:lnTo>
                              <a:lnTo>
                                <a:pt x="46" y="100"/>
                              </a:lnTo>
                              <a:lnTo>
                                <a:pt x="53" y="103"/>
                              </a:lnTo>
                              <a:lnTo>
                                <a:pt x="59" y="105"/>
                              </a:lnTo>
                              <a:lnTo>
                                <a:pt x="66" y="106"/>
                              </a:lnTo>
                              <a:lnTo>
                                <a:pt x="87" y="102"/>
                              </a:lnTo>
                              <a:lnTo>
                                <a:pt x="105" y="93"/>
                              </a:lnTo>
                              <a:lnTo>
                                <a:pt x="119" y="77"/>
                              </a:lnTo>
                              <a:lnTo>
                                <a:pt x="129" y="59"/>
                              </a:lnTo>
                              <a:lnTo>
                                <a:pt x="132" y="38"/>
                              </a:lnTo>
                              <a:close/>
                              <a:moveTo>
                                <a:pt x="106" y="36"/>
                              </a:moveTo>
                              <a:lnTo>
                                <a:pt x="104" y="57"/>
                              </a:lnTo>
                              <a:lnTo>
                                <a:pt x="100" y="70"/>
                              </a:lnTo>
                              <a:lnTo>
                                <a:pt x="96" y="81"/>
                              </a:lnTo>
                              <a:lnTo>
                                <a:pt x="90" y="90"/>
                              </a:lnTo>
                              <a:lnTo>
                                <a:pt x="81" y="96"/>
                              </a:lnTo>
                              <a:lnTo>
                                <a:pt x="71" y="99"/>
                              </a:lnTo>
                              <a:lnTo>
                                <a:pt x="63" y="97"/>
                              </a:lnTo>
                              <a:lnTo>
                                <a:pt x="59" y="91"/>
                              </a:lnTo>
                              <a:lnTo>
                                <a:pt x="56" y="86"/>
                              </a:lnTo>
                              <a:lnTo>
                                <a:pt x="54" y="78"/>
                              </a:lnTo>
                              <a:lnTo>
                                <a:pt x="54" y="62"/>
                              </a:lnTo>
                              <a:lnTo>
                                <a:pt x="56" y="50"/>
                              </a:lnTo>
                              <a:lnTo>
                                <a:pt x="60" y="37"/>
                              </a:lnTo>
                              <a:lnTo>
                                <a:pt x="65" y="26"/>
                              </a:lnTo>
                              <a:lnTo>
                                <a:pt x="71" y="15"/>
                              </a:lnTo>
                              <a:lnTo>
                                <a:pt x="79" y="10"/>
                              </a:lnTo>
                              <a:lnTo>
                                <a:pt x="90" y="7"/>
                              </a:lnTo>
                              <a:lnTo>
                                <a:pt x="97" y="8"/>
                              </a:lnTo>
                              <a:lnTo>
                                <a:pt x="103" y="14"/>
                              </a:lnTo>
                              <a:lnTo>
                                <a:pt x="105" y="21"/>
                              </a:lnTo>
                              <a:lnTo>
                                <a:pt x="106" y="29"/>
                              </a:lnTo>
                              <a:lnTo>
                                <a:pt x="106" y="3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3" name="Freeform 5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36" y="1183"/>
                          <a:ext cx="99" cy="10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" y="0"/>
                            </a:cxn>
                            <a:cxn ang="0">
                              <a:pos x="99" y="0"/>
                            </a:cxn>
                            <a:cxn ang="0">
                              <a:pos x="93" y="28"/>
                            </a:cxn>
                            <a:cxn ang="0">
                              <a:pos x="89" y="28"/>
                            </a:cxn>
                            <a:cxn ang="0">
                              <a:pos x="89" y="20"/>
                            </a:cxn>
                            <a:cxn ang="0">
                              <a:pos x="88" y="17"/>
                            </a:cxn>
                            <a:cxn ang="0">
                              <a:pos x="87" y="15"/>
                            </a:cxn>
                            <a:cxn ang="0">
                              <a:pos x="85" y="12"/>
                            </a:cxn>
                            <a:cxn ang="0">
                              <a:pos x="77" y="7"/>
                            </a:cxn>
                            <a:cxn ang="0">
                              <a:pos x="71" y="7"/>
                            </a:cxn>
                            <a:cxn ang="0">
                              <a:pos x="67" y="6"/>
                            </a:cxn>
                            <a:cxn ang="0">
                              <a:pos x="43" y="86"/>
                            </a:cxn>
                            <a:cxn ang="0">
                              <a:pos x="42" y="89"/>
                            </a:cxn>
                            <a:cxn ang="0">
                              <a:pos x="42" y="98"/>
                            </a:cxn>
                            <a:cxn ang="0">
                              <a:pos x="43" y="99"/>
                            </a:cxn>
                            <a:cxn ang="0">
                              <a:pos x="44" y="101"/>
                            </a:cxn>
                            <a:cxn ang="0">
                              <a:pos x="46" y="102"/>
                            </a:cxn>
                            <a:cxn ang="0">
                              <a:pos x="55" y="102"/>
                            </a:cxn>
                            <a:cxn ang="0">
                              <a:pos x="52" y="106"/>
                            </a:cxn>
                            <a:cxn ang="0">
                              <a:pos x="0" y="106"/>
                            </a:cxn>
                            <a:cxn ang="0">
                              <a:pos x="1" y="102"/>
                            </a:cxn>
                            <a:cxn ang="0">
                              <a:pos x="5" y="102"/>
                            </a:cxn>
                            <a:cxn ang="0">
                              <a:pos x="8" y="101"/>
                            </a:cxn>
                            <a:cxn ang="0">
                              <a:pos x="13" y="99"/>
                            </a:cxn>
                            <a:cxn ang="0">
                              <a:pos x="14" y="98"/>
                            </a:cxn>
                            <a:cxn ang="0">
                              <a:pos x="17" y="94"/>
                            </a:cxn>
                            <a:cxn ang="0">
                              <a:pos x="18" y="91"/>
                            </a:cxn>
                            <a:cxn ang="0">
                              <a:pos x="19" y="86"/>
                            </a:cxn>
                            <a:cxn ang="0">
                              <a:pos x="42" y="6"/>
                            </a:cxn>
                            <a:cxn ang="0">
                              <a:pos x="35" y="7"/>
                            </a:cxn>
                            <a:cxn ang="0">
                              <a:pos x="29" y="9"/>
                            </a:cxn>
                            <a:cxn ang="0">
                              <a:pos x="23" y="12"/>
                            </a:cxn>
                            <a:cxn ang="0">
                              <a:pos x="18" y="16"/>
                            </a:cxn>
                            <a:cxn ang="0">
                              <a:pos x="13" y="20"/>
                            </a:cxn>
                            <a:cxn ang="0">
                              <a:pos x="8" y="28"/>
                            </a:cxn>
                            <a:cxn ang="0">
                              <a:pos x="5" y="28"/>
                            </a:cxn>
                            <a:cxn ang="0">
                              <a:pos x="12" y="0"/>
                            </a:cxn>
                          </a:cxnLst>
                          <a:rect l="0" t="0" r="r" b="b"/>
                          <a:pathLst>
                            <a:path w="99" h="106">
                              <a:moveTo>
                                <a:pt x="12" y="0"/>
                              </a:moveTo>
                              <a:lnTo>
                                <a:pt x="99" y="0"/>
                              </a:lnTo>
                              <a:lnTo>
                                <a:pt x="93" y="28"/>
                              </a:lnTo>
                              <a:lnTo>
                                <a:pt x="89" y="28"/>
                              </a:lnTo>
                              <a:lnTo>
                                <a:pt x="89" y="20"/>
                              </a:lnTo>
                              <a:lnTo>
                                <a:pt x="88" y="17"/>
                              </a:lnTo>
                              <a:lnTo>
                                <a:pt x="87" y="15"/>
                              </a:lnTo>
                              <a:lnTo>
                                <a:pt x="85" y="12"/>
                              </a:lnTo>
                              <a:lnTo>
                                <a:pt x="77" y="7"/>
                              </a:lnTo>
                              <a:lnTo>
                                <a:pt x="71" y="7"/>
                              </a:lnTo>
                              <a:lnTo>
                                <a:pt x="67" y="6"/>
                              </a:lnTo>
                              <a:lnTo>
                                <a:pt x="43" y="86"/>
                              </a:lnTo>
                              <a:lnTo>
                                <a:pt x="42" y="89"/>
                              </a:lnTo>
                              <a:lnTo>
                                <a:pt x="42" y="98"/>
                              </a:lnTo>
                              <a:lnTo>
                                <a:pt x="43" y="99"/>
                              </a:lnTo>
                              <a:lnTo>
                                <a:pt x="44" y="101"/>
                              </a:lnTo>
                              <a:lnTo>
                                <a:pt x="46" y="102"/>
                              </a:lnTo>
                              <a:lnTo>
                                <a:pt x="55" y="102"/>
                              </a:lnTo>
                              <a:lnTo>
                                <a:pt x="52" y="106"/>
                              </a:lnTo>
                              <a:lnTo>
                                <a:pt x="0" y="106"/>
                              </a:lnTo>
                              <a:lnTo>
                                <a:pt x="1" y="102"/>
                              </a:lnTo>
                              <a:lnTo>
                                <a:pt x="5" y="102"/>
                              </a:lnTo>
                              <a:lnTo>
                                <a:pt x="8" y="101"/>
                              </a:lnTo>
                              <a:lnTo>
                                <a:pt x="13" y="99"/>
                              </a:lnTo>
                              <a:lnTo>
                                <a:pt x="14" y="98"/>
                              </a:lnTo>
                              <a:lnTo>
                                <a:pt x="17" y="94"/>
                              </a:lnTo>
                              <a:lnTo>
                                <a:pt x="18" y="91"/>
                              </a:lnTo>
                              <a:lnTo>
                                <a:pt x="19" y="86"/>
                              </a:lnTo>
                              <a:lnTo>
                                <a:pt x="42" y="6"/>
                              </a:lnTo>
                              <a:lnTo>
                                <a:pt x="35" y="7"/>
                              </a:lnTo>
                              <a:lnTo>
                                <a:pt x="29" y="9"/>
                              </a:lnTo>
                              <a:lnTo>
                                <a:pt x="23" y="12"/>
                              </a:lnTo>
                              <a:lnTo>
                                <a:pt x="18" y="16"/>
                              </a:lnTo>
                              <a:lnTo>
                                <a:pt x="13" y="20"/>
                              </a:lnTo>
                              <a:lnTo>
                                <a:pt x="8" y="28"/>
                              </a:lnTo>
                              <a:lnTo>
                                <a:pt x="5" y="28"/>
                              </a:lnTo>
                              <a:lnTo>
                                <a:pt x="1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4" name="Freeform 5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40" y="1091"/>
                          <a:ext cx="78" cy="7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0" y="0"/>
                            </a:cxn>
                            <a:cxn ang="0">
                              <a:pos x="29" y="33"/>
                            </a:cxn>
                            <a:cxn ang="0">
                              <a:pos x="39" y="20"/>
                            </a:cxn>
                            <a:cxn ang="0">
                              <a:pos x="45" y="13"/>
                            </a:cxn>
                            <a:cxn ang="0">
                              <a:pos x="49" y="8"/>
                            </a:cxn>
                            <a:cxn ang="0">
                              <a:pos x="54" y="4"/>
                            </a:cxn>
                            <a:cxn ang="0">
                              <a:pos x="58" y="2"/>
                            </a:cxn>
                            <a:cxn ang="0">
                              <a:pos x="65" y="0"/>
                            </a:cxn>
                            <a:cxn ang="0">
                              <a:pos x="70" y="0"/>
                            </a:cxn>
                            <a:cxn ang="0">
                              <a:pos x="71" y="1"/>
                            </a:cxn>
                            <a:cxn ang="0">
                              <a:pos x="73" y="1"/>
                            </a:cxn>
                            <a:cxn ang="0">
                              <a:pos x="74" y="2"/>
                            </a:cxn>
                            <a:cxn ang="0">
                              <a:pos x="76" y="4"/>
                            </a:cxn>
                            <a:cxn ang="0">
                              <a:pos x="78" y="8"/>
                            </a:cxn>
                            <a:cxn ang="0">
                              <a:pos x="78" y="14"/>
                            </a:cxn>
                            <a:cxn ang="0">
                              <a:pos x="77" y="17"/>
                            </a:cxn>
                            <a:cxn ang="0">
                              <a:pos x="77" y="22"/>
                            </a:cxn>
                            <a:cxn ang="0">
                              <a:pos x="65" y="57"/>
                            </a:cxn>
                            <a:cxn ang="0">
                              <a:pos x="64" y="59"/>
                            </a:cxn>
                            <a:cxn ang="0">
                              <a:pos x="64" y="61"/>
                            </a:cxn>
                            <a:cxn ang="0">
                              <a:pos x="62" y="61"/>
                            </a:cxn>
                            <a:cxn ang="0">
                              <a:pos x="62" y="64"/>
                            </a:cxn>
                            <a:cxn ang="0">
                              <a:pos x="64" y="64"/>
                            </a:cxn>
                            <a:cxn ang="0">
                              <a:pos x="64" y="65"/>
                            </a:cxn>
                            <a:cxn ang="0">
                              <a:pos x="65" y="65"/>
                            </a:cxn>
                            <a:cxn ang="0">
                              <a:pos x="66" y="64"/>
                            </a:cxn>
                            <a:cxn ang="0">
                              <a:pos x="68" y="63"/>
                            </a:cxn>
                            <a:cxn ang="0">
                              <a:pos x="71" y="60"/>
                            </a:cxn>
                            <a:cxn ang="0">
                              <a:pos x="73" y="59"/>
                            </a:cxn>
                            <a:cxn ang="0">
                              <a:pos x="73" y="57"/>
                            </a:cxn>
                            <a:cxn ang="0">
                              <a:pos x="74" y="57"/>
                            </a:cxn>
                            <a:cxn ang="0">
                              <a:pos x="74" y="55"/>
                            </a:cxn>
                            <a:cxn ang="0">
                              <a:pos x="77" y="57"/>
                            </a:cxn>
                            <a:cxn ang="0">
                              <a:pos x="70" y="66"/>
                            </a:cxn>
                            <a:cxn ang="0">
                              <a:pos x="61" y="72"/>
                            </a:cxn>
                            <a:cxn ang="0">
                              <a:pos x="53" y="73"/>
                            </a:cxn>
                            <a:cxn ang="0">
                              <a:pos x="48" y="73"/>
                            </a:cxn>
                            <a:cxn ang="0">
                              <a:pos x="46" y="71"/>
                            </a:cxn>
                            <a:cxn ang="0">
                              <a:pos x="43" y="66"/>
                            </a:cxn>
                            <a:cxn ang="0">
                              <a:pos x="43" y="63"/>
                            </a:cxn>
                            <a:cxn ang="0">
                              <a:pos x="45" y="60"/>
                            </a:cxn>
                            <a:cxn ang="0">
                              <a:pos x="45" y="58"/>
                            </a:cxn>
                            <a:cxn ang="0">
                              <a:pos x="46" y="54"/>
                            </a:cxn>
                            <a:cxn ang="0">
                              <a:pos x="57" y="21"/>
                            </a:cxn>
                            <a:cxn ang="0">
                              <a:pos x="57" y="14"/>
                            </a:cxn>
                            <a:cxn ang="0">
                              <a:pos x="54" y="14"/>
                            </a:cxn>
                            <a:cxn ang="0">
                              <a:pos x="49" y="16"/>
                            </a:cxn>
                            <a:cxn ang="0">
                              <a:pos x="46" y="17"/>
                            </a:cxn>
                            <a:cxn ang="0">
                              <a:pos x="36" y="30"/>
                            </a:cxn>
                            <a:cxn ang="0">
                              <a:pos x="24" y="48"/>
                            </a:cxn>
                            <a:cxn ang="0">
                              <a:pos x="19" y="72"/>
                            </a:cxn>
                            <a:cxn ang="0">
                              <a:pos x="0" y="72"/>
                            </a:cxn>
                            <a:cxn ang="0">
                              <a:pos x="15" y="22"/>
                            </a:cxn>
                            <a:cxn ang="0">
                              <a:pos x="16" y="17"/>
                            </a:cxn>
                            <a:cxn ang="0">
                              <a:pos x="16" y="8"/>
                            </a:cxn>
                            <a:cxn ang="0">
                              <a:pos x="15" y="7"/>
                            </a:cxn>
                            <a:cxn ang="0">
                              <a:pos x="15" y="6"/>
                            </a:cxn>
                            <a:cxn ang="0">
                              <a:pos x="10" y="6"/>
                            </a:cxn>
                            <a:cxn ang="0">
                              <a:pos x="10" y="4"/>
                            </a:cxn>
                            <a:cxn ang="0">
                              <a:pos x="35" y="0"/>
                            </a:cxn>
                            <a:cxn ang="0">
                              <a:pos x="40" y="0"/>
                            </a:cxn>
                          </a:cxnLst>
                          <a:rect l="0" t="0" r="r" b="b"/>
                          <a:pathLst>
                            <a:path w="78" h="73">
                              <a:moveTo>
                                <a:pt x="40" y="0"/>
                              </a:moveTo>
                              <a:lnTo>
                                <a:pt x="29" y="33"/>
                              </a:lnTo>
                              <a:lnTo>
                                <a:pt x="39" y="20"/>
                              </a:lnTo>
                              <a:lnTo>
                                <a:pt x="45" y="13"/>
                              </a:lnTo>
                              <a:lnTo>
                                <a:pt x="49" y="8"/>
                              </a:lnTo>
                              <a:lnTo>
                                <a:pt x="54" y="4"/>
                              </a:lnTo>
                              <a:lnTo>
                                <a:pt x="58" y="2"/>
                              </a:lnTo>
                              <a:lnTo>
                                <a:pt x="65" y="0"/>
                              </a:lnTo>
                              <a:lnTo>
                                <a:pt x="70" y="0"/>
                              </a:lnTo>
                              <a:lnTo>
                                <a:pt x="71" y="1"/>
                              </a:lnTo>
                              <a:lnTo>
                                <a:pt x="73" y="1"/>
                              </a:lnTo>
                              <a:lnTo>
                                <a:pt x="74" y="2"/>
                              </a:lnTo>
                              <a:lnTo>
                                <a:pt x="76" y="4"/>
                              </a:lnTo>
                              <a:lnTo>
                                <a:pt x="78" y="8"/>
                              </a:lnTo>
                              <a:lnTo>
                                <a:pt x="78" y="14"/>
                              </a:lnTo>
                              <a:lnTo>
                                <a:pt x="77" y="17"/>
                              </a:lnTo>
                              <a:lnTo>
                                <a:pt x="77" y="22"/>
                              </a:lnTo>
                              <a:lnTo>
                                <a:pt x="65" y="57"/>
                              </a:lnTo>
                              <a:lnTo>
                                <a:pt x="64" y="59"/>
                              </a:lnTo>
                              <a:lnTo>
                                <a:pt x="64" y="61"/>
                              </a:lnTo>
                              <a:lnTo>
                                <a:pt x="62" y="61"/>
                              </a:lnTo>
                              <a:lnTo>
                                <a:pt x="62" y="64"/>
                              </a:lnTo>
                              <a:lnTo>
                                <a:pt x="64" y="64"/>
                              </a:lnTo>
                              <a:lnTo>
                                <a:pt x="64" y="65"/>
                              </a:lnTo>
                              <a:lnTo>
                                <a:pt x="65" y="65"/>
                              </a:lnTo>
                              <a:lnTo>
                                <a:pt x="66" y="64"/>
                              </a:lnTo>
                              <a:lnTo>
                                <a:pt x="68" y="63"/>
                              </a:lnTo>
                              <a:lnTo>
                                <a:pt x="71" y="60"/>
                              </a:lnTo>
                              <a:lnTo>
                                <a:pt x="73" y="59"/>
                              </a:lnTo>
                              <a:lnTo>
                                <a:pt x="73" y="57"/>
                              </a:lnTo>
                              <a:lnTo>
                                <a:pt x="74" y="57"/>
                              </a:lnTo>
                              <a:lnTo>
                                <a:pt x="74" y="55"/>
                              </a:lnTo>
                              <a:lnTo>
                                <a:pt x="77" y="57"/>
                              </a:lnTo>
                              <a:lnTo>
                                <a:pt x="70" y="66"/>
                              </a:lnTo>
                              <a:lnTo>
                                <a:pt x="61" y="72"/>
                              </a:lnTo>
                              <a:lnTo>
                                <a:pt x="53" y="73"/>
                              </a:lnTo>
                              <a:lnTo>
                                <a:pt x="48" y="73"/>
                              </a:lnTo>
                              <a:lnTo>
                                <a:pt x="46" y="71"/>
                              </a:lnTo>
                              <a:lnTo>
                                <a:pt x="43" y="66"/>
                              </a:lnTo>
                              <a:lnTo>
                                <a:pt x="43" y="63"/>
                              </a:lnTo>
                              <a:lnTo>
                                <a:pt x="45" y="60"/>
                              </a:lnTo>
                              <a:lnTo>
                                <a:pt x="45" y="58"/>
                              </a:lnTo>
                              <a:lnTo>
                                <a:pt x="46" y="54"/>
                              </a:lnTo>
                              <a:lnTo>
                                <a:pt x="57" y="21"/>
                              </a:lnTo>
                              <a:lnTo>
                                <a:pt x="57" y="14"/>
                              </a:lnTo>
                              <a:lnTo>
                                <a:pt x="54" y="14"/>
                              </a:lnTo>
                              <a:lnTo>
                                <a:pt x="49" y="16"/>
                              </a:lnTo>
                              <a:lnTo>
                                <a:pt x="46" y="17"/>
                              </a:lnTo>
                              <a:lnTo>
                                <a:pt x="36" y="30"/>
                              </a:lnTo>
                              <a:lnTo>
                                <a:pt x="24" y="48"/>
                              </a:lnTo>
                              <a:lnTo>
                                <a:pt x="19" y="72"/>
                              </a:lnTo>
                              <a:lnTo>
                                <a:pt x="0" y="72"/>
                              </a:lnTo>
                              <a:lnTo>
                                <a:pt x="15" y="22"/>
                              </a:lnTo>
                              <a:lnTo>
                                <a:pt x="16" y="17"/>
                              </a:lnTo>
                              <a:lnTo>
                                <a:pt x="16" y="8"/>
                              </a:lnTo>
                              <a:lnTo>
                                <a:pt x="15" y="7"/>
                              </a:lnTo>
                              <a:lnTo>
                                <a:pt x="15" y="6"/>
                              </a:lnTo>
                              <a:lnTo>
                                <a:pt x="10" y="6"/>
                              </a:lnTo>
                              <a:lnTo>
                                <a:pt x="10" y="4"/>
                              </a:lnTo>
                              <a:lnTo>
                                <a:pt x="35" y="0"/>
                              </a:lnTo>
                              <a:lnTo>
                                <a:pt x="4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5" name="Freeform 5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63" y="1101"/>
                          <a:ext cx="52" cy="18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2" y="189"/>
                            </a:cxn>
                            <a:cxn ang="0">
                              <a:pos x="52" y="181"/>
                            </a:cxn>
                            <a:cxn ang="0">
                              <a:pos x="30" y="181"/>
                            </a:cxn>
                            <a:cxn ang="0">
                              <a:pos x="27" y="180"/>
                            </a:cxn>
                            <a:cxn ang="0">
                              <a:pos x="26" y="177"/>
                            </a:cxn>
                            <a:cxn ang="0">
                              <a:pos x="26" y="11"/>
                            </a:cxn>
                            <a:cxn ang="0">
                              <a:pos x="27" y="10"/>
                            </a:cxn>
                            <a:cxn ang="0">
                              <a:pos x="30" y="9"/>
                            </a:cxn>
                            <a:cxn ang="0">
                              <a:pos x="52" y="9"/>
                            </a:cxn>
                            <a:cxn ang="0">
                              <a:pos x="52" y="0"/>
                            </a:cxn>
                            <a:cxn ang="0">
                              <a:pos x="0" y="0"/>
                            </a:cxn>
                            <a:cxn ang="0">
                              <a:pos x="0" y="189"/>
                            </a:cxn>
                            <a:cxn ang="0">
                              <a:pos x="52" y="189"/>
                            </a:cxn>
                          </a:cxnLst>
                          <a:rect l="0" t="0" r="r" b="b"/>
                          <a:pathLst>
                            <a:path w="52" h="189">
                              <a:moveTo>
                                <a:pt x="52" y="189"/>
                              </a:moveTo>
                              <a:lnTo>
                                <a:pt x="52" y="181"/>
                              </a:lnTo>
                              <a:lnTo>
                                <a:pt x="30" y="181"/>
                              </a:lnTo>
                              <a:lnTo>
                                <a:pt x="27" y="180"/>
                              </a:lnTo>
                              <a:lnTo>
                                <a:pt x="26" y="177"/>
                              </a:lnTo>
                              <a:lnTo>
                                <a:pt x="26" y="11"/>
                              </a:lnTo>
                              <a:lnTo>
                                <a:pt x="27" y="10"/>
                              </a:lnTo>
                              <a:lnTo>
                                <a:pt x="30" y="9"/>
                              </a:lnTo>
                              <a:lnTo>
                                <a:pt x="52" y="9"/>
                              </a:lnTo>
                              <a:lnTo>
                                <a:pt x="52" y="0"/>
                              </a:lnTo>
                              <a:lnTo>
                                <a:pt x="0" y="0"/>
                              </a:lnTo>
                              <a:lnTo>
                                <a:pt x="0" y="189"/>
                              </a:lnTo>
                              <a:lnTo>
                                <a:pt x="52" y="1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6" name="Freeform 5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27" y="1101"/>
                          <a:ext cx="93" cy="15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3" y="0"/>
                            </a:cxn>
                            <a:cxn ang="0">
                              <a:pos x="58" y="124"/>
                            </a:cxn>
                            <a:cxn ang="0">
                              <a:pos x="57" y="129"/>
                            </a:cxn>
                            <a:cxn ang="0">
                              <a:pos x="53" y="136"/>
                            </a:cxn>
                            <a:cxn ang="0">
                              <a:pos x="53" y="138"/>
                            </a:cxn>
                            <a:cxn ang="0">
                              <a:pos x="55" y="139"/>
                            </a:cxn>
                            <a:cxn ang="0">
                              <a:pos x="56" y="142"/>
                            </a:cxn>
                            <a:cxn ang="0">
                              <a:pos x="56" y="143"/>
                            </a:cxn>
                            <a:cxn ang="0">
                              <a:pos x="58" y="145"/>
                            </a:cxn>
                            <a:cxn ang="0">
                              <a:pos x="63" y="145"/>
                            </a:cxn>
                            <a:cxn ang="0">
                              <a:pos x="65" y="146"/>
                            </a:cxn>
                            <a:cxn ang="0">
                              <a:pos x="70" y="148"/>
                            </a:cxn>
                            <a:cxn ang="0">
                              <a:pos x="75" y="148"/>
                            </a:cxn>
                            <a:cxn ang="0">
                              <a:pos x="75" y="152"/>
                            </a:cxn>
                            <a:cxn ang="0">
                              <a:pos x="0" y="152"/>
                            </a:cxn>
                            <a:cxn ang="0">
                              <a:pos x="2" y="148"/>
                            </a:cxn>
                            <a:cxn ang="0">
                              <a:pos x="11" y="148"/>
                            </a:cxn>
                            <a:cxn ang="0">
                              <a:pos x="14" y="146"/>
                            </a:cxn>
                            <a:cxn ang="0">
                              <a:pos x="17" y="145"/>
                            </a:cxn>
                            <a:cxn ang="0">
                              <a:pos x="19" y="145"/>
                            </a:cxn>
                            <a:cxn ang="0">
                              <a:pos x="24" y="143"/>
                            </a:cxn>
                            <a:cxn ang="0">
                              <a:pos x="27" y="139"/>
                            </a:cxn>
                            <a:cxn ang="0">
                              <a:pos x="27" y="137"/>
                            </a:cxn>
                            <a:cxn ang="0">
                              <a:pos x="28" y="133"/>
                            </a:cxn>
                            <a:cxn ang="0">
                              <a:pos x="28" y="130"/>
                            </a:cxn>
                            <a:cxn ang="0">
                              <a:pos x="30" y="124"/>
                            </a:cxn>
                            <a:cxn ang="0">
                              <a:pos x="51" y="53"/>
                            </a:cxn>
                            <a:cxn ang="0">
                              <a:pos x="55" y="42"/>
                            </a:cxn>
                            <a:cxn ang="0">
                              <a:pos x="57" y="36"/>
                            </a:cxn>
                            <a:cxn ang="0">
                              <a:pos x="58" y="34"/>
                            </a:cxn>
                            <a:cxn ang="0">
                              <a:pos x="58" y="25"/>
                            </a:cxn>
                            <a:cxn ang="0">
                              <a:pos x="57" y="22"/>
                            </a:cxn>
                            <a:cxn ang="0">
                              <a:pos x="56" y="19"/>
                            </a:cxn>
                            <a:cxn ang="0">
                              <a:pos x="51" y="17"/>
                            </a:cxn>
                            <a:cxn ang="0">
                              <a:pos x="34" y="17"/>
                            </a:cxn>
                            <a:cxn ang="0">
                              <a:pos x="34" y="15"/>
                            </a:cxn>
                            <a:cxn ang="0">
                              <a:pos x="89" y="0"/>
                            </a:cxn>
                            <a:cxn ang="0">
                              <a:pos x="93" y="0"/>
                            </a:cxn>
                          </a:cxnLst>
                          <a:rect l="0" t="0" r="r" b="b"/>
                          <a:pathLst>
                            <a:path w="93" h="152">
                              <a:moveTo>
                                <a:pt x="93" y="0"/>
                              </a:moveTo>
                              <a:lnTo>
                                <a:pt x="58" y="124"/>
                              </a:lnTo>
                              <a:lnTo>
                                <a:pt x="57" y="129"/>
                              </a:lnTo>
                              <a:lnTo>
                                <a:pt x="53" y="136"/>
                              </a:lnTo>
                              <a:lnTo>
                                <a:pt x="53" y="138"/>
                              </a:lnTo>
                              <a:lnTo>
                                <a:pt x="55" y="139"/>
                              </a:lnTo>
                              <a:lnTo>
                                <a:pt x="56" y="142"/>
                              </a:lnTo>
                              <a:lnTo>
                                <a:pt x="56" y="143"/>
                              </a:lnTo>
                              <a:lnTo>
                                <a:pt x="58" y="145"/>
                              </a:lnTo>
                              <a:lnTo>
                                <a:pt x="63" y="145"/>
                              </a:lnTo>
                              <a:lnTo>
                                <a:pt x="65" y="146"/>
                              </a:lnTo>
                              <a:lnTo>
                                <a:pt x="70" y="148"/>
                              </a:lnTo>
                              <a:lnTo>
                                <a:pt x="75" y="148"/>
                              </a:lnTo>
                              <a:lnTo>
                                <a:pt x="75" y="152"/>
                              </a:lnTo>
                              <a:lnTo>
                                <a:pt x="0" y="152"/>
                              </a:lnTo>
                              <a:lnTo>
                                <a:pt x="2" y="148"/>
                              </a:lnTo>
                              <a:lnTo>
                                <a:pt x="11" y="148"/>
                              </a:lnTo>
                              <a:lnTo>
                                <a:pt x="14" y="146"/>
                              </a:lnTo>
                              <a:lnTo>
                                <a:pt x="17" y="145"/>
                              </a:lnTo>
                              <a:lnTo>
                                <a:pt x="19" y="145"/>
                              </a:lnTo>
                              <a:lnTo>
                                <a:pt x="24" y="143"/>
                              </a:lnTo>
                              <a:lnTo>
                                <a:pt x="27" y="139"/>
                              </a:lnTo>
                              <a:lnTo>
                                <a:pt x="27" y="137"/>
                              </a:lnTo>
                              <a:lnTo>
                                <a:pt x="28" y="133"/>
                              </a:lnTo>
                              <a:lnTo>
                                <a:pt x="28" y="130"/>
                              </a:lnTo>
                              <a:lnTo>
                                <a:pt x="30" y="124"/>
                              </a:lnTo>
                              <a:lnTo>
                                <a:pt x="51" y="53"/>
                              </a:lnTo>
                              <a:lnTo>
                                <a:pt x="55" y="42"/>
                              </a:lnTo>
                              <a:lnTo>
                                <a:pt x="57" y="36"/>
                              </a:lnTo>
                              <a:lnTo>
                                <a:pt x="58" y="34"/>
                              </a:lnTo>
                              <a:lnTo>
                                <a:pt x="58" y="25"/>
                              </a:lnTo>
                              <a:lnTo>
                                <a:pt x="57" y="22"/>
                              </a:lnTo>
                              <a:lnTo>
                                <a:pt x="56" y="19"/>
                              </a:lnTo>
                              <a:lnTo>
                                <a:pt x="51" y="17"/>
                              </a:lnTo>
                              <a:lnTo>
                                <a:pt x="34" y="17"/>
                              </a:lnTo>
                              <a:lnTo>
                                <a:pt x="34" y="15"/>
                              </a:lnTo>
                              <a:lnTo>
                                <a:pt x="89" y="0"/>
                              </a:lnTo>
                              <a:lnTo>
                                <a:pt x="9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7" name="Freeform 5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35" y="1098"/>
                          <a:ext cx="81" cy="19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1" y="0"/>
                            </a:cxn>
                            <a:cxn ang="0">
                              <a:pos x="62" y="0"/>
                            </a:cxn>
                            <a:cxn ang="0">
                              <a:pos x="0" y="195"/>
                            </a:cxn>
                            <a:cxn ang="0">
                              <a:pos x="19" y="195"/>
                            </a:cxn>
                            <a:cxn ang="0">
                              <a:pos x="81" y="0"/>
                            </a:cxn>
                          </a:cxnLst>
                          <a:rect l="0" t="0" r="r" b="b"/>
                          <a:pathLst>
                            <a:path w="81" h="195">
                              <a:moveTo>
                                <a:pt x="81" y="0"/>
                              </a:moveTo>
                              <a:lnTo>
                                <a:pt x="62" y="0"/>
                              </a:lnTo>
                              <a:lnTo>
                                <a:pt x="0" y="195"/>
                              </a:lnTo>
                              <a:lnTo>
                                <a:pt x="19" y="195"/>
                              </a:lnTo>
                              <a:lnTo>
                                <a:pt x="8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8" name="Freeform 5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15" y="1101"/>
                          <a:ext cx="148" cy="20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0" y="118"/>
                            </a:cxn>
                            <a:cxn ang="0">
                              <a:pos x="67" y="156"/>
                            </a:cxn>
                            <a:cxn ang="0">
                              <a:pos x="53" y="183"/>
                            </a:cxn>
                            <a:cxn ang="0">
                              <a:pos x="31" y="200"/>
                            </a:cxn>
                            <a:cxn ang="0">
                              <a:pos x="13" y="201"/>
                            </a:cxn>
                            <a:cxn ang="0">
                              <a:pos x="1" y="194"/>
                            </a:cxn>
                            <a:cxn ang="0">
                              <a:pos x="0" y="187"/>
                            </a:cxn>
                            <a:cxn ang="0">
                              <a:pos x="6" y="179"/>
                            </a:cxn>
                            <a:cxn ang="0">
                              <a:pos x="25" y="183"/>
                            </a:cxn>
                            <a:cxn ang="0">
                              <a:pos x="23" y="192"/>
                            </a:cxn>
                            <a:cxn ang="0">
                              <a:pos x="22" y="193"/>
                            </a:cxn>
                            <a:cxn ang="0">
                              <a:pos x="20" y="194"/>
                            </a:cxn>
                            <a:cxn ang="0">
                              <a:pos x="26" y="196"/>
                            </a:cxn>
                            <a:cxn ang="0">
                              <a:pos x="27" y="194"/>
                            </a:cxn>
                            <a:cxn ang="0">
                              <a:pos x="33" y="189"/>
                            </a:cxn>
                            <a:cxn ang="0">
                              <a:pos x="34" y="183"/>
                            </a:cxn>
                            <a:cxn ang="0">
                              <a:pos x="40" y="167"/>
                            </a:cxn>
                            <a:cxn ang="0">
                              <a:pos x="67" y="66"/>
                            </a:cxn>
                            <a:cxn ang="0">
                              <a:pos x="58" y="53"/>
                            </a:cxn>
                            <a:cxn ang="0">
                              <a:pos x="64" y="51"/>
                            </a:cxn>
                            <a:cxn ang="0">
                              <a:pos x="75" y="43"/>
                            </a:cxn>
                            <a:cxn ang="0">
                              <a:pos x="84" y="28"/>
                            </a:cxn>
                            <a:cxn ang="0">
                              <a:pos x="99" y="10"/>
                            </a:cxn>
                            <a:cxn ang="0">
                              <a:pos x="130" y="0"/>
                            </a:cxn>
                            <a:cxn ang="0">
                              <a:pos x="142" y="4"/>
                            </a:cxn>
                            <a:cxn ang="0">
                              <a:pos x="148" y="19"/>
                            </a:cxn>
                            <a:cxn ang="0">
                              <a:pos x="141" y="24"/>
                            </a:cxn>
                            <a:cxn ang="0">
                              <a:pos x="133" y="23"/>
                            </a:cxn>
                            <a:cxn ang="0">
                              <a:pos x="128" y="19"/>
                            </a:cxn>
                            <a:cxn ang="0">
                              <a:pos x="130" y="12"/>
                            </a:cxn>
                            <a:cxn ang="0">
                              <a:pos x="132" y="9"/>
                            </a:cxn>
                            <a:cxn ang="0">
                              <a:pos x="132" y="7"/>
                            </a:cxn>
                            <a:cxn ang="0">
                              <a:pos x="130" y="6"/>
                            </a:cxn>
                            <a:cxn ang="0">
                              <a:pos x="128" y="5"/>
                            </a:cxn>
                            <a:cxn ang="0">
                              <a:pos x="122" y="7"/>
                            </a:cxn>
                            <a:cxn ang="0">
                              <a:pos x="116" y="12"/>
                            </a:cxn>
                            <a:cxn ang="0">
                              <a:pos x="103" y="36"/>
                            </a:cxn>
                            <a:cxn ang="0">
                              <a:pos x="111" y="53"/>
                            </a:cxn>
                            <a:cxn ang="0">
                              <a:pos x="95" y="66"/>
                            </a:cxn>
                          </a:cxnLst>
                          <a:rect l="0" t="0" r="r" b="b"/>
                          <a:pathLst>
                            <a:path w="148" h="201">
                              <a:moveTo>
                                <a:pt x="95" y="66"/>
                              </a:moveTo>
                              <a:lnTo>
                                <a:pt x="80" y="118"/>
                              </a:lnTo>
                              <a:lnTo>
                                <a:pt x="73" y="138"/>
                              </a:lnTo>
                              <a:lnTo>
                                <a:pt x="67" y="156"/>
                              </a:lnTo>
                              <a:lnTo>
                                <a:pt x="63" y="169"/>
                              </a:lnTo>
                              <a:lnTo>
                                <a:pt x="53" y="183"/>
                              </a:lnTo>
                              <a:lnTo>
                                <a:pt x="41" y="194"/>
                              </a:lnTo>
                              <a:lnTo>
                                <a:pt x="31" y="200"/>
                              </a:lnTo>
                              <a:lnTo>
                                <a:pt x="17" y="201"/>
                              </a:lnTo>
                              <a:lnTo>
                                <a:pt x="13" y="201"/>
                              </a:lnTo>
                              <a:lnTo>
                                <a:pt x="6" y="199"/>
                              </a:lnTo>
                              <a:lnTo>
                                <a:pt x="1" y="194"/>
                              </a:lnTo>
                              <a:lnTo>
                                <a:pt x="0" y="192"/>
                              </a:lnTo>
                              <a:lnTo>
                                <a:pt x="0" y="187"/>
                              </a:lnTo>
                              <a:lnTo>
                                <a:pt x="2" y="182"/>
                              </a:lnTo>
                              <a:lnTo>
                                <a:pt x="6" y="179"/>
                              </a:lnTo>
                              <a:lnTo>
                                <a:pt x="20" y="179"/>
                              </a:lnTo>
                              <a:lnTo>
                                <a:pt x="25" y="183"/>
                              </a:lnTo>
                              <a:lnTo>
                                <a:pt x="25" y="190"/>
                              </a:lnTo>
                              <a:lnTo>
                                <a:pt x="23" y="192"/>
                              </a:lnTo>
                              <a:lnTo>
                                <a:pt x="22" y="192"/>
                              </a:lnTo>
                              <a:lnTo>
                                <a:pt x="22" y="193"/>
                              </a:lnTo>
                              <a:lnTo>
                                <a:pt x="21" y="194"/>
                              </a:lnTo>
                              <a:lnTo>
                                <a:pt x="20" y="194"/>
                              </a:lnTo>
                              <a:lnTo>
                                <a:pt x="22" y="196"/>
                              </a:lnTo>
                              <a:lnTo>
                                <a:pt x="26" y="196"/>
                              </a:lnTo>
                              <a:lnTo>
                                <a:pt x="27" y="195"/>
                              </a:lnTo>
                              <a:lnTo>
                                <a:pt x="27" y="194"/>
                              </a:lnTo>
                              <a:lnTo>
                                <a:pt x="31" y="192"/>
                              </a:lnTo>
                              <a:lnTo>
                                <a:pt x="33" y="189"/>
                              </a:lnTo>
                              <a:lnTo>
                                <a:pt x="34" y="186"/>
                              </a:lnTo>
                              <a:lnTo>
                                <a:pt x="34" y="183"/>
                              </a:lnTo>
                              <a:lnTo>
                                <a:pt x="36" y="176"/>
                              </a:lnTo>
                              <a:lnTo>
                                <a:pt x="40" y="167"/>
                              </a:lnTo>
                              <a:lnTo>
                                <a:pt x="44" y="155"/>
                              </a:lnTo>
                              <a:lnTo>
                                <a:pt x="67" y="66"/>
                              </a:lnTo>
                              <a:lnTo>
                                <a:pt x="53" y="66"/>
                              </a:lnTo>
                              <a:lnTo>
                                <a:pt x="58" y="53"/>
                              </a:lnTo>
                              <a:lnTo>
                                <a:pt x="61" y="53"/>
                              </a:lnTo>
                              <a:lnTo>
                                <a:pt x="64" y="51"/>
                              </a:lnTo>
                              <a:lnTo>
                                <a:pt x="67" y="50"/>
                              </a:lnTo>
                              <a:lnTo>
                                <a:pt x="75" y="43"/>
                              </a:lnTo>
                              <a:lnTo>
                                <a:pt x="76" y="41"/>
                              </a:lnTo>
                              <a:lnTo>
                                <a:pt x="84" y="28"/>
                              </a:lnTo>
                              <a:lnTo>
                                <a:pt x="92" y="18"/>
                              </a:lnTo>
                              <a:lnTo>
                                <a:pt x="99" y="10"/>
                              </a:lnTo>
                              <a:lnTo>
                                <a:pt x="114" y="3"/>
                              </a:lnTo>
                              <a:lnTo>
                                <a:pt x="130" y="0"/>
                              </a:lnTo>
                              <a:lnTo>
                                <a:pt x="135" y="1"/>
                              </a:lnTo>
                              <a:lnTo>
                                <a:pt x="142" y="4"/>
                              </a:lnTo>
                              <a:lnTo>
                                <a:pt x="148" y="10"/>
                              </a:lnTo>
                              <a:lnTo>
                                <a:pt x="148" y="19"/>
                              </a:lnTo>
                              <a:lnTo>
                                <a:pt x="146" y="22"/>
                              </a:lnTo>
                              <a:lnTo>
                                <a:pt x="141" y="24"/>
                              </a:lnTo>
                              <a:lnTo>
                                <a:pt x="134" y="24"/>
                              </a:lnTo>
                              <a:lnTo>
                                <a:pt x="133" y="23"/>
                              </a:lnTo>
                              <a:lnTo>
                                <a:pt x="130" y="22"/>
                              </a:lnTo>
                              <a:lnTo>
                                <a:pt x="128" y="19"/>
                              </a:lnTo>
                              <a:lnTo>
                                <a:pt x="128" y="12"/>
                              </a:lnTo>
                              <a:lnTo>
                                <a:pt x="130" y="12"/>
                              </a:lnTo>
                              <a:lnTo>
                                <a:pt x="130" y="11"/>
                              </a:lnTo>
                              <a:lnTo>
                                <a:pt x="132" y="9"/>
                              </a:lnTo>
                              <a:lnTo>
                                <a:pt x="133" y="7"/>
                              </a:lnTo>
                              <a:lnTo>
                                <a:pt x="132" y="7"/>
                              </a:lnTo>
                              <a:lnTo>
                                <a:pt x="132" y="6"/>
                              </a:lnTo>
                              <a:lnTo>
                                <a:pt x="130" y="6"/>
                              </a:lnTo>
                              <a:lnTo>
                                <a:pt x="130" y="5"/>
                              </a:lnTo>
                              <a:lnTo>
                                <a:pt x="128" y="5"/>
                              </a:lnTo>
                              <a:lnTo>
                                <a:pt x="124" y="6"/>
                              </a:lnTo>
                              <a:lnTo>
                                <a:pt x="122" y="7"/>
                              </a:lnTo>
                              <a:lnTo>
                                <a:pt x="118" y="10"/>
                              </a:lnTo>
                              <a:lnTo>
                                <a:pt x="116" y="12"/>
                              </a:lnTo>
                              <a:lnTo>
                                <a:pt x="109" y="23"/>
                              </a:lnTo>
                              <a:lnTo>
                                <a:pt x="103" y="36"/>
                              </a:lnTo>
                              <a:lnTo>
                                <a:pt x="97" y="53"/>
                              </a:lnTo>
                              <a:lnTo>
                                <a:pt x="111" y="53"/>
                              </a:lnTo>
                              <a:lnTo>
                                <a:pt x="109" y="66"/>
                              </a:lnTo>
                              <a:lnTo>
                                <a:pt x="95" y="6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69" name="Freeform 5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29" y="1151"/>
                          <a:ext cx="167" cy="10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1" y="47"/>
                            </a:cxn>
                            <a:cxn ang="0">
                              <a:pos x="57" y="25"/>
                            </a:cxn>
                            <a:cxn ang="0">
                              <a:pos x="71" y="10"/>
                            </a:cxn>
                            <a:cxn ang="0">
                              <a:pos x="78" y="4"/>
                            </a:cxn>
                            <a:cxn ang="0">
                              <a:pos x="86" y="0"/>
                            </a:cxn>
                            <a:cxn ang="0">
                              <a:pos x="103" y="3"/>
                            </a:cxn>
                            <a:cxn ang="0">
                              <a:pos x="107" y="7"/>
                            </a:cxn>
                            <a:cxn ang="0">
                              <a:pos x="109" y="13"/>
                            </a:cxn>
                            <a:cxn ang="0">
                              <a:pos x="107" y="25"/>
                            </a:cxn>
                            <a:cxn ang="0">
                              <a:pos x="99" y="47"/>
                            </a:cxn>
                            <a:cxn ang="0">
                              <a:pos x="117" y="25"/>
                            </a:cxn>
                            <a:cxn ang="0">
                              <a:pos x="127" y="14"/>
                            </a:cxn>
                            <a:cxn ang="0">
                              <a:pos x="134" y="7"/>
                            </a:cxn>
                            <a:cxn ang="0">
                              <a:pos x="142" y="3"/>
                            </a:cxn>
                            <a:cxn ang="0">
                              <a:pos x="157" y="0"/>
                            </a:cxn>
                            <a:cxn ang="0">
                              <a:pos x="162" y="4"/>
                            </a:cxn>
                            <a:cxn ang="0">
                              <a:pos x="167" y="13"/>
                            </a:cxn>
                            <a:cxn ang="0">
                              <a:pos x="162" y="35"/>
                            </a:cxn>
                            <a:cxn ang="0">
                              <a:pos x="148" y="81"/>
                            </a:cxn>
                            <a:cxn ang="0">
                              <a:pos x="147" y="90"/>
                            </a:cxn>
                            <a:cxn ang="0">
                              <a:pos x="155" y="87"/>
                            </a:cxn>
                            <a:cxn ang="0">
                              <a:pos x="160" y="81"/>
                            </a:cxn>
                            <a:cxn ang="0">
                              <a:pos x="162" y="80"/>
                            </a:cxn>
                            <a:cxn ang="0">
                              <a:pos x="165" y="81"/>
                            </a:cxn>
                            <a:cxn ang="0">
                              <a:pos x="149" y="100"/>
                            </a:cxn>
                            <a:cxn ang="0">
                              <a:pos x="139" y="105"/>
                            </a:cxn>
                            <a:cxn ang="0">
                              <a:pos x="124" y="102"/>
                            </a:cxn>
                            <a:cxn ang="0">
                              <a:pos x="120" y="96"/>
                            </a:cxn>
                            <a:cxn ang="0">
                              <a:pos x="118" y="88"/>
                            </a:cxn>
                            <a:cxn ang="0">
                              <a:pos x="121" y="81"/>
                            </a:cxn>
                            <a:cxn ang="0">
                              <a:pos x="135" y="35"/>
                            </a:cxn>
                            <a:cxn ang="0">
                              <a:pos x="140" y="23"/>
                            </a:cxn>
                            <a:cxn ang="0">
                              <a:pos x="137" y="22"/>
                            </a:cxn>
                            <a:cxn ang="0">
                              <a:pos x="133" y="20"/>
                            </a:cxn>
                            <a:cxn ang="0">
                              <a:pos x="128" y="24"/>
                            </a:cxn>
                            <a:cxn ang="0">
                              <a:pos x="123" y="29"/>
                            </a:cxn>
                            <a:cxn ang="0">
                              <a:pos x="116" y="35"/>
                            </a:cxn>
                            <a:cxn ang="0">
                              <a:pos x="92" y="73"/>
                            </a:cxn>
                            <a:cxn ang="0">
                              <a:pos x="84" y="102"/>
                            </a:cxn>
                            <a:cxn ang="0">
                              <a:pos x="79" y="30"/>
                            </a:cxn>
                            <a:cxn ang="0">
                              <a:pos x="82" y="23"/>
                            </a:cxn>
                            <a:cxn ang="0">
                              <a:pos x="80" y="22"/>
                            </a:cxn>
                            <a:cxn ang="0">
                              <a:pos x="79" y="20"/>
                            </a:cxn>
                            <a:cxn ang="0">
                              <a:pos x="72" y="24"/>
                            </a:cxn>
                            <a:cxn ang="0">
                              <a:pos x="63" y="32"/>
                            </a:cxn>
                            <a:cxn ang="0">
                              <a:pos x="34" y="69"/>
                            </a:cxn>
                            <a:cxn ang="0">
                              <a:pos x="0" y="102"/>
                            </a:cxn>
                            <a:cxn ang="0">
                              <a:pos x="22" y="25"/>
                            </a:cxn>
                            <a:cxn ang="0">
                              <a:pos x="21" y="11"/>
                            </a:cxn>
                            <a:cxn ang="0">
                              <a:pos x="14" y="9"/>
                            </a:cxn>
                            <a:cxn ang="0">
                              <a:pos x="48" y="0"/>
                            </a:cxn>
                          </a:cxnLst>
                          <a:rect l="0" t="0" r="r" b="b"/>
                          <a:pathLst>
                            <a:path w="167" h="105">
                              <a:moveTo>
                                <a:pt x="56" y="0"/>
                              </a:moveTo>
                              <a:lnTo>
                                <a:pt x="41" y="47"/>
                              </a:lnTo>
                              <a:lnTo>
                                <a:pt x="50" y="33"/>
                              </a:lnTo>
                              <a:lnTo>
                                <a:pt x="57" y="25"/>
                              </a:lnTo>
                              <a:lnTo>
                                <a:pt x="63" y="18"/>
                              </a:lnTo>
                              <a:lnTo>
                                <a:pt x="71" y="10"/>
                              </a:lnTo>
                              <a:lnTo>
                                <a:pt x="75" y="7"/>
                              </a:lnTo>
                              <a:lnTo>
                                <a:pt x="78" y="4"/>
                              </a:lnTo>
                              <a:lnTo>
                                <a:pt x="82" y="3"/>
                              </a:lnTo>
                              <a:lnTo>
                                <a:pt x="86" y="0"/>
                              </a:lnTo>
                              <a:lnTo>
                                <a:pt x="98" y="0"/>
                              </a:lnTo>
                              <a:lnTo>
                                <a:pt x="103" y="3"/>
                              </a:lnTo>
                              <a:lnTo>
                                <a:pt x="104" y="4"/>
                              </a:lnTo>
                              <a:lnTo>
                                <a:pt x="107" y="7"/>
                              </a:lnTo>
                              <a:lnTo>
                                <a:pt x="108" y="10"/>
                              </a:lnTo>
                              <a:lnTo>
                                <a:pt x="109" y="13"/>
                              </a:lnTo>
                              <a:lnTo>
                                <a:pt x="109" y="18"/>
                              </a:lnTo>
                              <a:lnTo>
                                <a:pt x="107" y="25"/>
                              </a:lnTo>
                              <a:lnTo>
                                <a:pt x="107" y="30"/>
                              </a:lnTo>
                              <a:lnTo>
                                <a:pt x="99" y="47"/>
                              </a:lnTo>
                              <a:lnTo>
                                <a:pt x="110" y="33"/>
                              </a:lnTo>
                              <a:lnTo>
                                <a:pt x="117" y="25"/>
                              </a:lnTo>
                              <a:lnTo>
                                <a:pt x="123" y="18"/>
                              </a:lnTo>
                              <a:lnTo>
                                <a:pt x="127" y="14"/>
                              </a:lnTo>
                              <a:lnTo>
                                <a:pt x="130" y="10"/>
                              </a:lnTo>
                              <a:lnTo>
                                <a:pt x="134" y="7"/>
                              </a:lnTo>
                              <a:lnTo>
                                <a:pt x="137" y="4"/>
                              </a:lnTo>
                              <a:lnTo>
                                <a:pt x="142" y="3"/>
                              </a:lnTo>
                              <a:lnTo>
                                <a:pt x="147" y="0"/>
                              </a:lnTo>
                              <a:lnTo>
                                <a:pt x="157" y="0"/>
                              </a:lnTo>
                              <a:lnTo>
                                <a:pt x="160" y="3"/>
                              </a:lnTo>
                              <a:lnTo>
                                <a:pt x="162" y="4"/>
                              </a:lnTo>
                              <a:lnTo>
                                <a:pt x="165" y="6"/>
                              </a:lnTo>
                              <a:lnTo>
                                <a:pt x="167" y="13"/>
                              </a:lnTo>
                              <a:lnTo>
                                <a:pt x="167" y="23"/>
                              </a:lnTo>
                              <a:lnTo>
                                <a:pt x="162" y="35"/>
                              </a:lnTo>
                              <a:lnTo>
                                <a:pt x="149" y="76"/>
                              </a:lnTo>
                              <a:lnTo>
                                <a:pt x="148" y="81"/>
                              </a:lnTo>
                              <a:lnTo>
                                <a:pt x="147" y="85"/>
                              </a:lnTo>
                              <a:lnTo>
                                <a:pt x="147" y="90"/>
                              </a:lnTo>
                              <a:lnTo>
                                <a:pt x="152" y="90"/>
                              </a:lnTo>
                              <a:lnTo>
                                <a:pt x="155" y="87"/>
                              </a:lnTo>
                              <a:lnTo>
                                <a:pt x="159" y="85"/>
                              </a:lnTo>
                              <a:lnTo>
                                <a:pt x="160" y="81"/>
                              </a:lnTo>
                              <a:lnTo>
                                <a:pt x="161" y="81"/>
                              </a:lnTo>
                              <a:lnTo>
                                <a:pt x="162" y="80"/>
                              </a:lnTo>
                              <a:lnTo>
                                <a:pt x="162" y="79"/>
                              </a:lnTo>
                              <a:lnTo>
                                <a:pt x="165" y="81"/>
                              </a:lnTo>
                              <a:lnTo>
                                <a:pt x="158" y="92"/>
                              </a:lnTo>
                              <a:lnTo>
                                <a:pt x="149" y="100"/>
                              </a:lnTo>
                              <a:lnTo>
                                <a:pt x="146" y="102"/>
                              </a:lnTo>
                              <a:lnTo>
                                <a:pt x="139" y="105"/>
                              </a:lnTo>
                              <a:lnTo>
                                <a:pt x="129" y="105"/>
                              </a:lnTo>
                              <a:lnTo>
                                <a:pt x="124" y="102"/>
                              </a:lnTo>
                              <a:lnTo>
                                <a:pt x="123" y="100"/>
                              </a:lnTo>
                              <a:lnTo>
                                <a:pt x="120" y="96"/>
                              </a:lnTo>
                              <a:lnTo>
                                <a:pt x="118" y="94"/>
                              </a:lnTo>
                              <a:lnTo>
                                <a:pt x="118" y="88"/>
                              </a:lnTo>
                              <a:lnTo>
                                <a:pt x="120" y="86"/>
                              </a:lnTo>
                              <a:lnTo>
                                <a:pt x="121" y="81"/>
                              </a:lnTo>
                              <a:lnTo>
                                <a:pt x="123" y="76"/>
                              </a:lnTo>
                              <a:lnTo>
                                <a:pt x="135" y="35"/>
                              </a:lnTo>
                              <a:lnTo>
                                <a:pt x="136" y="30"/>
                              </a:lnTo>
                              <a:lnTo>
                                <a:pt x="140" y="23"/>
                              </a:lnTo>
                              <a:lnTo>
                                <a:pt x="139" y="23"/>
                              </a:lnTo>
                              <a:lnTo>
                                <a:pt x="137" y="22"/>
                              </a:lnTo>
                              <a:lnTo>
                                <a:pt x="137" y="20"/>
                              </a:lnTo>
                              <a:lnTo>
                                <a:pt x="133" y="20"/>
                              </a:lnTo>
                              <a:lnTo>
                                <a:pt x="130" y="22"/>
                              </a:lnTo>
                              <a:lnTo>
                                <a:pt x="128" y="24"/>
                              </a:lnTo>
                              <a:lnTo>
                                <a:pt x="126" y="28"/>
                              </a:lnTo>
                              <a:lnTo>
                                <a:pt x="123" y="29"/>
                              </a:lnTo>
                              <a:lnTo>
                                <a:pt x="120" y="32"/>
                              </a:lnTo>
                              <a:lnTo>
                                <a:pt x="116" y="35"/>
                              </a:lnTo>
                              <a:lnTo>
                                <a:pt x="102" y="54"/>
                              </a:lnTo>
                              <a:lnTo>
                                <a:pt x="92" y="73"/>
                              </a:lnTo>
                              <a:lnTo>
                                <a:pt x="90" y="79"/>
                              </a:lnTo>
                              <a:lnTo>
                                <a:pt x="84" y="102"/>
                              </a:lnTo>
                              <a:lnTo>
                                <a:pt x="58" y="102"/>
                              </a:lnTo>
                              <a:lnTo>
                                <a:pt x="79" y="30"/>
                              </a:lnTo>
                              <a:lnTo>
                                <a:pt x="79" y="28"/>
                              </a:lnTo>
                              <a:lnTo>
                                <a:pt x="82" y="23"/>
                              </a:lnTo>
                              <a:lnTo>
                                <a:pt x="80" y="23"/>
                              </a:lnTo>
                              <a:lnTo>
                                <a:pt x="80" y="22"/>
                              </a:lnTo>
                              <a:lnTo>
                                <a:pt x="79" y="22"/>
                              </a:lnTo>
                              <a:lnTo>
                                <a:pt x="79" y="20"/>
                              </a:lnTo>
                              <a:lnTo>
                                <a:pt x="76" y="22"/>
                              </a:lnTo>
                              <a:lnTo>
                                <a:pt x="72" y="24"/>
                              </a:lnTo>
                              <a:lnTo>
                                <a:pt x="67" y="28"/>
                              </a:lnTo>
                              <a:lnTo>
                                <a:pt x="63" y="32"/>
                              </a:lnTo>
                              <a:lnTo>
                                <a:pt x="48" y="49"/>
                              </a:lnTo>
                              <a:lnTo>
                                <a:pt x="34" y="69"/>
                              </a:lnTo>
                              <a:lnTo>
                                <a:pt x="25" y="102"/>
                              </a:lnTo>
                              <a:lnTo>
                                <a:pt x="0" y="102"/>
                              </a:lnTo>
                              <a:lnTo>
                                <a:pt x="21" y="30"/>
                              </a:lnTo>
                              <a:lnTo>
                                <a:pt x="22" y="25"/>
                              </a:lnTo>
                              <a:lnTo>
                                <a:pt x="22" y="11"/>
                              </a:lnTo>
                              <a:lnTo>
                                <a:pt x="21" y="11"/>
                              </a:lnTo>
                              <a:lnTo>
                                <a:pt x="21" y="9"/>
                              </a:lnTo>
                              <a:lnTo>
                                <a:pt x="14" y="9"/>
                              </a:lnTo>
                              <a:lnTo>
                                <a:pt x="14" y="6"/>
                              </a:lnTo>
                              <a:lnTo>
                                <a:pt x="48" y="0"/>
                              </a:lnTo>
                              <a:lnTo>
                                <a:pt x="5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0" name="Freeform 5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00" y="1055"/>
                          <a:ext cx="76" cy="10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6" y="108"/>
                            </a:cxn>
                            <a:cxn ang="0">
                              <a:pos x="0" y="108"/>
                            </a:cxn>
                            <a:cxn ang="0">
                              <a:pos x="0" y="105"/>
                            </a:cxn>
                            <a:cxn ang="0">
                              <a:pos x="21" y="85"/>
                            </a:cxn>
                            <a:cxn ang="0">
                              <a:pos x="38" y="69"/>
                            </a:cxn>
                            <a:cxn ang="0">
                              <a:pos x="45" y="59"/>
                            </a:cxn>
                            <a:cxn ang="0">
                              <a:pos x="51" y="52"/>
                            </a:cxn>
                            <a:cxn ang="0">
                              <a:pos x="54" y="46"/>
                            </a:cxn>
                            <a:cxn ang="0">
                              <a:pos x="58" y="32"/>
                            </a:cxn>
                            <a:cxn ang="0">
                              <a:pos x="58" y="28"/>
                            </a:cxn>
                            <a:cxn ang="0">
                              <a:pos x="57" y="25"/>
                            </a:cxn>
                            <a:cxn ang="0">
                              <a:pos x="54" y="23"/>
                            </a:cxn>
                            <a:cxn ang="0">
                              <a:pos x="53" y="20"/>
                            </a:cxn>
                            <a:cxn ang="0">
                              <a:pos x="46" y="15"/>
                            </a:cxn>
                            <a:cxn ang="0">
                              <a:pos x="38" y="15"/>
                            </a:cxn>
                            <a:cxn ang="0">
                              <a:pos x="33" y="17"/>
                            </a:cxn>
                            <a:cxn ang="0">
                              <a:pos x="29" y="19"/>
                            </a:cxn>
                            <a:cxn ang="0">
                              <a:pos x="26" y="23"/>
                            </a:cxn>
                            <a:cxn ang="0">
                              <a:pos x="24" y="27"/>
                            </a:cxn>
                            <a:cxn ang="0">
                              <a:pos x="20" y="25"/>
                            </a:cxn>
                            <a:cxn ang="0">
                              <a:pos x="21" y="20"/>
                            </a:cxn>
                            <a:cxn ang="0">
                              <a:pos x="24" y="15"/>
                            </a:cxn>
                            <a:cxn ang="0">
                              <a:pos x="27" y="12"/>
                            </a:cxn>
                            <a:cxn ang="0">
                              <a:pos x="29" y="8"/>
                            </a:cxn>
                            <a:cxn ang="0">
                              <a:pos x="40" y="2"/>
                            </a:cxn>
                            <a:cxn ang="0">
                              <a:pos x="51" y="0"/>
                            </a:cxn>
                            <a:cxn ang="0">
                              <a:pos x="56" y="0"/>
                            </a:cxn>
                            <a:cxn ang="0">
                              <a:pos x="60" y="2"/>
                            </a:cxn>
                            <a:cxn ang="0">
                              <a:pos x="65" y="4"/>
                            </a:cxn>
                            <a:cxn ang="0">
                              <a:pos x="70" y="7"/>
                            </a:cxn>
                            <a:cxn ang="0">
                              <a:pos x="73" y="12"/>
                            </a:cxn>
                            <a:cxn ang="0">
                              <a:pos x="76" y="18"/>
                            </a:cxn>
                            <a:cxn ang="0">
                              <a:pos x="76" y="28"/>
                            </a:cxn>
                            <a:cxn ang="0">
                              <a:pos x="75" y="33"/>
                            </a:cxn>
                            <a:cxn ang="0">
                              <a:pos x="67" y="47"/>
                            </a:cxn>
                            <a:cxn ang="0">
                              <a:pos x="59" y="58"/>
                            </a:cxn>
                            <a:cxn ang="0">
                              <a:pos x="51" y="66"/>
                            </a:cxn>
                            <a:cxn ang="0">
                              <a:pos x="39" y="76"/>
                            </a:cxn>
                            <a:cxn ang="0">
                              <a:pos x="25" y="90"/>
                            </a:cxn>
                            <a:cxn ang="0">
                              <a:pos x="51" y="90"/>
                            </a:cxn>
                            <a:cxn ang="0">
                              <a:pos x="58" y="88"/>
                            </a:cxn>
                            <a:cxn ang="0">
                              <a:pos x="63" y="83"/>
                            </a:cxn>
                            <a:cxn ang="0">
                              <a:pos x="66" y="78"/>
                            </a:cxn>
                            <a:cxn ang="0">
                              <a:pos x="70" y="78"/>
                            </a:cxn>
                            <a:cxn ang="0">
                              <a:pos x="56" y="108"/>
                            </a:cxn>
                          </a:cxnLst>
                          <a:rect l="0" t="0" r="r" b="b"/>
                          <a:pathLst>
                            <a:path w="76" h="108">
                              <a:moveTo>
                                <a:pt x="56" y="108"/>
                              </a:moveTo>
                              <a:lnTo>
                                <a:pt x="0" y="108"/>
                              </a:lnTo>
                              <a:lnTo>
                                <a:pt x="0" y="105"/>
                              </a:lnTo>
                              <a:lnTo>
                                <a:pt x="21" y="85"/>
                              </a:lnTo>
                              <a:lnTo>
                                <a:pt x="38" y="69"/>
                              </a:lnTo>
                              <a:lnTo>
                                <a:pt x="45" y="59"/>
                              </a:lnTo>
                              <a:lnTo>
                                <a:pt x="51" y="52"/>
                              </a:lnTo>
                              <a:lnTo>
                                <a:pt x="54" y="46"/>
                              </a:lnTo>
                              <a:lnTo>
                                <a:pt x="58" y="32"/>
                              </a:lnTo>
                              <a:lnTo>
                                <a:pt x="58" y="28"/>
                              </a:lnTo>
                              <a:lnTo>
                                <a:pt x="57" y="25"/>
                              </a:lnTo>
                              <a:lnTo>
                                <a:pt x="54" y="23"/>
                              </a:lnTo>
                              <a:lnTo>
                                <a:pt x="53" y="20"/>
                              </a:lnTo>
                              <a:lnTo>
                                <a:pt x="46" y="15"/>
                              </a:lnTo>
                              <a:lnTo>
                                <a:pt x="38" y="15"/>
                              </a:lnTo>
                              <a:lnTo>
                                <a:pt x="33" y="17"/>
                              </a:lnTo>
                              <a:lnTo>
                                <a:pt x="29" y="19"/>
                              </a:lnTo>
                              <a:lnTo>
                                <a:pt x="26" y="23"/>
                              </a:lnTo>
                              <a:lnTo>
                                <a:pt x="24" y="27"/>
                              </a:lnTo>
                              <a:lnTo>
                                <a:pt x="20" y="25"/>
                              </a:lnTo>
                              <a:lnTo>
                                <a:pt x="21" y="20"/>
                              </a:lnTo>
                              <a:lnTo>
                                <a:pt x="24" y="15"/>
                              </a:lnTo>
                              <a:lnTo>
                                <a:pt x="27" y="12"/>
                              </a:lnTo>
                              <a:lnTo>
                                <a:pt x="29" y="8"/>
                              </a:lnTo>
                              <a:lnTo>
                                <a:pt x="40" y="2"/>
                              </a:lnTo>
                              <a:lnTo>
                                <a:pt x="51" y="0"/>
                              </a:lnTo>
                              <a:lnTo>
                                <a:pt x="56" y="0"/>
                              </a:lnTo>
                              <a:lnTo>
                                <a:pt x="60" y="2"/>
                              </a:lnTo>
                              <a:lnTo>
                                <a:pt x="65" y="4"/>
                              </a:lnTo>
                              <a:lnTo>
                                <a:pt x="70" y="7"/>
                              </a:lnTo>
                              <a:lnTo>
                                <a:pt x="73" y="12"/>
                              </a:lnTo>
                              <a:lnTo>
                                <a:pt x="76" y="18"/>
                              </a:lnTo>
                              <a:lnTo>
                                <a:pt x="76" y="28"/>
                              </a:lnTo>
                              <a:lnTo>
                                <a:pt x="75" y="33"/>
                              </a:lnTo>
                              <a:lnTo>
                                <a:pt x="67" y="47"/>
                              </a:lnTo>
                              <a:lnTo>
                                <a:pt x="59" y="58"/>
                              </a:lnTo>
                              <a:lnTo>
                                <a:pt x="51" y="66"/>
                              </a:lnTo>
                              <a:lnTo>
                                <a:pt x="39" y="76"/>
                              </a:lnTo>
                              <a:lnTo>
                                <a:pt x="25" y="90"/>
                              </a:lnTo>
                              <a:lnTo>
                                <a:pt x="51" y="90"/>
                              </a:lnTo>
                              <a:lnTo>
                                <a:pt x="58" y="88"/>
                              </a:lnTo>
                              <a:lnTo>
                                <a:pt x="63" y="83"/>
                              </a:lnTo>
                              <a:lnTo>
                                <a:pt x="66" y="78"/>
                              </a:lnTo>
                              <a:lnTo>
                                <a:pt x="70" y="78"/>
                              </a:lnTo>
                              <a:lnTo>
                                <a:pt x="56" y="108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1" name="Freeform 5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91" y="1101"/>
                          <a:ext cx="54" cy="18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4" y="189"/>
                            </a:cxn>
                            <a:cxn ang="0">
                              <a:pos x="54" y="0"/>
                            </a:cxn>
                            <a:cxn ang="0">
                              <a:pos x="0" y="0"/>
                            </a:cxn>
                            <a:cxn ang="0">
                              <a:pos x="0" y="9"/>
                            </a:cxn>
                            <a:cxn ang="0">
                              <a:pos x="24" y="9"/>
                            </a:cxn>
                            <a:cxn ang="0">
                              <a:pos x="25" y="10"/>
                            </a:cxn>
                            <a:cxn ang="0">
                              <a:pos x="28" y="11"/>
                            </a:cxn>
                            <a:cxn ang="0">
                              <a:pos x="28" y="179"/>
                            </a:cxn>
                            <a:cxn ang="0">
                              <a:pos x="25" y="180"/>
                            </a:cxn>
                            <a:cxn ang="0">
                              <a:pos x="24" y="181"/>
                            </a:cxn>
                            <a:cxn ang="0">
                              <a:pos x="0" y="181"/>
                            </a:cxn>
                            <a:cxn ang="0">
                              <a:pos x="0" y="189"/>
                            </a:cxn>
                            <a:cxn ang="0">
                              <a:pos x="54" y="189"/>
                            </a:cxn>
                          </a:cxnLst>
                          <a:rect l="0" t="0" r="r" b="b"/>
                          <a:pathLst>
                            <a:path w="54" h="189">
                              <a:moveTo>
                                <a:pt x="54" y="189"/>
                              </a:moveTo>
                              <a:lnTo>
                                <a:pt x="54" y="0"/>
                              </a:lnTo>
                              <a:lnTo>
                                <a:pt x="0" y="0"/>
                              </a:lnTo>
                              <a:lnTo>
                                <a:pt x="0" y="9"/>
                              </a:lnTo>
                              <a:lnTo>
                                <a:pt x="24" y="9"/>
                              </a:lnTo>
                              <a:lnTo>
                                <a:pt x="25" y="10"/>
                              </a:lnTo>
                              <a:lnTo>
                                <a:pt x="28" y="11"/>
                              </a:lnTo>
                              <a:lnTo>
                                <a:pt x="28" y="179"/>
                              </a:lnTo>
                              <a:lnTo>
                                <a:pt x="25" y="180"/>
                              </a:lnTo>
                              <a:lnTo>
                                <a:pt x="24" y="181"/>
                              </a:lnTo>
                              <a:lnTo>
                                <a:pt x="0" y="181"/>
                              </a:lnTo>
                              <a:lnTo>
                                <a:pt x="0" y="189"/>
                              </a:lnTo>
                              <a:lnTo>
                                <a:pt x="54" y="1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00000"/>
                        </a:solidFill>
                        <a:ln w="0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2" name="Line 5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96" y="2142"/>
                          <a:ext cx="56" cy="1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3" name="Line 5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52" y="2143"/>
                          <a:ext cx="3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4" name="Line 5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16" y="2145"/>
                          <a:ext cx="32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5" name="Line 5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48" y="2145"/>
                          <a:ext cx="8" cy="1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6" name="Line 5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56" y="2146"/>
                          <a:ext cx="19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7" name="Line 5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35" y="2145"/>
                          <a:ext cx="59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8" name="Line 5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55" y="2142"/>
                          <a:ext cx="5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79" name="Line 5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60" y="2141"/>
                          <a:ext cx="28" cy="1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0" name="Line 5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88" y="2139"/>
                          <a:ext cx="26" cy="2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1" name="Line 5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474" y="2131"/>
                          <a:ext cx="59" cy="4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2" name="Line 5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92" y="2127"/>
                          <a:ext cx="2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3" name="Line 5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594" y="2123"/>
                          <a:ext cx="58" cy="4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4" name="Line 5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712" y="2115"/>
                          <a:ext cx="60" cy="5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5" name="Line 5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831" y="2110"/>
                          <a:ext cx="1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6" name="Line 5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832" y="2103"/>
                          <a:ext cx="58" cy="7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7" name="Line 5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50" y="2097"/>
                          <a:ext cx="1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8" name="Line 5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51" y="2093"/>
                          <a:ext cx="39" cy="4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89" name="Line 5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90" y="2093"/>
                          <a:ext cx="9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0" name="Line 6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999" y="2092"/>
                          <a:ext cx="7" cy="1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1" name="Line 6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06" y="2092"/>
                          <a:ext cx="3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2" name="Line 6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25" y="2092"/>
                          <a:ext cx="10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3" name="Line 6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35" y="2092"/>
                          <a:ext cx="4" cy="1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4" name="Line 6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39" y="2093"/>
                          <a:ext cx="5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5" name="Line 6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44" y="2093"/>
                          <a:ext cx="7" cy="2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6" name="Line 6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51" y="2095"/>
                          <a:ext cx="13" cy="1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7" name="Line 6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64" y="2096"/>
                          <a:ext cx="15" cy="3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8" name="Line 6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79" y="2099"/>
                          <a:ext cx="2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699" name="Line 60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34" y="2127"/>
                          <a:ext cx="7" cy="4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0" name="Line 6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41" y="2131"/>
                          <a:ext cx="16" cy="16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1" name="Line 6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157" y="2147"/>
                          <a:ext cx="17" cy="23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2" name="Line 6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08" y="2219"/>
                          <a:ext cx="8" cy="15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3" name="Line 6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16" y="2234"/>
                          <a:ext cx="17" cy="39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4" name="Line 6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54" y="2329"/>
                          <a:ext cx="18" cy="57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5" name="Line 6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288" y="2443"/>
                          <a:ext cx="14" cy="41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6" name="Line 6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02" y="2484"/>
                          <a:ext cx="3" cy="17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7" name="Line 6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19" y="2559"/>
                          <a:ext cx="13" cy="58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8" name="Line 6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45" y="2676"/>
                          <a:ext cx="15" cy="58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09" name="Line 6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72" y="2792"/>
                          <a:ext cx="1" cy="4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0" name="Line 6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73" y="2796"/>
                          <a:ext cx="13" cy="52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1" name="Line 6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386" y="2848"/>
                          <a:ext cx="1" cy="2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2" name="Line 6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11" y="2904"/>
                          <a:ext cx="7" cy="2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3" name="Line 6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18" y="2905"/>
                          <a:ext cx="3" cy="1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4" name="Line 6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21" y="2903"/>
                          <a:ext cx="3" cy="2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5" name="Line 6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24" y="2899"/>
                          <a:ext cx="5" cy="4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6" name="Line 6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29" y="2893"/>
                          <a:ext cx="3" cy="6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7" name="Line 6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32" y="2886"/>
                          <a:ext cx="4" cy="7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8" name="Line 6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36" y="2868"/>
                          <a:ext cx="7" cy="18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19" name="Line 6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43" y="2863"/>
                          <a:ext cx="1" cy="5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0" name="Line 6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59" y="2751"/>
                          <a:ext cx="14" cy="54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1" name="Line 6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73" y="2747"/>
                          <a:ext cx="1" cy="4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2" name="Line 6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487" y="2631"/>
                          <a:ext cx="13" cy="58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3" name="Line 6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513" y="2514"/>
                          <a:ext cx="14" cy="58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4" name="Line 6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541" y="2399"/>
                          <a:ext cx="17" cy="57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5" name="Line 6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577" y="2293"/>
                          <a:ext cx="17" cy="49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6" name="Line 6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594" y="2286"/>
                          <a:ext cx="3" cy="7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7" name="Line 6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21" y="2227"/>
                          <a:ext cx="2" cy="4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8" name="Line 6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23" y="2180"/>
                          <a:ext cx="30" cy="47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29" name="Line 6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691" y="2127"/>
                          <a:ext cx="10" cy="8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0" name="Line 6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701" y="2116"/>
                          <a:ext cx="15" cy="11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1" name="Line 6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716" y="2109"/>
                          <a:ext cx="14" cy="7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2" name="Line 6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730" y="2104"/>
                          <a:ext cx="11" cy="5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3" name="Line 6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793" y="2092"/>
                          <a:ext cx="4" cy="1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4" name="Line 6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797" y="2092"/>
                          <a:ext cx="32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5" name="Line 6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29" y="2092"/>
                          <a:ext cx="7" cy="1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6" name="Line 6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836" y="2093"/>
                          <a:ext cx="11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7" name="Line 6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906" y="2099"/>
                          <a:ext cx="60" cy="6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8" name="Line 6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025" y="2111"/>
                          <a:ext cx="59" cy="5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9" name="Line 6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44" y="2121"/>
                          <a:ext cx="60" cy="3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0" name="Line 6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64" y="2128"/>
                          <a:ext cx="59" cy="5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1" name="Line 6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82" y="2137"/>
                          <a:ext cx="44" cy="3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2" name="Line 65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426" y="2140"/>
                          <a:ext cx="16" cy="1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3" name="Line 6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02" y="2143"/>
                          <a:ext cx="9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4" name="Line 6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11" y="2143"/>
                          <a:ext cx="28" cy="2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5" name="Line 6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539" y="2145"/>
                          <a:ext cx="23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6" name="Line 6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621" y="2146"/>
                          <a:ext cx="60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7" name="Line 6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741" y="2143"/>
                          <a:ext cx="60" cy="2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0000FF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8" name="Line 6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996" y="2139"/>
                          <a:ext cx="87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9" name="Line 6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083" y="2137"/>
                          <a:ext cx="14" cy="2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0" name="Line 6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097" y="2137"/>
                          <a:ext cx="14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1" name="Line 6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11" y="2136"/>
                          <a:ext cx="31" cy="1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2" name="Line 6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42" y="2135"/>
                          <a:ext cx="30" cy="1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3" name="Line 6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172" y="2135"/>
                          <a:ext cx="15" cy="0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4" name="Line 6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187" y="2134"/>
                          <a:ext cx="16" cy="1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5" name="Line 6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03" y="2131"/>
                          <a:ext cx="34" cy="3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6" name="Line 6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237" y="2126"/>
                          <a:ext cx="63" cy="5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7" name="Line 6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1300" y="2118"/>
                          <a:ext cx="60" cy="8"/>
                        </a:xfrm>
                        <a:prstGeom prst="line">
                          <a:avLst/>
                        </a:prstGeom>
                        <a:noFill/>
                        <a:ln w="23813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482" name="Line 66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60" y="2108"/>
                        <a:ext cx="59" cy="10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3" name="Line 66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19" y="2097"/>
                        <a:ext cx="55" cy="11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4" name="Line 67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474" y="2083"/>
                        <a:ext cx="57" cy="14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5" name="Line 67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31" y="2064"/>
                        <a:ext cx="60" cy="19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6" name="Line 6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91" y="2039"/>
                        <a:ext cx="64" cy="25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7" name="Line 67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655" y="2007"/>
                        <a:ext cx="60" cy="32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8" name="Line 67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15" y="1965"/>
                        <a:ext cx="59" cy="42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89" name="Line 67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74" y="1903"/>
                        <a:ext cx="63" cy="62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0" name="Line 67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837" y="1828"/>
                        <a:ext cx="59" cy="75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1" name="Line 67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896" y="1745"/>
                        <a:ext cx="55" cy="83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2" name="Line 67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51" y="1650"/>
                        <a:ext cx="56" cy="95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3" name="Line 67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07" y="1549"/>
                        <a:ext cx="60" cy="101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4" name="Line 68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67" y="1527"/>
                        <a:ext cx="16" cy="22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5" name="Line 68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83" y="1505"/>
                        <a:ext cx="17" cy="22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6" name="Line 68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100" y="1489"/>
                        <a:ext cx="16" cy="16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7" name="Line 68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116" y="1477"/>
                        <a:ext cx="14" cy="12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8" name="Line 68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130" y="1473"/>
                        <a:ext cx="8" cy="4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499" name="Line 68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138" y="1470"/>
                        <a:ext cx="10" cy="3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0" name="Line 6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48" y="1470"/>
                        <a:ext cx="4" cy="0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1" name="Line 68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152" y="1468"/>
                        <a:ext cx="1" cy="2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2" name="Line 68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53" y="1468"/>
                        <a:ext cx="6" cy="0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3" name="Line 68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59" y="1468"/>
                        <a:ext cx="4" cy="2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4" name="Line 6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63" y="1470"/>
                        <a:ext cx="2" cy="0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5" name="Line 6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65" y="1470"/>
                        <a:ext cx="2" cy="1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6" name="Line 6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67" y="1471"/>
                        <a:ext cx="7" cy="2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7" name="Line 69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74" y="1473"/>
                        <a:ext cx="8" cy="5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8" name="Line 69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82" y="1478"/>
                        <a:ext cx="9" cy="7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09" name="Line 69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91" y="1485"/>
                        <a:ext cx="7" cy="10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0" name="Line 69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198" y="1495"/>
                        <a:ext cx="8" cy="10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1" name="Line 6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06" y="1505"/>
                        <a:ext cx="15" cy="29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2" name="Line 6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21" y="1534"/>
                        <a:ext cx="18" cy="45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3" name="Line 69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39" y="1579"/>
                        <a:ext cx="15" cy="55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4" name="Line 7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54" y="1634"/>
                        <a:ext cx="31" cy="147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5" name="Line 7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285" y="1781"/>
                        <a:ext cx="28" cy="185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6" name="Line 70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13" y="1966"/>
                        <a:ext cx="56" cy="492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7" name="Line 7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369" y="2458"/>
                        <a:ext cx="31" cy="307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8" name="Line 70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00" y="2765"/>
                        <a:ext cx="16" cy="123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19" name="Line 70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16" y="2888"/>
                        <a:ext cx="13" cy="90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0" name="Line 70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29" y="2978"/>
                        <a:ext cx="7" cy="35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1" name="Line 70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36" y="3013"/>
                        <a:ext cx="8" cy="31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2" name="Line 70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44" y="3044"/>
                        <a:ext cx="7" cy="23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3" name="Line 70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1" y="3067"/>
                        <a:ext cx="7" cy="16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4" name="Line 7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58" y="3083"/>
                        <a:ext cx="7" cy="12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5" name="Line 7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65" y="3095"/>
                        <a:ext cx="4" cy="5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6" name="Line 7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69" y="3100"/>
                        <a:ext cx="4" cy="3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7" name="Line 71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73" y="3103"/>
                        <a:ext cx="4" cy="3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8" name="Line 71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77" y="3106"/>
                        <a:ext cx="4" cy="2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29" name="Line 71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81" y="3108"/>
                        <a:ext cx="3" cy="1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0" name="Line 71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84" y="3109"/>
                        <a:ext cx="11" cy="0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1" name="Line 71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495" y="3108"/>
                        <a:ext cx="3" cy="1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2" name="Line 71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498" y="3108"/>
                        <a:ext cx="3" cy="0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3" name="Line 71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01" y="3106"/>
                        <a:ext cx="4" cy="2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4" name="Line 72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05" y="3102"/>
                        <a:ext cx="7" cy="4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5" name="Line 72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12" y="3098"/>
                        <a:ext cx="7" cy="4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6" name="Line 72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19" y="3083"/>
                        <a:ext cx="17" cy="15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7" name="Line 72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36" y="3065"/>
                        <a:ext cx="16" cy="18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8" name="Line 72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52" y="3016"/>
                        <a:ext cx="31" cy="49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39" name="Line 72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583" y="2960"/>
                        <a:ext cx="30" cy="56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0" name="Line 72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13" y="2848"/>
                        <a:ext cx="54" cy="112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1" name="Line 72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667" y="2617"/>
                        <a:ext cx="116" cy="231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2" name="Line 72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783" y="2516"/>
                        <a:ext cx="57" cy="101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3" name="Line 72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840" y="2421"/>
                        <a:ext cx="64" cy="95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4" name="Line 73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904" y="2348"/>
                        <a:ext cx="62" cy="73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5" name="Line 73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966" y="2294"/>
                        <a:ext cx="55" cy="54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6" name="Line 73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021" y="2253"/>
                        <a:ext cx="57" cy="41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7" name="Line 73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078" y="2235"/>
                        <a:ext cx="32" cy="18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8" name="Line 73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10" y="2222"/>
                        <a:ext cx="31" cy="13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49" name="Line 73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41" y="2202"/>
                        <a:ext cx="56" cy="20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0" name="Line 7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197" y="2193"/>
                        <a:ext cx="30" cy="9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1" name="Line 73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227" y="2187"/>
                        <a:ext cx="32" cy="6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2" name="Line 73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259" y="2183"/>
                        <a:ext cx="31" cy="4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3" name="Line 73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290" y="2178"/>
                        <a:ext cx="33" cy="5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4" name="Line 74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23" y="2172"/>
                        <a:ext cx="59" cy="6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5" name="Line 74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382" y="2164"/>
                        <a:ext cx="123" cy="8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6" name="Line 74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05" y="2158"/>
                        <a:ext cx="117" cy="6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7" name="Line 74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622" y="2150"/>
                        <a:ext cx="113" cy="8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558" name="Line 74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735" y="2147"/>
                        <a:ext cx="105" cy="3"/>
                      </a:xfrm>
                      <a:prstGeom prst="line">
                        <a:avLst/>
                      </a:prstGeom>
                      <a:noFill/>
                      <a:ln w="23813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>
                        <a:prstTxWarp prst="textNoShape">
                          <a:avLst/>
                        </a:prstTxWarp>
                      </a:bodyPr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759" name="Text Box 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65501" y="6350849"/>
                      <a:ext cx="4737099" cy="355324"/>
                    </a:xfrm>
                    <a:prstGeom prst="rect">
                      <a:avLst/>
                    </a:prstGeom>
                    <a:solidFill>
                      <a:srgbClr val="000090">
                        <a:alpha val="30000"/>
                      </a:srgbClr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square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pPr marL="342900" indent="-342900"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</a:pPr>
                      <a:r>
                        <a:rPr lang="en-US" sz="2000" dirty="0">
                          <a:solidFill>
                            <a:schemeClr val="bg2"/>
                          </a:solidFill>
                          <a:latin typeface="Comic Sans MS" charset="0"/>
                          <a:ea typeface="Arial" charset="0"/>
                          <a:cs typeface="Arial" charset="0"/>
                        </a:rPr>
                        <a:t>induced 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omic Sans MS" charset="0"/>
                          <a:ea typeface="Arial" charset="0"/>
                          <a:cs typeface="Arial" charset="0"/>
                        </a:rPr>
                        <a:t>EDM 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Comic Sans MS" charset="0"/>
                          <a:ea typeface="Arial" charset="0"/>
                          <a:cs typeface="Arial" charset="0"/>
                        </a:rPr>
                        <a:t>: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Comic Sans MS" charset="0"/>
                          <a:ea typeface="Arial" charset="0"/>
                          <a:cs typeface="Arial" charset="0"/>
                        </a:rPr>
                        <a:t>d</a:t>
                      </a:r>
                      <a:r>
                        <a:rPr lang="en-US" baseline="-25000" dirty="0" err="1">
                          <a:solidFill>
                            <a:schemeClr val="bg2"/>
                          </a:solidFill>
                          <a:latin typeface="Comic Sans MS" charset="0"/>
                          <a:ea typeface="Arial" charset="0"/>
                          <a:cs typeface="Arial" charset="0"/>
                        </a:rPr>
                        <a:t>y</a:t>
                      </a:r>
                      <a:r>
                        <a:rPr lang="en-US" dirty="0">
                          <a:solidFill>
                            <a:srgbClr val="FF0000"/>
                          </a:solidFill>
                          <a:latin typeface="Comic Sans MS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Comic Sans MS" charset="0"/>
                          <a:ea typeface="Arial" charset="0"/>
                          <a:cs typeface="Arial" charset="0"/>
                        </a:rPr>
                        <a:t>=  F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  <a:latin typeface="Comic Sans MS" charset="0"/>
                          <a:ea typeface="Arial" charset="0"/>
                          <a:cs typeface="Arial" charset="0"/>
                        </a:rPr>
                        <a:t>2n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Comic Sans MS" charset="0"/>
                          <a:ea typeface="Arial" charset="0"/>
                          <a:cs typeface="Arial" charset="0"/>
                        </a:rPr>
                        <a:t> (0) . </a:t>
                      </a:r>
                      <a:r>
                        <a:rPr lang="en-US" dirty="0" err="1">
                          <a:solidFill>
                            <a:schemeClr val="bg2"/>
                          </a:solidFill>
                          <a:latin typeface="Comic Sans MS" charset="0"/>
                          <a:ea typeface="Arial" charset="0"/>
                          <a:cs typeface="Arial" charset="0"/>
                        </a:rPr>
                        <a:t>e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Comic Sans MS" charset="0"/>
                          <a:ea typeface="Arial" charset="0"/>
                          <a:cs typeface="Arial" charset="0"/>
                        </a:rPr>
                        <a:t> / (2 M</a:t>
                      </a:r>
                      <a:r>
                        <a:rPr lang="en-US" baseline="-25000" dirty="0">
                          <a:solidFill>
                            <a:schemeClr val="bg2"/>
                          </a:solidFill>
                          <a:latin typeface="Comic Sans MS" charset="0"/>
                          <a:ea typeface="Arial" charset="0"/>
                          <a:cs typeface="Arial" charset="0"/>
                        </a:rPr>
                        <a:t>N</a:t>
                      </a:r>
                      <a:r>
                        <a:rPr lang="en-US" dirty="0">
                          <a:solidFill>
                            <a:schemeClr val="bg2"/>
                          </a:solidFill>
                          <a:latin typeface="Comic Sans MS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l-GR" dirty="0">
                        <a:solidFill>
                          <a:schemeClr val="bg2"/>
                        </a:solidFill>
                        <a:latin typeface="Comic Sans MS" charset="0"/>
                        <a:ea typeface="Arial" charset="0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760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3501" y="6044828"/>
                    <a:ext cx="5770499" cy="3006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square">
                    <a:prstTxWarp prst="textNoShape">
                      <a:avLst/>
                    </a:prstTxWarp>
                    <a:spAutoFit/>
                  </a:bodyPr>
                  <a:lstStyle/>
                  <a:p>
                    <a:pPr marL="342900" indent="-342900">
                      <a:buClr>
                        <a:schemeClr val="bg2"/>
                      </a:buClr>
                      <a:buSzPct val="75000"/>
                      <a:buFont typeface="Wingdings" charset="2"/>
                      <a:buNone/>
                    </a:pPr>
                    <a:r>
                      <a:rPr lang="en-US" sz="1600" b="1" dirty="0">
                        <a:solidFill>
                          <a:schemeClr val="tx1"/>
                        </a:solidFill>
                        <a:latin typeface="Comic Sans MS" charset="0"/>
                        <a:ea typeface="Arial" charset="0"/>
                        <a:cs typeface="Arial" charset="0"/>
                      </a:rPr>
                      <a:t>densities :</a:t>
                    </a:r>
                    <a:r>
                      <a:rPr lang="en-US" sz="1600" b="1" dirty="0">
                        <a:solidFill>
                          <a:srgbClr val="009900"/>
                        </a:solidFill>
                        <a:latin typeface="Comic Sans MS" charset="0"/>
                        <a:ea typeface="Arial" charset="0"/>
                        <a:cs typeface="Arial" charset="0"/>
                      </a:rPr>
                      <a:t> Miller </a:t>
                    </a:r>
                    <a:r>
                      <a:rPr lang="en-US" sz="1400" dirty="0">
                        <a:solidFill>
                          <a:srgbClr val="009900"/>
                        </a:solidFill>
                        <a:latin typeface="Comic Sans MS" charset="0"/>
                        <a:ea typeface="Arial" charset="0"/>
                        <a:cs typeface="Arial" charset="0"/>
                      </a:rPr>
                      <a:t>(2007);</a:t>
                    </a:r>
                    <a:r>
                      <a:rPr lang="en-US" sz="1600" b="1" dirty="0">
                        <a:solidFill>
                          <a:srgbClr val="009900"/>
                        </a:solidFill>
                        <a:latin typeface="Comic Sans MS" charset="0"/>
                        <a:ea typeface="Arial" charset="0"/>
                        <a:cs typeface="Arial" charset="0"/>
                      </a:rPr>
                      <a:t> Carlson,</a:t>
                    </a:r>
                    <a:r>
                      <a:rPr lang="en-US" sz="1600" b="1" dirty="0" smtClean="0">
                        <a:solidFill>
                          <a:srgbClr val="009900"/>
                        </a:solidFill>
                        <a:latin typeface="Comic Sans MS" charset="0"/>
                        <a:ea typeface="Arial" charset="0"/>
                        <a:cs typeface="Arial" charset="0"/>
                      </a:rPr>
                      <a:t> </a:t>
                    </a:r>
                    <a:r>
                      <a:rPr lang="en-US" sz="1600" b="1" dirty="0" err="1" smtClean="0">
                        <a:solidFill>
                          <a:srgbClr val="009900"/>
                        </a:solidFill>
                        <a:latin typeface="Comic Sans MS" charset="0"/>
                        <a:ea typeface="Arial" charset="0"/>
                        <a:cs typeface="Arial" charset="0"/>
                      </a:rPr>
                      <a:t>Vanderhaeghen</a:t>
                    </a:r>
                    <a:r>
                      <a:rPr lang="en-US" sz="1600" b="1" dirty="0" smtClean="0">
                        <a:solidFill>
                          <a:srgbClr val="009900"/>
                        </a:solidFill>
                        <a:latin typeface="Comic Sans MS" charset="0"/>
                        <a:ea typeface="Arial" charset="0"/>
                        <a:cs typeface="Arial" charset="0"/>
                      </a:rPr>
                      <a:t> </a:t>
                    </a:r>
                    <a:r>
                      <a:rPr lang="en-US" sz="1400" dirty="0" smtClean="0">
                        <a:solidFill>
                          <a:srgbClr val="009900"/>
                        </a:solidFill>
                        <a:latin typeface="Comic Sans MS" charset="0"/>
                        <a:ea typeface="Arial" charset="0"/>
                        <a:cs typeface="Arial" charset="0"/>
                      </a:rPr>
                      <a:t>2007</a:t>
                    </a:r>
                    <a:r>
                      <a:rPr lang="en-US" sz="1400" dirty="0">
                        <a:solidFill>
                          <a:srgbClr val="009900"/>
                        </a:solidFill>
                        <a:latin typeface="Comic Sans MS" charset="0"/>
                        <a:ea typeface="Arial" charset="0"/>
                        <a:cs typeface="Arial" charset="0"/>
                      </a:rPr>
                      <a:t>)</a:t>
                    </a:r>
                  </a:p>
                </p:txBody>
              </p:sp>
            </p:grpSp>
            <p:sp>
              <p:nvSpPr>
                <p:cNvPr id="764" name="Text Box 745"/>
                <p:cNvSpPr txBox="1">
                  <a:spLocks noChangeArrowheads="1"/>
                </p:cNvSpPr>
                <p:nvPr/>
              </p:nvSpPr>
              <p:spPr bwMode="auto">
                <a:xfrm>
                  <a:off x="3828164" y="3939448"/>
                  <a:ext cx="609600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marL="342900" indent="-342900">
                    <a:buClr>
                      <a:schemeClr val="bg2"/>
                    </a:buClr>
                    <a:buSzPct val="75000"/>
                    <a:buFont typeface="Wingdings" charset="2"/>
                    <a:buNone/>
                  </a:pPr>
                  <a:r>
                    <a:rPr lang="el-GR" sz="2800" dirty="0">
                      <a:solidFill>
                        <a:srgbClr val="FF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ρ</a:t>
                  </a:r>
                  <a:r>
                    <a:rPr lang="en-US" sz="2800" baseline="-25000" dirty="0">
                      <a:solidFill>
                        <a:srgbClr val="FF0000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T</a:t>
                  </a:r>
                  <a:endParaRPr lang="el-GR" sz="2800" dirty="0">
                    <a:solidFill>
                      <a:srgbClr val="FF0000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  <p:sp>
              <p:nvSpPr>
                <p:cNvPr id="765" name="Text Box 746"/>
                <p:cNvSpPr txBox="1">
                  <a:spLocks noChangeArrowheads="1"/>
                </p:cNvSpPr>
                <p:nvPr/>
              </p:nvSpPr>
              <p:spPr bwMode="auto">
                <a:xfrm>
                  <a:off x="5365940" y="4138774"/>
                  <a:ext cx="609600" cy="5191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marL="342900" indent="-342900">
                    <a:buClr>
                      <a:schemeClr val="bg2"/>
                    </a:buClr>
                    <a:buSzPct val="75000"/>
                    <a:buFont typeface="Wingdings" charset="2"/>
                    <a:buNone/>
                  </a:pPr>
                  <a:r>
                    <a:rPr lang="el-GR" sz="2800" dirty="0">
                      <a:solidFill>
                        <a:srgbClr val="3333FF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ρ</a:t>
                  </a:r>
                  <a:r>
                    <a:rPr lang="en-US" sz="2800" baseline="-25000" dirty="0">
                      <a:solidFill>
                        <a:srgbClr val="3333FF"/>
                      </a:solidFill>
                      <a:latin typeface="Times New Roman" charset="0"/>
                      <a:ea typeface="Times New Roman" charset="0"/>
                      <a:cs typeface="Times New Roman" charset="0"/>
                    </a:rPr>
                    <a:t>0</a:t>
                  </a:r>
                  <a:endParaRPr lang="el-GR" sz="2800" dirty="0">
                    <a:solidFill>
                      <a:srgbClr val="3333FF"/>
                    </a:solidFill>
                    <a:latin typeface="Times New Roman" charset="0"/>
                    <a:ea typeface="Times New Roman" charset="0"/>
                    <a:cs typeface="Times New Roman" charset="0"/>
                  </a:endParaRPr>
                </a:p>
              </p:txBody>
            </p:sp>
          </p:grpSp>
          <p:sp>
            <p:nvSpPr>
              <p:cNvPr id="766" name="Text Box 2"/>
              <p:cNvSpPr txBox="1">
                <a:spLocks noChangeArrowheads="1"/>
              </p:cNvSpPr>
              <p:nvPr/>
            </p:nvSpPr>
            <p:spPr bwMode="auto">
              <a:xfrm>
                <a:off x="2135126" y="2744093"/>
                <a:ext cx="4529938" cy="584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marL="342900" indent="-342900" algn="ctr">
                  <a:buClr>
                    <a:schemeClr val="bg2"/>
                  </a:buClr>
                  <a:buSzPct val="75000"/>
                  <a:buFont typeface="Wingdings" charset="2"/>
                  <a:buNone/>
                </a:pPr>
                <a:r>
                  <a:rPr lang="en-US" sz="1600" dirty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ea typeface="Arial" charset="0"/>
                    <a:cs typeface="Arial" charset="0"/>
                  </a:rPr>
                  <a:t>empirical quark </a:t>
                </a:r>
                <a:r>
                  <a:rPr lang="en-US" sz="16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ea typeface="Arial" charset="0"/>
                    <a:cs typeface="Arial" charset="0"/>
                  </a:rPr>
                  <a:t>transverse densities</a:t>
                </a:r>
                <a:r>
                  <a:rPr lang="en-US" sz="1600" dirty="0">
                    <a:solidFill>
                      <a:schemeClr val="bg2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ea typeface="Arial" charset="0"/>
                    <a:cs typeface="Arial" charset="0"/>
                  </a:rPr>
                  <a:t> </a:t>
                </a:r>
                <a:r>
                  <a:rPr lang="en-US" sz="1600" dirty="0" smtClean="0">
                    <a:solidFill>
                      <a:srgbClr val="000090"/>
                    </a:solidFill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Comic Sans MS" charset="0"/>
                    <a:ea typeface="Arial" charset="0"/>
                    <a:cs typeface="Arial" charset="0"/>
                  </a:rPr>
                  <a:t>in Neutron</a:t>
                </a:r>
                <a:endParaRPr lang="en-US" sz="1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887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787400" y="25266"/>
            <a:ext cx="7907867" cy="592801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 lIns="91311" tIns="45657" rIns="91311" bIns="45657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Spatial imaging of sea quarks</a:t>
            </a:r>
            <a:endParaRPr lang="en-US" sz="2800" dirty="0">
              <a:solidFill>
                <a:schemeClr val="bg1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521824"/>
            <a:ext cx="2133600" cy="336176"/>
          </a:xfrm>
        </p:spPr>
        <p:txBody>
          <a:bodyPr/>
          <a:lstStyle/>
          <a:p>
            <a:pPr>
              <a:defRPr/>
            </a:pPr>
            <a:fld id="{663965D6-BDF6-B148-993F-4DA70ADE2AD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549616" y="618067"/>
            <a:ext cx="192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40"/>
                </a:solidFill>
              </a:rPr>
              <a:t>EIC: Sea quarks</a:t>
            </a:r>
            <a:endParaRPr lang="en-US" dirty="0">
              <a:solidFill>
                <a:srgbClr val="80004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75604" y="6272626"/>
            <a:ext cx="3739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How about the glue? </a:t>
            </a:r>
            <a:endParaRPr lang="en-US" sz="28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583472" y="3489023"/>
            <a:ext cx="5560528" cy="2726797"/>
            <a:chOff x="3549616" y="3201422"/>
            <a:chExt cx="5560528" cy="2726797"/>
          </a:xfrm>
        </p:grpSpPr>
        <p:pic>
          <p:nvPicPr>
            <p:cNvPr id="39" name="Picture 38" descr="plotGPD2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9616" y="3201422"/>
              <a:ext cx="5560528" cy="2726797"/>
            </a:xfrm>
            <a:prstGeom prst="rect">
              <a:avLst/>
            </a:prstGeom>
          </p:spPr>
        </p:pic>
        <p:cxnSp>
          <p:nvCxnSpPr>
            <p:cNvPr id="44" name="Straight Arrow Connector 43"/>
            <p:cNvCxnSpPr/>
            <p:nvPr/>
          </p:nvCxnSpPr>
          <p:spPr>
            <a:xfrm>
              <a:off x="6660080" y="5410200"/>
              <a:ext cx="715818" cy="12700"/>
            </a:xfrm>
            <a:prstGeom prst="straightConnector1">
              <a:avLst/>
            </a:prstGeom>
            <a:ln w="38100" cap="flat" cmpd="sng" algn="ctr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44" descr="xFb-DVCS-hil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91260"/>
            <a:ext cx="3423512" cy="2510246"/>
          </a:xfrm>
          <a:prstGeom prst="rect">
            <a:avLst/>
          </a:prstGeom>
        </p:spPr>
      </p:pic>
      <p:pic>
        <p:nvPicPr>
          <p:cNvPr id="41" name="Picture 40" descr="AUT20x25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21401"/>
            <a:ext cx="3435316" cy="218010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05164" y="1498640"/>
            <a:ext cx="1108364" cy="556013"/>
          </a:xfrm>
          <a:prstGeom prst="rect">
            <a:avLst/>
          </a:prstGeom>
        </p:spPr>
      </p:pic>
      <p:pic>
        <p:nvPicPr>
          <p:cNvPr id="13" name="Picture 12" descr="Screen shot 2012-06-30 at 6.33.0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05164" y="2170993"/>
            <a:ext cx="1257270" cy="25831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705164" y="2574405"/>
            <a:ext cx="1339273" cy="180996"/>
          </a:xfrm>
          <a:prstGeom prst="rect">
            <a:avLst/>
          </a:prstGeom>
        </p:spPr>
      </p:pic>
      <p:grpSp>
        <p:nvGrpSpPr>
          <p:cNvPr id="15" name="Group 20"/>
          <p:cNvGrpSpPr/>
          <p:nvPr/>
        </p:nvGrpSpPr>
        <p:grpSpPr>
          <a:xfrm>
            <a:off x="5021346" y="2036527"/>
            <a:ext cx="3441349" cy="638269"/>
            <a:chOff x="5562600" y="6705605"/>
            <a:chExt cx="3785484" cy="723372"/>
          </a:xfrm>
        </p:grpSpPr>
        <p:sp>
          <p:nvSpPr>
            <p:cNvPr id="16" name="TextBox 15"/>
            <p:cNvSpPr txBox="1"/>
            <p:nvPr/>
          </p:nvSpPr>
          <p:spPr>
            <a:xfrm>
              <a:off x="6705600" y="7010400"/>
              <a:ext cx="2642484" cy="418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+mj-lt"/>
                </a:rPr>
                <a:t>Spatial distributions</a:t>
              </a:r>
              <a:endParaRPr lang="en-US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2600" y="6705605"/>
              <a:ext cx="1598304" cy="418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+mj-lt"/>
                </a:rPr>
                <a:t>F.T. of t-</a:t>
              </a:r>
              <a:r>
                <a:rPr lang="en-US" dirty="0" err="1" smtClean="0">
                  <a:solidFill>
                    <a:srgbClr val="FF0000"/>
                  </a:solidFill>
                  <a:latin typeface="+mj-lt"/>
                </a:rPr>
                <a:t>dep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 flipV="1">
              <a:off x="6019800" y="7086600"/>
              <a:ext cx="533400" cy="228599"/>
            </a:xfrm>
            <a:prstGeom prst="rightArrow">
              <a:avLst/>
            </a:prstGeom>
            <a:solidFill>
              <a:srgbClr val="09AB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24"/>
          <p:cNvGrpSpPr/>
          <p:nvPr/>
        </p:nvGrpSpPr>
        <p:grpSpPr>
          <a:xfrm>
            <a:off x="518618" y="1498639"/>
            <a:ext cx="2723135" cy="1455392"/>
            <a:chOff x="685800" y="3429000"/>
            <a:chExt cx="2995448" cy="1649445"/>
          </a:xfrm>
        </p:grpSpPr>
        <p:pic>
          <p:nvPicPr>
            <p:cNvPr id="20" name="Picture 19" descr="Screen shot 2013-02-14 at 12.43.49 PM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685800" y="3429000"/>
              <a:ext cx="2995448" cy="1371600"/>
            </a:xfrm>
            <a:prstGeom prst="rect">
              <a:avLst/>
            </a:prstGeom>
          </p:spPr>
        </p:pic>
        <p:grpSp>
          <p:nvGrpSpPr>
            <p:cNvPr id="21" name="Group 19"/>
            <p:cNvGrpSpPr/>
            <p:nvPr/>
          </p:nvGrpSpPr>
          <p:grpSpPr>
            <a:xfrm>
              <a:off x="2133600" y="4648200"/>
              <a:ext cx="896516" cy="430245"/>
              <a:chOff x="1981200" y="7391400"/>
              <a:chExt cx="896516" cy="430245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flipV="1">
                <a:off x="1981200" y="7391400"/>
                <a:ext cx="0" cy="38100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2057400" y="7403068"/>
                <a:ext cx="820316" cy="4185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+mj-lt"/>
                  </a:rPr>
                  <a:t>t-</a:t>
                </a:r>
                <a:r>
                  <a:rPr lang="en-US" dirty="0" err="1" smtClean="0">
                    <a:solidFill>
                      <a:srgbClr val="FF0000"/>
                    </a:solidFill>
                    <a:latin typeface="+mj-lt"/>
                  </a:rPr>
                  <a:t>dep</a:t>
                </a:r>
                <a:endParaRPr lang="en-US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5436982" y="1229699"/>
            <a:ext cx="3606307" cy="717176"/>
            <a:chOff x="6091462" y="5791200"/>
            <a:chExt cx="3966938" cy="812800"/>
          </a:xfrm>
        </p:grpSpPr>
        <p:grpSp>
          <p:nvGrpSpPr>
            <p:cNvPr id="25" name="Group 21"/>
            <p:cNvGrpSpPr/>
            <p:nvPr/>
          </p:nvGrpSpPr>
          <p:grpSpPr>
            <a:xfrm>
              <a:off x="6091462" y="6324600"/>
              <a:ext cx="3966938" cy="279400"/>
              <a:chOff x="6091462" y="6324600"/>
              <a:chExt cx="3966938" cy="279400"/>
            </a:xfrm>
          </p:grpSpPr>
          <p:pic>
            <p:nvPicPr>
              <p:cNvPr id="27" name="Picture 26" descr="latex-image-1.pd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6832600" y="6324600"/>
                <a:ext cx="3225800" cy="279400"/>
              </a:xfrm>
              <a:prstGeom prst="rect">
                <a:avLst/>
              </a:prstGeom>
            </p:spPr>
          </p:pic>
          <p:sp>
            <p:nvSpPr>
              <p:cNvPr id="30" name="Right Arrow 14"/>
              <p:cNvSpPr/>
              <p:nvPr/>
            </p:nvSpPr>
            <p:spPr>
              <a:xfrm flipV="1">
                <a:off x="6091462" y="6324600"/>
                <a:ext cx="533400" cy="228599"/>
              </a:xfrm>
              <a:prstGeom prst="rightArrow">
                <a:avLst/>
              </a:prstGeom>
              <a:solidFill>
                <a:srgbClr val="09AB3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20000" y="5791200"/>
              <a:ext cx="1713237" cy="418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  <a:latin typeface="+mj-lt"/>
                </a:rPr>
                <a:t>CFFs</a:t>
              </a:r>
              <a:r>
                <a:rPr lang="en-US" dirty="0" err="1" smtClean="0">
                  <a:solidFill>
                    <a:srgbClr val="0000FF"/>
                  </a:solidFill>
                  <a:latin typeface="+mj-lt"/>
                  <a:sym typeface="Wingdings"/>
                </a:rPr>
                <a:t></a:t>
              </a:r>
              <a:r>
                <a:rPr lang="en-US" dirty="0" err="1" smtClean="0">
                  <a:solidFill>
                    <a:srgbClr val="0000FF"/>
                  </a:solidFill>
                  <a:latin typeface="+mj-lt"/>
                </a:rPr>
                <a:t>GPDs</a:t>
              </a:r>
              <a:endParaRPr lang="en-US" dirty="0">
                <a:solidFill>
                  <a:srgbClr val="0000FF"/>
                </a:solidFill>
                <a:latin typeface="+mj-lt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02982" y="1027994"/>
            <a:ext cx="4256582" cy="421414"/>
          </a:xfrm>
          <a:prstGeom prst="rect">
            <a:avLst/>
          </a:prstGeom>
        </p:spPr>
        <p:txBody>
          <a:bodyPr wrap="none" lIns="82058" tIns="41029" rIns="82058" bIns="41029">
            <a:spAutoFit/>
          </a:bodyPr>
          <a:lstStyle/>
          <a:p>
            <a:pPr marL="307718" indent="-307718">
              <a:buClr>
                <a:srgbClr val="FF0000"/>
              </a:buClr>
              <a:buFont typeface="Wingdings" charset="2"/>
              <a:buChar char="Ø"/>
            </a:pPr>
            <a:r>
              <a:rPr lang="en-US" sz="2200" b="1" dirty="0" smtClean="0">
                <a:solidFill>
                  <a:srgbClr val="0000FF"/>
                </a:solidFill>
                <a:latin typeface="+mj-lt"/>
              </a:rPr>
              <a:t>Exclusive processes - DVCS</a:t>
            </a:r>
            <a:r>
              <a:rPr lang="en-US" sz="2200" dirty="0" smtClean="0">
                <a:solidFill>
                  <a:srgbClr val="0000FF"/>
                </a:solidFill>
                <a:latin typeface="+mj-lt"/>
              </a:rPr>
              <a:t>:</a:t>
            </a:r>
            <a:endParaRPr lang="en-US" sz="22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42670" y="2674796"/>
            <a:ext cx="2863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800040"/>
                </a:solidFill>
              </a:rPr>
              <a:t>JLab</a:t>
            </a:r>
            <a:r>
              <a:rPr lang="en-US" dirty="0" smtClean="0">
                <a:solidFill>
                  <a:srgbClr val="800040"/>
                </a:solidFill>
              </a:rPr>
              <a:t> 12: Valence quarks</a:t>
            </a:r>
            <a:endParaRPr lang="en-US" dirty="0">
              <a:solidFill>
                <a:srgbClr val="80004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30909" y="3005391"/>
            <a:ext cx="192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40"/>
                </a:solidFill>
              </a:rPr>
              <a:t>EIC: Sea quarks</a:t>
            </a:r>
            <a:endParaRPr lang="en-US" dirty="0">
              <a:solidFill>
                <a:srgbClr val="800040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036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9274" y="1557842"/>
            <a:ext cx="8224523" cy="821523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How is color </a:t>
            </a:r>
            <a:r>
              <a:rPr lang="en-US" sz="2400" dirty="0">
                <a:solidFill>
                  <a:srgbClr val="008000"/>
                </a:solidFill>
                <a:latin typeface="Arial Rounded MT Bold"/>
                <a:cs typeface="Arial Rounded MT Bold"/>
              </a:rPr>
              <a:t>distributed inside a hadron? (clue for color </a:t>
            </a:r>
            <a:r>
              <a:rPr lang="en-US" sz="24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confinement</a:t>
            </a:r>
            <a:r>
              <a:rPr lang="en-US" sz="2400" dirty="0">
                <a:solidFill>
                  <a:srgbClr val="008000"/>
                </a:solidFill>
                <a:latin typeface="Arial Rounded MT Bold"/>
                <a:cs typeface="Arial Rounded MT Bold"/>
              </a:rPr>
              <a:t>?</a:t>
            </a:r>
            <a:r>
              <a:rPr lang="en-US" sz="2400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)</a:t>
            </a:r>
            <a:endParaRPr lang="en-US" sz="2400" dirty="0">
              <a:solidFill>
                <a:srgbClr val="008000"/>
              </a:solidFill>
              <a:latin typeface="Arial Rounded MT Bold"/>
              <a:cs typeface="Arial Rounded MT Bold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49275" y="2389058"/>
            <a:ext cx="7822741" cy="1744852"/>
            <a:chOff x="549275" y="2389058"/>
            <a:chExt cx="7822741" cy="1744852"/>
          </a:xfrm>
        </p:grpSpPr>
        <p:grpSp>
          <p:nvGrpSpPr>
            <p:cNvPr id="12" name="Group 11"/>
            <p:cNvGrpSpPr/>
            <p:nvPr/>
          </p:nvGrpSpPr>
          <p:grpSpPr>
            <a:xfrm>
              <a:off x="549275" y="2389058"/>
              <a:ext cx="7822741" cy="1088972"/>
              <a:chOff x="549275" y="2389058"/>
              <a:chExt cx="7822741" cy="1088972"/>
            </a:xfrm>
          </p:grpSpPr>
          <p:pic>
            <p:nvPicPr>
              <p:cNvPr id="7" name="Picture 6" descr="Screen shot 2011-04-07 at 11.50.31 AM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10400" y="2389058"/>
                <a:ext cx="1361616" cy="1088972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549275" y="2698045"/>
                <a:ext cx="5870829" cy="7799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101882" tIns="50941" rIns="101882" bIns="50941">
                <a:prstTxWarp prst="textNoShape">
                  <a:avLst/>
                </a:prstTxWarp>
                <a:spAutoFit/>
              </a:bodyPr>
              <a:lstStyle/>
              <a:p>
                <a:pPr>
                  <a:buClr>
                    <a:srgbClr val="FF0000"/>
                  </a:buClr>
                  <a:buFont typeface="Wingdings" charset="2"/>
                  <a:buChar char="Ø"/>
                </a:pPr>
                <a:r>
                  <a:rPr lang="en-US" sz="2200" dirty="0" smtClean="0">
                    <a:solidFill>
                      <a:srgbClr val="008000"/>
                    </a:solidFill>
                    <a:latin typeface="Arial Rounded MT Bold"/>
                    <a:cs typeface="Arial Rounded MT Bold"/>
                  </a:rPr>
                  <a:t> </a:t>
                </a:r>
                <a:r>
                  <a:rPr lang="en-US" sz="2200" dirty="0" smtClean="0">
                    <a:solidFill>
                      <a:srgbClr val="0000FF"/>
                    </a:solidFill>
                    <a:latin typeface="Arial Rounded MT Bold"/>
                    <a:cs typeface="Arial Rounded MT Bold"/>
                  </a:rPr>
                  <a:t> Unfortunately 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Arial Rounded MT Bold"/>
                    <a:cs typeface="Arial Rounded MT Bold"/>
                  </a:rPr>
                  <a:t>NO</a:t>
                </a:r>
                <a:r>
                  <a:rPr lang="en-US" sz="2200" dirty="0" smtClean="0">
                    <a:solidFill>
                      <a:srgbClr val="0000FF"/>
                    </a:solidFill>
                    <a:latin typeface="Arial Rounded MT Bold"/>
                    <a:cs typeface="Arial Rounded MT Bold"/>
                  </a:rPr>
                  <a:t> color elastic nucleon form factor!</a:t>
                </a:r>
                <a:endParaRPr lang="en-US" sz="2200" dirty="0">
                  <a:solidFill>
                    <a:srgbClr val="0000FF"/>
                  </a:solidFill>
                  <a:latin typeface="Arial Rounded MT Bold"/>
                  <a:cs typeface="Arial Rounded MT Bold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561657" y="3733800"/>
              <a:ext cx="55528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800040"/>
                  </a:solidFill>
                  <a:latin typeface="+mj-lt"/>
                </a:rPr>
                <a:t>Hadron is colorless and gluon carries color</a:t>
              </a:r>
              <a:endParaRPr lang="en-US" sz="2000" b="1" dirty="0">
                <a:solidFill>
                  <a:srgbClr val="800040"/>
                </a:solidFill>
                <a:latin typeface="+mj-lt"/>
              </a:endParaRP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7818" y="266700"/>
            <a:ext cx="8565980" cy="565162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 lIns="91311" tIns="45657" rIns="91311" bIns="45657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A big question!</a:t>
            </a:r>
            <a:endParaRPr lang="en-US" sz="2800" dirty="0">
              <a:solidFill>
                <a:schemeClr val="bg1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9900" y="4509869"/>
            <a:ext cx="2754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to do?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18" y="874060"/>
            <a:ext cx="8936182" cy="42141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006500"/>
                </a:solidFill>
                <a:latin typeface="+mj-lt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+mj-lt"/>
              </a:rPr>
              <a:t>Need Form Factor of density operator</a:t>
            </a:r>
            <a:r>
              <a:rPr lang="en-US" sz="2200" dirty="0" smtClean="0">
                <a:solidFill>
                  <a:srgbClr val="0000FF"/>
                </a:solidFill>
                <a:latin typeface="+mj-lt"/>
              </a:rPr>
              <a:t>:</a:t>
            </a:r>
          </a:p>
        </p:txBody>
      </p:sp>
      <p:pic>
        <p:nvPicPr>
          <p:cNvPr id="56" name="Picture 55" descr="Screen shot 2011-04-07 at 1.34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46" y="1479177"/>
            <a:ext cx="1454727" cy="9451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2364" y="1344706"/>
            <a:ext cx="4294909" cy="1070822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marL="307718" indent="-307718">
              <a:lnSpc>
                <a:spcPct val="120000"/>
              </a:lnSpc>
              <a:buFont typeface="Wingdings" charset="2"/>
              <a:buChar char="²"/>
            </a:pPr>
            <a:r>
              <a:rPr lang="en-US" dirty="0" smtClean="0">
                <a:solidFill>
                  <a:srgbClr val="008000"/>
                </a:solidFill>
                <a:latin typeface="+mj-lt"/>
              </a:rPr>
              <a:t>Exchange of a colorless “object”</a:t>
            </a:r>
          </a:p>
          <a:p>
            <a:pPr marL="307718" indent="-307718">
              <a:lnSpc>
                <a:spcPct val="120000"/>
              </a:lnSpc>
              <a:buFont typeface="Wingdings" charset="2"/>
              <a:buChar char="²"/>
            </a:pPr>
            <a:r>
              <a:rPr lang="en-US" dirty="0" smtClean="0">
                <a:solidFill>
                  <a:srgbClr val="008000"/>
                </a:solidFill>
                <a:latin typeface="+mj-lt"/>
              </a:rPr>
              <a:t>“Localized” probe</a:t>
            </a:r>
          </a:p>
          <a:p>
            <a:pPr marL="307718" indent="-307718">
              <a:lnSpc>
                <a:spcPct val="120000"/>
              </a:lnSpc>
              <a:buFont typeface="Wingdings" charset="2"/>
              <a:buChar char="²"/>
            </a:pPr>
            <a:r>
              <a:rPr lang="en-US" dirty="0" smtClean="0">
                <a:solidFill>
                  <a:srgbClr val="008000"/>
                </a:solidFill>
                <a:latin typeface="+mj-lt"/>
              </a:rPr>
              <a:t>Control of exchanged momentum</a:t>
            </a: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787400" y="177666"/>
            <a:ext cx="7907867" cy="592801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 lIns="91311" tIns="45657" rIns="91311" bIns="45657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Spatial imaging of gluons</a:t>
            </a:r>
            <a:endParaRPr lang="en-US" sz="2800" dirty="0">
              <a:solidFill>
                <a:schemeClr val="bg1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34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521824"/>
            <a:ext cx="2133600" cy="336176"/>
          </a:xfrm>
        </p:spPr>
        <p:txBody>
          <a:bodyPr/>
          <a:lstStyle/>
          <a:p>
            <a:pPr>
              <a:defRPr/>
            </a:pPr>
            <a:fld id="{663965D6-BDF6-B148-993F-4DA70ADE2AD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31" name="Picture 30" descr="Wigner_GP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121824"/>
            <a:ext cx="2075873" cy="1634823"/>
          </a:xfrm>
          <a:prstGeom prst="rect">
            <a:avLst/>
          </a:prstGeom>
        </p:spPr>
      </p:pic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90884" y="2778061"/>
            <a:ext cx="5320756" cy="4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1949" tIns="40973" rIns="81949" bIns="40973">
            <a:prstTxWarp prst="textNoShape">
              <a:avLst/>
            </a:prstTxWarp>
            <a:spAutoFit/>
          </a:bodyPr>
          <a:lstStyle/>
          <a:p>
            <a:pPr algn="l">
              <a:buClr>
                <a:srgbClr val="FF0000"/>
              </a:buClr>
              <a:buFont typeface="Wingdings" charset="2"/>
              <a:buChar char="Ø"/>
            </a:pPr>
            <a:r>
              <a:rPr lang="en-US" sz="2200" dirty="0">
                <a:solidFill>
                  <a:srgbClr val="006600"/>
                </a:solidFill>
                <a:latin typeface="Arial Rounded MT Bold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Arial Rounded MT Bold" charset="0"/>
              </a:rPr>
              <a:t>Exclusive vector meson production:</a:t>
            </a:r>
            <a:endParaRPr lang="en-US" sz="2200" dirty="0">
              <a:solidFill>
                <a:srgbClr val="0000FF"/>
              </a:solidFill>
              <a:latin typeface="Arial Rounded MT Bold" charset="0"/>
            </a:endParaRPr>
          </a:p>
        </p:txBody>
      </p:sp>
      <p:pic>
        <p:nvPicPr>
          <p:cNvPr id="35" name="Picture 34" descr="Screen shot 2013-02-14 at 2.41.4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63295" y="3561504"/>
            <a:ext cx="2788355" cy="1277471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1761836" y="4698417"/>
            <a:ext cx="0" cy="3361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831110" y="4708712"/>
            <a:ext cx="726795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t-</a:t>
            </a:r>
            <a:r>
              <a:rPr lang="en-US" dirty="0" err="1" smtClean="0">
                <a:solidFill>
                  <a:srgbClr val="FF0000"/>
                </a:solidFill>
                <a:latin typeface="+mj-lt"/>
              </a:rPr>
              <a:t>dep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11237" y="3493247"/>
            <a:ext cx="1370601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dirty="0" smtClean="0"/>
              <a:t>J/</a:t>
            </a:r>
            <a:r>
              <a:rPr lang="en-US" dirty="0" err="1" smtClean="0"/>
              <a:t>Ψ</a:t>
            </a:r>
            <a:r>
              <a:rPr lang="en-US" dirty="0" smtClean="0"/>
              <a:t>, </a:t>
            </a:r>
            <a:r>
              <a:rPr lang="en-US" dirty="0" err="1" smtClean="0"/>
              <a:t>Φ</a:t>
            </a:r>
            <a:r>
              <a:rPr lang="en-US" dirty="0" smtClean="0"/>
              <a:t>, …</a:t>
            </a:r>
            <a:endParaRPr lang="en-US" dirty="0"/>
          </a:p>
        </p:txBody>
      </p: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6373091" y="2900826"/>
            <a:ext cx="1108364" cy="556013"/>
          </a:xfrm>
          <a:prstGeom prst="rect">
            <a:avLst/>
          </a:prstGeom>
        </p:spPr>
      </p:pic>
      <p:grpSp>
        <p:nvGrpSpPr>
          <p:cNvPr id="40" name="Group 45"/>
          <p:cNvGrpSpPr/>
          <p:nvPr/>
        </p:nvGrpSpPr>
        <p:grpSpPr>
          <a:xfrm>
            <a:off x="4849090" y="3649383"/>
            <a:ext cx="4301407" cy="772744"/>
            <a:chOff x="5334000" y="1905000"/>
            <a:chExt cx="4731548" cy="875776"/>
          </a:xfrm>
        </p:grpSpPr>
        <p:sp>
          <p:nvSpPr>
            <p:cNvPr id="41" name="TextBox 40"/>
            <p:cNvSpPr txBox="1"/>
            <p:nvPr/>
          </p:nvSpPr>
          <p:spPr>
            <a:xfrm>
              <a:off x="5334000" y="1905000"/>
              <a:ext cx="4167039" cy="418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07718" indent="-307718">
                <a:buFont typeface="Wingdings" charset="2"/>
                <a:buChar char="²"/>
              </a:pPr>
              <a:r>
                <a:rPr lang="en-US" dirty="0" smtClean="0">
                  <a:solidFill>
                    <a:srgbClr val="008000"/>
                  </a:solidFill>
                </a:rPr>
                <a:t>Fourier transform of the t-</a:t>
              </a:r>
              <a:r>
                <a:rPr lang="en-US" dirty="0" err="1" smtClean="0">
                  <a:solidFill>
                    <a:srgbClr val="008000"/>
                  </a:solidFill>
                </a:rPr>
                <a:t>dep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 flipV="1">
              <a:off x="5410200" y="2438400"/>
              <a:ext cx="533400" cy="228599"/>
            </a:xfrm>
            <a:prstGeom prst="rightArrow">
              <a:avLst/>
            </a:prstGeom>
            <a:solidFill>
              <a:srgbClr val="09AB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96000" y="2362200"/>
              <a:ext cx="3969548" cy="418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E810FF"/>
                  </a:solidFill>
                  <a:latin typeface="+mn-lt"/>
                </a:rPr>
                <a:t>Spatial imaging of glue density</a:t>
              </a:r>
              <a:endParaRPr lang="en-US" dirty="0">
                <a:solidFill>
                  <a:srgbClr val="E810FF"/>
                </a:solidFill>
                <a:latin typeface="+mn-lt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849091" y="4456206"/>
            <a:ext cx="3346077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marL="307718" indent="-307718">
              <a:buFont typeface="Wingdings" charset="2"/>
              <a:buChar char="²"/>
            </a:pPr>
            <a:r>
              <a:rPr lang="en-US" dirty="0" smtClean="0">
                <a:solidFill>
                  <a:srgbClr val="008000"/>
                </a:solidFill>
              </a:rPr>
              <a:t>Resolution ~ 1/Q or 1/M</a:t>
            </a:r>
            <a:r>
              <a:rPr lang="en-US" baseline="-25000" dirty="0" smtClean="0">
                <a:solidFill>
                  <a:srgbClr val="008000"/>
                </a:solidFill>
              </a:rPr>
              <a:t>Q</a:t>
            </a:r>
            <a:endParaRPr lang="en-US" baseline="-25000" dirty="0">
              <a:solidFill>
                <a:srgbClr val="008000"/>
              </a:solidFill>
            </a:endParaRPr>
          </a:p>
        </p:txBody>
      </p:sp>
      <p:grpSp>
        <p:nvGrpSpPr>
          <p:cNvPr id="45" name="Group 50"/>
          <p:cNvGrpSpPr/>
          <p:nvPr/>
        </p:nvGrpSpPr>
        <p:grpSpPr>
          <a:xfrm>
            <a:off x="6625465" y="4859618"/>
            <a:ext cx="2327415" cy="1075765"/>
            <a:chOff x="609600" y="1676400"/>
            <a:chExt cx="2819400" cy="1371600"/>
          </a:xfrm>
        </p:grpSpPr>
        <p:grpSp>
          <p:nvGrpSpPr>
            <p:cNvPr id="46" name="Group 51"/>
            <p:cNvGrpSpPr/>
            <p:nvPr/>
          </p:nvGrpSpPr>
          <p:grpSpPr>
            <a:xfrm>
              <a:off x="609600" y="1676400"/>
              <a:ext cx="2286000" cy="1364977"/>
              <a:chOff x="609600" y="1828800"/>
              <a:chExt cx="2286000" cy="1364977"/>
            </a:xfrm>
          </p:grpSpPr>
          <p:grpSp>
            <p:nvGrpSpPr>
              <p:cNvPr id="53" name="Group 60"/>
              <p:cNvGrpSpPr/>
              <p:nvPr/>
            </p:nvGrpSpPr>
            <p:grpSpPr>
              <a:xfrm>
                <a:off x="609600" y="1828800"/>
                <a:ext cx="2286000" cy="1364977"/>
                <a:chOff x="762000" y="1828800"/>
                <a:chExt cx="2286000" cy="1364977"/>
              </a:xfrm>
            </p:grpSpPr>
            <p:grpSp>
              <p:nvGrpSpPr>
                <p:cNvPr id="57" name="Group 63"/>
                <p:cNvGrpSpPr/>
                <p:nvPr/>
              </p:nvGrpSpPr>
              <p:grpSpPr>
                <a:xfrm>
                  <a:off x="1371600" y="1828800"/>
                  <a:ext cx="1676400" cy="1364977"/>
                  <a:chOff x="762000" y="1752600"/>
                  <a:chExt cx="1676400" cy="1364977"/>
                </a:xfrm>
              </p:grpSpPr>
              <p:pic>
                <p:nvPicPr>
                  <p:cNvPr id="5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762000" y="1752600"/>
                    <a:ext cx="1143000" cy="13649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grpSp>
                <p:nvGrpSpPr>
                  <p:cNvPr id="61" name="Group 66"/>
                  <p:cNvGrpSpPr/>
                  <p:nvPr/>
                </p:nvGrpSpPr>
                <p:grpSpPr>
                  <a:xfrm>
                    <a:off x="1676400" y="2209800"/>
                    <a:ext cx="762000" cy="609600"/>
                    <a:chOff x="1676400" y="2209800"/>
                    <a:chExt cx="762000" cy="609600"/>
                  </a:xfrm>
                </p:grpSpPr>
                <p:cxnSp>
                  <p:nvCxnSpPr>
                    <p:cNvPr id="62" name="Straight Arrow Connector 61"/>
                    <p:cNvCxnSpPr/>
                    <p:nvPr/>
                  </p:nvCxnSpPr>
                  <p:spPr>
                    <a:xfrm>
                      <a:off x="1676400" y="2209800"/>
                      <a:ext cx="762000" cy="0"/>
                    </a:xfrm>
                    <a:prstGeom prst="straightConnector1">
                      <a:avLst/>
                    </a:prstGeom>
                    <a:ln w="38100">
                      <a:solidFill>
                        <a:srgbClr val="09AB37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Arrow Connector 62"/>
                    <p:cNvCxnSpPr/>
                    <p:nvPr/>
                  </p:nvCxnSpPr>
                  <p:spPr>
                    <a:xfrm>
                      <a:off x="1676400" y="2362200"/>
                      <a:ext cx="762000" cy="0"/>
                    </a:xfrm>
                    <a:prstGeom prst="straightConnector1">
                      <a:avLst/>
                    </a:prstGeom>
                    <a:ln w="38100">
                      <a:solidFill>
                        <a:srgbClr val="09AB37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4" name="Straight Arrow Connector 63"/>
                    <p:cNvCxnSpPr/>
                    <p:nvPr/>
                  </p:nvCxnSpPr>
                  <p:spPr>
                    <a:xfrm>
                      <a:off x="1676400" y="2667000"/>
                      <a:ext cx="762000" cy="0"/>
                    </a:xfrm>
                    <a:prstGeom prst="straightConnector1">
                      <a:avLst/>
                    </a:prstGeom>
                    <a:ln w="38100">
                      <a:solidFill>
                        <a:srgbClr val="09AB37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5" name="Straight Arrow Connector 64"/>
                    <p:cNvCxnSpPr/>
                    <p:nvPr/>
                  </p:nvCxnSpPr>
                  <p:spPr>
                    <a:xfrm>
                      <a:off x="1676400" y="2819400"/>
                      <a:ext cx="762000" cy="0"/>
                    </a:xfrm>
                    <a:prstGeom prst="straightConnector1">
                      <a:avLst/>
                    </a:prstGeom>
                    <a:ln w="38100">
                      <a:solidFill>
                        <a:srgbClr val="09AB37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Straight Arrow Connector 65"/>
                    <p:cNvCxnSpPr/>
                    <p:nvPr/>
                  </p:nvCxnSpPr>
                  <p:spPr>
                    <a:xfrm>
                      <a:off x="1752600" y="2514600"/>
                      <a:ext cx="685800" cy="0"/>
                    </a:xfrm>
                    <a:prstGeom prst="straightConnector1">
                      <a:avLst/>
                    </a:prstGeom>
                    <a:ln w="38100">
                      <a:solidFill>
                        <a:srgbClr val="09AB37"/>
                      </a:solidFill>
                      <a:tailEnd type="triangle"/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58" name="Right Arrow 57"/>
                <p:cNvSpPr/>
                <p:nvPr/>
              </p:nvSpPr>
              <p:spPr>
                <a:xfrm>
                  <a:off x="762000" y="2438400"/>
                  <a:ext cx="685800" cy="228600"/>
                </a:xfrm>
                <a:prstGeom prst="rightArrow">
                  <a:avLst/>
                </a:prstGeom>
                <a:solidFill>
                  <a:srgbClr val="09AB37"/>
                </a:solidFill>
                <a:ln>
                  <a:solidFill>
                    <a:srgbClr val="09AB37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4" name="Picture 53" descr="latex-image-1.pdf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823882" y="2184419"/>
                <a:ext cx="139700" cy="177800"/>
              </a:xfrm>
              <a:prstGeom prst="rect">
                <a:avLst/>
              </a:prstGeom>
            </p:spPr>
          </p:pic>
          <p:pic>
            <p:nvPicPr>
              <p:cNvPr id="55" name="Picture 54" descr="latex-image-1.pd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tretch>
                <a:fillRect/>
              </a:stretch>
            </p:blipFill>
            <p:spPr>
              <a:xfrm>
                <a:off x="2516486" y="1996282"/>
                <a:ext cx="266700" cy="177800"/>
              </a:xfrm>
              <a:prstGeom prst="rect">
                <a:avLst/>
              </a:prstGeom>
            </p:spPr>
          </p:pic>
        </p:grpSp>
        <p:grpSp>
          <p:nvGrpSpPr>
            <p:cNvPr id="47" name="Group 53"/>
            <p:cNvGrpSpPr/>
            <p:nvPr/>
          </p:nvGrpSpPr>
          <p:grpSpPr>
            <a:xfrm>
              <a:off x="876299" y="2286000"/>
              <a:ext cx="2552701" cy="762000"/>
              <a:chOff x="876300" y="2362200"/>
              <a:chExt cx="2552700" cy="762000"/>
            </a:xfrm>
          </p:grpSpPr>
          <p:grpSp>
            <p:nvGrpSpPr>
              <p:cNvPr id="48" name="Group 55"/>
              <p:cNvGrpSpPr/>
              <p:nvPr/>
            </p:nvGrpSpPr>
            <p:grpSpPr>
              <a:xfrm>
                <a:off x="876300" y="2747326"/>
                <a:ext cx="2552700" cy="83504"/>
                <a:chOff x="495300" y="5414326"/>
                <a:chExt cx="2552700" cy="83504"/>
              </a:xfrm>
            </p:grpSpPr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95300" y="5497830"/>
                  <a:ext cx="2514599" cy="0"/>
                </a:xfrm>
                <a:prstGeom prst="line">
                  <a:avLst/>
                </a:prstGeom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33401" y="5414326"/>
                  <a:ext cx="2514599" cy="0"/>
                </a:xfrm>
                <a:prstGeom prst="line">
                  <a:avLst/>
                </a:prstGeom>
                <a:ln w="127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Arrow Connector 48"/>
              <p:cNvCxnSpPr/>
              <p:nvPr/>
            </p:nvCxnSpPr>
            <p:spPr>
              <a:xfrm>
                <a:off x="3276600" y="2362200"/>
                <a:ext cx="0" cy="3048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3276600" y="2895600"/>
                <a:ext cx="0" cy="228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7" name="Picture 6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8952880" y="5309475"/>
            <a:ext cx="184816" cy="508242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948654" y="3498972"/>
            <a:ext cx="333996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7003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549275" y="127388"/>
            <a:ext cx="7870485" cy="524545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>
            <a:outerShdw blurRad="177800" dist="165100" dir="2700000" algn="tl" rotWithShape="0">
              <a:srgbClr val="000090">
                <a:alpha val="75000"/>
              </a:srgbClr>
            </a:outerShdw>
          </a:effectLst>
        </p:spPr>
        <p:txBody>
          <a:bodyPr vert="horz" wrap="square" lIns="91301" tIns="45652" rIns="91301" bIns="45652" numCol="1" anchor="ctr" anchorCtr="0" compatLnSpc="1">
            <a:prstTxWarp prst="textNoShape">
              <a:avLst/>
            </a:prstTxWarp>
          </a:bodyPr>
          <a:lstStyle/>
          <a:p>
            <a:pPr algn="ctr" defTabSz="914293"/>
            <a:r>
              <a:rPr lang="en-US" sz="2800" b="1" kern="0" dirty="0">
                <a:solidFill>
                  <a:srgbClr val="FFFFFF"/>
                </a:solidFill>
                <a:latin typeface="+mj-lt"/>
                <a:ea typeface="ＭＳ Ｐゴシック" charset="-128"/>
                <a:cs typeface="Arial"/>
              </a:rPr>
              <a:t>S</a:t>
            </a:r>
            <a:r>
              <a:rPr lang="en-US" sz="2800" b="1" kern="0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Arial"/>
              </a:rPr>
              <a:t>patial imaging </a:t>
            </a:r>
            <a:r>
              <a:rPr lang="en-US" sz="2800" b="1" kern="0" dirty="0">
                <a:solidFill>
                  <a:srgbClr val="FFFFFF"/>
                </a:solidFill>
                <a:latin typeface="+mj-lt"/>
                <a:ea typeface="ＭＳ Ｐゴシック" charset="-128"/>
                <a:cs typeface="Arial"/>
              </a:rPr>
              <a:t>of </a:t>
            </a:r>
            <a:r>
              <a:rPr lang="en-US" sz="2800" b="1" kern="0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Arial"/>
              </a:rPr>
              <a:t>gluon </a:t>
            </a:r>
            <a:r>
              <a:rPr lang="en-US" sz="2800" b="1" kern="0" dirty="0">
                <a:solidFill>
                  <a:srgbClr val="FFFFFF"/>
                </a:solidFill>
                <a:latin typeface="+mj-lt"/>
                <a:ea typeface="ＭＳ Ｐゴシック" charset="-128"/>
                <a:cs typeface="Arial"/>
              </a:rPr>
              <a:t>density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21824"/>
            <a:ext cx="2133600" cy="336176"/>
          </a:xfrm>
        </p:spPr>
        <p:txBody>
          <a:bodyPr/>
          <a:lstStyle/>
          <a:p>
            <a:pPr>
              <a:defRPr/>
            </a:pPr>
            <a:fld id="{663965D6-BDF6-B148-993F-4DA70ADE2AD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7" name="Group 2"/>
          <p:cNvGrpSpPr/>
          <p:nvPr/>
        </p:nvGrpSpPr>
        <p:grpSpPr>
          <a:xfrm>
            <a:off x="82295" y="1320800"/>
            <a:ext cx="10441072" cy="4821157"/>
            <a:chOff x="206274" y="2702970"/>
            <a:chExt cx="11811216" cy="5238282"/>
          </a:xfrm>
        </p:grpSpPr>
        <p:sp>
          <p:nvSpPr>
            <p:cNvPr id="9" name="TextBox 8"/>
            <p:cNvSpPr txBox="1"/>
            <p:nvPr/>
          </p:nvSpPr>
          <p:spPr>
            <a:xfrm>
              <a:off x="6841495" y="5791597"/>
              <a:ext cx="3716739" cy="1173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dirty="0" smtClean="0">
                  <a:solidFill>
                    <a:srgbClr val="0000FF"/>
                  </a:solidFill>
                  <a:latin typeface="+mj-lt"/>
                </a:rPr>
                <a:t>Images of gluons</a:t>
              </a:r>
            </a:p>
            <a:p>
              <a:pPr algn="ctr">
                <a:lnSpc>
                  <a:spcPct val="120000"/>
                </a:lnSpc>
              </a:pPr>
              <a:r>
                <a:rPr lang="en-US" dirty="0">
                  <a:solidFill>
                    <a:srgbClr val="0000FF"/>
                  </a:solidFill>
                  <a:latin typeface="+mj-lt"/>
                </a:rPr>
                <a:t>f</a:t>
              </a:r>
              <a:r>
                <a:rPr lang="en-US" dirty="0" smtClean="0">
                  <a:solidFill>
                    <a:srgbClr val="0000FF"/>
                  </a:solidFill>
                  <a:latin typeface="+mj-lt"/>
                </a:rPr>
                <a:t>rom exclusive</a:t>
              </a:r>
            </a:p>
            <a:p>
              <a:pPr algn="ctr">
                <a:lnSpc>
                  <a:spcPct val="120000"/>
                </a:lnSpc>
              </a:pPr>
              <a:r>
                <a:rPr lang="en-US" dirty="0" smtClean="0">
                  <a:solidFill>
                    <a:srgbClr val="0000FF"/>
                  </a:solidFill>
                  <a:latin typeface="+mj-lt"/>
                </a:rPr>
                <a:t>J/</a:t>
              </a:r>
              <a:r>
                <a:rPr lang="en-US" dirty="0" err="1" smtClean="0">
                  <a:solidFill>
                    <a:srgbClr val="0000FF"/>
                  </a:solidFill>
                  <a:latin typeface="+mj-lt"/>
                </a:rPr>
                <a:t>ψ</a:t>
              </a:r>
              <a:r>
                <a:rPr lang="en-US" dirty="0" smtClean="0">
                  <a:solidFill>
                    <a:srgbClr val="0000FF"/>
                  </a:solidFill>
                  <a:latin typeface="+mj-lt"/>
                </a:rPr>
                <a:t> production</a:t>
              </a:r>
            </a:p>
          </p:txBody>
        </p:sp>
        <p:sp>
          <p:nvSpPr>
            <p:cNvPr id="48" name="Rectangle 15"/>
            <p:cNvSpPr>
              <a:spLocks noChangeArrowheads="1"/>
            </p:cNvSpPr>
            <p:nvPr/>
          </p:nvSpPr>
          <p:spPr bwMode="auto">
            <a:xfrm>
              <a:off x="228600" y="2702970"/>
              <a:ext cx="7031666" cy="4680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318" tIns="45657" rIns="91318" bIns="45657">
              <a:prstTxWarp prst="textNoShape">
                <a:avLst/>
              </a:prstTxWarp>
              <a:spAutoFit/>
            </a:bodyPr>
            <a:lstStyle/>
            <a:p>
              <a:pPr algn="l">
                <a:buClr>
                  <a:srgbClr val="FF0000"/>
                </a:buClr>
                <a:buFont typeface="Wingdings" charset="2"/>
                <a:buChar char="Ø"/>
              </a:pPr>
              <a:r>
                <a:rPr lang="en-US" sz="2200" dirty="0">
                  <a:solidFill>
                    <a:srgbClr val="0000FF"/>
                  </a:solidFill>
                  <a:latin typeface="Arial Rounded MT Bold" charset="0"/>
                </a:rPr>
                <a:t> </a:t>
              </a:r>
              <a:r>
                <a:rPr lang="en-US" sz="2200" dirty="0" smtClean="0">
                  <a:solidFill>
                    <a:srgbClr val="0000FF"/>
                  </a:solidFill>
                  <a:latin typeface="Arial Rounded MT Bold" charset="0"/>
                </a:rPr>
                <a:t>Gluon imaging from simulation</a:t>
              </a:r>
              <a:r>
                <a:rPr lang="en-US" sz="2200" dirty="0" smtClean="0">
                  <a:solidFill>
                    <a:srgbClr val="006600"/>
                  </a:solidFill>
                  <a:latin typeface="Arial Rounded MT Bold" charset="0"/>
                </a:rPr>
                <a:t>:</a:t>
              </a:r>
              <a:endParaRPr lang="en-US" sz="2200" dirty="0">
                <a:solidFill>
                  <a:srgbClr val="006600"/>
                </a:solidFill>
                <a:latin typeface="Arial Rounded MT Bold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6274" y="7239001"/>
              <a:ext cx="11811216" cy="702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 Rounded MT Bold"/>
                  <a:cs typeface="Arial Rounded MT Bold"/>
                </a:rPr>
                <a:t>Only possible at the EIC: From the valence quark region </a:t>
              </a:r>
            </a:p>
            <a:p>
              <a:pPr algn="ctr"/>
              <a:r>
                <a:rPr lang="en-US" i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 Rounded MT Bold"/>
                  <a:cs typeface="Arial Rounded MT Bold"/>
                </a:rPr>
                <a:t>deep into the sea quark region</a:t>
              </a:r>
              <a:endParaRPr lang="en-US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/>
                <a:cs typeface="Arial Rounded MT Bold"/>
              </a:endParaRPr>
            </a:p>
          </p:txBody>
        </p:sp>
      </p:grpSp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77473" y="3547697"/>
            <a:ext cx="3047064" cy="303999"/>
          </a:xfrm>
          <a:prstGeom prst="rect">
            <a:avLst/>
          </a:prstGeom>
        </p:spPr>
      </p:pic>
      <p:pic>
        <p:nvPicPr>
          <p:cNvPr id="53" name="Picture 52" descr="ES_Fig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534" y="1840459"/>
            <a:ext cx="5478818" cy="3697245"/>
          </a:xfrm>
          <a:prstGeom prst="rect">
            <a:avLst/>
          </a:prstGeom>
        </p:spPr>
      </p:pic>
      <p:sp>
        <p:nvSpPr>
          <p:cNvPr id="54" name="Date Placeholder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947806" y="2629941"/>
            <a:ext cx="2669002" cy="75497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739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26</a:t>
            </a:fld>
            <a:endParaRPr lang="en-US"/>
          </a:p>
        </p:txBody>
      </p:sp>
      <p:grpSp>
        <p:nvGrpSpPr>
          <p:cNvPr id="6" name="Group 95"/>
          <p:cNvGrpSpPr/>
          <p:nvPr/>
        </p:nvGrpSpPr>
        <p:grpSpPr>
          <a:xfrm>
            <a:off x="79973" y="1774005"/>
            <a:ext cx="8856209" cy="1310714"/>
            <a:chOff x="37002" y="6003448"/>
            <a:chExt cx="9741831" cy="1485475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1369838" y="6003448"/>
              <a:ext cx="6095999" cy="5714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7002" y="6756415"/>
              <a:ext cx="9741831" cy="732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E810FF"/>
                  </a:solidFill>
                  <a:latin typeface="+mj-lt"/>
                </a:rPr>
                <a:t>The first meaningful constraint on quark orbital contribution to proton spin</a:t>
              </a:r>
            </a:p>
            <a:p>
              <a:pPr algn="ctr"/>
              <a:r>
                <a:rPr lang="en-US" b="1" dirty="0">
                  <a:solidFill>
                    <a:srgbClr val="E810FF"/>
                  </a:solidFill>
                  <a:latin typeface="+mj-lt"/>
                </a:rPr>
                <a:t>b</a:t>
              </a:r>
              <a:r>
                <a:rPr lang="en-US" b="1" dirty="0" smtClean="0">
                  <a:solidFill>
                    <a:srgbClr val="E810FF"/>
                  </a:solidFill>
                  <a:latin typeface="+mj-lt"/>
                </a:rPr>
                <a:t>y combining the sea from the </a:t>
              </a:r>
              <a:r>
                <a:rPr lang="en-US" b="1" dirty="0" smtClean="0">
                  <a:solidFill>
                    <a:srgbClr val="0000FF"/>
                  </a:solidFill>
                  <a:latin typeface="+mj-lt"/>
                </a:rPr>
                <a:t>EIC</a:t>
              </a:r>
              <a:r>
                <a:rPr lang="en-US" b="1" dirty="0" smtClean="0">
                  <a:solidFill>
                    <a:srgbClr val="E810FF"/>
                  </a:solidFill>
                  <a:latin typeface="+mj-lt"/>
                </a:rPr>
                <a:t> and valence region from </a:t>
              </a:r>
              <a:r>
                <a:rPr lang="en-US" b="1" dirty="0" err="1" smtClean="0">
                  <a:solidFill>
                    <a:srgbClr val="0000FF"/>
                  </a:solidFill>
                  <a:latin typeface="+mj-lt"/>
                </a:rPr>
                <a:t>JLab</a:t>
              </a:r>
              <a:r>
                <a:rPr lang="en-US" b="1" dirty="0" smtClean="0">
                  <a:solidFill>
                    <a:srgbClr val="0000FF"/>
                  </a:solidFill>
                  <a:latin typeface="+mj-lt"/>
                </a:rPr>
                <a:t> 12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1613" y="3356991"/>
            <a:ext cx="4186914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This can be checked by Lattice QCD.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79973" y="1168405"/>
            <a:ext cx="91230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buClr>
                <a:srgbClr val="FF0000"/>
              </a:buClr>
              <a:buFont typeface="Wingdings" charset="2"/>
              <a:buChar char="Ø"/>
            </a:pPr>
            <a:r>
              <a:rPr lang="en-US" sz="2400" dirty="0" smtClean="0">
                <a:solidFill>
                  <a:srgbClr val="006600"/>
                </a:solidFill>
                <a:latin typeface="Arial Rounded MT Bold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Arial Rounded MT Bold" charset="0"/>
              </a:rPr>
              <a:t>Quark GPDs and its </a:t>
            </a:r>
            <a:r>
              <a:rPr lang="en-US" sz="2400" dirty="0">
                <a:solidFill>
                  <a:srgbClr val="0000FF"/>
                </a:solidFill>
                <a:latin typeface="Arial Rounded MT Bold" charset="0"/>
              </a:rPr>
              <a:t>orbital </a:t>
            </a:r>
            <a:r>
              <a:rPr lang="en-US" sz="2400" dirty="0" smtClean="0">
                <a:solidFill>
                  <a:srgbClr val="0000FF"/>
                </a:solidFill>
                <a:latin typeface="Arial Rounded MT Bold" charset="0"/>
              </a:rPr>
              <a:t>contribution to the proton spin:</a:t>
            </a:r>
            <a:endParaRPr lang="en-US" sz="2400" dirty="0">
              <a:solidFill>
                <a:srgbClr val="0000FF"/>
              </a:solidFill>
              <a:latin typeface="Arial Rounded MT Bold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65398" y="131232"/>
            <a:ext cx="8078307" cy="757768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>
            <a:outerShdw blurRad="177800" dist="165100" dir="2700000" algn="tl" rotWithShape="0">
              <a:srgbClr val="000090">
                <a:alpha val="75000"/>
              </a:srgbClr>
            </a:outerShdw>
          </a:effectLst>
        </p:spPr>
        <p:txBody>
          <a:bodyPr lIns="91311" tIns="45657" rIns="91311" bIns="45657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buClrTx/>
              <a:buFontTx/>
              <a:buNone/>
            </a:pPr>
            <a:r>
              <a:rPr lang="en-US" sz="2800" dirty="0" smtClean="0">
                <a:solidFill>
                  <a:srgbClr val="FFFFFF"/>
                </a:solidFill>
                <a:latin typeface="+mj-lt"/>
              </a:rPr>
              <a:t>A direct consequence!</a:t>
            </a:r>
            <a:endParaRPr lang="en-US" sz="28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28357" y="3084719"/>
            <a:ext cx="7188193" cy="3716490"/>
            <a:chOff x="1561657" y="3084719"/>
            <a:chExt cx="7188193" cy="37164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1827" y="3084719"/>
              <a:ext cx="4508023" cy="37164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61657" y="3716849"/>
              <a:ext cx="1085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u</a:t>
              </a:r>
              <a:r>
                <a:rPr lang="en-US" dirty="0" smtClean="0">
                  <a:solidFill>
                    <a:srgbClr val="FF0000"/>
                  </a:solidFill>
                </a:rPr>
                <a:t>+L</a:t>
              </a:r>
              <a:r>
                <a:rPr lang="en-US" baseline="-25000" dirty="0" smtClean="0">
                  <a:solidFill>
                    <a:srgbClr val="FF0000"/>
                  </a:solidFill>
                </a:rPr>
                <a:t>d</a:t>
              </a:r>
              <a:r>
                <a:rPr lang="en-US" dirty="0" smtClean="0"/>
                <a:t>~0</a:t>
              </a: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32296" y="4691282"/>
            <a:ext cx="4109531" cy="17543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0FF"/>
                </a:solidFill>
              </a:rPr>
              <a:t>Rapid developments on  ideas</a:t>
            </a:r>
          </a:p>
          <a:p>
            <a:pPr algn="ctr"/>
            <a:r>
              <a:rPr lang="en-US" i="1" dirty="0" smtClean="0">
                <a:solidFill>
                  <a:srgbClr val="0000FF"/>
                </a:solidFill>
              </a:rPr>
              <a:t>of calculating </a:t>
            </a:r>
            <a:r>
              <a:rPr lang="en-US" i="1" dirty="0" err="1" smtClean="0">
                <a:solidFill>
                  <a:srgbClr val="0000FF"/>
                </a:solidFill>
              </a:rPr>
              <a:t>parton</a:t>
            </a:r>
            <a:r>
              <a:rPr lang="en-US" i="1" dirty="0" smtClean="0">
                <a:solidFill>
                  <a:srgbClr val="0000FF"/>
                </a:solidFill>
              </a:rPr>
              <a:t> distribution functions </a:t>
            </a:r>
            <a:r>
              <a:rPr lang="en-US" i="1" dirty="0">
                <a:solidFill>
                  <a:srgbClr val="0000FF"/>
                </a:solidFill>
              </a:rPr>
              <a:t>o</a:t>
            </a:r>
            <a:r>
              <a:rPr lang="en-US" i="1" dirty="0" smtClean="0">
                <a:solidFill>
                  <a:srgbClr val="0000FF"/>
                </a:solidFill>
              </a:rPr>
              <a:t>n Lattice: </a:t>
            </a:r>
          </a:p>
          <a:p>
            <a:pPr algn="ctr"/>
            <a:r>
              <a:rPr lang="en-US" dirty="0" smtClean="0"/>
              <a:t>X. </a:t>
            </a:r>
            <a:r>
              <a:rPr lang="en-US" dirty="0" err="1" smtClean="0"/>
              <a:t>Ji</a:t>
            </a:r>
            <a:r>
              <a:rPr lang="en-US" dirty="0" smtClean="0"/>
              <a:t> et al. </a:t>
            </a:r>
            <a:r>
              <a:rPr lang="en-US" dirty="0" err="1" smtClean="0"/>
              <a:t>arXiv</a:t>
            </a:r>
            <a:r>
              <a:rPr lang="en-US" dirty="0" smtClean="0"/>
              <a:t> 1310.4263; 1310.7471; 1402.1462</a:t>
            </a:r>
          </a:p>
          <a:p>
            <a:pPr algn="ctr"/>
            <a:r>
              <a:rPr lang="en-US" dirty="0" smtClean="0"/>
              <a:t>&amp; Y.-Q. Ma, J.-W. </a:t>
            </a:r>
            <a:r>
              <a:rPr lang="en-US" dirty="0" err="1" smtClean="0"/>
              <a:t>Qiu</a:t>
            </a:r>
            <a:r>
              <a:rPr lang="en-US" dirty="0" smtClean="0"/>
              <a:t> 1404.6860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21824"/>
            <a:ext cx="2133600" cy="336176"/>
          </a:xfrm>
        </p:spPr>
        <p:txBody>
          <a:bodyPr/>
          <a:lstStyle/>
          <a:p>
            <a:pPr>
              <a:defRPr/>
            </a:pPr>
            <a:fld id="{663965D6-BDF6-B148-993F-4DA70ADE2AD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55584" y="66147"/>
            <a:ext cx="8103507" cy="695925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>
            <a:outerShdw blurRad="190500" dist="139700" dir="2700000" algn="tl" rotWithShape="0">
              <a:srgbClr val="000090">
                <a:alpha val="75000"/>
              </a:srgbClr>
            </a:outerShdw>
          </a:effectLst>
        </p:spPr>
        <p:txBody>
          <a:bodyPr vert="horz" wrap="square" lIns="91301" tIns="45652" rIns="91301" bIns="45652" numCol="1" anchor="ctr" anchorCtr="0" compatLnSpc="1">
            <a:prstTxWarp prst="textNoShape">
              <a:avLst/>
            </a:prstTxWarp>
          </a:bodyPr>
          <a:lstStyle/>
          <a:p>
            <a:pPr algn="ctr" defTabSz="914293">
              <a:defRPr/>
            </a:pPr>
            <a:r>
              <a:rPr lang="en-US" sz="2800" kern="0" dirty="0" smtClean="0">
                <a:solidFill>
                  <a:srgbClr val="FFFFFF"/>
                </a:solidFill>
                <a:latin typeface="+mj-lt"/>
                <a:ea typeface="ＭＳ Ｐゴシック" charset="-128"/>
                <a:cs typeface="Arial"/>
              </a:rPr>
              <a:t>Physics opportunities at EIC</a:t>
            </a:r>
            <a:endParaRPr lang="en-US" sz="2800" kern="0" dirty="0">
              <a:solidFill>
                <a:srgbClr val="FFFFFF"/>
              </a:solidFill>
              <a:latin typeface="+mj-lt"/>
              <a:ea typeface="ＭＳ Ｐゴシック" charset="-128"/>
              <a:cs typeface="Arial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277091" y="812174"/>
            <a:ext cx="3283495" cy="44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 Machine parameters  </a:t>
            </a:r>
            <a:endParaRPr lang="en-US" sz="22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75871"/>
            <a:ext cx="4423294" cy="1237021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marL="307718" indent="-307718">
              <a:lnSpc>
                <a:spcPct val="150000"/>
              </a:lnSpc>
              <a:buClr>
                <a:srgbClr val="008000"/>
              </a:buClr>
              <a:buFont typeface="Wingdings" charset="2"/>
              <a:buChar char=""/>
            </a:pPr>
            <a:r>
              <a:rPr lang="en-US" dirty="0" smtClean="0">
                <a:solidFill>
                  <a:srgbClr val="008040"/>
                </a:solidFill>
                <a:latin typeface="+mj-lt"/>
              </a:rPr>
              <a:t>Collision energy:</a:t>
            </a:r>
          </a:p>
          <a:p>
            <a:pPr marL="307718" indent="-307718">
              <a:lnSpc>
                <a:spcPct val="150000"/>
              </a:lnSpc>
              <a:buClr>
                <a:srgbClr val="008000"/>
              </a:buClr>
              <a:buFont typeface="Wingdings" charset="2"/>
              <a:buChar char=""/>
            </a:pPr>
            <a:r>
              <a:rPr lang="en-US" dirty="0" smtClean="0">
                <a:solidFill>
                  <a:srgbClr val="008040"/>
                </a:solidFill>
                <a:latin typeface="+mj-lt"/>
              </a:rPr>
              <a:t>Luminosity:</a:t>
            </a:r>
          </a:p>
          <a:p>
            <a:pPr marL="307718" indent="-307718">
              <a:lnSpc>
                <a:spcPct val="120000"/>
              </a:lnSpc>
              <a:buClr>
                <a:srgbClr val="008000"/>
              </a:buClr>
              <a:buFont typeface="Wingdings" charset="2"/>
              <a:buChar char=""/>
            </a:pPr>
            <a:r>
              <a:rPr lang="en-US" dirty="0" smtClean="0">
                <a:solidFill>
                  <a:srgbClr val="008040"/>
                </a:solidFill>
                <a:latin typeface="+mj-lt"/>
              </a:rPr>
              <a:t>Polarized proton and various nuclei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74010" y="1701053"/>
            <a:ext cx="7071590" cy="35985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b="1" dirty="0" smtClean="0">
                <a:solidFill>
                  <a:srgbClr val="008040"/>
                </a:solidFill>
                <a:latin typeface="+mj-lt"/>
              </a:rPr>
              <a:t>10</a:t>
            </a:r>
            <a:r>
              <a:rPr lang="en-US" b="1" baseline="30000" dirty="0" smtClean="0">
                <a:solidFill>
                  <a:srgbClr val="008040"/>
                </a:solidFill>
                <a:latin typeface="+mj-lt"/>
              </a:rPr>
              <a:t>33-34 </a:t>
            </a:r>
            <a:r>
              <a:rPr lang="en-US" dirty="0">
                <a:solidFill>
                  <a:srgbClr val="008040"/>
                </a:solidFill>
                <a:latin typeface="Arial Rounded MT Bold"/>
              </a:rPr>
              <a:t>cm</a:t>
            </a:r>
            <a:r>
              <a:rPr lang="en-US" baseline="30000" dirty="0">
                <a:solidFill>
                  <a:srgbClr val="008040"/>
                </a:solidFill>
                <a:latin typeface="Arial Rounded MT Bold"/>
              </a:rPr>
              <a:t>-2</a:t>
            </a:r>
            <a:r>
              <a:rPr lang="en-US" dirty="0">
                <a:solidFill>
                  <a:srgbClr val="008040"/>
                </a:solidFill>
                <a:latin typeface="Arial Rounded MT Bold"/>
              </a:rPr>
              <a:t> s</a:t>
            </a:r>
            <a:r>
              <a:rPr lang="en-US" baseline="30000" dirty="0">
                <a:solidFill>
                  <a:srgbClr val="008040"/>
                </a:solidFill>
                <a:latin typeface="Arial Rounded MT Bold"/>
              </a:rPr>
              <a:t>-1 </a:t>
            </a:r>
            <a:r>
              <a:rPr lang="en-US" dirty="0" smtClean="0">
                <a:solidFill>
                  <a:srgbClr val="008040"/>
                </a:solidFill>
                <a:latin typeface="+mj-lt"/>
              </a:rPr>
              <a:t>(compare to </a:t>
            </a:r>
            <a:r>
              <a:rPr lang="en-US" dirty="0" smtClean="0">
                <a:solidFill>
                  <a:srgbClr val="008040"/>
                </a:solidFill>
                <a:latin typeface="Arial Rounded MT Bold"/>
              </a:rPr>
              <a:t>HERA </a:t>
            </a:r>
            <a:r>
              <a:rPr lang="en-US" dirty="0">
                <a:solidFill>
                  <a:srgbClr val="008040"/>
                </a:solidFill>
                <a:latin typeface="Arial Rounded MT Bold"/>
              </a:rPr>
              <a:t>luminosity </a:t>
            </a:r>
            <a:r>
              <a:rPr lang="en-US" dirty="0" smtClean="0">
                <a:solidFill>
                  <a:srgbClr val="008040"/>
                </a:solidFill>
                <a:latin typeface="Arial Rounded MT Bold"/>
              </a:rPr>
              <a:t>~ </a:t>
            </a:r>
            <a:r>
              <a:rPr lang="en-US" dirty="0" smtClean="0">
                <a:solidFill>
                  <a:srgbClr val="008040"/>
                </a:solidFill>
                <a:latin typeface="+mj-lt"/>
              </a:rPr>
              <a:t>5x10</a:t>
            </a:r>
            <a:r>
              <a:rPr lang="en-US" baseline="30000" dirty="0" smtClean="0">
                <a:solidFill>
                  <a:srgbClr val="008040"/>
                </a:solidFill>
                <a:latin typeface="+mj-lt"/>
              </a:rPr>
              <a:t>31 </a:t>
            </a:r>
            <a:r>
              <a:rPr lang="en-US" dirty="0">
                <a:solidFill>
                  <a:srgbClr val="008040"/>
                </a:solidFill>
                <a:latin typeface="Arial Rounded MT Bold"/>
              </a:rPr>
              <a:t>cm</a:t>
            </a:r>
            <a:r>
              <a:rPr lang="en-US" baseline="30000" dirty="0">
                <a:solidFill>
                  <a:srgbClr val="008040"/>
                </a:solidFill>
                <a:latin typeface="Arial Rounded MT Bold"/>
              </a:rPr>
              <a:t>-2</a:t>
            </a:r>
            <a:r>
              <a:rPr lang="en-US" dirty="0">
                <a:solidFill>
                  <a:srgbClr val="008040"/>
                </a:solidFill>
                <a:latin typeface="Arial Rounded MT Bold"/>
              </a:rPr>
              <a:t> s</a:t>
            </a:r>
            <a:r>
              <a:rPr lang="en-US" baseline="30000" dirty="0">
                <a:solidFill>
                  <a:srgbClr val="008040"/>
                </a:solidFill>
                <a:latin typeface="Arial Rounded MT Bold"/>
              </a:rPr>
              <a:t>-1 </a:t>
            </a:r>
            <a:r>
              <a:rPr lang="en-US" dirty="0" smtClean="0">
                <a:solidFill>
                  <a:srgbClr val="008040"/>
                </a:solidFill>
                <a:latin typeface="+mj-lt"/>
              </a:rPr>
              <a:t>) </a:t>
            </a:r>
            <a:endParaRPr lang="en-US" dirty="0">
              <a:solidFill>
                <a:srgbClr val="008040"/>
              </a:solidFill>
              <a:latin typeface="+mj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7091" y="2434786"/>
            <a:ext cx="2693590" cy="44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70" tIns="50935" rIns="101870" bIns="50935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Key Deliverables</a:t>
            </a:r>
            <a:endParaRPr lang="en-US" sz="22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16622339"/>
              </p:ext>
            </p:extLst>
          </p:nvPr>
        </p:nvGraphicFramePr>
        <p:xfrm>
          <a:off x="139585" y="2972513"/>
          <a:ext cx="8902816" cy="2571859"/>
        </p:xfrm>
        <a:graphic>
          <a:graphicData uri="http://schemas.openxmlformats.org/drawingml/2006/table">
            <a:tbl>
              <a:tblPr firstRow="1" firstCol="1" lastRow="1" lastCol="1">
                <a:tableStyleId>{B301B821-A1FF-4177-AEE7-76D212191A09}</a:tableStyleId>
              </a:tblPr>
              <a:tblGrid>
                <a:gridCol w="2733320"/>
                <a:gridCol w="2655227"/>
                <a:gridCol w="3514269"/>
              </a:tblGrid>
              <a:tr h="48921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Deliverables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Observables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What we learn</a:t>
                      </a:r>
                      <a:endParaRPr lang="en-US" sz="1600" b="1" dirty="0">
                        <a:solidFill>
                          <a:srgbClr val="000090"/>
                        </a:solidFill>
                      </a:endParaRPr>
                    </a:p>
                  </a:txBody>
                  <a:tcPr marL="83127" marR="83127" marT="40341" marB="40341"/>
                </a:tc>
              </a:tr>
              <a:tr h="531145">
                <a:tc>
                  <a:txBody>
                    <a:bodyPr/>
                    <a:lstStyle/>
                    <a:p>
                      <a:pPr marL="0" marR="0" indent="0" algn="ctr" defTabSz="50875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Sea/gluon x~10</a:t>
                      </a:r>
                      <a:r>
                        <a:rPr lang="en-US" sz="1400" baseline="30000" dirty="0" smtClean="0">
                          <a:solidFill>
                            <a:srgbClr val="0000FF"/>
                          </a:solidFill>
                        </a:rPr>
                        <a:t>-2 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-10</a:t>
                      </a:r>
                      <a:r>
                        <a:rPr lang="en-US" sz="1400" baseline="30000" dirty="0" smtClean="0">
                          <a:solidFill>
                            <a:srgbClr val="0000FF"/>
                          </a:solidFill>
                        </a:rPr>
                        <a:t>-4 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S.F.</a:t>
                      </a:r>
                      <a:endParaRPr lang="en-US" sz="1400" b="0" baseline="0" dirty="0">
                        <a:solidFill>
                          <a:srgbClr val="0000FF"/>
                        </a:solidFill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Inclusive DIS at low-</a:t>
                      </a:r>
                      <a:r>
                        <a:rPr lang="en-US" sz="1400" baseline="0" dirty="0" err="1" smtClean="0">
                          <a:solidFill>
                            <a:srgbClr val="0000FF"/>
                          </a:solidFill>
                        </a:rPr>
                        <a:t>x</a:t>
                      </a:r>
                      <a:r>
                        <a:rPr lang="en-US" sz="1400" b="0" baseline="30000" dirty="0" smtClean="0">
                          <a:solidFill>
                            <a:srgbClr val="0000FF"/>
                          </a:solidFill>
                        </a:rPr>
                        <a:t>,</a:t>
                      </a:r>
                      <a:r>
                        <a:rPr lang="en-US" sz="1400" b="0" baseline="0" dirty="0" smtClean="0">
                          <a:solidFill>
                            <a:srgbClr val="0000FF"/>
                          </a:solidFill>
                        </a:rPr>
                        <a:t> in </a:t>
                      </a:r>
                      <a:r>
                        <a:rPr lang="en-US" sz="1400" b="0" baseline="0" dirty="0" err="1" smtClean="0">
                          <a:solidFill>
                            <a:srgbClr val="0000FF"/>
                          </a:solidFill>
                        </a:rPr>
                        <a:t>e-p</a:t>
                      </a:r>
                      <a:endParaRPr lang="en-US" sz="1400" baseline="0" dirty="0" smtClean="0">
                        <a:solidFill>
                          <a:srgbClr val="0000FF"/>
                        </a:solidFill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Sea/gluon contrib. to proton spin,</a:t>
                      </a: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 flavor separation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 marL="83127" marR="83127" marT="40341" marB="40341"/>
                </a:tc>
              </a:tr>
              <a:tr h="5311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Polarized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 and </a:t>
                      </a:r>
                      <a:r>
                        <a:rPr lang="en-US" sz="1400" baseline="0" dirty="0" err="1" smtClean="0">
                          <a:solidFill>
                            <a:srgbClr val="0000FF"/>
                          </a:solidFill>
                        </a:rPr>
                        <a:t>unpolarized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 TMDs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SIDIS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0000FF"/>
                          </a:solidFill>
                        </a:rPr>
                        <a:t>e-p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, single </a:t>
                      </a:r>
                      <a:r>
                        <a:rPr lang="en-US" sz="1400" baseline="0" dirty="0" err="1" smtClean="0">
                          <a:solidFill>
                            <a:srgbClr val="0000FF"/>
                          </a:solidFill>
                        </a:rPr>
                        <a:t>hadron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,</a:t>
                      </a:r>
                      <a:endParaRPr lang="en-US" sz="1400" dirty="0" smtClean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n-US" sz="1400" dirty="0" err="1" smtClean="0">
                          <a:solidFill>
                            <a:srgbClr val="0000FF"/>
                          </a:solidFill>
                        </a:rPr>
                        <a:t>Dihadron</a:t>
                      </a:r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 and heavy flavors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3D momentum images of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 quarks and gluons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 marL="83127" marR="83127" marT="40341" marB="40341"/>
                </a:tc>
              </a:tr>
              <a:tr h="5311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Sea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 quarks and gluon GPDs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DVCS, Exclusive J/Ψ, </a:t>
                      </a:r>
                      <a:r>
                        <a:rPr lang="en-US" sz="1400" dirty="0" err="1" smtClean="0">
                          <a:solidFill>
                            <a:srgbClr val="0000FF"/>
                          </a:solidFill>
                        </a:rPr>
                        <a:t>ρ,φ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 production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Spatial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 images of sea and gluon, angular mom. </a:t>
                      </a:r>
                      <a:r>
                        <a:rPr lang="en-US" sz="1400" baseline="0" dirty="0" err="1" smtClean="0">
                          <a:solidFill>
                            <a:srgbClr val="0000FF"/>
                          </a:solidFill>
                        </a:rPr>
                        <a:t>J</a:t>
                      </a:r>
                      <a:r>
                        <a:rPr lang="en-US" sz="1400" baseline="-25000" dirty="0" err="1" smtClean="0">
                          <a:solidFill>
                            <a:srgbClr val="0000FF"/>
                          </a:solidFill>
                        </a:rPr>
                        <a:t>q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400" baseline="-25000" dirty="0" smtClean="0">
                          <a:solidFill>
                            <a:srgbClr val="0000FF"/>
                          </a:solidFill>
                        </a:rPr>
                        <a:t>,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rgbClr val="0000FF"/>
                          </a:solidFill>
                        </a:rPr>
                        <a:t>J</a:t>
                      </a:r>
                      <a:r>
                        <a:rPr lang="en-US" sz="1400" baseline="-25000" dirty="0" err="1" smtClean="0">
                          <a:solidFill>
                            <a:srgbClr val="0000FF"/>
                          </a:solidFill>
                        </a:rPr>
                        <a:t>g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 marL="83127" marR="83127" marT="40341" marB="40341"/>
                </a:tc>
              </a:tr>
              <a:tr h="4892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Weak mixing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 angle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rgbClr val="0000FF"/>
                          </a:solidFill>
                        </a:rPr>
                        <a:t>PV asymmetries in</a:t>
                      </a:r>
                      <a:r>
                        <a:rPr lang="en-US" sz="1400" b="0" baseline="0" dirty="0" smtClean="0">
                          <a:solidFill>
                            <a:srgbClr val="0000FF"/>
                          </a:solidFill>
                        </a:rPr>
                        <a:t> DIS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0000FF"/>
                          </a:solidFill>
                        </a:rPr>
                        <a:t>EW</a:t>
                      </a:r>
                      <a:r>
                        <a:rPr lang="en-US" sz="1400" baseline="0" dirty="0" smtClean="0">
                          <a:solidFill>
                            <a:srgbClr val="0000FF"/>
                          </a:solidFill>
                        </a:rPr>
                        <a:t> symmetry breaking, BSM</a:t>
                      </a:r>
                      <a:endParaRPr lang="en-US" sz="1400" b="0" dirty="0">
                        <a:solidFill>
                          <a:srgbClr val="0000FF"/>
                        </a:solidFill>
                      </a:endParaRPr>
                    </a:p>
                  </a:txBody>
                  <a:tcPr marL="83127" marR="83127" marT="40341" marB="40341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465851" y="1301750"/>
            <a:ext cx="174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Upgradable to  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914650" y="1377950"/>
            <a:ext cx="2400300" cy="292100"/>
          </a:xfrm>
          <a:prstGeom prst="rect">
            <a:avLst/>
          </a:prstGeom>
          <a:solidFill>
            <a:srgbClr val="EAFDC1"/>
          </a:solidFill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7200900" y="1377950"/>
            <a:ext cx="1346200" cy="215900"/>
          </a:xfrm>
          <a:prstGeom prst="rect">
            <a:avLst/>
          </a:prstGeom>
          <a:solidFill>
            <a:srgbClr val="EAFDC1"/>
          </a:solidFill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595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0" y="2"/>
            <a:ext cx="9144000" cy="881141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</p:spPr>
        <p:txBody>
          <a:bodyPr vert="horz" wrap="square" lIns="91258" tIns="45630" rIns="91258" bIns="45630" numCol="1" anchor="ctr" anchorCtr="0" compatLnSpc="1">
            <a:prstTxWarp prst="textNoShape">
              <a:avLst/>
            </a:prstTxWarp>
          </a:bodyPr>
          <a:lstStyle/>
          <a:p>
            <a:pPr algn="ctr" defTabSz="913865">
              <a:defRPr/>
            </a:pPr>
            <a:r>
              <a:rPr lang="en-US" sz="2800" b="1" kern="0" dirty="0">
                <a:solidFill>
                  <a:srgbClr val="FFFFFF"/>
                </a:solidFill>
                <a:latin typeface="Arial Rounded MT Bold"/>
                <a:ea typeface="ＭＳ Ｐゴシック" charset="-128"/>
                <a:cs typeface="Arial"/>
              </a:rPr>
              <a:t>U.S.-based EICs – the White Paper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0" y="855550"/>
            <a:ext cx="4627656" cy="6002450"/>
            <a:chOff x="0" y="855550"/>
            <a:chExt cx="4627656" cy="60024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55550"/>
              <a:ext cx="4627656" cy="60024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2188" y="973799"/>
              <a:ext cx="1991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092"/>
              <a:r>
                <a:rPr lang="en-US" dirty="0">
                  <a:solidFill>
                    <a:prstClr val="white"/>
                  </a:solidFill>
                  <a:latin typeface="Arial Rounded MT Bold"/>
                </a:rPr>
                <a:t>arXiv:1212.1701</a:t>
              </a:r>
            </a:p>
          </p:txBody>
        </p:sp>
      </p:grpSp>
      <p:pic>
        <p:nvPicPr>
          <p:cNvPr id="7" name="Picture 6" descr="Screen shot 2014-05-12 at 1.55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721077" y="1080347"/>
            <a:ext cx="4422925" cy="57776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2224" y="5973823"/>
            <a:ext cx="2189824" cy="824006"/>
          </a:xfrm>
          <a:prstGeom prst="rect">
            <a:avLst/>
          </a:prstGeom>
          <a:noFill/>
        </p:spPr>
        <p:txBody>
          <a:bodyPr wrap="none" lIns="91418" tIns="45709" rIns="91418" bIns="45709" rtlCol="0">
            <a:spAutoFit/>
          </a:bodyPr>
          <a:lstStyle/>
          <a:p>
            <a:pPr algn="ctr" defTabSz="457092"/>
            <a:r>
              <a:rPr lang="en-US" sz="1600" dirty="0">
                <a:solidFill>
                  <a:prstClr val="white"/>
                </a:solidFill>
                <a:latin typeface="Arial Rounded MT Bold"/>
              </a:rPr>
              <a:t>Appointed by</a:t>
            </a:r>
          </a:p>
          <a:p>
            <a:pPr algn="ctr" defTabSz="457092"/>
            <a:r>
              <a:rPr lang="en-US" sz="1600" dirty="0">
                <a:solidFill>
                  <a:prstClr val="white"/>
                </a:solidFill>
                <a:latin typeface="Arial Rounded MT Bold"/>
              </a:rPr>
              <a:t>S. </a:t>
            </a:r>
            <a:r>
              <a:rPr lang="en-US" sz="1600" dirty="0" err="1">
                <a:solidFill>
                  <a:prstClr val="white"/>
                </a:solidFill>
                <a:latin typeface="Arial Rounded MT Bold"/>
              </a:rPr>
              <a:t>Vigdor</a:t>
            </a:r>
            <a:r>
              <a:rPr lang="en-US" sz="1600" dirty="0">
                <a:solidFill>
                  <a:prstClr val="white"/>
                </a:solidFill>
                <a:latin typeface="Arial Rounded MT Bold"/>
              </a:rPr>
              <a:t> (BNL) and</a:t>
            </a:r>
          </a:p>
          <a:p>
            <a:pPr algn="ctr" defTabSz="457092"/>
            <a:r>
              <a:rPr lang="en-US" sz="1600" dirty="0">
                <a:solidFill>
                  <a:prstClr val="white"/>
                </a:solidFill>
                <a:latin typeface="Arial Rounded MT Bold"/>
              </a:rPr>
              <a:t>R. </a:t>
            </a:r>
            <a:r>
              <a:rPr lang="en-US" sz="1600" dirty="0" err="1">
                <a:solidFill>
                  <a:prstClr val="white"/>
                </a:solidFill>
                <a:latin typeface="Arial Rounded MT Bold"/>
              </a:rPr>
              <a:t>McKeown</a:t>
            </a:r>
            <a:r>
              <a:rPr lang="en-US" sz="1600" dirty="0">
                <a:solidFill>
                  <a:prstClr val="white"/>
                </a:solidFill>
                <a:latin typeface="Arial Rounded MT Bold"/>
              </a:rPr>
              <a:t> (</a:t>
            </a:r>
            <a:r>
              <a:rPr lang="en-US" sz="1600" dirty="0" err="1">
                <a:solidFill>
                  <a:prstClr val="white"/>
                </a:solidFill>
                <a:latin typeface="Arial Rounded MT Bold"/>
              </a:rPr>
              <a:t>Jlab</a:t>
            </a:r>
            <a:r>
              <a:rPr lang="en-US" sz="1600" dirty="0">
                <a:solidFill>
                  <a:prstClr val="white"/>
                </a:solidFill>
                <a:latin typeface="Arial Rounded MT Bold"/>
              </a:rPr>
              <a:t>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358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934296" y="143939"/>
            <a:ext cx="7525102" cy="637129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>
            <a:outerShdw blurRad="177800" dist="165100" dir="2700000" algn="tl" rotWithShape="0">
              <a:srgbClr val="000090">
                <a:alpha val="75000"/>
              </a:srgbClr>
            </a:outerShdw>
          </a:effectLst>
        </p:spPr>
        <p:txBody>
          <a:bodyPr lIns="91311" tIns="45657" rIns="91311" bIns="45657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rPr>
              <a:t>Summary</a:t>
            </a:r>
            <a:endParaRPr lang="en-US" sz="2800" dirty="0">
              <a:solidFill>
                <a:schemeClr val="bg1"/>
              </a:solidFill>
              <a:latin typeface="+mj-lt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091" y="1008530"/>
            <a:ext cx="8450038" cy="42141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 marL="307718" indent="-307718">
              <a:buClr>
                <a:srgbClr val="FF0000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0000FF"/>
                </a:solidFill>
                <a:latin typeface="+mj-lt"/>
              </a:rPr>
              <a:t>EIC is “the” machine to understand the glue that bind us all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7091" y="1613647"/>
            <a:ext cx="7966364" cy="1098522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marL="307718" indent="-307718">
              <a:buClr>
                <a:srgbClr val="FF0000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0000FF"/>
                </a:solidFill>
                <a:latin typeface="+mj-lt"/>
              </a:rPr>
              <a:t>It is “the” brightest 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sub-</a:t>
            </a:r>
            <a:r>
              <a:rPr lang="en-US" sz="2200" dirty="0" err="1">
                <a:solidFill>
                  <a:srgbClr val="0000FF"/>
                </a:solidFill>
                <a:latin typeface="+mj-lt"/>
              </a:rPr>
              <a:t>femtometer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+mj-lt"/>
              </a:rPr>
              <a:t>scope to ANSWER fundamental questions in QCD in ways that no other facility in the world can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77091" y="2823883"/>
            <a:ext cx="8243455" cy="759968"/>
          </a:xfrm>
          <a:prstGeom prst="rect">
            <a:avLst/>
          </a:prstGeom>
        </p:spPr>
        <p:txBody>
          <a:bodyPr wrap="square" lIns="82058" tIns="41029" rIns="82058" bIns="41029">
            <a:spAutoFit/>
          </a:bodyPr>
          <a:lstStyle/>
          <a:p>
            <a:pPr marL="307718" indent="-307718">
              <a:buClr>
                <a:srgbClr val="FF0000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0000FF"/>
                </a:solidFill>
                <a:latin typeface="+mj-lt"/>
              </a:rPr>
              <a:t>Extends 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the QCD </a:t>
            </a:r>
            <a:r>
              <a:rPr lang="en-US" sz="2200" dirty="0" smtClean="0">
                <a:solidFill>
                  <a:srgbClr val="0000FF"/>
                </a:solidFill>
                <a:latin typeface="+mj-lt"/>
              </a:rPr>
              <a:t>programs developed at 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BNL and </a:t>
            </a:r>
            <a:r>
              <a:rPr lang="en-US" sz="2200" dirty="0" err="1" smtClean="0">
                <a:solidFill>
                  <a:srgbClr val="0000FF"/>
                </a:solidFill>
                <a:latin typeface="+mj-lt"/>
              </a:rPr>
              <a:t>JLab</a:t>
            </a:r>
            <a:r>
              <a:rPr lang="en-US" sz="2200" dirty="0" smtClean="0">
                <a:solidFill>
                  <a:srgbClr val="0000FF"/>
                </a:solidFill>
                <a:latin typeface="+mj-lt"/>
              </a:rPr>
              <a:t> in </a:t>
            </a:r>
            <a:r>
              <a:rPr lang="en-US" sz="2200" dirty="0">
                <a:solidFill>
                  <a:srgbClr val="0000FF"/>
                </a:solidFill>
                <a:latin typeface="+mj-lt"/>
              </a:rPr>
              <a:t>dramatic and fundamentally important </a:t>
            </a:r>
            <a:r>
              <a:rPr lang="en-US" sz="2200" dirty="0" smtClean="0">
                <a:solidFill>
                  <a:srgbClr val="0000FF"/>
                </a:solidFill>
                <a:latin typeface="+mj-lt"/>
              </a:rPr>
              <a:t>ways</a:t>
            </a:r>
            <a:endParaRPr lang="en-US" sz="22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77090" y="3765177"/>
            <a:ext cx="8866909" cy="75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1962" tIns="40982" rIns="81962" bIns="40982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" charset="2"/>
              <a:buChar char="Ø"/>
            </a:pPr>
            <a:r>
              <a:rPr lang="en-US" sz="2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News Gothic MT (Headings)"/>
                <a:cs typeface="News Gothic MT (Headings)"/>
              </a:rPr>
              <a:t>EIC would benefit fundamental nuclear science and accelerator /    	detector technology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521824"/>
            <a:ext cx="2133600" cy="336176"/>
          </a:xfrm>
        </p:spPr>
        <p:txBody>
          <a:bodyPr/>
          <a:lstStyle/>
          <a:p>
            <a:pPr>
              <a:defRPr/>
            </a:pPr>
            <a:fld id="{663965D6-BDF6-B148-993F-4DA70ADE2AD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43211" y="5044496"/>
            <a:ext cx="869981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Apple Casual"/>
                <a:cs typeface="Apple Casual"/>
              </a:rPr>
              <a:t>“It is by the solution of problems that the investigator tests the temper of </a:t>
            </a:r>
          </a:p>
          <a:p>
            <a:r>
              <a:rPr lang="en-US" dirty="0" smtClean="0">
                <a:solidFill>
                  <a:srgbClr val="000090"/>
                </a:solidFill>
                <a:latin typeface="Apple Casual"/>
                <a:cs typeface="Apple Casual"/>
              </a:rPr>
              <a:t>his steel; he finds new methods and new outlooks, and gains a wider and freer </a:t>
            </a:r>
          </a:p>
          <a:p>
            <a:r>
              <a:rPr lang="en-US" dirty="0" smtClean="0">
                <a:solidFill>
                  <a:srgbClr val="000090"/>
                </a:solidFill>
                <a:latin typeface="Apple Casual"/>
                <a:cs typeface="Apple Casual"/>
              </a:rPr>
              <a:t>horizon.”</a:t>
            </a:r>
          </a:p>
          <a:p>
            <a:r>
              <a:rPr lang="en-US" sz="1600" dirty="0" smtClean="0">
                <a:solidFill>
                  <a:srgbClr val="000090"/>
                </a:solidFill>
                <a:latin typeface="Apple Casual"/>
                <a:cs typeface="Apple Casual"/>
              </a:rPr>
              <a:t> </a:t>
            </a:r>
            <a:endParaRPr lang="en-US" sz="1600" dirty="0">
              <a:solidFill>
                <a:srgbClr val="000090"/>
              </a:solidFill>
              <a:latin typeface="Apple Casual"/>
              <a:cs typeface="Apple Casu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1439" y="5986935"/>
            <a:ext cx="2044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D. Hilbert Paris, 1900</a:t>
            </a:r>
            <a:endParaRPr lang="en-US" sz="1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62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3500"/>
            <a:ext cx="7772400" cy="533400"/>
          </a:xfrm>
          <a:ln/>
          <a:effectLst>
            <a:outerShdw blurRad="63500" dist="107763" dir="2700000" algn="ctr" rotWithShape="0">
              <a:srgbClr val="000066"/>
            </a:outerShdw>
          </a:effectLst>
        </p:spPr>
        <p:txBody>
          <a:bodyPr/>
          <a:lstStyle/>
          <a:p>
            <a:r>
              <a:rPr lang="en-US" dirty="0"/>
              <a:t> The Science Problem 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800" y="673100"/>
            <a:ext cx="8897858" cy="5674084"/>
          </a:xfrm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charset="2"/>
              <a:buChar char=""/>
            </a:pPr>
            <a:r>
              <a:rPr lang="en-US" sz="2000" dirty="0" smtClean="0">
                <a:solidFill>
                  <a:srgbClr val="0000FF"/>
                </a:solidFill>
              </a:rPr>
              <a:t>The structure of all nuclear matter in </a:t>
            </a:r>
            <a:r>
              <a:rPr lang="en-US" sz="2000" dirty="0" smtClean="0">
                <a:solidFill>
                  <a:srgbClr val="000066"/>
                </a:solidFill>
              </a:rPr>
              <a:t>Quantum </a:t>
            </a:r>
            <a:r>
              <a:rPr lang="en-US" sz="2000" dirty="0" err="1" smtClean="0">
                <a:solidFill>
                  <a:srgbClr val="000066"/>
                </a:solidFill>
              </a:rPr>
              <a:t>Chromodynamics</a:t>
            </a:r>
            <a:r>
              <a:rPr lang="en-US" sz="2000" dirty="0" smtClean="0">
                <a:solidFill>
                  <a:srgbClr val="000066"/>
                </a:solidFill>
              </a:rPr>
              <a:t> (QCD) and ultimately </a:t>
            </a:r>
            <a:r>
              <a:rPr lang="en-US" sz="2000" dirty="0" smtClean="0">
                <a:solidFill>
                  <a:srgbClr val="FF0000"/>
                </a:solidFill>
              </a:rPr>
              <a:t>confinement</a:t>
            </a:r>
            <a:r>
              <a:rPr lang="en-US" sz="2000" dirty="0" smtClean="0"/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8040"/>
                </a:solidFill>
              </a:rPr>
              <a:t>What do we know?</a:t>
            </a:r>
          </a:p>
          <a:p>
            <a:pPr>
              <a:lnSpc>
                <a:spcPct val="90000"/>
              </a:lnSpc>
              <a:buFont typeface="Wingdings" charset="2"/>
              <a:buChar char=""/>
            </a:pPr>
            <a:r>
              <a:rPr lang="en-US" sz="2000" dirty="0" smtClean="0">
                <a:solidFill>
                  <a:srgbClr val="006600"/>
                </a:solidFill>
              </a:rPr>
              <a:t>QCD successes in the </a:t>
            </a:r>
            <a:r>
              <a:rPr lang="en-US" sz="2000" dirty="0" err="1" smtClean="0">
                <a:solidFill>
                  <a:srgbClr val="006600"/>
                </a:solidFill>
              </a:rPr>
              <a:t>perturbative</a:t>
            </a:r>
            <a:r>
              <a:rPr lang="en-US" sz="2000" dirty="0" smtClean="0">
                <a:solidFill>
                  <a:srgbClr val="006600"/>
                </a:solidFill>
              </a:rPr>
              <a:t> regime are impressive,</a:t>
            </a:r>
            <a:r>
              <a:rPr lang="en-US" sz="1800" dirty="0" smtClean="0"/>
              <a:t> </a:t>
            </a:r>
            <a:r>
              <a:rPr lang="en-US" sz="2000" dirty="0" smtClean="0"/>
              <a:t>many experimental tests led to this conclusion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But </a:t>
            </a:r>
          </a:p>
          <a:p>
            <a:pPr>
              <a:lnSpc>
                <a:spcPct val="90000"/>
              </a:lnSpc>
              <a:buFont typeface="Wingdings" charset="2"/>
              <a:buChar char=""/>
            </a:pP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Many non-</a:t>
            </a:r>
            <a:r>
              <a:rPr lang="en-US" sz="20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perturbative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aspects of QCD including </a:t>
            </a:r>
            <a:r>
              <a:rPr lang="en-US" sz="2000" dirty="0" smtClean="0">
                <a:solidFill>
                  <a:srgbClr val="FF0000"/>
                </a:solidFill>
                <a:latin typeface="Gadget" pitchFamily="1" charset="0"/>
              </a:rPr>
              <a:t>confinement </a:t>
            </a:r>
            <a:r>
              <a:rPr lang="en-US" sz="2000" dirty="0" smtClean="0">
                <a:solidFill>
                  <a:srgbClr val="3F8DE2"/>
                </a:solidFill>
                <a:latin typeface="Gadget" pitchFamily="1" charset="0"/>
              </a:rPr>
              <a:t>are still puzzling. </a:t>
            </a:r>
            <a:r>
              <a:rPr lang="en-US" sz="2000" dirty="0" smtClean="0">
                <a:solidFill>
                  <a:srgbClr val="FF0000"/>
                </a:solidFill>
                <a:latin typeface="Gadget" pitchFamily="1" charset="0"/>
              </a:rPr>
              <a:t>Confinement</a:t>
            </a:r>
            <a:r>
              <a:rPr lang="en-US" sz="2000" dirty="0" smtClean="0">
                <a:solidFill>
                  <a:srgbClr val="3F8DE2"/>
                </a:solidFill>
                <a:latin typeface="Gadget" pitchFamily="1" charset="0"/>
              </a:rPr>
              <a:t> has been identified as </a:t>
            </a:r>
            <a:r>
              <a:rPr lang="en-US" sz="2000" dirty="0" smtClean="0">
                <a:solidFill>
                  <a:srgbClr val="FF0000"/>
                </a:solidFill>
                <a:latin typeface="Gadget" pitchFamily="1" charset="0"/>
              </a:rPr>
              <a:t>one of the top </a:t>
            </a:r>
            <a:r>
              <a:rPr lang="en-US" sz="2000" dirty="0" err="1" smtClean="0">
                <a:solidFill>
                  <a:srgbClr val="FF0000"/>
                </a:solidFill>
                <a:latin typeface="Gadget" pitchFamily="1" charset="0"/>
              </a:rPr>
              <a:t>millenium</a:t>
            </a:r>
            <a:r>
              <a:rPr lang="en-US" sz="2000" dirty="0" smtClean="0">
                <a:solidFill>
                  <a:srgbClr val="FF0000"/>
                </a:solidFill>
                <a:latin typeface="Gadget" pitchFamily="1" charset="0"/>
              </a:rPr>
              <a:t> problems in Physics!</a:t>
            </a:r>
            <a:r>
              <a:rPr lang="en-US" sz="2000" dirty="0" smtClean="0">
                <a:solidFill>
                  <a:srgbClr val="3F8DE2"/>
                </a:solidFill>
                <a:latin typeface="Gadget" pitchFamily="1" charset="0"/>
              </a:rPr>
              <a:t> (Gross, Witten,.…) </a:t>
            </a:r>
            <a:r>
              <a:rPr lang="en-US" sz="2000" dirty="0" smtClean="0">
                <a:solidFill>
                  <a:srgbClr val="008000"/>
                </a:solidFill>
                <a:latin typeface="Gadget" pitchFamily="1" charset="0"/>
              </a:rPr>
              <a:t>Many conferences have been devoted to this problem </a:t>
            </a:r>
          </a:p>
          <a:p>
            <a:pPr lvl="2">
              <a:lnSpc>
                <a:spcPct val="90000"/>
              </a:lnSpc>
              <a:buFont typeface="Wingdings 3" pitchFamily="-107" charset="2"/>
              <a:buNone/>
            </a:pPr>
            <a:endParaRPr lang="en-US" dirty="0" smtClean="0">
              <a:solidFill>
                <a:srgbClr val="008000"/>
              </a:solidFill>
              <a:latin typeface="Gadget" pitchFamily="1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0" y="4574569"/>
            <a:ext cx="8243157" cy="2305592"/>
            <a:chOff x="0" y="4574569"/>
            <a:chExt cx="8243157" cy="2305592"/>
          </a:xfrm>
        </p:grpSpPr>
        <p:sp>
          <p:nvSpPr>
            <p:cNvPr id="5" name="TextBox 4"/>
            <p:cNvSpPr txBox="1"/>
            <p:nvPr/>
          </p:nvSpPr>
          <p:spPr>
            <a:xfrm>
              <a:off x="0" y="4574569"/>
              <a:ext cx="3231373" cy="40011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660066"/>
                  </a:solidFill>
                </a:rPr>
                <a:t>Present theoretical tools:</a:t>
              </a:r>
              <a:endParaRPr lang="en-US" sz="2000" dirty="0">
                <a:solidFill>
                  <a:srgbClr val="660066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306514" y="4876224"/>
              <a:ext cx="6936643" cy="2003937"/>
              <a:chOff x="1306514" y="1421824"/>
              <a:chExt cx="6936643" cy="2003937"/>
            </a:xfrm>
          </p:grpSpPr>
          <p:sp>
            <p:nvSpPr>
              <p:cNvPr id="24" name="AutoShape 28"/>
              <p:cNvSpPr>
                <a:spLocks/>
              </p:cNvSpPr>
              <p:nvPr/>
            </p:nvSpPr>
            <p:spPr bwMode="auto">
              <a:xfrm rot="-5378969">
                <a:off x="3556097" y="382982"/>
                <a:ext cx="304800" cy="4800600"/>
              </a:xfrm>
              <a:prstGeom prst="leftBrace">
                <a:avLst>
                  <a:gd name="adj1" fmla="val 131031"/>
                  <a:gd name="adj2" fmla="val 50000"/>
                </a:avLst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Text Box 13"/>
              <p:cNvSpPr txBox="1">
                <a:spLocks noChangeArrowheads="1"/>
              </p:cNvSpPr>
              <p:nvPr/>
            </p:nvSpPr>
            <p:spPr bwMode="auto">
              <a:xfrm>
                <a:off x="7736744" y="1473200"/>
                <a:ext cx="506413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i="1" dirty="0"/>
                  <a:t>Q</a:t>
                </a:r>
                <a:r>
                  <a:rPr lang="en-US" i="1" baseline="30000" dirty="0"/>
                  <a:t>2</a:t>
                </a:r>
                <a:endParaRPr lang="en-US" dirty="0"/>
              </a:p>
            </p:txBody>
          </p:sp>
          <p:sp>
            <p:nvSpPr>
              <p:cNvPr id="28" name="Text Box 26"/>
              <p:cNvSpPr txBox="1">
                <a:spLocks noChangeArrowheads="1"/>
              </p:cNvSpPr>
              <p:nvPr/>
            </p:nvSpPr>
            <p:spPr bwMode="auto">
              <a:xfrm>
                <a:off x="1734481" y="2840985"/>
                <a:ext cx="2667000" cy="584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3200" i="1" dirty="0">
                    <a:solidFill>
                      <a:srgbClr val="800000"/>
                    </a:solidFill>
                    <a:latin typeface="Times"/>
                    <a:cs typeface="Times"/>
                  </a:rPr>
                  <a:t>Lattice </a:t>
                </a:r>
                <a:r>
                  <a:rPr lang="en-US" sz="3200" i="1" dirty="0" smtClean="0">
                    <a:solidFill>
                      <a:srgbClr val="800000"/>
                    </a:solidFill>
                    <a:latin typeface="Times"/>
                    <a:cs typeface="Times"/>
                  </a:rPr>
                  <a:t>QCD</a:t>
                </a:r>
              </a:p>
            </p:txBody>
          </p:sp>
          <p:sp>
            <p:nvSpPr>
              <p:cNvPr id="29" name="Text Box 27"/>
              <p:cNvSpPr txBox="1">
                <a:spLocks noChangeArrowheads="1"/>
              </p:cNvSpPr>
              <p:nvPr/>
            </p:nvSpPr>
            <p:spPr bwMode="auto">
              <a:xfrm>
                <a:off x="6585122" y="2819400"/>
                <a:ext cx="1377250" cy="5847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3200" i="1" dirty="0" err="1" smtClean="0">
                    <a:solidFill>
                      <a:srgbClr val="FF3300"/>
                    </a:solidFill>
                    <a:latin typeface="Times"/>
                    <a:cs typeface="Times"/>
                  </a:rPr>
                  <a:t>pQCD</a:t>
                </a:r>
                <a:endParaRPr lang="en-US" sz="3200" i="1" dirty="0">
                  <a:solidFill>
                    <a:srgbClr val="FF3300"/>
                  </a:solidFill>
                  <a:latin typeface="Times"/>
                  <a:cs typeface="Times"/>
                </a:endParaRPr>
              </a:p>
            </p:txBody>
          </p:sp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 flipV="1">
                <a:off x="1458914" y="20066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 flipV="1">
                <a:off x="3516314" y="20066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 flipV="1">
                <a:off x="5878514" y="200660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Text Box 9"/>
              <p:cNvSpPr txBox="1">
                <a:spLocks noChangeArrowheads="1"/>
              </p:cNvSpPr>
              <p:nvPr/>
            </p:nvSpPr>
            <p:spPr bwMode="auto">
              <a:xfrm>
                <a:off x="1306514" y="2159000"/>
                <a:ext cx="369888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omic Sans MS" pitchFamily="-111" charset="0"/>
                  </a:rPr>
                  <a:t>0</a:t>
                </a:r>
              </a:p>
            </p:txBody>
          </p:sp>
          <p:sp>
            <p:nvSpPr>
              <p:cNvPr id="34" name="Text Box 10"/>
              <p:cNvSpPr txBox="1">
                <a:spLocks noChangeArrowheads="1"/>
              </p:cNvSpPr>
              <p:nvPr/>
            </p:nvSpPr>
            <p:spPr bwMode="auto">
              <a:xfrm>
                <a:off x="3363914" y="2159000"/>
                <a:ext cx="320675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omic Sans MS" pitchFamily="-111" charset="0"/>
                  </a:rPr>
                  <a:t>1</a:t>
                </a:r>
              </a:p>
            </p:txBody>
          </p:sp>
          <p:sp>
            <p:nvSpPr>
              <p:cNvPr id="35" name="Text Box 11"/>
              <p:cNvSpPr txBox="1">
                <a:spLocks noChangeArrowheads="1"/>
              </p:cNvSpPr>
              <p:nvPr/>
            </p:nvSpPr>
            <p:spPr bwMode="auto">
              <a:xfrm>
                <a:off x="5726114" y="2159000"/>
                <a:ext cx="5080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Comic Sans MS" pitchFamily="-111" charset="0"/>
                  </a:rPr>
                  <a:t>10</a:t>
                </a:r>
              </a:p>
            </p:txBody>
          </p:sp>
          <p:sp>
            <p:nvSpPr>
              <p:cNvPr id="36" name="Text Box 12"/>
              <p:cNvSpPr txBox="1">
                <a:spLocks noChangeArrowheads="1"/>
              </p:cNvSpPr>
              <p:nvPr/>
            </p:nvSpPr>
            <p:spPr bwMode="auto">
              <a:xfrm>
                <a:off x="7843839" y="2159000"/>
                <a:ext cx="39931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000" dirty="0">
                    <a:latin typeface="Comic Sans MS" pitchFamily="-111" charset="0"/>
                  </a:rPr>
                  <a:t>∞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458545" y="1421824"/>
                <a:ext cx="274997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rgbClr val="FF0080"/>
                    </a:solidFill>
                    <a:latin typeface="Times New Roman"/>
                    <a:cs typeface="Times New Roman"/>
                  </a:rPr>
                  <a:t>Models, </a:t>
                </a:r>
                <a:r>
                  <a:rPr lang="en-US" sz="2400" i="1" dirty="0" err="1" smtClean="0">
                    <a:solidFill>
                      <a:srgbClr val="FF0080"/>
                    </a:solidFill>
                    <a:latin typeface="Times New Roman"/>
                    <a:cs typeface="Times New Roman"/>
                  </a:rPr>
                  <a:t>AdS</a:t>
                </a:r>
                <a:r>
                  <a:rPr lang="en-US" sz="2400" i="1" dirty="0" smtClean="0">
                    <a:solidFill>
                      <a:srgbClr val="FF0080"/>
                    </a:solidFill>
                    <a:latin typeface="Times New Roman"/>
                    <a:cs typeface="Times New Roman"/>
                  </a:rPr>
                  <a:t>/CFT</a:t>
                </a:r>
                <a:r>
                  <a:rPr lang="en-US" sz="2400" dirty="0" smtClean="0">
                    <a:solidFill>
                      <a:srgbClr val="FF0080"/>
                    </a:solidFill>
                    <a:latin typeface="Times New Roman"/>
                    <a:cs typeface="Times New Roman"/>
                  </a:rPr>
                  <a:t>…</a:t>
                </a:r>
                <a:endParaRPr lang="en-US" sz="2400" dirty="0">
                  <a:latin typeface="Times New Roman"/>
                  <a:cs typeface="Times New Roman"/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rot="16200000" flipH="1">
                <a:off x="4680746" y="-1379538"/>
                <a:ext cx="25400" cy="6772275"/>
              </a:xfrm>
              <a:prstGeom prst="straightConnector1">
                <a:avLst/>
              </a:prstGeom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Picture 2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3"/>
                <a:stretch>
                  <a:fillRect/>
                </a:stretch>
              </p:blipFill>
            </mc:Choice>
            <mc:Fallback>
              <p:blipFill>
                <a:blip r:embed="rId4"/>
                <a:stretch>
                  <a:fillRect/>
                </a:stretch>
              </p:blipFill>
            </mc:Fallback>
          </mc:AlternateContent>
          <p:spPr>
            <a:xfrm>
              <a:off x="1634072" y="5656845"/>
              <a:ext cx="753531" cy="325388"/>
            </a:xfrm>
            <a:prstGeom prst="rect">
              <a:avLst/>
            </a:prstGeom>
          </p:spPr>
        </p:pic>
        <p:pic>
          <p:nvPicPr>
            <p:cNvPr id="39" name="Picture 3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3595164" y="5700694"/>
              <a:ext cx="2198686" cy="281539"/>
            </a:xfrm>
            <a:prstGeom prst="rect">
              <a:avLst/>
            </a:prstGeom>
          </p:spPr>
        </p:pic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>
          <a:xfrm>
            <a:off x="15875" y="6486884"/>
            <a:ext cx="1012382" cy="365125"/>
          </a:xfrm>
        </p:spPr>
        <p:txBody>
          <a:bodyPr/>
          <a:lstStyle/>
          <a:p>
            <a:r>
              <a:rPr lang="en-US" smtClean="0"/>
              <a:t>09/14/14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7"/>
          <p:cNvGrpSpPr/>
          <p:nvPr/>
        </p:nvGrpSpPr>
        <p:grpSpPr>
          <a:xfrm>
            <a:off x="3846513" y="2852738"/>
            <a:ext cx="5375275" cy="2520967"/>
            <a:chOff x="3846513" y="2852738"/>
            <a:chExt cx="5375275" cy="2520967"/>
          </a:xfrm>
        </p:grpSpPr>
        <p:sp>
          <p:nvSpPr>
            <p:cNvPr id="19470" name="Line 17"/>
            <p:cNvSpPr>
              <a:spLocks noChangeShapeType="1"/>
            </p:cNvSpPr>
            <p:nvPr/>
          </p:nvSpPr>
          <p:spPr bwMode="auto">
            <a:xfrm flipH="1">
              <a:off x="3846513" y="2852738"/>
              <a:ext cx="1860550" cy="2520967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1" name="Text Box 18"/>
            <p:cNvSpPr txBox="1">
              <a:spLocks noChangeArrowheads="1"/>
            </p:cNvSpPr>
            <p:nvPr/>
          </p:nvSpPr>
          <p:spPr bwMode="auto">
            <a:xfrm>
              <a:off x="4572000" y="4149734"/>
              <a:ext cx="647700" cy="7000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dirty="0">
                  <a:solidFill>
                    <a:srgbClr val="000000"/>
                  </a:solidFill>
                </a:rPr>
                <a:t>d</a:t>
              </a:r>
              <a:r>
                <a:rPr lang="en-GB" altLang="zh-CN" sz="2000" baseline="30000" dirty="0">
                  <a:solidFill>
                    <a:srgbClr val="000000"/>
                  </a:solidFill>
                </a:rPr>
                <a:t>2</a:t>
              </a:r>
              <a:r>
                <a:rPr lang="en-GB" altLang="zh-CN" sz="2000" dirty="0">
                  <a:solidFill>
                    <a:srgbClr val="000000"/>
                  </a:solidFill>
                </a:rPr>
                <a:t>r</a:t>
              </a:r>
              <a:r>
                <a:rPr lang="en-GB" altLang="zh-CN" sz="2000" baseline="-25000" dirty="0">
                  <a:solidFill>
                    <a:srgbClr val="000000"/>
                  </a:solidFill>
                </a:rPr>
                <a:t>T</a:t>
              </a:r>
              <a:r>
                <a:rPr lang="en-GB" altLang="zh-CN" sz="2000" dirty="0">
                  <a:solidFill>
                    <a:srgbClr val="000000"/>
                  </a:solidFill>
                </a:rPr>
                <a:t>   </a:t>
              </a:r>
            </a:p>
          </p:txBody>
        </p:sp>
        <p:sp>
          <p:nvSpPr>
            <p:cNvPr id="19472" name="Line 19"/>
            <p:cNvSpPr>
              <a:spLocks noChangeShapeType="1"/>
            </p:cNvSpPr>
            <p:nvPr/>
          </p:nvSpPr>
          <p:spPr bwMode="auto">
            <a:xfrm flipH="1">
              <a:off x="5940425" y="2852738"/>
              <a:ext cx="127000" cy="1947875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Text Box 22"/>
            <p:cNvSpPr txBox="1">
              <a:spLocks noChangeArrowheads="1"/>
            </p:cNvSpPr>
            <p:nvPr/>
          </p:nvSpPr>
          <p:spPr bwMode="auto">
            <a:xfrm>
              <a:off x="6234113" y="3896772"/>
              <a:ext cx="2987675" cy="3553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dirty="0" err="1" smtClean="0">
                  <a:solidFill>
                    <a:srgbClr val="000000"/>
                  </a:solidFill>
                </a:rPr>
                <a:t>dx</a:t>
              </a:r>
              <a:r>
                <a:rPr lang="en-GB" altLang="zh-CN" dirty="0" smtClean="0">
                  <a:solidFill>
                    <a:srgbClr val="000000"/>
                  </a:solidFill>
                </a:rPr>
                <a:t> &amp;</a:t>
              </a:r>
              <a:r>
                <a:rPr lang="en-GB" altLang="zh-CN" sz="1600" dirty="0" smtClean="0">
                  <a:solidFill>
                    <a:srgbClr val="000000"/>
                  </a:solidFill>
                </a:rPr>
                <a:t>Fourier </a:t>
              </a:r>
              <a:r>
                <a:rPr lang="en-GB" altLang="zh-CN" sz="1600" dirty="0">
                  <a:solidFill>
                    <a:srgbClr val="000000"/>
                  </a:solidFill>
                </a:rPr>
                <a:t>Transformation    </a:t>
              </a:r>
            </a:p>
          </p:txBody>
        </p:sp>
      </p:grp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2149908" y="3068638"/>
            <a:ext cx="2921000" cy="65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5400" b="1" u="sng" dirty="0" smtClean="0">
                <a:solidFill>
                  <a:srgbClr val="007A77"/>
                </a:solidFill>
                <a:latin typeface="Arial" pitchFamily="34" charset="0"/>
                <a:cs typeface="Arial" pitchFamily="34" charset="0"/>
              </a:rPr>
              <a:t>“3D” </a:t>
            </a:r>
            <a:r>
              <a:rPr lang="en-GB" altLang="zh-CN" sz="5400" b="1" u="sng" dirty="0">
                <a:solidFill>
                  <a:srgbClr val="007A77"/>
                </a:solidFill>
                <a:latin typeface="Arial" pitchFamily="34" charset="0"/>
                <a:cs typeface="Arial" pitchFamily="34" charset="0"/>
              </a:rPr>
              <a:t>imaging</a:t>
            </a:r>
          </a:p>
        </p:txBody>
      </p:sp>
      <p:grpSp>
        <p:nvGrpSpPr>
          <p:cNvPr id="2" name="Group 43"/>
          <p:cNvGrpSpPr/>
          <p:nvPr/>
        </p:nvGrpSpPr>
        <p:grpSpPr>
          <a:xfrm>
            <a:off x="2089150" y="788988"/>
            <a:ext cx="6597650" cy="657225"/>
            <a:chOff x="2089150" y="788988"/>
            <a:chExt cx="6597650" cy="657225"/>
          </a:xfrm>
        </p:grpSpPr>
        <p:sp>
          <p:nvSpPr>
            <p:cNvPr id="19459" name="Text Box 2"/>
            <p:cNvSpPr txBox="1">
              <a:spLocks noChangeArrowheads="1"/>
            </p:cNvSpPr>
            <p:nvPr/>
          </p:nvSpPr>
          <p:spPr bwMode="auto">
            <a:xfrm>
              <a:off x="2089150" y="908050"/>
              <a:ext cx="4144963" cy="38433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360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zh-CN" altLang="en-GB" sz="2000" dirty="0">
                  <a:solidFill>
                    <a:srgbClr val="000000"/>
                  </a:solidFill>
                </a:rPr>
                <a:t>    </a:t>
              </a:r>
              <a:r>
                <a:rPr lang="en-GB" altLang="zh-CN" sz="2000" i="1" dirty="0" err="1">
                  <a:solidFill>
                    <a:srgbClr val="000000"/>
                  </a:solidFill>
                </a:rPr>
                <a:t>W</a:t>
              </a:r>
              <a:r>
                <a:rPr lang="en-GB" altLang="zh-CN" sz="2000" i="1" baseline="-25000" dirty="0" err="1">
                  <a:solidFill>
                    <a:srgbClr val="000000"/>
                  </a:solidFill>
                </a:rPr>
                <a:t>p</a:t>
              </a:r>
              <a:r>
                <a:rPr lang="en-GB" altLang="zh-CN" sz="2000" i="1" baseline="30000" dirty="0" err="1">
                  <a:solidFill>
                    <a:srgbClr val="000000"/>
                  </a:solidFill>
                </a:rPr>
                <a:t>u</a:t>
              </a:r>
              <a:r>
                <a:rPr lang="en-GB" altLang="zh-CN" sz="2000" i="1" dirty="0" err="1">
                  <a:solidFill>
                    <a:srgbClr val="000000"/>
                  </a:solidFill>
                </a:rPr>
                <a:t>(x,k</a:t>
              </a:r>
              <a:r>
                <a:rPr lang="en-GB" altLang="zh-CN" sz="2000" i="1" baseline="-33000" dirty="0" err="1">
                  <a:solidFill>
                    <a:srgbClr val="000000"/>
                  </a:solidFill>
                </a:rPr>
                <a:t>T</a:t>
              </a:r>
              <a:r>
                <a:rPr lang="en-GB" altLang="zh-CN" sz="2000" i="1" dirty="0" err="1" smtClean="0">
                  <a:solidFill>
                    <a:srgbClr val="000000"/>
                  </a:solidFill>
                </a:rPr>
                <a:t>,r</a:t>
              </a:r>
              <a:r>
                <a:rPr lang="en-GB" altLang="zh-CN" sz="2000" b="1" i="1" baseline="-25000" dirty="0" err="1" smtClean="0">
                  <a:solidFill>
                    <a:srgbClr val="000000"/>
                  </a:solidFill>
                </a:rPr>
                <a:t>T</a:t>
              </a:r>
              <a:r>
                <a:rPr lang="en-GB" altLang="zh-CN" sz="2000" b="1" i="1" dirty="0" smtClean="0">
                  <a:solidFill>
                    <a:srgbClr val="000000"/>
                  </a:solidFill>
                </a:rPr>
                <a:t> </a:t>
              </a:r>
              <a:r>
                <a:rPr lang="en-GB" altLang="zh-CN" sz="2000" i="1" dirty="0">
                  <a:solidFill>
                    <a:srgbClr val="000000"/>
                  </a:solidFill>
                </a:rPr>
                <a:t>)  Wigner distributions</a:t>
              </a:r>
            </a:p>
          </p:txBody>
        </p:sp>
        <p:sp>
          <p:nvSpPr>
            <p:cNvPr id="19464" name="Text Box 25"/>
            <p:cNvSpPr txBox="1">
              <a:spLocks noChangeArrowheads="1"/>
            </p:cNvSpPr>
            <p:nvPr/>
          </p:nvSpPr>
          <p:spPr bwMode="auto">
            <a:xfrm>
              <a:off x="6637338" y="788988"/>
              <a:ext cx="2049462" cy="6572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>
                <a:lnSpc>
                  <a:spcPct val="76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4000" b="1" u="sng" dirty="0">
                  <a:solidFill>
                    <a:srgbClr val="007A77"/>
                  </a:solidFill>
                  <a:latin typeface="Arial" pitchFamily="34" charset="0"/>
                  <a:cs typeface="Arial" pitchFamily="34" charset="0"/>
                </a:rPr>
                <a:t>5</a:t>
              </a:r>
              <a:r>
                <a:rPr lang="en-GB" altLang="zh-CN" sz="4000" b="1" u="sng" dirty="0" smtClean="0">
                  <a:solidFill>
                    <a:srgbClr val="007A77"/>
                  </a:solidFill>
                  <a:latin typeface="Arial" pitchFamily="34" charset="0"/>
                  <a:cs typeface="Arial" pitchFamily="34" charset="0"/>
                </a:rPr>
                <a:t>D Dist.</a:t>
              </a:r>
              <a:endParaRPr lang="en-GB" altLang="zh-CN" sz="4000" b="1" u="sng" dirty="0">
                <a:solidFill>
                  <a:srgbClr val="007A77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476" name="Text Box 26"/>
          <p:cNvSpPr txBox="1">
            <a:spLocks noChangeArrowheads="1"/>
          </p:cNvSpPr>
          <p:nvPr/>
        </p:nvSpPr>
        <p:spPr bwMode="auto">
          <a:xfrm>
            <a:off x="4254500" y="5516581"/>
            <a:ext cx="828675" cy="6572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>
              <a:lnSpc>
                <a:spcPct val="76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zh-CN" sz="4000" b="1" u="sng" dirty="0">
                <a:solidFill>
                  <a:srgbClr val="007A77"/>
                </a:solidFill>
                <a:latin typeface="Arial" pitchFamily="34" charset="0"/>
                <a:cs typeface="Arial" pitchFamily="34" charset="0"/>
              </a:rPr>
              <a:t>1D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025" y="39469"/>
            <a:ext cx="9034463" cy="646331"/>
          </a:xfrm>
          <a:prstGeom prst="rect">
            <a:avLst/>
          </a:prstGeom>
          <a:solidFill>
            <a:srgbClr val="00009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kern="0" dirty="0">
                <a:solidFill>
                  <a:schemeClr val="bg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Unified View of Nucleon Structure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4"/>
          <p:cNvGrpSpPr/>
          <p:nvPr/>
        </p:nvGrpSpPr>
        <p:grpSpPr>
          <a:xfrm>
            <a:off x="4439083" y="1352983"/>
            <a:ext cx="4704916" cy="2472898"/>
            <a:chOff x="4439083" y="1352983"/>
            <a:chExt cx="4704916" cy="2472898"/>
          </a:xfrm>
        </p:grpSpPr>
        <p:pic>
          <p:nvPicPr>
            <p:cNvPr id="38" name="Picture 37" descr="Wigner_GPD_TMD_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3926" y="1446213"/>
              <a:ext cx="2610073" cy="2379668"/>
            </a:xfrm>
            <a:prstGeom prst="rect">
              <a:avLst/>
            </a:prstGeom>
          </p:spPr>
        </p:pic>
        <p:sp>
          <p:nvSpPr>
            <p:cNvPr id="19481" name="Text Box 5"/>
            <p:cNvSpPr txBox="1">
              <a:spLocks noChangeArrowheads="1"/>
            </p:cNvSpPr>
            <p:nvPr/>
          </p:nvSpPr>
          <p:spPr bwMode="auto">
            <a:xfrm>
              <a:off x="5688013" y="2349500"/>
              <a:ext cx="726779" cy="384337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dirty="0" smtClean="0">
                  <a:solidFill>
                    <a:srgbClr val="000000"/>
                  </a:solidFill>
                </a:rPr>
                <a:t>GPD</a:t>
              </a:r>
              <a:endParaRPr lang="en-GB" altLang="zh-CN" sz="2000" dirty="0">
                <a:solidFill>
                  <a:srgbClr val="000000"/>
                </a:solidFill>
              </a:endParaRPr>
            </a:p>
          </p:txBody>
        </p:sp>
        <p:sp>
          <p:nvSpPr>
            <p:cNvPr id="19482" name="Line 6"/>
            <p:cNvSpPr>
              <a:spLocks noChangeShapeType="1"/>
            </p:cNvSpPr>
            <p:nvPr/>
          </p:nvSpPr>
          <p:spPr bwMode="auto">
            <a:xfrm>
              <a:off x="4439083" y="1352983"/>
              <a:ext cx="1152525" cy="935038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Text Box 7"/>
            <p:cNvSpPr txBox="1">
              <a:spLocks noChangeArrowheads="1"/>
            </p:cNvSpPr>
            <p:nvPr/>
          </p:nvSpPr>
          <p:spPr bwMode="auto">
            <a:xfrm>
              <a:off x="5383213" y="1616076"/>
              <a:ext cx="690627" cy="3843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dirty="0">
                  <a:solidFill>
                    <a:srgbClr val="000000"/>
                  </a:solidFill>
                </a:rPr>
                <a:t>d</a:t>
              </a:r>
              <a:r>
                <a:rPr lang="en-GB" altLang="zh-CN" sz="2000" baseline="30000" dirty="0">
                  <a:solidFill>
                    <a:srgbClr val="000000"/>
                  </a:solidFill>
                </a:rPr>
                <a:t>2</a:t>
              </a:r>
              <a:r>
                <a:rPr lang="en-GB" altLang="zh-CN" sz="2000" dirty="0">
                  <a:solidFill>
                    <a:srgbClr val="000000"/>
                  </a:solidFill>
                </a:rPr>
                <a:t>k</a:t>
              </a:r>
              <a:r>
                <a:rPr lang="en-GB" altLang="zh-CN" sz="2000" baseline="-25000" dirty="0">
                  <a:solidFill>
                    <a:srgbClr val="000000"/>
                  </a:solidFill>
                </a:rPr>
                <a:t>T</a:t>
              </a:r>
              <a:r>
                <a:rPr lang="en-GB" altLang="zh-CN" sz="2000" baseline="-25000" dirty="0" smtClean="0">
                  <a:solidFill>
                    <a:srgbClr val="000000"/>
                  </a:solidFill>
                </a:rPr>
                <a:t> </a:t>
              </a:r>
              <a:endParaRPr lang="en-GB" altLang="zh-CN" sz="2000" baseline="-25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2E27-3675-CE43-B549-497633AB4A75}" type="datetime1">
              <a:rPr lang="en-US" smtClean="0"/>
              <a:pPr/>
              <a:t>9/14/14</a:t>
            </a:fld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16E61-3582-824E-B3FA-8742E0CBDE0F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4" name="Group 36"/>
          <p:cNvGrpSpPr/>
          <p:nvPr/>
        </p:nvGrpSpPr>
        <p:grpSpPr>
          <a:xfrm>
            <a:off x="3203575" y="3068638"/>
            <a:ext cx="708025" cy="2376487"/>
            <a:chOff x="3203575" y="3068638"/>
            <a:chExt cx="708025" cy="2376487"/>
          </a:xfrm>
        </p:grpSpPr>
        <p:sp>
          <p:nvSpPr>
            <p:cNvPr id="19485" name="Text Box 8"/>
            <p:cNvSpPr txBox="1">
              <a:spLocks noChangeArrowheads="1"/>
            </p:cNvSpPr>
            <p:nvPr/>
          </p:nvSpPr>
          <p:spPr bwMode="auto">
            <a:xfrm>
              <a:off x="3287713" y="4005263"/>
              <a:ext cx="623887" cy="4159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>
                  <a:solidFill>
                    <a:srgbClr val="000000"/>
                  </a:solidFill>
                </a:rPr>
                <a:t>d</a:t>
              </a:r>
              <a:r>
                <a:rPr lang="en-GB" altLang="zh-CN" sz="2000" baseline="30000">
                  <a:solidFill>
                    <a:srgbClr val="000000"/>
                  </a:solidFill>
                </a:rPr>
                <a:t>2</a:t>
              </a:r>
              <a:r>
                <a:rPr lang="en-GB" altLang="zh-CN" sz="2000">
                  <a:solidFill>
                    <a:srgbClr val="000000"/>
                  </a:solidFill>
                </a:rPr>
                <a:t>k</a:t>
              </a:r>
              <a:r>
                <a:rPr lang="en-GB" altLang="zh-CN" sz="2000" baseline="-25000">
                  <a:solidFill>
                    <a:srgbClr val="000000"/>
                  </a:solidFill>
                </a:rPr>
                <a:t>T</a:t>
              </a:r>
            </a:p>
          </p:txBody>
        </p:sp>
        <p:sp>
          <p:nvSpPr>
            <p:cNvPr id="19486" name="Line 10"/>
            <p:cNvSpPr>
              <a:spLocks noChangeShapeType="1"/>
            </p:cNvSpPr>
            <p:nvPr/>
          </p:nvSpPr>
          <p:spPr bwMode="auto">
            <a:xfrm>
              <a:off x="3203575" y="3068638"/>
              <a:ext cx="1587" cy="2376487"/>
            </a:xfrm>
            <a:prstGeom prst="line">
              <a:avLst/>
            </a:prstGeom>
            <a:noFill/>
            <a:ln w="9360">
              <a:solidFill>
                <a:srgbClr val="0000FF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1"/>
          <p:cNvGrpSpPr/>
          <p:nvPr/>
        </p:nvGrpSpPr>
        <p:grpSpPr>
          <a:xfrm>
            <a:off x="73025" y="4207238"/>
            <a:ext cx="3838575" cy="2626951"/>
            <a:chOff x="73025" y="4207238"/>
            <a:chExt cx="3688218" cy="2626951"/>
          </a:xfrm>
        </p:grpSpPr>
        <p:sp>
          <p:nvSpPr>
            <p:cNvPr id="19487" name="Text Box 11"/>
            <p:cNvSpPr txBox="1">
              <a:spLocks noChangeArrowheads="1"/>
            </p:cNvSpPr>
            <p:nvPr/>
          </p:nvSpPr>
          <p:spPr bwMode="auto">
            <a:xfrm>
              <a:off x="2601190" y="5445125"/>
              <a:ext cx="1160053" cy="956801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dirty="0" err="1">
                  <a:solidFill>
                    <a:srgbClr val="000000"/>
                  </a:solidFill>
                </a:rPr>
                <a:t>PDFs</a:t>
              </a:r>
              <a:r>
                <a:rPr lang="en-GB" altLang="zh-CN" sz="2000" dirty="0">
                  <a:solidFill>
                    <a:srgbClr val="0066FF"/>
                  </a:solidFill>
                </a:rPr>
                <a:t> 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dirty="0">
                  <a:solidFill>
                    <a:srgbClr val="0066FF"/>
                  </a:solidFill>
                </a:rPr>
                <a:t>f</a:t>
              </a:r>
              <a:r>
                <a:rPr lang="en-GB" altLang="zh-CN" sz="2000" baseline="-25000" dirty="0">
                  <a:solidFill>
                    <a:srgbClr val="0066FF"/>
                  </a:solidFill>
                </a:rPr>
                <a:t>1</a:t>
              </a:r>
              <a:r>
                <a:rPr lang="en-GB" altLang="zh-CN" sz="2000" baseline="30000" dirty="0">
                  <a:solidFill>
                    <a:srgbClr val="000000"/>
                  </a:solidFill>
                </a:rPr>
                <a:t>u</a:t>
              </a:r>
              <a:r>
                <a:rPr lang="en-GB" altLang="zh-CN" sz="2000" dirty="0">
                  <a:solidFill>
                    <a:srgbClr val="000000"/>
                  </a:solidFill>
                </a:rPr>
                <a:t>(x</a:t>
              </a:r>
              <a:r>
                <a:rPr lang="en-GB" altLang="zh-CN" sz="2000" dirty="0" smtClean="0">
                  <a:solidFill>
                    <a:srgbClr val="000000"/>
                  </a:solidFill>
                </a:rPr>
                <a:t>), .. </a:t>
              </a:r>
              <a:r>
                <a:rPr lang="en-GB" altLang="zh-CN" sz="2000" dirty="0" smtClean="0">
                  <a:solidFill>
                    <a:srgbClr val="FF3300"/>
                  </a:solidFill>
                </a:rPr>
                <a:t>h</a:t>
              </a:r>
              <a:r>
                <a:rPr lang="en-GB" altLang="zh-CN" sz="2000" baseline="-25000" dirty="0" smtClean="0">
                  <a:solidFill>
                    <a:srgbClr val="FF3300"/>
                  </a:solidFill>
                </a:rPr>
                <a:t>1</a:t>
              </a:r>
              <a:r>
                <a:rPr lang="en-GB" altLang="zh-CN" sz="2000" baseline="30000" dirty="0" smtClean="0">
                  <a:solidFill>
                    <a:srgbClr val="000000"/>
                  </a:solidFill>
                </a:rPr>
                <a:t>u</a:t>
              </a:r>
              <a:r>
                <a:rPr lang="en-GB" altLang="zh-CN" sz="2000" dirty="0" smtClean="0">
                  <a:solidFill>
                    <a:srgbClr val="000000"/>
                  </a:solidFill>
                </a:rPr>
                <a:t>(x)</a:t>
              </a:r>
              <a:r>
                <a:rPr lang="x-none" altLang="zh-CN" sz="2000" dirty="0" smtClean="0">
                  <a:solidFill>
                    <a:srgbClr val="000000"/>
                  </a:solidFill>
                </a:rPr>
                <a:t>‏</a:t>
              </a:r>
              <a:endParaRPr lang="en-GB" altLang="zh-CN" sz="2000" dirty="0">
                <a:solidFill>
                  <a:srgbClr val="000000"/>
                </a:solidFill>
              </a:endParaRPr>
            </a:p>
          </p:txBody>
        </p:sp>
        <p:pic>
          <p:nvPicPr>
            <p:cNvPr id="37" name="Picture 36" descr="Wigner_GPD_TMD_1.png"/>
            <p:cNvPicPr>
              <a:picLocks noChangeAspect="1"/>
            </p:cNvPicPr>
            <p:nvPr/>
          </p:nvPicPr>
          <p:blipFill>
            <a:blip r:embed="rId4"/>
            <a:srcRect r="54292"/>
            <a:stretch>
              <a:fillRect/>
            </a:stretch>
          </p:blipFill>
          <p:spPr>
            <a:xfrm>
              <a:off x="73025" y="4207238"/>
              <a:ext cx="2517775" cy="2626951"/>
            </a:xfrm>
            <a:prstGeom prst="rect">
              <a:avLst/>
            </a:prstGeom>
          </p:spPr>
        </p:pic>
      </p:grpSp>
      <p:grpSp>
        <p:nvGrpSpPr>
          <p:cNvPr id="6" name="Group 48"/>
          <p:cNvGrpSpPr/>
          <p:nvPr/>
        </p:nvGrpSpPr>
        <p:grpSpPr>
          <a:xfrm>
            <a:off x="0" y="1341438"/>
            <a:ext cx="5083175" cy="2461081"/>
            <a:chOff x="0" y="1341438"/>
            <a:chExt cx="5083175" cy="2461081"/>
          </a:xfrm>
        </p:grpSpPr>
        <p:sp>
          <p:nvSpPr>
            <p:cNvPr id="19478" name="Text Box 4"/>
            <p:cNvSpPr txBox="1">
              <a:spLocks noChangeArrowheads="1"/>
            </p:cNvSpPr>
            <p:nvPr/>
          </p:nvSpPr>
          <p:spPr bwMode="auto">
            <a:xfrm>
              <a:off x="2987675" y="1628775"/>
              <a:ext cx="647700" cy="3843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dirty="0" err="1" smtClean="0">
                  <a:solidFill>
                    <a:srgbClr val="000000"/>
                  </a:solidFill>
                </a:rPr>
                <a:t>d</a:t>
              </a:r>
              <a:r>
                <a:rPr lang="en-GB" altLang="zh-CN" sz="2000" i="1" dirty="0" err="1" smtClean="0">
                  <a:solidFill>
                    <a:srgbClr val="000000"/>
                  </a:solidFill>
                </a:rPr>
                <a:t>r</a:t>
              </a:r>
              <a:r>
                <a:rPr lang="en-GB" altLang="zh-CN" sz="2000" b="1" i="1" baseline="-25000" dirty="0" err="1" smtClean="0">
                  <a:solidFill>
                    <a:srgbClr val="000000"/>
                  </a:solidFill>
                </a:rPr>
                <a:t>T</a:t>
              </a:r>
              <a:r>
                <a:rPr lang="en-GB" altLang="zh-CN" sz="2000" dirty="0" smtClean="0">
                  <a:solidFill>
                    <a:srgbClr val="000000"/>
                  </a:solidFill>
                </a:rPr>
                <a:t>   </a:t>
              </a:r>
              <a:endParaRPr lang="en-GB" altLang="zh-CN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46"/>
            <p:cNvGrpSpPr/>
            <p:nvPr/>
          </p:nvGrpSpPr>
          <p:grpSpPr>
            <a:xfrm>
              <a:off x="0" y="1341438"/>
              <a:ext cx="5083175" cy="2461081"/>
              <a:chOff x="0" y="1341438"/>
              <a:chExt cx="5083175" cy="2461081"/>
            </a:xfrm>
          </p:grpSpPr>
          <p:sp>
            <p:nvSpPr>
              <p:cNvPr id="19477" name="Line 3"/>
              <p:cNvSpPr>
                <a:spLocks noChangeShapeType="1"/>
              </p:cNvSpPr>
              <p:nvPr/>
            </p:nvSpPr>
            <p:spPr bwMode="auto">
              <a:xfrm flipH="1">
                <a:off x="3331729" y="1352983"/>
                <a:ext cx="1012825" cy="935037"/>
              </a:xfrm>
              <a:prstGeom prst="line">
                <a:avLst/>
              </a:prstGeom>
              <a:noFill/>
              <a:ln w="9360">
                <a:solidFill>
                  <a:srgbClr val="0000FF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" name="Text Box 9"/>
              <p:cNvSpPr txBox="1">
                <a:spLocks noChangeArrowheads="1"/>
              </p:cNvSpPr>
              <p:nvPr/>
            </p:nvSpPr>
            <p:spPr bwMode="auto">
              <a:xfrm>
                <a:off x="2150999" y="2342988"/>
                <a:ext cx="2932176" cy="384337"/>
              </a:xfrm>
              <a:prstGeom prst="rect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 lIns="90000" tIns="46800" rIns="90000" bIns="46800">
                <a:spAutoFit/>
              </a:bodyPr>
              <a:lstStyle/>
              <a:p>
                <a:pPr>
                  <a:lnSpc>
                    <a:spcPct val="93000"/>
                  </a:lnSpc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altLang="zh-CN" sz="2000" dirty="0">
                    <a:solidFill>
                      <a:srgbClr val="000000"/>
                    </a:solidFill>
                  </a:rPr>
                  <a:t>TMD</a:t>
                </a:r>
                <a:r>
                  <a:rPr lang="en-GB" altLang="zh-CN" sz="2000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GB" altLang="zh-CN" dirty="0">
                    <a:solidFill>
                      <a:srgbClr val="0066FF"/>
                    </a:solidFill>
                  </a:rPr>
                  <a:t>f</a:t>
                </a:r>
                <a:r>
                  <a:rPr lang="en-GB" altLang="zh-CN" baseline="-25000" dirty="0">
                    <a:solidFill>
                      <a:srgbClr val="0066FF"/>
                    </a:solidFill>
                  </a:rPr>
                  <a:t>1</a:t>
                </a:r>
                <a:r>
                  <a:rPr lang="en-GB" altLang="zh-CN" baseline="30000" dirty="0">
                    <a:solidFill>
                      <a:srgbClr val="000000"/>
                    </a:solidFill>
                  </a:rPr>
                  <a:t>u</a:t>
                </a:r>
                <a:r>
                  <a:rPr lang="en-GB" altLang="zh-CN" dirty="0">
                    <a:solidFill>
                      <a:srgbClr val="000000"/>
                    </a:solidFill>
                  </a:rPr>
                  <a:t>(x,k</a:t>
                </a:r>
                <a:r>
                  <a:rPr lang="en-GB" altLang="zh-CN" baseline="-25000" dirty="0">
                    <a:solidFill>
                      <a:srgbClr val="000000"/>
                    </a:solidFill>
                  </a:rPr>
                  <a:t>T</a:t>
                </a:r>
                <a:r>
                  <a:rPr lang="en-GB" altLang="zh-CN" dirty="0">
                    <a:solidFill>
                      <a:srgbClr val="000000"/>
                    </a:solidFill>
                  </a:rPr>
                  <a:t>),</a:t>
                </a:r>
                <a:r>
                  <a:rPr lang="en-GB" altLang="zh-CN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GB" altLang="zh-CN" dirty="0" smtClean="0">
                    <a:solidFill>
                      <a:srgbClr val="FF0000"/>
                    </a:solidFill>
                  </a:rPr>
                  <a:t>h</a:t>
                </a:r>
                <a:r>
                  <a:rPr lang="en-GB" altLang="zh-CN" baseline="-25000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GB" altLang="zh-CN" baseline="30000" dirty="0" smtClean="0">
                    <a:solidFill>
                      <a:srgbClr val="000000"/>
                    </a:solidFill>
                  </a:rPr>
                  <a:t>u</a:t>
                </a:r>
                <a:r>
                  <a:rPr lang="en-GB" altLang="zh-CN" dirty="0">
                    <a:solidFill>
                      <a:srgbClr val="000000"/>
                    </a:solidFill>
                  </a:rPr>
                  <a:t>(x,k</a:t>
                </a:r>
                <a:r>
                  <a:rPr lang="en-GB" altLang="zh-CN" baseline="-25000" dirty="0">
                    <a:solidFill>
                      <a:srgbClr val="000000"/>
                    </a:solidFill>
                  </a:rPr>
                  <a:t>T</a:t>
                </a:r>
                <a:r>
                  <a:rPr lang="en-GB" altLang="zh-CN" dirty="0">
                    <a:solidFill>
                      <a:srgbClr val="000000"/>
                    </a:solidFill>
                  </a:rPr>
                  <a:t>)</a:t>
                </a:r>
                <a:r>
                  <a:rPr lang="x-none" altLang="zh-CN" dirty="0">
                    <a:solidFill>
                      <a:srgbClr val="000000"/>
                    </a:solidFill>
                  </a:rPr>
                  <a:t>‏</a:t>
                </a:r>
                <a:endParaRPr lang="en-GB" altLang="zh-CN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40" name="Picture 39" descr="Wigner_GPD_TMD_3.png"/>
              <p:cNvPicPr>
                <a:picLocks noChangeAspect="1"/>
              </p:cNvPicPr>
              <p:nvPr/>
            </p:nvPicPr>
            <p:blipFill>
              <a:blip r:embed="rId5"/>
              <a:srcRect l="20246" r="5398" b="7344"/>
              <a:stretch>
                <a:fillRect/>
              </a:stretch>
            </p:blipFill>
            <p:spPr>
              <a:xfrm>
                <a:off x="0" y="1341438"/>
                <a:ext cx="2150998" cy="2461081"/>
              </a:xfrm>
              <a:prstGeom prst="rect">
                <a:avLst/>
              </a:prstGeom>
            </p:spPr>
          </p:pic>
        </p:grpSp>
      </p:grpSp>
      <p:grpSp>
        <p:nvGrpSpPr>
          <p:cNvPr id="9" name="Group 42"/>
          <p:cNvGrpSpPr/>
          <p:nvPr/>
        </p:nvGrpSpPr>
        <p:grpSpPr>
          <a:xfrm>
            <a:off x="5268912" y="4315876"/>
            <a:ext cx="3838576" cy="2518313"/>
            <a:chOff x="5268912" y="4315876"/>
            <a:chExt cx="3838576" cy="2518313"/>
          </a:xfrm>
        </p:grpSpPr>
        <p:sp>
          <p:nvSpPr>
            <p:cNvPr id="19473" name="Text Box 20"/>
            <p:cNvSpPr txBox="1">
              <a:spLocks noChangeArrowheads="1"/>
            </p:cNvSpPr>
            <p:nvPr/>
          </p:nvSpPr>
          <p:spPr bwMode="auto">
            <a:xfrm>
              <a:off x="5268912" y="5330839"/>
              <a:ext cx="1048611" cy="1243034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dirty="0">
                  <a:solidFill>
                    <a:srgbClr val="000000"/>
                  </a:solidFill>
                </a:rPr>
                <a:t>Form Factors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dirty="0">
                  <a:solidFill>
                    <a:srgbClr val="000000"/>
                  </a:solidFill>
                </a:rPr>
                <a:t>G</a:t>
              </a:r>
              <a:r>
                <a:rPr lang="en-GB" altLang="zh-CN" sz="2000" baseline="-25000" dirty="0">
                  <a:solidFill>
                    <a:srgbClr val="000000"/>
                  </a:solidFill>
                </a:rPr>
                <a:t>E</a:t>
              </a:r>
              <a:r>
                <a:rPr lang="en-GB" altLang="zh-CN" sz="2000" dirty="0">
                  <a:solidFill>
                    <a:srgbClr val="000000"/>
                  </a:solidFill>
                </a:rPr>
                <a:t>(Q</a:t>
              </a:r>
              <a:r>
                <a:rPr lang="en-GB" altLang="zh-CN" sz="2000" baseline="30000" dirty="0">
                  <a:solidFill>
                    <a:srgbClr val="000000"/>
                  </a:solidFill>
                </a:rPr>
                <a:t>2</a:t>
              </a:r>
              <a:r>
                <a:rPr lang="en-GB" altLang="zh-CN" sz="2000" dirty="0">
                  <a:solidFill>
                    <a:srgbClr val="000000"/>
                  </a:solidFill>
                </a:rPr>
                <a:t>), </a:t>
              </a:r>
            </a:p>
            <a:p>
              <a:pPr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altLang="zh-CN" sz="2000" dirty="0">
                  <a:solidFill>
                    <a:srgbClr val="000000"/>
                  </a:solidFill>
                </a:rPr>
                <a:t>G</a:t>
              </a:r>
              <a:r>
                <a:rPr lang="en-GB" altLang="zh-CN" sz="2000" baseline="-25000" dirty="0">
                  <a:solidFill>
                    <a:srgbClr val="000000"/>
                  </a:solidFill>
                </a:rPr>
                <a:t>M</a:t>
              </a:r>
              <a:r>
                <a:rPr lang="en-GB" altLang="zh-CN" sz="2000" dirty="0">
                  <a:solidFill>
                    <a:srgbClr val="000000"/>
                  </a:solidFill>
                </a:rPr>
                <a:t>(Q</a:t>
              </a:r>
              <a:r>
                <a:rPr lang="en-GB" altLang="zh-CN" sz="2000" baseline="30000" dirty="0">
                  <a:solidFill>
                    <a:srgbClr val="000000"/>
                  </a:solidFill>
                </a:rPr>
                <a:t>2</a:t>
              </a:r>
              <a:r>
                <a:rPr lang="en-GB" altLang="zh-CN" sz="2000" dirty="0">
                  <a:solidFill>
                    <a:srgbClr val="000000"/>
                  </a:solidFill>
                </a:rPr>
                <a:t>)</a:t>
              </a:r>
              <a:r>
                <a:rPr lang="x-none" altLang="zh-CN" sz="2000" dirty="0">
                  <a:solidFill>
                    <a:srgbClr val="000000"/>
                  </a:solidFill>
                </a:rPr>
                <a:t>‏</a:t>
              </a:r>
              <a:endParaRPr lang="en-GB" altLang="zh-CN" sz="2000" dirty="0">
                <a:solidFill>
                  <a:srgbClr val="000000"/>
                </a:solidFill>
              </a:endParaRPr>
            </a:p>
          </p:txBody>
        </p:sp>
        <p:pic>
          <p:nvPicPr>
            <p:cNvPr id="41" name="Picture 40" descr="Wigner_GPD_TMD_1.png"/>
            <p:cNvPicPr>
              <a:picLocks noChangeAspect="1"/>
            </p:cNvPicPr>
            <p:nvPr/>
          </p:nvPicPr>
          <p:blipFill>
            <a:blip r:embed="rId4"/>
            <a:srcRect l="47166"/>
            <a:stretch>
              <a:fillRect/>
            </a:stretch>
          </p:blipFill>
          <p:spPr>
            <a:xfrm>
              <a:off x="6317523" y="4315876"/>
              <a:ext cx="2789965" cy="2518313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-28575" y="1370013"/>
            <a:ext cx="3256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Transverse Momentum Dist.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79254" y="1341438"/>
            <a:ext cx="2859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Generalized Parton Dist.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78" y="25914"/>
            <a:ext cx="8042276" cy="588724"/>
          </a:xfrm>
        </p:spPr>
        <p:txBody>
          <a:bodyPr/>
          <a:lstStyle/>
          <a:p>
            <a:r>
              <a:rPr lang="en-US" dirty="0" smtClean="0"/>
              <a:t>Experimental Tools: Scattering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49274" y="728937"/>
            <a:ext cx="8526383" cy="5707147"/>
          </a:xfrm>
        </p:spPr>
        <p:txBody>
          <a:bodyPr/>
          <a:lstStyle/>
          <a:p>
            <a:r>
              <a:rPr lang="en-US" dirty="0" smtClean="0"/>
              <a:t>Inclusive reactions</a:t>
            </a:r>
          </a:p>
          <a:p>
            <a:endParaRPr lang="en-US" dirty="0" smtClean="0"/>
          </a:p>
          <a:p>
            <a:r>
              <a:rPr lang="en-US" dirty="0" smtClean="0"/>
              <a:t>Semi-Inclusive reactions</a:t>
            </a:r>
          </a:p>
          <a:p>
            <a:endParaRPr lang="en-US" dirty="0" smtClean="0"/>
          </a:p>
          <a:p>
            <a:r>
              <a:rPr lang="en-US" dirty="0" smtClean="0"/>
              <a:t>Exclusive reactions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159814" y="4508632"/>
            <a:ext cx="1591899" cy="1874726"/>
            <a:chOff x="145927" y="4143827"/>
            <a:chExt cx="1845899" cy="2012435"/>
          </a:xfrm>
        </p:grpSpPr>
        <p:grpSp>
          <p:nvGrpSpPr>
            <p:cNvPr id="14" name="Group 98"/>
            <p:cNvGrpSpPr/>
            <p:nvPr/>
          </p:nvGrpSpPr>
          <p:grpSpPr>
            <a:xfrm>
              <a:off x="145927" y="4567759"/>
              <a:ext cx="1845899" cy="1588503"/>
              <a:chOff x="372943" y="4791428"/>
              <a:chExt cx="1845899" cy="1588503"/>
            </a:xfrm>
          </p:grpSpPr>
          <p:pic>
            <p:nvPicPr>
              <p:cNvPr id="19" name="Picture 1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tretch>
                    <a:fillRect/>
                  </a:stretch>
                </p:blipFill>
              </mc:Choice>
              <mc:Fallback>
                <p:blipFill>
                  <a:blip r:embed="rId3"/>
                  <a:stretch>
                    <a:fillRect/>
                  </a:stretch>
                </p:blipFill>
              </mc:Fallback>
            </mc:AlternateContent>
            <p:spPr>
              <a:xfrm rot="16200000">
                <a:off x="1052651" y="5074644"/>
                <a:ext cx="710116" cy="143683"/>
              </a:xfrm>
              <a:prstGeom prst="rect">
                <a:avLst/>
              </a:prstGeom>
            </p:spPr>
          </p:pic>
          <p:grpSp>
            <p:nvGrpSpPr>
              <p:cNvPr id="20" name="Group 91"/>
              <p:cNvGrpSpPr/>
              <p:nvPr/>
            </p:nvGrpSpPr>
            <p:grpSpPr>
              <a:xfrm>
                <a:off x="626943" y="5721010"/>
                <a:ext cx="1464899" cy="258539"/>
                <a:chOff x="3276844" y="5721010"/>
                <a:chExt cx="1464899" cy="258539"/>
              </a:xfrm>
            </p:grpSpPr>
            <p:cxnSp>
              <p:nvCxnSpPr>
                <p:cNvPr id="24" name="Straight Connector 23"/>
                <p:cNvCxnSpPr/>
                <p:nvPr/>
              </p:nvCxnSpPr>
              <p:spPr>
                <a:xfrm rot="10800000" flipV="1">
                  <a:off x="3276844" y="5721010"/>
                  <a:ext cx="496427" cy="25853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4169753" y="5721010"/>
                  <a:ext cx="571990" cy="25853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Oval 20"/>
              <p:cNvSpPr/>
              <p:nvPr/>
            </p:nvSpPr>
            <p:spPr>
              <a:xfrm>
                <a:off x="1059165" y="5494046"/>
                <a:ext cx="623163" cy="30261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2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1964842" y="6075131"/>
                <a:ext cx="254000" cy="304800"/>
              </a:xfrm>
              <a:prstGeom prst="rect">
                <a:avLst/>
              </a:prstGeom>
            </p:spPr>
          </p:pic>
          <p:pic>
            <p:nvPicPr>
              <p:cNvPr id="23" name="Picture 22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372943" y="6075131"/>
                <a:ext cx="254000" cy="304800"/>
              </a:xfrm>
              <a:prstGeom prst="rect">
                <a:avLst/>
              </a:prstGeom>
            </p:spPr>
          </p:pic>
        </p:grpSp>
        <p:cxnSp>
          <p:nvCxnSpPr>
            <p:cNvPr id="15" name="Straight Connector 14"/>
            <p:cNvCxnSpPr/>
            <p:nvPr/>
          </p:nvCxnSpPr>
          <p:spPr>
            <a:xfrm rot="13266015" flipV="1">
              <a:off x="728105" y="4419360"/>
              <a:ext cx="529851" cy="45323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1207566" y="4281536"/>
              <a:ext cx="425968" cy="317566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1734062" y="4197375"/>
              <a:ext cx="130764" cy="217940"/>
            </a:xfrm>
            <a:prstGeom prst="rect">
              <a:avLst/>
            </a:prstGeom>
          </p:spPr>
        </p:pic>
        <p:pic>
          <p:nvPicPr>
            <p:cNvPr id="18" name="Picture 1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630234" y="4143827"/>
              <a:ext cx="65822" cy="213921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219836" y="4415315"/>
            <a:ext cx="2269991" cy="1717366"/>
            <a:chOff x="2422536" y="4415315"/>
            <a:chExt cx="2269991" cy="1717366"/>
          </a:xfrm>
        </p:grpSpPr>
        <p:cxnSp>
          <p:nvCxnSpPr>
            <p:cNvPr id="39" name="Straight Connector 38"/>
            <p:cNvCxnSpPr/>
            <p:nvPr/>
          </p:nvCxnSpPr>
          <p:spPr>
            <a:xfrm rot="10800000" flipV="1">
              <a:off x="2503999" y="4986667"/>
              <a:ext cx="529851" cy="45323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88"/>
            <p:cNvGrpSpPr/>
            <p:nvPr/>
          </p:nvGrpSpPr>
          <p:grpSpPr>
            <a:xfrm>
              <a:off x="2422536" y="4415315"/>
              <a:ext cx="2269991" cy="1717366"/>
              <a:chOff x="2422536" y="4415315"/>
              <a:chExt cx="2269991" cy="1717366"/>
            </a:xfrm>
          </p:grpSpPr>
          <p:pic>
            <p:nvPicPr>
              <p:cNvPr id="41" name="Picture 40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tretch>
                    <a:fillRect/>
                  </a:stretch>
                </p:blipFill>
              </mc:Choice>
              <mc:Fallback>
                <p:blipFill>
                  <a:blip r:embed="rId3"/>
                  <a:stretch>
                    <a:fillRect/>
                  </a:stretch>
                </p:blipFill>
              </mc:Fallback>
            </mc:AlternateContent>
            <p:spPr>
              <a:xfrm rot="19478918">
                <a:off x="3918837" y="5068418"/>
                <a:ext cx="710116" cy="143683"/>
              </a:xfrm>
              <a:prstGeom prst="rect">
                <a:avLst/>
              </a:prstGeom>
            </p:spPr>
          </p:pic>
          <p:pic>
            <p:nvPicPr>
              <p:cNvPr id="42" name="Picture 41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tretch>
                    <a:fillRect/>
                  </a:stretch>
                </p:blipFill>
              </mc:Choice>
              <mc:Fallback>
                <p:blipFill>
                  <a:blip r:embed="rId3"/>
                  <a:stretch>
                    <a:fillRect/>
                  </a:stretch>
                </p:blipFill>
              </mc:Fallback>
            </mc:AlternateContent>
            <p:spPr>
              <a:xfrm rot="12897697">
                <a:off x="2975303" y="5075861"/>
                <a:ext cx="710117" cy="183206"/>
              </a:xfrm>
              <a:prstGeom prst="rect">
                <a:avLst/>
              </a:prstGeom>
            </p:spPr>
          </p:pic>
          <p:grpSp>
            <p:nvGrpSpPr>
              <p:cNvPr id="43" name="Group 90"/>
              <p:cNvGrpSpPr/>
              <p:nvPr/>
            </p:nvGrpSpPr>
            <p:grpSpPr>
              <a:xfrm>
                <a:off x="3049828" y="5497341"/>
                <a:ext cx="1464899" cy="258539"/>
                <a:chOff x="3276844" y="5721010"/>
                <a:chExt cx="1464899" cy="258539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 rot="10800000" flipV="1">
                  <a:off x="3276844" y="5721010"/>
                  <a:ext cx="496427" cy="25853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169753" y="5721010"/>
                  <a:ext cx="571990" cy="25853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3458852" y="5270377"/>
                <a:ext cx="623163" cy="30261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5" name="Picture 44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10"/>
                  <a:stretch>
                    <a:fillRect/>
                  </a:stretch>
                </p:blipFill>
              </mc:Choice>
              <mc:Fallback>
                <p:blipFill>
                  <a:blip r:embed="rId11"/>
                  <a:stretch>
                    <a:fillRect/>
                  </a:stretch>
                </p:blipFill>
              </mc:Fallback>
            </mc:AlternateContent>
            <p:spPr>
              <a:xfrm>
                <a:off x="4336927" y="5662781"/>
                <a:ext cx="355600" cy="469900"/>
              </a:xfrm>
              <a:prstGeom prst="rect">
                <a:avLst/>
              </a:prstGeom>
            </p:spPr>
          </p:pic>
          <p:pic>
            <p:nvPicPr>
              <p:cNvPr id="46" name="Picture 45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4"/>
                  <a:stretch>
                    <a:fillRect/>
                  </a:stretch>
                </p:blipFill>
              </mc:Choice>
              <mc:Fallback>
                <p:blipFill>
                  <a:blip r:embed="rId5"/>
                  <a:stretch>
                    <a:fillRect/>
                  </a:stretch>
                </p:blipFill>
              </mc:Fallback>
            </mc:AlternateContent>
            <p:spPr>
              <a:xfrm>
                <a:off x="2745228" y="5827881"/>
                <a:ext cx="254000" cy="304800"/>
              </a:xfrm>
              <a:prstGeom prst="rect">
                <a:avLst/>
              </a:prstGeom>
            </p:spPr>
          </p:pic>
          <p:cxnSp>
            <p:nvCxnSpPr>
              <p:cNvPr id="47" name="Straight Connector 46"/>
              <p:cNvCxnSpPr/>
              <p:nvPr/>
            </p:nvCxnSpPr>
            <p:spPr>
              <a:xfrm rot="5400000">
                <a:off x="2863016" y="4736082"/>
                <a:ext cx="421419" cy="79751"/>
              </a:xfrm>
              <a:prstGeom prst="line">
                <a:avLst/>
              </a:prstGeom>
              <a:ln w="63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8" name="Picture 47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8"/>
                  <a:stretch>
                    <a:fillRect/>
                  </a:stretch>
                </p:blipFill>
              </mc:Choice>
              <mc:Fallback>
                <p:blipFill>
                  <a:blip r:embed="rId9"/>
                  <a:stretch>
                    <a:fillRect/>
                  </a:stretch>
                </p:blipFill>
              </mc:Fallback>
            </mc:AlternateContent>
            <p:spPr>
              <a:xfrm>
                <a:off x="2422536" y="4755200"/>
                <a:ext cx="65822" cy="213921"/>
              </a:xfrm>
              <a:prstGeom prst="rect">
                <a:avLst/>
              </a:prstGeom>
            </p:spPr>
          </p:pic>
          <p:pic>
            <p:nvPicPr>
              <p:cNvPr id="49" name="Picture 48" descr="latex-image-1.pdf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6"/>
                  <a:stretch>
                    <a:fillRect/>
                  </a:stretch>
                </p:blipFill>
              </mc:Choice>
              <mc:Fallback>
                <p:blipFill>
                  <a:blip r:embed="rId7"/>
                  <a:stretch>
                    <a:fillRect/>
                  </a:stretch>
                </p:blipFill>
              </mc:Fallback>
            </mc:AlternateContent>
            <p:spPr>
              <a:xfrm>
                <a:off x="2856123" y="4415315"/>
                <a:ext cx="130764" cy="217940"/>
              </a:xfrm>
              <a:prstGeom prst="rect">
                <a:avLst/>
              </a:prstGeom>
            </p:spPr>
          </p:pic>
        </p:grpSp>
      </p:grpSp>
      <p:sp>
        <p:nvSpPr>
          <p:cNvPr id="52" name="TextBox 51"/>
          <p:cNvSpPr txBox="1"/>
          <p:nvPr/>
        </p:nvSpPr>
        <p:spPr>
          <a:xfrm>
            <a:off x="368300" y="4876231"/>
            <a:ext cx="1307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Elastic </a:t>
            </a:r>
          </a:p>
          <a:p>
            <a:pPr algn="ctr"/>
            <a:r>
              <a:rPr lang="en-US" dirty="0" smtClean="0"/>
              <a:t>Scattering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28173" y="4947211"/>
            <a:ext cx="2380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Deep Virtual </a:t>
            </a:r>
          </a:p>
          <a:p>
            <a:pPr algn="ctr"/>
            <a:r>
              <a:rPr lang="en-US" dirty="0" smtClean="0"/>
              <a:t>Compton Scattering</a:t>
            </a:r>
            <a:endParaRPr lang="en-US" dirty="0"/>
          </a:p>
        </p:txBody>
      </p:sp>
      <p:grpSp>
        <p:nvGrpSpPr>
          <p:cNvPr id="92" name="Group 91"/>
          <p:cNvGrpSpPr/>
          <p:nvPr/>
        </p:nvGrpSpPr>
        <p:grpSpPr>
          <a:xfrm>
            <a:off x="4756416" y="2557737"/>
            <a:ext cx="2567239" cy="1704843"/>
            <a:chOff x="5734316" y="1973537"/>
            <a:chExt cx="2567239" cy="1704843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7463991" y="2611718"/>
              <a:ext cx="606279" cy="334559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 flipV="1">
              <a:off x="6480032" y="3051541"/>
              <a:ext cx="496427" cy="2585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372941" y="3019791"/>
              <a:ext cx="571990" cy="2585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 rot="12897697">
              <a:off x="6287083" y="2630061"/>
              <a:ext cx="710117" cy="183206"/>
            </a:xfrm>
            <a:prstGeom prst="rect">
              <a:avLst/>
            </a:prstGeom>
          </p:spPr>
        </p:pic>
        <p:cxnSp>
          <p:nvCxnSpPr>
            <p:cNvPr id="60" name="Straight Connector 59"/>
            <p:cNvCxnSpPr/>
            <p:nvPr/>
          </p:nvCxnSpPr>
          <p:spPr>
            <a:xfrm rot="10800000" flipV="1">
              <a:off x="5815779" y="2540867"/>
              <a:ext cx="529851" cy="45323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>
              <a:off x="6174796" y="2290282"/>
              <a:ext cx="421419" cy="79751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2" name="Picture 61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5734316" y="2309400"/>
              <a:ext cx="65822" cy="213921"/>
            </a:xfrm>
            <a:prstGeom prst="rect">
              <a:avLst/>
            </a:prstGeom>
          </p:spPr>
        </p:pic>
        <p:pic>
          <p:nvPicPr>
            <p:cNvPr id="63" name="Picture 62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6180244" y="1973537"/>
              <a:ext cx="130764" cy="217940"/>
            </a:xfrm>
            <a:prstGeom prst="rect">
              <a:avLst/>
            </a:prstGeom>
          </p:spPr>
        </p:pic>
        <p:pic>
          <p:nvPicPr>
            <p:cNvPr id="65" name="Picture 6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287410" y="3373580"/>
              <a:ext cx="254000" cy="304800"/>
            </a:xfrm>
            <a:prstGeom prst="rect">
              <a:avLst/>
            </a:prstGeom>
          </p:spPr>
        </p:pic>
        <p:cxnSp>
          <p:nvCxnSpPr>
            <p:cNvPr id="67" name="Straight Connector 66"/>
            <p:cNvCxnSpPr>
              <a:stCxn id="64" idx="5"/>
            </p:cNvCxnSpPr>
            <p:nvPr/>
          </p:nvCxnSpPr>
          <p:spPr>
            <a:xfrm rot="16200000" flipH="1">
              <a:off x="7429042" y="3074795"/>
              <a:ext cx="392302" cy="4084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459058" y="3038428"/>
              <a:ext cx="637194" cy="887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5" name="Picture 7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7791450" y="3371850"/>
              <a:ext cx="304800" cy="254000"/>
            </a:xfrm>
            <a:prstGeom prst="rect">
              <a:avLst/>
            </a:prstGeom>
          </p:spPr>
        </p:pic>
        <p:sp>
          <p:nvSpPr>
            <p:cNvPr id="64" name="Oval 63"/>
            <p:cNvSpPr/>
            <p:nvPr/>
          </p:nvSpPr>
          <p:spPr>
            <a:xfrm>
              <a:off x="6889056" y="2824577"/>
              <a:ext cx="623163" cy="30261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639219" y="2369258"/>
              <a:ext cx="66233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Meson</a:t>
              </a:r>
              <a:endParaRPr lang="en-US" sz="12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794516" y="728937"/>
            <a:ext cx="2361936" cy="1704843"/>
            <a:chOff x="4578616" y="525737"/>
            <a:chExt cx="2361936" cy="1704843"/>
          </a:xfrm>
        </p:grpSpPr>
        <p:cxnSp>
          <p:nvCxnSpPr>
            <p:cNvPr id="79" name="Straight Connector 78"/>
            <p:cNvCxnSpPr/>
            <p:nvPr/>
          </p:nvCxnSpPr>
          <p:spPr>
            <a:xfrm rot="10800000" flipV="1">
              <a:off x="5324332" y="1603741"/>
              <a:ext cx="496427" cy="2585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217241" y="1571991"/>
              <a:ext cx="571990" cy="2585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1" name="Picture 80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 rot="12897697">
              <a:off x="5131383" y="1182261"/>
              <a:ext cx="710117" cy="183206"/>
            </a:xfrm>
            <a:prstGeom prst="rect">
              <a:avLst/>
            </a:prstGeom>
          </p:spPr>
        </p:pic>
        <p:cxnSp>
          <p:nvCxnSpPr>
            <p:cNvPr id="82" name="Straight Connector 81"/>
            <p:cNvCxnSpPr/>
            <p:nvPr/>
          </p:nvCxnSpPr>
          <p:spPr>
            <a:xfrm rot="10800000" flipV="1">
              <a:off x="4660079" y="1093067"/>
              <a:ext cx="529851" cy="45323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5019096" y="842482"/>
              <a:ext cx="421419" cy="79751"/>
            </a:xfrm>
            <a:prstGeom prst="line">
              <a:avLst/>
            </a:prstGeom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Picture 8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4578616" y="861600"/>
              <a:ext cx="65822" cy="213921"/>
            </a:xfrm>
            <a:prstGeom prst="rect">
              <a:avLst/>
            </a:prstGeom>
          </p:spPr>
        </p:pic>
        <p:pic>
          <p:nvPicPr>
            <p:cNvPr id="85" name="Picture 8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5024544" y="525737"/>
              <a:ext cx="130764" cy="217940"/>
            </a:xfrm>
            <a:prstGeom prst="rect">
              <a:avLst/>
            </a:prstGeom>
          </p:spPr>
        </p:pic>
        <p:pic>
          <p:nvPicPr>
            <p:cNvPr id="86" name="Picture 85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5131710" y="1925780"/>
              <a:ext cx="254000" cy="304800"/>
            </a:xfrm>
            <a:prstGeom prst="rect">
              <a:avLst/>
            </a:prstGeom>
          </p:spPr>
        </p:pic>
        <p:cxnSp>
          <p:nvCxnSpPr>
            <p:cNvPr id="87" name="Straight Connector 86"/>
            <p:cNvCxnSpPr>
              <a:stCxn id="90" idx="5"/>
            </p:cNvCxnSpPr>
            <p:nvPr/>
          </p:nvCxnSpPr>
          <p:spPr>
            <a:xfrm rot="16200000" flipH="1">
              <a:off x="6273342" y="1626995"/>
              <a:ext cx="392302" cy="4084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6303358" y="1590628"/>
              <a:ext cx="637194" cy="887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9" name="Picture 8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tretch>
                  <a:fillRect/>
                </a:stretch>
              </p:blipFill>
            </mc:Choice>
            <mc:Fallback>
              <p:blipFill>
                <a:blip r:embed="rId13"/>
                <a:stretch>
                  <a:fillRect/>
                </a:stretch>
              </p:blipFill>
            </mc:Fallback>
          </mc:AlternateContent>
          <p:spPr>
            <a:xfrm>
              <a:off x="6635750" y="1924050"/>
              <a:ext cx="304800" cy="254000"/>
            </a:xfrm>
            <a:prstGeom prst="rect">
              <a:avLst/>
            </a:prstGeom>
          </p:spPr>
        </p:pic>
        <p:sp>
          <p:nvSpPr>
            <p:cNvPr id="90" name="Oval 89"/>
            <p:cNvSpPr/>
            <p:nvPr/>
          </p:nvSpPr>
          <p:spPr>
            <a:xfrm>
              <a:off x="5733356" y="1376777"/>
              <a:ext cx="623163" cy="30261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6036659" y="946877"/>
            <a:ext cx="2929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Deep Inelastic Scattering</a:t>
            </a:r>
          </a:p>
          <a:p>
            <a:pPr algn="ctr"/>
            <a:r>
              <a:rPr lang="en-US" dirty="0" smtClean="0"/>
              <a:t>(DIS)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2283356" y="2238387"/>
            <a:ext cx="4387850" cy="2590800"/>
            <a:chOff x="2249488" y="2085981"/>
            <a:chExt cx="4387850" cy="2590800"/>
          </a:xfrm>
        </p:grpSpPr>
        <p:sp>
          <p:nvSpPr>
            <p:cNvPr id="7" name="Isosceles Triangle 6"/>
            <p:cNvSpPr/>
            <p:nvPr/>
          </p:nvSpPr>
          <p:spPr>
            <a:xfrm flipV="1">
              <a:off x="2249488" y="2085981"/>
              <a:ext cx="4387850" cy="2590800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29663" y="2644246"/>
              <a:ext cx="12105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FF00"/>
                  </a:solidFill>
                  <a:latin typeface="Times New Roman"/>
                  <a:cs typeface="Times New Roman"/>
                </a:rPr>
                <a:t>QCD</a:t>
              </a:r>
              <a:endParaRPr lang="en-US" sz="3600" b="1" dirty="0">
                <a:solidFill>
                  <a:srgbClr val="FFFF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107576"/>
            <a:ext cx="8636000" cy="734635"/>
          </a:xfrm>
        </p:spPr>
        <p:txBody>
          <a:bodyPr anchor="ctr"/>
          <a:lstStyle/>
          <a:p>
            <a:r>
              <a:rPr lang="en-US" sz="2800" dirty="0" smtClean="0">
                <a:solidFill>
                  <a:srgbClr val="FFFFFF"/>
                </a:solidFill>
                <a:latin typeface="Comic Sans MS" pitchFamily="-105" charset="0"/>
                <a:cs typeface="Comic Sans MS" pitchFamily="-105" charset="0"/>
              </a:rPr>
              <a:t>The many fronts of experimental studies in an EIC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4997450" y="829733"/>
            <a:ext cx="4225952" cy="2506594"/>
            <a:chOff x="4997450" y="829733"/>
            <a:chExt cx="4225952" cy="2506594"/>
          </a:xfrm>
        </p:grpSpPr>
        <p:grpSp>
          <p:nvGrpSpPr>
            <p:cNvPr id="21" name="Group 20"/>
            <p:cNvGrpSpPr/>
            <p:nvPr/>
          </p:nvGrpSpPr>
          <p:grpSpPr>
            <a:xfrm>
              <a:off x="5245630" y="829733"/>
              <a:ext cx="3977772" cy="2506594"/>
              <a:chOff x="5237163" y="846667"/>
              <a:chExt cx="3977772" cy="2506594"/>
            </a:xfrm>
          </p:grpSpPr>
          <p:grpSp>
            <p:nvGrpSpPr>
              <p:cNvPr id="24" name="Group 26"/>
              <p:cNvGrpSpPr>
                <a:grpSpLocks/>
              </p:cNvGrpSpPr>
              <p:nvPr/>
            </p:nvGrpSpPr>
            <p:grpSpPr bwMode="auto">
              <a:xfrm>
                <a:off x="5237163" y="1112308"/>
                <a:ext cx="3977772" cy="2240953"/>
                <a:chOff x="5183841" y="563290"/>
                <a:chExt cx="3977118" cy="2240796"/>
              </a:xfrm>
            </p:grpSpPr>
            <p:sp>
              <p:nvSpPr>
                <p:cNvPr id="26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5183841" y="563290"/>
                  <a:ext cx="3977118" cy="7078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FF0000"/>
                      </a:solidFill>
                      <a:latin typeface="Calibri" pitchFamily="-105" charset="0"/>
                    </a:rPr>
                    <a:t>Transverse Momentum </a:t>
                  </a:r>
                  <a:r>
                    <a:rPr lang="en-US" sz="2000" dirty="0" smtClean="0">
                      <a:solidFill>
                        <a:srgbClr val="FF0000"/>
                      </a:solidFill>
                      <a:latin typeface="Calibri" pitchFamily="-105" charset="0"/>
                    </a:rPr>
                    <a:t>Distributions</a:t>
                  </a:r>
                </a:p>
                <a:p>
                  <a:pPr algn="ctr"/>
                  <a:r>
                    <a:rPr lang="en-US" sz="2000" dirty="0" smtClean="0">
                      <a:solidFill>
                        <a:srgbClr val="FF0000"/>
                      </a:solidFill>
                      <a:latin typeface="Calibri" pitchFamily="-105" charset="0"/>
                    </a:rPr>
                    <a:t>(</a:t>
                  </a:r>
                  <a:r>
                    <a:rPr lang="en-US" sz="2000" dirty="0" err="1" smtClean="0">
                      <a:solidFill>
                        <a:srgbClr val="FF0000"/>
                      </a:solidFill>
                      <a:latin typeface="Calibri" pitchFamily="-105" charset="0"/>
                    </a:rPr>
                    <a:t>TMDs</a:t>
                  </a:r>
                  <a:r>
                    <a:rPr lang="en-US" sz="2000" dirty="0" smtClean="0">
                      <a:solidFill>
                        <a:srgbClr val="FF0000"/>
                      </a:solidFill>
                      <a:latin typeface="Calibri" pitchFamily="-105" charset="0"/>
                    </a:rPr>
                    <a:t>)</a:t>
                  </a:r>
                  <a:endParaRPr lang="en-US" sz="2000" dirty="0">
                    <a:solidFill>
                      <a:srgbClr val="FF0000"/>
                    </a:solidFill>
                    <a:latin typeface="Calibri" pitchFamily="-105" charset="0"/>
                  </a:endParaRPr>
                </a:p>
              </p:txBody>
            </p:sp>
            <p:sp>
              <p:nvSpPr>
                <p:cNvPr id="27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6604596" y="1265312"/>
                  <a:ext cx="2556315" cy="15387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FF00FF"/>
                      </a:solidFill>
                      <a:latin typeface="Calibri" pitchFamily="-105" charset="0"/>
                    </a:rPr>
                    <a:t>Semi-Inclusive </a:t>
                  </a:r>
                  <a:r>
                    <a:rPr lang="en-US" sz="2000" b="1" dirty="0" smtClean="0">
                      <a:solidFill>
                        <a:srgbClr val="FF00FF"/>
                      </a:solidFill>
                      <a:latin typeface="Calibri" pitchFamily="-105" charset="0"/>
                    </a:rPr>
                    <a:t>DIS</a:t>
                  </a:r>
                </a:p>
                <a:p>
                  <a:r>
                    <a:rPr lang="en-US" sz="2000" b="1" dirty="0" smtClean="0">
                      <a:solidFill>
                        <a:srgbClr val="FF00FF"/>
                      </a:solidFill>
                      <a:latin typeface="Calibri" pitchFamily="-105" charset="0"/>
                    </a:rPr>
                    <a:t>In nucleons and nuclei</a:t>
                  </a:r>
                </a:p>
                <a:p>
                  <a:endParaRPr lang="en-US" dirty="0">
                    <a:solidFill>
                      <a:srgbClr val="FF00FF"/>
                    </a:solidFill>
                    <a:latin typeface="Calibri" pitchFamily="-105" charset="0"/>
                  </a:endParaRPr>
                </a:p>
                <a:p>
                  <a:r>
                    <a:rPr lang="en-US" dirty="0">
                      <a:solidFill>
                        <a:srgbClr val="000090"/>
                      </a:solidFill>
                      <a:latin typeface="Calibri" pitchFamily="-105" charset="0"/>
                    </a:rPr>
                    <a:t>Distributions and </a:t>
                  </a:r>
                </a:p>
                <a:p>
                  <a:r>
                    <a:rPr lang="en-US" dirty="0">
                      <a:solidFill>
                        <a:srgbClr val="000090"/>
                      </a:solidFill>
                      <a:latin typeface="Calibri" pitchFamily="-105" charset="0"/>
                    </a:rPr>
                    <a:t>Fragmentation functions</a:t>
                  </a:r>
                </a:p>
              </p:txBody>
            </p:sp>
          </p:grpSp>
          <p:sp>
            <p:nvSpPr>
              <p:cNvPr id="23" name="TextBox 22"/>
              <p:cNvSpPr txBox="1">
                <a:spLocks noChangeArrowheads="1"/>
              </p:cNvSpPr>
              <p:nvPr/>
            </p:nvSpPr>
            <p:spPr bwMode="auto">
              <a:xfrm>
                <a:off x="7007225" y="846667"/>
                <a:ext cx="119760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Calibri" pitchFamily="-105" charset="0"/>
                  </a:rPr>
                  <a:t>Since </a:t>
                </a:r>
                <a:r>
                  <a:rPr lang="en-US" dirty="0" smtClean="0">
                    <a:latin typeface="Calibri" pitchFamily="-105" charset="0"/>
                  </a:rPr>
                  <a:t>2002</a:t>
                </a:r>
                <a:endParaRPr lang="en-US" dirty="0">
                  <a:latin typeface="Calibri" pitchFamily="-105" charset="0"/>
                </a:endParaRPr>
              </a:p>
            </p:txBody>
          </p:sp>
        </p:grpSp>
        <p:cxnSp>
          <p:nvCxnSpPr>
            <p:cNvPr id="41" name="Straight Arrow Connector 40"/>
            <p:cNvCxnSpPr/>
            <p:nvPr/>
          </p:nvCxnSpPr>
          <p:spPr>
            <a:xfrm flipV="1">
              <a:off x="4997450" y="2282782"/>
              <a:ext cx="1574268" cy="727118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2982911" y="957854"/>
            <a:ext cx="2917825" cy="1839592"/>
            <a:chOff x="2982911" y="957854"/>
            <a:chExt cx="2917825" cy="1839592"/>
          </a:xfrm>
        </p:grpSpPr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2982911" y="957854"/>
              <a:ext cx="2917825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FF"/>
                  </a:solidFill>
                  <a:latin typeface="Calibri" pitchFamily="-105" charset="0"/>
                </a:rPr>
                <a:t>Inclusive</a:t>
              </a:r>
            </a:p>
            <a:p>
              <a:pPr algn="ctr"/>
              <a:endParaRPr lang="en-US" b="1" dirty="0" smtClean="0">
                <a:solidFill>
                  <a:srgbClr val="FF00FF"/>
                </a:solidFill>
                <a:latin typeface="Calibri" pitchFamily="-105" charset="0"/>
              </a:endParaRP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  <a:latin typeface="Calibri" pitchFamily="-105" charset="0"/>
                </a:rPr>
                <a:t>Parton distributions</a:t>
              </a:r>
            </a:p>
            <a:p>
              <a:pPr algn="ctr"/>
              <a:r>
                <a:rPr lang="en-US" dirty="0" smtClean="0">
                  <a:solidFill>
                    <a:srgbClr val="000090"/>
                  </a:solidFill>
                  <a:latin typeface="Calibri" pitchFamily="-105" charset="0"/>
                </a:rPr>
                <a:t>Sum </a:t>
              </a:r>
              <a:r>
                <a:rPr lang="en-US" dirty="0">
                  <a:solidFill>
                    <a:srgbClr val="000090"/>
                  </a:solidFill>
                  <a:latin typeface="Calibri" pitchFamily="-105" charset="0"/>
                </a:rPr>
                <a:t>rules and </a:t>
              </a:r>
              <a:r>
                <a:rPr lang="en-US" dirty="0" err="1" smtClean="0">
                  <a:solidFill>
                    <a:srgbClr val="000090"/>
                  </a:solidFill>
                  <a:latin typeface="Calibri" pitchFamily="-105" charset="0"/>
                </a:rPr>
                <a:t>polarizabilities</a:t>
              </a:r>
              <a:endParaRPr lang="en-US" dirty="0" smtClean="0">
                <a:solidFill>
                  <a:srgbClr val="000090"/>
                </a:solidFill>
                <a:latin typeface="Calibri" pitchFamily="-105" charset="0"/>
              </a:endParaRPr>
            </a:p>
            <a:p>
              <a:pPr algn="ctr"/>
              <a:endParaRPr lang="en-US" dirty="0">
                <a:solidFill>
                  <a:srgbClr val="000090"/>
                </a:solidFill>
                <a:latin typeface="Calibri" pitchFamily="-105" charset="0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5400000" flipH="1" flipV="1">
              <a:off x="4217990" y="2512492"/>
              <a:ext cx="568320" cy="1588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0" y="833967"/>
            <a:ext cx="3863531" cy="3693656"/>
            <a:chOff x="0" y="833967"/>
            <a:chExt cx="3863531" cy="3693656"/>
          </a:xfrm>
        </p:grpSpPr>
        <p:grpSp>
          <p:nvGrpSpPr>
            <p:cNvPr id="16" name="Group 36"/>
            <p:cNvGrpSpPr/>
            <p:nvPr/>
          </p:nvGrpSpPr>
          <p:grpSpPr>
            <a:xfrm>
              <a:off x="0" y="833967"/>
              <a:ext cx="3558737" cy="3693656"/>
              <a:chOff x="0" y="833967"/>
              <a:chExt cx="3558737" cy="3693656"/>
            </a:xfrm>
          </p:grpSpPr>
          <p:grpSp>
            <p:nvGrpSpPr>
              <p:cNvPr id="17" name="Group 25"/>
              <p:cNvGrpSpPr>
                <a:grpSpLocks/>
              </p:cNvGrpSpPr>
              <p:nvPr/>
            </p:nvGrpSpPr>
            <p:grpSpPr bwMode="auto">
              <a:xfrm>
                <a:off x="0" y="1112309"/>
                <a:ext cx="3558737" cy="3415314"/>
                <a:chOff x="-53985" y="563371"/>
                <a:chExt cx="3559398" cy="3413564"/>
              </a:xfrm>
            </p:grpSpPr>
            <p:sp>
              <p:nvSpPr>
                <p:cNvPr id="19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-53985" y="563371"/>
                  <a:ext cx="3559398" cy="7075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rgbClr val="FF0000"/>
                      </a:solidFill>
                      <a:latin typeface="Calibri" pitchFamily="-105" charset="0"/>
                    </a:rPr>
                    <a:t>Generalized Parton </a:t>
                  </a:r>
                  <a:r>
                    <a:rPr lang="en-US" sz="2000" dirty="0" smtClean="0">
                      <a:solidFill>
                        <a:srgbClr val="FF0000"/>
                      </a:solidFill>
                      <a:latin typeface="Calibri" pitchFamily="-105" charset="0"/>
                    </a:rPr>
                    <a:t>Distributions </a:t>
                  </a:r>
                </a:p>
                <a:p>
                  <a:pPr algn="ctr"/>
                  <a:r>
                    <a:rPr lang="en-US" sz="2000" dirty="0" smtClean="0">
                      <a:solidFill>
                        <a:srgbClr val="FF0000"/>
                      </a:solidFill>
                      <a:latin typeface="Calibri" pitchFamily="-105" charset="0"/>
                    </a:rPr>
                    <a:t>(</a:t>
                  </a:r>
                  <a:r>
                    <a:rPr lang="en-US" sz="2000" dirty="0" err="1" smtClean="0">
                      <a:solidFill>
                        <a:srgbClr val="FF0000"/>
                      </a:solidFill>
                      <a:latin typeface="Calibri" pitchFamily="-105" charset="0"/>
                    </a:rPr>
                    <a:t>GPDs</a:t>
                  </a:r>
                  <a:r>
                    <a:rPr lang="en-US" sz="2000" dirty="0" smtClean="0">
                      <a:solidFill>
                        <a:srgbClr val="FF0000"/>
                      </a:solidFill>
                      <a:latin typeface="Calibri" pitchFamily="-105" charset="0"/>
                    </a:rPr>
                    <a:t>)</a:t>
                  </a:r>
                  <a:endParaRPr lang="en-US" sz="2000" dirty="0">
                    <a:solidFill>
                      <a:srgbClr val="FF0000"/>
                    </a:solidFill>
                    <a:latin typeface="Calibri" pitchFamily="-105" charset="0"/>
                  </a:endParaRPr>
                </a:p>
              </p:txBody>
            </p:sp>
            <p:sp>
              <p:nvSpPr>
                <p:cNvPr id="20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91241" y="1300651"/>
                  <a:ext cx="2364981" cy="26762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2000" b="1" dirty="0">
                      <a:solidFill>
                        <a:srgbClr val="FF00FF"/>
                      </a:solidFill>
                      <a:latin typeface="Calibri" pitchFamily="-105" charset="0"/>
                    </a:rPr>
                    <a:t>Exclusive </a:t>
                  </a:r>
                  <a:r>
                    <a:rPr lang="en-US" sz="2000" b="1" dirty="0" smtClean="0">
                      <a:solidFill>
                        <a:srgbClr val="FF00FF"/>
                      </a:solidFill>
                      <a:latin typeface="Calibri" pitchFamily="-105" charset="0"/>
                    </a:rPr>
                    <a:t>reactions</a:t>
                  </a:r>
                </a:p>
                <a:p>
                  <a:pPr algn="ctr"/>
                  <a:r>
                    <a:rPr lang="en-US" sz="2000" b="1" dirty="0" smtClean="0">
                      <a:solidFill>
                        <a:srgbClr val="FF00FF"/>
                      </a:solidFill>
                      <a:latin typeface="Calibri" pitchFamily="-105" charset="0"/>
                    </a:rPr>
                    <a:t>In nucleons and nuclei </a:t>
                  </a:r>
                  <a:endParaRPr lang="en-US" sz="2000" b="1" dirty="0">
                    <a:solidFill>
                      <a:srgbClr val="FF00FF"/>
                    </a:solidFill>
                    <a:latin typeface="Calibri" pitchFamily="-105" charset="0"/>
                  </a:endParaRPr>
                </a:p>
                <a:p>
                  <a:pPr algn="ctr"/>
                  <a:endParaRPr lang="en-US" dirty="0">
                    <a:solidFill>
                      <a:srgbClr val="FF00FF"/>
                    </a:solidFill>
                    <a:latin typeface="Calibri" pitchFamily="-105" charset="0"/>
                  </a:endParaRPr>
                </a:p>
                <a:p>
                  <a:pPr algn="ctr"/>
                  <a:r>
                    <a:rPr lang="en-US" dirty="0">
                      <a:solidFill>
                        <a:srgbClr val="000090"/>
                      </a:solidFill>
                      <a:latin typeface="Calibri" pitchFamily="-105" charset="0"/>
                    </a:rPr>
                    <a:t>Elastic form factors</a:t>
                  </a:r>
                </a:p>
                <a:p>
                  <a:pPr algn="ctr"/>
                  <a:r>
                    <a:rPr lang="en-US" dirty="0">
                      <a:solidFill>
                        <a:srgbClr val="000090"/>
                      </a:solidFill>
                      <a:latin typeface="Calibri" pitchFamily="-105" charset="0"/>
                    </a:rPr>
                    <a:t>Deep Virtual Compton Scattering</a:t>
                  </a:r>
                </a:p>
                <a:p>
                  <a:pPr algn="ctr"/>
                  <a:r>
                    <a:rPr lang="en-US" dirty="0">
                      <a:solidFill>
                        <a:srgbClr val="000090"/>
                      </a:solidFill>
                      <a:latin typeface="Calibri" pitchFamily="-105" charset="0"/>
                    </a:rPr>
                    <a:t>Deep Virtual Meson Production</a:t>
                  </a:r>
                </a:p>
              </p:txBody>
            </p:sp>
          </p:grp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>
                <a:off x="685800" y="833967"/>
                <a:ext cx="1196975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Calibri" pitchFamily="-105" charset="0"/>
                  </a:rPr>
                  <a:t>Since 1998</a:t>
                </a:r>
              </a:p>
            </p:txBody>
          </p:sp>
        </p:grpSp>
        <p:cxnSp>
          <p:nvCxnSpPr>
            <p:cNvPr id="47" name="Straight Arrow Connector 46"/>
            <p:cNvCxnSpPr/>
            <p:nvPr/>
          </p:nvCxnSpPr>
          <p:spPr>
            <a:xfrm>
              <a:off x="2340506" y="2263732"/>
              <a:ext cx="1523025" cy="727118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2155824" y="3442983"/>
            <a:ext cx="4572000" cy="2032535"/>
            <a:chOff x="2155824" y="3442983"/>
            <a:chExt cx="4572000" cy="2032535"/>
          </a:xfrm>
        </p:grpSpPr>
        <p:grpSp>
          <p:nvGrpSpPr>
            <p:cNvPr id="37" name="Group 36"/>
            <p:cNvGrpSpPr/>
            <p:nvPr/>
          </p:nvGrpSpPr>
          <p:grpSpPr>
            <a:xfrm>
              <a:off x="2155824" y="4829187"/>
              <a:ext cx="4572000" cy="646331"/>
              <a:chOff x="2155824" y="4829187"/>
              <a:chExt cx="4572000" cy="646331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738041" y="4829188"/>
                <a:ext cx="3637359" cy="646330"/>
              </a:xfrm>
              <a:prstGeom prst="rect">
                <a:avLst/>
              </a:prstGeom>
              <a:solidFill>
                <a:srgbClr val="EAFDC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dirty="0">
                  <a:solidFill>
                    <a:srgbClr val="000090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2155824" y="4829187"/>
                <a:ext cx="4572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 smtClean="0">
                    <a:latin typeface="Calibri" pitchFamily="-105" charset="0"/>
                  </a:rPr>
                  <a:t>Electroweak</a:t>
                </a:r>
              </a:p>
              <a:p>
                <a:pPr algn="ctr"/>
                <a:r>
                  <a:rPr lang="en-US" dirty="0" smtClean="0">
                    <a:latin typeface="Calibri" pitchFamily="-105" charset="0"/>
                  </a:rPr>
                  <a:t>probe to </a:t>
                </a:r>
                <a:r>
                  <a:rPr lang="en-US" dirty="0" err="1" smtClean="0">
                    <a:latin typeface="Calibri" pitchFamily="-105" charset="0"/>
                  </a:rPr>
                  <a:t>hadronic</a:t>
                </a:r>
                <a:r>
                  <a:rPr lang="en-US" dirty="0" smtClean="0">
                    <a:latin typeface="Calibri" pitchFamily="-105" charset="0"/>
                  </a:rPr>
                  <a:t> systems</a:t>
                </a:r>
                <a:endParaRPr lang="en-US" dirty="0">
                  <a:latin typeface="Calibri" pitchFamily="-105" charset="0"/>
                </a:endParaRPr>
              </a:p>
            </p:txBody>
          </p:sp>
        </p:grpSp>
        <p:cxnSp>
          <p:nvCxnSpPr>
            <p:cNvPr id="51" name="Straight Arrow Connector 50"/>
            <p:cNvCxnSpPr>
              <a:stCxn id="7" idx="0"/>
            </p:cNvCxnSpPr>
            <p:nvPr/>
          </p:nvCxnSpPr>
          <p:spPr>
            <a:xfrm rot="5400000" flipH="1" flipV="1">
              <a:off x="3786691" y="4133572"/>
              <a:ext cx="1386204" cy="5025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578939"/>
          </a:xfrm>
        </p:spPr>
        <p:txBody>
          <a:bodyPr anchor="ctr"/>
          <a:lstStyle/>
          <a:p>
            <a:r>
              <a:rPr lang="en-US" sz="3200" dirty="0" smtClean="0"/>
              <a:t>Successes of QCD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44" y="857737"/>
            <a:ext cx="4264231" cy="1929413"/>
          </a:xfrm>
        </p:spPr>
        <p:txBody>
          <a:bodyPr>
            <a:normAutofit/>
          </a:bodyPr>
          <a:lstStyle/>
          <a:p>
            <a:pPr lvl="1">
              <a:buClr>
                <a:srgbClr val="FF0000"/>
              </a:buClr>
              <a:buFont typeface="Wingdings" charset="2"/>
              <a:buChar char="Ø"/>
            </a:pPr>
            <a:r>
              <a:rPr lang="en-US" sz="1600" b="1" dirty="0" smtClean="0">
                <a:solidFill>
                  <a:srgbClr val="660066"/>
                </a:solidFill>
              </a:rPr>
              <a:t>At low Energy: </a:t>
            </a:r>
            <a:r>
              <a:rPr lang="en-US" sz="1600" dirty="0" err="1" smtClean="0">
                <a:solidFill>
                  <a:srgbClr val="000090"/>
                </a:solidFill>
              </a:rPr>
              <a:t>Hadron</a:t>
            </a:r>
            <a:r>
              <a:rPr lang="en-US" sz="1600" dirty="0" smtClean="0">
                <a:solidFill>
                  <a:srgbClr val="000090"/>
                </a:solidFill>
              </a:rPr>
              <a:t> Mass Spectrum  from Lattice</a:t>
            </a:r>
          </a:p>
          <a:p>
            <a:pPr lvl="1">
              <a:buClr>
                <a:srgbClr val="FF0000"/>
              </a:buClr>
              <a:buFont typeface="Wingdings" charset="2"/>
              <a:buChar char="Ø"/>
            </a:pPr>
            <a:endParaRPr lang="en-US" sz="1600" b="1" dirty="0" smtClean="0">
              <a:solidFill>
                <a:srgbClr val="660066"/>
              </a:solidFill>
            </a:endParaRPr>
          </a:p>
          <a:p>
            <a:pPr lvl="1">
              <a:buClr>
                <a:srgbClr val="FF0000"/>
              </a:buClr>
              <a:buFont typeface="Wingdings" charset="2"/>
              <a:buChar char="Ø"/>
            </a:pPr>
            <a:endParaRPr lang="en-US" sz="1600" b="1" dirty="0" smtClean="0">
              <a:solidFill>
                <a:srgbClr val="660066"/>
              </a:solidFill>
            </a:endParaRPr>
          </a:p>
          <a:p>
            <a:pPr lvl="1">
              <a:buClr>
                <a:srgbClr val="FF0000"/>
              </a:buClr>
              <a:buFont typeface="Wingdings" charset="2"/>
              <a:buChar char="Ø"/>
            </a:pPr>
            <a:r>
              <a:rPr lang="en-US" sz="1600" b="1" dirty="0" smtClean="0">
                <a:solidFill>
                  <a:srgbClr val="660066"/>
                </a:solidFill>
              </a:rPr>
              <a:t>At high Energy: </a:t>
            </a:r>
            <a:r>
              <a:rPr lang="en-US" sz="1600" dirty="0" smtClean="0">
                <a:solidFill>
                  <a:srgbClr val="000090"/>
                </a:solidFill>
              </a:rPr>
              <a:t>Asymptotic freedom + </a:t>
            </a:r>
            <a:r>
              <a:rPr lang="en-US" sz="1600" dirty="0" err="1" smtClean="0">
                <a:solidFill>
                  <a:srgbClr val="000090"/>
                </a:solidFill>
              </a:rPr>
              <a:t>perturbative</a:t>
            </a:r>
            <a:r>
              <a:rPr lang="en-US" sz="1600" dirty="0" smtClean="0">
                <a:solidFill>
                  <a:srgbClr val="000090"/>
                </a:solidFill>
              </a:rPr>
              <a:t> QCD</a:t>
            </a:r>
            <a:endParaRPr lang="en-US" sz="1600" b="1" dirty="0" smtClean="0">
              <a:solidFill>
                <a:srgbClr val="660066"/>
              </a:solidFill>
            </a:endParaRP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42" y="3073200"/>
            <a:ext cx="2631189" cy="377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Screen shot 2013-02-09 at 3.52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29986" y="3942691"/>
            <a:ext cx="6145672" cy="2493393"/>
          </a:xfrm>
          <a:prstGeom prst="rect">
            <a:avLst/>
          </a:prstGeom>
        </p:spPr>
      </p:pic>
      <p:pic>
        <p:nvPicPr>
          <p:cNvPr id="9" name="Picture 8" descr="Screen shot 2012-02-20 at 4.03.41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838250" y="995447"/>
            <a:ext cx="3982246" cy="2510059"/>
          </a:xfrm>
          <a:prstGeom prst="rect">
            <a:avLst/>
          </a:prstGeom>
        </p:spPr>
      </p:pic>
      <p:sp>
        <p:nvSpPr>
          <p:cNvPr id="10" name="Striped Right Arrow 9"/>
          <p:cNvSpPr/>
          <p:nvPr/>
        </p:nvSpPr>
        <p:spPr>
          <a:xfrm rot="2152815">
            <a:off x="2706837" y="3181298"/>
            <a:ext cx="763808" cy="446597"/>
          </a:xfrm>
          <a:prstGeom prst="stripedRightArrow">
            <a:avLst/>
          </a:prstGeom>
          <a:solidFill>
            <a:schemeClr val="accent6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42" y="2787150"/>
            <a:ext cx="3161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Measure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</a:rPr>
              <a:t>e-p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 at 0.3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</a:rPr>
              <a:t>TeV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 (Hera) 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8284" y="3809357"/>
            <a:ext cx="47115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Predict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</a:rPr>
              <a:t>p-p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</a:rPr>
              <a:t>p-pbar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 at 0.2, 1.96 and 7 </a:t>
            </a:r>
            <a:r>
              <a:rPr lang="en-US" sz="1600" b="1" dirty="0" err="1" smtClean="0">
                <a:solidFill>
                  <a:schemeClr val="accent5">
                    <a:lumMod val="75000"/>
                  </a:schemeClr>
                </a:solidFill>
              </a:rPr>
              <a:t>TeV</a:t>
            </a: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7576"/>
            <a:ext cx="8859758" cy="734635"/>
          </a:xfrm>
        </p:spPr>
        <p:txBody>
          <a:bodyPr/>
          <a:lstStyle/>
          <a:p>
            <a:r>
              <a:rPr lang="en-US" sz="2800" dirty="0" smtClean="0"/>
              <a:t>Quoting from F. </a:t>
            </a:r>
            <a:r>
              <a:rPr lang="en-US" sz="2800" dirty="0" err="1" smtClean="0"/>
              <a:t>Wilczek</a:t>
            </a:r>
            <a:r>
              <a:rPr lang="en-US" sz="2800" dirty="0" smtClean="0"/>
              <a:t> (XXIV Quark Matter 2014)</a:t>
            </a:r>
            <a:endParaRPr lang="en-US" sz="2800" dirty="0"/>
          </a:p>
        </p:txBody>
      </p:sp>
      <p:pic>
        <p:nvPicPr>
          <p:cNvPr id="7" name="Content Placeholder 6" descr="Wilczek_1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13161" b="-13161"/>
              <a:stretch>
                <a:fillRect/>
              </a:stretch>
            </p:blipFill>
          </mc:Choice>
          <mc:Fallback>
            <p:blipFill>
              <a:blip r:embed="rId3"/>
              <a:srcRect t="-13161" b="-13161"/>
              <a:stretch>
                <a:fillRect/>
              </a:stretch>
            </p:blipFill>
          </mc:Fallback>
        </mc:AlternateContent>
        <p:spPr>
          <a:xfrm>
            <a:off x="215900" y="1016000"/>
            <a:ext cx="2828925" cy="163056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LRP Town Meeting, Temple Univ., Philadelphia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 descr="Wilczek-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03200" y="2646569"/>
            <a:ext cx="4470400" cy="2635534"/>
          </a:xfrm>
          <a:prstGeom prst="rect">
            <a:avLst/>
          </a:prstGeom>
        </p:spPr>
      </p:pic>
      <p:pic>
        <p:nvPicPr>
          <p:cNvPr id="9" name="Picture 8" descr="Wilczek-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605258" y="1954080"/>
            <a:ext cx="4470400" cy="33280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3600" y="1211590"/>
            <a:ext cx="3944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4040"/>
                </a:solidFill>
              </a:rPr>
              <a:t>Emergent Phenomena</a:t>
            </a:r>
            <a:endParaRPr lang="en-US" sz="2800" dirty="0">
              <a:solidFill>
                <a:srgbClr val="FF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73320-B7C5-2046-BB1A-66D7C60C4B1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Slide Number Placeholder 20"/>
          <p:cNvSpPr txBox="1">
            <a:spLocks/>
          </p:cNvSpPr>
          <p:nvPr/>
        </p:nvSpPr>
        <p:spPr>
          <a:xfrm>
            <a:off x="8085058" y="6436084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AED99-7FB4-404E-8A97-64753DCE4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09/14/14</a:t>
            </a:r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6261100" y="3799909"/>
            <a:ext cx="2882900" cy="2973420"/>
            <a:chOff x="6261100" y="3799909"/>
            <a:chExt cx="2882900" cy="2973420"/>
          </a:xfrm>
        </p:grpSpPr>
        <p:pic>
          <p:nvPicPr>
            <p:cNvPr id="23" name="Picture 22" descr="nucleus_to_quark_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64944" y="4351862"/>
              <a:ext cx="2479056" cy="242146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261100" y="3799909"/>
              <a:ext cx="28829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Quarks &amp; Gluons</a:t>
              </a:r>
              <a:endParaRPr lang="en-US" sz="26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85520" y="279994"/>
            <a:ext cx="2570379" cy="3123606"/>
            <a:chOff x="122021" y="36645"/>
            <a:chExt cx="2472492" cy="2963164"/>
          </a:xfrm>
        </p:grpSpPr>
        <p:pic>
          <p:nvPicPr>
            <p:cNvPr id="24" name="Picture 23" descr="nucleus_to_quark_3.png"/>
            <p:cNvPicPr>
              <a:picLocks noChangeAspect="1"/>
            </p:cNvPicPr>
            <p:nvPr/>
          </p:nvPicPr>
          <p:blipFill>
            <a:blip r:embed="rId4"/>
            <a:srcRect r="8137" b="6326"/>
            <a:stretch>
              <a:fillRect/>
            </a:stretch>
          </p:blipFill>
          <p:spPr>
            <a:xfrm>
              <a:off x="122021" y="550462"/>
              <a:ext cx="2472492" cy="244934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61220" y="36645"/>
              <a:ext cx="1479942" cy="467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/>
                <a:t>Nucleon</a:t>
              </a:r>
              <a:endParaRPr lang="en-US" sz="2600" dirty="0"/>
            </a:p>
          </p:txBody>
        </p:sp>
      </p:grpSp>
      <p:pic>
        <p:nvPicPr>
          <p:cNvPr id="17" name="Picture 16" descr="Image241.jpg"/>
          <p:cNvPicPr>
            <a:picLocks noChangeAspect="1"/>
          </p:cNvPicPr>
          <p:nvPr/>
        </p:nvPicPr>
        <p:blipFill>
          <a:blip r:embed="rId5"/>
          <a:srcRect l="5171" t="-2545" r="-6009"/>
          <a:stretch>
            <a:fillRect/>
          </a:stretch>
        </p:blipFill>
        <p:spPr>
          <a:xfrm>
            <a:off x="7176567" y="4838700"/>
            <a:ext cx="1899091" cy="1934629"/>
          </a:xfrm>
          <a:prstGeom prst="ellipse">
            <a:avLst/>
          </a:prstGeom>
          <a:effectLst>
            <a:glow rad="101600">
              <a:srgbClr val="800000">
                <a:alpha val="75000"/>
              </a:srgbClr>
            </a:glow>
          </a:effectLst>
        </p:spPr>
      </p:pic>
      <p:grpSp>
        <p:nvGrpSpPr>
          <p:cNvPr id="26" name="Group 25"/>
          <p:cNvGrpSpPr/>
          <p:nvPr/>
        </p:nvGrpSpPr>
        <p:grpSpPr>
          <a:xfrm>
            <a:off x="2320249" y="997521"/>
            <a:ext cx="6488425" cy="1308032"/>
            <a:chOff x="2320249" y="997521"/>
            <a:chExt cx="6488425" cy="1308032"/>
          </a:xfrm>
        </p:grpSpPr>
        <p:sp>
          <p:nvSpPr>
            <p:cNvPr id="25" name="Curved Down Arrow 24"/>
            <p:cNvSpPr/>
            <p:nvPr/>
          </p:nvSpPr>
          <p:spPr>
            <a:xfrm rot="1991616">
              <a:off x="2320249" y="997521"/>
              <a:ext cx="6488425" cy="1308032"/>
            </a:xfrm>
            <a:prstGeom prst="curved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718105">
              <a:off x="2738304" y="1121936"/>
              <a:ext cx="42371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Probing deeper for the fundamental degrees of freedom, quarks and gluons</a:t>
              </a:r>
              <a:endPara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27" name="Picture 26" descr="Image239.jpg"/>
          <p:cNvPicPr>
            <a:picLocks noChangeAspect="1"/>
          </p:cNvPicPr>
          <p:nvPr/>
        </p:nvPicPr>
        <p:blipFill>
          <a:blip r:embed="rId6"/>
          <a:srcRect l="7581" t="3014" r="11592" b="12419"/>
          <a:stretch>
            <a:fillRect/>
          </a:stretch>
        </p:blipFill>
        <p:spPr>
          <a:xfrm>
            <a:off x="25400" y="-13117"/>
            <a:ext cx="3088430" cy="4305469"/>
          </a:xfrm>
          <a:prstGeom prst="rect">
            <a:avLst/>
          </a:prstGeom>
          <a:scene3d>
            <a:camera prst="orthographicFront">
              <a:rot lat="0" lon="21599978" rev="0"/>
            </a:camera>
            <a:lightRig rig="threePt" dir="t"/>
          </a:scene3d>
        </p:spPr>
      </p:pic>
      <p:grpSp>
        <p:nvGrpSpPr>
          <p:cNvPr id="32" name="Group 31"/>
          <p:cNvGrpSpPr/>
          <p:nvPr/>
        </p:nvGrpSpPr>
        <p:grpSpPr>
          <a:xfrm>
            <a:off x="556298" y="4967115"/>
            <a:ext cx="6168710" cy="1308032"/>
            <a:chOff x="556298" y="4967115"/>
            <a:chExt cx="6168710" cy="1308032"/>
          </a:xfrm>
        </p:grpSpPr>
        <p:sp>
          <p:nvSpPr>
            <p:cNvPr id="31" name="TextBox 30"/>
            <p:cNvSpPr txBox="1"/>
            <p:nvPr/>
          </p:nvSpPr>
          <p:spPr>
            <a:xfrm rot="1523206">
              <a:off x="1728320" y="5206257"/>
              <a:ext cx="41611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008000"/>
                  </a:solidFill>
                </a:rPr>
                <a:t>Emergent Phenomenon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28" name="Curved Down Arrow 27"/>
            <p:cNvSpPr/>
            <p:nvPr/>
          </p:nvSpPr>
          <p:spPr>
            <a:xfrm rot="12198722">
              <a:off x="556298" y="4967115"/>
              <a:ext cx="6168710" cy="1308032"/>
            </a:xfrm>
            <a:prstGeom prst="curvedDownArrow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5327</TotalTime>
  <Words>2283</Words>
  <Application>Microsoft Macintosh PowerPoint</Application>
  <PresentationFormat>On-screen Show (4:3)</PresentationFormat>
  <Paragraphs>405</Paragraphs>
  <Slides>29</Slides>
  <Notes>12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Breeze</vt:lpstr>
      <vt:lpstr>Equation</vt:lpstr>
      <vt:lpstr>Probing Nucleon Structure at an   Electron Ion Collider</vt:lpstr>
      <vt:lpstr>Nuclear Science and QCD</vt:lpstr>
      <vt:lpstr> The Science Problem ?</vt:lpstr>
      <vt:lpstr>Slide 4</vt:lpstr>
      <vt:lpstr>Experimental Tools: Scattering</vt:lpstr>
      <vt:lpstr>The many fronts of experimental studies in an EIC</vt:lpstr>
      <vt:lpstr>Successes of QCD</vt:lpstr>
      <vt:lpstr>Quoting from F. Wilczek (XXIV Quark Matter 2014)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Temple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Zein-Eddine Meziani</dc:creator>
  <cp:lastModifiedBy>Zein-Eddine Meziani</cp:lastModifiedBy>
  <cp:revision>199</cp:revision>
  <cp:lastPrinted>2014-02-24T15:55:07Z</cp:lastPrinted>
  <dcterms:created xsi:type="dcterms:W3CDTF">2014-09-14T09:44:18Z</dcterms:created>
  <dcterms:modified xsi:type="dcterms:W3CDTF">2014-09-14T09:48:15Z</dcterms:modified>
</cp:coreProperties>
</file>