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4.bin" ContentType="application/vnd.openxmlformats-officedocument.oleObject"/>
  <Override PartName="/ppt/notesSlides/notesSlide19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0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477" r:id="rId2"/>
    <p:sldId id="658" r:id="rId3"/>
    <p:sldId id="661" r:id="rId4"/>
    <p:sldId id="662" r:id="rId5"/>
    <p:sldId id="660" r:id="rId6"/>
    <p:sldId id="688" r:id="rId7"/>
    <p:sldId id="697" r:id="rId8"/>
    <p:sldId id="689" r:id="rId9"/>
    <p:sldId id="690" r:id="rId10"/>
    <p:sldId id="693" r:id="rId11"/>
    <p:sldId id="579" r:id="rId12"/>
    <p:sldId id="694" r:id="rId13"/>
    <p:sldId id="580" r:id="rId14"/>
    <p:sldId id="407" r:id="rId15"/>
    <p:sldId id="441" r:id="rId16"/>
    <p:sldId id="695" r:id="rId17"/>
    <p:sldId id="680" r:id="rId18"/>
    <p:sldId id="732" r:id="rId19"/>
    <p:sldId id="696" r:id="rId20"/>
    <p:sldId id="710" r:id="rId21"/>
    <p:sldId id="698" r:id="rId22"/>
    <p:sldId id="588" r:id="rId23"/>
    <p:sldId id="683" r:id="rId24"/>
    <p:sldId id="725" r:id="rId25"/>
    <p:sldId id="715" r:id="rId26"/>
    <p:sldId id="703" r:id="rId27"/>
    <p:sldId id="704" r:id="rId28"/>
    <p:sldId id="705" r:id="rId29"/>
    <p:sldId id="730" r:id="rId30"/>
    <p:sldId id="706" r:id="rId31"/>
    <p:sldId id="729" r:id="rId32"/>
    <p:sldId id="727" r:id="rId33"/>
    <p:sldId id="699" r:id="rId34"/>
    <p:sldId id="720" r:id="rId35"/>
    <p:sldId id="745" r:id="rId36"/>
    <p:sldId id="747" r:id="rId37"/>
    <p:sldId id="675" r:id="rId38"/>
    <p:sldId id="741" r:id="rId39"/>
    <p:sldId id="738" r:id="rId40"/>
    <p:sldId id="742" r:id="rId41"/>
    <p:sldId id="743" r:id="rId42"/>
    <p:sldId id="718" r:id="rId43"/>
    <p:sldId id="737" r:id="rId44"/>
    <p:sldId id="708" r:id="rId45"/>
    <p:sldId id="719" r:id="rId46"/>
    <p:sldId id="721" r:id="rId47"/>
    <p:sldId id="679" r:id="rId48"/>
    <p:sldId id="746" r:id="rId49"/>
    <p:sldId id="722" r:id="rId50"/>
    <p:sldId id="739" r:id="rId51"/>
    <p:sldId id="740" r:id="rId52"/>
    <p:sldId id="734" r:id="rId53"/>
    <p:sldId id="735" r:id="rId54"/>
    <p:sldId id="748" r:id="rId55"/>
  </p:sldIdLst>
  <p:sldSz cx="9144000" cy="6858000" type="overhead"/>
  <p:notesSz cx="7315200" cy="96012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har char="•"/>
      <a:defRPr kumimoji="1" sz="2200" i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har char="•"/>
      <a:defRPr kumimoji="1" sz="2200" i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har char="•"/>
      <a:defRPr kumimoji="1" sz="2200" i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har char="•"/>
      <a:defRPr kumimoji="1" sz="2200" i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har char="•"/>
      <a:defRPr kumimoji="1" sz="2200" i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200" i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200" i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200" i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200" i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66CCFF"/>
    <a:srgbClr val="333300"/>
    <a:srgbClr val="FF0000"/>
    <a:srgbClr val="FFFF99"/>
    <a:srgbClr val="CC6600"/>
    <a:srgbClr val="3399FF"/>
    <a:srgbClr val="FF0066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1" autoAdjust="0"/>
    <p:restoredTop sz="94958" autoAdjust="0"/>
  </p:normalViewPr>
  <p:slideViewPr>
    <p:cSldViewPr>
      <p:cViewPr>
        <p:scale>
          <a:sx n="72" d="100"/>
          <a:sy n="72" d="100"/>
        </p:scale>
        <p:origin x="-1704" y="-2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7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7025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1" tIns="47856" rIns="95711" bIns="47856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kumimoji="0" sz="1400" i="0"/>
            </a:lvl1pPr>
          </a:lstStyle>
          <a:p>
            <a:r>
              <a:rPr lang="en-US"/>
              <a:t>William A. Zajc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46" y="2"/>
            <a:ext cx="317025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1" tIns="47856" rIns="95711" bIns="47856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400" i="0"/>
            </a:lvl1pPr>
          </a:lstStyle>
          <a:p>
            <a:endParaRPr lang="en-US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1142"/>
            <a:ext cx="317025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1" tIns="47856" rIns="95711" bIns="47856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kumimoji="0" sz="1400" i="0"/>
            </a:lvl1pPr>
          </a:lstStyle>
          <a:p>
            <a:r>
              <a:rPr lang="en-US"/>
              <a:t>Imaging the Final-State Phase Space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46" y="9121142"/>
            <a:ext cx="317025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1" tIns="47856" rIns="95711" bIns="47856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400" i="0"/>
            </a:lvl1pPr>
          </a:lstStyle>
          <a:p>
            <a:fld id="{081A1F56-BE78-437D-9594-2B7B368780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8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7025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1" tIns="47856" rIns="95711" bIns="47856" numCol="1" anchor="t" anchorCtr="0" compatLnSpc="1">
            <a:prstTxWarp prst="textNoShape">
              <a:avLst/>
            </a:prstTxWarp>
          </a:bodyPr>
          <a:lstStyle>
            <a:lvl1pPr algn="l">
              <a:defRPr kumimoji="0" sz="1400" i="0"/>
            </a:lvl1pPr>
          </a:lstStyle>
          <a:p>
            <a:endParaRPr lang="en-US"/>
          </a:p>
        </p:txBody>
      </p:sp>
      <p:sp>
        <p:nvSpPr>
          <p:cNvPr id="36250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71588" y="722313"/>
            <a:ext cx="4797425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691" y="4560571"/>
            <a:ext cx="5365821" cy="431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1" tIns="47856" rIns="95711" bIns="47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46" y="2"/>
            <a:ext cx="317025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1" tIns="47856" rIns="95711" bIns="47856" numCol="1" anchor="t" anchorCtr="0" compatLnSpc="1">
            <a:prstTxWarp prst="textNoShape">
              <a:avLst/>
            </a:prstTxWarp>
          </a:bodyPr>
          <a:lstStyle>
            <a:lvl1pPr algn="r">
              <a:defRPr kumimoji="0" sz="1400" i="0"/>
            </a:lvl1pPr>
          </a:lstStyle>
          <a:p>
            <a:endParaRPr lang="en-US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1142"/>
            <a:ext cx="317025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1" tIns="47856" rIns="95711" bIns="47856" numCol="1" anchor="b" anchorCtr="0" compatLnSpc="1">
            <a:prstTxWarp prst="textNoShape">
              <a:avLst/>
            </a:prstTxWarp>
          </a:bodyPr>
          <a:lstStyle>
            <a:lvl1pPr algn="l">
              <a:defRPr kumimoji="0" sz="1400" i="0"/>
            </a:lvl1pPr>
          </a:lstStyle>
          <a:p>
            <a:endParaRPr 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46" y="9121142"/>
            <a:ext cx="317025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1" tIns="47856" rIns="95711" bIns="47856" numCol="1" anchor="b" anchorCtr="0" compatLnSpc="1">
            <a:prstTxWarp prst="textNoShape">
              <a:avLst/>
            </a:prstTxWarp>
          </a:bodyPr>
          <a:lstStyle>
            <a:lvl1pPr algn="r">
              <a:defRPr kumimoji="0" sz="1400" i="0"/>
            </a:lvl1pPr>
          </a:lstStyle>
          <a:p>
            <a:fld id="{4019369D-C755-4A6B-BECB-722EF72312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69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C50EE-9AA5-4C65-8007-0D659FEC23C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369D-C755-4A6B-BECB-722EF72312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9" y="4560888"/>
            <a:ext cx="5851525" cy="4319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17998-6E04-4259-BF41-3F02D7F669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4DAE3-F702-44FB-ACED-EEAAC2313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0"/>
            <a:ext cx="20002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0"/>
            <a:ext cx="58483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C255D-E8AD-4624-B0BA-E6FAEC0B73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28800" y="-47625"/>
            <a:ext cx="73152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908050"/>
            <a:ext cx="36957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87850" y="908050"/>
            <a:ext cx="36957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9750" y="3575050"/>
            <a:ext cx="36957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7850" y="3575050"/>
            <a:ext cx="36957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C9F2-710B-4A97-9C32-94890484A6E9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b="0"/>
          </a:p>
        </p:txBody>
      </p:sp>
    </p:spTree>
  </p:cSld>
  <p:clrMapOvr>
    <a:masterClrMapping/>
  </p:clrMapOvr>
  <p:transition xmlns:p14="http://schemas.microsoft.com/office/powerpoint/2010/main"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2CA8A-49B1-44D0-B863-6C6BFD9BB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4BE8D-505E-41C0-BADE-4326E1535F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371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371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b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DBCED-89B4-4F17-B19C-953979D878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b="0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A0814-8645-4A62-99CA-CEA0A5A08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b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847BC-F7D0-4197-B369-101D320A2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b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1B583-F6A9-42C4-8A94-4231252F28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b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DEDB4-0DD3-4B20-8439-640FB1BBA2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b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A1033-7FB5-4921-850D-D80A2EE80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99392"/>
            <a:ext cx="9144000" cy="914400"/>
          </a:xfrm>
          <a:prstGeom prst="rect">
            <a:avLst/>
          </a:prstGeom>
          <a:gradFill flip="none" rotWithShape="1">
            <a:gsLst>
              <a:gs pos="46000">
                <a:srgbClr val="0000FF"/>
              </a:gs>
              <a:gs pos="100000">
                <a:schemeClr val="accent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5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i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9F18BF22-0F7D-4B69-A753-258E117336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 spd="slow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buFont typeface="Monotype Sorts" pitchFamily="2" charset="2"/>
        <a:buChar char="l"/>
        <a:defRPr sz="3200" b="0">
          <a:solidFill>
            <a:srgbClr val="0000CC"/>
          </a:solidFill>
          <a:effectLst/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arlett" pitchFamily="2" charset="2"/>
        <a:buChar char="4"/>
        <a:defRPr sz="2800" b="0">
          <a:solidFill>
            <a:srgbClr val="FF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Monotype Sorts" pitchFamily="2" charset="2"/>
        <a:buChar char="o"/>
        <a:defRPr sz="2000" b="0">
          <a:solidFill>
            <a:srgbClr val="33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mmonBullets" pitchFamily="34" charset="2"/>
        <a:buChar char="u"/>
        <a:defRPr sz="1600" b="0">
          <a:solidFill>
            <a:srgbClr val="CC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100" b="0">
          <a:solidFill>
            <a:srgbClr val="FF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 b="1">
          <a:solidFill>
            <a:srgbClr val="FF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 b="1">
          <a:solidFill>
            <a:srgbClr val="FF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 b="1">
          <a:solidFill>
            <a:srgbClr val="FF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 b="1">
          <a:solidFill>
            <a:srgbClr val="FF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nucl-th/0306046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hyperlink" Target="http://inspirehep.net/record/877822/plots" TargetMode="Externa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1204.140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hyperlink" Target="http://arxiv.org/abs/hep-th/0405231" TargetMode="External"/><Relationship Id="rId5" Type="http://schemas.openxmlformats.org/officeDocument/2006/relationships/oleObject" Target="../embeddings/oleObject1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nl.gov/rhic_ags/users_meeting/agenda/Thurs/Alver.pdf" TargetMode="External"/><Relationship Id="rId4" Type="http://schemas.openxmlformats.org/officeDocument/2006/relationships/image" Target="../media/image19.png"/><Relationship Id="rId5" Type="http://schemas.openxmlformats.org/officeDocument/2006/relationships/hyperlink" Target="http://arxiv.org/abs/arXiv:1003.019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nl.gov/rhic_ags/users_meeting/agenda/Thurs/Alver.pdf" TargetMode="External"/><Relationship Id="rId4" Type="http://schemas.openxmlformats.org/officeDocument/2006/relationships/image" Target="../media/image19.png"/><Relationship Id="rId5" Type="http://schemas.openxmlformats.org/officeDocument/2006/relationships/hyperlink" Target="http://arxiv.org/abs/arXiv:1003.019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http://arxiv.org/abs/arXiv:1209.6330" TargetMode="External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pdf/1202.6646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://inspirehep.net/record/1223123/plots" TargetMode="External"/><Relationship Id="rId5" Type="http://schemas.openxmlformats.org/officeDocument/2006/relationships/image" Target="../media/image25.png"/><Relationship Id="rId6" Type="http://schemas.openxmlformats.org/officeDocument/2006/relationships/hyperlink" Target="http://inspirehep.net/record/870473/plots" TargetMode="External"/><Relationship Id="rId7" Type="http://schemas.openxmlformats.org/officeDocument/2006/relationships/image" Target="../media/image26.png"/><Relationship Id="rId8" Type="http://schemas.openxmlformats.org/officeDocument/2006/relationships/hyperlink" Target="http://inspirehep.net/record/1222874/plots" TargetMode="External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spirehep.net/record/1206610/plot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8.wmf"/><Relationship Id="rId7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219436/session/3/contribution/728/material/slides/1.pdf" TargetMode="External"/><Relationship Id="rId4" Type="http://schemas.openxmlformats.org/officeDocument/2006/relationships/image" Target="../media/image34.png"/><Relationship Id="rId5" Type="http://schemas.openxmlformats.org/officeDocument/2006/relationships/hyperlink" Target="https://indico.cern.ch/event/219436/session/3/contribution/729/material/slides/0.pdf" TargetMode="External"/><Relationship Id="rId6" Type="http://schemas.openxmlformats.org/officeDocument/2006/relationships/image" Target="../media/image35.png"/><Relationship Id="rId7" Type="http://schemas.openxmlformats.org/officeDocument/2006/relationships/hyperlink" Target="https://indico.cern.ch/event/219436/session/25/contribution/763/material/slides/0.pdf" TargetMode="External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hyperlink" Target="http://inspirehep.net/record/830686/plots" TargetMode="External"/><Relationship Id="rId5" Type="http://schemas.openxmlformats.org/officeDocument/2006/relationships/image" Target="../media/image44.png"/><Relationship Id="rId6" Type="http://schemas.openxmlformats.org/officeDocument/2006/relationships/image" Target="../media/image45.gif"/><Relationship Id="rId7" Type="http://schemas.openxmlformats.org/officeDocument/2006/relationships/oleObject" Target="../embeddings/oleObject4.bin"/><Relationship Id="rId8" Type="http://schemas.openxmlformats.org/officeDocument/2006/relationships/image" Target="../media/image43.png"/><Relationship Id="rId9" Type="http://schemas.openxmlformats.org/officeDocument/2006/relationships/hyperlink" Target="http://scgp.stonybrook.edu/scientific/programs/fall-2013-spring-2014-program-details/quantum-anomalies-topology-and-hydrodynamics" TargetMode="Externa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219436/session/1/contribution/752/material/slides/0.pdf" TargetMode="External"/><Relationship Id="rId3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hyperlink" Target="http://arxiv.org/pdf/1407.6387v1.pdf" TargetMode="External"/><Relationship Id="rId5" Type="http://schemas.openxmlformats.org/officeDocument/2006/relationships/image" Target="../media/image49.png"/><Relationship Id="rId6" Type="http://schemas.openxmlformats.org/officeDocument/2006/relationships/hyperlink" Target="http://inspirehep.net/record/1088823/plots" TargetMode="External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1303.5769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219436/session/9/contribution/397/material/slides/0.pdf" TargetMode="External"/><Relationship Id="rId4" Type="http://schemas.openxmlformats.org/officeDocument/2006/relationships/image" Target="../media/image55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5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pdf/1307.2539.pdf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hep-th/0603115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219436/session/16/contribution/559/material/slides/0.pd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202.6646.pdf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305.3341.pdf" TargetMode="External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oleObject" Target="../embeddings/oleObject7.bin"/><Relationship Id="rId8" Type="http://schemas.openxmlformats.org/officeDocument/2006/relationships/image" Target="../media/image66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6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jpeg"/><Relationship Id="rId6" Type="http://schemas.openxmlformats.org/officeDocument/2006/relationships/image" Target="../media/image8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219436/session/1/contribution/752/material/slides/0.pdf" TargetMode="External"/><Relationship Id="rId3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219436/session/1/contribution/752/material/slides/0.pdf" TargetMode="External"/><Relationship Id="rId3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brookhavenlab/3293671738/sizes/o/in/photostream/" TargetMode="Externa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hyperlink" Target="http://cdsweb.cern.ch/record/1474902/files/CMSrealSize5000_final_darker.gif?subformat=icon-640" TargetMode="External"/><Relationship Id="rId12" Type="http://schemas.openxmlformats.org/officeDocument/2006/relationships/image" Target="../media/image12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phenix.bnl.gov/" TargetMode="External"/><Relationship Id="rId4" Type="http://schemas.openxmlformats.org/officeDocument/2006/relationships/image" Target="../media/image8.jpeg"/><Relationship Id="rId5" Type="http://schemas.openxmlformats.org/officeDocument/2006/relationships/hyperlink" Target="http://www.flickr.com/photos/brookhavenlab/4866157511/sizes/o/in/set-72157613690851651/" TargetMode="External"/><Relationship Id="rId6" Type="http://schemas.openxmlformats.org/officeDocument/2006/relationships/image" Target="../media/image9.jpeg"/><Relationship Id="rId7" Type="http://schemas.openxmlformats.org/officeDocument/2006/relationships/hyperlink" Target="https://mediastream.cern.ch/MediaArchive/Photo/Public/2008/0802025/0802025_03/0802025_03-A4-at-144-dpi.jpg" TargetMode="External"/><Relationship Id="rId8" Type="http://schemas.openxmlformats.org/officeDocument/2006/relationships/image" Target="../media/image10.jpeg"/><Relationship Id="rId9" Type="http://schemas.openxmlformats.org/officeDocument/2006/relationships/hyperlink" Target="https://mediastream.cern.ch/MediaArchive/Photo/Public/2007/0702016/0702016_10/0702016_10-A4-at-144-dpi.jpg" TargetMode="External"/><Relationship Id="rId10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RHIC and LHC Overview:</a:t>
            </a:r>
            <a:br>
              <a:rPr lang="en-US" dirty="0" smtClean="0"/>
            </a:br>
            <a:r>
              <a:rPr lang="en-US" dirty="0" smtClean="0"/>
              <a:t>Where are we? Where are we going?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48772" cy="24951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QCD Town Meeting</a:t>
            </a:r>
            <a:br>
              <a:rPr lang="en-US" dirty="0" smtClean="0"/>
            </a:br>
            <a:r>
              <a:rPr lang="en-US" dirty="0" smtClean="0"/>
              <a:t>September 12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W.A. Zajc</a:t>
            </a:r>
            <a:br>
              <a:rPr lang="en-US" dirty="0" smtClean="0"/>
            </a:br>
            <a:r>
              <a:rPr lang="en-US" dirty="0" smtClean="0"/>
              <a:t>Columbia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8784-831D-4422-858D-EAE38F96585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36512" y="764704"/>
            <a:ext cx="9144000" cy="5867400"/>
          </a:xfrm>
        </p:spPr>
        <p:txBody>
          <a:bodyPr/>
          <a:lstStyle/>
          <a:p>
            <a:r>
              <a:rPr lang="en-US" dirty="0" smtClean="0"/>
              <a:t>The matter produced in LHC collisions exhibits the same qualitative features discovered at RHIC: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Strong </a:t>
            </a:r>
            <a:br>
              <a:rPr lang="en-US" dirty="0" smtClean="0"/>
            </a:br>
            <a:r>
              <a:rPr lang="en-US" dirty="0" smtClean="0"/>
              <a:t>hydrodynamic flow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Strong </a:t>
            </a:r>
            <a:br>
              <a:rPr lang="en-US" dirty="0" smtClean="0"/>
            </a:br>
            <a:r>
              <a:rPr lang="en-US" dirty="0" smtClean="0"/>
              <a:t>quenching of high momentum particles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LHC Heavy Ion Discovery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0814-8645-4A62-99CA-CEA0A5A08E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0184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38559"/>
            <a:ext cx="4355977" cy="311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An Aside on Nomenclature</a:t>
            </a:r>
            <a:endParaRPr lang="en-US" sz="4000" i="1" dirty="0" smtClean="0"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240868"/>
            <a:ext cx="3505200" cy="3956050"/>
            <a:chOff x="3575" y="1797"/>
            <a:chExt cx="2208" cy="2492"/>
          </a:xfrm>
        </p:grpSpPr>
        <p:pic>
          <p:nvPicPr>
            <p:cNvPr id="78954" name="Picture 4" descr="STAR_v2_PRL90_fig1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5" y="1797"/>
              <a:ext cx="2208" cy="2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955" name="Picture 5" descr="starimage"/>
            <p:cNvPicPr>
              <a:picLocks noChangeAspect="1" noChangeArrowheads="1"/>
            </p:cNvPicPr>
            <p:nvPr/>
          </p:nvPicPr>
          <p:blipFill>
            <a:blip r:embed="rId6" cstate="print"/>
            <a:srcRect l="6667" t="16992" r="13333" b="15044"/>
            <a:stretch>
              <a:fillRect/>
            </a:stretch>
          </p:blipFill>
          <p:spPr bwMode="auto">
            <a:xfrm>
              <a:off x="3833" y="3339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940152" y="260648"/>
            <a:ext cx="3422662" cy="3168352"/>
            <a:chOff x="240" y="672"/>
            <a:chExt cx="2291" cy="2266"/>
          </a:xfrm>
        </p:grpSpPr>
        <p:sp>
          <p:nvSpPr>
            <p:cNvPr id="78862" name="Text Box 7"/>
            <p:cNvSpPr txBox="1">
              <a:spLocks noChangeArrowheads="1"/>
            </p:cNvSpPr>
            <p:nvPr/>
          </p:nvSpPr>
          <p:spPr bwMode="auto">
            <a:xfrm>
              <a:off x="644" y="67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0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8863" name="Text Box 8"/>
            <p:cNvSpPr txBox="1">
              <a:spLocks noChangeArrowheads="1"/>
            </p:cNvSpPr>
            <p:nvPr/>
          </p:nvSpPr>
          <p:spPr bwMode="auto">
            <a:xfrm>
              <a:off x="1315" y="2688"/>
              <a:ext cx="11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0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40" y="958"/>
              <a:ext cx="2291" cy="1735"/>
              <a:chOff x="349" y="958"/>
              <a:chExt cx="2291" cy="1735"/>
            </a:xfrm>
          </p:grpSpPr>
          <p:sp>
            <p:nvSpPr>
              <p:cNvPr id="1415178" name="Freeform 10"/>
              <p:cNvSpPr>
                <a:spLocks/>
              </p:cNvSpPr>
              <p:nvPr/>
            </p:nvSpPr>
            <p:spPr bwMode="auto">
              <a:xfrm rot="11267865">
                <a:off x="2178" y="958"/>
                <a:ext cx="246" cy="234"/>
              </a:xfrm>
              <a:custGeom>
                <a:avLst/>
                <a:gdLst/>
                <a:ahLst/>
                <a:cxnLst>
                  <a:cxn ang="0">
                    <a:pos x="430" y="0"/>
                  </a:cxn>
                  <a:cxn ang="0">
                    <a:pos x="177" y="379"/>
                  </a:cxn>
                  <a:cxn ang="0">
                    <a:pos x="0" y="379"/>
                  </a:cxn>
                  <a:cxn ang="0">
                    <a:pos x="168" y="622"/>
                  </a:cxn>
                  <a:cxn ang="0">
                    <a:pos x="631" y="379"/>
                  </a:cxn>
                  <a:cxn ang="0">
                    <a:pos x="465" y="382"/>
                  </a:cxn>
                  <a:cxn ang="0">
                    <a:pos x="720" y="0"/>
                  </a:cxn>
                  <a:cxn ang="0">
                    <a:pos x="430" y="0"/>
                  </a:cxn>
                </a:cxnLst>
                <a:rect l="0" t="0" r="r" b="b"/>
                <a:pathLst>
                  <a:path w="720" h="622">
                    <a:moveTo>
                      <a:pt x="430" y="0"/>
                    </a:moveTo>
                    <a:lnTo>
                      <a:pt x="177" y="379"/>
                    </a:lnTo>
                    <a:lnTo>
                      <a:pt x="0" y="379"/>
                    </a:lnTo>
                    <a:lnTo>
                      <a:pt x="168" y="622"/>
                    </a:lnTo>
                    <a:lnTo>
                      <a:pt x="631" y="379"/>
                    </a:lnTo>
                    <a:lnTo>
                      <a:pt x="465" y="382"/>
                    </a:lnTo>
                    <a:lnTo>
                      <a:pt x="720" y="0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prstDash val="solid"/>
                <a:round/>
                <a:headEnd/>
                <a:tailEnd/>
              </a:ln>
              <a:effectLst/>
              <a:scene3d>
                <a:camera prst="legacyPerspectiveTopRight">
                  <a:rot lat="20099999" lon="21299999" rev="0"/>
                </a:camera>
                <a:lightRig rig="legacyFlat1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179" name="Line 11"/>
              <p:cNvSpPr>
                <a:spLocks noChangeShapeType="1"/>
              </p:cNvSpPr>
              <p:nvPr/>
            </p:nvSpPr>
            <p:spPr bwMode="auto">
              <a:xfrm rot="467865" flipH="1">
                <a:off x="860" y="1040"/>
                <a:ext cx="426" cy="69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180" name="Line 12"/>
              <p:cNvSpPr>
                <a:spLocks noChangeShapeType="1"/>
              </p:cNvSpPr>
              <p:nvPr/>
            </p:nvSpPr>
            <p:spPr bwMode="auto">
              <a:xfrm rot="467865" flipH="1">
                <a:off x="1064" y="1068"/>
                <a:ext cx="419" cy="68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181" name="Line 13"/>
              <p:cNvSpPr>
                <a:spLocks noChangeShapeType="1"/>
              </p:cNvSpPr>
              <p:nvPr/>
            </p:nvSpPr>
            <p:spPr bwMode="auto">
              <a:xfrm rot="467865">
                <a:off x="1217" y="1300"/>
                <a:ext cx="1403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182" name="Line 14"/>
              <p:cNvSpPr>
                <a:spLocks noChangeShapeType="1"/>
              </p:cNvSpPr>
              <p:nvPr/>
            </p:nvSpPr>
            <p:spPr bwMode="auto">
              <a:xfrm rot="467865">
                <a:off x="1087" y="1988"/>
                <a:ext cx="987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183" name="AutoShape 15"/>
              <p:cNvSpPr>
                <a:spLocks noChangeArrowheads="1"/>
              </p:cNvSpPr>
              <p:nvPr/>
            </p:nvSpPr>
            <p:spPr bwMode="auto">
              <a:xfrm rot="467865">
                <a:off x="411" y="1102"/>
                <a:ext cx="2229" cy="1349"/>
              </a:xfrm>
              <a:prstGeom prst="parallelogram">
                <a:avLst>
                  <a:gd name="adj" fmla="val 61305"/>
                </a:avLst>
              </a:prstGeom>
              <a:noFill/>
              <a:ln w="2857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184" name="Line 16"/>
              <p:cNvSpPr>
                <a:spLocks noChangeShapeType="1"/>
              </p:cNvSpPr>
              <p:nvPr/>
            </p:nvSpPr>
            <p:spPr bwMode="auto">
              <a:xfrm rot="467865" flipH="1">
                <a:off x="349" y="2015"/>
                <a:ext cx="179" cy="29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185" name="Line 17"/>
              <p:cNvSpPr>
                <a:spLocks noChangeShapeType="1"/>
              </p:cNvSpPr>
              <p:nvPr/>
            </p:nvSpPr>
            <p:spPr bwMode="auto">
              <a:xfrm rot="467865" flipH="1">
                <a:off x="1151" y="1087"/>
                <a:ext cx="518" cy="84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186" name="Freeform 18"/>
              <p:cNvSpPr>
                <a:spLocks/>
              </p:cNvSpPr>
              <p:nvPr/>
            </p:nvSpPr>
            <p:spPr bwMode="auto">
              <a:xfrm rot="11267865" flipV="1">
                <a:off x="1049" y="1818"/>
                <a:ext cx="174" cy="541"/>
              </a:xfrm>
              <a:custGeom>
                <a:avLst/>
                <a:gdLst/>
                <a:ahLst/>
                <a:cxnLst>
                  <a:cxn ang="0">
                    <a:pos x="84" y="643"/>
                  </a:cxn>
                  <a:cxn ang="0">
                    <a:pos x="24" y="519"/>
                  </a:cxn>
                  <a:cxn ang="0">
                    <a:pos x="1" y="351"/>
                  </a:cxn>
                  <a:cxn ang="0">
                    <a:pos x="30" y="205"/>
                  </a:cxn>
                  <a:cxn ang="0">
                    <a:pos x="100" y="73"/>
                  </a:cxn>
                  <a:cxn ang="0">
                    <a:pos x="166" y="4"/>
                  </a:cxn>
                  <a:cxn ang="0">
                    <a:pos x="225" y="171"/>
                  </a:cxn>
                  <a:cxn ang="0">
                    <a:pos x="249" y="337"/>
                  </a:cxn>
                  <a:cxn ang="0">
                    <a:pos x="241" y="514"/>
                  </a:cxn>
                  <a:cxn ang="0">
                    <a:pos x="199" y="636"/>
                  </a:cxn>
                  <a:cxn ang="0">
                    <a:pos x="142" y="712"/>
                  </a:cxn>
                  <a:cxn ang="0">
                    <a:pos x="84" y="643"/>
                  </a:cxn>
                </a:cxnLst>
                <a:rect l="0" t="0" r="r" b="b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187" name="Line 19"/>
              <p:cNvSpPr>
                <a:spLocks noChangeShapeType="1"/>
              </p:cNvSpPr>
              <p:nvPr/>
            </p:nvSpPr>
            <p:spPr bwMode="auto">
              <a:xfrm rot="467865" flipH="1">
                <a:off x="956" y="1777"/>
                <a:ext cx="382" cy="623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 rot="240000">
                <a:off x="1738" y="1051"/>
                <a:ext cx="708" cy="756"/>
                <a:chOff x="3157" y="3025"/>
                <a:chExt cx="1026" cy="999"/>
              </a:xfrm>
            </p:grpSpPr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3157" y="3025"/>
                  <a:ext cx="1026" cy="999"/>
                  <a:chOff x="4130" y="2180"/>
                  <a:chExt cx="1026" cy="999"/>
                </a:xfrm>
              </p:grpSpPr>
              <p:sp>
                <p:nvSpPr>
                  <p:cNvPr id="1415190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153" y="2181"/>
                    <a:ext cx="981" cy="98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cs"/>
                    </a:endParaRPr>
                  </a:p>
                </p:txBody>
              </p:sp>
              <p:sp>
                <p:nvSpPr>
                  <p:cNvPr id="1415191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143" y="2174"/>
                    <a:ext cx="981" cy="983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cs"/>
                    </a:endParaRPr>
                  </a:p>
                </p:txBody>
              </p:sp>
              <p:sp>
                <p:nvSpPr>
                  <p:cNvPr id="1415192" name="Freeform 24"/>
                  <p:cNvSpPr>
                    <a:spLocks/>
                  </p:cNvSpPr>
                  <p:nvPr/>
                </p:nvSpPr>
                <p:spPr bwMode="auto">
                  <a:xfrm>
                    <a:off x="4128" y="2576"/>
                    <a:ext cx="1026" cy="600"/>
                  </a:xfrm>
                  <a:custGeom>
                    <a:avLst/>
                    <a:gdLst/>
                    <a:ahLst/>
                    <a:cxnLst>
                      <a:cxn ang="0">
                        <a:pos x="43" y="123"/>
                      </a:cxn>
                      <a:cxn ang="0">
                        <a:pos x="120" y="181"/>
                      </a:cxn>
                      <a:cxn ang="0">
                        <a:pos x="262" y="250"/>
                      </a:cxn>
                      <a:cxn ang="0">
                        <a:pos x="432" y="280"/>
                      </a:cxn>
                      <a:cxn ang="0">
                        <a:pos x="634" y="259"/>
                      </a:cxn>
                      <a:cxn ang="0">
                        <a:pos x="799" y="201"/>
                      </a:cxn>
                      <a:cxn ang="0">
                        <a:pos x="937" y="90"/>
                      </a:cxn>
                      <a:cxn ang="0">
                        <a:pos x="1026" y="9"/>
                      </a:cxn>
                      <a:cxn ang="0">
                        <a:pos x="1019" y="144"/>
                      </a:cxn>
                      <a:cxn ang="0">
                        <a:pos x="992" y="267"/>
                      </a:cxn>
                      <a:cxn ang="0">
                        <a:pos x="929" y="384"/>
                      </a:cxn>
                      <a:cxn ang="0">
                        <a:pos x="857" y="467"/>
                      </a:cxn>
                      <a:cxn ang="0">
                        <a:pos x="749" y="542"/>
                      </a:cxn>
                      <a:cxn ang="0">
                        <a:pos x="610" y="588"/>
                      </a:cxn>
                      <a:cxn ang="0">
                        <a:pos x="455" y="594"/>
                      </a:cxn>
                      <a:cxn ang="0">
                        <a:pos x="310" y="553"/>
                      </a:cxn>
                      <a:cxn ang="0">
                        <a:pos x="193" y="479"/>
                      </a:cxn>
                      <a:cxn ang="0">
                        <a:pos x="95" y="368"/>
                      </a:cxn>
                      <a:cxn ang="0">
                        <a:pos x="36" y="237"/>
                      </a:cxn>
                      <a:cxn ang="0">
                        <a:pos x="1" y="73"/>
                      </a:cxn>
                      <a:cxn ang="0">
                        <a:pos x="43" y="123"/>
                      </a:cxn>
                    </a:cxnLst>
                    <a:rect l="0" t="0" r="r" b="b"/>
                    <a:pathLst>
                      <a:path w="1026" h="600">
                        <a:moveTo>
                          <a:pt x="43" y="123"/>
                        </a:moveTo>
                        <a:cubicBezTo>
                          <a:pt x="61" y="136"/>
                          <a:pt x="84" y="160"/>
                          <a:pt x="120" y="181"/>
                        </a:cubicBezTo>
                        <a:cubicBezTo>
                          <a:pt x="156" y="202"/>
                          <a:pt x="210" y="233"/>
                          <a:pt x="262" y="250"/>
                        </a:cubicBezTo>
                        <a:cubicBezTo>
                          <a:pt x="314" y="267"/>
                          <a:pt x="370" y="279"/>
                          <a:pt x="432" y="280"/>
                        </a:cubicBezTo>
                        <a:cubicBezTo>
                          <a:pt x="494" y="281"/>
                          <a:pt x="573" y="272"/>
                          <a:pt x="634" y="259"/>
                        </a:cubicBezTo>
                        <a:cubicBezTo>
                          <a:pt x="695" y="246"/>
                          <a:pt x="749" y="229"/>
                          <a:pt x="799" y="201"/>
                        </a:cubicBezTo>
                        <a:cubicBezTo>
                          <a:pt x="849" y="173"/>
                          <a:pt x="899" y="122"/>
                          <a:pt x="937" y="90"/>
                        </a:cubicBezTo>
                        <a:cubicBezTo>
                          <a:pt x="975" y="58"/>
                          <a:pt x="1012" y="0"/>
                          <a:pt x="1026" y="9"/>
                        </a:cubicBezTo>
                        <a:cubicBezTo>
                          <a:pt x="1021" y="13"/>
                          <a:pt x="1025" y="101"/>
                          <a:pt x="1019" y="144"/>
                        </a:cubicBezTo>
                        <a:cubicBezTo>
                          <a:pt x="1013" y="187"/>
                          <a:pt x="1007" y="227"/>
                          <a:pt x="992" y="267"/>
                        </a:cubicBezTo>
                        <a:cubicBezTo>
                          <a:pt x="978" y="307"/>
                          <a:pt x="952" y="351"/>
                          <a:pt x="929" y="384"/>
                        </a:cubicBezTo>
                        <a:cubicBezTo>
                          <a:pt x="907" y="417"/>
                          <a:pt x="886" y="440"/>
                          <a:pt x="857" y="467"/>
                        </a:cubicBezTo>
                        <a:cubicBezTo>
                          <a:pt x="827" y="493"/>
                          <a:pt x="790" y="521"/>
                          <a:pt x="749" y="542"/>
                        </a:cubicBezTo>
                        <a:cubicBezTo>
                          <a:pt x="708" y="562"/>
                          <a:pt x="659" y="580"/>
                          <a:pt x="610" y="588"/>
                        </a:cubicBezTo>
                        <a:cubicBezTo>
                          <a:pt x="561" y="596"/>
                          <a:pt x="505" y="600"/>
                          <a:pt x="455" y="594"/>
                        </a:cubicBezTo>
                        <a:cubicBezTo>
                          <a:pt x="404" y="588"/>
                          <a:pt x="353" y="572"/>
                          <a:pt x="310" y="553"/>
                        </a:cubicBezTo>
                        <a:cubicBezTo>
                          <a:pt x="267" y="533"/>
                          <a:pt x="229" y="510"/>
                          <a:pt x="193" y="479"/>
                        </a:cubicBezTo>
                        <a:cubicBezTo>
                          <a:pt x="157" y="448"/>
                          <a:pt x="121" y="408"/>
                          <a:pt x="95" y="368"/>
                        </a:cubicBezTo>
                        <a:cubicBezTo>
                          <a:pt x="69" y="328"/>
                          <a:pt x="52" y="286"/>
                          <a:pt x="36" y="237"/>
                        </a:cubicBezTo>
                        <a:cubicBezTo>
                          <a:pt x="20" y="188"/>
                          <a:pt x="0" y="92"/>
                          <a:pt x="1" y="73"/>
                        </a:cubicBezTo>
                        <a:lnTo>
                          <a:pt x="43" y="123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50000"/>
                    </a:schemeClr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cs"/>
                    </a:endParaRPr>
                  </a:p>
                </p:txBody>
              </p:sp>
              <p:sp>
                <p:nvSpPr>
                  <p:cNvPr id="1415193" name="Freeform 25"/>
                  <p:cNvSpPr>
                    <a:spLocks/>
                  </p:cNvSpPr>
                  <p:nvPr/>
                </p:nvSpPr>
                <p:spPr bwMode="auto">
                  <a:xfrm>
                    <a:off x="4148" y="2597"/>
                    <a:ext cx="978" cy="255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101" y="160"/>
                      </a:cxn>
                      <a:cxn ang="0">
                        <a:pos x="263" y="232"/>
                      </a:cxn>
                      <a:cxn ang="0">
                        <a:pos x="404" y="256"/>
                      </a:cxn>
                      <a:cxn ang="0">
                        <a:pos x="608" y="238"/>
                      </a:cxn>
                      <a:cxn ang="0">
                        <a:pos x="800" y="160"/>
                      </a:cxn>
                      <a:cxn ang="0">
                        <a:pos x="979" y="0"/>
                      </a:cxn>
                    </a:cxnLst>
                    <a:rect l="0" t="0" r="r" b="b"/>
                    <a:pathLst>
                      <a:path w="979" h="257">
                        <a:moveTo>
                          <a:pt x="0" y="78"/>
                        </a:moveTo>
                        <a:cubicBezTo>
                          <a:pt x="17" y="92"/>
                          <a:pt x="57" y="134"/>
                          <a:pt x="101" y="160"/>
                        </a:cubicBezTo>
                        <a:cubicBezTo>
                          <a:pt x="145" y="186"/>
                          <a:pt x="213" y="216"/>
                          <a:pt x="263" y="232"/>
                        </a:cubicBezTo>
                        <a:cubicBezTo>
                          <a:pt x="313" y="248"/>
                          <a:pt x="347" y="255"/>
                          <a:pt x="404" y="256"/>
                        </a:cubicBezTo>
                        <a:cubicBezTo>
                          <a:pt x="461" y="257"/>
                          <a:pt x="542" y="254"/>
                          <a:pt x="608" y="238"/>
                        </a:cubicBezTo>
                        <a:cubicBezTo>
                          <a:pt x="674" y="222"/>
                          <a:pt x="738" y="200"/>
                          <a:pt x="800" y="160"/>
                        </a:cubicBezTo>
                        <a:cubicBezTo>
                          <a:pt x="862" y="120"/>
                          <a:pt x="942" y="33"/>
                          <a:pt x="979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cs"/>
                    </a:endParaRPr>
                  </a:p>
                </p:txBody>
              </p:sp>
            </p:grpSp>
            <p:sp>
              <p:nvSpPr>
                <p:cNvPr id="1415194" name="Freeform 26"/>
                <p:cNvSpPr>
                  <a:spLocks/>
                </p:cNvSpPr>
                <p:nvPr/>
              </p:nvSpPr>
              <p:spPr bwMode="auto">
                <a:xfrm>
                  <a:off x="3164" y="3159"/>
                  <a:ext cx="252" cy="715"/>
                </a:xfrm>
                <a:custGeom>
                  <a:avLst/>
                  <a:gdLst/>
                  <a:ahLst/>
                  <a:cxnLst>
                    <a:cxn ang="0">
                      <a:pos x="84" y="643"/>
                    </a:cxn>
                    <a:cxn ang="0">
                      <a:pos x="24" y="519"/>
                    </a:cxn>
                    <a:cxn ang="0">
                      <a:pos x="1" y="351"/>
                    </a:cxn>
                    <a:cxn ang="0">
                      <a:pos x="30" y="205"/>
                    </a:cxn>
                    <a:cxn ang="0">
                      <a:pos x="100" y="73"/>
                    </a:cxn>
                    <a:cxn ang="0">
                      <a:pos x="166" y="4"/>
                    </a:cxn>
                    <a:cxn ang="0">
                      <a:pos x="225" y="171"/>
                    </a:cxn>
                    <a:cxn ang="0">
                      <a:pos x="249" y="337"/>
                    </a:cxn>
                    <a:cxn ang="0">
                      <a:pos x="241" y="514"/>
                    </a:cxn>
                    <a:cxn ang="0">
                      <a:pos x="199" y="636"/>
                    </a:cxn>
                    <a:cxn ang="0">
                      <a:pos x="142" y="712"/>
                    </a:cxn>
                    <a:cxn ang="0">
                      <a:pos x="84" y="643"/>
                    </a:cxn>
                  </a:cxnLst>
                  <a:rect l="0" t="0" r="r" b="b"/>
                  <a:pathLst>
                    <a:path w="252" h="715">
                      <a:moveTo>
                        <a:pt x="84" y="643"/>
                      </a:moveTo>
                      <a:cubicBezTo>
                        <a:pt x="64" y="611"/>
                        <a:pt x="38" y="568"/>
                        <a:pt x="24" y="519"/>
                      </a:cubicBezTo>
                      <a:cubicBezTo>
                        <a:pt x="10" y="470"/>
                        <a:pt x="0" y="403"/>
                        <a:pt x="1" y="351"/>
                      </a:cubicBezTo>
                      <a:cubicBezTo>
                        <a:pt x="2" y="299"/>
                        <a:pt x="14" y="251"/>
                        <a:pt x="30" y="205"/>
                      </a:cubicBezTo>
                      <a:cubicBezTo>
                        <a:pt x="46" y="159"/>
                        <a:pt x="77" y="106"/>
                        <a:pt x="100" y="73"/>
                      </a:cubicBezTo>
                      <a:cubicBezTo>
                        <a:pt x="123" y="40"/>
                        <a:pt x="163" y="0"/>
                        <a:pt x="166" y="4"/>
                      </a:cubicBezTo>
                      <a:cubicBezTo>
                        <a:pt x="198" y="57"/>
                        <a:pt x="212" y="120"/>
                        <a:pt x="225" y="171"/>
                      </a:cubicBezTo>
                      <a:cubicBezTo>
                        <a:pt x="239" y="226"/>
                        <a:pt x="246" y="280"/>
                        <a:pt x="249" y="337"/>
                      </a:cubicBezTo>
                      <a:cubicBezTo>
                        <a:pt x="252" y="394"/>
                        <a:pt x="249" y="464"/>
                        <a:pt x="241" y="514"/>
                      </a:cubicBezTo>
                      <a:cubicBezTo>
                        <a:pt x="233" y="564"/>
                        <a:pt x="216" y="603"/>
                        <a:pt x="199" y="636"/>
                      </a:cubicBezTo>
                      <a:cubicBezTo>
                        <a:pt x="182" y="669"/>
                        <a:pt x="142" y="715"/>
                        <a:pt x="142" y="712"/>
                      </a:cubicBezTo>
                      <a:cubicBezTo>
                        <a:pt x="142" y="711"/>
                        <a:pt x="104" y="675"/>
                        <a:pt x="84" y="6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</p:grpSp>
          <p:sp>
            <p:nvSpPr>
              <p:cNvPr id="1415195" name="Line 27"/>
              <p:cNvSpPr>
                <a:spLocks noChangeShapeType="1"/>
              </p:cNvSpPr>
              <p:nvPr/>
            </p:nvSpPr>
            <p:spPr bwMode="auto">
              <a:xfrm rot="467865">
                <a:off x="1338" y="1110"/>
                <a:ext cx="579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196" name="Line 28"/>
              <p:cNvSpPr>
                <a:spLocks noChangeShapeType="1"/>
              </p:cNvSpPr>
              <p:nvPr/>
            </p:nvSpPr>
            <p:spPr bwMode="auto">
              <a:xfrm rot="467865">
                <a:off x="1528" y="1275"/>
                <a:ext cx="415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197" name="Line 29"/>
              <p:cNvSpPr>
                <a:spLocks noChangeShapeType="1"/>
              </p:cNvSpPr>
              <p:nvPr/>
            </p:nvSpPr>
            <p:spPr bwMode="auto">
              <a:xfrm rot="467865">
                <a:off x="1109" y="1391"/>
                <a:ext cx="823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198" name="Line 30"/>
              <p:cNvSpPr>
                <a:spLocks noChangeShapeType="1"/>
              </p:cNvSpPr>
              <p:nvPr/>
            </p:nvSpPr>
            <p:spPr bwMode="auto">
              <a:xfrm rot="467865" flipH="1">
                <a:off x="1687" y="1375"/>
                <a:ext cx="224" cy="36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199" name="Line 31"/>
              <p:cNvSpPr>
                <a:spLocks noChangeShapeType="1"/>
              </p:cNvSpPr>
              <p:nvPr/>
            </p:nvSpPr>
            <p:spPr bwMode="auto">
              <a:xfrm rot="467865">
                <a:off x="999" y="1563"/>
                <a:ext cx="1406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200" name="Line 32"/>
              <p:cNvSpPr>
                <a:spLocks noChangeShapeType="1"/>
              </p:cNvSpPr>
              <p:nvPr/>
            </p:nvSpPr>
            <p:spPr bwMode="auto">
              <a:xfrm rot="467865" flipH="1">
                <a:off x="1006" y="1087"/>
                <a:ext cx="822" cy="1343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201" name="Line 33"/>
              <p:cNvSpPr>
                <a:spLocks noChangeShapeType="1"/>
              </p:cNvSpPr>
              <p:nvPr/>
            </p:nvSpPr>
            <p:spPr bwMode="auto">
              <a:xfrm rot="467865">
                <a:off x="891" y="1696"/>
                <a:ext cx="1405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 rot="240000">
                <a:off x="1296" y="1390"/>
                <a:ext cx="363" cy="749"/>
                <a:chOff x="3811" y="2604"/>
                <a:chExt cx="489" cy="985"/>
              </a:xfrm>
            </p:grpSpPr>
            <p:sp>
              <p:nvSpPr>
                <p:cNvPr id="1415203" name="Oval 35"/>
                <p:cNvSpPr>
                  <a:spLocks noChangeArrowheads="1"/>
                </p:cNvSpPr>
                <p:nvPr/>
              </p:nvSpPr>
              <p:spPr bwMode="auto">
                <a:xfrm>
                  <a:off x="3809" y="2596"/>
                  <a:ext cx="489" cy="98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04" name="Freeform 36"/>
                <p:cNvSpPr>
                  <a:spLocks/>
                </p:cNvSpPr>
                <p:nvPr/>
              </p:nvSpPr>
              <p:spPr bwMode="auto">
                <a:xfrm>
                  <a:off x="3809" y="3073"/>
                  <a:ext cx="489" cy="516"/>
                </a:xfrm>
                <a:custGeom>
                  <a:avLst/>
                  <a:gdLst/>
                  <a:ahLst/>
                  <a:cxnLst>
                    <a:cxn ang="0">
                      <a:pos x="13" y="46"/>
                    </a:cxn>
                    <a:cxn ang="0">
                      <a:pos x="65" y="81"/>
                    </a:cxn>
                    <a:cxn ang="0">
                      <a:pos x="121" y="97"/>
                    </a:cxn>
                    <a:cxn ang="0">
                      <a:pos x="176" y="112"/>
                    </a:cxn>
                    <a:cxn ang="0">
                      <a:pos x="241" y="114"/>
                    </a:cxn>
                    <a:cxn ang="0">
                      <a:pos x="313" y="103"/>
                    </a:cxn>
                    <a:cxn ang="0">
                      <a:pos x="385" y="78"/>
                    </a:cxn>
                    <a:cxn ang="0">
                      <a:pos x="452" y="29"/>
                    </a:cxn>
                    <a:cxn ang="0">
                      <a:pos x="485" y="7"/>
                    </a:cxn>
                    <a:cxn ang="0">
                      <a:pos x="487" y="70"/>
                    </a:cxn>
                    <a:cxn ang="0">
                      <a:pos x="474" y="190"/>
                    </a:cxn>
                    <a:cxn ang="0">
                      <a:pos x="444" y="304"/>
                    </a:cxn>
                    <a:cxn ang="0">
                      <a:pos x="408" y="385"/>
                    </a:cxn>
                    <a:cxn ang="0">
                      <a:pos x="356" y="458"/>
                    </a:cxn>
                    <a:cxn ang="0">
                      <a:pos x="289" y="503"/>
                    </a:cxn>
                    <a:cxn ang="0">
                      <a:pos x="214" y="509"/>
                    </a:cxn>
                    <a:cxn ang="0">
                      <a:pos x="143" y="469"/>
                    </a:cxn>
                    <a:cxn ang="0">
                      <a:pos x="87" y="397"/>
                    </a:cxn>
                    <a:cxn ang="0">
                      <a:pos x="39" y="289"/>
                    </a:cxn>
                    <a:cxn ang="0">
                      <a:pos x="10" y="161"/>
                    </a:cxn>
                    <a:cxn ang="0">
                      <a:pos x="0" y="28"/>
                    </a:cxn>
                    <a:cxn ang="0">
                      <a:pos x="13" y="46"/>
                    </a:cxn>
                  </a:cxnLst>
                  <a:rect l="0" t="0" r="r" b="b"/>
                  <a:pathLst>
                    <a:path w="489" h="515">
                      <a:moveTo>
                        <a:pt x="13" y="46"/>
                      </a:moveTo>
                      <a:cubicBezTo>
                        <a:pt x="24" y="55"/>
                        <a:pt x="47" y="72"/>
                        <a:pt x="65" y="81"/>
                      </a:cubicBezTo>
                      <a:cubicBezTo>
                        <a:pt x="83" y="90"/>
                        <a:pt x="103" y="92"/>
                        <a:pt x="121" y="97"/>
                      </a:cubicBezTo>
                      <a:cubicBezTo>
                        <a:pt x="139" y="102"/>
                        <a:pt x="156" y="109"/>
                        <a:pt x="176" y="112"/>
                      </a:cubicBezTo>
                      <a:cubicBezTo>
                        <a:pt x="196" y="115"/>
                        <a:pt x="218" y="115"/>
                        <a:pt x="241" y="114"/>
                      </a:cubicBezTo>
                      <a:cubicBezTo>
                        <a:pt x="264" y="113"/>
                        <a:pt x="289" y="109"/>
                        <a:pt x="313" y="103"/>
                      </a:cubicBezTo>
                      <a:cubicBezTo>
                        <a:pt x="337" y="97"/>
                        <a:pt x="362" y="90"/>
                        <a:pt x="385" y="78"/>
                      </a:cubicBezTo>
                      <a:cubicBezTo>
                        <a:pt x="408" y="66"/>
                        <a:pt x="435" y="41"/>
                        <a:pt x="452" y="29"/>
                      </a:cubicBezTo>
                      <a:cubicBezTo>
                        <a:pt x="469" y="17"/>
                        <a:pt x="479" y="0"/>
                        <a:pt x="485" y="7"/>
                      </a:cubicBezTo>
                      <a:cubicBezTo>
                        <a:pt x="483" y="11"/>
                        <a:pt x="489" y="40"/>
                        <a:pt x="487" y="70"/>
                      </a:cubicBezTo>
                      <a:cubicBezTo>
                        <a:pt x="485" y="100"/>
                        <a:pt x="481" y="151"/>
                        <a:pt x="474" y="190"/>
                      </a:cubicBezTo>
                      <a:cubicBezTo>
                        <a:pt x="467" y="229"/>
                        <a:pt x="455" y="272"/>
                        <a:pt x="444" y="304"/>
                      </a:cubicBezTo>
                      <a:cubicBezTo>
                        <a:pt x="433" y="336"/>
                        <a:pt x="423" y="359"/>
                        <a:pt x="408" y="385"/>
                      </a:cubicBezTo>
                      <a:cubicBezTo>
                        <a:pt x="394" y="411"/>
                        <a:pt x="376" y="438"/>
                        <a:pt x="356" y="458"/>
                      </a:cubicBezTo>
                      <a:cubicBezTo>
                        <a:pt x="336" y="478"/>
                        <a:pt x="313" y="495"/>
                        <a:pt x="289" y="503"/>
                      </a:cubicBezTo>
                      <a:cubicBezTo>
                        <a:pt x="265" y="511"/>
                        <a:pt x="238" y="515"/>
                        <a:pt x="214" y="509"/>
                      </a:cubicBezTo>
                      <a:cubicBezTo>
                        <a:pt x="189" y="503"/>
                        <a:pt x="164" y="488"/>
                        <a:pt x="143" y="469"/>
                      </a:cubicBezTo>
                      <a:cubicBezTo>
                        <a:pt x="122" y="450"/>
                        <a:pt x="104" y="427"/>
                        <a:pt x="87" y="397"/>
                      </a:cubicBezTo>
                      <a:cubicBezTo>
                        <a:pt x="69" y="367"/>
                        <a:pt x="52" y="328"/>
                        <a:pt x="39" y="289"/>
                      </a:cubicBezTo>
                      <a:cubicBezTo>
                        <a:pt x="27" y="250"/>
                        <a:pt x="17" y="204"/>
                        <a:pt x="10" y="161"/>
                      </a:cubicBezTo>
                      <a:cubicBezTo>
                        <a:pt x="4" y="118"/>
                        <a:pt x="0" y="47"/>
                        <a:pt x="0" y="28"/>
                      </a:cubicBezTo>
                      <a:lnTo>
                        <a:pt x="13" y="46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05" name="Freeform 37"/>
                <p:cNvSpPr>
                  <a:spLocks/>
                </p:cNvSpPr>
                <p:nvPr/>
              </p:nvSpPr>
              <p:spPr bwMode="auto">
                <a:xfrm>
                  <a:off x="3809" y="3067"/>
                  <a:ext cx="489" cy="109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101" y="160"/>
                    </a:cxn>
                    <a:cxn ang="0">
                      <a:pos x="263" y="232"/>
                    </a:cxn>
                    <a:cxn ang="0">
                      <a:pos x="404" y="256"/>
                    </a:cxn>
                    <a:cxn ang="0">
                      <a:pos x="608" y="238"/>
                    </a:cxn>
                    <a:cxn ang="0">
                      <a:pos x="800" y="160"/>
                    </a:cxn>
                    <a:cxn ang="0">
                      <a:pos x="979" y="0"/>
                    </a:cxn>
                  </a:cxnLst>
                  <a:rect l="0" t="0" r="r" b="b"/>
                  <a:pathLst>
                    <a:path w="979" h="257">
                      <a:moveTo>
                        <a:pt x="0" y="78"/>
                      </a:moveTo>
                      <a:cubicBezTo>
                        <a:pt x="17" y="92"/>
                        <a:pt x="57" y="134"/>
                        <a:pt x="101" y="160"/>
                      </a:cubicBezTo>
                      <a:cubicBezTo>
                        <a:pt x="145" y="186"/>
                        <a:pt x="213" y="216"/>
                        <a:pt x="263" y="232"/>
                      </a:cubicBezTo>
                      <a:cubicBezTo>
                        <a:pt x="313" y="248"/>
                        <a:pt x="347" y="255"/>
                        <a:pt x="404" y="256"/>
                      </a:cubicBezTo>
                      <a:cubicBezTo>
                        <a:pt x="461" y="257"/>
                        <a:pt x="542" y="254"/>
                        <a:pt x="608" y="238"/>
                      </a:cubicBezTo>
                      <a:cubicBezTo>
                        <a:pt x="674" y="222"/>
                        <a:pt x="738" y="200"/>
                        <a:pt x="800" y="160"/>
                      </a:cubicBezTo>
                      <a:cubicBezTo>
                        <a:pt x="862" y="120"/>
                        <a:pt x="942" y="33"/>
                        <a:pt x="979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06" name="Oval 38"/>
                <p:cNvSpPr>
                  <a:spLocks noChangeArrowheads="1"/>
                </p:cNvSpPr>
                <p:nvPr/>
              </p:nvSpPr>
              <p:spPr bwMode="auto">
                <a:xfrm>
                  <a:off x="3809" y="2595"/>
                  <a:ext cx="489" cy="981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</p:grpSp>
          <p:sp>
            <p:nvSpPr>
              <p:cNvPr id="1415207" name="Line 39"/>
              <p:cNvSpPr>
                <a:spLocks noChangeShapeType="1"/>
              </p:cNvSpPr>
              <p:nvPr/>
            </p:nvSpPr>
            <p:spPr bwMode="auto">
              <a:xfrm rot="467865" flipH="1">
                <a:off x="1582" y="1491"/>
                <a:ext cx="617" cy="100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208" name="Line 40"/>
              <p:cNvSpPr>
                <a:spLocks noChangeShapeType="1"/>
              </p:cNvSpPr>
              <p:nvPr/>
            </p:nvSpPr>
            <p:spPr bwMode="auto">
              <a:xfrm rot="467865" flipH="1">
                <a:off x="1382" y="1517"/>
                <a:ext cx="582" cy="95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209" name="Line 41"/>
              <p:cNvSpPr>
                <a:spLocks noChangeShapeType="1"/>
              </p:cNvSpPr>
              <p:nvPr/>
            </p:nvSpPr>
            <p:spPr bwMode="auto">
              <a:xfrm rot="467865">
                <a:off x="1537" y="1878"/>
                <a:ext cx="646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210" name="Line 42"/>
              <p:cNvSpPr>
                <a:spLocks noChangeShapeType="1"/>
              </p:cNvSpPr>
              <p:nvPr/>
            </p:nvSpPr>
            <p:spPr bwMode="auto">
              <a:xfrm rot="467865" flipH="1">
                <a:off x="1153" y="1793"/>
                <a:ext cx="390" cy="63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211" name="Line 43"/>
              <p:cNvSpPr>
                <a:spLocks noChangeShapeType="1"/>
              </p:cNvSpPr>
              <p:nvPr/>
            </p:nvSpPr>
            <p:spPr bwMode="auto">
              <a:xfrm rot="467865" flipH="1">
                <a:off x="1274" y="1798"/>
                <a:ext cx="96" cy="15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212" name="Line 44"/>
              <p:cNvSpPr>
                <a:spLocks noChangeShapeType="1"/>
              </p:cNvSpPr>
              <p:nvPr/>
            </p:nvSpPr>
            <p:spPr bwMode="auto">
              <a:xfrm rot="467865">
                <a:off x="1068" y="1793"/>
                <a:ext cx="328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grpSp>
            <p:nvGrpSpPr>
              <p:cNvPr id="8" name="Group 45"/>
              <p:cNvGrpSpPr>
                <a:grpSpLocks/>
              </p:cNvGrpSpPr>
              <p:nvPr/>
            </p:nvGrpSpPr>
            <p:grpSpPr bwMode="auto">
              <a:xfrm rot="240000">
                <a:off x="538" y="1688"/>
                <a:ext cx="700" cy="757"/>
                <a:chOff x="3424" y="1488"/>
                <a:chExt cx="776" cy="764"/>
              </a:xfrm>
            </p:grpSpPr>
            <p:sp>
              <p:nvSpPr>
                <p:cNvPr id="1415214" name="Oval 46"/>
                <p:cNvSpPr>
                  <a:spLocks noChangeArrowheads="1"/>
                </p:cNvSpPr>
                <p:nvPr/>
              </p:nvSpPr>
              <p:spPr bwMode="auto">
                <a:xfrm>
                  <a:off x="3429" y="1482"/>
                  <a:ext cx="749" cy="74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15" name="Oval 47"/>
                <p:cNvSpPr>
                  <a:spLocks noChangeArrowheads="1"/>
                </p:cNvSpPr>
                <p:nvPr/>
              </p:nvSpPr>
              <p:spPr bwMode="auto">
                <a:xfrm>
                  <a:off x="3429" y="1484"/>
                  <a:ext cx="746" cy="74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16" name="Freeform 48"/>
                <p:cNvSpPr>
                  <a:spLocks/>
                </p:cNvSpPr>
                <p:nvPr/>
              </p:nvSpPr>
              <p:spPr bwMode="auto">
                <a:xfrm>
                  <a:off x="3420" y="1792"/>
                  <a:ext cx="776" cy="453"/>
                </a:xfrm>
                <a:custGeom>
                  <a:avLst/>
                  <a:gdLst/>
                  <a:ahLst/>
                  <a:cxnLst>
                    <a:cxn ang="0">
                      <a:pos x="22" y="106"/>
                    </a:cxn>
                    <a:cxn ang="0">
                      <a:pos x="100" y="166"/>
                    </a:cxn>
                    <a:cxn ang="0">
                      <a:pos x="262" y="238"/>
                    </a:cxn>
                    <a:cxn ang="0">
                      <a:pos x="403" y="262"/>
                    </a:cxn>
                    <a:cxn ang="0">
                      <a:pos x="607" y="244"/>
                    </a:cxn>
                    <a:cxn ang="0">
                      <a:pos x="769" y="183"/>
                    </a:cxn>
                    <a:cxn ang="0">
                      <a:pos x="907" y="82"/>
                    </a:cxn>
                    <a:cxn ang="0">
                      <a:pos x="978" y="7"/>
                    </a:cxn>
                    <a:cxn ang="0">
                      <a:pos x="978" y="123"/>
                    </a:cxn>
                    <a:cxn ang="0">
                      <a:pos x="952" y="243"/>
                    </a:cxn>
                    <a:cxn ang="0">
                      <a:pos x="891" y="357"/>
                    </a:cxn>
                    <a:cxn ang="0">
                      <a:pos x="820" y="438"/>
                    </a:cxn>
                    <a:cxn ang="0">
                      <a:pos x="715" y="511"/>
                    </a:cxn>
                    <a:cxn ang="0">
                      <a:pos x="580" y="556"/>
                    </a:cxn>
                    <a:cxn ang="0">
                      <a:pos x="429" y="562"/>
                    </a:cxn>
                    <a:cxn ang="0">
                      <a:pos x="288" y="522"/>
                    </a:cxn>
                    <a:cxn ang="0">
                      <a:pos x="174" y="450"/>
                    </a:cxn>
                    <a:cxn ang="0">
                      <a:pos x="79" y="342"/>
                    </a:cxn>
                    <a:cxn ang="0">
                      <a:pos x="21" y="214"/>
                    </a:cxn>
                    <a:cxn ang="0">
                      <a:pos x="0" y="81"/>
                    </a:cxn>
                    <a:cxn ang="0">
                      <a:pos x="22" y="106"/>
                    </a:cxn>
                  </a:cxnLst>
                  <a:rect l="0" t="0" r="r" b="b"/>
                  <a:pathLst>
                    <a:path w="982" h="568">
                      <a:moveTo>
                        <a:pt x="22" y="106"/>
                      </a:moveTo>
                      <a:cubicBezTo>
                        <a:pt x="39" y="120"/>
                        <a:pt x="60" y="144"/>
                        <a:pt x="100" y="166"/>
                      </a:cubicBezTo>
                      <a:cubicBezTo>
                        <a:pt x="140" y="188"/>
                        <a:pt x="212" y="222"/>
                        <a:pt x="262" y="238"/>
                      </a:cubicBezTo>
                      <a:cubicBezTo>
                        <a:pt x="312" y="254"/>
                        <a:pt x="346" y="261"/>
                        <a:pt x="403" y="262"/>
                      </a:cubicBezTo>
                      <a:cubicBezTo>
                        <a:pt x="460" y="263"/>
                        <a:pt x="546" y="257"/>
                        <a:pt x="607" y="244"/>
                      </a:cubicBezTo>
                      <a:cubicBezTo>
                        <a:pt x="668" y="231"/>
                        <a:pt x="719" y="210"/>
                        <a:pt x="769" y="183"/>
                      </a:cubicBezTo>
                      <a:cubicBezTo>
                        <a:pt x="819" y="156"/>
                        <a:pt x="872" y="111"/>
                        <a:pt x="907" y="82"/>
                      </a:cubicBezTo>
                      <a:cubicBezTo>
                        <a:pt x="942" y="53"/>
                        <a:pt x="966" y="0"/>
                        <a:pt x="978" y="7"/>
                      </a:cubicBezTo>
                      <a:cubicBezTo>
                        <a:pt x="973" y="11"/>
                        <a:pt x="982" y="84"/>
                        <a:pt x="978" y="123"/>
                      </a:cubicBezTo>
                      <a:cubicBezTo>
                        <a:pt x="974" y="162"/>
                        <a:pt x="966" y="204"/>
                        <a:pt x="952" y="243"/>
                      </a:cubicBezTo>
                      <a:cubicBezTo>
                        <a:pt x="938" y="282"/>
                        <a:pt x="913" y="325"/>
                        <a:pt x="891" y="357"/>
                      </a:cubicBezTo>
                      <a:cubicBezTo>
                        <a:pt x="869" y="389"/>
                        <a:pt x="849" y="412"/>
                        <a:pt x="820" y="438"/>
                      </a:cubicBezTo>
                      <a:cubicBezTo>
                        <a:pt x="791" y="464"/>
                        <a:pt x="755" y="491"/>
                        <a:pt x="715" y="511"/>
                      </a:cubicBezTo>
                      <a:cubicBezTo>
                        <a:pt x="675" y="531"/>
                        <a:pt x="628" y="548"/>
                        <a:pt x="580" y="556"/>
                      </a:cubicBezTo>
                      <a:cubicBezTo>
                        <a:pt x="532" y="564"/>
                        <a:pt x="478" y="568"/>
                        <a:pt x="429" y="562"/>
                      </a:cubicBezTo>
                      <a:cubicBezTo>
                        <a:pt x="380" y="556"/>
                        <a:pt x="330" y="541"/>
                        <a:pt x="288" y="522"/>
                      </a:cubicBezTo>
                      <a:cubicBezTo>
                        <a:pt x="246" y="503"/>
                        <a:pt x="209" y="480"/>
                        <a:pt x="174" y="450"/>
                      </a:cubicBezTo>
                      <a:cubicBezTo>
                        <a:pt x="139" y="420"/>
                        <a:pt x="104" y="381"/>
                        <a:pt x="79" y="342"/>
                      </a:cubicBezTo>
                      <a:cubicBezTo>
                        <a:pt x="54" y="303"/>
                        <a:pt x="34" y="257"/>
                        <a:pt x="21" y="214"/>
                      </a:cubicBezTo>
                      <a:cubicBezTo>
                        <a:pt x="8" y="171"/>
                        <a:pt x="0" y="99"/>
                        <a:pt x="0" y="81"/>
                      </a:cubicBezTo>
                      <a:lnTo>
                        <a:pt x="22" y="106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17" name="Freeform 49"/>
                <p:cNvSpPr>
                  <a:spLocks/>
                </p:cNvSpPr>
                <p:nvPr/>
              </p:nvSpPr>
              <p:spPr bwMode="auto">
                <a:xfrm rot="10800000" flipV="1">
                  <a:off x="3987" y="1575"/>
                  <a:ext cx="194" cy="546"/>
                </a:xfrm>
                <a:custGeom>
                  <a:avLst/>
                  <a:gdLst/>
                  <a:ahLst/>
                  <a:cxnLst>
                    <a:cxn ang="0">
                      <a:pos x="84" y="643"/>
                    </a:cxn>
                    <a:cxn ang="0">
                      <a:pos x="24" y="519"/>
                    </a:cxn>
                    <a:cxn ang="0">
                      <a:pos x="1" y="351"/>
                    </a:cxn>
                    <a:cxn ang="0">
                      <a:pos x="30" y="205"/>
                    </a:cxn>
                    <a:cxn ang="0">
                      <a:pos x="100" y="73"/>
                    </a:cxn>
                    <a:cxn ang="0">
                      <a:pos x="166" y="4"/>
                    </a:cxn>
                    <a:cxn ang="0">
                      <a:pos x="225" y="171"/>
                    </a:cxn>
                    <a:cxn ang="0">
                      <a:pos x="249" y="337"/>
                    </a:cxn>
                    <a:cxn ang="0">
                      <a:pos x="241" y="514"/>
                    </a:cxn>
                    <a:cxn ang="0">
                      <a:pos x="199" y="636"/>
                    </a:cxn>
                    <a:cxn ang="0">
                      <a:pos x="142" y="712"/>
                    </a:cxn>
                    <a:cxn ang="0">
                      <a:pos x="84" y="643"/>
                    </a:cxn>
                  </a:cxnLst>
                  <a:rect l="0" t="0" r="r" b="b"/>
                  <a:pathLst>
                    <a:path w="252" h="715">
                      <a:moveTo>
                        <a:pt x="84" y="643"/>
                      </a:moveTo>
                      <a:cubicBezTo>
                        <a:pt x="64" y="611"/>
                        <a:pt x="38" y="568"/>
                        <a:pt x="24" y="519"/>
                      </a:cubicBezTo>
                      <a:cubicBezTo>
                        <a:pt x="10" y="470"/>
                        <a:pt x="0" y="403"/>
                        <a:pt x="1" y="351"/>
                      </a:cubicBezTo>
                      <a:cubicBezTo>
                        <a:pt x="2" y="299"/>
                        <a:pt x="14" y="251"/>
                        <a:pt x="30" y="205"/>
                      </a:cubicBezTo>
                      <a:cubicBezTo>
                        <a:pt x="46" y="159"/>
                        <a:pt x="77" y="106"/>
                        <a:pt x="100" y="73"/>
                      </a:cubicBezTo>
                      <a:cubicBezTo>
                        <a:pt x="123" y="40"/>
                        <a:pt x="163" y="0"/>
                        <a:pt x="166" y="4"/>
                      </a:cubicBezTo>
                      <a:cubicBezTo>
                        <a:pt x="198" y="57"/>
                        <a:pt x="212" y="120"/>
                        <a:pt x="225" y="171"/>
                      </a:cubicBezTo>
                      <a:cubicBezTo>
                        <a:pt x="239" y="226"/>
                        <a:pt x="246" y="280"/>
                        <a:pt x="249" y="337"/>
                      </a:cubicBezTo>
                      <a:cubicBezTo>
                        <a:pt x="252" y="394"/>
                        <a:pt x="249" y="464"/>
                        <a:pt x="241" y="514"/>
                      </a:cubicBezTo>
                      <a:cubicBezTo>
                        <a:pt x="233" y="564"/>
                        <a:pt x="216" y="603"/>
                        <a:pt x="199" y="636"/>
                      </a:cubicBezTo>
                      <a:cubicBezTo>
                        <a:pt x="182" y="669"/>
                        <a:pt x="142" y="715"/>
                        <a:pt x="142" y="712"/>
                      </a:cubicBezTo>
                      <a:cubicBezTo>
                        <a:pt x="142" y="711"/>
                        <a:pt x="104" y="675"/>
                        <a:pt x="84" y="6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18" name="Freeform 50"/>
                <p:cNvSpPr>
                  <a:spLocks/>
                </p:cNvSpPr>
                <p:nvPr/>
              </p:nvSpPr>
              <p:spPr bwMode="auto">
                <a:xfrm>
                  <a:off x="3968" y="1570"/>
                  <a:ext cx="91" cy="556"/>
                </a:xfrm>
                <a:custGeom>
                  <a:avLst/>
                  <a:gdLst/>
                  <a:ahLst/>
                  <a:cxnLst>
                    <a:cxn ang="0">
                      <a:pos x="90" y="621"/>
                    </a:cxn>
                    <a:cxn ang="0">
                      <a:pos x="84" y="540"/>
                    </a:cxn>
                    <a:cxn ang="0">
                      <a:pos x="78" y="426"/>
                    </a:cxn>
                    <a:cxn ang="0">
                      <a:pos x="81" y="291"/>
                    </a:cxn>
                    <a:cxn ang="0">
                      <a:pos x="84" y="138"/>
                    </a:cxn>
                    <a:cxn ang="0">
                      <a:pos x="86" y="6"/>
                    </a:cxn>
                    <a:cxn ang="0">
                      <a:pos x="27" y="173"/>
                    </a:cxn>
                    <a:cxn ang="0">
                      <a:pos x="3" y="339"/>
                    </a:cxn>
                    <a:cxn ang="0">
                      <a:pos x="11" y="516"/>
                    </a:cxn>
                    <a:cxn ang="0">
                      <a:pos x="52" y="643"/>
                    </a:cxn>
                    <a:cxn ang="0">
                      <a:pos x="114" y="724"/>
                    </a:cxn>
                    <a:cxn ang="0">
                      <a:pos x="90" y="621"/>
                    </a:cxn>
                  </a:cxnLst>
                  <a:rect l="0" t="0" r="r" b="b"/>
                  <a:pathLst>
                    <a:path w="114" h="728">
                      <a:moveTo>
                        <a:pt x="90" y="621"/>
                      </a:moveTo>
                      <a:cubicBezTo>
                        <a:pt x="86" y="592"/>
                        <a:pt x="86" y="572"/>
                        <a:pt x="84" y="540"/>
                      </a:cubicBezTo>
                      <a:cubicBezTo>
                        <a:pt x="82" y="508"/>
                        <a:pt x="78" y="467"/>
                        <a:pt x="78" y="426"/>
                      </a:cubicBezTo>
                      <a:cubicBezTo>
                        <a:pt x="78" y="385"/>
                        <a:pt x="80" y="339"/>
                        <a:pt x="81" y="291"/>
                      </a:cubicBezTo>
                      <a:cubicBezTo>
                        <a:pt x="82" y="243"/>
                        <a:pt x="83" y="185"/>
                        <a:pt x="84" y="138"/>
                      </a:cubicBezTo>
                      <a:cubicBezTo>
                        <a:pt x="85" y="91"/>
                        <a:pt x="95" y="0"/>
                        <a:pt x="86" y="6"/>
                      </a:cubicBezTo>
                      <a:cubicBezTo>
                        <a:pt x="54" y="59"/>
                        <a:pt x="40" y="122"/>
                        <a:pt x="27" y="173"/>
                      </a:cubicBezTo>
                      <a:cubicBezTo>
                        <a:pt x="13" y="228"/>
                        <a:pt x="6" y="282"/>
                        <a:pt x="3" y="339"/>
                      </a:cubicBezTo>
                      <a:cubicBezTo>
                        <a:pt x="0" y="396"/>
                        <a:pt x="3" y="465"/>
                        <a:pt x="11" y="516"/>
                      </a:cubicBezTo>
                      <a:cubicBezTo>
                        <a:pt x="19" y="567"/>
                        <a:pt x="35" y="608"/>
                        <a:pt x="52" y="643"/>
                      </a:cubicBezTo>
                      <a:cubicBezTo>
                        <a:pt x="69" y="678"/>
                        <a:pt x="108" y="728"/>
                        <a:pt x="114" y="724"/>
                      </a:cubicBezTo>
                      <a:cubicBezTo>
                        <a:pt x="114" y="723"/>
                        <a:pt x="95" y="642"/>
                        <a:pt x="90" y="621"/>
                      </a:cubicBezTo>
                      <a:close/>
                    </a:path>
                  </a:pathLst>
                </a:custGeom>
                <a:solidFill>
                  <a:schemeClr val="hlink"/>
                </a:solidFill>
                <a:ln w="38100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19" name="Freeform 51"/>
                <p:cNvSpPr>
                  <a:spLocks/>
                </p:cNvSpPr>
                <p:nvPr/>
              </p:nvSpPr>
              <p:spPr bwMode="auto">
                <a:xfrm>
                  <a:off x="3432" y="1870"/>
                  <a:ext cx="603" cy="1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1" y="82"/>
                    </a:cxn>
                    <a:cxn ang="0">
                      <a:pos x="263" y="154"/>
                    </a:cxn>
                    <a:cxn ang="0">
                      <a:pos x="404" y="178"/>
                    </a:cxn>
                    <a:cxn ang="0">
                      <a:pos x="608" y="160"/>
                    </a:cxn>
                    <a:cxn ang="0">
                      <a:pos x="714" y="123"/>
                    </a:cxn>
                    <a:cxn ang="0">
                      <a:pos x="768" y="60"/>
                    </a:cxn>
                    <a:cxn ang="0">
                      <a:pos x="790" y="42"/>
                    </a:cxn>
                  </a:cxnLst>
                  <a:rect l="0" t="0" r="r" b="b"/>
                  <a:pathLst>
                    <a:path w="790" h="179">
                      <a:moveTo>
                        <a:pt x="0" y="0"/>
                      </a:moveTo>
                      <a:cubicBezTo>
                        <a:pt x="17" y="14"/>
                        <a:pt x="57" y="56"/>
                        <a:pt x="101" y="82"/>
                      </a:cubicBezTo>
                      <a:cubicBezTo>
                        <a:pt x="145" y="108"/>
                        <a:pt x="213" y="138"/>
                        <a:pt x="263" y="154"/>
                      </a:cubicBezTo>
                      <a:cubicBezTo>
                        <a:pt x="313" y="170"/>
                        <a:pt x="347" y="177"/>
                        <a:pt x="404" y="178"/>
                      </a:cubicBezTo>
                      <a:cubicBezTo>
                        <a:pt x="461" y="179"/>
                        <a:pt x="556" y="169"/>
                        <a:pt x="608" y="160"/>
                      </a:cubicBezTo>
                      <a:cubicBezTo>
                        <a:pt x="660" y="151"/>
                        <a:pt x="687" y="140"/>
                        <a:pt x="714" y="123"/>
                      </a:cubicBezTo>
                      <a:cubicBezTo>
                        <a:pt x="741" y="106"/>
                        <a:pt x="755" y="73"/>
                        <a:pt x="768" y="60"/>
                      </a:cubicBezTo>
                      <a:cubicBezTo>
                        <a:pt x="781" y="47"/>
                        <a:pt x="785" y="46"/>
                        <a:pt x="790" y="4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</p:grpSp>
          <p:sp>
            <p:nvSpPr>
              <p:cNvPr id="1415220" name="Line 52"/>
              <p:cNvSpPr>
                <a:spLocks noChangeShapeType="1"/>
              </p:cNvSpPr>
              <p:nvPr/>
            </p:nvSpPr>
            <p:spPr bwMode="auto">
              <a:xfrm rot="467865" flipH="1">
                <a:off x="1119" y="1645"/>
                <a:ext cx="156" cy="253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221" name="Line 53"/>
              <p:cNvSpPr>
                <a:spLocks noChangeShapeType="1"/>
              </p:cNvSpPr>
              <p:nvPr/>
            </p:nvSpPr>
            <p:spPr bwMode="auto">
              <a:xfrm rot="467865">
                <a:off x="1086" y="1981"/>
                <a:ext cx="8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222" name="Freeform 54"/>
              <p:cNvSpPr>
                <a:spLocks/>
              </p:cNvSpPr>
              <p:nvPr/>
            </p:nvSpPr>
            <p:spPr bwMode="auto">
              <a:xfrm rot="467865">
                <a:off x="985" y="2257"/>
                <a:ext cx="874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66" y="0"/>
                  </a:cxn>
                </a:cxnLst>
                <a:rect l="0" t="0" r="r" b="b"/>
                <a:pathLst>
                  <a:path w="1266" h="3">
                    <a:moveTo>
                      <a:pt x="0" y="3"/>
                    </a:moveTo>
                    <a:lnTo>
                      <a:pt x="1266" y="0"/>
                    </a:ln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223" name="Line 55"/>
              <p:cNvSpPr>
                <a:spLocks noChangeShapeType="1"/>
              </p:cNvSpPr>
              <p:nvPr/>
            </p:nvSpPr>
            <p:spPr bwMode="auto">
              <a:xfrm rot="467865">
                <a:off x="1057" y="2125"/>
                <a:ext cx="92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224" name="Line 56"/>
              <p:cNvSpPr>
                <a:spLocks noChangeShapeType="1"/>
              </p:cNvSpPr>
              <p:nvPr/>
            </p:nvSpPr>
            <p:spPr bwMode="auto">
              <a:xfrm rot="467865" flipH="1">
                <a:off x="946" y="1915"/>
                <a:ext cx="294" cy="48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225" name="Line 57"/>
              <p:cNvSpPr>
                <a:spLocks noChangeShapeType="1"/>
              </p:cNvSpPr>
              <p:nvPr/>
            </p:nvSpPr>
            <p:spPr bwMode="auto">
              <a:xfrm rot="467865" flipH="1">
                <a:off x="736" y="2197"/>
                <a:ext cx="96" cy="15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226" name="Line 58"/>
              <p:cNvSpPr>
                <a:spLocks noChangeShapeType="1"/>
              </p:cNvSpPr>
              <p:nvPr/>
            </p:nvSpPr>
            <p:spPr bwMode="auto">
              <a:xfrm rot="467865" flipH="1">
                <a:off x="545" y="2138"/>
                <a:ext cx="114" cy="18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227" name="Line 59"/>
              <p:cNvSpPr>
                <a:spLocks noChangeShapeType="1"/>
              </p:cNvSpPr>
              <p:nvPr/>
            </p:nvSpPr>
            <p:spPr bwMode="auto">
              <a:xfrm rot="467865">
                <a:off x="350" y="2391"/>
                <a:ext cx="1374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228" name="Freeform 60"/>
              <p:cNvSpPr>
                <a:spLocks/>
              </p:cNvSpPr>
              <p:nvPr/>
            </p:nvSpPr>
            <p:spPr bwMode="auto">
              <a:xfrm rot="467865">
                <a:off x="564" y="2188"/>
                <a:ext cx="246" cy="234"/>
              </a:xfrm>
              <a:custGeom>
                <a:avLst/>
                <a:gdLst/>
                <a:ahLst/>
                <a:cxnLst>
                  <a:cxn ang="0">
                    <a:pos x="430" y="0"/>
                  </a:cxn>
                  <a:cxn ang="0">
                    <a:pos x="177" y="379"/>
                  </a:cxn>
                  <a:cxn ang="0">
                    <a:pos x="0" y="379"/>
                  </a:cxn>
                  <a:cxn ang="0">
                    <a:pos x="168" y="622"/>
                  </a:cxn>
                  <a:cxn ang="0">
                    <a:pos x="631" y="379"/>
                  </a:cxn>
                  <a:cxn ang="0">
                    <a:pos x="465" y="382"/>
                  </a:cxn>
                  <a:cxn ang="0">
                    <a:pos x="720" y="0"/>
                  </a:cxn>
                  <a:cxn ang="0">
                    <a:pos x="430" y="0"/>
                  </a:cxn>
                </a:cxnLst>
                <a:rect l="0" t="0" r="r" b="b"/>
                <a:pathLst>
                  <a:path w="720" h="622">
                    <a:moveTo>
                      <a:pt x="430" y="0"/>
                    </a:moveTo>
                    <a:lnTo>
                      <a:pt x="177" y="379"/>
                    </a:lnTo>
                    <a:lnTo>
                      <a:pt x="0" y="379"/>
                    </a:lnTo>
                    <a:lnTo>
                      <a:pt x="168" y="622"/>
                    </a:lnTo>
                    <a:lnTo>
                      <a:pt x="631" y="379"/>
                    </a:lnTo>
                    <a:lnTo>
                      <a:pt x="465" y="382"/>
                    </a:lnTo>
                    <a:lnTo>
                      <a:pt x="720" y="0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prstDash val="solid"/>
                <a:round/>
                <a:headEnd/>
                <a:tailEnd/>
              </a:ln>
              <a:effectLst/>
              <a:scene3d>
                <a:camera prst="legacyPerspectiveTopRight">
                  <a:rot lat="20099999" lon="21299999" rev="0"/>
                </a:camera>
                <a:lightRig rig="legacyFlat1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grpSp>
            <p:nvGrpSpPr>
              <p:cNvPr id="9" name="Group 61"/>
              <p:cNvGrpSpPr>
                <a:grpSpLocks/>
              </p:cNvGrpSpPr>
              <p:nvPr/>
            </p:nvGrpSpPr>
            <p:grpSpPr bwMode="auto">
              <a:xfrm rot="467865">
                <a:off x="1109" y="1527"/>
                <a:ext cx="808" cy="258"/>
                <a:chOff x="4074" y="2980"/>
                <a:chExt cx="1170" cy="341"/>
              </a:xfrm>
            </p:grpSpPr>
            <p:sp>
              <p:nvSpPr>
                <p:cNvPr id="141523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4701" y="3043"/>
                  <a:ext cx="71" cy="103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3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822" y="2977"/>
                  <a:ext cx="181" cy="157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32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4902" y="3146"/>
                  <a:ext cx="288" cy="78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3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912" y="3268"/>
                  <a:ext cx="332" cy="2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34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4188" y="3006"/>
                  <a:ext cx="298" cy="123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35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095" y="3161"/>
                  <a:ext cx="323" cy="7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36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4064" y="3312"/>
                  <a:ext cx="288" cy="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37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329" y="3262"/>
                  <a:ext cx="207" cy="2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38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352" y="3138"/>
                  <a:ext cx="185" cy="53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39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4535" y="3069"/>
                  <a:ext cx="68" cy="78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40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4767" y="3129"/>
                  <a:ext cx="126" cy="46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41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4756" y="3232"/>
                  <a:ext cx="207" cy="1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42" name="Line 74"/>
                <p:cNvSpPr>
                  <a:spLocks noChangeShapeType="1"/>
                </p:cNvSpPr>
                <p:nvPr/>
              </p:nvSpPr>
              <p:spPr bwMode="auto">
                <a:xfrm flipH="1" flipV="1">
                  <a:off x="4511" y="3215"/>
                  <a:ext cx="116" cy="3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</p:grpSp>
          <p:grpSp>
            <p:nvGrpSpPr>
              <p:cNvPr id="10" name="Group 75"/>
              <p:cNvGrpSpPr>
                <a:grpSpLocks/>
              </p:cNvGrpSpPr>
              <p:nvPr/>
            </p:nvGrpSpPr>
            <p:grpSpPr bwMode="auto">
              <a:xfrm rot="467865">
                <a:off x="1077" y="1855"/>
                <a:ext cx="777" cy="259"/>
                <a:chOff x="3886" y="3532"/>
                <a:chExt cx="1125" cy="341"/>
              </a:xfrm>
            </p:grpSpPr>
            <p:sp>
              <p:nvSpPr>
                <p:cNvPr id="1415244" name="Line 7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301" y="3667"/>
                  <a:ext cx="77" cy="133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45" name="Line 7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071" y="3717"/>
                  <a:ext cx="181" cy="153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46" name="Line 7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881" y="3621"/>
                  <a:ext cx="288" cy="76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47" name="Line 7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955" y="3558"/>
                  <a:ext cx="219" cy="16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48" name="Line 80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91" y="3717"/>
                  <a:ext cx="298" cy="12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49" name="Line 81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666" y="3617"/>
                  <a:ext cx="323" cy="7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50" name="Line 82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716" y="3528"/>
                  <a:ext cx="288" cy="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51" name="Line 83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40" y="3567"/>
                  <a:ext cx="207" cy="21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52" name="Line 84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40" y="3661"/>
                  <a:ext cx="184" cy="5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53" name="Line 85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472" y="3704"/>
                  <a:ext cx="68" cy="79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54" name="Line 8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85" y="3679"/>
                  <a:ext cx="126" cy="42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55" name="Line 8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18" y="3603"/>
                  <a:ext cx="207" cy="13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56" name="Line 88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456" y="3600"/>
                  <a:ext cx="113" cy="38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</p:grpSp>
          <p:sp>
            <p:nvSpPr>
              <p:cNvPr id="1415257" name="Line 89"/>
              <p:cNvSpPr>
                <a:spLocks noChangeShapeType="1"/>
              </p:cNvSpPr>
              <p:nvPr/>
            </p:nvSpPr>
            <p:spPr bwMode="auto">
              <a:xfrm rot="467865">
                <a:off x="466" y="2143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258" name="Line 90"/>
              <p:cNvSpPr>
                <a:spLocks noChangeShapeType="1"/>
              </p:cNvSpPr>
              <p:nvPr/>
            </p:nvSpPr>
            <p:spPr bwMode="auto">
              <a:xfrm rot="467865">
                <a:off x="2332" y="1514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15259" name="Line 91"/>
              <p:cNvSpPr>
                <a:spLocks noChangeShapeType="1"/>
              </p:cNvSpPr>
              <p:nvPr/>
            </p:nvSpPr>
            <p:spPr bwMode="auto">
              <a:xfrm rot="467865" flipH="1">
                <a:off x="2437" y="1225"/>
                <a:ext cx="70" cy="11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grpSp>
            <p:nvGrpSpPr>
              <p:cNvPr id="11" name="Group 92"/>
              <p:cNvGrpSpPr>
                <a:grpSpLocks/>
              </p:cNvGrpSpPr>
              <p:nvPr/>
            </p:nvGrpSpPr>
            <p:grpSpPr bwMode="auto">
              <a:xfrm>
                <a:off x="1520" y="2112"/>
                <a:ext cx="608" cy="581"/>
                <a:chOff x="1520" y="2112"/>
                <a:chExt cx="608" cy="581"/>
              </a:xfrm>
            </p:grpSpPr>
            <p:sp>
              <p:nvSpPr>
                <p:cNvPr id="1415261" name="Line 93"/>
                <p:cNvSpPr>
                  <a:spLocks noChangeShapeType="1"/>
                </p:cNvSpPr>
                <p:nvPr/>
              </p:nvSpPr>
              <p:spPr bwMode="auto">
                <a:xfrm rot="467865" flipH="1">
                  <a:off x="1722" y="2167"/>
                  <a:ext cx="198" cy="3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62" name="Line 94"/>
                <p:cNvSpPr>
                  <a:spLocks noChangeShapeType="1"/>
                </p:cNvSpPr>
                <p:nvPr/>
              </p:nvSpPr>
              <p:spPr bwMode="auto">
                <a:xfrm rot="467865">
                  <a:off x="1679" y="2497"/>
                  <a:ext cx="336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415263" name="Line 95"/>
                <p:cNvSpPr>
                  <a:spLocks noChangeShapeType="1"/>
                </p:cNvSpPr>
                <p:nvPr/>
              </p:nvSpPr>
              <p:spPr bwMode="auto">
                <a:xfrm rot="16667865" flipH="1">
                  <a:off x="1516" y="2294"/>
                  <a:ext cx="384" cy="1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78909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1728" y="2496"/>
                  <a:ext cx="192" cy="1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0" hangingPunct="0">
                    <a:lnSpc>
                      <a:spcPct val="9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sz="1600">
                      <a:solidFill>
                        <a:schemeClr val="tx1"/>
                      </a:solidFill>
                      <a:latin typeface="Helvetica" pitchFamily="46" charset="0"/>
                    </a:rPr>
                    <a:t>x</a:t>
                  </a:r>
                </a:p>
              </p:txBody>
            </p:sp>
            <p:sp>
              <p:nvSpPr>
                <p:cNvPr id="78910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520" y="2256"/>
                  <a:ext cx="192" cy="1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0" hangingPunct="0">
                    <a:lnSpc>
                      <a:spcPct val="9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sz="1600">
                      <a:solidFill>
                        <a:schemeClr val="tx1"/>
                      </a:solidFill>
                      <a:latin typeface="Helvetica" pitchFamily="46" charset="0"/>
                    </a:rPr>
                    <a:t>y</a:t>
                  </a:r>
                </a:p>
              </p:txBody>
            </p:sp>
            <p:sp>
              <p:nvSpPr>
                <p:cNvPr id="78911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1936" y="2160"/>
                  <a:ext cx="192" cy="1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0" hangingPunct="0">
                    <a:lnSpc>
                      <a:spcPct val="9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sz="1600">
                      <a:solidFill>
                        <a:schemeClr val="tx1"/>
                      </a:solidFill>
                      <a:latin typeface="Helvetica" pitchFamily="46" charset="0"/>
                    </a:rPr>
                    <a:t>z</a:t>
                  </a:r>
                </a:p>
              </p:txBody>
            </p:sp>
          </p:grpSp>
        </p:grpSp>
      </p:grpSp>
      <p:sp>
        <p:nvSpPr>
          <p:cNvPr id="1415271" name="Line 103"/>
          <p:cNvSpPr>
            <a:spLocks noChangeShapeType="1"/>
          </p:cNvSpPr>
          <p:nvPr/>
        </p:nvSpPr>
        <p:spPr bwMode="auto">
          <a:xfrm flipV="1">
            <a:off x="6012160" y="1376772"/>
            <a:ext cx="1440160" cy="288032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lg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8859" name="Rectangle 105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181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RHIC discovery </a:t>
            </a:r>
          </a:p>
          <a:p>
            <a:pPr lvl="1" eaLnBrk="1" hangingPunct="1"/>
            <a:r>
              <a:rPr lang="en-US" sz="2400" dirty="0" smtClean="0"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initial state </a:t>
            </a:r>
            <a:r>
              <a:rPr lang="en-US" sz="2400" dirty="0" err="1" smtClean="0">
                <a:latin typeface="Arial" charset="0"/>
                <a:cs typeface="Arial" charset="0"/>
              </a:rPr>
              <a:t>azimuthal</a:t>
            </a:r>
            <a:r>
              <a:rPr lang="en-US" sz="2400" dirty="0" smtClean="0">
                <a:latin typeface="Arial" charset="0"/>
                <a:cs typeface="Arial" charset="0"/>
              </a:rPr>
              <a:t> asymmetry</a:t>
            </a:r>
          </a:p>
          <a:p>
            <a:pPr lvl="1" eaLnBrk="1" hangingPunct="1"/>
            <a:r>
              <a:rPr lang="en-US" sz="2400" dirty="0" smtClean="0">
                <a:latin typeface="Arial" charset="0"/>
                <a:cs typeface="Arial" charset="0"/>
              </a:rPr>
              <a:t> produces a  </a:t>
            </a:r>
            <a:r>
              <a:rPr lang="en-US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strong</a:t>
            </a:r>
            <a:r>
              <a:rPr lang="en-US" sz="2400" dirty="0" smtClean="0">
                <a:latin typeface="Arial" charset="0"/>
                <a:cs typeface="Arial" charset="0"/>
              </a:rPr>
              <a:t> signal in the 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                                 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final state  </a:t>
            </a:r>
            <a:br>
              <a:rPr lang="en-US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                                </a:t>
            </a:r>
            <a:r>
              <a:rPr lang="en-US" sz="2400" dirty="0" smtClean="0">
                <a:latin typeface="Arial" charset="0"/>
                <a:cs typeface="Arial" charset="0"/>
              </a:rPr>
              <a:t>particle 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                                 emission 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                                 pattern </a:t>
            </a:r>
            <a:r>
              <a:rPr lang="en-US" altLang="ja-JP" sz="2400" dirty="0" err="1" smtClean="0">
                <a:latin typeface="Arial" charset="0"/>
                <a:ea typeface="ＭＳ Ｐゴシック" pitchFamily="46" charset="-128"/>
                <a:cs typeface="Arial" charset="0"/>
              </a:rPr>
              <a:t>dn</a:t>
            </a:r>
            <a:r>
              <a:rPr lang="en-US" altLang="ja-JP" sz="2400" dirty="0" smtClean="0">
                <a:latin typeface="Arial" charset="0"/>
                <a:ea typeface="ＭＳ Ｐゴシック" pitchFamily="46" charset="-128"/>
                <a:cs typeface="Arial" charset="0"/>
              </a:rPr>
              <a:t>/</a:t>
            </a:r>
            <a:r>
              <a:rPr lang="en-US" altLang="ja-JP" sz="2400" dirty="0" err="1" smtClean="0">
                <a:latin typeface="Arial" charset="0"/>
                <a:ea typeface="ＭＳ Ｐゴシック" pitchFamily="46" charset="-128"/>
                <a:cs typeface="Arial" charset="0"/>
              </a:rPr>
              <a:t>d</a:t>
            </a:r>
            <a:r>
              <a:rPr lang="en-US" altLang="ja-JP" sz="2400" dirty="0" err="1" smtClean="0">
                <a:latin typeface="Symbol" pitchFamily="18" charset="2"/>
                <a:ea typeface="ＭＳ Ｐゴシック" pitchFamily="46" charset="-128"/>
                <a:cs typeface="Arial" charset="0"/>
              </a:rPr>
              <a:t>f</a:t>
            </a:r>
            <a:r>
              <a:rPr lang="en-US" altLang="ja-JP" sz="2400" dirty="0" smtClean="0">
                <a:latin typeface="Arial" charset="0"/>
                <a:ea typeface="ＭＳ Ｐゴシック" pitchFamily="46" charset="-128"/>
                <a:cs typeface="Arial" charset="0"/>
              </a:rPr>
              <a:t> ~ 1 + 2</a:t>
            </a:r>
            <a:r>
              <a:rPr lang="en-US" altLang="ja-JP" sz="2400" dirty="0" smtClean="0">
                <a:solidFill>
                  <a:srgbClr val="0000FF"/>
                </a:solidFill>
                <a:latin typeface="Arial" charset="0"/>
                <a:ea typeface="ＭＳ Ｐゴシック" pitchFamily="46" charset="-128"/>
                <a:cs typeface="Arial" charset="0"/>
              </a:rPr>
              <a:t> v</a:t>
            </a:r>
            <a:r>
              <a:rPr lang="en-US" altLang="ja-JP" sz="2400" baseline="-25000" dirty="0" smtClean="0">
                <a:solidFill>
                  <a:srgbClr val="0000FF"/>
                </a:solidFill>
                <a:latin typeface="Arial" charset="0"/>
                <a:ea typeface="ＭＳ Ｐゴシック" pitchFamily="46" charset="-128"/>
                <a:cs typeface="Arial" charset="0"/>
              </a:rPr>
              <a:t>2</a:t>
            </a:r>
            <a:r>
              <a:rPr lang="en-US" altLang="ja-JP" sz="2400" dirty="0" smtClean="0">
                <a:solidFill>
                  <a:srgbClr val="0000FF"/>
                </a:solidFill>
                <a:latin typeface="Arial" charset="0"/>
                <a:ea typeface="ＭＳ Ｐゴシック" pitchFamily="46" charset="-128"/>
                <a:cs typeface="Arial" charset="0"/>
              </a:rPr>
              <a:t>(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 charset="0"/>
                <a:ea typeface="ＭＳ Ｐゴシック" pitchFamily="46" charset="-128"/>
                <a:cs typeface="Arial" charset="0"/>
              </a:rPr>
              <a:t>p</a:t>
            </a:r>
            <a:r>
              <a:rPr lang="en-US" altLang="ja-JP" sz="2400" baseline="-25000" dirty="0" err="1" smtClean="0">
                <a:solidFill>
                  <a:srgbClr val="0000FF"/>
                </a:solidFill>
                <a:latin typeface="Arial" charset="0"/>
                <a:ea typeface="ＭＳ Ｐゴシック" pitchFamily="46" charset="-128"/>
                <a:cs typeface="Arial" charset="0"/>
              </a:rPr>
              <a:t>T</a:t>
            </a:r>
            <a:r>
              <a:rPr lang="en-US" altLang="ja-JP" sz="2400" dirty="0" smtClean="0">
                <a:solidFill>
                  <a:srgbClr val="0000FF"/>
                </a:solidFill>
                <a:latin typeface="Arial" charset="0"/>
                <a:ea typeface="ＭＳ Ｐゴシック" pitchFamily="46" charset="-128"/>
                <a:cs typeface="Arial" charset="0"/>
              </a:rPr>
              <a:t>)</a:t>
            </a:r>
            <a:r>
              <a:rPr lang="en-US" altLang="ja-JP" sz="2400" dirty="0" smtClean="0">
                <a:latin typeface="Arial" charset="0"/>
                <a:ea typeface="ＭＳ Ｐゴシック" pitchFamily="46" charset="-128"/>
                <a:cs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  <a:ea typeface="ＭＳ Ｐゴシック" pitchFamily="46" charset="-128"/>
                <a:cs typeface="Arial" charset="0"/>
              </a:rPr>
              <a:t>cos</a:t>
            </a:r>
            <a:r>
              <a:rPr lang="en-US" altLang="ja-JP" sz="2400" dirty="0" smtClean="0">
                <a:latin typeface="Arial" charset="0"/>
                <a:ea typeface="ＭＳ Ｐゴシック" pitchFamily="46" charset="-128"/>
                <a:cs typeface="Arial" charset="0"/>
              </a:rPr>
              <a:t> (2</a:t>
            </a:r>
            <a:r>
              <a:rPr lang="en-US" altLang="ja-JP" sz="2400" dirty="0" smtClean="0">
                <a:latin typeface="Symbol" pitchFamily="18" charset="2"/>
                <a:ea typeface="ＭＳ Ｐゴシック" pitchFamily="46" charset="-128"/>
                <a:cs typeface="Arial" charset="0"/>
              </a:rPr>
              <a:t> f</a:t>
            </a:r>
            <a:r>
              <a:rPr lang="en-US" altLang="ja-JP" sz="2400" dirty="0" smtClean="0">
                <a:latin typeface="Arial" charset="0"/>
                <a:ea typeface="ＭＳ Ｐゴシック" pitchFamily="46" charset="-128"/>
                <a:cs typeface="Arial" charset="0"/>
              </a:rPr>
              <a:t>) + ...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08" name="Slide Number Placeholder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 rot="456369" flipH="1">
            <a:off x="6737246" y="591523"/>
            <a:ext cx="1519963" cy="1808736"/>
            <a:chOff x="521" y="3049"/>
            <a:chExt cx="599" cy="865"/>
          </a:xfrm>
        </p:grpSpPr>
        <p:sp>
          <p:nvSpPr>
            <p:cNvPr id="106" name="Arc 11"/>
            <p:cNvSpPr>
              <a:spLocks/>
            </p:cNvSpPr>
            <p:nvPr/>
          </p:nvSpPr>
          <p:spPr bwMode="auto">
            <a:xfrm rot="8624994" flipV="1">
              <a:off x="521" y="3324"/>
              <a:ext cx="489" cy="590"/>
            </a:xfrm>
            <a:custGeom>
              <a:avLst/>
              <a:gdLst>
                <a:gd name="G0" fmla="+- 4784 0 0"/>
                <a:gd name="G1" fmla="+- 21600 0 0"/>
                <a:gd name="G2" fmla="+- 21600 0 0"/>
                <a:gd name="T0" fmla="*/ 0 w 25927"/>
                <a:gd name="T1" fmla="*/ 536 h 21600"/>
                <a:gd name="T2" fmla="*/ 25927 w 25927"/>
                <a:gd name="T3" fmla="*/ 17179 h 21600"/>
                <a:gd name="T4" fmla="*/ 4784 w 2592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27" h="21600" fill="none" extrusionOk="0">
                  <a:moveTo>
                    <a:pt x="0" y="536"/>
                  </a:moveTo>
                  <a:cubicBezTo>
                    <a:pt x="1569" y="179"/>
                    <a:pt x="3174" y="-1"/>
                    <a:pt x="4784" y="0"/>
                  </a:cubicBezTo>
                  <a:cubicBezTo>
                    <a:pt x="15009" y="0"/>
                    <a:pt x="23833" y="7170"/>
                    <a:pt x="25926" y="17179"/>
                  </a:cubicBezTo>
                </a:path>
                <a:path w="25927" h="21600" stroke="0" extrusionOk="0">
                  <a:moveTo>
                    <a:pt x="0" y="536"/>
                  </a:moveTo>
                  <a:cubicBezTo>
                    <a:pt x="1569" y="179"/>
                    <a:pt x="3174" y="-1"/>
                    <a:pt x="4784" y="0"/>
                  </a:cubicBezTo>
                  <a:cubicBezTo>
                    <a:pt x="15009" y="0"/>
                    <a:pt x="23833" y="7170"/>
                    <a:pt x="25926" y="17179"/>
                  </a:cubicBezTo>
                  <a:lnTo>
                    <a:pt x="4784" y="21600"/>
                  </a:lnTo>
                  <a:close/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 type="stealth" w="lg" len="med"/>
              <a:tailEnd type="none" w="lg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7" name="Text Box 12"/>
            <p:cNvSpPr txBox="1">
              <a:spLocks noChangeArrowheads="1"/>
            </p:cNvSpPr>
            <p:nvPr/>
          </p:nvSpPr>
          <p:spPr bwMode="auto">
            <a:xfrm>
              <a:off x="666" y="3049"/>
              <a:ext cx="454" cy="250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800" b="1" i="0" dirty="0" smtClean="0">
                  <a:solidFill>
                    <a:srgbClr val="FF0000"/>
                  </a:solidFill>
                  <a:latin typeface="Symbol" pitchFamily="16" charset="2"/>
                </a:rPr>
                <a:t>f</a:t>
              </a:r>
              <a:endParaRPr lang="en-US" sz="2800" b="1" i="0" dirty="0">
                <a:solidFill>
                  <a:srgbClr val="FF0000"/>
                </a:solidFill>
                <a:latin typeface="Symbol" pitchFamily="16" charset="2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533400" y="551746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i="0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endParaRPr lang="en-US" sz="2800" b="1" i="0" dirty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113" name="Straight Arrow Connector 112"/>
          <p:cNvCxnSpPr/>
          <p:nvPr/>
        </p:nvCxnSpPr>
        <p:spPr bwMode="auto">
          <a:xfrm>
            <a:off x="1331640" y="5820680"/>
            <a:ext cx="762000" cy="1588"/>
          </a:xfrm>
          <a:prstGeom prst="straightConnector1">
            <a:avLst/>
          </a:prstGeom>
          <a:solidFill>
            <a:srgbClr val="FFFFFF"/>
          </a:solidFill>
          <a:ln w="50800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4" name="Line 103"/>
          <p:cNvSpPr>
            <a:spLocks noChangeShapeType="1"/>
          </p:cNvSpPr>
          <p:nvPr/>
        </p:nvSpPr>
        <p:spPr bwMode="auto">
          <a:xfrm flipH="1">
            <a:off x="2231740" y="2348880"/>
            <a:ext cx="576064" cy="7920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lg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5" name="Line 103"/>
          <p:cNvSpPr>
            <a:spLocks noChangeShapeType="1"/>
          </p:cNvSpPr>
          <p:nvPr/>
        </p:nvSpPr>
        <p:spPr bwMode="auto">
          <a:xfrm flipH="1">
            <a:off x="5256076" y="3753036"/>
            <a:ext cx="1260140" cy="36004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lg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4" name="Up Arrow 123"/>
          <p:cNvSpPr/>
          <p:nvPr/>
        </p:nvSpPr>
        <p:spPr bwMode="auto">
          <a:xfrm>
            <a:off x="2879812" y="3969060"/>
            <a:ext cx="189735" cy="1080120"/>
          </a:xfrm>
          <a:prstGeom prst="up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663788" y="4221088"/>
            <a:ext cx="6840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ja-JP" sz="2000" i="0" dirty="0" smtClean="0">
                <a:solidFill>
                  <a:srgbClr val="0000FF"/>
                </a:solidFill>
                <a:latin typeface="Arial" charset="0"/>
                <a:ea typeface="ＭＳ Ｐゴシック" pitchFamily="46" charset="-128"/>
                <a:cs typeface="Arial" charset="0"/>
              </a:rPr>
              <a:t>2v</a:t>
            </a:r>
            <a:r>
              <a:rPr lang="en-US" altLang="ja-JP" sz="2000" i="0" baseline="-25000" dirty="0" smtClean="0">
                <a:solidFill>
                  <a:srgbClr val="0000FF"/>
                </a:solidFill>
                <a:latin typeface="Arial" charset="0"/>
                <a:ea typeface="ＭＳ Ｐゴシック" pitchFamily="46" charset="-128"/>
                <a:cs typeface="Arial" charset="0"/>
              </a:rPr>
              <a:t>2</a:t>
            </a:r>
            <a:endParaRPr lang="en-US" i="0" dirty="0"/>
          </a:p>
        </p:txBody>
      </p:sp>
      <p:sp>
        <p:nvSpPr>
          <p:cNvPr id="125" name="Date Placeholder 124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8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24" grpId="0" animBg="1"/>
      <p:bldP spid="1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LHC </a:t>
            </a:r>
            <a:r>
              <a:rPr lang="en-US" dirty="0"/>
              <a:t>Heavy Ion </a:t>
            </a:r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0814-8645-4A62-99CA-CEA0A5A08E6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 descr="v2_pt_c2c4_STAR.pdf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6269" y="979034"/>
            <a:ext cx="4320480" cy="5764029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36512" y="764704"/>
            <a:ext cx="9144000" cy="5867400"/>
          </a:xfrm>
        </p:spPr>
        <p:txBody>
          <a:bodyPr/>
          <a:lstStyle/>
          <a:p>
            <a:r>
              <a:rPr lang="en-US" dirty="0" smtClean="0"/>
              <a:t>The matter produced in LHC collisions exhibits the same qualitative features discovered at RHIC: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Strong </a:t>
            </a:r>
            <a:br>
              <a:rPr lang="en-US" dirty="0" smtClean="0"/>
            </a:br>
            <a:r>
              <a:rPr lang="en-US" dirty="0" smtClean="0"/>
              <a:t>hydrodynamic flow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RHIC and LHC </a:t>
            </a:r>
            <a:br>
              <a:rPr lang="en-US" dirty="0" smtClean="0"/>
            </a:br>
            <a:r>
              <a:rPr lang="en-US" dirty="0" smtClean="0"/>
              <a:t>data </a:t>
            </a:r>
            <a:br>
              <a:rPr lang="en-US" dirty="0" smtClean="0"/>
            </a:br>
            <a:r>
              <a:rPr lang="en-US" dirty="0" smtClean="0"/>
              <a:t>well-described </a:t>
            </a:r>
            <a:br>
              <a:rPr lang="en-US" dirty="0" smtClean="0"/>
            </a:br>
            <a:r>
              <a:rPr lang="en-US" dirty="0" smtClean="0"/>
              <a:t>by relativistic</a:t>
            </a:r>
            <a:br>
              <a:rPr lang="en-US" dirty="0" smtClean="0"/>
            </a:br>
            <a:r>
              <a:rPr lang="en-US" dirty="0" smtClean="0"/>
              <a:t>viscous </a:t>
            </a:r>
            <a:br>
              <a:rPr lang="en-US" dirty="0" smtClean="0"/>
            </a:br>
            <a:r>
              <a:rPr lang="en-US" dirty="0" smtClean="0"/>
              <a:t>hydrodynamics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4068" y="6577607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i="0" dirty="0" smtClean="0"/>
              <a:t>CMS, Phys. Rev. C87, 014902 (2013)</a:t>
            </a:r>
            <a:endParaRPr lang="en-US" sz="1400" i="0" dirty="0"/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t="53678" r="15501"/>
          <a:stretch/>
        </p:blipFill>
        <p:spPr>
          <a:xfrm>
            <a:off x="6207845" y="4185084"/>
            <a:ext cx="192855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5577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Theoretical Discovery 2003-4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6692"/>
            <a:ext cx="9144000" cy="5867400"/>
          </a:xfrm>
        </p:spPr>
        <p:txBody>
          <a:bodyPr/>
          <a:lstStyle/>
          <a:p>
            <a:r>
              <a:rPr lang="en-US" dirty="0" smtClean="0">
                <a:effectLst/>
              </a:rPr>
              <a:t>An </a:t>
            </a:r>
            <a:r>
              <a:rPr lang="en-US" strike="sngStrike" dirty="0" smtClean="0">
                <a:effectLst/>
              </a:rPr>
              <a:t>estimate</a:t>
            </a:r>
            <a:r>
              <a:rPr lang="en-US" dirty="0" smtClean="0">
                <a:effectLst/>
              </a:rPr>
              <a:t> (bound?) on </a:t>
            </a:r>
            <a:r>
              <a:rPr lang="en-US" dirty="0" smtClean="0">
                <a:effectLst/>
                <a:latin typeface="Arial"/>
                <a:cs typeface="Arial"/>
              </a:rPr>
              <a:t>viscosity </a:t>
            </a:r>
            <a:r>
              <a:rPr lang="en-US" dirty="0" smtClean="0">
                <a:effectLst/>
              </a:rPr>
              <a:t>appeared f</a:t>
            </a:r>
            <a:r>
              <a:rPr lang="en-US" dirty="0" smtClean="0">
                <a:effectLst/>
                <a:latin typeface="Arial" charset="0"/>
                <a:cs typeface="Arial" charset="0"/>
              </a:rPr>
              <a:t>rom string theory’s AdS/CFT correspondence:</a:t>
            </a:r>
          </a:p>
          <a:p>
            <a:pPr lvl="1"/>
            <a:r>
              <a:rPr lang="en-US" i="1" dirty="0" smtClean="0">
                <a:latin typeface="Arial" charset="0"/>
                <a:cs typeface="Arial" charset="0"/>
              </a:rPr>
              <a:t>A Viscosity Bound Conjecture</a:t>
            </a:r>
            <a:r>
              <a:rPr lang="en-US" dirty="0" smtClean="0">
                <a:latin typeface="Arial" charset="0"/>
                <a:cs typeface="Arial" charset="0"/>
              </a:rPr>
              <a:t>, 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P.   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K</a:t>
            </a:r>
            <a:r>
              <a:rPr lang="en-US" dirty="0" err="1" smtClean="0">
                <a:latin typeface="Arial" charset="0"/>
                <a:cs typeface="Arial" charset="0"/>
              </a:rPr>
              <a:t>ovtun</a:t>
            </a:r>
            <a:r>
              <a:rPr lang="en-US" dirty="0" smtClean="0">
                <a:latin typeface="Arial" charset="0"/>
                <a:cs typeface="Arial" charset="0"/>
              </a:rPr>
              <a:t>, D.T.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cs typeface="Arial" charset="0"/>
              </a:rPr>
              <a:t>on,  A.O.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S</a:t>
            </a:r>
            <a:r>
              <a:rPr lang="en-US" dirty="0" err="1" smtClean="0">
                <a:latin typeface="Arial" charset="0"/>
                <a:cs typeface="Arial" charset="0"/>
              </a:rPr>
              <a:t>tarinets</a:t>
            </a:r>
            <a:r>
              <a:rPr lang="en-US" dirty="0" smtClean="0">
                <a:latin typeface="Arial" charset="0"/>
                <a:cs typeface="Arial" charset="0"/>
              </a:rPr>
              <a:t>,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  <a:hlinkClick r:id="rId4"/>
              </a:rPr>
              <a:t>hep-th/0405231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(1300+ citations!)</a:t>
            </a:r>
          </a:p>
          <a:p>
            <a:pPr lvl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lvl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lvl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SzPct val="150000"/>
              <a:buFont typeface="Symbol" pitchFamily="18" charset="2"/>
              <a:buChar char="Þ"/>
            </a:pP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Fundamental</a:t>
            </a:r>
            <a:r>
              <a:rPr lang="en-US" dirty="0" smtClean="0">
                <a:latin typeface="Arial" charset="0"/>
                <a:cs typeface="Arial" charset="0"/>
              </a:rPr>
              <a:t> measure of strong coupling</a:t>
            </a:r>
          </a:p>
          <a:p>
            <a:pPr>
              <a:buSzPct val="150000"/>
              <a:buFont typeface="Symbol" pitchFamily="18" charset="2"/>
              <a:buChar char="Þ"/>
            </a:pPr>
            <a:r>
              <a:rPr lang="en-US" dirty="0" smtClean="0">
                <a:latin typeface="Arial" charset="0"/>
                <a:cs typeface="Arial" charset="0"/>
              </a:rPr>
              <a:t> Cleanest result from gauge/gravity duality</a:t>
            </a:r>
          </a:p>
          <a:p>
            <a:pPr>
              <a:buSzPct val="150000"/>
              <a:buFont typeface="Symbol" pitchFamily="18" charset="2"/>
              <a:buChar char="Þ"/>
            </a:pPr>
            <a:r>
              <a:rPr lang="en-US" dirty="0" smtClean="0"/>
              <a:t> A measure of “quantum liquidity”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20074"/>
              </p:ext>
            </p:extLst>
          </p:nvPr>
        </p:nvGraphicFramePr>
        <p:xfrm>
          <a:off x="2519772" y="2996952"/>
          <a:ext cx="369093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218" name="Equation" r:id="rId5" imgW="1041400" imgH="393700" progId="Equation.3">
                  <p:embed/>
                </p:oleObj>
              </mc:Choice>
              <mc:Fallback>
                <p:oleObj name="Equation" r:id="rId5" imgW="10414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772" y="2996952"/>
                        <a:ext cx="3690938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Importance of higher harmonics</a:t>
            </a:r>
          </a:p>
          <a:p>
            <a:pPr lvl="1"/>
            <a:endParaRPr lang="en-US" sz="2400" dirty="0" smtClean="0"/>
          </a:p>
          <a:p>
            <a:r>
              <a:rPr lang="en-US" altLang="ja-JP" sz="2800" dirty="0" err="1" smtClean="0">
                <a:latin typeface="Arial" charset="0"/>
                <a:ea typeface="ＭＳ Ｐゴシック" pitchFamily="46" charset="-128"/>
                <a:cs typeface="Arial" charset="0"/>
              </a:rPr>
              <a:t>dn</a:t>
            </a:r>
            <a: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  <a:t>/</a:t>
            </a:r>
            <a:r>
              <a:rPr lang="en-US" altLang="ja-JP" sz="2800" dirty="0" err="1" smtClean="0">
                <a:latin typeface="Arial" charset="0"/>
                <a:ea typeface="ＭＳ Ｐゴシック" pitchFamily="46" charset="-128"/>
                <a:cs typeface="Arial" charset="0"/>
              </a:rPr>
              <a:t>d</a:t>
            </a:r>
            <a:r>
              <a:rPr lang="en-US" altLang="ja-JP" sz="2800" dirty="0" err="1" smtClean="0">
                <a:latin typeface="Symbol" pitchFamily="18" charset="2"/>
                <a:ea typeface="ＭＳ Ｐゴシック" pitchFamily="46" charset="-128"/>
                <a:cs typeface="Arial" charset="0"/>
              </a:rPr>
              <a:t>f</a:t>
            </a:r>
            <a: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  <a:t> ~ 1 + 2</a:t>
            </a:r>
            <a:r>
              <a:rPr lang="en-US" altLang="ja-JP" sz="2800" dirty="0" smtClean="0">
                <a:solidFill>
                  <a:srgbClr val="0000FF"/>
                </a:solidFill>
                <a:latin typeface="Arial" charset="0"/>
                <a:ea typeface="ＭＳ Ｐゴシック" pitchFamily="46" charset="-128"/>
                <a:cs typeface="Arial" charset="0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v</a:t>
            </a:r>
            <a:r>
              <a:rPr lang="en-US" altLang="ja-JP" sz="2800" baseline="-25000" dirty="0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2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(</a:t>
            </a:r>
            <a:r>
              <a:rPr lang="en-US" altLang="ja-JP" sz="2800" dirty="0" err="1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p</a:t>
            </a:r>
            <a:r>
              <a:rPr lang="en-US" altLang="ja-JP" sz="2800" baseline="-25000" dirty="0" err="1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T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) </a:t>
            </a:r>
            <a:r>
              <a:rPr lang="en-US" altLang="ja-JP" sz="2800" dirty="0" err="1" smtClean="0">
                <a:latin typeface="Arial" charset="0"/>
                <a:ea typeface="ＭＳ Ｐゴシック" pitchFamily="46" charset="-128"/>
                <a:cs typeface="Arial" charset="0"/>
              </a:rPr>
              <a:t>cos</a:t>
            </a:r>
            <a: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  <a:t> (2</a:t>
            </a:r>
            <a:r>
              <a:rPr lang="en-US" altLang="ja-JP" sz="2800" dirty="0" smtClean="0">
                <a:latin typeface="Symbol" pitchFamily="18" charset="2"/>
                <a:ea typeface="ＭＳ Ｐゴシック" pitchFamily="46" charset="-128"/>
                <a:cs typeface="Arial" charset="0"/>
              </a:rPr>
              <a:t> f</a:t>
            </a:r>
            <a: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  <a:t>) + ...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2010: The Noise </a:t>
            </a:r>
            <a:r>
              <a:rPr lang="en-US" i="1" dirty="0" smtClean="0"/>
              <a:t>Is</a:t>
            </a:r>
            <a:r>
              <a:rPr lang="en-US" dirty="0" smtClean="0"/>
              <a:t> The Signal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pic>
        <p:nvPicPr>
          <p:cNvPr id="19251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007" y="990599"/>
            <a:ext cx="2922794" cy="58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7162800" y="1219200"/>
            <a:ext cx="990600" cy="1524000"/>
          </a:xfrm>
          <a:prstGeom prst="ellipse">
            <a:avLst/>
          </a:prstGeom>
          <a:solidFill>
            <a:srgbClr val="FFFF66">
              <a:alpha val="20000"/>
            </a:srgbClr>
          </a:solidFill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162800" y="3276600"/>
            <a:ext cx="990600" cy="1524000"/>
          </a:xfrm>
          <a:prstGeom prst="ellipse">
            <a:avLst/>
          </a:prstGeom>
          <a:solidFill>
            <a:srgbClr val="FFFF66">
              <a:alpha val="20000"/>
            </a:srgbClr>
          </a:solidFill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239000" y="5029200"/>
            <a:ext cx="990600" cy="1524000"/>
          </a:xfrm>
          <a:prstGeom prst="ellipse">
            <a:avLst/>
          </a:prstGeom>
          <a:solidFill>
            <a:srgbClr val="FFFF66">
              <a:alpha val="20000"/>
            </a:srgbClr>
          </a:solidFill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510826"/>
            <a:ext cx="5580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i="0" dirty="0"/>
              <a:t>B. </a:t>
            </a:r>
            <a:r>
              <a:rPr lang="en-US" sz="1600" i="0" dirty="0" err="1"/>
              <a:t>Alver</a:t>
            </a:r>
            <a:r>
              <a:rPr lang="en-US" sz="1600" i="0" dirty="0"/>
              <a:t> and G. Roland, </a:t>
            </a:r>
            <a:r>
              <a:rPr lang="en-US" sz="1600" i="0" dirty="0" smtClean="0">
                <a:hlinkClick r:id="rId5"/>
              </a:rPr>
              <a:t>Phys</a:t>
            </a:r>
            <a:r>
              <a:rPr lang="en-US" sz="1600" i="0" dirty="0">
                <a:hlinkClick r:id="rId5"/>
              </a:rPr>
              <a:t>. Rev. C81, 054905 (2010)</a:t>
            </a:r>
            <a:endParaRPr lang="en-US" sz="1600" i="0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Importance of higher harmonics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altLang="ja-JP" sz="2800" dirty="0" err="1" smtClean="0">
                <a:latin typeface="Arial" charset="0"/>
                <a:ea typeface="ＭＳ Ｐゴシック" pitchFamily="46" charset="-128"/>
                <a:cs typeface="Arial" charset="0"/>
              </a:rPr>
              <a:t>dn</a:t>
            </a:r>
            <a: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  <a:t>/</a:t>
            </a:r>
            <a:r>
              <a:rPr lang="en-US" altLang="ja-JP" sz="2800" dirty="0" err="1" smtClean="0">
                <a:latin typeface="Arial" charset="0"/>
                <a:ea typeface="ＭＳ Ｐゴシック" pitchFamily="46" charset="-128"/>
                <a:cs typeface="Arial" charset="0"/>
              </a:rPr>
              <a:t>d</a:t>
            </a:r>
            <a:r>
              <a:rPr lang="en-US" altLang="ja-JP" sz="2800" dirty="0" err="1" smtClean="0">
                <a:latin typeface="Symbol" pitchFamily="18" charset="2"/>
                <a:ea typeface="ＭＳ Ｐゴシック" pitchFamily="46" charset="-128"/>
                <a:cs typeface="Arial" charset="0"/>
              </a:rPr>
              <a:t>f</a:t>
            </a:r>
            <a: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  <a:t> ~ 1 + 2</a:t>
            </a:r>
            <a:r>
              <a:rPr lang="en-US" altLang="ja-JP" sz="2800" dirty="0" smtClean="0">
                <a:solidFill>
                  <a:srgbClr val="0000FF"/>
                </a:solidFill>
                <a:latin typeface="Arial" charset="0"/>
                <a:ea typeface="ＭＳ Ｐゴシック" pitchFamily="46" charset="-128"/>
                <a:cs typeface="Arial" charset="0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v</a:t>
            </a:r>
            <a:r>
              <a:rPr lang="en-US" altLang="ja-JP" sz="2800" baseline="-25000" dirty="0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2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(</a:t>
            </a:r>
            <a:r>
              <a:rPr lang="en-US" altLang="ja-JP" sz="2800" dirty="0" err="1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p</a:t>
            </a:r>
            <a:r>
              <a:rPr lang="en-US" altLang="ja-JP" sz="2800" baseline="-25000" dirty="0" err="1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T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) </a:t>
            </a:r>
            <a:r>
              <a:rPr lang="en-US" altLang="ja-JP" sz="2800" dirty="0" err="1" smtClean="0">
                <a:latin typeface="Arial" charset="0"/>
                <a:ea typeface="ＭＳ Ｐゴシック" pitchFamily="46" charset="-128"/>
                <a:cs typeface="Arial" charset="0"/>
              </a:rPr>
              <a:t>cos</a:t>
            </a:r>
            <a: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  <a:t> (2</a:t>
            </a:r>
            <a:r>
              <a:rPr lang="en-US" altLang="ja-JP" sz="2800" dirty="0" smtClean="0">
                <a:latin typeface="Symbol" pitchFamily="18" charset="2"/>
                <a:ea typeface="ＭＳ Ｐゴシック" pitchFamily="46" charset="-128"/>
                <a:cs typeface="Arial" charset="0"/>
              </a:rPr>
              <a:t> f</a:t>
            </a:r>
            <a: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  <a:t>) </a:t>
            </a:r>
          </a:p>
          <a:p>
            <a:pPr>
              <a:buNone/>
            </a:pPr>
            <a: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  <a:t>                    + 2</a:t>
            </a:r>
            <a:r>
              <a:rPr lang="en-US" altLang="ja-JP" sz="2800" dirty="0" smtClean="0">
                <a:solidFill>
                  <a:srgbClr val="0000FF"/>
                </a:solidFill>
                <a:latin typeface="Arial" charset="0"/>
                <a:ea typeface="ＭＳ Ｐゴシック" pitchFamily="46" charset="-128"/>
                <a:cs typeface="Arial" charset="0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v</a:t>
            </a:r>
            <a:r>
              <a:rPr lang="en-US" altLang="ja-JP" sz="2800" baseline="-25000" dirty="0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3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(</a:t>
            </a:r>
            <a:r>
              <a:rPr lang="en-US" altLang="ja-JP" sz="2800" dirty="0" err="1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p</a:t>
            </a:r>
            <a:r>
              <a:rPr lang="en-US" altLang="ja-JP" sz="2800" baseline="-25000" dirty="0" err="1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T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) </a:t>
            </a:r>
            <a:r>
              <a:rPr lang="en-US" altLang="ja-JP" sz="2800" dirty="0" err="1" smtClean="0">
                <a:latin typeface="Arial" charset="0"/>
                <a:ea typeface="ＭＳ Ｐゴシック" pitchFamily="46" charset="-128"/>
                <a:cs typeface="Arial" charset="0"/>
              </a:rPr>
              <a:t>cos</a:t>
            </a:r>
            <a: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  <a:t> (3</a:t>
            </a:r>
            <a:r>
              <a:rPr lang="en-US" altLang="ja-JP" sz="2800" dirty="0" smtClean="0">
                <a:latin typeface="Symbol" pitchFamily="18" charset="2"/>
                <a:ea typeface="ＭＳ Ｐゴシック" pitchFamily="46" charset="-128"/>
                <a:cs typeface="Arial" charset="0"/>
              </a:rPr>
              <a:t> f</a:t>
            </a:r>
            <a: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  <a:t>) </a:t>
            </a:r>
          </a:p>
          <a:p>
            <a:pPr>
              <a:buNone/>
            </a:pPr>
            <a: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  <a:t>                    + 2</a:t>
            </a:r>
            <a:r>
              <a:rPr lang="en-US" altLang="ja-JP" sz="2800" dirty="0" smtClean="0">
                <a:solidFill>
                  <a:srgbClr val="0000FF"/>
                </a:solidFill>
                <a:latin typeface="Arial" charset="0"/>
                <a:ea typeface="ＭＳ Ｐゴシック" pitchFamily="46" charset="-128"/>
                <a:cs typeface="Arial" charset="0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v</a:t>
            </a:r>
            <a:r>
              <a:rPr lang="en-US" altLang="ja-JP" sz="2800" baseline="-25000" dirty="0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4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(</a:t>
            </a:r>
            <a:r>
              <a:rPr lang="en-US" altLang="ja-JP" sz="2800" dirty="0" err="1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p</a:t>
            </a:r>
            <a:r>
              <a:rPr lang="en-US" altLang="ja-JP" sz="2800" baseline="-25000" dirty="0" err="1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T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) </a:t>
            </a:r>
            <a:r>
              <a:rPr lang="en-US" altLang="ja-JP" sz="2800" dirty="0" err="1" smtClean="0">
                <a:latin typeface="Arial" charset="0"/>
                <a:ea typeface="ＭＳ Ｐゴシック" pitchFamily="46" charset="-128"/>
                <a:cs typeface="Arial" charset="0"/>
              </a:rPr>
              <a:t>cos</a:t>
            </a:r>
            <a: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  <a:t> (4</a:t>
            </a:r>
            <a:r>
              <a:rPr lang="en-US" altLang="ja-JP" sz="2800" dirty="0" smtClean="0">
                <a:latin typeface="Symbol" pitchFamily="18" charset="2"/>
                <a:ea typeface="ＭＳ Ｐゴシック" pitchFamily="46" charset="-128"/>
                <a:cs typeface="Arial" charset="0"/>
              </a:rPr>
              <a:t> f</a:t>
            </a:r>
            <a: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  <a:t>) + …</a:t>
            </a:r>
          </a:p>
          <a:p>
            <a:pPr>
              <a:buNone/>
            </a:pPr>
            <a: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  <a:t> </a:t>
            </a:r>
          </a:p>
          <a:p>
            <a:pPr>
              <a:buFont typeface="Wingdings" charset="2"/>
              <a:buChar char="Ø"/>
            </a:pPr>
            <a: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  <a:t>Fluctuations critical for determining</a:t>
            </a:r>
            <a:b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</a:br>
            <a: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  <a:t>allowed range of  </a:t>
            </a:r>
            <a:r>
              <a:rPr lang="en-US" altLang="ja-JP" sz="2800" dirty="0" smtClean="0">
                <a:solidFill>
                  <a:srgbClr val="FF0000"/>
                </a:solidFill>
                <a:latin typeface="Symbol" pitchFamily="18" charset="2"/>
                <a:ea typeface="ＭＳ Ｐゴシック" pitchFamily="46" charset="-128"/>
                <a:cs typeface="Arial" charset="0"/>
              </a:rPr>
              <a:t>h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ea typeface="ＭＳ Ｐゴシック" pitchFamily="46" charset="-128"/>
                <a:cs typeface="Arial" charset="0"/>
              </a:rPr>
              <a:t>/s</a:t>
            </a:r>
            <a:r>
              <a:rPr lang="en-US" altLang="ja-JP" sz="2800" dirty="0" smtClean="0">
                <a:latin typeface="Arial" charset="0"/>
                <a:ea typeface="ＭＳ Ｐゴシック" pitchFamily="46" charset="-128"/>
                <a:cs typeface="Arial" charset="0"/>
              </a:rPr>
              <a:t> .</a:t>
            </a:r>
          </a:p>
          <a:p>
            <a:pPr lvl="2">
              <a:buNone/>
            </a:pPr>
            <a:endParaRPr lang="en-US" altLang="ja-JP" sz="1600" dirty="0">
              <a:latin typeface="Arial" charset="0"/>
              <a:ea typeface="ＭＳ Ｐゴシック" pitchFamily="46" charset="-128"/>
              <a:cs typeface="Arial" charset="0"/>
            </a:endParaRPr>
          </a:p>
          <a:p>
            <a:pPr>
              <a:buSzPct val="96000"/>
              <a:buFont typeface="Lucida Grande"/>
              <a:buChar char="☛"/>
            </a:pPr>
            <a:r>
              <a:rPr lang="en-US" sz="2800" dirty="0">
                <a:solidFill>
                  <a:srgbClr val="FF0000"/>
                </a:solidFill>
              </a:rPr>
              <a:t>Persistence of “</a:t>
            </a:r>
            <a:r>
              <a:rPr lang="en-US" sz="2800" dirty="0" err="1">
                <a:solidFill>
                  <a:srgbClr val="FF0000"/>
                </a:solidFill>
              </a:rPr>
              <a:t>bumps</a:t>
            </a:r>
            <a:r>
              <a:rPr lang="en-US" sz="2800" dirty="0" err="1" smtClean="0">
                <a:solidFill>
                  <a:srgbClr val="FF0000"/>
                </a:solidFill>
              </a:rPr>
              <a:t>”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small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h</a:t>
            </a:r>
            <a:r>
              <a:rPr lang="en-US" sz="2800" dirty="0">
                <a:solidFill>
                  <a:srgbClr val="0000FF"/>
                </a:solidFill>
              </a:rPr>
              <a:t>/s</a:t>
            </a:r>
            <a:r>
              <a:rPr lang="en-US" sz="2800" dirty="0">
                <a:solidFill>
                  <a:srgbClr val="FF0000"/>
                </a:solidFill>
              </a:rPr>
              <a:t> !</a:t>
            </a:r>
          </a:p>
          <a:p>
            <a:pPr>
              <a:buNone/>
            </a:pPr>
            <a:endParaRPr lang="en-US" altLang="ja-JP" sz="2800" dirty="0" smtClean="0">
              <a:latin typeface="Arial" charset="0"/>
              <a:ea typeface="ＭＳ Ｐゴシック" pitchFamily="46" charset="-128"/>
              <a:cs typeface="Arial" charset="0"/>
            </a:endParaRPr>
          </a:p>
          <a:p>
            <a:pPr>
              <a:buNone/>
            </a:pPr>
            <a:endParaRPr lang="en-US" altLang="ja-JP" sz="2800" dirty="0" smtClean="0">
              <a:latin typeface="Arial" charset="0"/>
              <a:ea typeface="ＭＳ Ｐゴシック" pitchFamily="46" charset="-128"/>
              <a:cs typeface="Arial" charset="0"/>
            </a:endParaRP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2010: The Noise </a:t>
            </a:r>
            <a:r>
              <a:rPr lang="en-US" i="1" dirty="0" smtClean="0"/>
              <a:t>Is</a:t>
            </a:r>
            <a:r>
              <a:rPr lang="en-US" dirty="0" smtClean="0"/>
              <a:t> The Signal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pic>
        <p:nvPicPr>
          <p:cNvPr id="19251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007" y="990599"/>
            <a:ext cx="2922794" cy="58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Freeform 10"/>
          <p:cNvSpPr/>
          <p:nvPr/>
        </p:nvSpPr>
        <p:spPr bwMode="auto">
          <a:xfrm>
            <a:off x="7102365" y="1219200"/>
            <a:ext cx="1051035" cy="1531882"/>
          </a:xfrm>
          <a:custGeom>
            <a:avLst/>
            <a:gdLst>
              <a:gd name="connsiteX0" fmla="*/ 570186 w 1051035"/>
              <a:gd name="connsiteY0" fmla="*/ 0 h 1531882"/>
              <a:gd name="connsiteX1" fmla="*/ 617483 w 1051035"/>
              <a:gd name="connsiteY1" fmla="*/ 110359 h 1531882"/>
              <a:gd name="connsiteX2" fmla="*/ 885497 w 1051035"/>
              <a:gd name="connsiteY2" fmla="*/ 157655 h 1531882"/>
              <a:gd name="connsiteX3" fmla="*/ 1043152 w 1051035"/>
              <a:gd name="connsiteY3" fmla="*/ 819807 h 1531882"/>
              <a:gd name="connsiteX4" fmla="*/ 932793 w 1051035"/>
              <a:gd name="connsiteY4" fmla="*/ 930166 h 1531882"/>
              <a:gd name="connsiteX5" fmla="*/ 822435 w 1051035"/>
              <a:gd name="connsiteY5" fmla="*/ 1308538 h 1531882"/>
              <a:gd name="connsiteX6" fmla="*/ 649014 w 1051035"/>
              <a:gd name="connsiteY6" fmla="*/ 1324304 h 1531882"/>
              <a:gd name="connsiteX7" fmla="*/ 585952 w 1051035"/>
              <a:gd name="connsiteY7" fmla="*/ 1529255 h 1531882"/>
              <a:gd name="connsiteX8" fmla="*/ 396766 w 1051035"/>
              <a:gd name="connsiteY8" fmla="*/ 1340069 h 1531882"/>
              <a:gd name="connsiteX9" fmla="*/ 191814 w 1051035"/>
              <a:gd name="connsiteY9" fmla="*/ 1229711 h 1531882"/>
              <a:gd name="connsiteX10" fmla="*/ 81455 w 1051035"/>
              <a:gd name="connsiteY10" fmla="*/ 646387 h 1531882"/>
              <a:gd name="connsiteX11" fmla="*/ 2628 w 1051035"/>
              <a:gd name="connsiteY11" fmla="*/ 536028 h 1531882"/>
              <a:gd name="connsiteX12" fmla="*/ 97221 w 1051035"/>
              <a:gd name="connsiteY12" fmla="*/ 488731 h 1531882"/>
              <a:gd name="connsiteX13" fmla="*/ 365235 w 1051035"/>
              <a:gd name="connsiteY13" fmla="*/ 110359 h 1531882"/>
              <a:gd name="connsiteX14" fmla="*/ 459828 w 1051035"/>
              <a:gd name="connsiteY14" fmla="*/ 110359 h 1531882"/>
              <a:gd name="connsiteX15" fmla="*/ 522890 w 1051035"/>
              <a:gd name="connsiteY15" fmla="*/ 47297 h 153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1035" h="1531882">
                <a:moveTo>
                  <a:pt x="570186" y="0"/>
                </a:moveTo>
                <a:cubicBezTo>
                  <a:pt x="567558" y="42041"/>
                  <a:pt x="564931" y="84083"/>
                  <a:pt x="617483" y="110359"/>
                </a:cubicBezTo>
                <a:cubicBezTo>
                  <a:pt x="670035" y="136635"/>
                  <a:pt x="814552" y="39414"/>
                  <a:pt x="885497" y="157655"/>
                </a:cubicBezTo>
                <a:cubicBezTo>
                  <a:pt x="956442" y="275896"/>
                  <a:pt x="1035269" y="691055"/>
                  <a:pt x="1043152" y="819807"/>
                </a:cubicBezTo>
                <a:cubicBezTo>
                  <a:pt x="1051035" y="948559"/>
                  <a:pt x="969579" y="848711"/>
                  <a:pt x="932793" y="930166"/>
                </a:cubicBezTo>
                <a:cubicBezTo>
                  <a:pt x="896007" y="1011621"/>
                  <a:pt x="869731" y="1242848"/>
                  <a:pt x="822435" y="1308538"/>
                </a:cubicBezTo>
                <a:cubicBezTo>
                  <a:pt x="775139" y="1374228"/>
                  <a:pt x="688428" y="1287518"/>
                  <a:pt x="649014" y="1324304"/>
                </a:cubicBezTo>
                <a:cubicBezTo>
                  <a:pt x="609600" y="1361090"/>
                  <a:pt x="627993" y="1526628"/>
                  <a:pt x="585952" y="1529255"/>
                </a:cubicBezTo>
                <a:cubicBezTo>
                  <a:pt x="543911" y="1531882"/>
                  <a:pt x="462456" y="1389993"/>
                  <a:pt x="396766" y="1340069"/>
                </a:cubicBezTo>
                <a:cubicBezTo>
                  <a:pt x="331076" y="1290145"/>
                  <a:pt x="244366" y="1345325"/>
                  <a:pt x="191814" y="1229711"/>
                </a:cubicBezTo>
                <a:cubicBezTo>
                  <a:pt x="139262" y="1114097"/>
                  <a:pt x="112986" y="762001"/>
                  <a:pt x="81455" y="646387"/>
                </a:cubicBezTo>
                <a:cubicBezTo>
                  <a:pt x="49924" y="530773"/>
                  <a:pt x="0" y="562304"/>
                  <a:pt x="2628" y="536028"/>
                </a:cubicBezTo>
                <a:cubicBezTo>
                  <a:pt x="5256" y="509752"/>
                  <a:pt x="36787" y="559676"/>
                  <a:pt x="97221" y="488731"/>
                </a:cubicBezTo>
                <a:cubicBezTo>
                  <a:pt x="157655" y="417786"/>
                  <a:pt x="304801" y="173421"/>
                  <a:pt x="365235" y="110359"/>
                </a:cubicBezTo>
                <a:cubicBezTo>
                  <a:pt x="425669" y="47297"/>
                  <a:pt x="433552" y="120869"/>
                  <a:pt x="459828" y="110359"/>
                </a:cubicBezTo>
                <a:cubicBezTo>
                  <a:pt x="486104" y="99849"/>
                  <a:pt x="504497" y="73573"/>
                  <a:pt x="522890" y="47297"/>
                </a:cubicBezTo>
              </a:path>
            </a:pathLst>
          </a:custGeom>
          <a:solidFill>
            <a:srgbClr val="FFFF66">
              <a:alpha val="20000"/>
            </a:srgbClr>
          </a:solidFill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7002517" y="3302876"/>
            <a:ext cx="1185041" cy="1450428"/>
          </a:xfrm>
          <a:custGeom>
            <a:avLst/>
            <a:gdLst>
              <a:gd name="connsiteX0" fmla="*/ 643759 w 1185041"/>
              <a:gd name="connsiteY0" fmla="*/ 55179 h 1450428"/>
              <a:gd name="connsiteX1" fmla="*/ 1022131 w 1185041"/>
              <a:gd name="connsiteY1" fmla="*/ 417786 h 1450428"/>
              <a:gd name="connsiteX2" fmla="*/ 1179786 w 1185041"/>
              <a:gd name="connsiteY2" fmla="*/ 780393 h 1450428"/>
              <a:gd name="connsiteX3" fmla="*/ 1053662 w 1185041"/>
              <a:gd name="connsiteY3" fmla="*/ 922283 h 1450428"/>
              <a:gd name="connsiteX4" fmla="*/ 1148255 w 1185041"/>
              <a:gd name="connsiteY4" fmla="*/ 1048407 h 1450428"/>
              <a:gd name="connsiteX5" fmla="*/ 1069428 w 1185041"/>
              <a:gd name="connsiteY5" fmla="*/ 1190296 h 1450428"/>
              <a:gd name="connsiteX6" fmla="*/ 990600 w 1185041"/>
              <a:gd name="connsiteY6" fmla="*/ 1206062 h 1450428"/>
              <a:gd name="connsiteX7" fmla="*/ 911773 w 1185041"/>
              <a:gd name="connsiteY7" fmla="*/ 1316421 h 1450428"/>
              <a:gd name="connsiteX8" fmla="*/ 722586 w 1185041"/>
              <a:gd name="connsiteY8" fmla="*/ 1300655 h 1450428"/>
              <a:gd name="connsiteX9" fmla="*/ 549166 w 1185041"/>
              <a:gd name="connsiteY9" fmla="*/ 1363717 h 1450428"/>
              <a:gd name="connsiteX10" fmla="*/ 470338 w 1185041"/>
              <a:gd name="connsiteY10" fmla="*/ 1442545 h 1450428"/>
              <a:gd name="connsiteX11" fmla="*/ 391511 w 1185041"/>
              <a:gd name="connsiteY11" fmla="*/ 1316421 h 1450428"/>
              <a:gd name="connsiteX12" fmla="*/ 375745 w 1185041"/>
              <a:gd name="connsiteY12" fmla="*/ 1158765 h 1450428"/>
              <a:gd name="connsiteX13" fmla="*/ 407276 w 1185041"/>
              <a:gd name="connsiteY13" fmla="*/ 953814 h 1450428"/>
              <a:gd name="connsiteX14" fmla="*/ 218090 w 1185041"/>
              <a:gd name="connsiteY14" fmla="*/ 890752 h 1450428"/>
              <a:gd name="connsiteX15" fmla="*/ 123497 w 1185041"/>
              <a:gd name="connsiteY15" fmla="*/ 843455 h 1450428"/>
              <a:gd name="connsiteX16" fmla="*/ 123497 w 1185041"/>
              <a:gd name="connsiteY16" fmla="*/ 733096 h 1450428"/>
              <a:gd name="connsiteX17" fmla="*/ 28904 w 1185041"/>
              <a:gd name="connsiteY17" fmla="*/ 685800 h 1450428"/>
              <a:gd name="connsiteX18" fmla="*/ 76200 w 1185041"/>
              <a:gd name="connsiteY18" fmla="*/ 591207 h 1450428"/>
              <a:gd name="connsiteX19" fmla="*/ 13138 w 1185041"/>
              <a:gd name="connsiteY19" fmla="*/ 496614 h 1450428"/>
              <a:gd name="connsiteX20" fmla="*/ 155028 w 1185041"/>
              <a:gd name="connsiteY20" fmla="*/ 417786 h 1450428"/>
              <a:gd name="connsiteX21" fmla="*/ 281152 w 1185041"/>
              <a:gd name="connsiteY21" fmla="*/ 291662 h 1450428"/>
              <a:gd name="connsiteX22" fmla="*/ 423042 w 1185041"/>
              <a:gd name="connsiteY22" fmla="*/ 323193 h 1450428"/>
              <a:gd name="connsiteX23" fmla="*/ 470338 w 1185041"/>
              <a:gd name="connsiteY23" fmla="*/ 212834 h 1450428"/>
              <a:gd name="connsiteX24" fmla="*/ 517635 w 1185041"/>
              <a:gd name="connsiteY24" fmla="*/ 86710 h 1450428"/>
              <a:gd name="connsiteX25" fmla="*/ 643759 w 1185041"/>
              <a:gd name="connsiteY25" fmla="*/ 55179 h 145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5041" h="1450428">
                <a:moveTo>
                  <a:pt x="643759" y="55179"/>
                </a:moveTo>
                <a:cubicBezTo>
                  <a:pt x="727842" y="110358"/>
                  <a:pt x="932793" y="296917"/>
                  <a:pt x="1022131" y="417786"/>
                </a:cubicBezTo>
                <a:cubicBezTo>
                  <a:pt x="1111469" y="538655"/>
                  <a:pt x="1174531" y="696310"/>
                  <a:pt x="1179786" y="780393"/>
                </a:cubicBezTo>
                <a:cubicBezTo>
                  <a:pt x="1185041" y="864476"/>
                  <a:pt x="1058917" y="877614"/>
                  <a:pt x="1053662" y="922283"/>
                </a:cubicBezTo>
                <a:cubicBezTo>
                  <a:pt x="1048407" y="966952"/>
                  <a:pt x="1145627" y="1003738"/>
                  <a:pt x="1148255" y="1048407"/>
                </a:cubicBezTo>
                <a:cubicBezTo>
                  <a:pt x="1150883" y="1093076"/>
                  <a:pt x="1095704" y="1164020"/>
                  <a:pt x="1069428" y="1190296"/>
                </a:cubicBezTo>
                <a:cubicBezTo>
                  <a:pt x="1043152" y="1216572"/>
                  <a:pt x="1016876" y="1185041"/>
                  <a:pt x="990600" y="1206062"/>
                </a:cubicBezTo>
                <a:cubicBezTo>
                  <a:pt x="964324" y="1227083"/>
                  <a:pt x="956442" y="1300656"/>
                  <a:pt x="911773" y="1316421"/>
                </a:cubicBezTo>
                <a:cubicBezTo>
                  <a:pt x="867104" y="1332187"/>
                  <a:pt x="783021" y="1292772"/>
                  <a:pt x="722586" y="1300655"/>
                </a:cubicBezTo>
                <a:cubicBezTo>
                  <a:pt x="662152" y="1308538"/>
                  <a:pt x="591207" y="1340069"/>
                  <a:pt x="549166" y="1363717"/>
                </a:cubicBezTo>
                <a:cubicBezTo>
                  <a:pt x="507125" y="1387365"/>
                  <a:pt x="496614" y="1450428"/>
                  <a:pt x="470338" y="1442545"/>
                </a:cubicBezTo>
                <a:cubicBezTo>
                  <a:pt x="444062" y="1434662"/>
                  <a:pt x="407276" y="1363718"/>
                  <a:pt x="391511" y="1316421"/>
                </a:cubicBezTo>
                <a:cubicBezTo>
                  <a:pt x="375746" y="1269124"/>
                  <a:pt x="373118" y="1219199"/>
                  <a:pt x="375745" y="1158765"/>
                </a:cubicBezTo>
                <a:cubicBezTo>
                  <a:pt x="378372" y="1098331"/>
                  <a:pt x="433552" y="998483"/>
                  <a:pt x="407276" y="953814"/>
                </a:cubicBezTo>
                <a:cubicBezTo>
                  <a:pt x="381000" y="909145"/>
                  <a:pt x="265386" y="909145"/>
                  <a:pt x="218090" y="890752"/>
                </a:cubicBezTo>
                <a:cubicBezTo>
                  <a:pt x="170794" y="872359"/>
                  <a:pt x="139263" y="869731"/>
                  <a:pt x="123497" y="843455"/>
                </a:cubicBezTo>
                <a:cubicBezTo>
                  <a:pt x="107732" y="817179"/>
                  <a:pt x="139262" y="759372"/>
                  <a:pt x="123497" y="733096"/>
                </a:cubicBezTo>
                <a:cubicBezTo>
                  <a:pt x="107732" y="706820"/>
                  <a:pt x="36787" y="709448"/>
                  <a:pt x="28904" y="685800"/>
                </a:cubicBezTo>
                <a:cubicBezTo>
                  <a:pt x="21021" y="662152"/>
                  <a:pt x="78828" y="622738"/>
                  <a:pt x="76200" y="591207"/>
                </a:cubicBezTo>
                <a:cubicBezTo>
                  <a:pt x="73572" y="559676"/>
                  <a:pt x="0" y="525517"/>
                  <a:pt x="13138" y="496614"/>
                </a:cubicBezTo>
                <a:cubicBezTo>
                  <a:pt x="26276" y="467711"/>
                  <a:pt x="110359" y="451945"/>
                  <a:pt x="155028" y="417786"/>
                </a:cubicBezTo>
                <a:cubicBezTo>
                  <a:pt x="199697" y="383627"/>
                  <a:pt x="236483" y="307428"/>
                  <a:pt x="281152" y="291662"/>
                </a:cubicBezTo>
                <a:cubicBezTo>
                  <a:pt x="325821" y="275897"/>
                  <a:pt x="391511" y="336331"/>
                  <a:pt x="423042" y="323193"/>
                </a:cubicBezTo>
                <a:cubicBezTo>
                  <a:pt x="454573" y="310055"/>
                  <a:pt x="454573" y="252248"/>
                  <a:pt x="470338" y="212834"/>
                </a:cubicBezTo>
                <a:cubicBezTo>
                  <a:pt x="486103" y="173420"/>
                  <a:pt x="493987" y="115613"/>
                  <a:pt x="517635" y="86710"/>
                </a:cubicBezTo>
                <a:cubicBezTo>
                  <a:pt x="541283" y="57807"/>
                  <a:pt x="559676" y="0"/>
                  <a:pt x="643759" y="55179"/>
                </a:cubicBezTo>
                <a:close/>
              </a:path>
            </a:pathLst>
          </a:custGeom>
          <a:solidFill>
            <a:srgbClr val="FFFF66">
              <a:alpha val="20000"/>
            </a:srgbClr>
          </a:solidFill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157545" y="5058104"/>
            <a:ext cx="1079938" cy="1358461"/>
          </a:xfrm>
          <a:custGeom>
            <a:avLst/>
            <a:gdLst>
              <a:gd name="connsiteX0" fmla="*/ 31531 w 1079938"/>
              <a:gd name="connsiteY0" fmla="*/ 317937 h 1358461"/>
              <a:gd name="connsiteX1" fmla="*/ 268014 w 1079938"/>
              <a:gd name="connsiteY1" fmla="*/ 112986 h 1358461"/>
              <a:gd name="connsiteX2" fmla="*/ 536027 w 1079938"/>
              <a:gd name="connsiteY2" fmla="*/ 160282 h 1358461"/>
              <a:gd name="connsiteX3" fmla="*/ 599089 w 1079938"/>
              <a:gd name="connsiteY3" fmla="*/ 18393 h 1358461"/>
              <a:gd name="connsiteX4" fmla="*/ 740979 w 1079938"/>
              <a:gd name="connsiteY4" fmla="*/ 49924 h 1358461"/>
              <a:gd name="connsiteX5" fmla="*/ 835572 w 1079938"/>
              <a:gd name="connsiteY5" fmla="*/ 302172 h 1358461"/>
              <a:gd name="connsiteX6" fmla="*/ 945931 w 1079938"/>
              <a:gd name="connsiteY6" fmla="*/ 317937 h 1358461"/>
              <a:gd name="connsiteX7" fmla="*/ 977462 w 1079938"/>
              <a:gd name="connsiteY7" fmla="*/ 459827 h 1358461"/>
              <a:gd name="connsiteX8" fmla="*/ 1072055 w 1079938"/>
              <a:gd name="connsiteY8" fmla="*/ 601717 h 1358461"/>
              <a:gd name="connsiteX9" fmla="*/ 1024758 w 1079938"/>
              <a:gd name="connsiteY9" fmla="*/ 743606 h 1358461"/>
              <a:gd name="connsiteX10" fmla="*/ 977462 w 1079938"/>
              <a:gd name="connsiteY10" fmla="*/ 790903 h 1358461"/>
              <a:gd name="connsiteX11" fmla="*/ 930165 w 1079938"/>
              <a:gd name="connsiteY11" fmla="*/ 932793 h 1358461"/>
              <a:gd name="connsiteX12" fmla="*/ 835572 w 1079938"/>
              <a:gd name="connsiteY12" fmla="*/ 980089 h 1358461"/>
              <a:gd name="connsiteX13" fmla="*/ 898634 w 1079938"/>
              <a:gd name="connsiteY13" fmla="*/ 1090448 h 1358461"/>
              <a:gd name="connsiteX14" fmla="*/ 867103 w 1079938"/>
              <a:gd name="connsiteY14" fmla="*/ 1185041 h 1358461"/>
              <a:gd name="connsiteX15" fmla="*/ 740979 w 1079938"/>
              <a:gd name="connsiteY15" fmla="*/ 1200806 h 1358461"/>
              <a:gd name="connsiteX16" fmla="*/ 725214 w 1079938"/>
              <a:gd name="connsiteY16" fmla="*/ 1248103 h 1358461"/>
              <a:gd name="connsiteX17" fmla="*/ 599089 w 1079938"/>
              <a:gd name="connsiteY17" fmla="*/ 1311165 h 1358461"/>
              <a:gd name="connsiteX18" fmla="*/ 472965 w 1079938"/>
              <a:gd name="connsiteY18" fmla="*/ 1232337 h 1358461"/>
              <a:gd name="connsiteX19" fmla="*/ 378372 w 1079938"/>
              <a:gd name="connsiteY19" fmla="*/ 1342696 h 1358461"/>
              <a:gd name="connsiteX20" fmla="*/ 252248 w 1079938"/>
              <a:gd name="connsiteY20" fmla="*/ 1326930 h 1358461"/>
              <a:gd name="connsiteX21" fmla="*/ 126124 w 1079938"/>
              <a:gd name="connsiteY21" fmla="*/ 1326930 h 1358461"/>
              <a:gd name="connsiteX22" fmla="*/ 204952 w 1079938"/>
              <a:gd name="connsiteY22" fmla="*/ 1200806 h 1358461"/>
              <a:gd name="connsiteX23" fmla="*/ 173421 w 1079938"/>
              <a:gd name="connsiteY23" fmla="*/ 1106213 h 1358461"/>
              <a:gd name="connsiteX24" fmla="*/ 47296 w 1079938"/>
              <a:gd name="connsiteY24" fmla="*/ 995855 h 1358461"/>
              <a:gd name="connsiteX25" fmla="*/ 126124 w 1079938"/>
              <a:gd name="connsiteY25" fmla="*/ 932793 h 1358461"/>
              <a:gd name="connsiteX26" fmla="*/ 63062 w 1079938"/>
              <a:gd name="connsiteY26" fmla="*/ 790903 h 1358461"/>
              <a:gd name="connsiteX27" fmla="*/ 63062 w 1079938"/>
              <a:gd name="connsiteY27" fmla="*/ 649013 h 1358461"/>
              <a:gd name="connsiteX28" fmla="*/ 94593 w 1079938"/>
              <a:gd name="connsiteY28" fmla="*/ 491358 h 1358461"/>
              <a:gd name="connsiteX29" fmla="*/ 78827 w 1079938"/>
              <a:gd name="connsiteY29" fmla="*/ 475593 h 1358461"/>
              <a:gd name="connsiteX30" fmla="*/ 31531 w 1079938"/>
              <a:gd name="connsiteY30" fmla="*/ 317937 h 135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79938" h="1358461">
                <a:moveTo>
                  <a:pt x="31531" y="317937"/>
                </a:moveTo>
                <a:cubicBezTo>
                  <a:pt x="63062" y="257503"/>
                  <a:pt x="183931" y="139262"/>
                  <a:pt x="268014" y="112986"/>
                </a:cubicBezTo>
                <a:cubicBezTo>
                  <a:pt x="352097" y="86710"/>
                  <a:pt x="480848" y="176047"/>
                  <a:pt x="536027" y="160282"/>
                </a:cubicBezTo>
                <a:cubicBezTo>
                  <a:pt x="591206" y="144517"/>
                  <a:pt x="564930" y="36786"/>
                  <a:pt x="599089" y="18393"/>
                </a:cubicBezTo>
                <a:cubicBezTo>
                  <a:pt x="633248" y="0"/>
                  <a:pt x="701565" y="2628"/>
                  <a:pt x="740979" y="49924"/>
                </a:cubicBezTo>
                <a:cubicBezTo>
                  <a:pt x="780393" y="97220"/>
                  <a:pt x="801413" y="257503"/>
                  <a:pt x="835572" y="302172"/>
                </a:cubicBezTo>
                <a:cubicBezTo>
                  <a:pt x="869731" y="346841"/>
                  <a:pt x="922283" y="291661"/>
                  <a:pt x="945931" y="317937"/>
                </a:cubicBezTo>
                <a:cubicBezTo>
                  <a:pt x="969579" y="344213"/>
                  <a:pt x="956441" y="412530"/>
                  <a:pt x="977462" y="459827"/>
                </a:cubicBezTo>
                <a:cubicBezTo>
                  <a:pt x="998483" y="507124"/>
                  <a:pt x="1064172" y="554421"/>
                  <a:pt x="1072055" y="601717"/>
                </a:cubicBezTo>
                <a:cubicBezTo>
                  <a:pt x="1079938" y="649013"/>
                  <a:pt x="1040524" y="712075"/>
                  <a:pt x="1024758" y="743606"/>
                </a:cubicBezTo>
                <a:cubicBezTo>
                  <a:pt x="1008993" y="775137"/>
                  <a:pt x="993227" y="759372"/>
                  <a:pt x="977462" y="790903"/>
                </a:cubicBezTo>
                <a:cubicBezTo>
                  <a:pt x="961697" y="822434"/>
                  <a:pt x="953813" y="901262"/>
                  <a:pt x="930165" y="932793"/>
                </a:cubicBezTo>
                <a:cubicBezTo>
                  <a:pt x="906517" y="964324"/>
                  <a:pt x="840827" y="953813"/>
                  <a:pt x="835572" y="980089"/>
                </a:cubicBezTo>
                <a:cubicBezTo>
                  <a:pt x="830317" y="1006365"/>
                  <a:pt x="893379" y="1056289"/>
                  <a:pt x="898634" y="1090448"/>
                </a:cubicBezTo>
                <a:cubicBezTo>
                  <a:pt x="903889" y="1124607"/>
                  <a:pt x="893379" y="1166648"/>
                  <a:pt x="867103" y="1185041"/>
                </a:cubicBezTo>
                <a:cubicBezTo>
                  <a:pt x="840827" y="1203434"/>
                  <a:pt x="764627" y="1190296"/>
                  <a:pt x="740979" y="1200806"/>
                </a:cubicBezTo>
                <a:cubicBezTo>
                  <a:pt x="717331" y="1211316"/>
                  <a:pt x="748862" y="1229710"/>
                  <a:pt x="725214" y="1248103"/>
                </a:cubicBezTo>
                <a:cubicBezTo>
                  <a:pt x="701566" y="1266496"/>
                  <a:pt x="641130" y="1313793"/>
                  <a:pt x="599089" y="1311165"/>
                </a:cubicBezTo>
                <a:cubicBezTo>
                  <a:pt x="557048" y="1308537"/>
                  <a:pt x="509751" y="1227082"/>
                  <a:pt x="472965" y="1232337"/>
                </a:cubicBezTo>
                <a:cubicBezTo>
                  <a:pt x="436179" y="1237592"/>
                  <a:pt x="415158" y="1326931"/>
                  <a:pt x="378372" y="1342696"/>
                </a:cubicBezTo>
                <a:cubicBezTo>
                  <a:pt x="341586" y="1358461"/>
                  <a:pt x="294289" y="1329558"/>
                  <a:pt x="252248" y="1326930"/>
                </a:cubicBezTo>
                <a:cubicBezTo>
                  <a:pt x="210207" y="1324302"/>
                  <a:pt x="134007" y="1347951"/>
                  <a:pt x="126124" y="1326930"/>
                </a:cubicBezTo>
                <a:cubicBezTo>
                  <a:pt x="118241" y="1305909"/>
                  <a:pt x="197069" y="1237592"/>
                  <a:pt x="204952" y="1200806"/>
                </a:cubicBezTo>
                <a:cubicBezTo>
                  <a:pt x="212835" y="1164020"/>
                  <a:pt x="199697" y="1140371"/>
                  <a:pt x="173421" y="1106213"/>
                </a:cubicBezTo>
                <a:cubicBezTo>
                  <a:pt x="147145" y="1072055"/>
                  <a:pt x="55179" y="1024758"/>
                  <a:pt x="47296" y="995855"/>
                </a:cubicBezTo>
                <a:cubicBezTo>
                  <a:pt x="39413" y="966952"/>
                  <a:pt x="123496" y="966952"/>
                  <a:pt x="126124" y="932793"/>
                </a:cubicBezTo>
                <a:cubicBezTo>
                  <a:pt x="128752" y="898634"/>
                  <a:pt x="73572" y="838200"/>
                  <a:pt x="63062" y="790903"/>
                </a:cubicBezTo>
                <a:cubicBezTo>
                  <a:pt x="52552" y="743606"/>
                  <a:pt x="57807" y="698937"/>
                  <a:pt x="63062" y="649013"/>
                </a:cubicBezTo>
                <a:cubicBezTo>
                  <a:pt x="68317" y="599089"/>
                  <a:pt x="91966" y="520261"/>
                  <a:pt x="94593" y="491358"/>
                </a:cubicBezTo>
                <a:cubicBezTo>
                  <a:pt x="97220" y="462455"/>
                  <a:pt x="86710" y="512379"/>
                  <a:pt x="78827" y="475593"/>
                </a:cubicBezTo>
                <a:cubicBezTo>
                  <a:pt x="70944" y="438807"/>
                  <a:pt x="0" y="378371"/>
                  <a:pt x="31531" y="317937"/>
                </a:cubicBezTo>
                <a:close/>
              </a:path>
            </a:pathLst>
          </a:custGeom>
          <a:solidFill>
            <a:srgbClr val="FFFF66">
              <a:alpha val="20000"/>
            </a:srgbClr>
          </a:solidFill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6510826"/>
            <a:ext cx="5580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i="0" dirty="0"/>
              <a:t>B. </a:t>
            </a:r>
            <a:r>
              <a:rPr lang="en-US" sz="1600" i="0" dirty="0" err="1"/>
              <a:t>Alver</a:t>
            </a:r>
            <a:r>
              <a:rPr lang="en-US" sz="1600" i="0" dirty="0"/>
              <a:t> and G. Roland, </a:t>
            </a:r>
            <a:r>
              <a:rPr lang="en-US" sz="1600" i="0" dirty="0" smtClean="0">
                <a:hlinkClick r:id="rId5"/>
              </a:rPr>
              <a:t>Phys</a:t>
            </a:r>
            <a:r>
              <a:rPr lang="en-US" sz="1600" i="0" dirty="0">
                <a:hlinkClick r:id="rId5"/>
              </a:rPr>
              <a:t>. Rev. C81, 054905 (2010)</a:t>
            </a:r>
            <a:endParaRPr lang="en-US" sz="1600" i="0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0" r="370"/>
          <a:stretch/>
        </p:blipFill>
        <p:spPr>
          <a:xfrm>
            <a:off x="0" y="2168860"/>
            <a:ext cx="9144508" cy="36201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Harmonics Used to Determine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/s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Monotype Sorts" pitchFamily="2" charset="2"/>
              <a:buChar char="l"/>
              <a:defRPr sz="3200" b="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buChar char="4"/>
              <a:defRPr sz="2800" b="0">
                <a:solidFill>
                  <a:srgbClr val="FF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Monotype Sorts" pitchFamily="2" charset="2"/>
              <a:buChar char="o"/>
              <a:defRPr sz="2000" b="0">
                <a:solidFill>
                  <a:srgbClr val="33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mmonBullets" pitchFamily="34" charset="2"/>
              <a:buChar char="u"/>
              <a:defRPr sz="1600" b="0">
                <a:solidFill>
                  <a:srgbClr val="CC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 b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dirty="0" smtClean="0">
                <a:latin typeface="Arial" charset="0"/>
                <a:cs typeface="Arial" charset="0"/>
              </a:rPr>
              <a:t>The </a:t>
            </a:r>
            <a:r>
              <a:rPr lang="en-US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fundamental</a:t>
            </a:r>
            <a:r>
              <a:rPr lang="en-US" dirty="0" smtClean="0">
                <a:latin typeface="Arial" charset="0"/>
                <a:cs typeface="Arial" charset="0"/>
              </a:rPr>
              <a:t> matter formed at RHIC and the LHC is within a factor of 3 of </a:t>
            </a:r>
            <a:r>
              <a:rPr lang="en-US" dirty="0" smtClean="0">
                <a:latin typeface="Arial" charset="0"/>
                <a:cs typeface="Arial" charset="0"/>
              </a:rPr>
              <a:t>KSS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bound(!)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805264"/>
            <a:ext cx="32043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600" i="0" dirty="0" smtClean="0">
                <a:solidFill>
                  <a:srgbClr val="FF0000"/>
                </a:solidFill>
                <a:latin typeface="Arial"/>
                <a:cs typeface="Arial"/>
              </a:rPr>
              <a:t>≈ 1.5 x KSS Bound</a:t>
            </a:r>
            <a:endParaRPr lang="en-US" sz="2600" i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5803280"/>
            <a:ext cx="32043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600" i="0" dirty="0" smtClean="0">
                <a:solidFill>
                  <a:srgbClr val="FF0000"/>
                </a:solidFill>
                <a:latin typeface="Arial"/>
                <a:cs typeface="Arial"/>
              </a:rPr>
              <a:t>≈ 2.5 x KSS Bound</a:t>
            </a:r>
            <a:endParaRPr lang="en-US" sz="2600" i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7644" y="6562160"/>
            <a:ext cx="698426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i="0" dirty="0"/>
              <a:t>C. Gale, S. </a:t>
            </a:r>
            <a:r>
              <a:rPr lang="en-US" sz="1200" i="0" dirty="0" err="1"/>
              <a:t>Jeon</a:t>
            </a:r>
            <a:r>
              <a:rPr lang="en-US" sz="1200" i="0" dirty="0"/>
              <a:t>, B. </a:t>
            </a:r>
            <a:r>
              <a:rPr lang="en-US" sz="1200" i="0" dirty="0" err="1"/>
              <a:t>Schenke</a:t>
            </a:r>
            <a:r>
              <a:rPr lang="en-US" sz="1200" i="0" dirty="0"/>
              <a:t>, P. </a:t>
            </a:r>
            <a:r>
              <a:rPr lang="en-US" sz="1200" i="0" dirty="0" err="1"/>
              <a:t>Tribedy</a:t>
            </a:r>
            <a:r>
              <a:rPr lang="en-US" sz="1200" i="0" dirty="0"/>
              <a:t>, R. </a:t>
            </a:r>
            <a:r>
              <a:rPr lang="en-US" sz="1200" i="0" dirty="0" err="1"/>
              <a:t>Venugopalan</a:t>
            </a:r>
            <a:r>
              <a:rPr lang="en-US" sz="1200" i="0" dirty="0"/>
              <a:t>, Phys. Rev. </a:t>
            </a:r>
            <a:r>
              <a:rPr lang="en-US" sz="1200" i="0" dirty="0" err="1"/>
              <a:t>Lett</a:t>
            </a:r>
            <a:r>
              <a:rPr lang="en-US" sz="1200" i="0" dirty="0"/>
              <a:t>. 110, 012302 (2013)  </a:t>
            </a:r>
          </a:p>
          <a:p>
            <a:endParaRPr lang="en-US" sz="1200" i="0" dirty="0"/>
          </a:p>
        </p:txBody>
      </p:sp>
    </p:spTree>
    <p:extLst>
      <p:ext uri="{BB962C8B-B14F-4D97-AF65-F5344CB8AC3E}">
        <p14:creationId xmlns:p14="http://schemas.microsoft.com/office/powerpoint/2010/main" val="32349824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1925228"/>
            <a:ext cx="5905500" cy="3556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>
            <a:hlinkClick r:id="rId4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56" b="234"/>
          <a:stretch/>
        </p:blipFill>
        <p:spPr>
          <a:xfrm>
            <a:off x="5149292" y="619900"/>
            <a:ext cx="3995936" cy="6238100"/>
          </a:xfrm>
        </p:spPr>
      </p:pic>
      <p:sp>
        <p:nvSpPr>
          <p:cNvPr id="8" name="TextBox 7"/>
          <p:cNvSpPr txBox="1"/>
          <p:nvPr/>
        </p:nvSpPr>
        <p:spPr>
          <a:xfrm>
            <a:off x="-508" y="6386786"/>
            <a:ext cx="583264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0" dirty="0" smtClean="0"/>
              <a:t>C. Gale et al., Phys. Rev. </a:t>
            </a:r>
            <a:r>
              <a:rPr lang="en-US" sz="1200" i="0" dirty="0" err="1" smtClean="0"/>
              <a:t>Lett</a:t>
            </a:r>
            <a:r>
              <a:rPr lang="en-US" sz="1200" i="0" dirty="0" smtClean="0"/>
              <a:t>. 110, 012302 (2013)</a:t>
            </a:r>
          </a:p>
          <a:p>
            <a:pPr algn="l"/>
            <a:r>
              <a:rPr lang="en-US" sz="1200" i="0" dirty="0" smtClean="0"/>
              <a:t>B. </a:t>
            </a:r>
            <a:r>
              <a:rPr lang="en-US" sz="1200" i="0" dirty="0" err="1" smtClean="0"/>
              <a:t>Schenke</a:t>
            </a:r>
            <a:r>
              <a:rPr lang="en-US" sz="1200" i="0" dirty="0" smtClean="0"/>
              <a:t>, P. </a:t>
            </a:r>
            <a:r>
              <a:rPr lang="en-US" sz="1200" i="0" dirty="0" err="1" smtClean="0"/>
              <a:t>Tribedy</a:t>
            </a:r>
            <a:r>
              <a:rPr lang="en-US" sz="1200" i="0" dirty="0" smtClean="0"/>
              <a:t> and R. </a:t>
            </a:r>
            <a:r>
              <a:rPr lang="en-US" sz="1200" i="0" dirty="0" err="1" smtClean="0"/>
              <a:t>Venugopalan</a:t>
            </a:r>
            <a:r>
              <a:rPr lang="en-US" sz="1200" i="0" dirty="0" smtClean="0"/>
              <a:t>, Phys. Rev. </a:t>
            </a:r>
            <a:r>
              <a:rPr lang="en-US" sz="1200" i="0" dirty="0" err="1" smtClean="0"/>
              <a:t>Lett</a:t>
            </a:r>
            <a:r>
              <a:rPr lang="en-US" sz="1200" i="0" dirty="0" smtClean="0"/>
              <a:t>. 108, 252301 (2012)  </a:t>
            </a:r>
            <a:endParaRPr lang="en-US" sz="1200" i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Measuring and Predicting the Fluctuation </a:t>
            </a:r>
            <a:r>
              <a:rPr lang="en-US" sz="2800" i="1" dirty="0" smtClean="0"/>
              <a:t>Spectrum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00541797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ydromultistrang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7" b="8194"/>
          <a:stretch/>
        </p:blipFill>
        <p:spPr>
          <a:xfrm>
            <a:off x="863588" y="1778881"/>
            <a:ext cx="7128284" cy="50761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</a:t>
            </a:r>
            <a:r>
              <a:rPr lang="en-US" dirty="0" smtClean="0"/>
              <a:t>of Hydrodynamics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7504" y="693948"/>
            <a:ext cx="943304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Monotype Sorts" pitchFamily="2" charset="2"/>
              <a:buChar char="l"/>
              <a:defRPr sz="3200" b="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buChar char="4"/>
              <a:defRPr sz="2800" b="0">
                <a:solidFill>
                  <a:srgbClr val="FF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Monotype Sorts" pitchFamily="2" charset="2"/>
              <a:buChar char="o"/>
              <a:defRPr sz="2000" b="0">
                <a:solidFill>
                  <a:srgbClr val="33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mmonBullets" pitchFamily="34" charset="2"/>
              <a:buChar char="u"/>
              <a:defRPr sz="1600" b="0">
                <a:solidFill>
                  <a:srgbClr val="CC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 b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0" dirty="0" smtClean="0">
                <a:latin typeface="Arial" charset="0"/>
                <a:cs typeface="Arial" charset="0"/>
              </a:rPr>
              <a:t>“Fine structure” (mass ordering) in hydrodynamic response </a:t>
            </a:r>
            <a:r>
              <a:rPr lang="en-US" dirty="0" smtClean="0">
                <a:latin typeface="Arial" charset="0"/>
                <a:cs typeface="Arial" charset="0"/>
              </a:rPr>
              <a:t>predicted</a:t>
            </a:r>
            <a:r>
              <a:rPr lang="en-US" i="0" dirty="0" smtClean="0">
                <a:latin typeface="Arial" charset="0"/>
                <a:cs typeface="Arial" charset="0"/>
              </a:rPr>
              <a:t> for </a:t>
            </a:r>
            <a:r>
              <a:rPr lang="en-US" i="0" dirty="0" smtClean="0">
                <a:latin typeface="Symbol" charset="2"/>
                <a:cs typeface="Symbol" charset="2"/>
              </a:rPr>
              <a:t>p</a:t>
            </a:r>
            <a:r>
              <a:rPr lang="en-US" i="0" dirty="0" smtClean="0">
                <a:latin typeface="Arial" charset="0"/>
                <a:cs typeface="Arial" charset="0"/>
              </a:rPr>
              <a:t>, K, p, </a:t>
            </a:r>
            <a:r>
              <a:rPr lang="en-US" i="0" dirty="0">
                <a:latin typeface="Symbol" charset="2"/>
                <a:cs typeface="Symbol" charset="2"/>
              </a:rPr>
              <a:t>X</a:t>
            </a:r>
            <a:r>
              <a:rPr lang="en-US" i="0" dirty="0" smtClean="0">
                <a:latin typeface="Arial" charset="0"/>
                <a:cs typeface="Arial" charset="0"/>
              </a:rPr>
              <a:t>, </a:t>
            </a:r>
            <a:r>
              <a:rPr lang="en-US" i="0" dirty="0" smtClean="0">
                <a:latin typeface="Symbol" charset="2"/>
                <a:cs typeface="Symbol" charset="2"/>
              </a:rPr>
              <a:t>W :</a:t>
            </a:r>
            <a:endParaRPr lang="en-US" i="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698028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Small</a:t>
            </a:r>
            <a:r>
              <a:rPr lang="en-US" dirty="0" smtClean="0"/>
              <a:t> value of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/s:</a:t>
            </a:r>
          </a:p>
          <a:p>
            <a:endParaRPr lang="en-US" dirty="0" smtClean="0"/>
          </a:p>
          <a:p>
            <a:pPr lvl="1">
              <a:buSzPct val="100000"/>
              <a:buFont typeface="Monotype Sorts" charset="2"/>
              <a:buChar char="⇒"/>
            </a:pPr>
            <a:r>
              <a:rPr lang="en-US" dirty="0" smtClean="0"/>
              <a:t>Persistence of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 up to n ~ 4-5</a:t>
            </a:r>
          </a:p>
          <a:p>
            <a:pPr lvl="1">
              <a:buSzPct val="100000"/>
              <a:buFont typeface="Monotype Sorts" charset="2"/>
              <a:buChar char="⇒"/>
            </a:pPr>
            <a:endParaRPr lang="en-US" dirty="0" smtClean="0"/>
          </a:p>
          <a:p>
            <a:pPr lvl="1">
              <a:buSzPct val="100000"/>
              <a:buFont typeface="Monotype Sorts" charset="2"/>
              <a:buChar char="⇒"/>
            </a:pPr>
            <a:r>
              <a:rPr lang="en-US" dirty="0" smtClean="0"/>
              <a:t>Each 1/n-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part</a:t>
            </a:r>
            <a:r>
              <a:rPr lang="en-US" dirty="0" smtClean="0"/>
              <a:t> of the initial state flows</a:t>
            </a:r>
          </a:p>
          <a:p>
            <a:pPr lvl="1">
              <a:buSzPct val="100000"/>
              <a:buFont typeface="Monotype Sorts" charset="2"/>
              <a:buChar char="⇒"/>
            </a:pPr>
            <a:endParaRPr lang="en-US" dirty="0"/>
          </a:p>
          <a:p>
            <a:pPr lvl="1">
              <a:buSzPct val="100000"/>
              <a:buFont typeface="Monotype Sorts" charset="2"/>
              <a:buChar char="⇒"/>
            </a:pPr>
            <a:r>
              <a:rPr lang="en-US" dirty="0" smtClean="0"/>
              <a:t>Test this by studying small systems</a:t>
            </a:r>
          </a:p>
          <a:p>
            <a:pPr>
              <a:buSzPct val="100000"/>
              <a:buFont typeface="Monotype Sorts" charset="2"/>
              <a:buChar char="⇒"/>
            </a:pPr>
            <a:endParaRPr lang="en-US" dirty="0"/>
          </a:p>
          <a:p>
            <a:pPr>
              <a:buSzPct val="100000"/>
              <a:buFont typeface="Monotype Sorts" charset="2"/>
              <a:buChar char="⇒"/>
            </a:pPr>
            <a:r>
              <a:rPr lang="en-US" dirty="0" smtClean="0"/>
              <a:t> Ahistorical: in reality flow in small systems </a:t>
            </a:r>
            <a:br>
              <a:rPr lang="en-US" dirty="0" smtClean="0"/>
            </a:br>
            <a:r>
              <a:rPr lang="en-US" dirty="0" smtClean="0"/>
              <a:t>was discovered by experimentalists at the LHC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 Ahistorical  Motivation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448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65" r="177"/>
          <a:stretch/>
        </p:blipFill>
        <p:spPr>
          <a:xfrm>
            <a:off x="179512" y="908720"/>
            <a:ext cx="8784976" cy="5066692"/>
          </a:xfrm>
          <a:effectLst>
            <a:innerShdw blurRad="127000" dist="127000" dir="2700000">
              <a:srgbClr val="000000">
                <a:alpha val="50000"/>
              </a:srgbClr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Long Range Plan Recommendations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2160" y="6129300"/>
            <a:ext cx="176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Ongoing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978316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" y="4328192"/>
            <a:ext cx="4029217" cy="2529808"/>
          </a:xfrm>
          <a:prstGeom prst="rect">
            <a:avLst/>
          </a:prstGeom>
        </p:spPr>
      </p:pic>
      <p:pic>
        <p:nvPicPr>
          <p:cNvPr id="11" name="Picture 10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32098" b="21260"/>
          <a:stretch/>
        </p:blipFill>
        <p:spPr>
          <a:xfrm>
            <a:off x="5230414" y="620688"/>
            <a:ext cx="4130118" cy="3384376"/>
          </a:xfrm>
          <a:prstGeom prst="rect">
            <a:avLst/>
          </a:prstGeom>
        </p:spPr>
      </p:pic>
      <p:pic>
        <p:nvPicPr>
          <p:cNvPr id="7" name="Content Placeholder 6">
            <a:hlinkClick r:id="rId6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-270" b="514"/>
          <a:stretch/>
        </p:blipFill>
        <p:spPr>
          <a:xfrm>
            <a:off x="-508" y="777724"/>
            <a:ext cx="3615374" cy="347936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Discovery: Hydrodynamic Ubiquity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3548" y="6273316"/>
            <a:ext cx="3276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i="0" dirty="0" smtClean="0"/>
              <a:t>ALICE, Phys. </a:t>
            </a:r>
            <a:r>
              <a:rPr lang="en-US" sz="1200" i="0" dirty="0" err="1" smtClean="0"/>
              <a:t>Lett</a:t>
            </a:r>
            <a:r>
              <a:rPr lang="en-US" sz="1200" i="0" dirty="0" smtClean="0"/>
              <a:t>. B719, 29 (2013)</a:t>
            </a:r>
            <a:endParaRPr lang="en-US" sz="1200" i="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2312876"/>
            <a:ext cx="3276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i="0" dirty="0" smtClean="0"/>
              <a:t>CMS, JHEP 1009, 091 (2010)</a:t>
            </a:r>
            <a:endParaRPr lang="en-US" sz="1200" i="0" dirty="0"/>
          </a:p>
        </p:txBody>
      </p:sp>
      <p:sp>
        <p:nvSpPr>
          <p:cNvPr id="12" name="TextBox 11"/>
          <p:cNvSpPr txBox="1"/>
          <p:nvPr/>
        </p:nvSpPr>
        <p:spPr>
          <a:xfrm>
            <a:off x="4752020" y="3681028"/>
            <a:ext cx="3276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i="0" dirty="0" smtClean="0"/>
              <a:t>ATLAS, Phys. </a:t>
            </a:r>
            <a:r>
              <a:rPr lang="en-US" sz="1200" i="0" dirty="0" err="1" smtClean="0"/>
              <a:t>Lett</a:t>
            </a:r>
            <a:r>
              <a:rPr lang="en-US" sz="1200" i="0" dirty="0" smtClean="0"/>
              <a:t>. B725, 60 (2013)</a:t>
            </a:r>
            <a:endParaRPr lang="en-US" sz="1200" i="0" dirty="0"/>
          </a:p>
        </p:txBody>
      </p:sp>
      <p:pic>
        <p:nvPicPr>
          <p:cNvPr id="13" name="Picture 12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8024" y="4058940"/>
            <a:ext cx="4254872" cy="27990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00092" y="4545124"/>
            <a:ext cx="3276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i="0" dirty="0" smtClean="0"/>
              <a:t>PHENIX, Phys. Rev. </a:t>
            </a:r>
            <a:r>
              <a:rPr lang="en-US" sz="1200" i="0" dirty="0" err="1" smtClean="0"/>
              <a:t>Lett</a:t>
            </a:r>
            <a:r>
              <a:rPr lang="en-US" sz="1200" i="0" dirty="0" smtClean="0"/>
              <a:t>. 111, 21 (2013)</a:t>
            </a:r>
            <a:endParaRPr lang="en-US" sz="1200" i="0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3599892" y="1052736"/>
            <a:ext cx="3996444" cy="27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Monotype Sorts" pitchFamily="2" charset="2"/>
              <a:buChar char="l"/>
              <a:defRPr sz="3200" b="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buChar char="4"/>
              <a:defRPr sz="2800" b="0">
                <a:solidFill>
                  <a:srgbClr val="FF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Monotype Sorts" pitchFamily="2" charset="2"/>
              <a:buChar char="o"/>
              <a:defRPr sz="2000" b="0">
                <a:solidFill>
                  <a:srgbClr val="33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mmonBullets" pitchFamily="34" charset="2"/>
              <a:buChar char="u"/>
              <a:defRPr sz="1600" b="0">
                <a:solidFill>
                  <a:srgbClr val="CC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 b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i="0" dirty="0" smtClean="0"/>
              <a:t>Flow signatures </a:t>
            </a:r>
            <a:br>
              <a:rPr lang="en-US" sz="2000" i="0" dirty="0" smtClean="0"/>
            </a:br>
            <a:r>
              <a:rPr lang="en-US" sz="2000" i="0" dirty="0" smtClean="0"/>
              <a:t>observed</a:t>
            </a:r>
            <a:r>
              <a:rPr lang="en-US" sz="2000" i="0" dirty="0"/>
              <a:t/>
            </a:r>
            <a:br>
              <a:rPr lang="en-US" sz="2000" i="0" dirty="0"/>
            </a:br>
            <a:r>
              <a:rPr lang="en-US" sz="2000" i="0" dirty="0" smtClean="0"/>
              <a:t>in smallest </a:t>
            </a:r>
            <a:br>
              <a:rPr lang="en-US" sz="2000" i="0" dirty="0" smtClean="0"/>
            </a:br>
            <a:r>
              <a:rPr lang="en-US" sz="2000" i="0" dirty="0" smtClean="0"/>
              <a:t>flecks of matter!</a:t>
            </a:r>
          </a:p>
          <a:p>
            <a:pPr marL="0" indent="0">
              <a:buNone/>
            </a:pPr>
            <a:r>
              <a:rPr lang="en-US" sz="2000" i="0" dirty="0" smtClean="0"/>
              <a:t>Collisions of:</a:t>
            </a:r>
          </a:p>
          <a:p>
            <a:pPr lvl="1"/>
            <a:r>
              <a:rPr lang="en-US" sz="1800" i="0" dirty="0" err="1"/>
              <a:t>p</a:t>
            </a:r>
            <a:r>
              <a:rPr lang="en-US" sz="1800" i="0" dirty="0" err="1" smtClean="0"/>
              <a:t>+p</a:t>
            </a:r>
            <a:r>
              <a:rPr lang="en-US" sz="1800" i="0" dirty="0" smtClean="0"/>
              <a:t> </a:t>
            </a:r>
          </a:p>
          <a:p>
            <a:pPr lvl="1"/>
            <a:r>
              <a:rPr lang="en-US" sz="1800" i="0" dirty="0" err="1"/>
              <a:t>p</a:t>
            </a:r>
            <a:r>
              <a:rPr lang="en-US" sz="1800" i="0" dirty="0" err="1" smtClean="0"/>
              <a:t>+Pb</a:t>
            </a:r>
            <a:r>
              <a:rPr lang="en-US" sz="1800" i="0" dirty="0" smtClean="0"/>
              <a:t>, </a:t>
            </a:r>
          </a:p>
          <a:p>
            <a:pPr lvl="1"/>
            <a:r>
              <a:rPr lang="en-US" sz="1800" i="0" dirty="0" err="1" smtClean="0"/>
              <a:t>d+Au</a:t>
            </a:r>
            <a:endParaRPr lang="en-US" sz="2400" i="0" dirty="0" smtClean="0"/>
          </a:p>
        </p:txBody>
      </p:sp>
      <p:sp>
        <p:nvSpPr>
          <p:cNvPr id="16" name="Freeform 15"/>
          <p:cNvSpPr/>
          <p:nvPr/>
        </p:nvSpPr>
        <p:spPr>
          <a:xfrm>
            <a:off x="2303748" y="3465004"/>
            <a:ext cx="414352" cy="385671"/>
          </a:xfrm>
          <a:custGeom>
            <a:avLst/>
            <a:gdLst>
              <a:gd name="connsiteX0" fmla="*/ 414352 w 414352"/>
              <a:gd name="connsiteY0" fmla="*/ 385671 h 385671"/>
              <a:gd name="connsiteX1" fmla="*/ 382065 w 414352"/>
              <a:gd name="connsiteY1" fmla="*/ 315712 h 385671"/>
              <a:gd name="connsiteX2" fmla="*/ 339016 w 414352"/>
              <a:gd name="connsiteY2" fmla="*/ 245753 h 385671"/>
              <a:gd name="connsiteX3" fmla="*/ 312110 w 414352"/>
              <a:gd name="connsiteY3" fmla="*/ 234990 h 385671"/>
              <a:gd name="connsiteX4" fmla="*/ 279822 w 414352"/>
              <a:gd name="connsiteY4" fmla="*/ 224227 h 385671"/>
              <a:gd name="connsiteX5" fmla="*/ 242154 w 414352"/>
              <a:gd name="connsiteY5" fmla="*/ 224227 h 385671"/>
              <a:gd name="connsiteX6" fmla="*/ 220629 w 414352"/>
              <a:gd name="connsiteY6" fmla="*/ 213464 h 385671"/>
              <a:gd name="connsiteX7" fmla="*/ 172198 w 414352"/>
              <a:gd name="connsiteY7" fmla="*/ 116598 h 385671"/>
              <a:gd name="connsiteX8" fmla="*/ 102243 w 414352"/>
              <a:gd name="connsiteY8" fmla="*/ 52020 h 385671"/>
              <a:gd name="connsiteX9" fmla="*/ 26906 w 414352"/>
              <a:gd name="connsiteY9" fmla="*/ 3587 h 385671"/>
              <a:gd name="connsiteX10" fmla="*/ 0 w 414352"/>
              <a:gd name="connsiteY10" fmla="*/ 3587 h 38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4352" h="385671">
                <a:moveTo>
                  <a:pt x="414352" y="385671"/>
                </a:moveTo>
                <a:cubicBezTo>
                  <a:pt x="404486" y="362351"/>
                  <a:pt x="394621" y="339032"/>
                  <a:pt x="382065" y="315712"/>
                </a:cubicBezTo>
                <a:cubicBezTo>
                  <a:pt x="369509" y="292392"/>
                  <a:pt x="350675" y="259207"/>
                  <a:pt x="339016" y="245753"/>
                </a:cubicBezTo>
                <a:cubicBezTo>
                  <a:pt x="327357" y="232299"/>
                  <a:pt x="321976" y="238578"/>
                  <a:pt x="312110" y="234990"/>
                </a:cubicBezTo>
                <a:cubicBezTo>
                  <a:pt x="302244" y="231402"/>
                  <a:pt x="291481" y="226021"/>
                  <a:pt x="279822" y="224227"/>
                </a:cubicBezTo>
                <a:cubicBezTo>
                  <a:pt x="268163" y="222433"/>
                  <a:pt x="252019" y="226021"/>
                  <a:pt x="242154" y="224227"/>
                </a:cubicBezTo>
                <a:cubicBezTo>
                  <a:pt x="232288" y="222433"/>
                  <a:pt x="232288" y="231402"/>
                  <a:pt x="220629" y="213464"/>
                </a:cubicBezTo>
                <a:cubicBezTo>
                  <a:pt x="208970" y="195526"/>
                  <a:pt x="191929" y="143505"/>
                  <a:pt x="172198" y="116598"/>
                </a:cubicBezTo>
                <a:cubicBezTo>
                  <a:pt x="152467" y="89691"/>
                  <a:pt x="126458" y="70855"/>
                  <a:pt x="102243" y="52020"/>
                </a:cubicBezTo>
                <a:cubicBezTo>
                  <a:pt x="78028" y="33185"/>
                  <a:pt x="43946" y="11659"/>
                  <a:pt x="26906" y="3587"/>
                </a:cubicBezTo>
                <a:cubicBezTo>
                  <a:pt x="9865" y="-4485"/>
                  <a:pt x="0" y="3587"/>
                  <a:pt x="0" y="3587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313915" y="3476298"/>
            <a:ext cx="425115" cy="409117"/>
          </a:xfrm>
          <a:custGeom>
            <a:avLst/>
            <a:gdLst>
              <a:gd name="connsiteX0" fmla="*/ 425115 w 425115"/>
              <a:gd name="connsiteY0" fmla="*/ 409117 h 409117"/>
              <a:gd name="connsiteX1" fmla="*/ 371303 w 425115"/>
              <a:gd name="connsiteY1" fmla="*/ 296107 h 409117"/>
              <a:gd name="connsiteX2" fmla="*/ 333634 w 425115"/>
              <a:gd name="connsiteY2" fmla="*/ 247673 h 409117"/>
              <a:gd name="connsiteX3" fmla="*/ 295966 w 425115"/>
              <a:gd name="connsiteY3" fmla="*/ 236910 h 409117"/>
              <a:gd name="connsiteX4" fmla="*/ 263679 w 425115"/>
              <a:gd name="connsiteY4" fmla="*/ 231529 h 409117"/>
              <a:gd name="connsiteX5" fmla="*/ 231391 w 425115"/>
              <a:gd name="connsiteY5" fmla="*/ 220766 h 409117"/>
              <a:gd name="connsiteX6" fmla="*/ 188342 w 425115"/>
              <a:gd name="connsiteY6" fmla="*/ 156189 h 409117"/>
              <a:gd name="connsiteX7" fmla="*/ 150673 w 425115"/>
              <a:gd name="connsiteY7" fmla="*/ 70085 h 409117"/>
              <a:gd name="connsiteX8" fmla="*/ 107624 w 425115"/>
              <a:gd name="connsiteY8" fmla="*/ 27033 h 409117"/>
              <a:gd name="connsiteX9" fmla="*/ 59193 w 425115"/>
              <a:gd name="connsiteY9" fmla="*/ 126 h 409117"/>
              <a:gd name="connsiteX10" fmla="*/ 0 w 425115"/>
              <a:gd name="connsiteY10" fmla="*/ 16271 h 409117"/>
              <a:gd name="connsiteX11" fmla="*/ 0 w 425115"/>
              <a:gd name="connsiteY11" fmla="*/ 16271 h 40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5115" h="409117">
                <a:moveTo>
                  <a:pt x="425115" y="409117"/>
                </a:moveTo>
                <a:cubicBezTo>
                  <a:pt x="405832" y="366065"/>
                  <a:pt x="386550" y="323014"/>
                  <a:pt x="371303" y="296107"/>
                </a:cubicBezTo>
                <a:cubicBezTo>
                  <a:pt x="356056" y="269200"/>
                  <a:pt x="346190" y="257539"/>
                  <a:pt x="333634" y="247673"/>
                </a:cubicBezTo>
                <a:cubicBezTo>
                  <a:pt x="321078" y="237807"/>
                  <a:pt x="307625" y="239601"/>
                  <a:pt x="295966" y="236910"/>
                </a:cubicBezTo>
                <a:cubicBezTo>
                  <a:pt x="284307" y="234219"/>
                  <a:pt x="274441" y="234220"/>
                  <a:pt x="263679" y="231529"/>
                </a:cubicBezTo>
                <a:cubicBezTo>
                  <a:pt x="252917" y="228838"/>
                  <a:pt x="243947" y="233323"/>
                  <a:pt x="231391" y="220766"/>
                </a:cubicBezTo>
                <a:cubicBezTo>
                  <a:pt x="218835" y="208209"/>
                  <a:pt x="201795" y="181302"/>
                  <a:pt x="188342" y="156189"/>
                </a:cubicBezTo>
                <a:cubicBezTo>
                  <a:pt x="174889" y="131075"/>
                  <a:pt x="164126" y="91611"/>
                  <a:pt x="150673" y="70085"/>
                </a:cubicBezTo>
                <a:cubicBezTo>
                  <a:pt x="137220" y="48559"/>
                  <a:pt x="122871" y="38693"/>
                  <a:pt x="107624" y="27033"/>
                </a:cubicBezTo>
                <a:cubicBezTo>
                  <a:pt x="92377" y="15373"/>
                  <a:pt x="77130" y="1920"/>
                  <a:pt x="59193" y="126"/>
                </a:cubicBezTo>
                <a:cubicBezTo>
                  <a:pt x="41256" y="-1668"/>
                  <a:pt x="0" y="16271"/>
                  <a:pt x="0" y="16271"/>
                </a:cubicBezTo>
                <a:lnTo>
                  <a:pt x="0" y="16271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7182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36512" y="764704"/>
            <a:ext cx="9144000" cy="5867400"/>
          </a:xfrm>
        </p:spPr>
        <p:txBody>
          <a:bodyPr/>
          <a:lstStyle/>
          <a:p>
            <a:r>
              <a:rPr lang="en-US" dirty="0" smtClean="0"/>
              <a:t>The matter produced in LHC collisions exhibits the same qualitative features discovered at RHIC: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Strong </a:t>
            </a:r>
            <a:br>
              <a:rPr lang="en-US" dirty="0" smtClean="0"/>
            </a:br>
            <a:r>
              <a:rPr lang="en-US" dirty="0" smtClean="0"/>
              <a:t>hydrodynamic flow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Strong </a:t>
            </a:r>
            <a:br>
              <a:rPr lang="en-US" dirty="0" smtClean="0"/>
            </a:br>
            <a:r>
              <a:rPr lang="en-US" dirty="0" smtClean="0"/>
              <a:t>quenching </a:t>
            </a:r>
            <a:br>
              <a:rPr lang="en-US" dirty="0" smtClean="0"/>
            </a:br>
            <a:r>
              <a:rPr lang="en-US" dirty="0" smtClean="0"/>
              <a:t>of high momentum </a:t>
            </a:r>
            <a:br>
              <a:rPr lang="en-US" dirty="0" smtClean="0"/>
            </a:br>
            <a:r>
              <a:rPr lang="en-US" dirty="0" smtClean="0"/>
              <a:t>particles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LHC </a:t>
            </a:r>
            <a:r>
              <a:rPr lang="en-US" dirty="0"/>
              <a:t>Heavy Ion </a:t>
            </a:r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0814-8645-4A62-99CA-CEA0A5A08E6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4603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867400"/>
          </a:xfrm>
        </p:spPr>
        <p:txBody>
          <a:bodyPr/>
          <a:lstStyle/>
          <a:p>
            <a:r>
              <a:rPr lang="en-US" sz="2200" dirty="0" smtClean="0"/>
              <a:t>0-th order observable  :</a:t>
            </a:r>
            <a:br>
              <a:rPr lang="en-US" sz="2200" dirty="0" smtClean="0"/>
            </a:br>
            <a:r>
              <a:rPr lang="en-US" sz="2200" dirty="0" smtClean="0"/>
              <a:t>for high </a:t>
            </a:r>
            <a:r>
              <a:rPr lang="en-US" sz="2200" dirty="0" err="1" smtClean="0"/>
              <a:t>pT</a:t>
            </a:r>
            <a:r>
              <a:rPr lang="en-US" sz="2200" dirty="0" smtClean="0"/>
              <a:t> diagnostics: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,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order: </a:t>
            </a:r>
          </a:p>
          <a:p>
            <a:pPr lvl="1"/>
            <a:r>
              <a:rPr lang="en-US" sz="1600" dirty="0" smtClean="0"/>
              <a:t>Differential studies versus: impact parameter, reaction plane, away-side partner; </a:t>
            </a:r>
            <a:br>
              <a:rPr lang="en-US" sz="1600" dirty="0" smtClean="0"/>
            </a:br>
            <a:r>
              <a:rPr lang="en-US" sz="1600" dirty="0" smtClean="0"/>
              <a:t>flavor tagging, tagged photons, complete jet reconstruction…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Nomenclature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2185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89481"/>
            <a:ext cx="4424069" cy="336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 bwMode="auto">
          <a:xfrm rot="-5400000">
            <a:off x="3870192" y="2511168"/>
            <a:ext cx="1655064" cy="612648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1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Enhanced</a:t>
            </a:r>
          </a:p>
        </p:txBody>
      </p:sp>
      <p:sp>
        <p:nvSpPr>
          <p:cNvPr id="10" name="Right Arrow 9"/>
          <p:cNvSpPr/>
          <p:nvPr/>
        </p:nvSpPr>
        <p:spPr bwMode="auto">
          <a:xfrm rot="5400000">
            <a:off x="3869922" y="4239090"/>
            <a:ext cx="1656184" cy="612068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i="0" dirty="0" smtClean="0"/>
              <a:t>Suppress</a:t>
            </a:r>
            <a:r>
              <a:rPr kumimoji="1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ed</a:t>
            </a:r>
          </a:p>
        </p:txBody>
      </p:sp>
      <p:graphicFrame>
        <p:nvGraphicFramePr>
          <p:cNvPr id="1218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901312"/>
              </p:ext>
            </p:extLst>
          </p:nvPr>
        </p:nvGraphicFramePr>
        <p:xfrm>
          <a:off x="3383868" y="764704"/>
          <a:ext cx="57705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21" name="Equation" r:id="rId5" imgW="3162240" imgH="431640" progId="Equation.3">
                  <p:embed/>
                </p:oleObj>
              </mc:Choice>
              <mc:Fallback>
                <p:oleObj name="Equation" r:id="rId5" imgW="31622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868" y="764704"/>
                        <a:ext cx="5770562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38"/>
          <a:stretch/>
        </p:blipFill>
        <p:spPr bwMode="auto">
          <a:xfrm>
            <a:off x="4716016" y="1484784"/>
            <a:ext cx="4309411" cy="406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-3259" y="800708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Monotype Sorts" pitchFamily="2" charset="2"/>
              <a:buChar char="l"/>
              <a:defRPr sz="3200" b="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buChar char="4"/>
              <a:defRPr sz="2800" b="0">
                <a:solidFill>
                  <a:srgbClr val="FF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Monotype Sorts" pitchFamily="2" charset="2"/>
              <a:buChar char="o"/>
              <a:defRPr sz="2000" b="0">
                <a:solidFill>
                  <a:srgbClr val="33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mmonBullets" pitchFamily="34" charset="2"/>
              <a:buChar char="u"/>
              <a:defRPr sz="1600" b="0">
                <a:solidFill>
                  <a:srgbClr val="CC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 b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2800" i="0" dirty="0" smtClean="0"/>
              <a:t>Huge</a:t>
            </a:r>
            <a:br>
              <a:rPr lang="en-US" sz="2800" i="0" dirty="0" smtClean="0"/>
            </a:br>
            <a:r>
              <a:rPr lang="en-US" sz="2800" i="0" dirty="0" smtClean="0"/>
              <a:t>(and hugely visible)</a:t>
            </a:r>
            <a:br>
              <a:rPr lang="en-US" sz="2800" i="0" dirty="0" smtClean="0"/>
            </a:br>
            <a:r>
              <a:rPr lang="en-US" sz="2800" i="0" dirty="0" smtClean="0"/>
              <a:t>modifications to jets</a:t>
            </a:r>
            <a:r>
              <a:rPr lang="en-US" sz="2800" i="0" dirty="0"/>
              <a:t/>
            </a:r>
            <a:br>
              <a:rPr lang="en-US" sz="2800" i="0" dirty="0"/>
            </a:br>
            <a:r>
              <a:rPr lang="en-US" sz="2800" i="0" dirty="0" smtClean="0"/>
              <a:t>in </a:t>
            </a:r>
            <a:r>
              <a:rPr lang="en-US" sz="2800" i="0" dirty="0" err="1" smtClean="0"/>
              <a:t>Pb+Pb</a:t>
            </a:r>
            <a:r>
              <a:rPr lang="en-US" sz="2800" i="0" dirty="0" smtClean="0"/>
              <a:t> collisions</a:t>
            </a:r>
          </a:p>
        </p:txBody>
      </p:sp>
      <p:pic>
        <p:nvPicPr>
          <p:cNvPr id="7" name="Content Placeholder 6" descr="PDF_CMS_JetQ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r="232"/>
          <a:stretch/>
        </p:blipFill>
        <p:spPr>
          <a:xfrm>
            <a:off x="3635896" y="749038"/>
            <a:ext cx="5472608" cy="31214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Heavy Ion Physics at the LHC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 descr="ATLAS_nj386569f7_on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39" y="4149081"/>
            <a:ext cx="7637669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5811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0" y="692696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Monotype Sorts" pitchFamily="2" charset="2"/>
              <a:buChar char="l"/>
              <a:defRPr sz="3200" b="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buChar char="4"/>
              <a:defRPr sz="2800" b="0">
                <a:solidFill>
                  <a:srgbClr val="FF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Monotype Sorts" pitchFamily="2" charset="2"/>
              <a:buChar char="o"/>
              <a:defRPr sz="2000" b="0">
                <a:solidFill>
                  <a:srgbClr val="33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mmonBullets" pitchFamily="34" charset="2"/>
              <a:buChar char="u"/>
              <a:defRPr sz="1600" b="0">
                <a:solidFill>
                  <a:srgbClr val="CC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 b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2400" i="0" dirty="0" smtClean="0"/>
              <a:t>Extensive world data on</a:t>
            </a:r>
            <a:br>
              <a:rPr lang="en-US" sz="2400" i="0" dirty="0" smtClean="0"/>
            </a:br>
            <a:r>
              <a:rPr lang="en-US" sz="2400" i="0" dirty="0" smtClean="0"/>
              <a:t>fragmentation functions</a:t>
            </a:r>
            <a:br>
              <a:rPr lang="en-US" sz="2400" i="0" dirty="0" smtClean="0"/>
            </a:br>
            <a:r>
              <a:rPr lang="en-US" sz="2400" dirty="0" smtClean="0"/>
              <a:t>D(z)</a:t>
            </a:r>
            <a:r>
              <a:rPr lang="en-US" sz="2400" i="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 err="1" smtClean="0"/>
              <a:t>vacuo</a:t>
            </a:r>
            <a:endParaRPr lang="en-US" sz="2400" dirty="0" smtClean="0"/>
          </a:p>
          <a:p>
            <a:r>
              <a:rPr lang="en-US" sz="2400" i="0" dirty="0" smtClean="0"/>
              <a:t>Complete</a:t>
            </a:r>
            <a:br>
              <a:rPr lang="en-US" sz="2400" i="0" dirty="0" smtClean="0"/>
            </a:br>
            <a:r>
              <a:rPr lang="en-US" sz="2400" i="0" dirty="0" smtClean="0"/>
              <a:t>jet reconstruction</a:t>
            </a:r>
            <a:br>
              <a:rPr lang="en-US" sz="2400" i="0" dirty="0" smtClean="0"/>
            </a:br>
            <a:r>
              <a:rPr lang="en-US" sz="2400" i="0" dirty="0" smtClean="0"/>
              <a:t>in heavy ion collisions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 in medium D(z)</a:t>
            </a:r>
          </a:p>
          <a:p>
            <a:endParaRPr lang="en-US" sz="2400" dirty="0">
              <a:sym typeface="Wingdings"/>
            </a:endParaRPr>
          </a:p>
          <a:p>
            <a:endParaRPr lang="en-US" sz="2400" dirty="0" smtClean="0">
              <a:sym typeface="Wingdings"/>
            </a:endParaRPr>
          </a:p>
          <a:p>
            <a:endParaRPr lang="en-US" sz="2400" dirty="0">
              <a:sym typeface="Wingdings"/>
            </a:endParaRPr>
          </a:p>
          <a:p>
            <a:endParaRPr lang="en-US" sz="2400" dirty="0" smtClean="0">
              <a:sym typeface="Wingdings"/>
            </a:endParaRPr>
          </a:p>
          <a:p>
            <a:endParaRPr lang="en-US" sz="800" dirty="0" smtClean="0"/>
          </a:p>
          <a:p>
            <a:pPr>
              <a:buSzPct val="119000"/>
              <a:buFont typeface="Monotype Sorts" charset="2"/>
              <a:buChar char="☞"/>
            </a:pPr>
            <a:r>
              <a:rPr lang="en-US" sz="2000" i="0" dirty="0" smtClean="0"/>
              <a:t>Compelling need for</a:t>
            </a:r>
            <a:br>
              <a:rPr lang="en-US" sz="2000" i="0" dirty="0" smtClean="0"/>
            </a:br>
            <a:r>
              <a:rPr lang="en-US" sz="2000" i="0" dirty="0" smtClean="0"/>
              <a:t>precision study versus</a:t>
            </a:r>
          </a:p>
          <a:p>
            <a:pPr lvl="1"/>
            <a:r>
              <a:rPr lang="en-US" sz="1600" i="0" dirty="0" smtClean="0"/>
              <a:t>System size, √s, orientation,</a:t>
            </a:r>
            <a:br>
              <a:rPr lang="en-US" sz="1600" i="0" dirty="0" smtClean="0"/>
            </a:br>
            <a:r>
              <a:rPr lang="en-US" sz="1600" i="0" dirty="0" smtClean="0"/>
              <a:t>with photon-jet, b-tagging, …</a:t>
            </a:r>
          </a:p>
          <a:p>
            <a:pPr lvl="1"/>
            <a:r>
              <a:rPr lang="en-US" sz="1600" i="0" dirty="0" smtClean="0"/>
              <a:t>To understand jet-medium coupling </a:t>
            </a:r>
            <a:r>
              <a:rPr lang="en-US" sz="1600" i="0" dirty="0" smtClean="0">
                <a:sym typeface="Wingdings"/>
              </a:rPr>
              <a:t> </a:t>
            </a:r>
            <a:r>
              <a:rPr lang="en-US" sz="1800" b="1" u="sng" dirty="0" smtClean="0">
                <a:sym typeface="Wingdings"/>
              </a:rPr>
              <a:t>degrees of freedom in the medium</a:t>
            </a:r>
            <a:endParaRPr lang="en-US" sz="1800" b="1" u="sng" dirty="0" smtClean="0"/>
          </a:p>
          <a:p>
            <a:endParaRPr lang="en-US" i="0" dirty="0" smtClean="0"/>
          </a:p>
        </p:txBody>
      </p:sp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48" b="-116"/>
          <a:stretch/>
        </p:blipFill>
        <p:spPr>
          <a:xfrm>
            <a:off x="3923928" y="800708"/>
            <a:ext cx="5220072" cy="54617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 to Jet Fragmentation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79804" y="689618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i="0" dirty="0" smtClean="0"/>
              <a:t>Yen-</a:t>
            </a:r>
            <a:r>
              <a:rPr lang="en-US" sz="1200" i="0" dirty="0" err="1" smtClean="0"/>
              <a:t>Jie</a:t>
            </a:r>
            <a:r>
              <a:rPr lang="en-US" sz="1200" i="0" dirty="0" smtClean="0"/>
              <a:t> Lee, QM14</a:t>
            </a:r>
          </a:p>
        </p:txBody>
      </p:sp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392996" y="1304764"/>
            <a:ext cx="3340573" cy="2798316"/>
          </a:xfrm>
          <a:prstGeom prst="rect">
            <a:avLst/>
          </a:prstGeom>
        </p:spPr>
      </p:pic>
      <p:pic>
        <p:nvPicPr>
          <p:cNvPr id="10" name="Picture 9">
            <a:hlinkClick r:id="rId7"/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t="13364"/>
          <a:stretch/>
        </p:blipFill>
        <p:spPr>
          <a:xfrm>
            <a:off x="251520" y="3527778"/>
            <a:ext cx="3528392" cy="1573965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 rotWithShape="1">
          <a:blip r:embed="rId9">
            <a:alphaModFix amt="49000"/>
          </a:blip>
          <a:srcRect l="17687" t="17697" r="25045" b="16077"/>
          <a:stretch/>
        </p:blipFill>
        <p:spPr>
          <a:xfrm rot="1470785">
            <a:off x="794964" y="3805174"/>
            <a:ext cx="1147626" cy="1632429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917547"/>
              </p:ext>
            </p:extLst>
          </p:nvPr>
        </p:nvGraphicFramePr>
        <p:xfrm>
          <a:off x="6006847" y="5481228"/>
          <a:ext cx="1481477" cy="978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440" name="Equation" r:id="rId10" imgW="673100" imgH="444500" progId="Equation.3">
                  <p:embed/>
                </p:oleObj>
              </mc:Choice>
              <mc:Fallback>
                <p:oleObj name="Equation" r:id="rId10" imgW="673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06847" y="5481228"/>
                        <a:ext cx="1481477" cy="978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57799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Heavy ion collisions at the LHC opened a fascinating new energy frontier in the field</a:t>
            </a:r>
          </a:p>
          <a:p>
            <a:pPr lvl="1"/>
            <a:r>
              <a:rPr lang="en-US" dirty="0" smtClean="0"/>
              <a:t>Push towards temperatures and densities </a:t>
            </a:r>
            <a:br>
              <a:rPr lang="en-US" dirty="0" smtClean="0"/>
            </a:br>
            <a:r>
              <a:rPr lang="en-US" dirty="0" smtClean="0"/>
              <a:t>even closer to the early universe </a:t>
            </a:r>
            <a:br>
              <a:rPr lang="en-US" dirty="0" smtClean="0"/>
            </a:br>
            <a:r>
              <a:rPr lang="en-US" dirty="0" smtClean="0"/>
              <a:t>than</a:t>
            </a:r>
            <a:r>
              <a:rPr lang="en-US" dirty="0"/>
              <a:t> </a:t>
            </a:r>
            <a:r>
              <a:rPr lang="en-US" dirty="0" smtClean="0"/>
              <a:t>200 </a:t>
            </a:r>
            <a:r>
              <a:rPr lang="en-US" dirty="0" err="1" smtClean="0"/>
              <a:t>GeV</a:t>
            </a:r>
            <a:r>
              <a:rPr lang="en-US" dirty="0" smtClean="0"/>
              <a:t> RHIC collisions</a:t>
            </a:r>
          </a:p>
          <a:p>
            <a:pPr lvl="1"/>
            <a:r>
              <a:rPr lang="en-US" dirty="0" smtClean="0"/>
              <a:t>(Even smaller values of 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/T</a:t>
            </a:r>
            <a:r>
              <a:rPr lang="en-US" dirty="0" smtClean="0"/>
              <a:t> )</a:t>
            </a:r>
          </a:p>
          <a:p>
            <a:r>
              <a:rPr lang="en-US" dirty="0" smtClean="0"/>
              <a:t>There is an equally compelling frontier at </a:t>
            </a:r>
            <a:br>
              <a:rPr lang="en-US" dirty="0" smtClean="0"/>
            </a:br>
            <a:r>
              <a:rPr lang="en-US" dirty="0" smtClean="0"/>
              <a:t>lower energies</a:t>
            </a:r>
          </a:p>
          <a:p>
            <a:pPr lvl="1"/>
            <a:r>
              <a:rPr lang="en-US" dirty="0" smtClean="0"/>
              <a:t>Deliberately </a:t>
            </a:r>
            <a:r>
              <a:rPr lang="en-US" i="1" dirty="0" smtClean="0">
                <a:solidFill>
                  <a:srgbClr val="0000FF"/>
                </a:solidFill>
              </a:rPr>
              <a:t>increase</a:t>
            </a:r>
            <a:r>
              <a:rPr lang="en-US" dirty="0" smtClean="0"/>
              <a:t> the value of </a:t>
            </a:r>
            <a:r>
              <a:rPr lang="en-US" dirty="0" err="1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baseline="-25000" dirty="0" err="1">
                <a:solidFill>
                  <a:srgbClr val="0000FF"/>
                </a:solidFill>
              </a:rPr>
              <a:t>B</a:t>
            </a:r>
            <a:r>
              <a:rPr lang="en-US" dirty="0">
                <a:solidFill>
                  <a:srgbClr val="0000FF"/>
                </a:solidFill>
              </a:rPr>
              <a:t>/T</a:t>
            </a:r>
            <a:endParaRPr lang="en-US" dirty="0" smtClean="0"/>
          </a:p>
          <a:p>
            <a:pPr lvl="1"/>
            <a:r>
              <a:rPr lang="en-US" dirty="0" smtClean="0"/>
              <a:t>Search for a fundamental feature of thermal QCD:</a:t>
            </a:r>
            <a:br>
              <a:rPr lang="en-US" dirty="0" smtClean="0"/>
            </a:br>
            <a:r>
              <a:rPr lang="en-US" sz="2000" dirty="0" smtClean="0">
                <a:solidFill>
                  <a:srgbClr val="0000FF"/>
                </a:solidFill>
              </a:rPr>
              <a:t>The critical end point and change to 1</a:t>
            </a:r>
            <a:r>
              <a:rPr lang="en-US" sz="2000" baseline="30000" dirty="0" smtClean="0">
                <a:solidFill>
                  <a:srgbClr val="0000FF"/>
                </a:solidFill>
              </a:rPr>
              <a:t>st</a:t>
            </a:r>
            <a:r>
              <a:rPr lang="en-US" sz="2000" dirty="0" smtClean="0">
                <a:solidFill>
                  <a:srgbClr val="0000FF"/>
                </a:solidFill>
              </a:rPr>
              <a:t> order phase transition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Surrounded By New Frontiers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427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1893" y="776645"/>
            <a:ext cx="6158044" cy="60411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s </a:t>
            </a:r>
            <a:r>
              <a:rPr lang="en-US" dirty="0" smtClean="0"/>
              <a:t>Varies a True Control Parameter: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-25000" dirty="0" smtClean="0"/>
              <a:t>B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-171400"/>
            <a:ext cx="1905000" cy="457200"/>
          </a:xfrm>
        </p:spPr>
        <p:txBody>
          <a:bodyPr/>
          <a:lstStyle/>
          <a:p>
            <a:fld id="{A2D2CA8A-49B1-44D0-B863-6C6BFD9BB9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959932" y="764704"/>
            <a:ext cx="5112568" cy="54006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-72516" y="764704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Monotype Sorts" pitchFamily="2" charset="2"/>
              <a:buChar char="l"/>
              <a:tabLst/>
              <a:defRPr/>
            </a:pPr>
            <a:r>
              <a:rPr kumimoji="0" lang="en-US" sz="3200" i="0" kern="0" noProof="0" dirty="0" smtClean="0">
                <a:solidFill>
                  <a:srgbClr val="0000CC"/>
                </a:solidFill>
                <a:latin typeface="+mn-lt"/>
              </a:rPr>
              <a:t>Emphasis</a:t>
            </a:r>
            <a:br>
              <a:rPr kumimoji="0" lang="en-US" sz="3200" i="0" kern="0" noProof="0" dirty="0" smtClean="0">
                <a:solidFill>
                  <a:srgbClr val="0000CC"/>
                </a:solidFill>
                <a:latin typeface="+mn-lt"/>
              </a:rPr>
            </a:br>
            <a:r>
              <a:rPr kumimoji="0" lang="en-US" sz="3200" i="0" kern="0" noProof="0" dirty="0" smtClean="0">
                <a:solidFill>
                  <a:srgbClr val="0000CC"/>
                </a:solidFill>
                <a:latin typeface="+mn-lt"/>
              </a:rPr>
              <a:t>in first part</a:t>
            </a:r>
            <a:br>
              <a:rPr kumimoji="0" lang="en-US" sz="3200" i="0" kern="0" noProof="0" dirty="0" smtClean="0">
                <a:solidFill>
                  <a:srgbClr val="0000CC"/>
                </a:solidFill>
                <a:latin typeface="+mn-lt"/>
              </a:rPr>
            </a:br>
            <a:r>
              <a:rPr kumimoji="0" lang="en-US" sz="3200" i="0" kern="0" noProof="0" dirty="0" smtClean="0">
                <a:solidFill>
                  <a:srgbClr val="0000CC"/>
                </a:solidFill>
                <a:latin typeface="+mn-lt"/>
              </a:rPr>
              <a:t>of this talk:</a:t>
            </a:r>
            <a:endParaRPr kumimoji="0" lang="en-US" sz="3200" b="0" i="0" u="none" strike="noStrike" kern="0" cap="none" spc="0" normalizeH="0" baseline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algn="l">
              <a:buSzPct val="50000"/>
              <a:buFont typeface="Marlett" pitchFamily="2" charset="2"/>
              <a:buChar char="4"/>
            </a:pPr>
            <a:r>
              <a:rPr lang="en-US" sz="2500" dirty="0" smtClean="0">
                <a:solidFill>
                  <a:srgbClr val="FF0000"/>
                </a:solidFill>
                <a:latin typeface="+mn-lt"/>
              </a:rPr>
              <a:t>“</a:t>
            </a: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Recreating</a:t>
            </a:r>
            <a:br>
              <a:rPr lang="en-US" sz="2500" i="0" dirty="0" smtClean="0">
                <a:solidFill>
                  <a:srgbClr val="FF0000"/>
                </a:solidFill>
                <a:latin typeface="+mn-lt"/>
              </a:rPr>
            </a:b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conditions</a:t>
            </a:r>
            <a:br>
              <a:rPr lang="en-US" sz="2500" i="0" dirty="0" smtClean="0">
                <a:solidFill>
                  <a:srgbClr val="FF0000"/>
                </a:solidFill>
                <a:latin typeface="+mn-lt"/>
              </a:rPr>
            </a:b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in the early</a:t>
            </a:r>
            <a:br>
              <a:rPr lang="en-US" sz="2500" i="0" dirty="0" smtClean="0">
                <a:solidFill>
                  <a:srgbClr val="FF0000"/>
                </a:solidFill>
                <a:latin typeface="+mn-lt"/>
              </a:rPr>
            </a:b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universe”</a:t>
            </a:r>
            <a:br>
              <a:rPr lang="en-US" sz="2500" i="0" dirty="0" smtClean="0">
                <a:solidFill>
                  <a:srgbClr val="FF0000"/>
                </a:solidFill>
                <a:latin typeface="+mn-lt"/>
              </a:rPr>
            </a:b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with </a:t>
            </a:r>
            <a:r>
              <a:rPr lang="en-US" sz="2500" i="0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US" sz="2500" i="0" baseline="-25000" dirty="0" smtClean="0">
                <a:solidFill>
                  <a:srgbClr val="0000FF"/>
                </a:solidFill>
                <a:latin typeface="+mn-lt"/>
              </a:rPr>
              <a:t>b</a:t>
            </a:r>
            <a:r>
              <a:rPr lang="en-US" sz="2500" i="0" dirty="0" smtClean="0">
                <a:solidFill>
                  <a:srgbClr val="0000FF"/>
                </a:solidFill>
                <a:latin typeface="+mn-lt"/>
              </a:rPr>
              <a:t>/T</a:t>
            </a: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 &lt;&lt;1</a:t>
            </a:r>
          </a:p>
          <a:p>
            <a:pPr marL="742950" lvl="1" indent="-285750" algn="l">
              <a:buSzPct val="50000"/>
              <a:buFont typeface="Marlett" pitchFamily="2" charset="2"/>
              <a:buChar char="4"/>
            </a:pPr>
            <a:endParaRPr lang="en-US" sz="2500" i="0" dirty="0" smtClean="0">
              <a:solidFill>
                <a:srgbClr val="FF0000"/>
              </a:solidFill>
              <a:latin typeface="+mn-lt"/>
            </a:endParaRPr>
          </a:p>
          <a:p>
            <a:pPr marL="742950" lvl="1" indent="-285750" algn="l">
              <a:buSzPct val="50000"/>
              <a:buFont typeface="Marlett" pitchFamily="2" charset="2"/>
              <a:buChar char="4"/>
            </a:pP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A </a:t>
            </a:r>
            <a:r>
              <a:rPr lang="en-US" sz="2500" dirty="0" smtClean="0">
                <a:solidFill>
                  <a:srgbClr val="0000FF"/>
                </a:solidFill>
                <a:latin typeface="+mn-lt"/>
              </a:rPr>
              <a:t>subset</a:t>
            </a: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 of</a:t>
            </a:r>
            <a:br>
              <a:rPr lang="en-US" sz="2500" i="0" dirty="0" smtClean="0">
                <a:solidFill>
                  <a:srgbClr val="FF0000"/>
                </a:solidFill>
                <a:latin typeface="+mn-lt"/>
              </a:rPr>
            </a:b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“exploring</a:t>
            </a:r>
            <a:br>
              <a:rPr lang="en-US" sz="2500" i="0" dirty="0" smtClean="0">
                <a:solidFill>
                  <a:srgbClr val="FF0000"/>
                </a:solidFill>
                <a:latin typeface="+mn-lt"/>
              </a:rPr>
            </a:b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the QCD</a:t>
            </a:r>
            <a:br>
              <a:rPr lang="en-US" sz="2500" i="0" dirty="0" smtClean="0">
                <a:solidFill>
                  <a:srgbClr val="FF0000"/>
                </a:solidFill>
                <a:latin typeface="+mn-lt"/>
              </a:rPr>
            </a:b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phase diagram”</a:t>
            </a:r>
          </a:p>
        </p:txBody>
      </p:sp>
    </p:spTree>
    <p:extLst>
      <p:ext uri="{BB962C8B-B14F-4D97-AF65-F5344CB8AC3E}">
        <p14:creationId xmlns:p14="http://schemas.microsoft.com/office/powerpoint/2010/main" val="421940838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s </a:t>
            </a:r>
            <a:r>
              <a:rPr lang="en-US" dirty="0" smtClean="0"/>
              <a:t>Varies a True Control Parameter: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-25000" dirty="0" smtClean="0"/>
              <a:t>B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-171400"/>
            <a:ext cx="1905000" cy="457200"/>
          </a:xfrm>
        </p:spPr>
        <p:txBody>
          <a:bodyPr/>
          <a:lstStyle/>
          <a:p>
            <a:fld id="{A2D2CA8A-49B1-44D0-B863-6C6BFD9BB9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-71500" y="764704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Monotype Sorts" pitchFamily="2" charset="2"/>
              <a:buChar char="l"/>
              <a:tabLst/>
              <a:defRPr/>
            </a:pPr>
            <a:r>
              <a:rPr kumimoji="0" lang="en-US" sz="3200" i="0" kern="0" noProof="0" dirty="0" smtClean="0">
                <a:solidFill>
                  <a:srgbClr val="0000CC"/>
                </a:solidFill>
                <a:latin typeface="+mn-lt"/>
              </a:rPr>
              <a:t>Emphasis</a:t>
            </a:r>
            <a:br>
              <a:rPr kumimoji="0" lang="en-US" sz="3200" i="0" kern="0" noProof="0" dirty="0" smtClean="0">
                <a:solidFill>
                  <a:srgbClr val="0000CC"/>
                </a:solidFill>
                <a:latin typeface="+mn-lt"/>
              </a:rPr>
            </a:br>
            <a:r>
              <a:rPr kumimoji="0" lang="en-US" sz="3200" i="0" kern="0" noProof="0" dirty="0" smtClean="0">
                <a:solidFill>
                  <a:srgbClr val="0000CC"/>
                </a:solidFill>
                <a:latin typeface="+mn-lt"/>
              </a:rPr>
              <a:t>in first part</a:t>
            </a:r>
            <a:br>
              <a:rPr kumimoji="0" lang="en-US" sz="3200" i="0" kern="0" noProof="0" dirty="0" smtClean="0">
                <a:solidFill>
                  <a:srgbClr val="0000CC"/>
                </a:solidFill>
                <a:latin typeface="+mn-lt"/>
              </a:rPr>
            </a:br>
            <a:r>
              <a:rPr kumimoji="0" lang="en-US" sz="3200" i="0" kern="0" noProof="0" dirty="0" smtClean="0">
                <a:solidFill>
                  <a:srgbClr val="0000CC"/>
                </a:solidFill>
                <a:latin typeface="+mn-lt"/>
              </a:rPr>
              <a:t>of this talk:</a:t>
            </a:r>
            <a:endParaRPr kumimoji="0" lang="en-US" sz="3200" b="0" i="0" u="none" strike="noStrike" kern="0" cap="none" spc="0" normalizeH="0" baseline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algn="l">
              <a:buSzPct val="50000"/>
              <a:buFont typeface="Marlett" pitchFamily="2" charset="2"/>
              <a:buChar char="4"/>
            </a:pPr>
            <a:r>
              <a:rPr lang="en-US" sz="2500" dirty="0" smtClean="0">
                <a:solidFill>
                  <a:srgbClr val="FF0000"/>
                </a:solidFill>
                <a:latin typeface="+mn-lt"/>
              </a:rPr>
              <a:t>“</a:t>
            </a: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Recreating</a:t>
            </a:r>
            <a:br>
              <a:rPr lang="en-US" sz="2500" i="0" dirty="0" smtClean="0">
                <a:solidFill>
                  <a:srgbClr val="FF0000"/>
                </a:solidFill>
                <a:latin typeface="+mn-lt"/>
              </a:rPr>
            </a:b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conditions</a:t>
            </a:r>
            <a:br>
              <a:rPr lang="en-US" sz="2500" i="0" dirty="0" smtClean="0">
                <a:solidFill>
                  <a:srgbClr val="FF0000"/>
                </a:solidFill>
                <a:latin typeface="+mn-lt"/>
              </a:rPr>
            </a:b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in the early</a:t>
            </a:r>
            <a:br>
              <a:rPr lang="en-US" sz="2500" i="0" dirty="0" smtClean="0">
                <a:solidFill>
                  <a:srgbClr val="FF0000"/>
                </a:solidFill>
                <a:latin typeface="+mn-lt"/>
              </a:rPr>
            </a:b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universe”</a:t>
            </a:r>
            <a:br>
              <a:rPr lang="en-US" sz="2500" i="0" dirty="0" smtClean="0">
                <a:solidFill>
                  <a:srgbClr val="FF0000"/>
                </a:solidFill>
                <a:latin typeface="+mn-lt"/>
              </a:rPr>
            </a:b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with </a:t>
            </a:r>
            <a:r>
              <a:rPr lang="en-US" sz="2500" i="0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US" sz="2500" i="0" baseline="-25000" dirty="0" smtClean="0">
                <a:solidFill>
                  <a:srgbClr val="0000FF"/>
                </a:solidFill>
                <a:latin typeface="+mn-lt"/>
              </a:rPr>
              <a:t>b</a:t>
            </a:r>
            <a:r>
              <a:rPr lang="en-US" sz="2500" i="0" dirty="0" smtClean="0">
                <a:solidFill>
                  <a:srgbClr val="0000FF"/>
                </a:solidFill>
                <a:latin typeface="+mn-lt"/>
              </a:rPr>
              <a:t>/T</a:t>
            </a: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 &lt;&lt;1</a:t>
            </a:r>
          </a:p>
          <a:p>
            <a:pPr marL="742950" lvl="1" indent="-285750" algn="l">
              <a:buSzPct val="50000"/>
              <a:buFont typeface="Marlett" pitchFamily="2" charset="2"/>
              <a:buChar char="4"/>
            </a:pPr>
            <a:endParaRPr lang="en-US" sz="2500" i="0" dirty="0" smtClean="0">
              <a:solidFill>
                <a:srgbClr val="FF0000"/>
              </a:solidFill>
              <a:latin typeface="+mn-lt"/>
            </a:endParaRPr>
          </a:p>
          <a:p>
            <a:pPr marL="742950" lvl="1" indent="-285750" algn="l">
              <a:buSzPct val="50000"/>
              <a:buFont typeface="Marlett" pitchFamily="2" charset="2"/>
              <a:buChar char="4"/>
            </a:pP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A </a:t>
            </a:r>
            <a:r>
              <a:rPr lang="en-US" sz="2500" dirty="0" smtClean="0">
                <a:solidFill>
                  <a:srgbClr val="0000FF"/>
                </a:solidFill>
                <a:latin typeface="+mn-lt"/>
              </a:rPr>
              <a:t>subset</a:t>
            </a: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 of</a:t>
            </a:r>
            <a:br>
              <a:rPr lang="en-US" sz="2500" i="0" dirty="0" smtClean="0">
                <a:solidFill>
                  <a:srgbClr val="FF0000"/>
                </a:solidFill>
                <a:latin typeface="+mn-lt"/>
              </a:rPr>
            </a:b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“exploring</a:t>
            </a:r>
            <a:br>
              <a:rPr lang="en-US" sz="2500" i="0" dirty="0" smtClean="0">
                <a:solidFill>
                  <a:srgbClr val="FF0000"/>
                </a:solidFill>
                <a:latin typeface="+mn-lt"/>
              </a:rPr>
            </a:b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the QCD</a:t>
            </a:r>
            <a:br>
              <a:rPr lang="en-US" sz="2500" i="0" dirty="0" smtClean="0">
                <a:solidFill>
                  <a:srgbClr val="FF0000"/>
                </a:solidFill>
                <a:latin typeface="+mn-lt"/>
              </a:rPr>
            </a:br>
            <a:r>
              <a:rPr lang="en-US" sz="2500" i="0" dirty="0" smtClean="0">
                <a:solidFill>
                  <a:srgbClr val="FF0000"/>
                </a:solidFill>
                <a:latin typeface="+mn-lt"/>
              </a:rPr>
              <a:t>phase diagram”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1893" y="776645"/>
            <a:ext cx="6158044" cy="60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572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1893" y="776645"/>
            <a:ext cx="6158044" cy="6041118"/>
          </a:xfrm>
          <a:prstGeom prst="rect">
            <a:avLst/>
          </a:prstGeom>
        </p:spPr>
      </p:pic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-108520" y="764704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Monotype Sorts" pitchFamily="2" charset="2"/>
              <a:buChar char="l"/>
              <a:tabLst/>
              <a:defRPr/>
            </a:pPr>
            <a:r>
              <a:rPr kumimoji="0" lang="en-US" sz="2800" i="0" kern="0" dirty="0" smtClean="0">
                <a:solidFill>
                  <a:srgbClr val="0000CC"/>
                </a:solidFill>
                <a:latin typeface="+mn-lt"/>
              </a:rPr>
              <a:t>Beam Energy</a:t>
            </a:r>
            <a:br>
              <a:rPr kumimoji="0" lang="en-US" sz="2800" i="0" kern="0" dirty="0" smtClean="0">
                <a:solidFill>
                  <a:srgbClr val="0000CC"/>
                </a:solidFill>
                <a:latin typeface="+mn-lt"/>
              </a:rPr>
            </a:br>
            <a:r>
              <a:rPr kumimoji="0" lang="en-US" sz="2800" i="0" kern="0" dirty="0" smtClean="0">
                <a:solidFill>
                  <a:srgbClr val="0000CC"/>
                </a:solidFill>
                <a:latin typeface="+mn-lt"/>
              </a:rPr>
              <a:t>Scan at RHIC</a:t>
            </a:r>
            <a:endParaRPr kumimoji="0" lang="en-US" sz="2800" b="0" i="0" u="none" strike="noStrike" kern="0" cap="none" spc="0" normalizeH="0" baseline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</a:endParaRPr>
          </a:p>
          <a:p>
            <a:pPr marL="742950" lvl="1" indent="-285750" algn="l">
              <a:buSzPct val="50000"/>
              <a:buFont typeface="Marlett" pitchFamily="2" charset="2"/>
              <a:buChar char="4"/>
            </a:pPr>
            <a:r>
              <a:rPr lang="en-US" sz="2500" dirty="0" smtClean="0">
                <a:solidFill>
                  <a:srgbClr val="FF0000"/>
                </a:solidFill>
                <a:latin typeface="+mn-lt"/>
              </a:rPr>
              <a:t>Only at RHIC !</a:t>
            </a:r>
          </a:p>
          <a:p>
            <a:pPr marL="1200150" lvl="2" indent="-285750" algn="l">
              <a:buSzPct val="125000"/>
              <a:buFont typeface="Wingdings" pitchFamily="2" charset="2"/>
              <a:buChar char="F"/>
            </a:pPr>
            <a:r>
              <a:rPr lang="en-US" sz="1600" b="1" i="0" dirty="0">
                <a:solidFill>
                  <a:srgbClr val="333300"/>
                </a:solidFill>
              </a:rPr>
              <a:t>Note: </a:t>
            </a:r>
            <a:r>
              <a:rPr lang="en-US" sz="1600" i="0" dirty="0">
                <a:solidFill>
                  <a:srgbClr val="333300"/>
                </a:solidFill>
              </a:rPr>
              <a:t/>
            </a:r>
            <a:br>
              <a:rPr lang="en-US" sz="1600" i="0" dirty="0">
                <a:solidFill>
                  <a:srgbClr val="333300"/>
                </a:solidFill>
              </a:rPr>
            </a:br>
            <a:r>
              <a:rPr lang="en-US" sz="1600" i="0" dirty="0" smtClean="0">
                <a:solidFill>
                  <a:srgbClr val="333300"/>
                </a:solidFill>
              </a:rPr>
              <a:t>COLLIDER </a:t>
            </a:r>
            <a:r>
              <a:rPr lang="en-US" sz="1600" i="0" dirty="0" smtClean="0">
                <a:solidFill>
                  <a:srgbClr val="333300"/>
                </a:solidFill>
                <a:sym typeface="Wingdings"/>
              </a:rPr>
              <a:t> </a:t>
            </a:r>
            <a:br>
              <a:rPr lang="en-US" sz="1600" i="0" dirty="0" smtClean="0">
                <a:solidFill>
                  <a:srgbClr val="333300"/>
                </a:solidFill>
                <a:sym typeface="Wingdings"/>
              </a:rPr>
            </a:br>
            <a:r>
              <a:rPr lang="en-US" sz="1600" i="0" dirty="0" smtClean="0">
                <a:solidFill>
                  <a:srgbClr val="333300"/>
                </a:solidFill>
                <a:sym typeface="Wingdings"/>
              </a:rPr>
              <a:t>complete control of</a:t>
            </a:r>
            <a:br>
              <a:rPr lang="en-US" sz="1600" i="0" dirty="0" smtClean="0">
                <a:solidFill>
                  <a:srgbClr val="333300"/>
                </a:solidFill>
                <a:sym typeface="Wingdings"/>
              </a:rPr>
            </a:br>
            <a:r>
              <a:rPr lang="en-US" sz="1600" i="0" dirty="0" smtClean="0">
                <a:solidFill>
                  <a:srgbClr val="333300"/>
                </a:solidFill>
                <a:sym typeface="Wingdings"/>
              </a:rPr>
              <a:t>systematics vs. √s</a:t>
            </a:r>
            <a:r>
              <a:rPr lang="en-US" sz="1600" i="0" dirty="0" smtClean="0">
                <a:solidFill>
                  <a:srgbClr val="333300"/>
                </a:solidFill>
              </a:rPr>
              <a:t> </a:t>
            </a:r>
            <a:endParaRPr lang="en-US" sz="2500" i="0" dirty="0">
              <a:solidFill>
                <a:srgbClr val="333300"/>
              </a:solidFill>
            </a:endParaRPr>
          </a:p>
          <a:p>
            <a:pPr marL="742950" lvl="1" indent="-285750" algn="l">
              <a:buSzPct val="50000"/>
              <a:buFont typeface="Marlett" pitchFamily="2" charset="2"/>
              <a:buChar char="4"/>
            </a:pPr>
            <a:r>
              <a:rPr lang="en-US" sz="2500" i="0" dirty="0" smtClean="0">
                <a:solidFill>
                  <a:srgbClr val="FFC000"/>
                </a:solidFill>
                <a:latin typeface="+mn-lt"/>
              </a:rPr>
              <a:t>Range explored</a:t>
            </a:r>
            <a:br>
              <a:rPr lang="en-US" sz="2500" i="0" dirty="0" smtClean="0">
                <a:solidFill>
                  <a:srgbClr val="FFC000"/>
                </a:solidFill>
                <a:latin typeface="+mn-lt"/>
              </a:rPr>
            </a:br>
            <a:r>
              <a:rPr lang="en-US" sz="2500" i="0" dirty="0" smtClean="0">
                <a:solidFill>
                  <a:srgbClr val="FFC000"/>
                </a:solidFill>
                <a:latin typeface="+mn-lt"/>
              </a:rPr>
              <a:t>to date</a:t>
            </a:r>
          </a:p>
          <a:p>
            <a:pPr marL="1200150" lvl="2" indent="-285750" algn="l">
              <a:buSzPct val="125000"/>
              <a:buFont typeface="Wingdings" pitchFamily="2" charset="2"/>
              <a:buChar char="F"/>
            </a:pPr>
            <a:r>
              <a:rPr lang="en-US" sz="1600" b="1" i="0" dirty="0" smtClean="0">
                <a:solidFill>
                  <a:srgbClr val="333300"/>
                </a:solidFill>
                <a:latin typeface="+mn-lt"/>
              </a:rPr>
              <a:t>Note: </a:t>
            </a:r>
            <a:r>
              <a:rPr lang="en-US" sz="1600" i="0" dirty="0" smtClean="0">
                <a:solidFill>
                  <a:srgbClr val="333300"/>
                </a:solidFill>
                <a:latin typeface="+mn-lt"/>
              </a:rPr>
              <a:t/>
            </a:r>
            <a:br>
              <a:rPr lang="en-US" sz="1600" i="0" dirty="0" smtClean="0">
                <a:solidFill>
                  <a:srgbClr val="333300"/>
                </a:solidFill>
                <a:latin typeface="+mn-lt"/>
              </a:rPr>
            </a:br>
            <a:r>
              <a:rPr lang="en-US" sz="1600" i="0" dirty="0" smtClean="0">
                <a:solidFill>
                  <a:srgbClr val="333300"/>
                </a:solidFill>
                <a:latin typeface="+mn-lt"/>
              </a:rPr>
              <a:t>horizontal position</a:t>
            </a:r>
            <a:br>
              <a:rPr lang="en-US" sz="1600" i="0" dirty="0" smtClean="0">
                <a:solidFill>
                  <a:srgbClr val="333300"/>
                </a:solidFill>
                <a:latin typeface="+mn-lt"/>
              </a:rPr>
            </a:br>
            <a:r>
              <a:rPr lang="en-US" sz="1600" i="0" dirty="0" smtClean="0">
                <a:solidFill>
                  <a:srgbClr val="333300"/>
                </a:solidFill>
                <a:latin typeface="+mn-lt"/>
              </a:rPr>
              <a:t>accurate; </a:t>
            </a:r>
            <a:br>
              <a:rPr lang="en-US" sz="1600" i="0" dirty="0" smtClean="0">
                <a:solidFill>
                  <a:srgbClr val="333300"/>
                </a:solidFill>
                <a:latin typeface="+mn-lt"/>
              </a:rPr>
            </a:br>
            <a:r>
              <a:rPr lang="en-US" sz="1600" i="0" dirty="0" smtClean="0">
                <a:solidFill>
                  <a:srgbClr val="333300"/>
                </a:solidFill>
                <a:latin typeface="+mn-lt"/>
              </a:rPr>
              <a:t>vertical position</a:t>
            </a:r>
            <a:br>
              <a:rPr lang="en-US" sz="1600" i="0" dirty="0" smtClean="0">
                <a:solidFill>
                  <a:srgbClr val="333300"/>
                </a:solidFill>
                <a:latin typeface="+mn-lt"/>
              </a:rPr>
            </a:br>
            <a:r>
              <a:rPr lang="en-US" sz="1600" i="0" dirty="0" smtClean="0">
                <a:solidFill>
                  <a:srgbClr val="333300"/>
                </a:solidFill>
                <a:latin typeface="+mn-lt"/>
              </a:rPr>
              <a:t>schematic </a:t>
            </a:r>
            <a:endParaRPr lang="en-US" sz="2500" i="0" dirty="0" smtClean="0">
              <a:solidFill>
                <a:srgbClr val="333300"/>
              </a:solidFill>
              <a:latin typeface="+mn-lt"/>
            </a:endParaRPr>
          </a:p>
          <a:p>
            <a:pPr marL="742950" lvl="1" indent="-285750" algn="l">
              <a:buSzPct val="50000"/>
              <a:buFont typeface="Marlett" pitchFamily="2" charset="2"/>
              <a:buChar char="4"/>
            </a:pP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“Exploring</a:t>
            </a:r>
            <a:br>
              <a:rPr lang="en-US" sz="2000" i="0" dirty="0" smtClean="0">
                <a:solidFill>
                  <a:srgbClr val="FF0000"/>
                </a:solidFill>
                <a:latin typeface="+mn-lt"/>
              </a:rPr>
            </a:b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the QCD</a:t>
            </a:r>
            <a:br>
              <a:rPr lang="en-US" sz="2000" i="0" dirty="0" smtClean="0">
                <a:solidFill>
                  <a:srgbClr val="FF0000"/>
                </a:solidFill>
                <a:latin typeface="+mn-lt"/>
              </a:rPr>
            </a:b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phase diagram”</a:t>
            </a:r>
            <a:br>
              <a:rPr lang="en-US" sz="2000" i="0" dirty="0" smtClean="0">
                <a:solidFill>
                  <a:srgbClr val="FF0000"/>
                </a:solidFill>
                <a:latin typeface="+mn-lt"/>
              </a:rPr>
            </a:b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in search of the</a:t>
            </a:r>
            <a:br>
              <a:rPr lang="en-US" sz="2000" i="0" dirty="0" smtClean="0">
                <a:solidFill>
                  <a:srgbClr val="FF0000"/>
                </a:solidFill>
                <a:latin typeface="+mn-lt"/>
              </a:rPr>
            </a:b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critical point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s </a:t>
            </a:r>
            <a:r>
              <a:rPr lang="en-US" dirty="0" smtClean="0"/>
              <a:t>Varies a True Control Parameter: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-25000" dirty="0" smtClean="0"/>
              <a:t>B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-171400"/>
            <a:ext cx="1905000" cy="457200"/>
          </a:xfrm>
        </p:spPr>
        <p:txBody>
          <a:bodyPr/>
          <a:lstStyle/>
          <a:p>
            <a:fld id="{A2D2CA8A-49B1-44D0-B863-6C6BFD9BB9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2132856"/>
            <a:ext cx="828092" cy="430887"/>
          </a:xfrm>
          <a:prstGeom prst="rect">
            <a:avLst/>
          </a:prstGeom>
          <a:solidFill>
            <a:schemeClr val="accent2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FFFF00"/>
                </a:solidFill>
              </a:rPr>
              <a:t>200</a:t>
            </a:r>
            <a:endParaRPr lang="en-US" i="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2528900"/>
            <a:ext cx="828092" cy="430887"/>
          </a:xfrm>
          <a:prstGeom prst="rect">
            <a:avLst/>
          </a:prstGeom>
          <a:solidFill>
            <a:schemeClr val="accent2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FFFF00"/>
                </a:solidFill>
              </a:rPr>
              <a:t>39</a:t>
            </a:r>
            <a:endParaRPr lang="en-US" i="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5916" y="2888940"/>
            <a:ext cx="828092" cy="430887"/>
          </a:xfrm>
          <a:prstGeom prst="rect">
            <a:avLst/>
          </a:prstGeom>
          <a:solidFill>
            <a:schemeClr val="accent2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FFFF00"/>
                </a:solidFill>
              </a:rPr>
              <a:t>27</a:t>
            </a:r>
            <a:endParaRPr lang="en-US" i="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9932" y="3214137"/>
            <a:ext cx="828092" cy="430887"/>
          </a:xfrm>
          <a:prstGeom prst="rect">
            <a:avLst/>
          </a:prstGeom>
          <a:solidFill>
            <a:schemeClr val="accent2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FFFF00"/>
                </a:solidFill>
              </a:rPr>
              <a:t>19.6</a:t>
            </a:r>
            <a:endParaRPr lang="en-US" i="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9972" y="3574177"/>
            <a:ext cx="828092" cy="430887"/>
          </a:xfrm>
          <a:prstGeom prst="rect">
            <a:avLst/>
          </a:prstGeom>
          <a:solidFill>
            <a:schemeClr val="accent2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FFFF00"/>
                </a:solidFill>
              </a:rPr>
              <a:t>11.5</a:t>
            </a:r>
            <a:endParaRPr lang="en-US" i="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8004" y="3934217"/>
            <a:ext cx="828092" cy="430887"/>
          </a:xfrm>
          <a:prstGeom prst="rect">
            <a:avLst/>
          </a:prstGeom>
          <a:solidFill>
            <a:schemeClr val="accent2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FFFF00"/>
                </a:solidFill>
              </a:rPr>
              <a:t>7.7</a:t>
            </a:r>
            <a:endParaRPr lang="en-US" i="0" dirty="0">
              <a:solidFill>
                <a:srgbClr val="FFFF00"/>
              </a:solidFill>
            </a:endParaRPr>
          </a:p>
        </p:txBody>
      </p:sp>
      <p:sp>
        <p:nvSpPr>
          <p:cNvPr id="18" name="Left Brace 17"/>
          <p:cNvSpPr/>
          <p:nvPr/>
        </p:nvSpPr>
        <p:spPr bwMode="auto">
          <a:xfrm>
            <a:off x="2807804" y="2096852"/>
            <a:ext cx="684076" cy="2196244"/>
          </a:xfrm>
          <a:prstGeom prst="leftBrac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441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6" b="-66"/>
          <a:stretch/>
        </p:blipFill>
        <p:spPr>
          <a:xfrm>
            <a:off x="3887445" y="2813195"/>
            <a:ext cx="5365075" cy="389216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GPS on the Phase Diagram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67944" y="6644389"/>
            <a:ext cx="5148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2400" i="0" baseline="30000" dirty="0"/>
              <a:t>BNL-Bielefeld: Phys. Rev. Lett. 109, 192302 (2012)</a:t>
            </a:r>
            <a:endParaRPr lang="en-US" sz="2400" i="0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-540568" y="692696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Monotype Sorts" pitchFamily="2" charset="2"/>
              <a:buChar char="l"/>
              <a:defRPr sz="3200" b="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buChar char="4"/>
              <a:defRPr sz="2800" b="0">
                <a:solidFill>
                  <a:srgbClr val="FF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Monotype Sorts" pitchFamily="2" charset="2"/>
              <a:buChar char="o"/>
              <a:defRPr sz="2000" b="0">
                <a:solidFill>
                  <a:srgbClr val="33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mmonBullets" pitchFamily="34" charset="2"/>
              <a:buChar char="u"/>
              <a:defRPr sz="1600" b="0">
                <a:solidFill>
                  <a:srgbClr val="CC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 b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2800" dirty="0" smtClean="0"/>
              <a:t>           Translate  √s to </a:t>
            </a:r>
            <a:r>
              <a:rPr lang="en-US" sz="2800" dirty="0" err="1" smtClean="0">
                <a:latin typeface="Symbol" charset="2"/>
                <a:cs typeface="Symbol" charset="2"/>
              </a:rPr>
              <a:t>m</a:t>
            </a:r>
            <a:r>
              <a:rPr lang="en-US" sz="2800" baseline="-25000" dirty="0" err="1" smtClean="0"/>
              <a:t>B</a:t>
            </a:r>
            <a:r>
              <a:rPr lang="en-US" sz="2800" dirty="0" smtClean="0"/>
              <a:t> by:</a:t>
            </a:r>
          </a:p>
          <a:p>
            <a:pPr lvl="5"/>
            <a:endParaRPr lang="en-US" sz="600" dirty="0" smtClean="0"/>
          </a:p>
          <a:p>
            <a:pPr lvl="1"/>
            <a:r>
              <a:rPr lang="en-US" sz="2400" dirty="0" smtClean="0"/>
              <a:t>Standard approach (to date):</a:t>
            </a:r>
          </a:p>
          <a:p>
            <a:pPr lvl="2"/>
            <a:r>
              <a:rPr lang="en-US" sz="1800" dirty="0" smtClean="0"/>
              <a:t>Model observed particle abundances</a:t>
            </a:r>
            <a:br>
              <a:rPr lang="en-US" sz="1800" dirty="0" smtClean="0"/>
            </a:br>
            <a:r>
              <a:rPr lang="en-US" sz="1800" dirty="0" smtClean="0"/>
              <a:t>using known states and assuming</a:t>
            </a:r>
            <a:br>
              <a:rPr lang="en-US" sz="1800" dirty="0" smtClean="0"/>
            </a:br>
            <a:r>
              <a:rPr lang="en-US" sz="1800" dirty="0" smtClean="0"/>
              <a:t>thermal equilibrium to</a:t>
            </a:r>
            <a:br>
              <a:rPr lang="en-US" sz="1800" dirty="0" smtClean="0"/>
            </a:br>
            <a:r>
              <a:rPr lang="en-US" sz="1800" dirty="0" smtClean="0"/>
              <a:t>determine T, </a:t>
            </a:r>
            <a:r>
              <a:rPr lang="en-US" sz="1800" dirty="0" err="1" smtClean="0">
                <a:latin typeface="Symbol" charset="2"/>
                <a:cs typeface="Symbol" charset="2"/>
              </a:rPr>
              <a:t>m</a:t>
            </a:r>
            <a:r>
              <a:rPr lang="en-US" sz="1800" baseline="-25000" dirty="0" err="1" smtClean="0"/>
              <a:t>B</a:t>
            </a:r>
            <a:r>
              <a:rPr lang="en-US" sz="1800" dirty="0" smtClean="0"/>
              <a:t> and </a:t>
            </a:r>
            <a:r>
              <a:rPr lang="en-US" sz="1800" dirty="0" err="1" smtClean="0">
                <a:latin typeface="Symbol" charset="2"/>
                <a:cs typeface="Symbol" charset="2"/>
              </a:rPr>
              <a:t>m</a:t>
            </a:r>
            <a:r>
              <a:rPr lang="en-US" sz="1800" baseline="-25000" dirty="0" err="1" smtClean="0"/>
              <a:t>S</a:t>
            </a:r>
            <a:r>
              <a:rPr lang="en-US" sz="1800" dirty="0" err="1" smtClean="0"/>
              <a:t>.</a:t>
            </a:r>
            <a:endParaRPr lang="en-US" sz="1800" dirty="0" smtClean="0"/>
          </a:p>
          <a:p>
            <a:pPr lvl="2"/>
            <a:r>
              <a:rPr lang="en-US" sz="1800" dirty="0" smtClean="0"/>
              <a:t>Vertical black lines on plot</a:t>
            </a:r>
          </a:p>
          <a:p>
            <a:pPr lvl="2"/>
            <a:endParaRPr lang="en-US" sz="100" dirty="0" smtClean="0"/>
          </a:p>
          <a:p>
            <a:pPr lvl="1"/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approach:</a:t>
            </a:r>
          </a:p>
          <a:p>
            <a:pPr lvl="2"/>
            <a:r>
              <a:rPr lang="en-US" dirty="0" smtClean="0"/>
              <a:t>Use LQCD results</a:t>
            </a:r>
            <a:r>
              <a:rPr lang="en-US" dirty="0"/>
              <a:t> </a:t>
            </a:r>
            <a:r>
              <a:rPr lang="en-US" dirty="0" smtClean="0"/>
              <a:t>compared </a:t>
            </a:r>
            <a:br>
              <a:rPr lang="en-US" dirty="0" smtClean="0"/>
            </a:b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experimental observable </a:t>
            </a:r>
            <a:br>
              <a:rPr lang="en-US" dirty="0" smtClean="0"/>
            </a:br>
            <a:r>
              <a:rPr lang="en-US" dirty="0" smtClean="0"/>
              <a:t>(scaled charge fluctuations)</a:t>
            </a:r>
            <a:br>
              <a:rPr lang="en-US" dirty="0" smtClean="0"/>
            </a:br>
            <a:r>
              <a:rPr lang="en-US" dirty="0" smtClean="0"/>
              <a:t> to translate</a:t>
            </a:r>
            <a:r>
              <a:rPr lang="en-US" dirty="0"/>
              <a:t> </a:t>
            </a:r>
            <a:r>
              <a:rPr lang="en-US" dirty="0" smtClean="0"/>
              <a:t>observable to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/>
              <a:t>B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Impressive agreement</a:t>
            </a:r>
          </a:p>
        </p:txBody>
      </p:sp>
    </p:spTree>
    <p:extLst>
      <p:ext uri="{BB962C8B-B14F-4D97-AF65-F5344CB8AC3E}">
        <p14:creationId xmlns:p14="http://schemas.microsoft.com/office/powerpoint/2010/main" val="298974545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1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1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Long Range Plan Recommendations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2160" y="6129300"/>
            <a:ext cx="176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Ongoing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42" b="1565"/>
          <a:stretch/>
        </p:blipFill>
        <p:spPr>
          <a:xfrm>
            <a:off x="180020" y="855772"/>
            <a:ext cx="6768244" cy="5201520"/>
          </a:xfrm>
          <a:effectLst>
            <a:innerShdw blurRad="127000" dist="127000" dir="2700000">
              <a:srgbClr val="000000">
                <a:alpha val="5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6092286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6" descr="Rout-Rside_019_logo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r="-502"/>
          <a:stretch/>
        </p:blipFill>
        <p:spPr bwMode="auto">
          <a:xfrm>
            <a:off x="5364088" y="620688"/>
            <a:ext cx="3655008" cy="238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867400"/>
          </a:xfrm>
        </p:spPr>
        <p:txBody>
          <a:bodyPr/>
          <a:lstStyle/>
          <a:p>
            <a:r>
              <a:rPr lang="en-US" sz="2800" dirty="0" smtClean="0"/>
              <a:t>Systematic study of</a:t>
            </a:r>
            <a:br>
              <a:rPr lang="en-US" sz="2800" dirty="0" smtClean="0"/>
            </a:br>
            <a:r>
              <a:rPr lang="en-US" sz="2800" dirty="0" smtClean="0"/>
              <a:t>various quantities</a:t>
            </a:r>
            <a:br>
              <a:rPr lang="en-US" sz="2800" dirty="0" smtClean="0"/>
            </a:br>
            <a:r>
              <a:rPr lang="en-US" sz="2800" dirty="0" smtClean="0"/>
              <a:t>as function of √s:</a:t>
            </a:r>
          </a:p>
          <a:p>
            <a:pPr lvl="1"/>
            <a:r>
              <a:rPr lang="en-US" sz="2400" dirty="0" smtClean="0"/>
              <a:t>Source radii</a:t>
            </a:r>
          </a:p>
          <a:p>
            <a:pPr lvl="1"/>
            <a:r>
              <a:rPr lang="en-US" sz="2400" dirty="0" smtClean="0"/>
              <a:t>Directed flow v</a:t>
            </a:r>
            <a:r>
              <a:rPr lang="en-US" sz="2400" baseline="-25000" dirty="0" smtClean="0"/>
              <a:t>1</a:t>
            </a:r>
          </a:p>
          <a:p>
            <a:pPr lvl="1"/>
            <a:r>
              <a:rPr lang="en-US" sz="2400" dirty="0" smtClean="0"/>
              <a:t>Scaled kurtosis</a:t>
            </a:r>
            <a:br>
              <a:rPr lang="en-US" sz="2400" dirty="0" smtClean="0"/>
            </a:br>
            <a:r>
              <a:rPr lang="en-US" sz="2400" dirty="0" smtClean="0"/>
              <a:t>(baryon fluctuations)</a:t>
            </a:r>
          </a:p>
          <a:p>
            <a:pPr lvl="5"/>
            <a:endParaRPr lang="en-US" sz="900" dirty="0" smtClean="0"/>
          </a:p>
          <a:p>
            <a:r>
              <a:rPr lang="en-US" sz="2800" dirty="0" smtClean="0"/>
              <a:t>Suggestive non-monotonic</a:t>
            </a:r>
            <a:br>
              <a:rPr lang="en-US" sz="2800" dirty="0" smtClean="0"/>
            </a:br>
            <a:r>
              <a:rPr lang="en-US" sz="2800" dirty="0" smtClean="0"/>
              <a:t>behavior at a ~common </a:t>
            </a:r>
            <a:r>
              <a:rPr lang="en-US" sz="2400" dirty="0"/>
              <a:t>√</a:t>
            </a:r>
            <a:r>
              <a:rPr lang="en-US" sz="2400" dirty="0" smtClean="0"/>
              <a:t>s</a:t>
            </a:r>
          </a:p>
          <a:p>
            <a:pPr>
              <a:buSzPct val="119000"/>
              <a:buFont typeface="Monotype Sorts" charset="2"/>
              <a:buChar char="☞"/>
            </a:pPr>
            <a:r>
              <a:rPr lang="en-US" sz="2400" i="1" dirty="0" smtClean="0"/>
              <a:t>Compelling</a:t>
            </a:r>
            <a:r>
              <a:rPr lang="en-US" sz="2400" dirty="0" smtClean="0"/>
              <a:t> need for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RHIC</a:t>
            </a:r>
            <a:r>
              <a:rPr lang="en-US" sz="2400" dirty="0"/>
              <a:t> </a:t>
            </a:r>
            <a:r>
              <a:rPr lang="en-US" sz="2400" dirty="0" smtClean="0"/>
              <a:t>Beam </a:t>
            </a:r>
            <a:r>
              <a:rPr lang="en-US" sz="2400" dirty="0" smtClean="0"/>
              <a:t>Energy Scan II</a:t>
            </a:r>
          </a:p>
          <a:p>
            <a:pPr lvl="1"/>
            <a:r>
              <a:rPr lang="en-US" sz="2000" dirty="0" smtClean="0"/>
              <a:t>Greatly increase statistical precision</a:t>
            </a:r>
          </a:p>
          <a:p>
            <a:pPr lvl="1"/>
            <a:r>
              <a:rPr lang="en-US" sz="2000" dirty="0" smtClean="0"/>
              <a:t>Additional √s points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Beam Energy Scan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4108" y="4650216"/>
            <a:ext cx="3348372" cy="219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15"/>
          <p:cNvSpPr/>
          <p:nvPr/>
        </p:nvSpPr>
        <p:spPr>
          <a:xfrm>
            <a:off x="6167378" y="5301320"/>
            <a:ext cx="2378164" cy="899988"/>
          </a:xfrm>
          <a:custGeom>
            <a:avLst/>
            <a:gdLst>
              <a:gd name="connsiteX0" fmla="*/ 3400670 w 3400670"/>
              <a:gd name="connsiteY0" fmla="*/ 0 h 1570885"/>
              <a:gd name="connsiteX1" fmla="*/ 2197485 w 3400670"/>
              <a:gd name="connsiteY1" fmla="*/ 108625 h 1570885"/>
              <a:gd name="connsiteX2" fmla="*/ 1763001 w 3400670"/>
              <a:gd name="connsiteY2" fmla="*/ 158759 h 1570885"/>
              <a:gd name="connsiteX3" fmla="*/ 1403716 w 3400670"/>
              <a:gd name="connsiteY3" fmla="*/ 250673 h 1570885"/>
              <a:gd name="connsiteX4" fmla="*/ 1069498 w 3400670"/>
              <a:gd name="connsiteY4" fmla="*/ 409432 h 1570885"/>
              <a:gd name="connsiteX5" fmla="*/ 551460 w 3400670"/>
              <a:gd name="connsiteY5" fmla="*/ 618327 h 1570885"/>
              <a:gd name="connsiteX6" fmla="*/ 284086 w 3400670"/>
              <a:gd name="connsiteY6" fmla="*/ 935846 h 1570885"/>
              <a:gd name="connsiteX7" fmla="*/ 116976 w 3400670"/>
              <a:gd name="connsiteY7" fmla="*/ 1286789 h 1570885"/>
              <a:gd name="connsiteX8" fmla="*/ 0 w 3400670"/>
              <a:gd name="connsiteY8" fmla="*/ 1570885 h 157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0670" h="1570885">
                <a:moveTo>
                  <a:pt x="3400670" y="0"/>
                </a:moveTo>
                <a:lnTo>
                  <a:pt x="2197485" y="108625"/>
                </a:lnTo>
                <a:cubicBezTo>
                  <a:pt x="1924540" y="135085"/>
                  <a:pt x="1895296" y="135084"/>
                  <a:pt x="1763001" y="158759"/>
                </a:cubicBezTo>
                <a:cubicBezTo>
                  <a:pt x="1630706" y="182434"/>
                  <a:pt x="1519300" y="208894"/>
                  <a:pt x="1403716" y="250673"/>
                </a:cubicBezTo>
                <a:cubicBezTo>
                  <a:pt x="1288132" y="292452"/>
                  <a:pt x="1211541" y="348156"/>
                  <a:pt x="1069498" y="409432"/>
                </a:cubicBezTo>
                <a:cubicBezTo>
                  <a:pt x="927455" y="470708"/>
                  <a:pt x="682362" y="530591"/>
                  <a:pt x="551460" y="618327"/>
                </a:cubicBezTo>
                <a:cubicBezTo>
                  <a:pt x="420558" y="706063"/>
                  <a:pt x="356500" y="824436"/>
                  <a:pt x="284086" y="935846"/>
                </a:cubicBezTo>
                <a:cubicBezTo>
                  <a:pt x="211672" y="1047256"/>
                  <a:pt x="164324" y="1180949"/>
                  <a:pt x="116976" y="1286789"/>
                </a:cubicBezTo>
                <a:cubicBezTo>
                  <a:pt x="69628" y="1392629"/>
                  <a:pt x="34814" y="1481757"/>
                  <a:pt x="0" y="1570885"/>
                </a:cubicBezTo>
              </a:path>
            </a:pathLst>
          </a:custGeom>
          <a:ln w="101600">
            <a:solidFill>
              <a:srgbClr val="FFFF66">
                <a:alpha val="75000"/>
              </a:srgbClr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328084" y="3032956"/>
            <a:ext cx="3458344" cy="1638548"/>
            <a:chOff x="5328084" y="3032956"/>
            <a:chExt cx="3458344" cy="1638548"/>
          </a:xfrm>
        </p:grpSpPr>
        <p:pic>
          <p:nvPicPr>
            <p:cNvPr id="19" name="Picture 2" descr="C:\Documents and Settings\Daniel Cebra\Desktop\BESII\Draft_May\BESv1-pbar-p-netp.png"/>
            <p:cNvPicPr>
              <a:picLocks noChangeAspect="1" noChangeArrowheads="1"/>
            </p:cNvPicPr>
            <p:nvPr/>
          </p:nvPicPr>
          <p:blipFill>
            <a:blip r:embed="rId5" cstate="print"/>
            <a:srcRect t="59620"/>
            <a:stretch>
              <a:fillRect/>
            </a:stretch>
          </p:blipFill>
          <p:spPr bwMode="auto">
            <a:xfrm>
              <a:off x="5364088" y="3032956"/>
              <a:ext cx="3422340" cy="1638548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 rot="16200000">
              <a:off x="4944526" y="3524526"/>
              <a:ext cx="1044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i="0" dirty="0"/>
                <a:t>d</a:t>
              </a:r>
              <a:r>
                <a:rPr lang="en-US" sz="1200" i="0" dirty="0" smtClean="0"/>
                <a:t>v</a:t>
              </a:r>
              <a:r>
                <a:rPr lang="en-US" sz="1200" i="0" baseline="-25000" dirty="0" smtClean="0"/>
                <a:t>1</a:t>
              </a:r>
              <a:r>
                <a:rPr lang="en-US" sz="1200" i="0" dirty="0" smtClean="0"/>
                <a:t>/</a:t>
              </a:r>
              <a:r>
                <a:rPr lang="en-US" sz="1200" i="0" dirty="0" err="1" smtClean="0"/>
                <a:t>dy|</a:t>
              </a:r>
              <a:r>
                <a:rPr lang="en-US" sz="1200" i="0" baseline="-25000" dirty="0" err="1" smtClean="0"/>
                <a:t>y</a:t>
              </a:r>
              <a:r>
                <a:rPr lang="en-US" sz="1200" i="0" baseline="-25000" dirty="0" smtClean="0"/>
                <a:t>=0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696236" y="3068960"/>
            <a:ext cx="360040" cy="3564396"/>
          </a:xfrm>
          <a:prstGeom prst="rect">
            <a:avLst/>
          </a:prstGeom>
          <a:solidFill>
            <a:srgbClr val="CC6600">
              <a:alpha val="27000"/>
            </a:srgbClr>
          </a:solidFill>
          <a:ln w="101600"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64790" y="800708"/>
            <a:ext cx="94665" cy="1764196"/>
          </a:xfrm>
          <a:prstGeom prst="rect">
            <a:avLst/>
          </a:prstGeom>
          <a:solidFill>
            <a:srgbClr val="CC6600">
              <a:alpha val="27000"/>
            </a:srgbClr>
          </a:solidFill>
          <a:ln w="101600"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16316" y="800708"/>
            <a:ext cx="104132" cy="1764196"/>
          </a:xfrm>
          <a:prstGeom prst="rect">
            <a:avLst/>
          </a:prstGeom>
          <a:solidFill>
            <a:srgbClr val="CC6600">
              <a:alpha val="27000"/>
            </a:srgbClr>
          </a:solidFill>
          <a:ln w="101600"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2663788" y="1520788"/>
            <a:ext cx="2592288" cy="72008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131840" y="2744924"/>
            <a:ext cx="2268252" cy="36004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635896" y="3537012"/>
            <a:ext cx="2196244" cy="1296144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3972587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726" y="1016732"/>
            <a:ext cx="3654406" cy="35283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QCD Anomalies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5" name="Picture 5" descr="J:\QM_Plot\Lambda_AntiLambda_Proton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7899" y="4191000"/>
            <a:ext cx="3916101" cy="2667000"/>
          </a:xfrm>
          <a:prstGeom prst="rect">
            <a:avLst/>
          </a:prstGeom>
          <a:noFill/>
        </p:spPr>
      </p:pic>
      <p:graphicFrame>
        <p:nvGraphicFramePr>
          <p:cNvPr id="1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503887"/>
              </p:ext>
            </p:extLst>
          </p:nvPr>
        </p:nvGraphicFramePr>
        <p:xfrm>
          <a:off x="1043608" y="2168860"/>
          <a:ext cx="3429000" cy="2630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403" r:id="rId7" imgW="3696077" imgH="2995157" progId="">
                  <p:embed/>
                </p:oleObj>
              </mc:Choice>
              <mc:Fallback>
                <p:oleObj r:id="rId7" imgW="3696077" imgH="2995157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168860"/>
                        <a:ext cx="3429000" cy="26302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867400"/>
          </a:xfrm>
        </p:spPr>
        <p:txBody>
          <a:bodyPr/>
          <a:lstStyle/>
          <a:p>
            <a:r>
              <a:rPr lang="en-US" sz="2800" dirty="0" smtClean="0"/>
              <a:t>Possible formation of parity-odd domains…</a:t>
            </a:r>
          </a:p>
          <a:p>
            <a:r>
              <a:rPr lang="en-US" sz="2800" dirty="0" smtClean="0"/>
              <a:t>Coupled with</a:t>
            </a:r>
          </a:p>
          <a:p>
            <a:pPr lvl="1"/>
            <a:r>
              <a:rPr lang="en-US" sz="2000" dirty="0" smtClean="0"/>
              <a:t>Strong B-field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i="1" dirty="0" smtClean="0">
                <a:solidFill>
                  <a:srgbClr val="0000FF"/>
                </a:solidFill>
                <a:sym typeface="Wingdings"/>
              </a:rPr>
              <a:t>Charge separation</a:t>
            </a:r>
            <a:r>
              <a:rPr lang="en-US" sz="2000" dirty="0" smtClean="0">
                <a:sym typeface="Wingdings"/>
              </a:rPr>
              <a:t/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(Chiral Magnetic Effect)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/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/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/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/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/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/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/>
            </a:r>
            <a:br>
              <a:rPr lang="en-US" sz="2000" dirty="0" smtClean="0">
                <a:sym typeface="Wingdings"/>
              </a:rPr>
            </a:br>
            <a:endParaRPr lang="en-US" sz="2000" dirty="0" smtClean="0">
              <a:sym typeface="Wingdings"/>
            </a:endParaRPr>
          </a:p>
          <a:p>
            <a:pPr lvl="1"/>
            <a:r>
              <a:rPr lang="en-US" sz="2000" dirty="0" smtClean="0">
                <a:sym typeface="Wingdings"/>
              </a:rPr>
              <a:t>Fluid </a:t>
            </a:r>
            <a:r>
              <a:rPr lang="en-US" sz="2000" dirty="0" err="1" smtClean="0">
                <a:sym typeface="Wingdings"/>
              </a:rPr>
              <a:t>vorticity</a:t>
            </a:r>
            <a:r>
              <a:rPr lang="en-US" sz="2000" dirty="0" smtClean="0">
                <a:sym typeface="Wingdings"/>
              </a:rPr>
              <a:t>  </a:t>
            </a:r>
            <a:r>
              <a:rPr lang="en-US" sz="2000" i="1" dirty="0" smtClean="0">
                <a:solidFill>
                  <a:srgbClr val="0000FF"/>
                </a:solidFill>
                <a:sym typeface="Wingdings"/>
              </a:rPr>
              <a:t>Baryon # separation</a:t>
            </a:r>
            <a:r>
              <a:rPr lang="en-US" sz="2000" dirty="0" smtClean="0">
                <a:sym typeface="Wingdings"/>
              </a:rPr>
              <a:t/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(Chiral </a:t>
            </a:r>
            <a:r>
              <a:rPr lang="en-US" sz="2000" dirty="0" err="1" smtClean="0">
                <a:sym typeface="Wingdings"/>
              </a:rPr>
              <a:t>Vortical</a:t>
            </a:r>
            <a:r>
              <a:rPr lang="en-US" sz="2000" dirty="0" smtClean="0">
                <a:sym typeface="Wingdings"/>
              </a:rPr>
              <a:t> Effect)</a:t>
            </a:r>
          </a:p>
          <a:p>
            <a:pPr lvl="3"/>
            <a:endParaRPr lang="en-US" sz="800" dirty="0" smtClean="0"/>
          </a:p>
          <a:p>
            <a:pPr>
              <a:buSzPct val="119000"/>
              <a:buFont typeface="Monotype Sorts" charset="2"/>
              <a:buChar char="☞"/>
            </a:pPr>
            <a:r>
              <a:rPr lang="en-US" sz="1800" i="1" dirty="0" smtClean="0"/>
              <a:t>Direct contact with topologically</a:t>
            </a:r>
            <a:br>
              <a:rPr lang="en-US" sz="1800" i="1" dirty="0" smtClean="0"/>
            </a:br>
            <a:r>
              <a:rPr lang="en-US" sz="1800" i="1" dirty="0" smtClean="0"/>
              <a:t>non-trivial phases in </a:t>
            </a:r>
            <a:br>
              <a:rPr lang="en-US" sz="1800" i="1" dirty="0" smtClean="0"/>
            </a:br>
            <a:r>
              <a:rPr lang="en-US" sz="1800" i="1" dirty="0" smtClean="0"/>
              <a:t>condensed matter physics</a:t>
            </a:r>
          </a:p>
          <a:p>
            <a:pPr lvl="1">
              <a:buSzPct val="119000"/>
              <a:buFont typeface="Monotype Sorts" charset="2"/>
              <a:buChar char="☞"/>
            </a:pPr>
            <a:r>
              <a:rPr lang="en-US" sz="1600" dirty="0" smtClean="0"/>
              <a:t>Simons Center: </a:t>
            </a:r>
            <a:r>
              <a:rPr lang="en-US" sz="1600" i="1" dirty="0" smtClean="0">
                <a:hlinkClick r:id="rId9"/>
              </a:rPr>
              <a:t>Quantum Anomalies, Topology and Hydrodynamics</a:t>
            </a:r>
            <a:endParaRPr lang="en-US" sz="1600" i="1" dirty="0" smtClean="0"/>
          </a:p>
          <a:p>
            <a:pPr>
              <a:buSzPct val="119000"/>
              <a:buFont typeface="Monotype Sorts" charset="2"/>
              <a:buChar char="☞"/>
            </a:pPr>
            <a:endParaRPr lang="en-US" sz="300" dirty="0" smtClean="0"/>
          </a:p>
          <a:p>
            <a:endParaRPr lang="en-US" dirty="0" smtClean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896036" y="1880828"/>
            <a:ext cx="792088" cy="504056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788024" y="5229200"/>
            <a:ext cx="792088" cy="504056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0220851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 last Long Range Plan, we have</a:t>
            </a:r>
          </a:p>
          <a:p>
            <a:pPr lvl="1"/>
            <a:r>
              <a:rPr lang="en-US" dirty="0" smtClean="0"/>
              <a:t>Opened a new energy frontier – the LHC</a:t>
            </a:r>
          </a:p>
          <a:p>
            <a:pPr lvl="1"/>
            <a:r>
              <a:rPr lang="en-US" dirty="0" smtClean="0"/>
              <a:t>Begun exploration of QCD phase diagram - RHIC</a:t>
            </a:r>
          </a:p>
          <a:p>
            <a:pPr lvl="1"/>
            <a:r>
              <a:rPr lang="en-US" dirty="0" smtClean="0"/>
              <a:t>Developed sophisticated multi-scale models</a:t>
            </a:r>
          </a:p>
          <a:p>
            <a:pPr lvl="1"/>
            <a:r>
              <a:rPr lang="en-US" dirty="0" smtClean="0"/>
              <a:t>Discovered hydrodynamic flow in small systems</a:t>
            </a:r>
          </a:p>
          <a:p>
            <a:pPr lvl="1"/>
            <a:r>
              <a:rPr lang="en-US" dirty="0" smtClean="0"/>
              <a:t>Discovered the critical role of fluctuations</a:t>
            </a:r>
          </a:p>
          <a:p>
            <a:pPr lvl="1"/>
            <a:r>
              <a:rPr lang="en-US" dirty="0" smtClean="0"/>
              <a:t>Extended connections to other fields</a:t>
            </a:r>
          </a:p>
          <a:p>
            <a:pPr lvl="1"/>
            <a:endParaRPr lang="en-US" dirty="0"/>
          </a:p>
          <a:p>
            <a:r>
              <a:rPr lang="en-US" dirty="0" smtClean="0"/>
              <a:t>Where are we?</a:t>
            </a:r>
          </a:p>
          <a:p>
            <a:pPr lvl="1"/>
            <a:r>
              <a:rPr lang="en-US" dirty="0" smtClean="0"/>
              <a:t>We are in the midst of a paradigm shift in our quantitative understanding of thermal QCD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Where Are We?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5202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Are We Going?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6700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5956"/>
            <a:ext cx="9144000" cy="5867400"/>
          </a:xfrm>
        </p:spPr>
        <p:txBody>
          <a:bodyPr/>
          <a:lstStyle/>
          <a:p>
            <a:r>
              <a:rPr lang="en-US" dirty="0" smtClean="0"/>
              <a:t>To date:</a:t>
            </a:r>
          </a:p>
          <a:p>
            <a:pPr marL="457200" lvl="1" indent="0">
              <a:buNone/>
            </a:pPr>
            <a:r>
              <a:rPr lang="en-US" dirty="0" smtClean="0"/>
              <a:t>Data from RHIC and LHC</a:t>
            </a:r>
          </a:p>
          <a:p>
            <a:pPr marL="457200" lvl="1" indent="0">
              <a:buNone/>
            </a:pPr>
            <a:r>
              <a:rPr lang="en-US" dirty="0" smtClean="0"/>
              <a:t>      together with </a:t>
            </a:r>
          </a:p>
          <a:p>
            <a:pPr marL="457200" lvl="1" indent="0">
              <a:buNone/>
            </a:pPr>
            <a:r>
              <a:rPr lang="en-US" dirty="0" smtClean="0"/>
              <a:t>Mature and sophisticated theoretical modeling…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i="1" dirty="0" smtClean="0"/>
              <a:t>Tell us what the QGP does.</a:t>
            </a:r>
          </a:p>
          <a:p>
            <a:pPr lvl="2"/>
            <a:endParaRPr lang="en-US" dirty="0"/>
          </a:p>
          <a:p>
            <a:r>
              <a:rPr lang="en-US" dirty="0" smtClean="0"/>
              <a:t>Yet we have only very limited insight into </a:t>
            </a:r>
            <a:br>
              <a:rPr lang="en-US" dirty="0" smtClean="0"/>
            </a:br>
            <a:r>
              <a:rPr lang="en-US" i="1" dirty="0"/>
              <a:t>H</a:t>
            </a:r>
            <a:r>
              <a:rPr lang="en-US" i="1" dirty="0" smtClean="0"/>
              <a:t>ow the QGP does it.</a:t>
            </a:r>
          </a:p>
          <a:p>
            <a:pPr lvl="1"/>
            <a:r>
              <a:rPr lang="en-US" sz="2600" dirty="0" smtClean="0"/>
              <a:t>Creates near-perfect fluidity</a:t>
            </a:r>
          </a:p>
          <a:p>
            <a:pPr lvl="1"/>
            <a:r>
              <a:rPr lang="en-US" sz="2600" dirty="0" smtClean="0"/>
              <a:t>Approaches first order phase transition</a:t>
            </a:r>
          </a:p>
          <a:p>
            <a:pPr lvl="1"/>
            <a:r>
              <a:rPr lang="en-US" sz="2600" dirty="0" smtClean="0"/>
              <a:t>Modifies jet fragmentation</a:t>
            </a:r>
          </a:p>
          <a:p>
            <a:pPr lvl="1"/>
            <a:r>
              <a:rPr lang="en-US" sz="2600" dirty="0" smtClean="0"/>
              <a:t>Many other observed signals…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“Done!” ≠ “Finished!”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7894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5956"/>
            <a:ext cx="9144000" cy="5867400"/>
          </a:xfrm>
        </p:spPr>
        <p:txBody>
          <a:bodyPr/>
          <a:lstStyle/>
          <a:p>
            <a:r>
              <a:rPr lang="en-US" dirty="0"/>
              <a:t>How does the perfect liquid behavior emerge from  the short-distance degrees of freedom?</a:t>
            </a:r>
          </a:p>
          <a:p>
            <a:r>
              <a:rPr lang="en-US" dirty="0" smtClean="0"/>
              <a:t>What conditions produce the most nearly perfect liquid behavior?</a:t>
            </a:r>
          </a:p>
          <a:p>
            <a:r>
              <a:rPr lang="en-US" dirty="0" smtClean="0"/>
              <a:t>Is there a critical end point and change to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order phase transition in the QCD phase diagram?</a:t>
            </a:r>
          </a:p>
          <a:p>
            <a:r>
              <a:rPr lang="en-US" dirty="0" smtClean="0"/>
              <a:t>Which mechanisms or conditions drive </a:t>
            </a:r>
            <a:br>
              <a:rPr lang="en-US" dirty="0" smtClean="0"/>
            </a:br>
            <a:r>
              <a:rPr lang="en-US" dirty="0" smtClean="0"/>
              <a:t>early </a:t>
            </a:r>
            <a:r>
              <a:rPr lang="en-US" dirty="0" err="1" smtClean="0"/>
              <a:t>thermalization</a:t>
            </a:r>
            <a:r>
              <a:rPr lang="en-US" dirty="0" smtClean="0"/>
              <a:t> in nuclear collisions?</a:t>
            </a:r>
          </a:p>
          <a:p>
            <a:r>
              <a:rPr lang="en-US" dirty="0" smtClean="0"/>
              <a:t>Can the effects of quantum anomalies be detected in the final state?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Science </a:t>
            </a:r>
            <a:r>
              <a:rPr lang="en-US" dirty="0" smtClean="0"/>
              <a:t>Drivers For The Next Decade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872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Wilczek</a:t>
            </a:r>
            <a:r>
              <a:rPr lang="en-US" dirty="0" smtClean="0"/>
              <a:t>, 2014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" name="Content Placeholder 8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466" b="5132"/>
          <a:stretch/>
        </p:blipFill>
        <p:spPr>
          <a:xfrm>
            <a:off x="1079612" y="1306522"/>
            <a:ext cx="6840760" cy="5226922"/>
          </a:xfrm>
          <a:effectLst>
            <a:glow rad="254000">
              <a:schemeClr val="bg2">
                <a:lumMod val="75000"/>
                <a:alpha val="50000"/>
              </a:schemeClr>
            </a:glow>
            <a:softEdge rad="50800"/>
          </a:effectLst>
        </p:spPr>
      </p:pic>
      <p:sp>
        <p:nvSpPr>
          <p:cNvPr id="10" name="TextBox 9"/>
          <p:cNvSpPr txBox="1"/>
          <p:nvPr/>
        </p:nvSpPr>
        <p:spPr>
          <a:xfrm>
            <a:off x="431540" y="7287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0" dirty="0" smtClean="0">
                <a:hlinkClick r:id="rId2"/>
              </a:rPr>
              <a:t>Quarks (and Glue) at the Frontiers of Knowledge </a:t>
            </a:r>
            <a:endParaRPr lang="en-US" sz="2400" i="0" dirty="0" smtClean="0"/>
          </a:p>
        </p:txBody>
      </p:sp>
    </p:spTree>
    <p:extLst>
      <p:ext uri="{BB962C8B-B14F-4D97-AF65-F5344CB8AC3E}">
        <p14:creationId xmlns:p14="http://schemas.microsoft.com/office/powerpoint/2010/main" val="355360266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0" y="765956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Monotype Sorts" pitchFamily="2" charset="2"/>
              <a:buChar char="l"/>
              <a:defRPr sz="3200" b="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buChar char="4"/>
              <a:defRPr sz="2800" b="0">
                <a:solidFill>
                  <a:srgbClr val="FF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Monotype Sorts" pitchFamily="2" charset="2"/>
              <a:buChar char="o"/>
              <a:defRPr sz="2000" b="0">
                <a:solidFill>
                  <a:srgbClr val="33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mmonBullets" pitchFamily="34" charset="2"/>
              <a:buChar char="u"/>
              <a:defRPr sz="1600" b="0">
                <a:solidFill>
                  <a:srgbClr val="CC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 b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i="0" dirty="0" smtClean="0"/>
              <a:t>Now a reliable guide (calculation) of many (static) medium properties:</a:t>
            </a:r>
          </a:p>
          <a:p>
            <a:pPr marL="457200" lvl="1" indent="0">
              <a:buNone/>
            </a:pPr>
            <a:r>
              <a:rPr lang="en-US" i="0" dirty="0" smtClean="0"/>
              <a:t/>
            </a:r>
            <a:br>
              <a:rPr lang="en-US" i="0" dirty="0" smtClean="0"/>
            </a:br>
            <a:r>
              <a:rPr lang="en-US" i="0" dirty="0" smtClean="0"/>
              <a:t/>
            </a:r>
            <a:br>
              <a:rPr lang="en-US" i="0" dirty="0" smtClean="0"/>
            </a:br>
            <a:r>
              <a:rPr lang="en-US" i="0" dirty="0" smtClean="0"/>
              <a:t>Chiral symmetry restoration     Equation of State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792" b="146"/>
          <a:stretch/>
        </p:blipFill>
        <p:spPr>
          <a:xfrm>
            <a:off x="-508" y="3196307"/>
            <a:ext cx="4468126" cy="33650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Lattice Gauge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540" y="4905164"/>
            <a:ext cx="3898900" cy="1333500"/>
          </a:xfrm>
          <a:prstGeom prst="rect">
            <a:avLst/>
          </a:prstGeom>
        </p:spPr>
      </p:pic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546" y="3104964"/>
            <a:ext cx="4806454" cy="3502495"/>
          </a:xfrm>
          <a:prstGeom prst="rect">
            <a:avLst/>
          </a:prstGeom>
        </p:spPr>
      </p:pic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0532" y="1916832"/>
            <a:ext cx="3547368" cy="25453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1820" y="64886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i="0" dirty="0" err="1" smtClean="0"/>
              <a:t>HotQCD</a:t>
            </a:r>
            <a:r>
              <a:rPr lang="en-US" sz="1800" i="0" dirty="0" smtClean="0"/>
              <a:t>, </a:t>
            </a:r>
            <a:r>
              <a:rPr lang="en-US" sz="1800" i="0" dirty="0" smtClean="0">
                <a:hlinkClick r:id="rId4"/>
              </a:rPr>
              <a:t>arXiv:1407.6387</a:t>
            </a:r>
            <a:endParaRPr lang="en-US" sz="1800" i="0" dirty="0" smtClean="0"/>
          </a:p>
        </p:txBody>
      </p:sp>
    </p:spTree>
    <p:extLst>
      <p:ext uri="{BB962C8B-B14F-4D97-AF65-F5344CB8AC3E}">
        <p14:creationId xmlns:p14="http://schemas.microsoft.com/office/powerpoint/2010/main" val="297713272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56692"/>
            <a:ext cx="9144000" cy="5867400"/>
          </a:xfrm>
        </p:spPr>
        <p:txBody>
          <a:bodyPr/>
          <a:lstStyle/>
          <a:p>
            <a:r>
              <a:rPr lang="en-US" sz="2400" dirty="0" smtClean="0"/>
              <a:t>Model Emulations</a:t>
            </a:r>
          </a:p>
          <a:p>
            <a:pPr lvl="1"/>
            <a:r>
              <a:rPr lang="en-US" sz="2000" dirty="0" smtClean="0"/>
              <a:t>Parameterize dependence of model outputs on input parameters via “Gaussian Process emulators”.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Fertilization (1)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9592" y="1700808"/>
            <a:ext cx="7308812" cy="97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800" dirty="0"/>
              <a:t>Determining Fundamental Properties of Matter Created in </a:t>
            </a:r>
            <a:r>
              <a:rPr lang="en-US" sz="1800" dirty="0" err="1" smtClean="0"/>
              <a:t>Ultrarelativistic</a:t>
            </a:r>
            <a:r>
              <a:rPr lang="en-US" sz="1800" dirty="0" smtClean="0"/>
              <a:t> Heavy</a:t>
            </a:r>
            <a:r>
              <a:rPr lang="en-US" sz="1800" dirty="0"/>
              <a:t>-Ion </a:t>
            </a:r>
            <a:r>
              <a:rPr lang="en-US" sz="1800" dirty="0" smtClean="0"/>
              <a:t>Collisions</a:t>
            </a:r>
            <a:r>
              <a:rPr lang="en-US" sz="1800" i="0" dirty="0" smtClean="0"/>
              <a:t>, J. Novak et al., </a:t>
            </a:r>
            <a:r>
              <a:rPr lang="en-US" sz="1800" i="0" dirty="0" smtClean="0">
                <a:hlinkClick r:id="rId2"/>
              </a:rPr>
              <a:t>arXiv:1303:5769</a:t>
            </a:r>
            <a:endParaRPr lang="en-US" sz="1800" i="0" dirty="0"/>
          </a:p>
          <a:p>
            <a:pPr algn="l">
              <a:buNone/>
            </a:pPr>
            <a:endParaRPr lang="en-US" sz="1800" i="0" dirty="0" smtClean="0"/>
          </a:p>
        </p:txBody>
      </p:sp>
      <p:pic>
        <p:nvPicPr>
          <p:cNvPr id="9" name="Picture 8" descr="priorvpo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94195"/>
            <a:ext cx="9144000" cy="457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 amt="61000"/>
          </a:blip>
          <a:stretch>
            <a:fillRect/>
          </a:stretch>
        </p:blipFill>
        <p:spPr>
          <a:xfrm>
            <a:off x="4207084" y="2312876"/>
            <a:ext cx="5729512" cy="364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9157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9892"/>
            <a:ext cx="9144000" cy="5867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600" dirty="0" smtClean="0"/>
              <a:t>ECHO-QGP: Based on existing astrophysics code ECHO:</a:t>
            </a:r>
          </a:p>
          <a:p>
            <a:pPr lvl="1"/>
            <a:r>
              <a:rPr lang="en-US" sz="2400" dirty="0" err="1" smtClean="0">
                <a:solidFill>
                  <a:srgbClr val="0000FF"/>
                </a:solidFill>
              </a:rPr>
              <a:t>E</a:t>
            </a:r>
            <a:r>
              <a:rPr lang="en-US" sz="2400" dirty="0" err="1" smtClean="0"/>
              <a:t>ulerian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C</a:t>
            </a:r>
            <a:r>
              <a:rPr lang="en-US" sz="2400" dirty="0" smtClean="0"/>
              <a:t>onservative 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igh </a:t>
            </a:r>
            <a:r>
              <a:rPr lang="en-US" sz="2400" dirty="0" smtClean="0">
                <a:solidFill>
                  <a:srgbClr val="0000FF"/>
                </a:solidFill>
              </a:rPr>
              <a:t>O</a:t>
            </a:r>
            <a:r>
              <a:rPr lang="en-US" sz="2400" dirty="0" smtClean="0"/>
              <a:t>rder scheme for relativistic </a:t>
            </a:r>
            <a:r>
              <a:rPr lang="en-US" sz="2400" dirty="0" err="1" smtClean="0"/>
              <a:t>magnetohydrodynamics</a:t>
            </a:r>
            <a:r>
              <a:rPr lang="en-US" sz="2400" dirty="0" smtClean="0"/>
              <a:t> in arbitrary GR background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Fertilization 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79512" y="2637497"/>
            <a:ext cx="7875157" cy="4214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580" y="2168860"/>
            <a:ext cx="543660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600" i="0" dirty="0" smtClean="0"/>
              <a:t>Del </a:t>
            </a:r>
            <a:r>
              <a:rPr lang="en-US" sz="1600" i="0" dirty="0" err="1" smtClean="0"/>
              <a:t>Zanna</a:t>
            </a:r>
            <a:r>
              <a:rPr lang="en-US" sz="1600" i="0" dirty="0"/>
              <a:t> et al. </a:t>
            </a:r>
            <a:r>
              <a:rPr lang="en-US" sz="1600" i="0" dirty="0" err="1"/>
              <a:t>Astron.Astrophys</a:t>
            </a:r>
            <a:r>
              <a:rPr lang="en-US" sz="1600" i="0" dirty="0"/>
              <a:t>., 473:11–30, </a:t>
            </a:r>
            <a:r>
              <a:rPr lang="en-US" sz="1600" i="0" dirty="0" smtClean="0"/>
              <a:t>2007</a:t>
            </a:r>
          </a:p>
          <a:p>
            <a:pPr algn="l">
              <a:buNone/>
            </a:pPr>
            <a:r>
              <a:rPr lang="en-US" sz="1600" i="0" dirty="0" smtClean="0"/>
              <a:t>Dell </a:t>
            </a:r>
            <a:r>
              <a:rPr lang="en-US" sz="1600" i="0" dirty="0" err="1" smtClean="0"/>
              <a:t>Zanna</a:t>
            </a:r>
            <a:r>
              <a:rPr lang="en-US" sz="1600" i="0" dirty="0" smtClean="0"/>
              <a:t> et al., </a:t>
            </a:r>
            <a:r>
              <a:rPr lang="tr-TR" sz="1600" i="0" dirty="0"/>
              <a:t>Eur.Phys.J.,C73:2524, 2013</a:t>
            </a:r>
            <a:r>
              <a:rPr lang="en-US" sz="1600" i="0" dirty="0" smtClean="0"/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198552"/>
              </p:ext>
            </p:extLst>
          </p:nvPr>
        </p:nvGraphicFramePr>
        <p:xfrm>
          <a:off x="7698364" y="5121188"/>
          <a:ext cx="1461814" cy="1054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503" name="Equation" r:id="rId5" imgW="546100" imgH="393700" progId="Equation.3">
                  <p:embed/>
                </p:oleObj>
              </mc:Choice>
              <mc:Fallback>
                <p:oleObj name="Equation" r:id="rId5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8364" y="5121188"/>
                        <a:ext cx="1461814" cy="10540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870767"/>
              </p:ext>
            </p:extLst>
          </p:nvPr>
        </p:nvGraphicFramePr>
        <p:xfrm>
          <a:off x="7699697" y="3275000"/>
          <a:ext cx="112077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504" name="Equation" r:id="rId7" imgW="419100" imgH="393700" progId="Equation.3">
                  <p:embed/>
                </p:oleObj>
              </mc:Choice>
              <mc:Fallback>
                <p:oleObj name="Equation" r:id="rId7" imgW="419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697" y="3275000"/>
                        <a:ext cx="1120775" cy="1054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76236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Long Range Plan Recommendations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63480" y="6264605"/>
            <a:ext cx="4753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A complicated story…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46" b="1896"/>
          <a:stretch/>
        </p:blipFill>
        <p:spPr>
          <a:xfrm>
            <a:off x="36004" y="764704"/>
            <a:ext cx="7524328" cy="5573576"/>
          </a:xfrm>
          <a:effectLst>
            <a:innerShdw blurRad="127000" dist="127000" dir="2700000">
              <a:srgbClr val="000000">
                <a:alpha val="5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8755468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88" y="2780928"/>
            <a:ext cx="4860540" cy="385466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00708"/>
            <a:ext cx="9144000" cy="5867400"/>
          </a:xfrm>
        </p:spPr>
        <p:txBody>
          <a:bodyPr/>
          <a:lstStyle/>
          <a:p>
            <a:r>
              <a:rPr lang="en-US" dirty="0" smtClean="0"/>
              <a:t>Numerical relativity</a:t>
            </a:r>
          </a:p>
          <a:p>
            <a:pPr lvl="1"/>
            <a:r>
              <a:rPr lang="en-US" dirty="0" smtClean="0"/>
              <a:t>Hybrid model with </a:t>
            </a:r>
          </a:p>
          <a:p>
            <a:pPr lvl="2"/>
            <a:r>
              <a:rPr lang="en-US" dirty="0" smtClean="0"/>
              <a:t>Pre-equilibrium: numerical relativity in Anti de Sitter space</a:t>
            </a:r>
          </a:p>
          <a:p>
            <a:pPr lvl="2"/>
            <a:r>
              <a:rPr lang="en-US" dirty="0" smtClean="0"/>
              <a:t>Mid-stage: Viscous hydrodynamics</a:t>
            </a:r>
          </a:p>
          <a:p>
            <a:pPr lvl="2"/>
            <a:r>
              <a:rPr lang="en-US" dirty="0" smtClean="0"/>
              <a:t>Final stage: Kinetic theory transport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Fertilization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72817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300" i="0" dirty="0"/>
              <a:t>A fully dynamical simulation of central nuclear </a:t>
            </a:r>
            <a:r>
              <a:rPr lang="en-US" sz="1300" i="0" dirty="0" smtClean="0"/>
              <a:t>collisions, W. van der </a:t>
            </a:r>
            <a:r>
              <a:rPr lang="en-US" sz="1300" i="0" dirty="0" err="1" smtClean="0"/>
              <a:t>Schee</a:t>
            </a:r>
            <a:r>
              <a:rPr lang="en-US" sz="1300" i="0" dirty="0" smtClean="0"/>
              <a:t>, P. </a:t>
            </a:r>
            <a:r>
              <a:rPr lang="en-US" sz="1300" i="0" dirty="0" err="1" smtClean="0"/>
              <a:t>Romatschke</a:t>
            </a:r>
            <a:r>
              <a:rPr lang="en-US" sz="1300" i="0" dirty="0" smtClean="0"/>
              <a:t> and S. Pratt, </a:t>
            </a:r>
            <a:r>
              <a:rPr lang="en-US" sz="1300" i="0" dirty="0" smtClean="0">
                <a:hlinkClick r:id="rId2"/>
              </a:rPr>
              <a:t>arXiv:1307.2539 </a:t>
            </a:r>
            <a:endParaRPr lang="en-US" sz="1300" i="0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3058770"/>
            <a:ext cx="4788532" cy="33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1396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“QCD is an especially difficult theory in which to investigate this issue, and </a:t>
            </a:r>
            <a:r>
              <a:rPr lang="en-US" dirty="0" smtClean="0"/>
              <a:t>were it </a:t>
            </a:r>
            <a:r>
              <a:rPr lang="en-US" dirty="0"/>
              <a:t>not for the data we would have no good intuition for the physics.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Advice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04918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The </a:t>
            </a:r>
            <a:r>
              <a:rPr lang="en-US" sz="2800" dirty="0" err="1" smtClean="0"/>
              <a:t>Pomeron</a:t>
            </a:r>
            <a:r>
              <a:rPr lang="en-US" sz="2800" dirty="0" smtClean="0"/>
              <a:t> and Gauge/String Duality</a:t>
            </a:r>
            <a:r>
              <a:rPr lang="en-US" sz="2800" i="0" dirty="0" smtClean="0"/>
              <a:t>, R. Brower, J. </a:t>
            </a:r>
            <a:r>
              <a:rPr lang="en-US" sz="2800" i="0" dirty="0" err="1" smtClean="0"/>
              <a:t>Polchinski</a:t>
            </a:r>
            <a:r>
              <a:rPr lang="en-US" sz="2800" i="0" dirty="0" smtClean="0"/>
              <a:t>, M. </a:t>
            </a:r>
            <a:r>
              <a:rPr lang="en-US" sz="2800" i="0" dirty="0" err="1" smtClean="0"/>
              <a:t>Strassler</a:t>
            </a:r>
            <a:r>
              <a:rPr lang="en-US" sz="2800" i="0" dirty="0" smtClean="0"/>
              <a:t> and C.I. Tan</a:t>
            </a:r>
            <a:r>
              <a:rPr lang="en-US" sz="2800" i="0" dirty="0" smtClean="0">
                <a:hlinkClick r:id="rId2"/>
              </a:rPr>
              <a:t>, </a:t>
            </a:r>
            <a:r>
              <a:rPr lang="en-US" sz="2800" i="0" dirty="0" err="1" smtClean="0">
                <a:hlinkClick r:id="rId2"/>
              </a:rPr>
              <a:t>hep-th</a:t>
            </a:r>
            <a:r>
              <a:rPr lang="en-US" sz="2800" i="0" dirty="0" smtClean="0">
                <a:hlinkClick r:id="rId2"/>
              </a:rPr>
              <a:t>/0603115</a:t>
            </a:r>
            <a:endParaRPr lang="en-US" sz="2800" i="0" dirty="0" smtClean="0"/>
          </a:p>
        </p:txBody>
      </p:sp>
    </p:spTree>
    <p:extLst>
      <p:ext uri="{BB962C8B-B14F-4D97-AF65-F5344CB8AC3E}">
        <p14:creationId xmlns:p14="http://schemas.microsoft.com/office/powerpoint/2010/main" val="115168972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/>
          <p:nvPr/>
        </p:nvCxnSpPr>
        <p:spPr>
          <a:xfrm>
            <a:off x="1708214" y="2821519"/>
            <a:ext cx="0" cy="297688"/>
          </a:xfrm>
          <a:prstGeom prst="straightConnector1">
            <a:avLst/>
          </a:prstGeom>
          <a:ln w="234950">
            <a:solidFill>
              <a:srgbClr val="CC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6449"/>
          </a:xfrm>
        </p:spPr>
        <p:txBody>
          <a:bodyPr>
            <a:normAutofit/>
          </a:bodyPr>
          <a:lstStyle/>
          <a:p>
            <a:r>
              <a:rPr lang="en-US" dirty="0" smtClean="0"/>
              <a:t>RHIC / LHC Timeline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8333" y="6337791"/>
            <a:ext cx="2133600" cy="365125"/>
          </a:xfrm>
        </p:spPr>
        <p:txBody>
          <a:bodyPr/>
          <a:lstStyle/>
          <a:p>
            <a:fld id="{D1309AB9-3C75-4657-8C26-EFF11AFC22D5}" type="slidenum">
              <a:rPr lang="en-US" smtClean="0"/>
              <a:t>42</a:t>
            </a:fld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65082" y="3315244"/>
            <a:ext cx="8229600" cy="601582"/>
          </a:xfrm>
          <a:prstGeom prst="rightArrow">
            <a:avLst>
              <a:gd name="adj1" fmla="val 50000"/>
              <a:gd name="adj2" fmla="val 70000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18969" y="4113322"/>
            <a:ext cx="1663031" cy="6420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78450" y="3376948"/>
            <a:ext cx="7470274" cy="464056"/>
            <a:chOff x="470568" y="1300572"/>
            <a:chExt cx="5473645" cy="46405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70568" y="1304407"/>
              <a:ext cx="0" cy="456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371645" y="1304407"/>
              <a:ext cx="0" cy="456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272715" y="1308241"/>
              <a:ext cx="0" cy="456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21214" y="1300572"/>
              <a:ext cx="0" cy="456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122291" y="1304407"/>
              <a:ext cx="0" cy="456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043143" y="1300572"/>
              <a:ext cx="0" cy="456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944213" y="1304407"/>
              <a:ext cx="0" cy="456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365116" y="3024554"/>
            <a:ext cx="8007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/>
              <a:t>2015</a:t>
            </a:r>
            <a:endParaRPr lang="en-US" i="0" dirty="0"/>
          </a:p>
        </p:txBody>
      </p:sp>
      <p:sp>
        <p:nvSpPr>
          <p:cNvPr id="25" name="TextBox 24"/>
          <p:cNvSpPr txBox="1"/>
          <p:nvPr/>
        </p:nvSpPr>
        <p:spPr>
          <a:xfrm>
            <a:off x="6215970" y="3024363"/>
            <a:ext cx="10059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/>
              <a:t>&gt;</a:t>
            </a:r>
            <a:r>
              <a:rPr lang="en-US" i="0" dirty="0" smtClean="0"/>
              <a:t>2025</a:t>
            </a:r>
            <a:endParaRPr lang="en-US" i="0" dirty="0"/>
          </a:p>
        </p:txBody>
      </p:sp>
      <p:sp>
        <p:nvSpPr>
          <p:cNvPr id="28" name="Isosceles Triangle 27"/>
          <p:cNvSpPr>
            <a:spLocks noChangeAspect="1"/>
          </p:cNvSpPr>
          <p:nvPr/>
        </p:nvSpPr>
        <p:spPr bwMode="auto">
          <a:xfrm>
            <a:off x="6715719" y="3837170"/>
            <a:ext cx="1666281" cy="270467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52220" y="4297818"/>
            <a:ext cx="1955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i="0" dirty="0" smtClean="0">
                <a:solidFill>
                  <a:srgbClr val="0000FF"/>
                </a:solidFill>
              </a:rPr>
              <a:t>Electron-Ion Collider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07604" y="2348880"/>
            <a:ext cx="1396486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i="0" dirty="0" smtClean="0"/>
              <a:t>End of </a:t>
            </a:r>
            <a:br>
              <a:rPr lang="en-US" sz="1200" i="0" dirty="0" smtClean="0"/>
            </a:br>
            <a:r>
              <a:rPr lang="en-US" sz="1200" i="0" dirty="0" smtClean="0"/>
              <a:t>Long Shutdown 1</a:t>
            </a:r>
            <a:endParaRPr lang="en-US" sz="1200" i="0" dirty="0"/>
          </a:p>
        </p:txBody>
      </p:sp>
      <p:sp>
        <p:nvSpPr>
          <p:cNvPr id="44" name="TextBox 43"/>
          <p:cNvSpPr txBox="1"/>
          <p:nvPr/>
        </p:nvSpPr>
        <p:spPr>
          <a:xfrm>
            <a:off x="46945" y="2469404"/>
            <a:ext cx="730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i="0" dirty="0" smtClean="0">
                <a:solidFill>
                  <a:srgbClr val="008000"/>
                </a:solidFill>
              </a:rPr>
              <a:t>LHC</a:t>
            </a:r>
            <a:endParaRPr lang="en-US" sz="2400" i="0" dirty="0">
              <a:solidFill>
                <a:srgbClr val="008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481" y="4731531"/>
            <a:ext cx="88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i="0" dirty="0" smtClean="0">
                <a:solidFill>
                  <a:srgbClr val="0000FF"/>
                </a:solidFill>
              </a:rPr>
              <a:t>RHIC</a:t>
            </a:r>
            <a:endParaRPr lang="en-US" sz="2400" i="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3628" y="1373711"/>
            <a:ext cx="3262470" cy="65113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noAutofit/>
          </a:bodyPr>
          <a:lstStyle/>
          <a:p>
            <a:pPr>
              <a:buNone/>
            </a:pPr>
            <a:r>
              <a:rPr lang="en-US" sz="1400" i="0" dirty="0" smtClean="0"/>
              <a:t>1 Month Ion Running</a:t>
            </a:r>
            <a:br>
              <a:rPr lang="en-US" sz="1400" i="0" dirty="0" smtClean="0"/>
            </a:br>
            <a:r>
              <a:rPr lang="en-US" sz="1400" i="0" dirty="0" smtClean="0"/>
              <a:t> 11/2015, 11/2016, 6/2018 </a:t>
            </a:r>
            <a:endParaRPr lang="en-US" sz="1400" i="0" dirty="0"/>
          </a:p>
        </p:txBody>
      </p:sp>
      <p:cxnSp>
        <p:nvCxnSpPr>
          <p:cNvPr id="27" name="Straight Arrow Connector 26"/>
          <p:cNvCxnSpPr>
            <a:stCxn id="13" idx="2"/>
          </p:cNvCxnSpPr>
          <p:nvPr/>
        </p:nvCxnSpPr>
        <p:spPr>
          <a:xfrm flipH="1">
            <a:off x="1943710" y="2024844"/>
            <a:ext cx="911153" cy="14442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824028" y="1376772"/>
            <a:ext cx="3373506" cy="64807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noAutofit/>
          </a:bodyPr>
          <a:lstStyle/>
          <a:p>
            <a:pPr>
              <a:buNone/>
            </a:pPr>
            <a:r>
              <a:rPr lang="en-US" sz="1400" i="0" dirty="0" smtClean="0"/>
              <a:t>1 Month Ion Running</a:t>
            </a:r>
            <a:br>
              <a:rPr lang="en-US" sz="1400" i="0" dirty="0" smtClean="0"/>
            </a:br>
            <a:r>
              <a:rPr lang="en-US" sz="1400" i="0" dirty="0" smtClean="0"/>
              <a:t>11/2020, 11/2021, 12/2022</a:t>
            </a:r>
            <a:endParaRPr lang="en-US" sz="1400" i="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491880" y="3203320"/>
            <a:ext cx="0" cy="297688"/>
          </a:xfrm>
          <a:prstGeom prst="straightConnector1">
            <a:avLst/>
          </a:prstGeom>
          <a:ln w="234950">
            <a:solidFill>
              <a:srgbClr val="CC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987824" y="2559160"/>
            <a:ext cx="1440160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i="0" dirty="0" smtClean="0"/>
              <a:t>Long Shutdown 2 7/18-12/19</a:t>
            </a:r>
            <a:endParaRPr lang="en-US" sz="1200" i="0" dirty="0"/>
          </a:p>
        </p:txBody>
      </p:sp>
      <p:sp>
        <p:nvSpPr>
          <p:cNvPr id="24" name="TextBox 23"/>
          <p:cNvSpPr txBox="1"/>
          <p:nvPr/>
        </p:nvSpPr>
        <p:spPr>
          <a:xfrm>
            <a:off x="3851920" y="2996952"/>
            <a:ext cx="8007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/>
              <a:t>2020</a:t>
            </a:r>
            <a:endParaRPr lang="en-US" i="0" dirty="0"/>
          </a:p>
        </p:txBody>
      </p:sp>
      <p:sp>
        <p:nvSpPr>
          <p:cNvPr id="54" name="TextBox 53"/>
          <p:cNvSpPr txBox="1"/>
          <p:nvPr/>
        </p:nvSpPr>
        <p:spPr>
          <a:xfrm>
            <a:off x="3239852" y="3501009"/>
            <a:ext cx="972108" cy="21602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noAutofit/>
          </a:bodyPr>
          <a:lstStyle/>
          <a:p>
            <a:pPr>
              <a:buNone/>
            </a:pPr>
            <a:r>
              <a:rPr lang="en-US" sz="1000" i="0" dirty="0" smtClean="0"/>
              <a:t>LS2</a:t>
            </a:r>
            <a:endParaRPr lang="en-US" sz="1000" i="0" dirty="0"/>
          </a:p>
        </p:txBody>
      </p:sp>
      <p:cxnSp>
        <p:nvCxnSpPr>
          <p:cNvPr id="56" name="Straight Arrow Connector 55"/>
          <p:cNvCxnSpPr>
            <a:stCxn id="13" idx="2"/>
          </p:cNvCxnSpPr>
          <p:nvPr/>
        </p:nvCxnSpPr>
        <p:spPr>
          <a:xfrm flipH="1">
            <a:off x="2627784" y="2024844"/>
            <a:ext cx="227079" cy="1440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843808" y="1988840"/>
            <a:ext cx="324036" cy="14761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4608004" y="1988840"/>
            <a:ext cx="1739246" cy="14761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5112060" y="2024844"/>
            <a:ext cx="1224136" cy="14041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652120" y="1988840"/>
            <a:ext cx="720080" cy="14761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4635624" y="3717032"/>
            <a:ext cx="8384" cy="566408"/>
          </a:xfrm>
          <a:prstGeom prst="straightConnector1">
            <a:avLst/>
          </a:prstGeom>
          <a:ln w="234950">
            <a:solidFill>
              <a:srgbClr val="66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47964" y="4011451"/>
            <a:ext cx="1440160" cy="46166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i="0" dirty="0" smtClean="0"/>
              <a:t>Installation</a:t>
            </a:r>
            <a:br>
              <a:rPr lang="en-US" sz="1200" i="0" dirty="0" smtClean="0"/>
            </a:br>
            <a:r>
              <a:rPr lang="en-US" sz="1200" i="0" dirty="0" smtClean="0"/>
              <a:t>Shutdown 2020</a:t>
            </a:r>
            <a:endParaRPr lang="en-US" sz="1200" i="0" dirty="0"/>
          </a:p>
        </p:txBody>
      </p:sp>
      <p:sp>
        <p:nvSpPr>
          <p:cNvPr id="78" name="TextBox 77"/>
          <p:cNvSpPr txBox="1"/>
          <p:nvPr/>
        </p:nvSpPr>
        <p:spPr>
          <a:xfrm>
            <a:off x="4247964" y="3501009"/>
            <a:ext cx="972108" cy="21602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noAutofit/>
          </a:bodyPr>
          <a:lstStyle/>
          <a:p>
            <a:pPr>
              <a:buNone/>
            </a:pPr>
            <a:r>
              <a:rPr lang="en-US" sz="1000" i="0" dirty="0" err="1" smtClean="0"/>
              <a:t>sPHENIX</a:t>
            </a:r>
            <a:endParaRPr lang="en-US" sz="1000" i="0" dirty="0"/>
          </a:p>
        </p:txBody>
      </p:sp>
      <p:sp>
        <p:nvSpPr>
          <p:cNvPr id="79" name="TextBox 78"/>
          <p:cNvSpPr txBox="1"/>
          <p:nvPr/>
        </p:nvSpPr>
        <p:spPr>
          <a:xfrm>
            <a:off x="899592" y="4879496"/>
            <a:ext cx="1440160" cy="781752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i="0" dirty="0" smtClean="0"/>
              <a:t>2014-2016</a:t>
            </a:r>
          </a:p>
          <a:p>
            <a:pPr>
              <a:buNone/>
            </a:pPr>
            <a:r>
              <a:rPr lang="en-US" sz="1400" i="0" dirty="0" smtClean="0"/>
              <a:t>Heavy Flavor Probes of QGP</a:t>
            </a:r>
            <a:endParaRPr lang="en-US" sz="1400" i="0" dirty="0"/>
          </a:p>
        </p:txBody>
      </p:sp>
      <p:cxnSp>
        <p:nvCxnSpPr>
          <p:cNvPr id="81" name="Straight Arrow Connector 80"/>
          <p:cNvCxnSpPr/>
          <p:nvPr/>
        </p:nvCxnSpPr>
        <p:spPr>
          <a:xfrm flipH="1" flipV="1">
            <a:off x="2943436" y="3717032"/>
            <a:ext cx="8384" cy="566408"/>
          </a:xfrm>
          <a:prstGeom prst="straightConnector1">
            <a:avLst/>
          </a:prstGeom>
          <a:ln w="234950">
            <a:solidFill>
              <a:srgbClr val="66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339752" y="4016404"/>
            <a:ext cx="1440160" cy="46166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i="0" dirty="0" smtClean="0"/>
              <a:t>Installation</a:t>
            </a:r>
            <a:br>
              <a:rPr lang="en-US" sz="1200" i="0" dirty="0" smtClean="0"/>
            </a:br>
            <a:r>
              <a:rPr lang="en-US" sz="1200" i="0" dirty="0" smtClean="0"/>
              <a:t>Shutdown 2017</a:t>
            </a:r>
            <a:endParaRPr lang="en-US" sz="1200" i="0" dirty="0"/>
          </a:p>
        </p:txBody>
      </p:sp>
      <p:sp>
        <p:nvSpPr>
          <p:cNvPr id="82" name="TextBox 81"/>
          <p:cNvSpPr txBox="1"/>
          <p:nvPr/>
        </p:nvSpPr>
        <p:spPr>
          <a:xfrm>
            <a:off x="2411760" y="3501009"/>
            <a:ext cx="684076" cy="21602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noAutofit/>
          </a:bodyPr>
          <a:lstStyle/>
          <a:p>
            <a:pPr>
              <a:buNone/>
            </a:pPr>
            <a:r>
              <a:rPr lang="en-US" sz="1000" i="0" dirty="0" err="1" smtClean="0"/>
              <a:t>eCooling</a:t>
            </a:r>
            <a:endParaRPr lang="en-US" sz="1000" i="0" dirty="0"/>
          </a:p>
        </p:txBody>
      </p:sp>
      <p:cxnSp>
        <p:nvCxnSpPr>
          <p:cNvPr id="83" name="Straight Arrow Connector 82"/>
          <p:cNvCxnSpPr>
            <a:stCxn id="79" idx="0"/>
          </p:cNvCxnSpPr>
          <p:nvPr/>
        </p:nvCxnSpPr>
        <p:spPr>
          <a:xfrm flipV="1">
            <a:off x="1619672" y="3753036"/>
            <a:ext cx="0" cy="1126460"/>
          </a:xfrm>
          <a:prstGeom prst="straightConnector1">
            <a:avLst/>
          </a:prstGeom>
          <a:ln w="38100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9" idx="0"/>
          </p:cNvCxnSpPr>
          <p:nvPr/>
        </p:nvCxnSpPr>
        <p:spPr>
          <a:xfrm flipV="1">
            <a:off x="1619672" y="3753036"/>
            <a:ext cx="432048" cy="1126460"/>
          </a:xfrm>
          <a:prstGeom prst="straightConnector1">
            <a:avLst/>
          </a:prstGeom>
          <a:ln w="38100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9" idx="0"/>
          </p:cNvCxnSpPr>
          <p:nvPr/>
        </p:nvCxnSpPr>
        <p:spPr>
          <a:xfrm flipV="1">
            <a:off x="1619672" y="3753036"/>
            <a:ext cx="900100" cy="1126460"/>
          </a:xfrm>
          <a:prstGeom prst="straightConnector1">
            <a:avLst/>
          </a:prstGeom>
          <a:ln w="38100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131840" y="4879496"/>
            <a:ext cx="1440160" cy="781752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i="0" dirty="0" smtClean="0"/>
              <a:t>2018-2019</a:t>
            </a:r>
          </a:p>
          <a:p>
            <a:pPr>
              <a:buNone/>
            </a:pPr>
            <a:r>
              <a:rPr lang="en-US" sz="1400" i="0" dirty="0" smtClean="0"/>
              <a:t>Beam Energy Scan II</a:t>
            </a:r>
            <a:endParaRPr lang="en-US" sz="1400" i="0" dirty="0"/>
          </a:p>
        </p:txBody>
      </p:sp>
      <p:cxnSp>
        <p:nvCxnSpPr>
          <p:cNvPr id="95" name="Straight Arrow Connector 94"/>
          <p:cNvCxnSpPr>
            <a:stCxn id="94" idx="0"/>
          </p:cNvCxnSpPr>
          <p:nvPr/>
        </p:nvCxnSpPr>
        <p:spPr>
          <a:xfrm flipV="1">
            <a:off x="3851920" y="3753036"/>
            <a:ext cx="0" cy="1126460"/>
          </a:xfrm>
          <a:prstGeom prst="straightConnector1">
            <a:avLst/>
          </a:prstGeom>
          <a:ln w="38100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4" idx="0"/>
          </p:cNvCxnSpPr>
          <p:nvPr/>
        </p:nvCxnSpPr>
        <p:spPr>
          <a:xfrm flipV="1">
            <a:off x="3851920" y="3753036"/>
            <a:ext cx="432048" cy="1126460"/>
          </a:xfrm>
          <a:prstGeom prst="straightConnector1">
            <a:avLst/>
          </a:prstGeom>
          <a:ln w="38100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5652120" y="4879496"/>
            <a:ext cx="1440160" cy="82484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i="0" dirty="0" smtClean="0"/>
              <a:t>2021-2022</a:t>
            </a:r>
          </a:p>
          <a:p>
            <a:pPr>
              <a:buNone/>
            </a:pPr>
            <a:r>
              <a:rPr lang="en-US" sz="1400" i="0" dirty="0" smtClean="0"/>
              <a:t>Precision jets</a:t>
            </a:r>
          </a:p>
          <a:p>
            <a:pPr>
              <a:buNone/>
            </a:pPr>
            <a:r>
              <a:rPr lang="en-US" sz="1400" i="0" dirty="0"/>
              <a:t>a</a:t>
            </a:r>
            <a:r>
              <a:rPr lang="en-US" sz="1400" i="0" dirty="0" smtClean="0"/>
              <a:t>nd </a:t>
            </a:r>
            <a:r>
              <a:rPr lang="en-US" sz="1400" i="0" dirty="0" err="1" smtClean="0"/>
              <a:t>quarkonia</a:t>
            </a:r>
            <a:endParaRPr lang="en-US" sz="1400" i="0" dirty="0"/>
          </a:p>
        </p:txBody>
      </p:sp>
      <p:cxnSp>
        <p:nvCxnSpPr>
          <p:cNvPr id="99" name="Straight Arrow Connector 98"/>
          <p:cNvCxnSpPr>
            <a:stCxn id="98" idx="0"/>
          </p:cNvCxnSpPr>
          <p:nvPr/>
        </p:nvCxnSpPr>
        <p:spPr>
          <a:xfrm flipH="1" flipV="1">
            <a:off x="4824028" y="3753036"/>
            <a:ext cx="1548172" cy="1126460"/>
          </a:xfrm>
          <a:prstGeom prst="straightConnector1">
            <a:avLst/>
          </a:prstGeom>
          <a:ln w="38100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8" idx="0"/>
          </p:cNvCxnSpPr>
          <p:nvPr/>
        </p:nvCxnSpPr>
        <p:spPr>
          <a:xfrm flipH="1" flipV="1">
            <a:off x="5400092" y="3753036"/>
            <a:ext cx="972108" cy="1126460"/>
          </a:xfrm>
          <a:prstGeom prst="straightConnector1">
            <a:avLst/>
          </a:prstGeom>
          <a:ln w="38100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7514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656692"/>
            <a:ext cx="4788024" cy="3438167"/>
          </a:xfrm>
          <a:prstGeom prst="rect">
            <a:avLst/>
          </a:prstGeom>
        </p:spPr>
      </p:pic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-277" b="-332"/>
          <a:stretch/>
        </p:blipFill>
        <p:spPr>
          <a:xfrm>
            <a:off x="179512" y="3568860"/>
            <a:ext cx="4283968" cy="342453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(Deep) Puzzle to Solve: Photon Flow Signal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504" y="3280828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i="0" dirty="0" smtClean="0"/>
              <a:t>R. </a:t>
            </a:r>
            <a:r>
              <a:rPr lang="en-US" sz="1200" i="0" dirty="0" err="1" smtClean="0"/>
              <a:t>Chatterjee</a:t>
            </a:r>
            <a:r>
              <a:rPr lang="en-US" sz="1200" i="0" dirty="0" smtClean="0"/>
              <a:t> et al., Phys. Rev. C88, 034901 (2013)</a:t>
            </a:r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3979081"/>
            <a:ext cx="4247964" cy="2881198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0" y="692696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Monotype Sorts" pitchFamily="2" charset="2"/>
              <a:buChar char="l"/>
              <a:defRPr sz="3200" b="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buChar char="4"/>
              <a:defRPr sz="2800" b="0">
                <a:solidFill>
                  <a:srgbClr val="FF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Monotype Sorts" pitchFamily="2" charset="2"/>
              <a:buChar char="o"/>
              <a:defRPr sz="2000" b="0">
                <a:solidFill>
                  <a:srgbClr val="33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mmonBullets" pitchFamily="34" charset="2"/>
              <a:buChar char="u"/>
              <a:defRPr sz="1600" b="0">
                <a:solidFill>
                  <a:srgbClr val="CC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 b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2800" i="0" dirty="0" smtClean="0"/>
              <a:t>Photons show no </a:t>
            </a:r>
            <a:br>
              <a:rPr lang="en-US" sz="2800" i="0" dirty="0" smtClean="0"/>
            </a:br>
            <a:r>
              <a:rPr lang="en-US" sz="2800" i="0" dirty="0" smtClean="0"/>
              <a:t>energy loss but have</a:t>
            </a:r>
            <a:br>
              <a:rPr lang="en-US" sz="2800" i="0" dirty="0" smtClean="0"/>
            </a:br>
            <a:r>
              <a:rPr lang="en-US" sz="2800" i="0" dirty="0" smtClean="0"/>
              <a:t>a strong flow signal</a:t>
            </a:r>
            <a:endParaRPr lang="en-US" sz="2000" i="0" dirty="0" smtClean="0">
              <a:sym typeface="Wingdings"/>
            </a:endParaRPr>
          </a:p>
          <a:p>
            <a:pPr lvl="3"/>
            <a:endParaRPr lang="en-US" sz="800" i="0" dirty="0" smtClean="0"/>
          </a:p>
          <a:p>
            <a:pPr>
              <a:buSzPct val="119000"/>
              <a:buFont typeface="Monotype Sorts" charset="2"/>
              <a:buChar char="☞"/>
            </a:pPr>
            <a:r>
              <a:rPr lang="en-US" sz="1800" i="0" dirty="0" smtClean="0">
                <a:solidFill>
                  <a:srgbClr val="FF0000"/>
                </a:solidFill>
              </a:rPr>
              <a:t>Luminosity-hungry measurements</a:t>
            </a:r>
            <a:br>
              <a:rPr lang="en-US" sz="1800" i="0" dirty="0" smtClean="0">
                <a:solidFill>
                  <a:srgbClr val="FF0000"/>
                </a:solidFill>
              </a:rPr>
            </a:br>
            <a:r>
              <a:rPr lang="en-US" sz="1800" i="0" dirty="0" smtClean="0"/>
              <a:t>are </a:t>
            </a:r>
            <a:r>
              <a:rPr lang="en-US" sz="1800" i="0" dirty="0" smtClean="0"/>
              <a:t>needed to resolve this </a:t>
            </a:r>
            <a:br>
              <a:rPr lang="en-US" sz="1800" i="0" dirty="0" smtClean="0"/>
            </a:br>
            <a:r>
              <a:rPr lang="en-US" sz="1800" i="0" dirty="0" smtClean="0"/>
              <a:t>challenge to our “standard model”</a:t>
            </a:r>
            <a:endParaRPr lang="en-US" sz="1600" i="0" dirty="0" smtClean="0"/>
          </a:p>
          <a:p>
            <a:pPr>
              <a:buSzPct val="119000"/>
              <a:buFont typeface="Monotype Sorts" charset="2"/>
              <a:buChar char="☞"/>
            </a:pPr>
            <a:endParaRPr lang="en-US" sz="300" i="0" dirty="0" smtClean="0"/>
          </a:p>
          <a:p>
            <a:endParaRPr lang="en-US" i="0" dirty="0" smtClean="0"/>
          </a:p>
        </p:txBody>
      </p:sp>
    </p:spTree>
    <p:extLst>
      <p:ext uri="{BB962C8B-B14F-4D97-AF65-F5344CB8AC3E}">
        <p14:creationId xmlns:p14="http://schemas.microsoft.com/office/powerpoint/2010/main" val="3319061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867674"/>
            <a:ext cx="3065388" cy="298832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00708"/>
            <a:ext cx="9144000" cy="5867400"/>
          </a:xfrm>
        </p:spPr>
        <p:txBody>
          <a:bodyPr/>
          <a:lstStyle/>
          <a:p>
            <a:r>
              <a:rPr lang="en-US" dirty="0" smtClean="0"/>
              <a:t>Deliberate distortion </a:t>
            </a:r>
            <a:br>
              <a:rPr lang="en-US" dirty="0" smtClean="0"/>
            </a:br>
            <a:r>
              <a:rPr lang="en-US" dirty="0" smtClean="0"/>
              <a:t>of initial state</a:t>
            </a:r>
          </a:p>
          <a:p>
            <a:pPr lvl="1"/>
            <a:r>
              <a:rPr lang="en-US" dirty="0" smtClean="0"/>
              <a:t>U+U collisions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Deliberate injection </a:t>
            </a:r>
            <a:br>
              <a:rPr lang="en-US" dirty="0" smtClean="0"/>
            </a:br>
            <a:r>
              <a:rPr lang="en-US" dirty="0" smtClean="0"/>
              <a:t>of granularity</a:t>
            </a:r>
          </a:p>
          <a:p>
            <a:pPr lvl="1"/>
            <a:r>
              <a:rPr lang="en-US" baseline="30000" dirty="0" smtClean="0"/>
              <a:t>3</a:t>
            </a:r>
            <a:r>
              <a:rPr lang="en-US" dirty="0" smtClean="0"/>
              <a:t>He+Au collisions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Techniques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9" name="Picture 8" descr="Fig3.png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72" y="799656"/>
            <a:ext cx="4340499" cy="2949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442745"/>
            <a:ext cx="330201" cy="53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8130" y="3468628"/>
            <a:ext cx="330201" cy="53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890121" y="3416309"/>
            <a:ext cx="330201" cy="53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569773" y="3424461"/>
            <a:ext cx="300784" cy="48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08" y="5093226"/>
            <a:ext cx="66929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3837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607" y="3104964"/>
            <a:ext cx="6682801" cy="40240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Needed: Tools to interrogate QGP at small distances</a:t>
            </a:r>
          </a:p>
          <a:p>
            <a:r>
              <a:rPr lang="en-US" sz="2800" dirty="0" smtClean="0"/>
              <a:t>Intrinsic scales of the QGP:</a:t>
            </a:r>
          </a:p>
          <a:p>
            <a:pPr lvl="1"/>
            <a:r>
              <a:rPr lang="en-US" sz="2400" dirty="0" smtClean="0"/>
              <a:t>  </a:t>
            </a:r>
            <a:r>
              <a:rPr lang="en-US" dirty="0" smtClean="0"/>
              <a:t>T ~ 200 MeV</a:t>
            </a:r>
          </a:p>
          <a:p>
            <a:pPr lvl="1"/>
            <a:r>
              <a:rPr lang="en-US" dirty="0" err="1" smtClean="0"/>
              <a:t>gT</a:t>
            </a:r>
            <a:r>
              <a:rPr lang="en-US" dirty="0" smtClean="0"/>
              <a:t> ~ 500 MeV ~ gluon effective mass</a:t>
            </a:r>
          </a:p>
          <a:p>
            <a:r>
              <a:rPr lang="en-US" sz="2800" dirty="0" smtClean="0"/>
              <a:t>Hard processes provide a wide variety of </a:t>
            </a:r>
            <a:br>
              <a:rPr lang="en-US" sz="2800" dirty="0" smtClean="0"/>
            </a:br>
            <a:r>
              <a:rPr lang="en-US" sz="2800" dirty="0" err="1" smtClean="0"/>
              <a:t>perturbative</a:t>
            </a:r>
            <a:r>
              <a:rPr lang="en-US" sz="2800" dirty="0" smtClean="0"/>
              <a:t> scales:</a:t>
            </a:r>
          </a:p>
          <a:p>
            <a:pPr lvl="1"/>
            <a:r>
              <a:rPr lang="en-US" dirty="0" smtClean="0"/>
              <a:t>M</a:t>
            </a:r>
            <a:r>
              <a:rPr lang="en-US" baseline="-25000" dirty="0" smtClean="0"/>
              <a:t>c</a:t>
            </a:r>
            <a:r>
              <a:rPr lang="en-US" dirty="0" smtClean="0"/>
              <a:t> ~        1.3 GeV</a:t>
            </a:r>
          </a:p>
          <a:p>
            <a:pPr lvl="1"/>
            <a:r>
              <a:rPr lang="en-US" dirty="0" smtClean="0"/>
              <a:t>M</a:t>
            </a:r>
            <a:r>
              <a:rPr lang="en-US" baseline="-25000" dirty="0" smtClean="0"/>
              <a:t>b</a:t>
            </a:r>
            <a:r>
              <a:rPr lang="en-US" dirty="0" smtClean="0"/>
              <a:t> ~       4.2 GeV</a:t>
            </a:r>
          </a:p>
          <a:p>
            <a:pPr lvl="1"/>
            <a:r>
              <a:rPr lang="en-US" dirty="0" smtClean="0"/>
              <a:t>M</a:t>
            </a:r>
            <a:r>
              <a:rPr lang="en-US" baseline="-25000" dirty="0" smtClean="0"/>
              <a:t>W</a:t>
            </a:r>
            <a:r>
              <a:rPr lang="en-US" dirty="0" smtClean="0"/>
              <a:t> ~       80 GeV</a:t>
            </a:r>
          </a:p>
          <a:p>
            <a:pPr lvl="1"/>
            <a:r>
              <a:rPr lang="en-US" dirty="0" smtClean="0"/>
              <a:t>M</a:t>
            </a:r>
            <a:r>
              <a:rPr lang="en-US" baseline="-25000" dirty="0" smtClean="0"/>
              <a:t>Z</a:t>
            </a:r>
            <a:r>
              <a:rPr lang="en-US" dirty="0" smtClean="0"/>
              <a:t> ~        90 GeV</a:t>
            </a:r>
          </a:p>
          <a:p>
            <a:pPr lvl="1"/>
            <a:r>
              <a:rPr lang="en-US" dirty="0" smtClean="0"/>
              <a:t> Q  ~ 10-300 GeV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Diagnostics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168005" y="2069227"/>
            <a:ext cx="1403111" cy="2432238"/>
            <a:chOff x="6168005" y="2069227"/>
            <a:chExt cx="1403111" cy="2432238"/>
          </a:xfrm>
        </p:grpSpPr>
        <p:sp>
          <p:nvSpPr>
            <p:cNvPr id="8" name="Oval 7"/>
            <p:cNvSpPr/>
            <p:nvPr/>
          </p:nvSpPr>
          <p:spPr>
            <a:xfrm rot="20789728">
              <a:off x="6491924" y="3924239"/>
              <a:ext cx="248195" cy="129689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62000"/>
                  </a:srgbClr>
                </a:gs>
                <a:gs pos="100000">
                  <a:srgbClr val="FFFFFF">
                    <a:alpha val="34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FF0000">
                  <a:alpha val="75000"/>
                </a:srgbClr>
              </a:solidFill>
            </a:ln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en-US" sz="2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74173" y="2069227"/>
              <a:ext cx="5400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4400" i="0" dirty="0" smtClean="0">
                  <a:solidFill>
                    <a:srgbClr val="FF0000"/>
                  </a:solidFill>
                </a:rPr>
                <a:t>}</a:t>
              </a:r>
            </a:p>
          </p:txBody>
        </p:sp>
        <p:sp>
          <p:nvSpPr>
            <p:cNvPr id="13" name="Oval 12"/>
            <p:cNvSpPr/>
            <p:nvPr/>
          </p:nvSpPr>
          <p:spPr>
            <a:xfrm rot="20789728">
              <a:off x="6168005" y="4449641"/>
              <a:ext cx="113434" cy="51824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62000"/>
                  </a:srgbClr>
                </a:gs>
                <a:gs pos="100000">
                  <a:srgbClr val="FFFFFF">
                    <a:alpha val="34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FF0000">
                  <a:alpha val="75000"/>
                </a:srgbClr>
              </a:solidFill>
            </a:ln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en-US" sz="2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696236" y="2509133"/>
              <a:ext cx="874880" cy="1423923"/>
            </a:xfrm>
            <a:custGeom>
              <a:avLst/>
              <a:gdLst>
                <a:gd name="connsiteX0" fmla="*/ 321061 w 874880"/>
                <a:gd name="connsiteY0" fmla="*/ 0 h 1434027"/>
                <a:gd name="connsiteX1" fmla="*/ 713469 w 874880"/>
                <a:gd name="connsiteY1" fmla="*/ 57076 h 1434027"/>
                <a:gd name="connsiteX2" fmla="*/ 841894 w 874880"/>
                <a:gd name="connsiteY2" fmla="*/ 328185 h 1434027"/>
                <a:gd name="connsiteX3" fmla="*/ 791951 w 874880"/>
                <a:gd name="connsiteY3" fmla="*/ 613564 h 1434027"/>
                <a:gd name="connsiteX4" fmla="*/ 0 w 874880"/>
                <a:gd name="connsiteY4" fmla="*/ 1434027 h 143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880" h="1434027">
                  <a:moveTo>
                    <a:pt x="321061" y="0"/>
                  </a:moveTo>
                  <a:cubicBezTo>
                    <a:pt x="473862" y="1189"/>
                    <a:pt x="626664" y="2379"/>
                    <a:pt x="713469" y="57076"/>
                  </a:cubicBezTo>
                  <a:cubicBezTo>
                    <a:pt x="800274" y="111773"/>
                    <a:pt x="828814" y="235437"/>
                    <a:pt x="841894" y="328185"/>
                  </a:cubicBezTo>
                  <a:cubicBezTo>
                    <a:pt x="854974" y="420933"/>
                    <a:pt x="932267" y="429257"/>
                    <a:pt x="791951" y="613564"/>
                  </a:cubicBezTo>
                  <a:cubicBezTo>
                    <a:pt x="651635" y="797871"/>
                    <a:pt x="0" y="1434027"/>
                    <a:pt x="0" y="1434027"/>
                  </a:cubicBezTo>
                </a:path>
              </a:pathLst>
            </a:custGeom>
            <a:ln w="31750">
              <a:solidFill>
                <a:srgbClr val="FF0000">
                  <a:alpha val="75000"/>
                </a:srgbClr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en-US" sz="2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16" name="Straight Arrow Connector 15"/>
          <p:cNvCxnSpPr>
            <a:endCxn id="13" idx="3"/>
          </p:cNvCxnSpPr>
          <p:nvPr/>
        </p:nvCxnSpPr>
        <p:spPr bwMode="auto">
          <a:xfrm flipV="1">
            <a:off x="3743908" y="4502735"/>
            <a:ext cx="2446097" cy="1626565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79543548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00708"/>
            <a:ext cx="9144000" cy="5867400"/>
          </a:xfrm>
        </p:spPr>
        <p:txBody>
          <a:bodyPr/>
          <a:lstStyle/>
          <a:p>
            <a:r>
              <a:rPr lang="en-US" dirty="0" smtClean="0"/>
              <a:t>Goal: to fully understand thermal QCD matter</a:t>
            </a:r>
          </a:p>
          <a:p>
            <a:r>
              <a:rPr lang="en-US" dirty="0" smtClean="0"/>
              <a:t>Organized as 3 campaigns: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2014-16: Heavy flavor probes of the QGP</a:t>
            </a:r>
          </a:p>
          <a:p>
            <a:pPr marL="4114800" lvl="8" indent="-514350">
              <a:buAutoNum type="arabicPeriod"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2017: Install low energy e-cooling</a:t>
            </a:r>
          </a:p>
          <a:p>
            <a:pPr lvl="8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2. 2018-2019: Precision scan of QCD phase diagram</a:t>
            </a:r>
          </a:p>
          <a:p>
            <a:pPr marL="2686050" lvl="6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2020: Install </a:t>
            </a:r>
            <a:r>
              <a:rPr lang="en-US" dirty="0" err="1" smtClean="0">
                <a:solidFill>
                  <a:srgbClr val="0000FF"/>
                </a:solidFill>
              </a:rPr>
              <a:t>sPHENIX</a:t>
            </a:r>
            <a:r>
              <a:rPr lang="en-US" dirty="0" smtClean="0">
                <a:solidFill>
                  <a:srgbClr val="0000FF"/>
                </a:solidFill>
              </a:rPr>
              <a:t> upgrade</a:t>
            </a:r>
          </a:p>
          <a:p>
            <a:pPr lvl="6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3. 2021-2022: Precision measurements of jets and </a:t>
            </a:r>
            <a:r>
              <a:rPr lang="en-US" dirty="0" err="1" smtClean="0"/>
              <a:t>quarkonia</a:t>
            </a:r>
            <a:endParaRPr lang="en-US" dirty="0"/>
          </a:p>
          <a:p>
            <a:pPr marL="342900" lvl="1" indent="-342900">
              <a:buSzPct val="50000"/>
              <a:buFont typeface="Monotype Sorts" pitchFamily="2" charset="2"/>
              <a:buChar char="l"/>
            </a:pPr>
            <a:r>
              <a:rPr lang="en-US" dirty="0">
                <a:solidFill>
                  <a:srgbClr val="0000FF"/>
                </a:solidFill>
              </a:rPr>
              <a:t>In parallel with sustained theoretical studies, modeling and phenomenology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RHIC’s Mission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858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0" y="7287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Monotype Sorts" pitchFamily="2" charset="2"/>
              <a:buChar char="l"/>
              <a:defRPr sz="3200" b="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buChar char="4"/>
              <a:defRPr sz="2800" b="0">
                <a:solidFill>
                  <a:srgbClr val="FF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Monotype Sorts" pitchFamily="2" charset="2"/>
              <a:buChar char="o"/>
              <a:defRPr sz="2000" b="0">
                <a:solidFill>
                  <a:srgbClr val="33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mmonBullets" pitchFamily="34" charset="2"/>
              <a:buChar char="u"/>
              <a:defRPr sz="1600" b="0">
                <a:solidFill>
                  <a:srgbClr val="CC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 b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i="0" dirty="0"/>
              <a:t>What conditions produce the most nearly perfect liquid behavior</a:t>
            </a:r>
            <a:r>
              <a:rPr lang="en-US" i="0" dirty="0" smtClean="0"/>
              <a:t>?</a:t>
            </a:r>
          </a:p>
          <a:p>
            <a:pPr lvl="1"/>
            <a:r>
              <a:rPr lang="en-US" i="0" dirty="0" smtClean="0"/>
              <a:t>We know (only) two points in √s : </a:t>
            </a:r>
          </a:p>
        </p:txBody>
      </p:sp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65" b="117"/>
          <a:stretch/>
        </p:blipFill>
        <p:spPr>
          <a:xfrm>
            <a:off x="4272309" y="2877675"/>
            <a:ext cx="4870959" cy="38636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/s Minimal 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32040" y="6597352"/>
            <a:ext cx="514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400" i="0" dirty="0" smtClean="0"/>
              <a:t>R. Lacey </a:t>
            </a:r>
            <a:r>
              <a:rPr lang="en-US" sz="1400" dirty="0" smtClean="0"/>
              <a:t>et al.</a:t>
            </a:r>
            <a:r>
              <a:rPr lang="en-US" sz="1400" i="0" dirty="0" smtClean="0"/>
              <a:t>, Phys. Rev. </a:t>
            </a:r>
            <a:r>
              <a:rPr lang="en-US" sz="1400" i="0" dirty="0" err="1" smtClean="0"/>
              <a:t>Lett</a:t>
            </a:r>
            <a:r>
              <a:rPr lang="en-US" sz="1400" i="0" dirty="0" smtClean="0"/>
              <a:t>. 112, 082302 (2014)</a:t>
            </a:r>
            <a:endParaRPr lang="en-US" sz="1400" i="0" dirty="0"/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140" y="3201711"/>
            <a:ext cx="3024336" cy="6391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753"/>
          <a:stretch/>
        </p:blipFill>
        <p:spPr>
          <a:xfrm>
            <a:off x="68268" y="2929689"/>
            <a:ext cx="4247781" cy="3487643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969908"/>
              </p:ext>
            </p:extLst>
          </p:nvPr>
        </p:nvGraphicFramePr>
        <p:xfrm>
          <a:off x="901700" y="2212218"/>
          <a:ext cx="309403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541" name="Equation" r:id="rId7" imgW="1485900" imgH="393700" progId="Equation.3">
                  <p:embed/>
                </p:oleObj>
              </mc:Choice>
              <mc:Fallback>
                <p:oleObj name="Equation" r:id="rId7" imgW="1485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2212218"/>
                        <a:ext cx="3094038" cy="8207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49133"/>
              </p:ext>
            </p:extLst>
          </p:nvPr>
        </p:nvGraphicFramePr>
        <p:xfrm>
          <a:off x="4578350" y="2212219"/>
          <a:ext cx="32797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542" name="Equation" r:id="rId9" imgW="1574800" imgH="393700" progId="Equation.3">
                  <p:embed/>
                </p:oleObj>
              </mc:Choice>
              <mc:Fallback>
                <p:oleObj name="Equation" r:id="rId9" imgW="1574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2212219"/>
                        <a:ext cx="3279775" cy="820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16116" y="4941168"/>
            <a:ext cx="1620180" cy="972108"/>
          </a:xfrm>
          <a:prstGeom prst="rect">
            <a:avLst/>
          </a:prstGeom>
          <a:solidFill>
            <a:srgbClr val="0000FF">
              <a:alpha val="20000"/>
            </a:srgbClr>
          </a:solidFill>
        </p:spPr>
        <p:txBody>
          <a:bodyPr wrap="square" rtlCol="0">
            <a:noAutofit/>
          </a:bodyPr>
          <a:lstStyle/>
          <a:p>
            <a:pPr>
              <a:buNone/>
            </a:pPr>
            <a:endParaRPr lang="en-US" sz="1200" i="0" dirty="0" smtClean="0"/>
          </a:p>
          <a:p>
            <a:pPr>
              <a:buNone/>
            </a:pPr>
            <a:endParaRPr lang="en-US" sz="1200" i="0" dirty="0"/>
          </a:p>
          <a:p>
            <a:pPr>
              <a:buNone/>
            </a:pPr>
            <a:r>
              <a:rPr lang="en-US" sz="2000" i="0" dirty="0" smtClean="0"/>
              <a:t>RHIC</a:t>
            </a:r>
          </a:p>
        </p:txBody>
      </p:sp>
    </p:spTree>
    <p:extLst>
      <p:ext uri="{BB962C8B-B14F-4D97-AF65-F5344CB8AC3E}">
        <p14:creationId xmlns:p14="http://schemas.microsoft.com/office/powerpoint/2010/main" val="39288725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Upgrades for Beam Energy Scan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524" y="830535"/>
            <a:ext cx="9312930" cy="450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921" y="4581128"/>
            <a:ext cx="2438400" cy="14834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iTPC</a:t>
            </a:r>
            <a:r>
              <a:rPr lang="en-US" sz="2000" b="1" u="sng" dirty="0" smtClean="0"/>
              <a:t> Upgrade: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Rebuilds the inner sectors of the TPC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8204" y="4257092"/>
            <a:ext cx="2667000" cy="24991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EPD Upgrade: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Allows a better and independent reaction plane measurement  critical to BES physics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5193196"/>
            <a:ext cx="3733800" cy="14834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EndCap</a:t>
            </a:r>
            <a:r>
              <a:rPr lang="en-US" sz="2000" b="1" u="sng" dirty="0" smtClean="0"/>
              <a:t> TOF Upgrade: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Rapidity coverage is critical for several proposed BES Phase II measurements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92" y="908720"/>
            <a:ext cx="2667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Major improvements  for  BES-II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519837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00708"/>
            <a:ext cx="4932040" cy="5867400"/>
          </a:xfrm>
        </p:spPr>
        <p:txBody>
          <a:bodyPr/>
          <a:lstStyle/>
          <a:p>
            <a:r>
              <a:rPr lang="en-US" dirty="0" smtClean="0"/>
              <a:t>Proposed </a:t>
            </a:r>
            <a:r>
              <a:rPr lang="en-US" dirty="0" err="1" smtClean="0"/>
              <a:t>sPHENIX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EM+hadronic</a:t>
            </a:r>
            <a:r>
              <a:rPr lang="en-US" dirty="0" smtClean="0"/>
              <a:t> </a:t>
            </a:r>
            <a:r>
              <a:rPr lang="en-US" dirty="0" err="1" smtClean="0"/>
              <a:t>calorimetry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 |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| &lt; 1.1</a:t>
            </a:r>
          </a:p>
          <a:p>
            <a:pPr lvl="1"/>
            <a:r>
              <a:rPr lang="en-US" dirty="0" smtClean="0"/>
              <a:t>Re-use existing</a:t>
            </a:r>
            <a:br>
              <a:rPr lang="en-US" dirty="0" smtClean="0"/>
            </a:br>
            <a:r>
              <a:rPr lang="en-US" dirty="0" err="1" smtClean="0"/>
              <a:t>BaBar</a:t>
            </a:r>
            <a:r>
              <a:rPr lang="en-US" dirty="0" smtClean="0"/>
              <a:t> 1.5T solenoid</a:t>
            </a:r>
          </a:p>
          <a:p>
            <a:pPr lvl="1"/>
            <a:r>
              <a:rPr lang="en-US" dirty="0" smtClean="0"/>
              <a:t>Silicon tracking</a:t>
            </a:r>
          </a:p>
          <a:p>
            <a:pPr lvl="1"/>
            <a:r>
              <a:rPr lang="en-US" dirty="0" smtClean="0"/>
              <a:t>DAQ rate ~ 10 kHz</a:t>
            </a:r>
          </a:p>
          <a:p>
            <a:r>
              <a:rPr lang="en-US" dirty="0" smtClean="0"/>
              <a:t>Will provide full suite of jet and </a:t>
            </a:r>
            <a:r>
              <a:rPr lang="en-US" dirty="0" err="1" smtClean="0"/>
              <a:t>quarkonia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Maximal overlap with LHC measurements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Upgrade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l="-109" t="109" r="141" b="-113"/>
          <a:stretch/>
        </p:blipFill>
        <p:spPr bwMode="auto">
          <a:xfrm>
            <a:off x="5040052" y="3537012"/>
            <a:ext cx="4075488" cy="326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06-04-2014-sPhenix-Stand Alone with Man End View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7077" r="21667" b="9415"/>
          <a:stretch>
            <a:fillRect/>
          </a:stretch>
        </p:blipFill>
        <p:spPr>
          <a:xfrm>
            <a:off x="5040052" y="764704"/>
            <a:ext cx="4103948" cy="31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791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5164" b="5164"/>
          <a:stretch>
            <a:fillRect/>
          </a:stretch>
        </p:blipFill>
        <p:spPr>
          <a:xfrm>
            <a:off x="0" y="990600"/>
            <a:ext cx="8008364" cy="5138700"/>
          </a:xfrm>
          <a:effectLst>
            <a:innerShdw blurRad="127000" dist="127000" dir="2700000">
              <a:srgbClr val="000000">
                <a:alpha val="50000"/>
              </a:srgbClr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Long Range Plan Recommendations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96236" y="6156593"/>
            <a:ext cx="176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DONE!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851705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l="118" r="118"/>
          <a:stretch>
            <a:fillRect/>
          </a:stretch>
        </p:blipFill>
        <p:spPr>
          <a:xfrm>
            <a:off x="5640853" y="764704"/>
            <a:ext cx="3575663" cy="22943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Calibrated Length Scale in the Plasma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6004" y="2816932"/>
            <a:ext cx="9036496" cy="4176465"/>
            <a:chOff x="109538" y="1552575"/>
            <a:chExt cx="8924925" cy="431482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51"/>
            <a:stretch/>
          </p:blipFill>
          <p:spPr bwMode="auto">
            <a:xfrm>
              <a:off x="109538" y="1552575"/>
              <a:ext cx="8924925" cy="4232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417" y="1905000"/>
              <a:ext cx="4164685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616" y="4653136"/>
            <a:ext cx="3018274" cy="2085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584668" y="6129300"/>
            <a:ext cx="1478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i="0" dirty="0"/>
              <a:t>arXiv:1404.2246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0" y="800708"/>
            <a:ext cx="57241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Monotype Sorts" pitchFamily="2" charset="2"/>
              <a:buChar char="l"/>
              <a:defRPr sz="3200" b="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buChar char="4"/>
              <a:defRPr sz="2800" b="0">
                <a:solidFill>
                  <a:srgbClr val="FF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Monotype Sorts" pitchFamily="2" charset="2"/>
              <a:buChar char="o"/>
              <a:defRPr sz="2000" b="0">
                <a:solidFill>
                  <a:srgbClr val="33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mmonBullets" pitchFamily="34" charset="2"/>
              <a:buChar char="u"/>
              <a:defRPr sz="1600" b="0">
                <a:solidFill>
                  <a:srgbClr val="CC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 b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2800" i="0" dirty="0" smtClean="0"/>
              <a:t>Wide range of Bohr radii of </a:t>
            </a:r>
            <a:r>
              <a:rPr lang="en-US" sz="2800" i="0" dirty="0" err="1" smtClean="0"/>
              <a:t>quarkonium</a:t>
            </a:r>
            <a:r>
              <a:rPr lang="en-US" sz="2800" i="0" dirty="0" smtClean="0"/>
              <a:t> states:</a:t>
            </a:r>
          </a:p>
          <a:p>
            <a:pPr lvl="1"/>
            <a:r>
              <a:rPr lang="en-US" sz="2000" i="0" dirty="0" smtClean="0">
                <a:latin typeface="Symbol" charset="2"/>
                <a:cs typeface="Symbol" charset="2"/>
              </a:rPr>
              <a:t>Y</a:t>
            </a:r>
            <a:r>
              <a:rPr lang="en-US" sz="2000" i="0" dirty="0" smtClean="0"/>
              <a:t>’ 0.88 </a:t>
            </a:r>
            <a:r>
              <a:rPr lang="en-US" sz="2000" i="0" dirty="0" err="1" smtClean="0"/>
              <a:t>fm</a:t>
            </a:r>
            <a:r>
              <a:rPr lang="en-US" sz="2000" i="0" dirty="0" smtClean="0"/>
              <a:t> </a:t>
            </a:r>
            <a:r>
              <a:rPr lang="en-US" sz="2000" i="0" dirty="0" smtClean="0">
                <a:sym typeface="Wingdings"/>
              </a:rPr>
              <a:t> </a:t>
            </a:r>
            <a:r>
              <a:rPr lang="en-US" sz="2000" i="0" dirty="0" smtClean="0">
                <a:latin typeface="Symbol" charset="2"/>
                <a:cs typeface="Symbol" charset="2"/>
                <a:sym typeface="Wingdings"/>
              </a:rPr>
              <a:t>U</a:t>
            </a:r>
            <a:r>
              <a:rPr lang="en-US" sz="2000" i="0" dirty="0" smtClean="0">
                <a:sym typeface="Wingdings"/>
              </a:rPr>
              <a:t>(1s) 0.23 </a:t>
            </a:r>
            <a:r>
              <a:rPr lang="en-US" sz="2000" i="0" dirty="0" err="1" smtClean="0">
                <a:sym typeface="Wingdings"/>
              </a:rPr>
              <a:t>fm</a:t>
            </a:r>
            <a:endParaRPr lang="en-US" sz="2000" i="0" dirty="0" smtClean="0">
              <a:sym typeface="Wingdings"/>
            </a:endParaRPr>
          </a:p>
          <a:p>
            <a:r>
              <a:rPr lang="en-US" sz="2400" i="0" dirty="0" smtClean="0"/>
              <a:t>Should lead to sequential melting</a:t>
            </a:r>
            <a:br>
              <a:rPr lang="en-US" sz="2400" i="0" dirty="0" smtClean="0"/>
            </a:br>
            <a:r>
              <a:rPr lang="en-US" sz="2400" i="0" dirty="0" smtClean="0"/>
              <a:t>(from Debye screening)</a:t>
            </a:r>
            <a:endParaRPr lang="en-US" sz="2400" i="0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4443499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1s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0212" y="400506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0" dirty="0">
                <a:solidFill>
                  <a:srgbClr val="FF0000"/>
                </a:solidFill>
              </a:rPr>
              <a:t>2</a:t>
            </a:r>
            <a:r>
              <a:rPr lang="en-US" sz="2400" i="0" dirty="0" smtClean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0252" y="4443499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3s</a:t>
            </a:r>
          </a:p>
        </p:txBody>
      </p:sp>
    </p:spTree>
    <p:extLst>
      <p:ext uri="{BB962C8B-B14F-4D97-AF65-F5344CB8AC3E}">
        <p14:creationId xmlns:p14="http://schemas.microsoft.com/office/powerpoint/2010/main" val="232465737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l="118" r="118"/>
          <a:stretch>
            <a:fillRect/>
          </a:stretch>
        </p:blipFill>
        <p:spPr>
          <a:xfrm>
            <a:off x="5640853" y="764704"/>
            <a:ext cx="3575663" cy="22943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Calibrated Length Scale in the Plasma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3056" y="3248980"/>
            <a:ext cx="4492713" cy="31049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4141475" y="5553235"/>
            <a:ext cx="1478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i="0" dirty="0"/>
              <a:t>arXiv:1404.2246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0" y="800708"/>
            <a:ext cx="57241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Monotype Sorts" pitchFamily="2" charset="2"/>
              <a:buChar char="l"/>
              <a:defRPr sz="3200" b="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buChar char="4"/>
              <a:defRPr sz="2800" b="0">
                <a:solidFill>
                  <a:srgbClr val="FF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Monotype Sorts" pitchFamily="2" charset="2"/>
              <a:buChar char="o"/>
              <a:defRPr sz="2000" b="0">
                <a:solidFill>
                  <a:srgbClr val="33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mmonBullets" pitchFamily="34" charset="2"/>
              <a:buChar char="u"/>
              <a:defRPr sz="1600" b="0">
                <a:solidFill>
                  <a:srgbClr val="CC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 b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2800" i="0" dirty="0" smtClean="0"/>
              <a:t>Wide range of Bohr radii of </a:t>
            </a:r>
            <a:r>
              <a:rPr lang="en-US" sz="2800" i="0" dirty="0" err="1" smtClean="0"/>
              <a:t>quarkonium</a:t>
            </a:r>
            <a:r>
              <a:rPr lang="en-US" sz="2800" i="0" dirty="0" smtClean="0"/>
              <a:t> states:</a:t>
            </a:r>
          </a:p>
          <a:p>
            <a:pPr lvl="1"/>
            <a:r>
              <a:rPr lang="en-US" sz="2000" i="0" dirty="0" smtClean="0">
                <a:latin typeface="Symbol" charset="2"/>
                <a:cs typeface="Symbol" charset="2"/>
              </a:rPr>
              <a:t>Y</a:t>
            </a:r>
            <a:r>
              <a:rPr lang="en-US" sz="2000" i="0" dirty="0" smtClean="0"/>
              <a:t>’ 0.88 </a:t>
            </a:r>
            <a:r>
              <a:rPr lang="en-US" sz="2000" i="0" dirty="0" err="1" smtClean="0"/>
              <a:t>fm</a:t>
            </a:r>
            <a:r>
              <a:rPr lang="en-US" sz="2000" i="0" dirty="0" smtClean="0"/>
              <a:t> </a:t>
            </a:r>
            <a:r>
              <a:rPr lang="en-US" sz="2000" i="0" dirty="0" smtClean="0">
                <a:sym typeface="Wingdings"/>
              </a:rPr>
              <a:t> </a:t>
            </a:r>
            <a:r>
              <a:rPr lang="en-US" sz="2000" i="0" dirty="0" smtClean="0">
                <a:latin typeface="Symbol" charset="2"/>
                <a:cs typeface="Symbol" charset="2"/>
                <a:sym typeface="Wingdings"/>
              </a:rPr>
              <a:t>U</a:t>
            </a:r>
            <a:r>
              <a:rPr lang="en-US" sz="2000" i="0" dirty="0" smtClean="0">
                <a:sym typeface="Wingdings"/>
              </a:rPr>
              <a:t>(1s) 0.23 </a:t>
            </a:r>
            <a:r>
              <a:rPr lang="en-US" sz="2000" i="0" dirty="0" err="1" smtClean="0">
                <a:sym typeface="Wingdings"/>
              </a:rPr>
              <a:t>fm</a:t>
            </a:r>
            <a:endParaRPr lang="en-US" sz="2000" i="0" dirty="0" smtClean="0">
              <a:sym typeface="Wingdings"/>
            </a:endParaRPr>
          </a:p>
          <a:p>
            <a:r>
              <a:rPr lang="en-US" sz="2400" i="0" dirty="0" smtClean="0"/>
              <a:t>Should lead to sequential melting</a:t>
            </a:r>
            <a:br>
              <a:rPr lang="en-US" sz="2400" i="0" dirty="0" smtClean="0"/>
            </a:br>
            <a:r>
              <a:rPr lang="en-US" sz="2400" i="0" dirty="0" smtClean="0"/>
              <a:t>(from Debye screening)</a:t>
            </a:r>
            <a:endParaRPr lang="en-US" sz="2400" i="0" dirty="0"/>
          </a:p>
        </p:txBody>
      </p:sp>
      <p:pic>
        <p:nvPicPr>
          <p:cNvPr id="18" name="Picture 1" descr="C:\Users\nagle\AppData\Local\Temp\inclusive_raa_strickland_curves_200GeV_AuAu_eta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4606" y="2855168"/>
            <a:ext cx="3915926" cy="3886200"/>
          </a:xfrm>
          <a:prstGeom prst="rect">
            <a:avLst/>
          </a:prstGeom>
          <a:noFill/>
        </p:spPr>
      </p:pic>
      <p:pic>
        <p:nvPicPr>
          <p:cNvPr id="19" name="Picture 18" descr="sPHENIX_fro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16616" y="4437112"/>
            <a:ext cx="872520" cy="265197"/>
          </a:xfrm>
          <a:prstGeom prst="rect">
            <a:avLst/>
          </a:prstGeom>
        </p:spPr>
      </p:pic>
      <p:pic>
        <p:nvPicPr>
          <p:cNvPr id="20" name="Picture 1" descr="C:\Users\nagle\AppData\Local\Temp\PastedGraphic-6.ti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1" y="2888940"/>
            <a:ext cx="5428015" cy="410445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236296" y="3903439"/>
            <a:ext cx="212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0" dirty="0" err="1" smtClean="0">
                <a:solidFill>
                  <a:srgbClr val="FF0000"/>
                </a:solidFill>
              </a:rPr>
              <a:t>sPHENIX</a:t>
            </a:r>
            <a:endParaRPr lang="en-US" sz="2400" i="0" dirty="0" smtClean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1580" y="5805264"/>
            <a:ext cx="212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Current data</a:t>
            </a:r>
          </a:p>
        </p:txBody>
      </p:sp>
    </p:spTree>
    <p:extLst>
      <p:ext uri="{BB962C8B-B14F-4D97-AF65-F5344CB8AC3E}">
        <p14:creationId xmlns:p14="http://schemas.microsoft.com/office/powerpoint/2010/main" val="375906222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65" b="8573"/>
          <a:stretch/>
        </p:blipFill>
        <p:spPr>
          <a:xfrm>
            <a:off x="1043608" y="1415514"/>
            <a:ext cx="6840252" cy="5109830"/>
          </a:xfrm>
          <a:effectLst>
            <a:glow rad="254000">
              <a:schemeClr val="bg2">
                <a:lumMod val="75000"/>
                <a:alpha val="60000"/>
              </a:schemeClr>
            </a:glow>
            <a:softEdge rad="508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Wilczek</a:t>
            </a:r>
            <a:r>
              <a:rPr lang="en-US" dirty="0" smtClean="0"/>
              <a:t>, 2014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1540" y="7287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0" dirty="0" smtClean="0">
                <a:hlinkClick r:id="rId2"/>
              </a:rPr>
              <a:t>Quarks (and Glue) at the Frontiers of Knowledge </a:t>
            </a:r>
            <a:endParaRPr lang="en-US" sz="2400" i="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416316" y="3068960"/>
            <a:ext cx="1620180" cy="1620180"/>
          </a:xfrm>
          <a:prstGeom prst="rect">
            <a:avLst/>
          </a:prstGeom>
          <a:solidFill>
            <a:srgbClr val="0000FF">
              <a:alpha val="20000"/>
            </a:srgbClr>
          </a:solidFill>
        </p:spPr>
        <p:txBody>
          <a:bodyPr wrap="square" rtlCol="0">
            <a:noAutofit/>
          </a:bodyPr>
          <a:lstStyle/>
          <a:p>
            <a:pPr>
              <a:buNone/>
            </a:pPr>
            <a:endParaRPr lang="en-US" sz="2000" i="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RHIC</a:t>
            </a:r>
            <a:br>
              <a:rPr lang="en-US" sz="2000" i="0" dirty="0" smtClean="0">
                <a:solidFill>
                  <a:srgbClr val="FF0000"/>
                </a:solidFill>
              </a:rPr>
            </a:br>
            <a:r>
              <a:rPr lang="en-US" sz="2000" i="0" dirty="0" smtClean="0">
                <a:solidFill>
                  <a:srgbClr val="FF0000"/>
                </a:solidFill>
              </a:rPr>
              <a:t>Beam Energy Scan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7952" y="4780233"/>
            <a:ext cx="1620180" cy="2024844"/>
          </a:xfrm>
          <a:prstGeom prst="rect">
            <a:avLst/>
          </a:prstGeom>
          <a:solidFill>
            <a:srgbClr val="0000FF">
              <a:alpha val="20000"/>
            </a:srgbClr>
          </a:solidFill>
        </p:spPr>
        <p:txBody>
          <a:bodyPr wrap="square" rtlCol="0">
            <a:noAutofit/>
          </a:bodyPr>
          <a:lstStyle/>
          <a:p>
            <a:pPr>
              <a:buNone/>
            </a:pPr>
            <a:endParaRPr lang="en-US" sz="2000" i="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Precision jet and </a:t>
            </a:r>
            <a:r>
              <a:rPr lang="en-US" sz="2000" i="0" dirty="0" err="1" smtClean="0">
                <a:solidFill>
                  <a:srgbClr val="FF0000"/>
                </a:solidFill>
              </a:rPr>
              <a:t>quarkonia</a:t>
            </a:r>
            <a:r>
              <a:rPr lang="en-US" sz="2000" i="0" dirty="0" smtClean="0">
                <a:solidFill>
                  <a:srgbClr val="FF0000"/>
                </a:solidFill>
              </a:rPr>
              <a:t> data from RHIC &amp; LHC</a:t>
            </a:r>
          </a:p>
        </p:txBody>
      </p:sp>
    </p:spTree>
    <p:extLst>
      <p:ext uri="{BB962C8B-B14F-4D97-AF65-F5344CB8AC3E}">
        <p14:creationId xmlns:p14="http://schemas.microsoft.com/office/powerpoint/2010/main" val="298984328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474" b="-432"/>
          <a:stretch/>
        </p:blipFill>
        <p:spPr>
          <a:xfrm>
            <a:off x="1079612" y="1383818"/>
            <a:ext cx="6912260" cy="5141526"/>
          </a:xfrm>
          <a:effectLst>
            <a:glow rad="254000">
              <a:schemeClr val="bg2">
                <a:lumMod val="75000"/>
                <a:alpha val="50000"/>
              </a:schemeClr>
            </a:glow>
            <a:softEdge rad="508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Wilczek</a:t>
            </a:r>
            <a:r>
              <a:rPr lang="en-US" dirty="0" smtClean="0"/>
              <a:t>, 2014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1540" y="7287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0" dirty="0" smtClean="0">
                <a:hlinkClick r:id="rId2"/>
              </a:rPr>
              <a:t>Quarks (and Glue) at the Frontiers of Knowledge </a:t>
            </a:r>
            <a:endParaRPr lang="en-US" sz="2400" i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475656" y="4905164"/>
            <a:ext cx="6084676" cy="1152128"/>
          </a:xfrm>
          <a:prstGeom prst="rect">
            <a:avLst/>
          </a:prstGeom>
          <a:solidFill>
            <a:srgbClr val="0000FF">
              <a:alpha val="20000"/>
            </a:srgbClr>
          </a:solidFill>
        </p:spPr>
        <p:txBody>
          <a:bodyPr wrap="square" rtlCol="0">
            <a:noAutofit/>
          </a:bodyPr>
          <a:lstStyle/>
          <a:p>
            <a:pPr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From the suite of RHIC and LHC measurements from strong to weak coupling,</a:t>
            </a:r>
            <a:br>
              <a:rPr lang="en-US" sz="2000" i="0" dirty="0" smtClean="0">
                <a:solidFill>
                  <a:srgbClr val="FF0000"/>
                </a:solidFill>
              </a:rPr>
            </a:br>
            <a:r>
              <a:rPr lang="en-US" sz="2000" i="0" dirty="0" smtClean="0">
                <a:solidFill>
                  <a:srgbClr val="FF0000"/>
                </a:solidFill>
              </a:rPr>
              <a:t>in concert with continued theoretical effort.</a:t>
            </a:r>
          </a:p>
        </p:txBody>
      </p:sp>
    </p:spTree>
    <p:extLst>
      <p:ext uri="{BB962C8B-B14F-4D97-AF65-F5344CB8AC3E}">
        <p14:creationId xmlns:p14="http://schemas.microsoft.com/office/powerpoint/2010/main" val="174548152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Are We Going?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647564" y="4041068"/>
            <a:ext cx="7632848" cy="2304256"/>
          </a:xfrm>
          <a:prstGeom prst="rect">
            <a:avLst/>
          </a:prstGeom>
          <a:gradFill flip="none" rotWithShape="1">
            <a:gsLst>
              <a:gs pos="46000">
                <a:srgbClr val="0000FF"/>
              </a:gs>
              <a:gs pos="100000">
                <a:schemeClr val="accent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i="0" dirty="0" smtClean="0"/>
              <a:t>Forward</a:t>
            </a:r>
            <a:r>
              <a:rPr lang="en-US" i="0" dirty="0" smtClean="0"/>
              <a:t> </a:t>
            </a:r>
            <a:r>
              <a:rPr lang="en-US" i="0" dirty="0" smtClean="0"/>
              <a:t>in a rich science program designed to answer fundamental questions about the nature of thermal QCD matter. 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64366958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8" y="1444600"/>
            <a:ext cx="5384800" cy="3784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RHIC II Luminosity Upgrade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“determine the properties of the matter”</a:t>
            </a:r>
          </a:p>
          <a:p>
            <a:pPr lvl="2"/>
            <a:endParaRPr lang="en-US" dirty="0"/>
          </a:p>
          <a:p>
            <a:r>
              <a:rPr lang="en-US" dirty="0" smtClean="0"/>
              <a:t>Most importantly: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Completely Clear 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00300" y="6048581"/>
            <a:ext cx="536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DONE! ≠ Finished!</a:t>
            </a:r>
            <a:endParaRPr lang="en-US" sz="3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43608" y="4437983"/>
            <a:ext cx="6516724" cy="338554"/>
            <a:chOff x="1043608" y="4437983"/>
            <a:chExt cx="6516724" cy="338554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1043608" y="4617132"/>
              <a:ext cx="4680520" cy="0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531016" y="4437983"/>
              <a:ext cx="20293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8000"/>
                </a:buClr>
              </a:pPr>
              <a:r>
                <a:rPr lang="en-US" sz="1600" dirty="0" smtClean="0"/>
                <a:t> </a:t>
              </a:r>
              <a:r>
                <a:rPr lang="en-US" sz="1600" i="0" dirty="0" smtClean="0">
                  <a:solidFill>
                    <a:srgbClr val="008000"/>
                  </a:solidFill>
                </a:rPr>
                <a:t>Design Luminosity</a:t>
              </a:r>
              <a:endParaRPr lang="en-US" sz="1600" i="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43608" y="2960948"/>
            <a:ext cx="6610466" cy="338554"/>
            <a:chOff x="1043608" y="2960948"/>
            <a:chExt cx="6610466" cy="338554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1043608" y="3140097"/>
              <a:ext cx="4680520" cy="0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516746" y="2960948"/>
              <a:ext cx="2137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FF"/>
                </a:buClr>
              </a:pPr>
              <a:r>
                <a:rPr lang="en-US" sz="1600" dirty="0" smtClean="0"/>
                <a:t> </a:t>
              </a:r>
              <a:r>
                <a:rPr lang="en-US" sz="1600" i="0" dirty="0" smtClean="0">
                  <a:solidFill>
                    <a:srgbClr val="0000FF"/>
                  </a:solidFill>
                </a:rPr>
                <a:t>RHIC II Luminosity</a:t>
              </a:r>
              <a:endParaRPr lang="en-US" sz="1600" i="0" dirty="0">
                <a:solidFill>
                  <a:srgbClr val="0000FF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80312" y="5121188"/>
            <a:ext cx="176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Underway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040560" y="1008021"/>
            <a:ext cx="309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DONE!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65388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25400" y="6642100"/>
            <a:ext cx="1905000" cy="342900"/>
          </a:xfrm>
          <a:prstGeom prst="rect">
            <a:avLst/>
          </a:prstGeo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62952" y="6629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4455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1143000"/>
          </a:xfrm>
        </p:spPr>
        <p:txBody>
          <a:bodyPr/>
          <a:lstStyle/>
          <a:p>
            <a:r>
              <a:rPr lang="en-US" dirty="0" smtClean="0"/>
              <a:t>Opened New Energy and Intensity Frontiers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39762"/>
          </a:xfrm>
        </p:spPr>
        <p:txBody>
          <a:bodyPr/>
          <a:lstStyle/>
          <a:p>
            <a:pPr algn="ctr"/>
            <a:r>
              <a:rPr lang="en-US" sz="3200" dirty="0" smtClean="0"/>
              <a:t>RHIC </a:t>
            </a:r>
            <a:r>
              <a:rPr lang="en-US" sz="3200" dirty="0" smtClean="0">
                <a:sym typeface="Wingdings"/>
              </a:rPr>
              <a:t> RHIC II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017214"/>
            <a:ext cx="4040188" cy="468312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 collisions 2000</a:t>
            </a:r>
          </a:p>
          <a:p>
            <a:r>
              <a:rPr lang="en-US" dirty="0" smtClean="0"/>
              <a:t>p+p, d+Au, </a:t>
            </a:r>
            <a:r>
              <a:rPr lang="en-US" dirty="0" err="1" smtClean="0"/>
              <a:t>Cu+Cu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Cu+Au</a:t>
            </a:r>
            <a:r>
              <a:rPr lang="en-US" dirty="0" smtClean="0"/>
              <a:t>, Au+Au, U+U</a:t>
            </a:r>
          </a:p>
          <a:p>
            <a:r>
              <a:rPr lang="en-US" dirty="0" smtClean="0">
                <a:sym typeface="Symbol"/>
              </a:rPr>
              <a:t>s</a:t>
            </a:r>
            <a:r>
              <a:rPr lang="en-US" baseline="-25000" dirty="0" smtClean="0">
                <a:sym typeface="Symbol"/>
              </a:rPr>
              <a:t>NN</a:t>
            </a:r>
            <a:r>
              <a:rPr lang="en-US" dirty="0" smtClean="0">
                <a:sym typeface="Symbol"/>
              </a:rPr>
              <a:t> ~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7</a:t>
            </a:r>
            <a:r>
              <a:rPr lang="en-US" dirty="0" smtClean="0">
                <a:sym typeface="Symbol"/>
              </a:rPr>
              <a:t> – 200 GeV</a:t>
            </a:r>
          </a:p>
          <a:p>
            <a:r>
              <a:rPr lang="en-US" dirty="0" smtClean="0">
                <a:sym typeface="Symbol"/>
              </a:rPr>
              <a:t>Polarized protons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052736"/>
            <a:ext cx="4041775" cy="639762"/>
          </a:xfrm>
        </p:spPr>
        <p:txBody>
          <a:bodyPr/>
          <a:lstStyle/>
          <a:p>
            <a:pPr algn="ctr"/>
            <a:r>
              <a:rPr lang="en-US" sz="3200" dirty="0" smtClean="0"/>
              <a:t>LHC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017214"/>
            <a:ext cx="4283459" cy="468312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 collisions 2010</a:t>
            </a:r>
          </a:p>
          <a:p>
            <a:r>
              <a:rPr lang="en-US" dirty="0" smtClean="0"/>
              <a:t>p+p, </a:t>
            </a:r>
            <a:r>
              <a:rPr lang="en-US" dirty="0" err="1" smtClean="0"/>
              <a:t>Pb+Pb</a:t>
            </a:r>
            <a:r>
              <a:rPr lang="en-US" dirty="0" smtClean="0"/>
              <a:t>, </a:t>
            </a:r>
            <a:r>
              <a:rPr lang="en-US" dirty="0" err="1" smtClean="0"/>
              <a:t>p+Pb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ym typeface="Symbol"/>
              </a:rPr>
              <a:t>s</a:t>
            </a:r>
            <a:r>
              <a:rPr lang="en-US" baseline="-25000" dirty="0" smtClean="0">
                <a:sym typeface="Symbol"/>
              </a:rPr>
              <a:t>NN</a:t>
            </a:r>
            <a:r>
              <a:rPr lang="en-US" dirty="0" smtClean="0">
                <a:sym typeface="Symbol"/>
              </a:rPr>
              <a:t> =2.76 </a:t>
            </a:r>
            <a:r>
              <a:rPr lang="en-US" dirty="0" err="1" smtClean="0">
                <a:sym typeface="Symbol"/>
              </a:rPr>
              <a:t>TeV</a:t>
            </a:r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(5.5 TeV in 2015-16)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29794" name="Picture 2" descr="http://farm4.staticflickr.com/3528/3293671738_074c72a1a9_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540" y="1664804"/>
            <a:ext cx="4020381" cy="2962843"/>
          </a:xfrm>
          <a:prstGeom prst="rect">
            <a:avLst/>
          </a:prstGeom>
          <a:noFill/>
        </p:spPr>
      </p:pic>
      <p:pic>
        <p:nvPicPr>
          <p:cNvPr id="929798" name="Picture 6" descr="http://www.wired.com/images/slideshow/2008/09/gallery_cern/cern3.jpg"/>
          <p:cNvPicPr>
            <a:picLocks noChangeAspect="1" noChangeArrowheads="1"/>
          </p:cNvPicPr>
          <p:nvPr/>
        </p:nvPicPr>
        <p:blipFill>
          <a:blip r:embed="rId5" cstate="print"/>
          <a:srcRect l="9040"/>
          <a:stretch>
            <a:fillRect/>
          </a:stretch>
        </p:blipFill>
        <p:spPr bwMode="auto">
          <a:xfrm>
            <a:off x="4738718" y="1700808"/>
            <a:ext cx="3924894" cy="2916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325455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1143000"/>
          </a:xfrm>
        </p:spPr>
        <p:txBody>
          <a:bodyPr/>
          <a:lstStyle/>
          <a:p>
            <a:r>
              <a:rPr lang="en-US" dirty="0" smtClean="0"/>
              <a:t>Five Experiments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39762"/>
          </a:xfrm>
        </p:spPr>
        <p:txBody>
          <a:bodyPr/>
          <a:lstStyle/>
          <a:p>
            <a:pPr algn="ctr"/>
            <a:r>
              <a:rPr lang="en-US" sz="3200" dirty="0" smtClean="0"/>
              <a:t>RHIC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51520" y="1556792"/>
            <a:ext cx="4040188" cy="468312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PHENIX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052736"/>
            <a:ext cx="4041775" cy="639762"/>
          </a:xfrm>
        </p:spPr>
        <p:txBody>
          <a:bodyPr/>
          <a:lstStyle/>
          <a:p>
            <a:pPr algn="ctr"/>
            <a:r>
              <a:rPr lang="en-US" sz="3200" dirty="0" smtClean="0"/>
              <a:t>LHC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68312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ALICE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ATLAS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CMS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08304" y="6629400"/>
            <a:ext cx="2895600" cy="457200"/>
          </a:xfrm>
        </p:spPr>
        <p:txBody>
          <a:bodyPr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A8A-49B1-44D0-B863-6C6BFD9BB9E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81698" name="Picture 2" descr="PHENIX during construc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5716" y="1916832"/>
            <a:ext cx="2196244" cy="2196244"/>
          </a:xfrm>
          <a:prstGeom prst="rect">
            <a:avLst/>
          </a:prstGeom>
          <a:noFill/>
        </p:spPr>
      </p:pic>
      <p:pic>
        <p:nvPicPr>
          <p:cNvPr id="1181700" name="Picture 4" descr="http://farm5.staticflickr.com/4138/4866157511_1eb3dedc98_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9276" y="4327935"/>
            <a:ext cx="1615328" cy="2432494"/>
          </a:xfrm>
          <a:prstGeom prst="rect">
            <a:avLst/>
          </a:prstGeom>
          <a:noFill/>
        </p:spPr>
      </p:pic>
      <p:pic>
        <p:nvPicPr>
          <p:cNvPr id="1181704" name="Picture 8" descr="https://mediastream.cern.ch/MediaArchive/Photo/Public/2008/0802025/0802025_03/0802025_03-A4-at-144-dpi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290926" y="1664804"/>
            <a:ext cx="2385530" cy="1610048"/>
          </a:xfrm>
          <a:prstGeom prst="rect">
            <a:avLst/>
          </a:prstGeom>
          <a:noFill/>
        </p:spPr>
      </p:pic>
      <p:pic>
        <p:nvPicPr>
          <p:cNvPr id="1181706" name="Picture 10" descr="https://mediastream.cern.ch/MediaArchive/Photo/Public/2007/0702016/0702016_10/0702016_10-A4-at-144-dpi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3328600"/>
            <a:ext cx="2375756" cy="1590212"/>
          </a:xfrm>
          <a:prstGeom prst="rect">
            <a:avLst/>
          </a:prstGeom>
          <a:noFill/>
        </p:spPr>
      </p:pic>
      <p:pic>
        <p:nvPicPr>
          <p:cNvPr id="1181708" name="Picture 12" descr="http://cdsweb.cern.ch/record/1474902/files/CMSrealSize5000_final_darker.gif?subformat=icon-64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27576" y="4977172"/>
            <a:ext cx="1772816" cy="177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869748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N9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7030A0"/>
      </a:hlink>
      <a:folHlink>
        <a:srgbClr val="B2B2B2"/>
      </a:folHlink>
    </a:clrScheme>
    <a:fontScheme name="NN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>
              <a:alpha val="75000"/>
            </a:srgbClr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sz="2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2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sz="1200" i="0" dirty="0" smtClean="0"/>
        </a:defPPr>
      </a:lstStyle>
    </a:txDef>
  </a:objectDefaults>
  <a:extraClrSchemeLst>
    <a:extraClrScheme>
      <a:clrScheme name="NN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N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N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N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N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N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N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74075</TotalTime>
  <Words>1692</Words>
  <Application>Microsoft Macintosh PowerPoint</Application>
  <PresentationFormat>Overhead</PresentationFormat>
  <Paragraphs>491</Paragraphs>
  <Slides>54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NN97</vt:lpstr>
      <vt:lpstr>Equation</vt:lpstr>
      <vt:lpstr>RHIC and LHC Overview: Where are we? Where are we going?  </vt:lpstr>
      <vt:lpstr>2007 Long Range Plan Recommendations</vt:lpstr>
      <vt:lpstr>2007 Long Range Plan Recommendations</vt:lpstr>
      <vt:lpstr>2007 Long Range Plan Recommendations</vt:lpstr>
      <vt:lpstr>2007 Long Range Plan Recommendations</vt:lpstr>
      <vt:lpstr>To Be Completely Clear :</vt:lpstr>
      <vt:lpstr>Where Are We?</vt:lpstr>
      <vt:lpstr>Opened New Energy and Intensity Frontiers</vt:lpstr>
      <vt:lpstr>Five Experiments</vt:lpstr>
      <vt:lpstr>The First LHC Heavy Ion Discovery</vt:lpstr>
      <vt:lpstr>An Aside on Nomenclature</vt:lpstr>
      <vt:lpstr>The First LHC Heavy Ion Discovery</vt:lpstr>
      <vt:lpstr>Theoretical Discovery 2003-4</vt:lpstr>
      <vt:lpstr>2010: The Noise Is The Signal </vt:lpstr>
      <vt:lpstr>2010: The Noise Is The Signal </vt:lpstr>
      <vt:lpstr>Higher Harmonics Used to Determine h/s</vt:lpstr>
      <vt:lpstr>Measuring and Predicting the Fluctuation Spectrum</vt:lpstr>
      <vt:lpstr>Power of Hydrodynamics</vt:lpstr>
      <vt:lpstr>An  Ahistorical  Motivation</vt:lpstr>
      <vt:lpstr>Discovery: Hydrodynamic Ubiquity</vt:lpstr>
      <vt:lpstr>The First LHC Heavy Ion Discovery</vt:lpstr>
      <vt:lpstr>More Nomenclature</vt:lpstr>
      <vt:lpstr>New Heavy Ion Physics at the LHC </vt:lpstr>
      <vt:lpstr>Modifications to Jet Fragmentation</vt:lpstr>
      <vt:lpstr>Surrounded By New Frontiers</vt:lpstr>
      <vt:lpstr>s Varies a True Control Parameter: mB</vt:lpstr>
      <vt:lpstr>s Varies a True Control Parameter: mB</vt:lpstr>
      <vt:lpstr>s Varies a True Control Parameter: mB</vt:lpstr>
      <vt:lpstr>Our GPS on the Phase Diagram</vt:lpstr>
      <vt:lpstr>Results from Beam Energy Scan I</vt:lpstr>
      <vt:lpstr>Search For QCD Anomalies</vt:lpstr>
      <vt:lpstr>Summary: Where Are We?</vt:lpstr>
      <vt:lpstr>Where Are We Going?</vt:lpstr>
      <vt:lpstr>Why “Done!” ≠ “Finished!”</vt:lpstr>
      <vt:lpstr>Key Science Drivers For The Next Decade</vt:lpstr>
      <vt:lpstr>Wilczek, 2014</vt:lpstr>
      <vt:lpstr>Latest Lattice Gauge Results</vt:lpstr>
      <vt:lpstr>Cross Fertilization (1)</vt:lpstr>
      <vt:lpstr>Cross Fertilization (2)</vt:lpstr>
      <vt:lpstr>Cross Fertilization (3)</vt:lpstr>
      <vt:lpstr>Wise Advice</vt:lpstr>
      <vt:lpstr>RHIC / LHC Timeline</vt:lpstr>
      <vt:lpstr>A (Deep) Puzzle to Solve: Photon Flow Signal</vt:lpstr>
      <vt:lpstr>Tools and Techniques</vt:lpstr>
      <vt:lpstr>Plasma Diagnostics</vt:lpstr>
      <vt:lpstr>Completing RHIC’s Mission</vt:lpstr>
      <vt:lpstr>Where Is h/s Minimal ?</vt:lpstr>
      <vt:lpstr>STAR Upgrades for Beam Energy Scan II</vt:lpstr>
      <vt:lpstr>sPHENIX Upgrade</vt:lpstr>
      <vt:lpstr>A Calibrated Length Scale in the Plasma</vt:lpstr>
      <vt:lpstr>A Calibrated Length Scale in the Plasma</vt:lpstr>
      <vt:lpstr>Wilczek, 2014</vt:lpstr>
      <vt:lpstr>Wilczek, 2014</vt:lpstr>
      <vt:lpstr>Where Are We Going?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Ion Physics Overview</dc:title>
  <dc:creator>William A. Zajc</dc:creator>
  <cp:lastModifiedBy>William A. Zajc</cp:lastModifiedBy>
  <cp:revision>1047</cp:revision>
  <cp:lastPrinted>2014-09-13T12:03:17Z</cp:lastPrinted>
  <dcterms:created xsi:type="dcterms:W3CDTF">1997-05-17T19:11:26Z</dcterms:created>
  <dcterms:modified xsi:type="dcterms:W3CDTF">2014-09-13T17:50:44Z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zajc@columbia.edu</vt:lpwstr>
  </property>
  <property fmtid="{D5CDD505-2E9C-101B-9397-08002B2CF9AE}" pid="8" name="HomePage">
    <vt:lpwstr>http://www.nevis.columbia.edu/~zajc/</vt:lpwstr>
  </property>
  <property fmtid="{D5CDD505-2E9C-101B-9397-08002B2CF9AE}" pid="9" name="Other">
    <vt:lpwstr>Non-technical overview of heavy ion physics presented as thesis "opponent" at the Ph.D. defense of J. Schmidt-Sorensen of Lund University, May-99.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C:\WEBSHARE\WWWROOT\mypublicphenix\presentations\Janus</vt:lpwstr>
  </property>
</Properties>
</file>