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881" r:id="rId2"/>
  </p:sldMasterIdLst>
  <p:notesMasterIdLst>
    <p:notesMasterId r:id="rId47"/>
  </p:notesMasterIdLst>
  <p:handoutMasterIdLst>
    <p:handoutMasterId r:id="rId48"/>
  </p:handoutMasterIdLst>
  <p:sldIdLst>
    <p:sldId id="256" r:id="rId3"/>
    <p:sldId id="275" r:id="rId4"/>
    <p:sldId id="377" r:id="rId5"/>
    <p:sldId id="313" r:id="rId6"/>
    <p:sldId id="314" r:id="rId7"/>
    <p:sldId id="315" r:id="rId8"/>
    <p:sldId id="316" r:id="rId9"/>
    <p:sldId id="421" r:id="rId10"/>
    <p:sldId id="414" r:id="rId11"/>
    <p:sldId id="380" r:id="rId12"/>
    <p:sldId id="364" r:id="rId13"/>
    <p:sldId id="422" r:id="rId14"/>
    <p:sldId id="423" r:id="rId15"/>
    <p:sldId id="424" r:id="rId16"/>
    <p:sldId id="369" r:id="rId17"/>
    <p:sldId id="382" r:id="rId18"/>
    <p:sldId id="383" r:id="rId19"/>
    <p:sldId id="384" r:id="rId20"/>
    <p:sldId id="385" r:id="rId21"/>
    <p:sldId id="363" r:id="rId22"/>
    <p:sldId id="317" r:id="rId23"/>
    <p:sldId id="425" r:id="rId24"/>
    <p:sldId id="387" r:id="rId25"/>
    <p:sldId id="388" r:id="rId26"/>
    <p:sldId id="426" r:id="rId27"/>
    <p:sldId id="428" r:id="rId28"/>
    <p:sldId id="433" r:id="rId29"/>
    <p:sldId id="432" r:id="rId30"/>
    <p:sldId id="430" r:id="rId31"/>
    <p:sldId id="416" r:id="rId32"/>
    <p:sldId id="439" r:id="rId33"/>
    <p:sldId id="437" r:id="rId34"/>
    <p:sldId id="420" r:id="rId35"/>
    <p:sldId id="419" r:id="rId36"/>
    <p:sldId id="435" r:id="rId37"/>
    <p:sldId id="436" r:id="rId38"/>
    <p:sldId id="410" r:id="rId39"/>
    <p:sldId id="405" r:id="rId40"/>
    <p:sldId id="440" r:id="rId41"/>
    <p:sldId id="407" r:id="rId42"/>
    <p:sldId id="399" r:id="rId43"/>
    <p:sldId id="355" r:id="rId44"/>
    <p:sldId id="308" r:id="rId45"/>
    <p:sldId id="441" r:id="rId46"/>
  </p:sldIdLst>
  <p:sldSz cx="9904413" cy="6858000"/>
  <p:notesSz cx="6858000" cy="9144000"/>
  <p:defaultTextStyle>
    <a:defPPr>
      <a:defRPr lang="zh-CN"/>
    </a:defPPr>
    <a:lvl1pPr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CC"/>
    <a:srgbClr val="0000CC"/>
    <a:srgbClr val="CC0000"/>
    <a:srgbClr val="A50021"/>
    <a:srgbClr val="CC3300"/>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94655" autoAdjust="0"/>
  </p:normalViewPr>
  <p:slideViewPr>
    <p:cSldViewPr>
      <p:cViewPr varScale="1">
        <p:scale>
          <a:sx n="96" d="100"/>
          <a:sy n="96" d="100"/>
        </p:scale>
        <p:origin x="264" y="57"/>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D9D824-F924-491A-8303-2EFC11C3E81D}"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A50660D8-5FE6-4231-9CB3-5DD21B98E032}">
      <dgm:prSet phldrT="[Text]"/>
      <dgm:spPr/>
      <dgm:t>
        <a:bodyPr/>
        <a:lstStyle/>
        <a:p>
          <a:r>
            <a:rPr lang="en-US" dirty="0" err="1" smtClean="0"/>
            <a:t>Piont</a:t>
          </a:r>
          <a:r>
            <a:rPr lang="en-US" dirty="0" smtClean="0"/>
            <a:t>-like particle</a:t>
          </a:r>
          <a:endParaRPr lang="en-US" dirty="0"/>
        </a:p>
      </dgm:t>
    </dgm:pt>
    <dgm:pt modelId="{3D4947F0-1DD7-4A82-8AB5-57D132559E31}" type="parTrans" cxnId="{DB6A4C3D-21F0-4C3E-ADCD-C330B24397BB}">
      <dgm:prSet/>
      <dgm:spPr/>
      <dgm:t>
        <a:bodyPr/>
        <a:lstStyle/>
        <a:p>
          <a:endParaRPr lang="en-US"/>
        </a:p>
      </dgm:t>
    </dgm:pt>
    <dgm:pt modelId="{252F7273-45B6-4C96-ADAD-45FADBA3FE2F}" type="sibTrans" cxnId="{DB6A4C3D-21F0-4C3E-ADCD-C330B24397BB}">
      <dgm:prSet/>
      <dgm:spPr/>
      <dgm:t>
        <a:bodyPr/>
        <a:lstStyle/>
        <a:p>
          <a:endParaRPr lang="en-US"/>
        </a:p>
      </dgm:t>
    </dgm:pt>
    <dgm:pt modelId="{8435387D-09EE-4579-8389-4F607BF8F7D7}">
      <dgm:prSet phldrT="[Text]"/>
      <dgm:spPr/>
      <dgm:t>
        <a:bodyPr/>
        <a:lstStyle/>
        <a:p>
          <a:r>
            <a:rPr lang="en-US" dirty="0" smtClean="0"/>
            <a:t>Quark model</a:t>
          </a:r>
          <a:endParaRPr lang="en-US" dirty="0"/>
        </a:p>
      </dgm:t>
    </dgm:pt>
    <dgm:pt modelId="{0A49E9B8-DEEF-4FE7-86AD-928254B1EFD6}" type="parTrans" cxnId="{DC75DA3A-8ACF-49C2-B096-742F84203226}">
      <dgm:prSet/>
      <dgm:spPr/>
      <dgm:t>
        <a:bodyPr/>
        <a:lstStyle/>
        <a:p>
          <a:endParaRPr lang="en-US"/>
        </a:p>
      </dgm:t>
    </dgm:pt>
    <dgm:pt modelId="{A257C9D6-B2B4-4546-A334-06382F42FF45}" type="sibTrans" cxnId="{DC75DA3A-8ACF-49C2-B096-742F84203226}">
      <dgm:prSet/>
      <dgm:spPr/>
      <dgm:t>
        <a:bodyPr/>
        <a:lstStyle/>
        <a:p>
          <a:endParaRPr lang="en-US"/>
        </a:p>
      </dgm:t>
    </dgm:pt>
    <dgm:pt modelId="{7FC170F9-7CC6-41CE-9D13-E8A55D7632B2}">
      <dgm:prSet phldrT="[Text]"/>
      <dgm:spPr/>
      <dgm:t>
        <a:bodyPr/>
        <a:lstStyle/>
        <a:p>
          <a:r>
            <a:rPr lang="en-US" dirty="0" smtClean="0"/>
            <a:t>QCD!</a:t>
          </a:r>
          <a:endParaRPr lang="en-US" dirty="0"/>
        </a:p>
      </dgm:t>
    </dgm:pt>
    <dgm:pt modelId="{0D45F73B-76AD-4302-89F5-3F9F247DB0D1}" type="parTrans" cxnId="{FFFC375E-782A-4E4C-9BDB-3EA05946CFFE}">
      <dgm:prSet/>
      <dgm:spPr/>
      <dgm:t>
        <a:bodyPr/>
        <a:lstStyle/>
        <a:p>
          <a:endParaRPr lang="en-US"/>
        </a:p>
      </dgm:t>
    </dgm:pt>
    <dgm:pt modelId="{FBD9EE52-FE0D-4B6B-B7CA-216EFC1B2145}" type="sibTrans" cxnId="{FFFC375E-782A-4E4C-9BDB-3EA05946CFFE}">
      <dgm:prSet/>
      <dgm:spPr/>
      <dgm:t>
        <a:bodyPr/>
        <a:lstStyle/>
        <a:p>
          <a:endParaRPr lang="en-US"/>
        </a:p>
      </dgm:t>
    </dgm:pt>
    <dgm:pt modelId="{EB6C6A04-2D65-4CD2-B58A-B95F0BFCDC0C}" type="pres">
      <dgm:prSet presAssocID="{1ED9D824-F924-491A-8303-2EFC11C3E81D}" presName="arrowDiagram" presStyleCnt="0">
        <dgm:presLayoutVars>
          <dgm:chMax val="5"/>
          <dgm:dir/>
          <dgm:resizeHandles val="exact"/>
        </dgm:presLayoutVars>
      </dgm:prSet>
      <dgm:spPr/>
      <dgm:t>
        <a:bodyPr/>
        <a:lstStyle/>
        <a:p>
          <a:endParaRPr lang="en-US"/>
        </a:p>
      </dgm:t>
    </dgm:pt>
    <dgm:pt modelId="{2A06A805-D8C1-4F67-9E4F-559F6C24286D}" type="pres">
      <dgm:prSet presAssocID="{1ED9D824-F924-491A-8303-2EFC11C3E81D}" presName="arrow" presStyleLbl="bgShp" presStyleIdx="0" presStyleCnt="1"/>
      <dgm:spPr/>
    </dgm:pt>
    <dgm:pt modelId="{8096E799-6701-45F9-AB70-BDDB6CBCCF23}" type="pres">
      <dgm:prSet presAssocID="{1ED9D824-F924-491A-8303-2EFC11C3E81D}" presName="arrowDiagram3" presStyleCnt="0"/>
      <dgm:spPr/>
    </dgm:pt>
    <dgm:pt modelId="{64DABE4A-6EA7-4C4B-AFE6-841CAA068F88}" type="pres">
      <dgm:prSet presAssocID="{A50660D8-5FE6-4231-9CB3-5DD21B98E032}" presName="bullet3a" presStyleLbl="node1" presStyleIdx="0" presStyleCnt="3"/>
      <dgm:spPr/>
    </dgm:pt>
    <dgm:pt modelId="{B535A643-4420-4CB2-A4A1-A129C6342B4F}" type="pres">
      <dgm:prSet presAssocID="{A50660D8-5FE6-4231-9CB3-5DD21B98E032}" presName="textBox3a" presStyleLbl="revTx" presStyleIdx="0" presStyleCnt="3">
        <dgm:presLayoutVars>
          <dgm:bulletEnabled val="1"/>
        </dgm:presLayoutVars>
      </dgm:prSet>
      <dgm:spPr/>
      <dgm:t>
        <a:bodyPr/>
        <a:lstStyle/>
        <a:p>
          <a:endParaRPr lang="en-US"/>
        </a:p>
      </dgm:t>
    </dgm:pt>
    <dgm:pt modelId="{07239B0C-D00D-4454-86B1-75E5D84F90B1}" type="pres">
      <dgm:prSet presAssocID="{8435387D-09EE-4579-8389-4F607BF8F7D7}" presName="bullet3b" presStyleLbl="node1" presStyleIdx="1" presStyleCnt="3"/>
      <dgm:spPr/>
    </dgm:pt>
    <dgm:pt modelId="{706492BE-9E8F-4EAF-99AC-E5E5A747A359}" type="pres">
      <dgm:prSet presAssocID="{8435387D-09EE-4579-8389-4F607BF8F7D7}" presName="textBox3b" presStyleLbl="revTx" presStyleIdx="1" presStyleCnt="3">
        <dgm:presLayoutVars>
          <dgm:bulletEnabled val="1"/>
        </dgm:presLayoutVars>
      </dgm:prSet>
      <dgm:spPr/>
      <dgm:t>
        <a:bodyPr/>
        <a:lstStyle/>
        <a:p>
          <a:endParaRPr lang="en-US"/>
        </a:p>
      </dgm:t>
    </dgm:pt>
    <dgm:pt modelId="{67D5A082-B603-43F4-830C-A4C3B3F184D8}" type="pres">
      <dgm:prSet presAssocID="{7FC170F9-7CC6-41CE-9D13-E8A55D7632B2}" presName="bullet3c" presStyleLbl="node1" presStyleIdx="2" presStyleCnt="3"/>
      <dgm:spPr/>
    </dgm:pt>
    <dgm:pt modelId="{DABF8645-D6CB-4E7D-8D26-39E01B0BD857}" type="pres">
      <dgm:prSet presAssocID="{7FC170F9-7CC6-41CE-9D13-E8A55D7632B2}" presName="textBox3c" presStyleLbl="revTx" presStyleIdx="2" presStyleCnt="3">
        <dgm:presLayoutVars>
          <dgm:bulletEnabled val="1"/>
        </dgm:presLayoutVars>
      </dgm:prSet>
      <dgm:spPr/>
      <dgm:t>
        <a:bodyPr/>
        <a:lstStyle/>
        <a:p>
          <a:endParaRPr lang="en-US"/>
        </a:p>
      </dgm:t>
    </dgm:pt>
  </dgm:ptLst>
  <dgm:cxnLst>
    <dgm:cxn modelId="{DB6A4C3D-21F0-4C3E-ADCD-C330B24397BB}" srcId="{1ED9D824-F924-491A-8303-2EFC11C3E81D}" destId="{A50660D8-5FE6-4231-9CB3-5DD21B98E032}" srcOrd="0" destOrd="0" parTransId="{3D4947F0-1DD7-4A82-8AB5-57D132559E31}" sibTransId="{252F7273-45B6-4C96-ADAD-45FADBA3FE2F}"/>
    <dgm:cxn modelId="{DC75DA3A-8ACF-49C2-B096-742F84203226}" srcId="{1ED9D824-F924-491A-8303-2EFC11C3E81D}" destId="{8435387D-09EE-4579-8389-4F607BF8F7D7}" srcOrd="1" destOrd="0" parTransId="{0A49E9B8-DEEF-4FE7-86AD-928254B1EFD6}" sibTransId="{A257C9D6-B2B4-4546-A334-06382F42FF45}"/>
    <dgm:cxn modelId="{14E376E3-8C62-409E-B8B5-96C87ECB5932}" type="presOf" srcId="{8435387D-09EE-4579-8389-4F607BF8F7D7}" destId="{706492BE-9E8F-4EAF-99AC-E5E5A747A359}" srcOrd="0" destOrd="0" presId="urn:microsoft.com/office/officeart/2005/8/layout/arrow2"/>
    <dgm:cxn modelId="{FFAB55A6-EAC4-4722-B218-E46C578EFCED}" type="presOf" srcId="{1ED9D824-F924-491A-8303-2EFC11C3E81D}" destId="{EB6C6A04-2D65-4CD2-B58A-B95F0BFCDC0C}" srcOrd="0" destOrd="0" presId="urn:microsoft.com/office/officeart/2005/8/layout/arrow2"/>
    <dgm:cxn modelId="{15110324-9AD4-421C-B038-A3F6A609B810}" type="presOf" srcId="{7FC170F9-7CC6-41CE-9D13-E8A55D7632B2}" destId="{DABF8645-D6CB-4E7D-8D26-39E01B0BD857}" srcOrd="0" destOrd="0" presId="urn:microsoft.com/office/officeart/2005/8/layout/arrow2"/>
    <dgm:cxn modelId="{FFFC375E-782A-4E4C-9BDB-3EA05946CFFE}" srcId="{1ED9D824-F924-491A-8303-2EFC11C3E81D}" destId="{7FC170F9-7CC6-41CE-9D13-E8A55D7632B2}" srcOrd="2" destOrd="0" parTransId="{0D45F73B-76AD-4302-89F5-3F9F247DB0D1}" sibTransId="{FBD9EE52-FE0D-4B6B-B7CA-216EFC1B2145}"/>
    <dgm:cxn modelId="{ACAC13EE-82EF-4C73-A010-CCD96943838C}" type="presOf" srcId="{A50660D8-5FE6-4231-9CB3-5DD21B98E032}" destId="{B535A643-4420-4CB2-A4A1-A129C6342B4F}" srcOrd="0" destOrd="0" presId="urn:microsoft.com/office/officeart/2005/8/layout/arrow2"/>
    <dgm:cxn modelId="{3AC8CA34-D95E-457D-969A-313D6A55D379}" type="presParOf" srcId="{EB6C6A04-2D65-4CD2-B58A-B95F0BFCDC0C}" destId="{2A06A805-D8C1-4F67-9E4F-559F6C24286D}" srcOrd="0" destOrd="0" presId="urn:microsoft.com/office/officeart/2005/8/layout/arrow2"/>
    <dgm:cxn modelId="{DF557C67-74AF-42EE-997B-ECAE8EF0479D}" type="presParOf" srcId="{EB6C6A04-2D65-4CD2-B58A-B95F0BFCDC0C}" destId="{8096E799-6701-45F9-AB70-BDDB6CBCCF23}" srcOrd="1" destOrd="0" presId="urn:microsoft.com/office/officeart/2005/8/layout/arrow2"/>
    <dgm:cxn modelId="{0C490D19-C684-453F-AF73-04CB5602B607}" type="presParOf" srcId="{8096E799-6701-45F9-AB70-BDDB6CBCCF23}" destId="{64DABE4A-6EA7-4C4B-AFE6-841CAA068F88}" srcOrd="0" destOrd="0" presId="urn:microsoft.com/office/officeart/2005/8/layout/arrow2"/>
    <dgm:cxn modelId="{AD716E1C-7A5C-4155-85A8-308CE50C6848}" type="presParOf" srcId="{8096E799-6701-45F9-AB70-BDDB6CBCCF23}" destId="{B535A643-4420-4CB2-A4A1-A129C6342B4F}" srcOrd="1" destOrd="0" presId="urn:microsoft.com/office/officeart/2005/8/layout/arrow2"/>
    <dgm:cxn modelId="{90FAA770-45F6-4F3C-8996-087E95F38158}" type="presParOf" srcId="{8096E799-6701-45F9-AB70-BDDB6CBCCF23}" destId="{07239B0C-D00D-4454-86B1-75E5D84F90B1}" srcOrd="2" destOrd="0" presId="urn:microsoft.com/office/officeart/2005/8/layout/arrow2"/>
    <dgm:cxn modelId="{D3D6BED1-6F5D-45AE-89AC-4118E0B8A2CE}" type="presParOf" srcId="{8096E799-6701-45F9-AB70-BDDB6CBCCF23}" destId="{706492BE-9E8F-4EAF-99AC-E5E5A747A359}" srcOrd="3" destOrd="0" presId="urn:microsoft.com/office/officeart/2005/8/layout/arrow2"/>
    <dgm:cxn modelId="{D51BC380-81CB-46AA-A7A3-B375265764E4}" type="presParOf" srcId="{8096E799-6701-45F9-AB70-BDDB6CBCCF23}" destId="{67D5A082-B603-43F4-830C-A4C3B3F184D8}" srcOrd="4" destOrd="0" presId="urn:microsoft.com/office/officeart/2005/8/layout/arrow2"/>
    <dgm:cxn modelId="{F67D63AE-7BFA-4C37-A548-63C0BDC55960}" type="presParOf" srcId="{8096E799-6701-45F9-AB70-BDDB6CBCCF23}" destId="{DABF8645-D6CB-4E7D-8D26-39E01B0BD857}"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61387-1EC3-4D6A-AEB7-6A2B5FB1819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AADC857-25A6-46D4-B206-06FC19815BC3}">
      <dgm:prSet phldrT="[Text]" custT="1"/>
      <dgm:spPr/>
      <dgm:t>
        <a:bodyPr/>
        <a:lstStyle/>
        <a:p>
          <a:r>
            <a:rPr lang="en-US" sz="2000" dirty="0" smtClean="0"/>
            <a:t>Models:</a:t>
          </a:r>
        </a:p>
        <a:p>
          <a:r>
            <a:rPr lang="en-US" sz="2000" b="0" dirty="0" smtClean="0">
              <a:solidFill>
                <a:srgbClr val="0033CC"/>
              </a:solidFill>
            </a:rPr>
            <a:t>NR quarks</a:t>
          </a:r>
        </a:p>
        <a:p>
          <a:r>
            <a:rPr lang="en-US" sz="2000" b="0" dirty="0" smtClean="0">
              <a:solidFill>
                <a:srgbClr val="0033CC"/>
              </a:solidFill>
            </a:rPr>
            <a:t>Bags</a:t>
          </a:r>
        </a:p>
        <a:p>
          <a:r>
            <a:rPr lang="en-US" sz="2000" b="0" dirty="0" smtClean="0">
              <a:solidFill>
                <a:srgbClr val="0033CC"/>
              </a:solidFill>
            </a:rPr>
            <a:t>Chiral quarks</a:t>
          </a:r>
        </a:p>
        <a:p>
          <a:endParaRPr lang="en-US" sz="1600" dirty="0"/>
        </a:p>
      </dgm:t>
    </dgm:pt>
    <dgm:pt modelId="{E8B6728B-CBB7-4BD9-A32F-1A8AEAD6C18D}" type="parTrans" cxnId="{80840E19-FDD1-4A71-BC17-9E9BF7601F44}">
      <dgm:prSet/>
      <dgm:spPr/>
      <dgm:t>
        <a:bodyPr/>
        <a:lstStyle/>
        <a:p>
          <a:endParaRPr lang="en-US"/>
        </a:p>
      </dgm:t>
    </dgm:pt>
    <dgm:pt modelId="{774FA75E-7DB1-47DA-89D6-92346BA4F250}" type="sibTrans" cxnId="{80840E19-FDD1-4A71-BC17-9E9BF7601F44}">
      <dgm:prSet/>
      <dgm:spPr/>
      <dgm:t>
        <a:bodyPr/>
        <a:lstStyle/>
        <a:p>
          <a:endParaRPr lang="en-US"/>
        </a:p>
      </dgm:t>
    </dgm:pt>
    <dgm:pt modelId="{A27C0081-8602-4D6A-A4C5-5A9726C82404}">
      <dgm:prSet phldrT="[Text]" custT="1"/>
      <dgm:spPr/>
      <dgm:t>
        <a:bodyPr/>
        <a:lstStyle/>
        <a:p>
          <a:r>
            <a:rPr lang="en-US" sz="2000" dirty="0" smtClean="0"/>
            <a:t>Approximate QCD</a:t>
          </a:r>
        </a:p>
        <a:p>
          <a:r>
            <a:rPr lang="en-US" sz="2000" dirty="0" smtClean="0">
              <a:solidFill>
                <a:srgbClr val="0033CC"/>
              </a:solidFill>
            </a:rPr>
            <a:t>QCD sum rules</a:t>
          </a:r>
        </a:p>
        <a:p>
          <a:r>
            <a:rPr lang="en-US" sz="2000" dirty="0" smtClean="0">
              <a:solidFill>
                <a:srgbClr val="0033CC"/>
              </a:solidFill>
            </a:rPr>
            <a:t>Schwinger-Dyson</a:t>
          </a:r>
          <a:endParaRPr lang="en-US" sz="2000" dirty="0">
            <a:solidFill>
              <a:srgbClr val="0033CC"/>
            </a:solidFill>
          </a:endParaRPr>
        </a:p>
      </dgm:t>
    </dgm:pt>
    <dgm:pt modelId="{5250EDA8-C1E6-452B-B659-EAE0F0208212}" type="parTrans" cxnId="{9313E144-5374-4178-8E3B-BA6930DAF84C}">
      <dgm:prSet/>
      <dgm:spPr/>
      <dgm:t>
        <a:bodyPr/>
        <a:lstStyle/>
        <a:p>
          <a:endParaRPr lang="en-US"/>
        </a:p>
      </dgm:t>
    </dgm:pt>
    <dgm:pt modelId="{0D007034-496B-4DB0-8253-10AD6A0B35EC}" type="sibTrans" cxnId="{9313E144-5374-4178-8E3B-BA6930DAF84C}">
      <dgm:prSet/>
      <dgm:spPr/>
      <dgm:t>
        <a:bodyPr/>
        <a:lstStyle/>
        <a:p>
          <a:endParaRPr lang="en-US"/>
        </a:p>
      </dgm:t>
    </dgm:pt>
    <dgm:pt modelId="{A72E42B3-F83D-47F6-94F7-74F9C8D9E655}">
      <dgm:prSet phldrT="[Text]" custT="1"/>
      <dgm:spPr/>
      <dgm:t>
        <a:bodyPr/>
        <a:lstStyle/>
        <a:p>
          <a:r>
            <a:rPr lang="en-US" sz="2000" dirty="0" smtClean="0"/>
            <a:t>Lattice QCD</a:t>
          </a:r>
          <a:endParaRPr lang="en-US" sz="2000" dirty="0"/>
        </a:p>
      </dgm:t>
    </dgm:pt>
    <dgm:pt modelId="{5E215B33-855A-40CD-96B2-ECAF84E6B982}" type="parTrans" cxnId="{6367A068-7547-4D2F-B86E-B81D3D1DD929}">
      <dgm:prSet/>
      <dgm:spPr/>
      <dgm:t>
        <a:bodyPr/>
        <a:lstStyle/>
        <a:p>
          <a:endParaRPr lang="en-US"/>
        </a:p>
      </dgm:t>
    </dgm:pt>
    <dgm:pt modelId="{3E2A956A-1111-4D36-B5D2-B7E20B84FFD1}" type="sibTrans" cxnId="{6367A068-7547-4D2F-B86E-B81D3D1DD929}">
      <dgm:prSet/>
      <dgm:spPr/>
      <dgm:t>
        <a:bodyPr/>
        <a:lstStyle/>
        <a:p>
          <a:endParaRPr lang="en-US"/>
        </a:p>
      </dgm:t>
    </dgm:pt>
    <dgm:pt modelId="{BE530525-E806-4133-A5E5-A1C056CC93E1}" type="pres">
      <dgm:prSet presAssocID="{2C861387-1EC3-4D6A-AEB7-6A2B5FB1819E}" presName="rootnode" presStyleCnt="0">
        <dgm:presLayoutVars>
          <dgm:chMax/>
          <dgm:chPref/>
          <dgm:dir/>
          <dgm:animLvl val="lvl"/>
        </dgm:presLayoutVars>
      </dgm:prSet>
      <dgm:spPr/>
    </dgm:pt>
    <dgm:pt modelId="{0E8E3F29-FCCE-413C-8C3F-EAAF28E4A5BD}" type="pres">
      <dgm:prSet presAssocID="{3AADC857-25A6-46D4-B206-06FC19815BC3}" presName="composite" presStyleCnt="0"/>
      <dgm:spPr/>
    </dgm:pt>
    <dgm:pt modelId="{945BB548-9A20-478B-99D6-F7CB5970BF86}" type="pres">
      <dgm:prSet presAssocID="{3AADC857-25A6-46D4-B206-06FC19815BC3}" presName="LShape" presStyleLbl="alignNode1" presStyleIdx="0" presStyleCnt="5"/>
      <dgm:spPr/>
    </dgm:pt>
    <dgm:pt modelId="{0714836D-4757-4471-BE4A-0B041BF25A00}" type="pres">
      <dgm:prSet presAssocID="{3AADC857-25A6-46D4-B206-06FC19815BC3}" presName="ParentText" presStyleLbl="revTx" presStyleIdx="0" presStyleCnt="3">
        <dgm:presLayoutVars>
          <dgm:chMax val="0"/>
          <dgm:chPref val="0"/>
          <dgm:bulletEnabled val="1"/>
        </dgm:presLayoutVars>
      </dgm:prSet>
      <dgm:spPr/>
      <dgm:t>
        <a:bodyPr/>
        <a:lstStyle/>
        <a:p>
          <a:endParaRPr lang="en-US"/>
        </a:p>
      </dgm:t>
    </dgm:pt>
    <dgm:pt modelId="{6405176B-495A-4293-958E-7524E81F53BD}" type="pres">
      <dgm:prSet presAssocID="{3AADC857-25A6-46D4-B206-06FC19815BC3}" presName="Triangle" presStyleLbl="alignNode1" presStyleIdx="1" presStyleCnt="5"/>
      <dgm:spPr/>
    </dgm:pt>
    <dgm:pt modelId="{627A1BFE-B0FC-4180-91BF-D14ED6A6FE34}" type="pres">
      <dgm:prSet presAssocID="{774FA75E-7DB1-47DA-89D6-92346BA4F250}" presName="sibTrans" presStyleCnt="0"/>
      <dgm:spPr/>
    </dgm:pt>
    <dgm:pt modelId="{638428EC-2B45-4E12-9737-D02CAC784B19}" type="pres">
      <dgm:prSet presAssocID="{774FA75E-7DB1-47DA-89D6-92346BA4F250}" presName="space" presStyleCnt="0"/>
      <dgm:spPr/>
    </dgm:pt>
    <dgm:pt modelId="{C05C6569-4C92-48C1-87D1-D459B775FED5}" type="pres">
      <dgm:prSet presAssocID="{A27C0081-8602-4D6A-A4C5-5A9726C82404}" presName="composite" presStyleCnt="0"/>
      <dgm:spPr/>
    </dgm:pt>
    <dgm:pt modelId="{3CF358F9-44B1-49FC-BADB-7341F27BCFFA}" type="pres">
      <dgm:prSet presAssocID="{A27C0081-8602-4D6A-A4C5-5A9726C82404}" presName="LShape" presStyleLbl="alignNode1" presStyleIdx="2" presStyleCnt="5"/>
      <dgm:spPr/>
    </dgm:pt>
    <dgm:pt modelId="{3B46C85C-3AC9-4891-8F25-0EFFF54C459D}" type="pres">
      <dgm:prSet presAssocID="{A27C0081-8602-4D6A-A4C5-5A9726C82404}" presName="ParentText" presStyleLbl="revTx" presStyleIdx="1" presStyleCnt="3">
        <dgm:presLayoutVars>
          <dgm:chMax val="0"/>
          <dgm:chPref val="0"/>
          <dgm:bulletEnabled val="1"/>
        </dgm:presLayoutVars>
      </dgm:prSet>
      <dgm:spPr/>
      <dgm:t>
        <a:bodyPr/>
        <a:lstStyle/>
        <a:p>
          <a:endParaRPr lang="en-US"/>
        </a:p>
      </dgm:t>
    </dgm:pt>
    <dgm:pt modelId="{FE861D7E-BC4F-4AE5-B60D-85BC56FCF898}" type="pres">
      <dgm:prSet presAssocID="{A27C0081-8602-4D6A-A4C5-5A9726C82404}" presName="Triangle" presStyleLbl="alignNode1" presStyleIdx="3" presStyleCnt="5"/>
      <dgm:spPr/>
    </dgm:pt>
    <dgm:pt modelId="{3606C83D-92AB-445D-8F8B-3832BF96A887}" type="pres">
      <dgm:prSet presAssocID="{0D007034-496B-4DB0-8253-10AD6A0B35EC}" presName="sibTrans" presStyleCnt="0"/>
      <dgm:spPr/>
    </dgm:pt>
    <dgm:pt modelId="{C291619D-B6BD-44D4-8A46-CC57433DC33C}" type="pres">
      <dgm:prSet presAssocID="{0D007034-496B-4DB0-8253-10AD6A0B35EC}" presName="space" presStyleCnt="0"/>
      <dgm:spPr/>
    </dgm:pt>
    <dgm:pt modelId="{42969635-F317-412C-B605-43C472D9E03A}" type="pres">
      <dgm:prSet presAssocID="{A72E42B3-F83D-47F6-94F7-74F9C8D9E655}" presName="composite" presStyleCnt="0"/>
      <dgm:spPr/>
    </dgm:pt>
    <dgm:pt modelId="{D7CF4584-C66F-4FFF-9CA6-90EAD05AB771}" type="pres">
      <dgm:prSet presAssocID="{A72E42B3-F83D-47F6-94F7-74F9C8D9E655}" presName="LShape" presStyleLbl="alignNode1" presStyleIdx="4" presStyleCnt="5"/>
      <dgm:spPr/>
    </dgm:pt>
    <dgm:pt modelId="{0F87E558-B2D2-4202-BB05-98AE1AE5B774}" type="pres">
      <dgm:prSet presAssocID="{A72E42B3-F83D-47F6-94F7-74F9C8D9E655}" presName="ParentText" presStyleLbl="revTx" presStyleIdx="2" presStyleCnt="3">
        <dgm:presLayoutVars>
          <dgm:chMax val="0"/>
          <dgm:chPref val="0"/>
          <dgm:bulletEnabled val="1"/>
        </dgm:presLayoutVars>
      </dgm:prSet>
      <dgm:spPr/>
      <dgm:t>
        <a:bodyPr/>
        <a:lstStyle/>
        <a:p>
          <a:endParaRPr lang="en-US"/>
        </a:p>
      </dgm:t>
    </dgm:pt>
  </dgm:ptLst>
  <dgm:cxnLst>
    <dgm:cxn modelId="{6367A068-7547-4D2F-B86E-B81D3D1DD929}" srcId="{2C861387-1EC3-4D6A-AEB7-6A2B5FB1819E}" destId="{A72E42B3-F83D-47F6-94F7-74F9C8D9E655}" srcOrd="2" destOrd="0" parTransId="{5E215B33-855A-40CD-96B2-ECAF84E6B982}" sibTransId="{3E2A956A-1111-4D36-B5D2-B7E20B84FFD1}"/>
    <dgm:cxn modelId="{13EAE36A-1901-4925-A6D2-7795DED33FCE}" type="presOf" srcId="{A27C0081-8602-4D6A-A4C5-5A9726C82404}" destId="{3B46C85C-3AC9-4891-8F25-0EFFF54C459D}" srcOrd="0" destOrd="0" presId="urn:microsoft.com/office/officeart/2009/3/layout/StepUpProcess"/>
    <dgm:cxn modelId="{80840E19-FDD1-4A71-BC17-9E9BF7601F44}" srcId="{2C861387-1EC3-4D6A-AEB7-6A2B5FB1819E}" destId="{3AADC857-25A6-46D4-B206-06FC19815BC3}" srcOrd="0" destOrd="0" parTransId="{E8B6728B-CBB7-4BD9-A32F-1A8AEAD6C18D}" sibTransId="{774FA75E-7DB1-47DA-89D6-92346BA4F250}"/>
    <dgm:cxn modelId="{C049E2FE-E4C7-4842-9E1E-9E7F38E816B5}" type="presOf" srcId="{A72E42B3-F83D-47F6-94F7-74F9C8D9E655}" destId="{0F87E558-B2D2-4202-BB05-98AE1AE5B774}" srcOrd="0" destOrd="0" presId="urn:microsoft.com/office/officeart/2009/3/layout/StepUpProcess"/>
    <dgm:cxn modelId="{9313E144-5374-4178-8E3B-BA6930DAF84C}" srcId="{2C861387-1EC3-4D6A-AEB7-6A2B5FB1819E}" destId="{A27C0081-8602-4D6A-A4C5-5A9726C82404}" srcOrd="1" destOrd="0" parTransId="{5250EDA8-C1E6-452B-B659-EAE0F0208212}" sibTransId="{0D007034-496B-4DB0-8253-10AD6A0B35EC}"/>
    <dgm:cxn modelId="{6B0A197B-18C3-4DD0-897A-811D6F962200}" type="presOf" srcId="{3AADC857-25A6-46D4-B206-06FC19815BC3}" destId="{0714836D-4757-4471-BE4A-0B041BF25A00}" srcOrd="0" destOrd="0" presId="urn:microsoft.com/office/officeart/2009/3/layout/StepUpProcess"/>
    <dgm:cxn modelId="{0C9ED83A-FEB6-4192-9788-5723F68F32BA}" type="presOf" srcId="{2C861387-1EC3-4D6A-AEB7-6A2B5FB1819E}" destId="{BE530525-E806-4133-A5E5-A1C056CC93E1}" srcOrd="0" destOrd="0" presId="urn:microsoft.com/office/officeart/2009/3/layout/StepUpProcess"/>
    <dgm:cxn modelId="{6B26787C-46EF-4076-8825-0046F024F245}" type="presParOf" srcId="{BE530525-E806-4133-A5E5-A1C056CC93E1}" destId="{0E8E3F29-FCCE-413C-8C3F-EAAF28E4A5BD}" srcOrd="0" destOrd="0" presId="urn:microsoft.com/office/officeart/2009/3/layout/StepUpProcess"/>
    <dgm:cxn modelId="{16A1288D-1A4D-4D7B-95FF-781A78B05ED8}" type="presParOf" srcId="{0E8E3F29-FCCE-413C-8C3F-EAAF28E4A5BD}" destId="{945BB548-9A20-478B-99D6-F7CB5970BF86}" srcOrd="0" destOrd="0" presId="urn:microsoft.com/office/officeart/2009/3/layout/StepUpProcess"/>
    <dgm:cxn modelId="{7DAD2AE0-123E-4B79-9F35-72A84EBD30ED}" type="presParOf" srcId="{0E8E3F29-FCCE-413C-8C3F-EAAF28E4A5BD}" destId="{0714836D-4757-4471-BE4A-0B041BF25A00}" srcOrd="1" destOrd="0" presId="urn:microsoft.com/office/officeart/2009/3/layout/StepUpProcess"/>
    <dgm:cxn modelId="{4F657DD0-5B26-46ED-8F3D-98C6DCEABFCD}" type="presParOf" srcId="{0E8E3F29-FCCE-413C-8C3F-EAAF28E4A5BD}" destId="{6405176B-495A-4293-958E-7524E81F53BD}" srcOrd="2" destOrd="0" presId="urn:microsoft.com/office/officeart/2009/3/layout/StepUpProcess"/>
    <dgm:cxn modelId="{A683B9D4-0237-46F3-AE17-D4D7F1436858}" type="presParOf" srcId="{BE530525-E806-4133-A5E5-A1C056CC93E1}" destId="{627A1BFE-B0FC-4180-91BF-D14ED6A6FE34}" srcOrd="1" destOrd="0" presId="urn:microsoft.com/office/officeart/2009/3/layout/StepUpProcess"/>
    <dgm:cxn modelId="{1E08DFCC-1CFC-42E6-BCA9-7D17FC62E5DC}" type="presParOf" srcId="{627A1BFE-B0FC-4180-91BF-D14ED6A6FE34}" destId="{638428EC-2B45-4E12-9737-D02CAC784B19}" srcOrd="0" destOrd="0" presId="urn:microsoft.com/office/officeart/2009/3/layout/StepUpProcess"/>
    <dgm:cxn modelId="{33FA53E0-38B6-4000-9271-BB4B87D47EC8}" type="presParOf" srcId="{BE530525-E806-4133-A5E5-A1C056CC93E1}" destId="{C05C6569-4C92-48C1-87D1-D459B775FED5}" srcOrd="2" destOrd="0" presId="urn:microsoft.com/office/officeart/2009/3/layout/StepUpProcess"/>
    <dgm:cxn modelId="{C76AFE23-9FD7-4552-BE4A-60E17D1E7E5C}" type="presParOf" srcId="{C05C6569-4C92-48C1-87D1-D459B775FED5}" destId="{3CF358F9-44B1-49FC-BADB-7341F27BCFFA}" srcOrd="0" destOrd="0" presId="urn:microsoft.com/office/officeart/2009/3/layout/StepUpProcess"/>
    <dgm:cxn modelId="{53AFCE2D-FE23-4477-900F-5C6361F692F1}" type="presParOf" srcId="{C05C6569-4C92-48C1-87D1-D459B775FED5}" destId="{3B46C85C-3AC9-4891-8F25-0EFFF54C459D}" srcOrd="1" destOrd="0" presId="urn:microsoft.com/office/officeart/2009/3/layout/StepUpProcess"/>
    <dgm:cxn modelId="{5959F8E4-9895-4FB0-A8C9-270428BB6201}" type="presParOf" srcId="{C05C6569-4C92-48C1-87D1-D459B775FED5}" destId="{FE861D7E-BC4F-4AE5-B60D-85BC56FCF898}" srcOrd="2" destOrd="0" presId="urn:microsoft.com/office/officeart/2009/3/layout/StepUpProcess"/>
    <dgm:cxn modelId="{5B1FAF38-EA01-4E1A-87EA-BB923318EBC0}" type="presParOf" srcId="{BE530525-E806-4133-A5E5-A1C056CC93E1}" destId="{3606C83D-92AB-445D-8F8B-3832BF96A887}" srcOrd="3" destOrd="0" presId="urn:microsoft.com/office/officeart/2009/3/layout/StepUpProcess"/>
    <dgm:cxn modelId="{B0940D67-EAEE-4135-98C7-CFCB4B37E3B2}" type="presParOf" srcId="{3606C83D-92AB-445D-8F8B-3832BF96A887}" destId="{C291619D-B6BD-44D4-8A46-CC57433DC33C}" srcOrd="0" destOrd="0" presId="urn:microsoft.com/office/officeart/2009/3/layout/StepUpProcess"/>
    <dgm:cxn modelId="{3781889E-132B-4640-BA3C-A5B9B33504D1}" type="presParOf" srcId="{BE530525-E806-4133-A5E5-A1C056CC93E1}" destId="{42969635-F317-412C-B605-43C472D9E03A}" srcOrd="4" destOrd="0" presId="urn:microsoft.com/office/officeart/2009/3/layout/StepUpProcess"/>
    <dgm:cxn modelId="{9C041D45-1316-44D5-B383-81F195F0EA33}" type="presParOf" srcId="{42969635-F317-412C-B605-43C472D9E03A}" destId="{D7CF4584-C66F-4FFF-9CA6-90EAD05AB771}" srcOrd="0" destOrd="0" presId="urn:microsoft.com/office/officeart/2009/3/layout/StepUpProcess"/>
    <dgm:cxn modelId="{8499DE99-6A38-4CB6-9EFB-1F82F42FDE76}" type="presParOf" srcId="{42969635-F317-412C-B605-43C472D9E03A}" destId="{0F87E558-B2D2-4202-BB05-98AE1AE5B77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6A805-D8C1-4F67-9E4F-559F6C24286D}">
      <dsp:nvSpPr>
        <dsp:cNvPr id="0" name=""/>
        <dsp:cNvSpPr/>
      </dsp:nvSpPr>
      <dsp:spPr>
        <a:xfrm>
          <a:off x="2613660" y="0"/>
          <a:ext cx="4754880" cy="29718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DABE4A-6EA7-4C4B-AFE6-841CAA068F88}">
      <dsp:nvSpPr>
        <dsp:cNvPr id="0" name=""/>
        <dsp:cNvSpPr/>
      </dsp:nvSpPr>
      <dsp:spPr>
        <a:xfrm>
          <a:off x="3217529" y="2051136"/>
          <a:ext cx="123626" cy="1236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35A643-4420-4CB2-A4A1-A129C6342B4F}">
      <dsp:nvSpPr>
        <dsp:cNvPr id="0" name=""/>
        <dsp:cNvSpPr/>
      </dsp:nvSpPr>
      <dsp:spPr>
        <a:xfrm>
          <a:off x="3279343" y="2112949"/>
          <a:ext cx="1107887" cy="858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07" tIns="0" rIns="0" bIns="0" numCol="1" spcCol="1270" anchor="t" anchorCtr="0">
          <a:noAutofit/>
        </a:bodyPr>
        <a:lstStyle/>
        <a:p>
          <a:pPr lvl="0" algn="l" defTabSz="889000">
            <a:lnSpc>
              <a:spcPct val="90000"/>
            </a:lnSpc>
            <a:spcBef>
              <a:spcPct val="0"/>
            </a:spcBef>
            <a:spcAft>
              <a:spcPct val="35000"/>
            </a:spcAft>
          </a:pPr>
          <a:r>
            <a:rPr lang="en-US" sz="2000" kern="1200" dirty="0" err="1" smtClean="0"/>
            <a:t>Piont</a:t>
          </a:r>
          <a:r>
            <a:rPr lang="en-US" sz="2000" kern="1200" dirty="0" smtClean="0"/>
            <a:t>-like particle</a:t>
          </a:r>
          <a:endParaRPr lang="en-US" sz="2000" kern="1200" dirty="0"/>
        </a:p>
      </dsp:txBody>
      <dsp:txXfrm>
        <a:off x="3279343" y="2112949"/>
        <a:ext cx="1107887" cy="858850"/>
      </dsp:txXfrm>
    </dsp:sp>
    <dsp:sp modelId="{07239B0C-D00D-4454-86B1-75E5D84F90B1}">
      <dsp:nvSpPr>
        <dsp:cNvPr id="0" name=""/>
        <dsp:cNvSpPr/>
      </dsp:nvSpPr>
      <dsp:spPr>
        <a:xfrm>
          <a:off x="4308774" y="1243401"/>
          <a:ext cx="223479" cy="2234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6492BE-9E8F-4EAF-99AC-E5E5A747A359}">
      <dsp:nvSpPr>
        <dsp:cNvPr id="0" name=""/>
        <dsp:cNvSpPr/>
      </dsp:nvSpPr>
      <dsp:spPr>
        <a:xfrm>
          <a:off x="4420514" y="1355140"/>
          <a:ext cx="1141171" cy="161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17" tIns="0" rIns="0" bIns="0" numCol="1" spcCol="1270" anchor="t" anchorCtr="0">
          <a:noAutofit/>
        </a:bodyPr>
        <a:lstStyle/>
        <a:p>
          <a:pPr lvl="0" algn="l" defTabSz="889000">
            <a:lnSpc>
              <a:spcPct val="90000"/>
            </a:lnSpc>
            <a:spcBef>
              <a:spcPct val="0"/>
            </a:spcBef>
            <a:spcAft>
              <a:spcPct val="35000"/>
            </a:spcAft>
          </a:pPr>
          <a:r>
            <a:rPr lang="en-US" sz="2000" kern="1200" dirty="0" smtClean="0"/>
            <a:t>Quark model</a:t>
          </a:r>
          <a:endParaRPr lang="en-US" sz="2000" kern="1200" dirty="0"/>
        </a:p>
      </dsp:txBody>
      <dsp:txXfrm>
        <a:off x="4420514" y="1355140"/>
        <a:ext cx="1141171" cy="1616659"/>
      </dsp:txXfrm>
    </dsp:sp>
    <dsp:sp modelId="{67D5A082-B603-43F4-830C-A4C3B3F184D8}">
      <dsp:nvSpPr>
        <dsp:cNvPr id="0" name=""/>
        <dsp:cNvSpPr/>
      </dsp:nvSpPr>
      <dsp:spPr>
        <a:xfrm>
          <a:off x="5621121" y="751865"/>
          <a:ext cx="309067" cy="3090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F8645-D6CB-4E7D-8D26-39E01B0BD857}">
      <dsp:nvSpPr>
        <dsp:cNvPr id="0" name=""/>
        <dsp:cNvSpPr/>
      </dsp:nvSpPr>
      <dsp:spPr>
        <a:xfrm>
          <a:off x="5775655" y="906398"/>
          <a:ext cx="1141171" cy="206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768" tIns="0" rIns="0" bIns="0" numCol="1" spcCol="1270" anchor="t" anchorCtr="0">
          <a:noAutofit/>
        </a:bodyPr>
        <a:lstStyle/>
        <a:p>
          <a:pPr lvl="0" algn="l" defTabSz="889000">
            <a:lnSpc>
              <a:spcPct val="90000"/>
            </a:lnSpc>
            <a:spcBef>
              <a:spcPct val="0"/>
            </a:spcBef>
            <a:spcAft>
              <a:spcPct val="35000"/>
            </a:spcAft>
          </a:pPr>
          <a:r>
            <a:rPr lang="en-US" sz="2000" kern="1200" dirty="0" smtClean="0"/>
            <a:t>QCD!</a:t>
          </a:r>
          <a:endParaRPr lang="en-US" sz="2000" kern="1200" dirty="0"/>
        </a:p>
      </dsp:txBody>
      <dsp:txXfrm>
        <a:off x="5775655" y="906398"/>
        <a:ext cx="1141171" cy="206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BB548-9A20-478B-99D6-F7CB5970BF86}">
      <dsp:nvSpPr>
        <dsp:cNvPr id="0" name=""/>
        <dsp:cNvSpPr/>
      </dsp:nvSpPr>
      <dsp:spPr>
        <a:xfrm rot="5400000">
          <a:off x="412419" y="1438317"/>
          <a:ext cx="1234261" cy="205378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14836D-4757-4471-BE4A-0B041BF25A00}">
      <dsp:nvSpPr>
        <dsp:cNvPr id="0" name=""/>
        <dsp:cNvSpPr/>
      </dsp:nvSpPr>
      <dsp:spPr>
        <a:xfrm>
          <a:off x="206390" y="2051956"/>
          <a:ext cx="1854167" cy="1625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Models:</a:t>
          </a:r>
        </a:p>
        <a:p>
          <a:pPr lvl="0" algn="l" defTabSz="889000">
            <a:lnSpc>
              <a:spcPct val="90000"/>
            </a:lnSpc>
            <a:spcBef>
              <a:spcPct val="0"/>
            </a:spcBef>
            <a:spcAft>
              <a:spcPct val="35000"/>
            </a:spcAft>
          </a:pPr>
          <a:r>
            <a:rPr lang="en-US" sz="2000" b="0" kern="1200" dirty="0" smtClean="0">
              <a:solidFill>
                <a:srgbClr val="0033CC"/>
              </a:solidFill>
            </a:rPr>
            <a:t>NR quarks</a:t>
          </a:r>
        </a:p>
        <a:p>
          <a:pPr lvl="0" algn="l" defTabSz="889000">
            <a:lnSpc>
              <a:spcPct val="90000"/>
            </a:lnSpc>
            <a:spcBef>
              <a:spcPct val="0"/>
            </a:spcBef>
            <a:spcAft>
              <a:spcPct val="35000"/>
            </a:spcAft>
          </a:pPr>
          <a:r>
            <a:rPr lang="en-US" sz="2000" b="0" kern="1200" dirty="0" smtClean="0">
              <a:solidFill>
                <a:srgbClr val="0033CC"/>
              </a:solidFill>
            </a:rPr>
            <a:t>Bags</a:t>
          </a:r>
        </a:p>
        <a:p>
          <a:pPr lvl="0" algn="l" defTabSz="889000">
            <a:lnSpc>
              <a:spcPct val="90000"/>
            </a:lnSpc>
            <a:spcBef>
              <a:spcPct val="0"/>
            </a:spcBef>
            <a:spcAft>
              <a:spcPct val="35000"/>
            </a:spcAft>
          </a:pPr>
          <a:r>
            <a:rPr lang="en-US" sz="2000" b="0" kern="1200" dirty="0" smtClean="0">
              <a:solidFill>
                <a:srgbClr val="0033CC"/>
              </a:solidFill>
            </a:rPr>
            <a:t>Chiral quarks</a:t>
          </a:r>
        </a:p>
        <a:p>
          <a:pPr lvl="0" algn="l" defTabSz="889000">
            <a:lnSpc>
              <a:spcPct val="90000"/>
            </a:lnSpc>
            <a:spcBef>
              <a:spcPct val="0"/>
            </a:spcBef>
            <a:spcAft>
              <a:spcPct val="35000"/>
            </a:spcAft>
          </a:pPr>
          <a:endParaRPr lang="en-US" sz="1600" kern="1200" dirty="0"/>
        </a:p>
      </dsp:txBody>
      <dsp:txXfrm>
        <a:off x="206390" y="2051956"/>
        <a:ext cx="1854167" cy="1625286"/>
      </dsp:txXfrm>
    </dsp:sp>
    <dsp:sp modelId="{6405176B-495A-4293-958E-7524E81F53BD}">
      <dsp:nvSpPr>
        <dsp:cNvPr id="0" name=""/>
        <dsp:cNvSpPr/>
      </dsp:nvSpPr>
      <dsp:spPr>
        <a:xfrm>
          <a:off x="1710714" y="1287115"/>
          <a:ext cx="349842" cy="34984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F358F9-44B1-49FC-BADB-7341F27BCFFA}">
      <dsp:nvSpPr>
        <dsp:cNvPr id="0" name=""/>
        <dsp:cNvSpPr/>
      </dsp:nvSpPr>
      <dsp:spPr>
        <a:xfrm rot="5400000">
          <a:off x="2682282" y="876637"/>
          <a:ext cx="1234261" cy="205378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46C85C-3AC9-4891-8F25-0EFFF54C459D}">
      <dsp:nvSpPr>
        <dsp:cNvPr id="0" name=""/>
        <dsp:cNvSpPr/>
      </dsp:nvSpPr>
      <dsp:spPr>
        <a:xfrm>
          <a:off x="2476253" y="1490276"/>
          <a:ext cx="1854167" cy="1625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Approximate QCD</a:t>
          </a:r>
        </a:p>
        <a:p>
          <a:pPr lvl="0" algn="l" defTabSz="889000">
            <a:lnSpc>
              <a:spcPct val="90000"/>
            </a:lnSpc>
            <a:spcBef>
              <a:spcPct val="0"/>
            </a:spcBef>
            <a:spcAft>
              <a:spcPct val="35000"/>
            </a:spcAft>
          </a:pPr>
          <a:r>
            <a:rPr lang="en-US" sz="2000" kern="1200" dirty="0" smtClean="0">
              <a:solidFill>
                <a:srgbClr val="0033CC"/>
              </a:solidFill>
            </a:rPr>
            <a:t>QCD sum rules</a:t>
          </a:r>
        </a:p>
        <a:p>
          <a:pPr lvl="0" algn="l" defTabSz="889000">
            <a:lnSpc>
              <a:spcPct val="90000"/>
            </a:lnSpc>
            <a:spcBef>
              <a:spcPct val="0"/>
            </a:spcBef>
            <a:spcAft>
              <a:spcPct val="35000"/>
            </a:spcAft>
          </a:pPr>
          <a:r>
            <a:rPr lang="en-US" sz="2000" kern="1200" dirty="0" smtClean="0">
              <a:solidFill>
                <a:srgbClr val="0033CC"/>
              </a:solidFill>
            </a:rPr>
            <a:t>Schwinger-Dyson</a:t>
          </a:r>
          <a:endParaRPr lang="en-US" sz="2000" kern="1200" dirty="0">
            <a:solidFill>
              <a:srgbClr val="0033CC"/>
            </a:solidFill>
          </a:endParaRPr>
        </a:p>
      </dsp:txBody>
      <dsp:txXfrm>
        <a:off x="2476253" y="1490276"/>
        <a:ext cx="1854167" cy="1625286"/>
      </dsp:txXfrm>
    </dsp:sp>
    <dsp:sp modelId="{FE861D7E-BC4F-4AE5-B60D-85BC56FCF898}">
      <dsp:nvSpPr>
        <dsp:cNvPr id="0" name=""/>
        <dsp:cNvSpPr/>
      </dsp:nvSpPr>
      <dsp:spPr>
        <a:xfrm>
          <a:off x="3980577" y="725435"/>
          <a:ext cx="349842" cy="34984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CF4584-C66F-4FFF-9CA6-90EAD05AB771}">
      <dsp:nvSpPr>
        <dsp:cNvPr id="0" name=""/>
        <dsp:cNvSpPr/>
      </dsp:nvSpPr>
      <dsp:spPr>
        <a:xfrm rot="5400000">
          <a:off x="4952145" y="314957"/>
          <a:ext cx="1234261" cy="205378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7E558-B2D2-4202-BB05-98AE1AE5B774}">
      <dsp:nvSpPr>
        <dsp:cNvPr id="0" name=""/>
        <dsp:cNvSpPr/>
      </dsp:nvSpPr>
      <dsp:spPr>
        <a:xfrm>
          <a:off x="4746116" y="928596"/>
          <a:ext cx="1854167" cy="1625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Lattice QCD</a:t>
          </a:r>
          <a:endParaRPr lang="en-US" sz="2000" kern="1200" dirty="0"/>
        </a:p>
      </dsp:txBody>
      <dsp:txXfrm>
        <a:off x="4746116" y="928596"/>
        <a:ext cx="1854167" cy="162528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2A13E0-58B6-489C-A881-CF1F986F0515}" type="datetimeFigureOut">
              <a:rPr lang="en-US" smtClean="0"/>
              <a:t>9/14/2014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D36826-6807-4742-86C3-D24C43BB315E}" type="slidenum">
              <a:rPr lang="en-US" smtClean="0"/>
              <a:t>‹#›</a:t>
            </a:fld>
            <a:endParaRPr lang="en-US"/>
          </a:p>
        </p:txBody>
      </p:sp>
    </p:spTree>
    <p:extLst>
      <p:ext uri="{BB962C8B-B14F-4D97-AF65-F5344CB8AC3E}">
        <p14:creationId xmlns:p14="http://schemas.microsoft.com/office/powerpoint/2010/main" val="156013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150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B4CC9B59-A6B0-4C78-8246-2BA0E5B4F161}" type="datetimeFigureOut">
              <a:rPr lang="zh-CN" altLang="en-US"/>
              <a:pPr>
                <a:defRPr/>
              </a:pPr>
              <a:t>2014/9/14</a:t>
            </a:fld>
            <a:endParaRPr lang="en-US" altLang="zh-CN"/>
          </a:p>
        </p:txBody>
      </p:sp>
      <p:sp>
        <p:nvSpPr>
          <p:cNvPr id="3076" name="Rectangle 4"/>
          <p:cNvSpPr>
            <a:spLocks noGrp="1" noRot="1" noChangeAspect="1" noChangeArrowheads="1" noTextEdit="1"/>
          </p:cNvSpPr>
          <p:nvPr>
            <p:ph type="sldImg" idx="2"/>
          </p:nvPr>
        </p:nvSpPr>
        <p:spPr bwMode="auto">
          <a:xfrm>
            <a:off x="954088" y="685800"/>
            <a:ext cx="4949825"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150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2150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991F8CE-B45C-4C5C-BDD3-F7BC28F635CA}" type="slidenum">
              <a:rPr lang="zh-CN" altLang="en-US"/>
              <a:pPr>
                <a:defRPr/>
              </a:pPr>
              <a:t>‹#›</a:t>
            </a:fld>
            <a:endParaRPr lang="en-US" altLang="zh-CN"/>
          </a:p>
        </p:txBody>
      </p:sp>
    </p:spTree>
    <p:extLst>
      <p:ext uri="{BB962C8B-B14F-4D97-AF65-F5344CB8AC3E}">
        <p14:creationId xmlns:p14="http://schemas.microsoft.com/office/powerpoint/2010/main" val="88691991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800" smtClean="0"/>
              <a:t>To understand better the dynamics we need</a:t>
            </a:r>
          </a:p>
          <a:p>
            <a:pPr lvl="1" eaLnBrk="1" hangingPunct="1">
              <a:buFontTx/>
              <a:buChar char="•"/>
            </a:pPr>
            <a:r>
              <a:rPr lang="en-US" sz="1800" smtClean="0"/>
              <a:t>Study orbital motion, move from 1D to 3D, </a:t>
            </a:r>
          </a:p>
          <a:p>
            <a:pPr lvl="1" eaLnBrk="1" hangingPunct="1">
              <a:buFontTx/>
              <a:buChar char="•"/>
            </a:pPr>
            <a:r>
              <a:rPr lang="en-US" sz="1800" smtClean="0"/>
              <a:t>Study interactions and correlations of spin, longitudinal and transverse degrees of freedom</a:t>
            </a:r>
          </a:p>
          <a:p>
            <a:endParaRPr lang="en-US" smtClean="0"/>
          </a:p>
          <a:p>
            <a:r>
              <a:rPr lang="it-IT" b="1" smtClean="0"/>
              <a:t>Here is what we understand under the 3D structure of the nucleon. It is basicaly encoded in this two tables of functions describing transverse momentum and space distributions of quark with different polarizations in proton with different polarizations.. </a:t>
            </a:r>
            <a:endParaRPr lang="en-US" smtClean="0"/>
          </a:p>
        </p:txBody>
      </p:sp>
      <p:sp>
        <p:nvSpPr>
          <p:cNvPr id="4" name="Footer Placeholder 3"/>
          <p:cNvSpPr>
            <a:spLocks noGrp="1"/>
          </p:cNvSpPr>
          <p:nvPr>
            <p:ph type="ftr" sz="quarter" idx="4"/>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sz="1200"/>
          </a:p>
        </p:txBody>
      </p:sp>
      <p:sp>
        <p:nvSpPr>
          <p:cNvPr id="5" name="Slide Number Placeholder 4"/>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114C3EDD-C7A5-42B5-9C13-E3120B456A9E}" type="slidenum">
              <a:rPr lang="en-US" sz="1200">
                <a:solidFill>
                  <a:srgbClr val="FF0000"/>
                </a:solidFill>
              </a:rPr>
              <a:pPr/>
              <a:t>28</a:t>
            </a:fld>
            <a:endParaRPr lang="en-US" sz="1200">
              <a:solidFill>
                <a:srgbClr val="FF0000"/>
              </a:solidFill>
            </a:endParaRPr>
          </a:p>
        </p:txBody>
      </p:sp>
    </p:spTree>
    <p:extLst>
      <p:ext uri="{BB962C8B-B14F-4D97-AF65-F5344CB8AC3E}">
        <p14:creationId xmlns:p14="http://schemas.microsoft.com/office/powerpoint/2010/main" val="189937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11"/>
          <p:cNvSpPr>
            <a:spLocks noGrp="1" noChangeArrowheads="1"/>
          </p:cNvSpPr>
          <p:nvPr>
            <p:ph type="dt" sz="half" idx="10"/>
          </p:nvPr>
        </p:nvSpPr>
        <p:spPr>
          <a:xfrm>
            <a:off x="608806" y="6324600"/>
            <a:ext cx="2063750" cy="457200"/>
          </a:xfrm>
          <a:ln/>
        </p:spPr>
        <p:txBody>
          <a:bodyPr/>
          <a:lstStyle>
            <a:lvl1pPr>
              <a:defRPr sz="1400" b="0">
                <a:solidFill>
                  <a:schemeClr val="bg1"/>
                </a:solidFill>
              </a:defRPr>
            </a:lvl1pPr>
          </a:lstStyle>
          <a:p>
            <a:pPr>
              <a:defRPr/>
            </a:pPr>
            <a:fld id="{620D47C7-4BF3-4242-8A5C-E9AD2BE9FD25}" type="datetime1">
              <a:rPr lang="en-US" altLang="zh-CN" smtClean="0"/>
              <a:pPr>
                <a:defRPr/>
              </a:pPr>
              <a:t>9/14/2014</a:t>
            </a:fld>
            <a:endParaRPr lang="en-US" altLang="zh-CN" dirty="0"/>
          </a:p>
        </p:txBody>
      </p:sp>
      <p:sp>
        <p:nvSpPr>
          <p:cNvPr id="6" name="Rectangle 13"/>
          <p:cNvSpPr>
            <a:spLocks noGrp="1" noChangeArrowheads="1"/>
          </p:cNvSpPr>
          <p:nvPr>
            <p:ph type="sldNum" sz="quarter" idx="12"/>
          </p:nvPr>
        </p:nvSpPr>
        <p:spPr>
          <a:xfrm>
            <a:off x="7627938" y="6248400"/>
            <a:ext cx="2063750" cy="454742"/>
          </a:xfrm>
          <a:ln/>
        </p:spPr>
        <p:txBody>
          <a:bodyPr/>
          <a:lstStyle>
            <a:lvl1pPr>
              <a:defRPr>
                <a:solidFill>
                  <a:schemeClr val="bg1"/>
                </a:solidFill>
              </a:defRPr>
            </a:lvl1pPr>
          </a:lstStyle>
          <a:p>
            <a:pPr>
              <a:defRPr/>
            </a:pPr>
            <a:fld id="{097C99E8-DC55-46DF-AABF-9CC1A984AA53}" type="slidenum">
              <a:rPr lang="en-US" altLang="zh-CN" smtClean="0"/>
              <a:pPr>
                <a:defRPr/>
              </a:pPr>
              <a:t>‹#›</a:t>
            </a:fld>
            <a:endParaRPr lang="en-US" altLang="zh-CN" dirty="0"/>
          </a:p>
        </p:txBody>
      </p:sp>
    </p:spTree>
    <p:extLst>
      <p:ext uri="{BB962C8B-B14F-4D97-AF65-F5344CB8AC3E}">
        <p14:creationId xmlns:p14="http://schemas.microsoft.com/office/powerpoint/2010/main" val="18324782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31013" y="-533400"/>
            <a:ext cx="2124075" cy="6400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533400"/>
            <a:ext cx="6221413" cy="6400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fld id="{C0563FBD-9A17-4B97-8B1D-619658FC7353}" type="datetime1">
              <a:rPr lang="en-US" altLang="zh-CN" smtClean="0"/>
              <a:t>9/14/2014</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D2C1AA9B-73DF-4637-8081-CA945293E491}" type="slidenum">
              <a:rPr lang="en-US" altLang="zh-CN"/>
              <a:pPr>
                <a:defRPr/>
              </a:pPr>
              <a:t>‹#›</a:t>
            </a:fld>
            <a:endParaRPr lang="en-US" altLang="zh-CN"/>
          </a:p>
        </p:txBody>
      </p:sp>
    </p:spTree>
    <p:extLst>
      <p:ext uri="{BB962C8B-B14F-4D97-AF65-F5344CB8AC3E}">
        <p14:creationId xmlns:p14="http://schemas.microsoft.com/office/powerpoint/2010/main" val="38505006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533400"/>
            <a:ext cx="7793037" cy="1462088"/>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270000"/>
            <a:ext cx="8497888" cy="4597400"/>
          </a:xfrm>
        </p:spPr>
        <p:txBody>
          <a:bodyPr/>
          <a:lstStyle/>
          <a:p>
            <a:pPr lvl="0"/>
            <a:endParaRPr lang="zh-CN" altLang="en-US" noProof="0" smtClean="0"/>
          </a:p>
        </p:txBody>
      </p:sp>
      <p:sp>
        <p:nvSpPr>
          <p:cNvPr id="4" name="Rectangle 11"/>
          <p:cNvSpPr>
            <a:spLocks noGrp="1" noChangeArrowheads="1"/>
          </p:cNvSpPr>
          <p:nvPr>
            <p:ph type="dt" sz="half" idx="10"/>
          </p:nvPr>
        </p:nvSpPr>
        <p:spPr>
          <a:ln/>
        </p:spPr>
        <p:txBody>
          <a:bodyPr/>
          <a:lstStyle>
            <a:lvl1pPr>
              <a:defRPr>
                <a:solidFill>
                  <a:schemeClr val="bg1"/>
                </a:solidFill>
              </a:defRPr>
            </a:lvl1pPr>
          </a:lstStyle>
          <a:p>
            <a:pPr>
              <a:defRPr/>
            </a:pPr>
            <a:fld id="{89C258EC-208E-4447-9FA6-CFE1212189D2}" type="datetime1">
              <a:rPr lang="en-US" altLang="zh-CN" smtClean="0"/>
              <a:pPr>
                <a:defRPr/>
              </a:pPr>
              <a:t>9/14/2014</a:t>
            </a:fld>
            <a:endParaRPr lang="en-US" altLang="zh-CN"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solidFill>
                  <a:schemeClr val="bg1"/>
                </a:solidFill>
              </a:defRPr>
            </a:lvl1pPr>
          </a:lstStyle>
          <a:p>
            <a:pPr>
              <a:defRPr/>
            </a:pPr>
            <a:fld id="{91CDCB17-9FA3-419A-9AE9-D362E3DDAF3B}" type="slidenum">
              <a:rPr lang="en-US" altLang="zh-CN" smtClean="0"/>
              <a:pPr>
                <a:defRPr/>
              </a:pPr>
              <a:t>‹#›</a:t>
            </a:fld>
            <a:endParaRPr lang="en-US" altLang="zh-CN" dirty="0"/>
          </a:p>
        </p:txBody>
      </p:sp>
    </p:spTree>
    <p:extLst>
      <p:ext uri="{BB962C8B-B14F-4D97-AF65-F5344CB8AC3E}">
        <p14:creationId xmlns:p14="http://schemas.microsoft.com/office/powerpoint/2010/main" val="19356442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76200"/>
            <a:ext cx="8440738" cy="70008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95300" y="1270000"/>
            <a:ext cx="4525963" cy="4597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73663" y="1270000"/>
            <a:ext cx="4525962" cy="4597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fld id="{5D79F26A-DB53-441A-8940-76E35754496B}" type="datetime1">
              <a:rPr lang="en-US" altLang="zh-CN" smtClean="0"/>
              <a:t>9/14/2014</a:t>
            </a:fld>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0A3068EF-8538-4D30-A344-9237EE4D22B2}" type="slidenum">
              <a:rPr lang="en-US" altLang="zh-CN"/>
              <a:pPr>
                <a:defRPr/>
              </a:pPr>
              <a:t>‹#›</a:t>
            </a:fld>
            <a:endParaRPr lang="en-US" altLang="zh-CN"/>
          </a:p>
        </p:txBody>
      </p:sp>
    </p:spTree>
    <p:extLst>
      <p:ext uri="{BB962C8B-B14F-4D97-AF65-F5344CB8AC3E}">
        <p14:creationId xmlns:p14="http://schemas.microsoft.com/office/powerpoint/2010/main" val="3542704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5"/>
            <a:ext cx="8418513" cy="1470025"/>
          </a:xfrm>
        </p:spPr>
        <p:txBody>
          <a:bodyPr/>
          <a:lstStyle>
            <a:lvl1pPr>
              <a:defRPr b="1"/>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485900" y="3886200"/>
            <a:ext cx="6932613" cy="1752600"/>
          </a:xfrm>
        </p:spPr>
        <p:txBody>
          <a:bodyPr/>
          <a:lstStyle>
            <a:lvl1pPr marL="0" indent="0" algn="ctr">
              <a:buNone/>
              <a:defRPr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dirty="0" smtClean="0"/>
              <a:t>单击此处编辑母版副标题样式</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fld id="{61C3A727-183D-47A7-AC06-91ADB46993A6}" type="datetime1">
              <a:rPr lang="en-US" altLang="zh-CN" smtClean="0"/>
              <a:t>9/14/2014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65C4CAC-A0CD-4DC9-849F-4C34BD10B9FA}" type="slidenum">
              <a:rPr lang="zh-CN" altLang="en-US"/>
              <a:pPr>
                <a:defRPr/>
              </a:pPr>
              <a:t>‹#›</a:t>
            </a:fld>
            <a:endParaRPr lang="en-US" altLang="zh-CN"/>
          </a:p>
        </p:txBody>
      </p:sp>
    </p:spTree>
    <p:extLst>
      <p:ext uri="{BB962C8B-B14F-4D97-AF65-F5344CB8AC3E}">
        <p14:creationId xmlns:p14="http://schemas.microsoft.com/office/powerpoint/2010/main" val="39763992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b="1"/>
            </a:lvl1pPr>
            <a:lvl2pPr>
              <a:defRPr b="1"/>
            </a:lvl2pPr>
            <a:lvl3pPr>
              <a:defRPr b="1"/>
            </a:lvl3pPr>
            <a:lvl4pPr>
              <a:defRPr b="1"/>
            </a:lvl4pPr>
            <a:lvl5pPr>
              <a:defRPr b="1"/>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fld id="{966DCF8C-CEBB-44F5-9979-7386DAB0765A}" type="datetime1">
              <a:rPr lang="en-US" altLang="zh-CN" smtClean="0"/>
              <a:t>9/14/2014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6DE853F-2B3D-406E-BF29-9965A6B347F4}" type="slidenum">
              <a:rPr lang="zh-CN" altLang="en-US"/>
              <a:pPr>
                <a:defRPr/>
              </a:pPr>
              <a:t>‹#›</a:t>
            </a:fld>
            <a:endParaRPr lang="en-US" altLang="zh-CN"/>
          </a:p>
        </p:txBody>
      </p:sp>
    </p:spTree>
    <p:extLst>
      <p:ext uri="{BB962C8B-B14F-4D97-AF65-F5344CB8AC3E}">
        <p14:creationId xmlns:p14="http://schemas.microsoft.com/office/powerpoint/2010/main" val="38094095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18512"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185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5E4F1E98-1A05-420C-8DAB-84B094CE9FFE}" type="datetime1">
              <a:rPr lang="en-US" altLang="zh-CN" smtClean="0"/>
              <a:t>9/14/2014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560D999-3735-4C90-AF88-533128FF282B}" type="slidenum">
              <a:rPr lang="zh-CN" altLang="en-US"/>
              <a:pPr>
                <a:defRPr/>
              </a:pPr>
              <a:t>‹#›</a:t>
            </a:fld>
            <a:endParaRPr lang="en-US" altLang="zh-CN"/>
          </a:p>
        </p:txBody>
      </p:sp>
    </p:spTree>
    <p:extLst>
      <p:ext uri="{BB962C8B-B14F-4D97-AF65-F5344CB8AC3E}">
        <p14:creationId xmlns:p14="http://schemas.microsoft.com/office/powerpoint/2010/main" val="16164316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0"/>
            <a:ext cx="43799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27613"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5FC3576B-B6DC-4A41-A011-6D3A131B4D3B}" type="datetime1">
              <a:rPr lang="en-US" altLang="zh-CN" smtClean="0"/>
              <a:t>9/14/2014</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2549FBD-3087-4C65-AB91-B721A7E46D67}" type="slidenum">
              <a:rPr lang="zh-CN" altLang="en-US"/>
              <a:pPr>
                <a:defRPr/>
              </a:pPr>
              <a:t>‹#›</a:t>
            </a:fld>
            <a:endParaRPr lang="en-US" altLang="zh-CN"/>
          </a:p>
        </p:txBody>
      </p:sp>
    </p:spTree>
    <p:extLst>
      <p:ext uri="{BB962C8B-B14F-4D97-AF65-F5344CB8AC3E}">
        <p14:creationId xmlns:p14="http://schemas.microsoft.com/office/powerpoint/2010/main" val="27404957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078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078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4DBDDC0A-DDFE-457C-920B-C9B822E1DFF7}" type="datetime1">
              <a:rPr lang="en-US" altLang="zh-CN" smtClean="0"/>
              <a:t>9/14/2014</a:t>
            </a:fld>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96A132A-10DA-46E1-B3BC-3F9E37FE0046}" type="slidenum">
              <a:rPr lang="zh-CN" altLang="en-US"/>
              <a:pPr>
                <a:defRPr/>
              </a:pPr>
              <a:t>‹#›</a:t>
            </a:fld>
            <a:endParaRPr lang="en-US" altLang="zh-CN"/>
          </a:p>
        </p:txBody>
      </p:sp>
    </p:spTree>
    <p:extLst>
      <p:ext uri="{BB962C8B-B14F-4D97-AF65-F5344CB8AC3E}">
        <p14:creationId xmlns:p14="http://schemas.microsoft.com/office/powerpoint/2010/main" val="37777053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57449D31-5450-4299-B435-1DDAEAC31543}" type="datetime1">
              <a:rPr lang="en-US" altLang="zh-CN" smtClean="0"/>
              <a:t>9/14/2014</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9DA38963-D1D9-4574-A33F-9C80F9D5FD19}" type="slidenum">
              <a:rPr lang="zh-CN" altLang="en-US"/>
              <a:pPr>
                <a:defRPr/>
              </a:pPr>
              <a:t>‹#›</a:t>
            </a:fld>
            <a:endParaRPr lang="en-US" altLang="zh-CN"/>
          </a:p>
        </p:txBody>
      </p:sp>
    </p:spTree>
    <p:extLst>
      <p:ext uri="{BB962C8B-B14F-4D97-AF65-F5344CB8AC3E}">
        <p14:creationId xmlns:p14="http://schemas.microsoft.com/office/powerpoint/2010/main" val="2747684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2B887BE-FA53-42C2-BE6F-2361046EB340}" type="datetime1">
              <a:rPr lang="en-US" altLang="zh-CN" smtClean="0"/>
              <a:t>9/14/2014</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DD1E051D-ACCD-4306-AFD0-4DCB99700141}" type="slidenum">
              <a:rPr lang="zh-CN" altLang="en-US"/>
              <a:pPr>
                <a:defRPr/>
              </a:pPr>
              <a:t>‹#›</a:t>
            </a:fld>
            <a:endParaRPr lang="en-US" altLang="zh-CN"/>
          </a:p>
        </p:txBody>
      </p:sp>
    </p:spTree>
    <p:extLst>
      <p:ext uri="{BB962C8B-B14F-4D97-AF65-F5344CB8AC3E}">
        <p14:creationId xmlns:p14="http://schemas.microsoft.com/office/powerpoint/2010/main" val="4399639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1"/>
          <p:cNvSpPr>
            <a:spLocks noGrp="1" noChangeArrowheads="1"/>
          </p:cNvSpPr>
          <p:nvPr>
            <p:ph type="dt" sz="half" idx="10"/>
          </p:nvPr>
        </p:nvSpPr>
        <p:spPr>
          <a:ln/>
        </p:spPr>
        <p:txBody>
          <a:bodyPr/>
          <a:lstStyle>
            <a:lvl1pPr>
              <a:defRPr>
                <a:solidFill>
                  <a:schemeClr val="bg1"/>
                </a:solidFill>
              </a:defRPr>
            </a:lvl1pPr>
          </a:lstStyle>
          <a:p>
            <a:pPr>
              <a:defRPr/>
            </a:pPr>
            <a:fld id="{9A33E181-2204-4E4C-9670-03A6FBC288C4}" type="datetime1">
              <a:rPr lang="en-US" altLang="zh-CN" smtClean="0"/>
              <a:pPr>
                <a:defRPr/>
              </a:pPr>
              <a:t>9/14/2014</a:t>
            </a:fld>
            <a:endParaRPr lang="en-US" altLang="zh-CN"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solidFill>
                  <a:schemeClr val="bg1"/>
                </a:solidFill>
              </a:defRPr>
            </a:lvl1pPr>
          </a:lstStyle>
          <a:p>
            <a:pPr>
              <a:defRPr/>
            </a:pPr>
            <a:fld id="{80D03E39-CA25-47C6-8291-537E082CEF3F}" type="slidenum">
              <a:rPr lang="en-US" altLang="zh-CN" smtClean="0"/>
              <a:pPr>
                <a:defRPr/>
              </a:pPr>
              <a:t>‹#›</a:t>
            </a:fld>
            <a:endParaRPr lang="en-US" altLang="zh-CN" dirty="0"/>
          </a:p>
        </p:txBody>
      </p:sp>
    </p:spTree>
    <p:extLst>
      <p:ext uri="{BB962C8B-B14F-4D97-AF65-F5344CB8AC3E}">
        <p14:creationId xmlns:p14="http://schemas.microsoft.com/office/powerpoint/2010/main" val="40338233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1913"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7A5880F7-4CC5-49BC-BCDD-EA9AA4E65684}" type="datetime1">
              <a:rPr lang="en-US" altLang="zh-CN" smtClean="0"/>
              <a:t>9/14/2014</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1818F8DA-F1AF-4BBD-A399-D69F6D98DBF7}" type="slidenum">
              <a:rPr lang="zh-CN" altLang="en-US"/>
              <a:pPr>
                <a:defRPr/>
              </a:pPr>
              <a:t>‹#›</a:t>
            </a:fld>
            <a:endParaRPr lang="en-US" altLang="zh-CN"/>
          </a:p>
        </p:txBody>
      </p:sp>
    </p:spTree>
    <p:extLst>
      <p:ext uri="{BB962C8B-B14F-4D97-AF65-F5344CB8AC3E}">
        <p14:creationId xmlns:p14="http://schemas.microsoft.com/office/powerpoint/2010/main" val="37372784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2012"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20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41513" y="5367338"/>
            <a:ext cx="59420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C1C2D722-395F-464F-A06E-175B000431B6}" type="datetime1">
              <a:rPr lang="en-US" altLang="zh-CN" smtClean="0"/>
              <a:t>9/14/2014</a:t>
            </a:fld>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1A5FDDA-E28B-442E-BD53-1CA552D68DCB}" type="slidenum">
              <a:rPr lang="zh-CN" altLang="en-US"/>
              <a:pPr>
                <a:defRPr/>
              </a:pPr>
              <a:t>‹#›</a:t>
            </a:fld>
            <a:endParaRPr lang="en-US" altLang="zh-CN"/>
          </a:p>
        </p:txBody>
      </p:sp>
    </p:spTree>
    <p:extLst>
      <p:ext uri="{BB962C8B-B14F-4D97-AF65-F5344CB8AC3E}">
        <p14:creationId xmlns:p14="http://schemas.microsoft.com/office/powerpoint/2010/main" val="13694478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1BA35F3D-8A1F-465A-8A0D-2664D240D381}" type="datetime1">
              <a:rPr lang="en-US" altLang="zh-CN" smtClean="0"/>
              <a:t>9/14/2014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41BC9D2-A451-4E83-A8AB-CEC779B192F6}" type="slidenum">
              <a:rPr lang="zh-CN" altLang="en-US"/>
              <a:pPr>
                <a:defRPr/>
              </a:pPr>
              <a:t>‹#›</a:t>
            </a:fld>
            <a:endParaRPr lang="en-US" altLang="zh-CN"/>
          </a:p>
        </p:txBody>
      </p:sp>
    </p:spTree>
    <p:extLst>
      <p:ext uri="{BB962C8B-B14F-4D97-AF65-F5344CB8AC3E}">
        <p14:creationId xmlns:p14="http://schemas.microsoft.com/office/powerpoint/2010/main" val="312976695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274638"/>
            <a:ext cx="222726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274638"/>
            <a:ext cx="653415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67331537-02E3-4754-947F-6AF901933D3F}" type="datetime1">
              <a:rPr lang="en-US" altLang="zh-CN" smtClean="0"/>
              <a:t>9/14/2014</a:t>
            </a:fld>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7806585-C448-420C-B613-9D0462F5AAC9}" type="slidenum">
              <a:rPr lang="zh-CN" altLang="en-US"/>
              <a:pPr>
                <a:defRPr/>
              </a:pPr>
              <a:t>‹#›</a:t>
            </a:fld>
            <a:endParaRPr lang="en-US" altLang="zh-CN"/>
          </a:p>
        </p:txBody>
      </p:sp>
    </p:spTree>
    <p:extLst>
      <p:ext uri="{BB962C8B-B14F-4D97-AF65-F5344CB8AC3E}">
        <p14:creationId xmlns:p14="http://schemas.microsoft.com/office/powerpoint/2010/main" val="13426440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70000"/>
            <a:ext cx="4171950" cy="459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81550" y="1270000"/>
            <a:ext cx="4173538" cy="459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fld id="{550156CE-84F7-4C13-9508-D2213C5441E3}" type="datetime1">
              <a:rPr lang="en-US" altLang="zh-CN" smtClean="0"/>
              <a:t>9/14/2014</a:t>
            </a:fld>
            <a:endParaRPr lang="en-US" altLang="zh-CN"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xfrm>
            <a:off x="7627938" y="6248400"/>
            <a:ext cx="2063750" cy="457200"/>
          </a:xfrm>
          <a:ln/>
        </p:spPr>
        <p:txBody>
          <a:bodyPr/>
          <a:lstStyle>
            <a:lvl1pPr>
              <a:defRPr>
                <a:solidFill>
                  <a:schemeClr val="bg1"/>
                </a:solidFill>
              </a:defRPr>
            </a:lvl1pPr>
          </a:lstStyle>
          <a:p>
            <a:pPr>
              <a:defRPr/>
            </a:pPr>
            <a:fld id="{EFF212AF-2833-438D-B767-EFEC1D66CC90}" type="slidenum">
              <a:rPr lang="en-US" altLang="zh-CN" smtClean="0"/>
              <a:pPr>
                <a:defRPr/>
              </a:pPr>
              <a:t>‹#›</a:t>
            </a:fld>
            <a:endParaRPr lang="en-US" altLang="zh-CN" dirty="0"/>
          </a:p>
        </p:txBody>
      </p:sp>
    </p:spTree>
    <p:extLst>
      <p:ext uri="{BB962C8B-B14F-4D97-AF65-F5344CB8AC3E}">
        <p14:creationId xmlns:p14="http://schemas.microsoft.com/office/powerpoint/2010/main" val="10793474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Grp="1" noChangeArrowheads="1"/>
          </p:cNvSpPr>
          <p:nvPr>
            <p:ph type="dt" sz="half" idx="10"/>
          </p:nvPr>
        </p:nvSpPr>
        <p:spPr>
          <a:ln/>
        </p:spPr>
        <p:txBody>
          <a:bodyPr/>
          <a:lstStyle>
            <a:lvl1pPr>
              <a:defRPr/>
            </a:lvl1pPr>
          </a:lstStyle>
          <a:p>
            <a:pPr>
              <a:defRPr/>
            </a:pPr>
            <a:fld id="{948E8ABE-DC1C-4F68-9A56-DB4CEEE2C7AA}" type="datetime1">
              <a:rPr lang="en-US" altLang="zh-CN" smtClean="0"/>
              <a:t>9/14/2014</a:t>
            </a:fld>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E2F35C6D-F6E0-4C25-831A-A214755C363A}" type="slidenum">
              <a:rPr lang="en-US" altLang="zh-CN"/>
              <a:pPr>
                <a:defRPr/>
              </a:pPr>
              <a:t>‹#›</a:t>
            </a:fld>
            <a:endParaRPr lang="en-US" altLang="zh-CN"/>
          </a:p>
        </p:txBody>
      </p:sp>
    </p:spTree>
    <p:extLst>
      <p:ext uri="{BB962C8B-B14F-4D97-AF65-F5344CB8AC3E}">
        <p14:creationId xmlns:p14="http://schemas.microsoft.com/office/powerpoint/2010/main" val="4668368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
          <p:cNvSpPr>
            <a:spLocks noGrp="1" noChangeArrowheads="1"/>
          </p:cNvSpPr>
          <p:nvPr>
            <p:ph type="dt" sz="half" idx="10"/>
          </p:nvPr>
        </p:nvSpPr>
        <p:spPr>
          <a:ln/>
        </p:spPr>
        <p:txBody>
          <a:bodyPr/>
          <a:lstStyle>
            <a:lvl1pPr>
              <a:defRPr/>
            </a:lvl1pPr>
          </a:lstStyle>
          <a:p>
            <a:pPr>
              <a:defRPr/>
            </a:pPr>
            <a:fld id="{86639ADA-709C-4DE9-888F-663E71542C36}" type="datetime1">
              <a:rPr lang="en-US" altLang="zh-CN" smtClean="0"/>
              <a:t>9/14/2014</a:t>
            </a:fld>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E0219376-EEEE-446E-BB57-1E1668B6EE79}" type="slidenum">
              <a:rPr lang="en-US" altLang="zh-CN"/>
              <a:pPr>
                <a:defRPr/>
              </a:pPr>
              <a:t>‹#›</a:t>
            </a:fld>
            <a:endParaRPr lang="en-US" altLang="zh-CN"/>
          </a:p>
        </p:txBody>
      </p:sp>
    </p:spTree>
    <p:extLst>
      <p:ext uri="{BB962C8B-B14F-4D97-AF65-F5344CB8AC3E}">
        <p14:creationId xmlns:p14="http://schemas.microsoft.com/office/powerpoint/2010/main" val="35102624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solidFill>
                  <a:schemeClr val="bg1"/>
                </a:solidFill>
              </a:defRPr>
            </a:lvl1pPr>
          </a:lstStyle>
          <a:p>
            <a:pPr>
              <a:defRPr/>
            </a:pPr>
            <a:fld id="{4CB0B595-5651-44FC-B58C-289A2DFA0E58}" type="datetime1">
              <a:rPr lang="en-US" altLang="zh-CN" smtClean="0"/>
              <a:pPr>
                <a:defRPr/>
              </a:pPr>
              <a:t>9/14/2014</a:t>
            </a:fld>
            <a:endParaRPr lang="en-US" altLang="zh-CN" dirty="0"/>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solidFill>
                  <a:schemeClr val="bg1"/>
                </a:solidFill>
              </a:defRPr>
            </a:lvl1pPr>
          </a:lstStyle>
          <a:p>
            <a:pPr>
              <a:defRPr/>
            </a:pPr>
            <a:fld id="{8AE2DF9F-EF95-4EC9-AB4C-D25787F54F66}" type="slidenum">
              <a:rPr lang="en-US" altLang="zh-CN" smtClean="0"/>
              <a:pPr>
                <a:defRPr/>
              </a:pPr>
              <a:t>‹#›</a:t>
            </a:fld>
            <a:endParaRPr lang="en-US" altLang="zh-CN" dirty="0"/>
          </a:p>
        </p:txBody>
      </p:sp>
    </p:spTree>
    <p:extLst>
      <p:ext uri="{BB962C8B-B14F-4D97-AF65-F5344CB8AC3E}">
        <p14:creationId xmlns:p14="http://schemas.microsoft.com/office/powerpoint/2010/main" val="13920170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fld id="{3461CD11-256F-46A5-A2C4-D5789C84BB9C}" type="datetime1">
              <a:rPr lang="en-US" altLang="zh-CN" smtClean="0"/>
              <a:t>9/14/2014</a:t>
            </a:fld>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B3B3BF3E-2266-48B9-83F1-236F7046C88B}" type="slidenum">
              <a:rPr lang="en-US" altLang="zh-CN"/>
              <a:pPr>
                <a:defRPr/>
              </a:pPr>
              <a:t>‹#›</a:t>
            </a:fld>
            <a:endParaRPr lang="en-US" altLang="zh-CN"/>
          </a:p>
        </p:txBody>
      </p:sp>
    </p:spTree>
    <p:extLst>
      <p:ext uri="{BB962C8B-B14F-4D97-AF65-F5344CB8AC3E}">
        <p14:creationId xmlns:p14="http://schemas.microsoft.com/office/powerpoint/2010/main" val="7351727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fld id="{2C6A9D3F-ECCF-458B-8000-F867F828ACE4}" type="datetime1">
              <a:rPr lang="en-US" altLang="zh-CN" smtClean="0"/>
              <a:t>9/14/2014</a:t>
            </a:fld>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C31ECF58-D9AB-45CC-A20D-8F75F6004752}" type="slidenum">
              <a:rPr lang="en-US" altLang="zh-CN"/>
              <a:pPr>
                <a:defRPr/>
              </a:pPr>
              <a:t>‹#›</a:t>
            </a:fld>
            <a:endParaRPr lang="en-US" altLang="zh-CN"/>
          </a:p>
        </p:txBody>
      </p:sp>
    </p:spTree>
    <p:extLst>
      <p:ext uri="{BB962C8B-B14F-4D97-AF65-F5344CB8AC3E}">
        <p14:creationId xmlns:p14="http://schemas.microsoft.com/office/powerpoint/2010/main" val="7136880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fld id="{22C36AB0-776E-4BF4-A3CF-776E65571C49}" type="datetime1">
              <a:rPr lang="en-US" altLang="zh-CN" smtClean="0"/>
              <a:t>9/14/2014</a:t>
            </a:fld>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997719AD-36C4-4F4A-9383-58914D920572}" type="slidenum">
              <a:rPr lang="en-US" altLang="zh-CN"/>
              <a:pPr>
                <a:defRPr/>
              </a:pPr>
              <a:t>‹#›</a:t>
            </a:fld>
            <a:endParaRPr lang="en-US" altLang="zh-CN"/>
          </a:p>
        </p:txBody>
      </p:sp>
    </p:spTree>
    <p:extLst>
      <p:ext uri="{BB962C8B-B14F-4D97-AF65-F5344CB8AC3E}">
        <p14:creationId xmlns:p14="http://schemas.microsoft.com/office/powerpoint/2010/main" val="34519053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userDrawn="1"/>
        </p:nvSpPr>
        <p:spPr bwMode="ltGray">
          <a:xfrm>
            <a:off x="76200" y="76200"/>
            <a:ext cx="9753600" cy="762000"/>
          </a:xfrm>
          <a:prstGeom prst="rect">
            <a:avLst/>
          </a:prstGeom>
          <a:solidFill>
            <a:srgbClr val="0071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defRPr/>
            </a:pPr>
            <a:endParaRPr lang="zh-CN" altLang="en-US" smtClean="0"/>
          </a:p>
        </p:txBody>
      </p:sp>
      <p:sp>
        <p:nvSpPr>
          <p:cNvPr id="1027" name="Rectangle 9"/>
          <p:cNvSpPr>
            <a:spLocks noGrp="1" noChangeArrowheads="1"/>
          </p:cNvSpPr>
          <p:nvPr>
            <p:ph type="title"/>
          </p:nvPr>
        </p:nvSpPr>
        <p:spPr bwMode="auto">
          <a:xfrm>
            <a:off x="914400" y="76200"/>
            <a:ext cx="8440738"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8" name="Rectangle 10"/>
          <p:cNvSpPr>
            <a:spLocks noGrp="1" noChangeArrowheads="1"/>
          </p:cNvSpPr>
          <p:nvPr>
            <p:ph type="body" idx="1"/>
          </p:nvPr>
        </p:nvSpPr>
        <p:spPr bwMode="auto">
          <a:xfrm>
            <a:off x="495300" y="1270000"/>
            <a:ext cx="920432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6635" name="Rectangle 11"/>
          <p:cNvSpPr>
            <a:spLocks noGrp="1" noChangeArrowheads="1"/>
          </p:cNvSpPr>
          <p:nvPr>
            <p:ph type="dt" sz="half" idx="2"/>
          </p:nvPr>
        </p:nvSpPr>
        <p:spPr bwMode="auto">
          <a:xfrm>
            <a:off x="837406" y="63246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a typeface="宋体" pitchFamily="2" charset="-122"/>
              </a:defRPr>
            </a:lvl1pPr>
          </a:lstStyle>
          <a:p>
            <a:pPr>
              <a:defRPr/>
            </a:pPr>
            <a:fld id="{1F46E0BF-43DC-43B3-A060-E2FE5B28189C}" type="datetime1">
              <a:rPr lang="en-US" altLang="zh-CN" smtClean="0"/>
              <a:t>9/14/2014</a:t>
            </a:fld>
            <a:endParaRPr lang="en-US" altLang="zh-CN"/>
          </a:p>
        </p:txBody>
      </p:sp>
      <p:sp>
        <p:nvSpPr>
          <p:cNvPr id="26636" name="Rectangle 12"/>
          <p:cNvSpPr>
            <a:spLocks noGrp="1" noChangeArrowheads="1"/>
          </p:cNvSpPr>
          <p:nvPr>
            <p:ph type="ftr" sz="quarter" idx="3"/>
          </p:nvPr>
        </p:nvSpPr>
        <p:spPr bwMode="auto">
          <a:xfrm>
            <a:off x="3962400" y="6172200"/>
            <a:ext cx="3135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a typeface="宋体" pitchFamily="2" charset="-122"/>
              </a:defRPr>
            </a:lvl1pPr>
          </a:lstStyle>
          <a:p>
            <a:pPr>
              <a:defRPr/>
            </a:pPr>
            <a:endParaRPr lang="en-US" altLang="zh-CN"/>
          </a:p>
        </p:txBody>
      </p:sp>
      <p:sp>
        <p:nvSpPr>
          <p:cNvPr id="26637" name="Rectangle 13"/>
          <p:cNvSpPr>
            <a:spLocks noGrp="1" noChangeArrowheads="1"/>
          </p:cNvSpPr>
          <p:nvPr>
            <p:ph type="sldNum" sz="quarter" idx="4"/>
          </p:nvPr>
        </p:nvSpPr>
        <p:spPr bwMode="auto">
          <a:xfrm>
            <a:off x="7627938" y="61722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961DD94B-ADCB-408B-B3FF-22E82CDA36BA}" type="slidenum">
              <a:rPr lang="en-US" altLang="zh-CN"/>
              <a:pPr>
                <a:defRPr/>
              </a:pPr>
              <a:t>‹#›</a:t>
            </a:fld>
            <a:endParaRPr lang="en-US" altLang="zh-CN"/>
          </a:p>
        </p:txBody>
      </p:sp>
      <p:sp>
        <p:nvSpPr>
          <p:cNvPr id="1032" name="Rectangle 15"/>
          <p:cNvSpPr>
            <a:spLocks noChangeArrowheads="1"/>
          </p:cNvSpPr>
          <p:nvPr userDrawn="1"/>
        </p:nvSpPr>
        <p:spPr bwMode="ltGray">
          <a:xfrm>
            <a:off x="77788" y="6400800"/>
            <a:ext cx="9752012" cy="381000"/>
          </a:xfrm>
          <a:prstGeom prst="rect">
            <a:avLst/>
          </a:prstGeom>
          <a:solidFill>
            <a:srgbClr val="0071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defRPr/>
            </a:pPr>
            <a:endParaRPr lang="zh-CN" altLang="en-US" smtClean="0"/>
          </a:p>
        </p:txBody>
      </p:sp>
      <p:sp>
        <p:nvSpPr>
          <p:cNvPr id="1033" name="Text Box 17"/>
          <p:cNvSpPr txBox="1">
            <a:spLocks noChangeArrowheads="1"/>
          </p:cNvSpPr>
          <p:nvPr userDrawn="1"/>
        </p:nvSpPr>
        <p:spPr bwMode="auto">
          <a:xfrm>
            <a:off x="7575778" y="6400800"/>
            <a:ext cx="22878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defRPr/>
            </a:pPr>
            <a:r>
              <a:rPr lang="en-US" altLang="zh-CN" b="1" dirty="0" smtClean="0">
                <a:solidFill>
                  <a:schemeClr val="bg1"/>
                </a:solidFill>
                <a:ea typeface="楷体_GB2312" pitchFamily="49" charset="-122"/>
              </a:rPr>
              <a:t>Nucleon</a:t>
            </a:r>
            <a:r>
              <a:rPr lang="en-US" altLang="zh-CN" b="1" baseline="0" dirty="0" smtClean="0">
                <a:solidFill>
                  <a:schemeClr val="bg1"/>
                </a:solidFill>
                <a:ea typeface="楷体_GB2312" pitchFamily="49" charset="-122"/>
              </a:rPr>
              <a:t> Structure</a:t>
            </a:r>
            <a:endParaRPr lang="zh-CN" altLang="en-US" b="1" dirty="0" smtClean="0">
              <a:solidFill>
                <a:schemeClr val="bg1"/>
              </a:solidFill>
              <a:ea typeface="楷体_GB2312" pitchFamily="49" charset="-122"/>
            </a:endParaRPr>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hf hdr="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Tahoma" pitchFamily="34" charset="0"/>
          <a:ea typeface="黑体" pitchFamily="2" charset="-122"/>
        </a:defRPr>
      </a:lvl2pPr>
      <a:lvl3pPr algn="l" rtl="0" eaLnBrk="0" fontAlgn="base" hangingPunct="0">
        <a:spcBef>
          <a:spcPct val="0"/>
        </a:spcBef>
        <a:spcAft>
          <a:spcPct val="0"/>
        </a:spcAft>
        <a:defRPr sz="3600">
          <a:solidFill>
            <a:schemeClr val="bg1"/>
          </a:solidFill>
          <a:latin typeface="Tahoma" pitchFamily="34" charset="0"/>
          <a:ea typeface="黑体" pitchFamily="2" charset="-122"/>
        </a:defRPr>
      </a:lvl3pPr>
      <a:lvl4pPr algn="l" rtl="0" eaLnBrk="0" fontAlgn="base" hangingPunct="0">
        <a:spcBef>
          <a:spcPct val="0"/>
        </a:spcBef>
        <a:spcAft>
          <a:spcPct val="0"/>
        </a:spcAft>
        <a:defRPr sz="3600">
          <a:solidFill>
            <a:schemeClr val="bg1"/>
          </a:solidFill>
          <a:latin typeface="Tahoma" pitchFamily="34" charset="0"/>
          <a:ea typeface="黑体" pitchFamily="2" charset="-122"/>
        </a:defRPr>
      </a:lvl4pPr>
      <a:lvl5pPr algn="l" rtl="0" eaLnBrk="0" fontAlgn="base" hangingPunct="0">
        <a:spcBef>
          <a:spcPct val="0"/>
        </a:spcBef>
        <a:spcAft>
          <a:spcPct val="0"/>
        </a:spcAft>
        <a:defRPr sz="3600">
          <a:solidFill>
            <a:schemeClr val="bg1"/>
          </a:solidFill>
          <a:latin typeface="Tahoma" pitchFamily="34" charset="0"/>
          <a:ea typeface="黑体" pitchFamily="2" charset="-122"/>
        </a:defRPr>
      </a:lvl5pPr>
      <a:lvl6pPr marL="457200" algn="l" rtl="0" fontAlgn="base">
        <a:spcBef>
          <a:spcPct val="0"/>
        </a:spcBef>
        <a:spcAft>
          <a:spcPct val="0"/>
        </a:spcAft>
        <a:defRPr sz="4400">
          <a:solidFill>
            <a:schemeClr val="tx2"/>
          </a:solidFill>
          <a:latin typeface="Tahoma" pitchFamily="34" charset="0"/>
          <a:ea typeface="黑体" pitchFamily="2" charset="-122"/>
        </a:defRPr>
      </a:lvl6pPr>
      <a:lvl7pPr marL="914400" algn="l" rtl="0" fontAlgn="base">
        <a:spcBef>
          <a:spcPct val="0"/>
        </a:spcBef>
        <a:spcAft>
          <a:spcPct val="0"/>
        </a:spcAft>
        <a:defRPr sz="4400">
          <a:solidFill>
            <a:schemeClr val="tx2"/>
          </a:solidFill>
          <a:latin typeface="Tahoma" pitchFamily="34" charset="0"/>
          <a:ea typeface="黑体" pitchFamily="2" charset="-122"/>
        </a:defRPr>
      </a:lvl7pPr>
      <a:lvl8pPr marL="1371600" algn="l" rtl="0" fontAlgn="base">
        <a:spcBef>
          <a:spcPct val="0"/>
        </a:spcBef>
        <a:spcAft>
          <a:spcPct val="0"/>
        </a:spcAft>
        <a:defRPr sz="4400">
          <a:solidFill>
            <a:schemeClr val="tx2"/>
          </a:solidFill>
          <a:latin typeface="Tahoma" pitchFamily="34" charset="0"/>
          <a:ea typeface="黑体" pitchFamily="2" charset="-122"/>
        </a:defRPr>
      </a:lvl8pPr>
      <a:lvl9pPr marL="1828800" algn="l" rtl="0" fontAlgn="base">
        <a:spcBef>
          <a:spcPct val="0"/>
        </a:spcBef>
        <a:spcAft>
          <a:spcPct val="0"/>
        </a:spcAft>
        <a:defRPr sz="4400">
          <a:solidFill>
            <a:schemeClr val="tx2"/>
          </a:solidFill>
          <a:latin typeface="Tahoma" pitchFamily="34" charset="0"/>
          <a:ea typeface="黑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000">
          <a:solidFill>
            <a:srgbClr val="000066"/>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è"/>
        <a:defRPr sz="2800">
          <a:solidFill>
            <a:srgbClr val="CC0000"/>
          </a:solidFill>
          <a:latin typeface="+mn-lt"/>
          <a:ea typeface="楷体_GB2312" pitchFamily="49" charset="-122"/>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宋体" pitchFamily="2" charset="-122"/>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4638"/>
            <a:ext cx="89138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Rectangle 3"/>
          <p:cNvSpPr>
            <a:spLocks noGrp="1" noChangeArrowheads="1"/>
          </p:cNvSpPr>
          <p:nvPr>
            <p:ph type="body" idx="1"/>
          </p:nvPr>
        </p:nvSpPr>
        <p:spPr bwMode="auto">
          <a:xfrm>
            <a:off x="495300" y="1600200"/>
            <a:ext cx="891381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51556"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ea typeface="宋体" pitchFamily="2" charset="-122"/>
              </a:defRPr>
            </a:lvl1pPr>
          </a:lstStyle>
          <a:p>
            <a:pPr>
              <a:defRPr/>
            </a:pPr>
            <a:fld id="{7A16621B-707C-4889-8B4E-417B01BFEE96}" type="datetime1">
              <a:rPr lang="en-US" altLang="zh-CN" smtClean="0"/>
              <a:t>9/14/2014</a:t>
            </a:fld>
            <a:endParaRPr lang="en-US" altLang="zh-CN"/>
          </a:p>
        </p:txBody>
      </p:sp>
      <p:sp>
        <p:nvSpPr>
          <p:cNvPr id="151557" name="Rectangle 5"/>
          <p:cNvSpPr>
            <a:spLocks noGrp="1" noChangeArrowheads="1"/>
          </p:cNvSpPr>
          <p:nvPr>
            <p:ph type="ftr" sz="quarter" idx="3"/>
          </p:nvPr>
        </p:nvSpPr>
        <p:spPr bwMode="auto">
          <a:xfrm>
            <a:off x="3384550" y="6245225"/>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ea typeface="宋体" pitchFamily="2" charset="-122"/>
              </a:defRPr>
            </a:lvl1pPr>
          </a:lstStyle>
          <a:p>
            <a:pPr>
              <a:defRPr/>
            </a:pPr>
            <a:endParaRPr lang="en-US" altLang="zh-CN"/>
          </a:p>
        </p:txBody>
      </p:sp>
      <p:sp>
        <p:nvSpPr>
          <p:cNvPr id="151558" name="Rectangle 6"/>
          <p:cNvSpPr>
            <a:spLocks noGrp="1" noChangeArrowheads="1"/>
          </p:cNvSpPr>
          <p:nvPr>
            <p:ph type="sldNum" sz="quarter" idx="4"/>
          </p:nvPr>
        </p:nvSpPr>
        <p:spPr bwMode="auto">
          <a:xfrm>
            <a:off x="7097713"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A9227DE5-E7F4-48B5-B6B8-43136C37D3A4}"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hyperlink" Target="http://images.google.com/imgres?imgurl=http://www.aip.org/png/images/quark-spin-png.jpg&amp;imgrefurl=http://www.aip.org/png/2003/207.htm&amp;h=450&amp;w=450&amp;sz=45&amp;hl=en&amp;start=20&amp;um=1&amp;tbnid=mChNhGdeBPq1CM:&amp;tbnh=127&amp;tbnw=127&amp;prev=/images?q%3Dspin%2Bproton%26svnum%3D10%26um%3D1%26hl%3Den%26rls%3Dcom.microsoft:en-US"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3.jpeg"/><Relationship Id="rId4" Type="http://schemas.openxmlformats.org/officeDocument/2006/relationships/diagramQuickStyle" Target="../diagrams/quickStyle1.xm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B315F-6ACC-4F29-BBE0-D47DDC577FF6}" type="datetime1">
              <a:rPr lang="en-US" altLang="zh-CN" smtClean="0"/>
              <a:pPr/>
              <a:t>9/14/2014</a:t>
            </a:fld>
            <a:endParaRPr lang="en-US" altLang="zh-CN"/>
          </a:p>
        </p:txBody>
      </p:sp>
      <p:sp>
        <p:nvSpPr>
          <p:cNvPr id="4" name="Slide Number Placeholder 3"/>
          <p:cNvSpPr>
            <a:spLocks noGrp="1"/>
          </p:cNvSpPr>
          <p:nvPr>
            <p:ph type="sldNum" sz="quarter" idx="12"/>
          </p:nvPr>
        </p:nvSpPr>
        <p:spPr/>
        <p:txBody>
          <a:bodyPr/>
          <a:lstStyle/>
          <a:p>
            <a:fld id="{DD1E051D-ACCD-4306-AFD0-4DCB99700141}" type="slidenum">
              <a:rPr lang="zh-CN" altLang="en-US" smtClean="0"/>
              <a:pPr/>
              <a:t>1</a:t>
            </a:fld>
            <a:endParaRPr lang="en-US" altLang="zh-CN"/>
          </a:p>
        </p:txBody>
      </p:sp>
      <p:sp>
        <p:nvSpPr>
          <p:cNvPr id="4098" name="Rectangle 2"/>
          <p:cNvSpPr>
            <a:spLocks noGrp="1" noChangeArrowheads="1"/>
          </p:cNvSpPr>
          <p:nvPr>
            <p:ph type="ctrTitle" idx="4294967295"/>
          </p:nvPr>
        </p:nvSpPr>
        <p:spPr>
          <a:xfrm>
            <a:off x="532606" y="1219200"/>
            <a:ext cx="8420100" cy="1905000"/>
          </a:xfrm>
        </p:spPr>
        <p:txBody>
          <a:bodyPr anchor="b"/>
          <a:lstStyle/>
          <a:p>
            <a:pPr eaLnBrk="1" hangingPunct="1"/>
            <a:r>
              <a:rPr lang="en-US" altLang="zh-CN" sz="4800" b="1" dirty="0" smtClean="0">
                <a:solidFill>
                  <a:srgbClr val="0000CC"/>
                </a:solidFill>
                <a:ea typeface="黑体" panose="02010609060101010101" pitchFamily="49" charset="-122"/>
              </a:rPr>
              <a:t>Theoretical </a:t>
            </a:r>
            <a:r>
              <a:rPr lang="en-US" altLang="zh-CN" sz="4800" b="1" dirty="0" smtClean="0">
                <a:solidFill>
                  <a:srgbClr val="0000CC"/>
                </a:solidFill>
                <a:ea typeface="黑体" panose="02010609060101010101" pitchFamily="49" charset="-122"/>
              </a:rPr>
              <a:t>Issues </a:t>
            </a:r>
            <a:br>
              <a:rPr lang="en-US" altLang="zh-CN" sz="4800" b="1" dirty="0" smtClean="0">
                <a:solidFill>
                  <a:srgbClr val="0000CC"/>
                </a:solidFill>
                <a:ea typeface="黑体" panose="02010609060101010101" pitchFamily="49" charset="-122"/>
              </a:rPr>
            </a:br>
            <a:r>
              <a:rPr lang="en-US" altLang="zh-CN" sz="4800" b="1" dirty="0" smtClean="0">
                <a:solidFill>
                  <a:srgbClr val="0000CC"/>
                </a:solidFill>
                <a:ea typeface="黑体" panose="02010609060101010101" pitchFamily="49" charset="-122"/>
              </a:rPr>
              <a:t>in Nucleon Structure</a:t>
            </a:r>
            <a:endParaRPr lang="zh-CN" altLang="en-US" sz="4800" b="1" dirty="0" smtClean="0">
              <a:solidFill>
                <a:srgbClr val="0000CC"/>
              </a:solidFill>
              <a:ea typeface="黑体" panose="02010609060101010101" pitchFamily="49" charset="-122"/>
            </a:endParaRPr>
          </a:p>
        </p:txBody>
      </p:sp>
      <p:sp>
        <p:nvSpPr>
          <p:cNvPr id="4099" name="Rectangle 3"/>
          <p:cNvSpPr>
            <a:spLocks noGrp="1" noChangeArrowheads="1"/>
          </p:cNvSpPr>
          <p:nvPr>
            <p:ph type="subTitle" idx="4294967295"/>
          </p:nvPr>
        </p:nvSpPr>
        <p:spPr>
          <a:xfrm>
            <a:off x="2437606" y="3733800"/>
            <a:ext cx="6934200" cy="2057400"/>
          </a:xfrm>
        </p:spPr>
        <p:txBody>
          <a:bodyPr/>
          <a:lstStyle/>
          <a:p>
            <a:pPr marL="0" indent="0" algn="ctr" eaLnBrk="1" hangingPunct="1">
              <a:buFontTx/>
              <a:buNone/>
            </a:pPr>
            <a:r>
              <a:rPr lang="en-US" altLang="zh-CN" sz="2800" dirty="0" smtClean="0">
                <a:solidFill>
                  <a:srgbClr val="000066"/>
                </a:solidFill>
                <a:latin typeface="Times New Roman" panose="02020603050405020304" pitchFamily="18" charset="0"/>
                <a:ea typeface="SimHei" panose="02010609060101010101" pitchFamily="49" charset="-122"/>
                <a:cs typeface="Times New Roman" panose="02020603050405020304" pitchFamily="18" charset="0"/>
              </a:rPr>
              <a:t>Xiangdong Ji</a:t>
            </a:r>
          </a:p>
          <a:p>
            <a:pPr marL="0" indent="0" algn="ctr" eaLnBrk="1" hangingPunct="1">
              <a:buFontTx/>
              <a:buNone/>
            </a:pPr>
            <a:r>
              <a:rPr lang="en-US" altLang="zh-CN" sz="2800" dirty="0" smtClean="0">
                <a:solidFill>
                  <a:srgbClr val="000066"/>
                </a:solidFill>
                <a:latin typeface="Times New Roman" panose="02020603050405020304" pitchFamily="18" charset="0"/>
                <a:ea typeface="SimHei" panose="02010609060101010101" pitchFamily="49" charset="-122"/>
                <a:cs typeface="Times New Roman" panose="02020603050405020304" pitchFamily="18" charset="0"/>
              </a:rPr>
              <a:t>University of Maryland</a:t>
            </a:r>
            <a:endParaRPr lang="en-US" altLang="zh-CN" sz="2800" dirty="0">
              <a:solidFill>
                <a:srgbClr val="000066"/>
              </a:solidFill>
              <a:latin typeface="Times New Roman" panose="02020603050405020304" pitchFamily="18" charset="0"/>
              <a:ea typeface="SimHei" panose="02010609060101010101" pitchFamily="49" charset="-122"/>
              <a:cs typeface="Times New Roman" panose="02020603050405020304" pitchFamily="18" charset="0"/>
            </a:endParaRPr>
          </a:p>
          <a:p>
            <a:pPr marL="0" indent="0" algn="ctr" eaLnBrk="1" hangingPunct="1">
              <a:buFontTx/>
              <a:buNone/>
            </a:pPr>
            <a:r>
              <a:rPr lang="en-US" altLang="zh-CN" sz="2800" dirty="0" smtClean="0">
                <a:solidFill>
                  <a:srgbClr val="000066"/>
                </a:solidFill>
                <a:latin typeface="Times New Roman" panose="02020603050405020304" pitchFamily="18" charset="0"/>
                <a:ea typeface="SimHei" panose="02010609060101010101" pitchFamily="49" charset="-122"/>
                <a:cs typeface="Times New Roman" panose="02020603050405020304" pitchFamily="18" charset="0"/>
              </a:rPr>
              <a:t>   </a:t>
            </a:r>
            <a:r>
              <a:rPr lang="en-US" altLang="zh-CN" sz="2400" dirty="0" smtClean="0">
                <a:solidFill>
                  <a:srgbClr val="00B050"/>
                </a:solidFill>
                <a:latin typeface="Times New Roman" panose="02020603050405020304" pitchFamily="18" charset="0"/>
                <a:ea typeface="SimHei" panose="02010609060101010101" pitchFamily="49" charset="-122"/>
                <a:cs typeface="Times New Roman" panose="02020603050405020304" pitchFamily="18" charset="0"/>
              </a:rPr>
              <a:t>QCD Town Meeting</a:t>
            </a:r>
            <a:r>
              <a:rPr lang="zh-CN" altLang="en-US" sz="2400" dirty="0" smtClean="0">
                <a:solidFill>
                  <a:srgbClr val="00B050"/>
                </a:solidFill>
                <a:latin typeface="Times New Roman" panose="02020603050405020304" pitchFamily="18" charset="0"/>
                <a:ea typeface="SimHei" panose="02010609060101010101" pitchFamily="49" charset="-122"/>
                <a:cs typeface="Times New Roman" panose="02020603050405020304" pitchFamily="18" charset="0"/>
              </a:rPr>
              <a:t>， </a:t>
            </a:r>
            <a:endParaRPr lang="en-US" altLang="zh-CN" sz="2400" dirty="0" smtClean="0">
              <a:solidFill>
                <a:srgbClr val="00B050"/>
              </a:solidFill>
              <a:latin typeface="Times New Roman" panose="02020603050405020304" pitchFamily="18" charset="0"/>
              <a:ea typeface="SimHei" panose="02010609060101010101" pitchFamily="49" charset="-122"/>
              <a:cs typeface="Times New Roman" panose="02020603050405020304" pitchFamily="18" charset="0"/>
            </a:endParaRPr>
          </a:p>
          <a:p>
            <a:pPr marL="0" indent="0" algn="ctr" eaLnBrk="1" hangingPunct="1">
              <a:buFontTx/>
              <a:buNone/>
            </a:pPr>
            <a:r>
              <a:rPr lang="en-US" altLang="zh-CN" sz="2400" dirty="0" smtClean="0">
                <a:solidFill>
                  <a:srgbClr val="00B050"/>
                </a:solidFill>
                <a:latin typeface="Times New Roman" panose="02020603050405020304" pitchFamily="18" charset="0"/>
                <a:ea typeface="SimHei" panose="02010609060101010101" pitchFamily="49" charset="-122"/>
                <a:cs typeface="Times New Roman" panose="02020603050405020304" pitchFamily="18" charset="0"/>
              </a:rPr>
              <a:t>Philadelphia, Sept 15, 2014</a:t>
            </a:r>
            <a:endParaRPr lang="en-US" altLang="zh-CN" sz="2400" dirty="0">
              <a:solidFill>
                <a:srgbClr val="00B050"/>
              </a:solidFill>
              <a:latin typeface="Times New Roman" panose="02020603050405020304" pitchFamily="18" charset="0"/>
              <a:ea typeface="SimHei" panose="02010609060101010101" pitchFamily="49" charset="-122"/>
              <a:cs typeface="Times New Roman" panose="02020603050405020304" pitchFamily="18" charset="0"/>
            </a:endParaRPr>
          </a:p>
        </p:txBody>
      </p:sp>
      <p:pic>
        <p:nvPicPr>
          <p:cNvPr id="8194" name="Picture 2" descr="http://ts1.mm.bing.net/th?&amp;id=HN.607994673057367750&amp;w=317&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406" y="3732212"/>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4800" dirty="0" smtClean="0"/>
              <a:t>Recent </a:t>
            </a:r>
            <a:r>
              <a:rPr lang="en-US" sz="4800" dirty="0"/>
              <a:t>p</a:t>
            </a:r>
            <a:r>
              <a:rPr lang="en-US" sz="4800" dirty="0" smtClean="0"/>
              <a:t>rogress: some examples</a:t>
            </a:r>
            <a:endParaRPr lang="en-US" sz="4800" dirty="0"/>
          </a:p>
        </p:txBody>
      </p:sp>
      <p:sp>
        <p:nvSpPr>
          <p:cNvPr id="4" name="Date Placeholder 3"/>
          <p:cNvSpPr>
            <a:spLocks noGrp="1"/>
          </p:cNvSpPr>
          <p:nvPr>
            <p:ph type="dt" sz="half" idx="10"/>
          </p:nvPr>
        </p:nvSpPr>
        <p:spPr/>
        <p:txBody>
          <a:bodyPr/>
          <a:lstStyle/>
          <a:p>
            <a:pPr>
              <a:defRPr/>
            </a:pPr>
            <a:fld id="{9A33E181-2204-4E4C-9670-03A6FBC288C4}" type="datetime1">
              <a:rPr lang="en-US" altLang="zh-CN" smtClean="0"/>
              <a:pPr>
                <a:defRPr/>
              </a:pPr>
              <a:t>9/14/2014</a:t>
            </a:fld>
            <a:endParaRPr lang="en-US" altLang="zh-CN" dirty="0"/>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80D03E39-CA25-47C6-8291-537E082CEF3F}" type="slidenum">
              <a:rPr lang="en-US" altLang="zh-CN" smtClean="0"/>
              <a:pPr>
                <a:defRPr/>
              </a:pPr>
              <a:t>10</a:t>
            </a:fld>
            <a:endParaRPr lang="en-US" altLang="zh-CN" dirty="0"/>
          </a:p>
        </p:txBody>
      </p:sp>
    </p:spTree>
    <p:extLst>
      <p:ext uri="{BB962C8B-B14F-4D97-AF65-F5344CB8AC3E}">
        <p14:creationId xmlns:p14="http://schemas.microsoft.com/office/powerpoint/2010/main" val="309187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206" y="76200"/>
            <a:ext cx="8305800" cy="736600"/>
          </a:xfrm>
        </p:spPr>
        <p:txBody>
          <a:bodyPr/>
          <a:lstStyle/>
          <a:p>
            <a:r>
              <a:rPr lang="en-US" dirty="0" smtClean="0"/>
              <a:t>Much has been learnt since </a:t>
            </a:r>
            <a:r>
              <a:rPr lang="en-US" dirty="0" smtClean="0"/>
              <a:t>1970’s</a:t>
            </a:r>
            <a:endParaRPr lang="en-US" dirty="0"/>
          </a:p>
        </p:txBody>
      </p:sp>
      <p:sp>
        <p:nvSpPr>
          <p:cNvPr id="3" name="Content Placeholder 2"/>
          <p:cNvSpPr>
            <a:spLocks noGrp="1"/>
          </p:cNvSpPr>
          <p:nvPr>
            <p:ph idx="1"/>
          </p:nvPr>
        </p:nvSpPr>
        <p:spPr/>
        <p:txBody>
          <a:bodyPr/>
          <a:lstStyle/>
          <a:p>
            <a:r>
              <a:rPr lang="en-US" dirty="0" err="1" smtClean="0"/>
              <a:t>Partonic</a:t>
            </a:r>
            <a:r>
              <a:rPr lang="en-US" dirty="0" smtClean="0"/>
              <a:t> structure of the </a:t>
            </a:r>
            <a:r>
              <a:rPr lang="en-US" dirty="0" smtClean="0"/>
              <a:t>nucleon and </a:t>
            </a:r>
            <a:r>
              <a:rPr lang="en-US" dirty="0" smtClean="0"/>
              <a:t>its </a:t>
            </a:r>
            <a:r>
              <a:rPr lang="en-US" dirty="0" smtClean="0"/>
              <a:t>spin</a:t>
            </a:r>
            <a:endParaRPr lang="en-US" dirty="0" smtClean="0"/>
          </a:p>
          <a:p>
            <a:pPr lvl="1"/>
            <a:r>
              <a:rPr lang="en-US" dirty="0" smtClean="0"/>
              <a:t>DIS and hadron scattering have evolved into a standard tool for exploring the </a:t>
            </a:r>
            <a:r>
              <a:rPr lang="en-US" dirty="0" err="1" smtClean="0"/>
              <a:t>parton</a:t>
            </a:r>
            <a:r>
              <a:rPr lang="en-US" dirty="0" smtClean="0"/>
              <a:t> structure of the nucleon</a:t>
            </a:r>
          </a:p>
          <a:p>
            <a:r>
              <a:rPr lang="en-US" dirty="0" smtClean="0"/>
              <a:t>Importance of </a:t>
            </a:r>
            <a:r>
              <a:rPr lang="en-US" dirty="0" smtClean="0"/>
              <a:t>meson </a:t>
            </a:r>
            <a:r>
              <a:rPr lang="en-US" dirty="0" smtClean="0"/>
              <a:t>D.O.F.</a:t>
            </a:r>
            <a:endParaRPr lang="en-US" dirty="0" smtClean="0"/>
          </a:p>
          <a:p>
            <a:pPr lvl="1"/>
            <a:r>
              <a:rPr lang="en-US" dirty="0" smtClean="0"/>
              <a:t>Through quark </a:t>
            </a:r>
            <a:r>
              <a:rPr lang="en-US" dirty="0" smtClean="0"/>
              <a:t>sea </a:t>
            </a:r>
            <a:r>
              <a:rPr lang="en-US" dirty="0" smtClean="0"/>
              <a:t>structure, chiral structure and nuclear effective theory, </a:t>
            </a:r>
            <a:r>
              <a:rPr lang="en-US" dirty="0" smtClean="0"/>
              <a:t>one has </a:t>
            </a:r>
            <a:r>
              <a:rPr lang="en-US" dirty="0" smtClean="0"/>
              <a:t>learnt that the mesons play an important role </a:t>
            </a:r>
            <a:endParaRPr lang="en-US" dirty="0" smtClean="0"/>
          </a:p>
          <a:p>
            <a:r>
              <a:rPr lang="en-US" dirty="0" smtClean="0"/>
              <a:t>Rapid theoretical progress in non-</a:t>
            </a:r>
            <a:r>
              <a:rPr lang="en-US" dirty="0" err="1" smtClean="0"/>
              <a:t>perturbative</a:t>
            </a:r>
            <a:r>
              <a:rPr lang="en-US" dirty="0" smtClean="0"/>
              <a:t> QCD</a:t>
            </a:r>
          </a:p>
          <a:p>
            <a:pPr lvl="1"/>
            <a:r>
              <a:rPr lang="en-US" dirty="0" smtClean="0"/>
              <a:t>Lattice QCD </a:t>
            </a:r>
          </a:p>
          <a:p>
            <a:endParaRPr lang="en-US" dirty="0"/>
          </a:p>
        </p:txBody>
      </p:sp>
      <p:sp>
        <p:nvSpPr>
          <p:cNvPr id="4" name="Date Placeholder 3"/>
          <p:cNvSpPr>
            <a:spLocks noGrp="1"/>
          </p:cNvSpPr>
          <p:nvPr>
            <p:ph type="dt" sz="half" idx="10"/>
          </p:nvPr>
        </p:nvSpPr>
        <p:spPr/>
        <p:txBody>
          <a:bodyPr/>
          <a:lstStyle/>
          <a:p>
            <a:pPr>
              <a:defRPr/>
            </a:pPr>
            <a:fld id="{620D47C7-4BF3-4242-8A5C-E9AD2BE9FD25}" type="datetime1">
              <a:rPr lang="en-US" altLang="zh-CN" smtClean="0"/>
              <a:pPr>
                <a:defRPr/>
              </a:pPr>
              <a:t>9/14/2014</a:t>
            </a:fld>
            <a:endParaRPr lang="en-US" altLang="zh-CN" dirty="0"/>
          </a:p>
        </p:txBody>
      </p:sp>
      <p:sp>
        <p:nvSpPr>
          <p:cNvPr id="5" name="Slide Number Placeholder 4"/>
          <p:cNvSpPr>
            <a:spLocks noGrp="1"/>
          </p:cNvSpPr>
          <p:nvPr>
            <p:ph type="sldNum" sz="quarter" idx="12"/>
          </p:nvPr>
        </p:nvSpPr>
        <p:spPr/>
        <p:txBody>
          <a:bodyPr/>
          <a:lstStyle/>
          <a:p>
            <a:pPr>
              <a:defRPr/>
            </a:pPr>
            <a:fld id="{097C99E8-DC55-46DF-AABF-9CC1A984AA53}" type="slidenum">
              <a:rPr lang="en-US" altLang="zh-CN" smtClean="0"/>
              <a:pPr>
                <a:defRPr/>
              </a:pPr>
              <a:t>11</a:t>
            </a:fld>
            <a:endParaRPr lang="en-US" altLang="zh-CN" dirty="0"/>
          </a:p>
        </p:txBody>
      </p:sp>
    </p:spTree>
    <p:extLst>
      <p:ext uri="{BB962C8B-B14F-4D97-AF65-F5344CB8AC3E}">
        <p14:creationId xmlns:p14="http://schemas.microsoft.com/office/powerpoint/2010/main" val="3474262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Feynman’s </a:t>
            </a:r>
            <a:r>
              <a:rPr lang="en-US" dirty="0" err="1" smtClean="0"/>
              <a:t>parton</a:t>
            </a:r>
            <a:r>
              <a:rPr lang="en-US" dirty="0" smtClean="0"/>
              <a:t> </a:t>
            </a:r>
            <a:r>
              <a:rPr lang="en-US" dirty="0" smtClean="0"/>
              <a:t>language</a:t>
            </a:r>
            <a:endParaRPr lang="en-US" dirty="0"/>
          </a:p>
        </p:txBody>
      </p:sp>
      <p:sp>
        <p:nvSpPr>
          <p:cNvPr id="3" name="Content Placeholder 2"/>
          <p:cNvSpPr>
            <a:spLocks noGrp="1"/>
          </p:cNvSpPr>
          <p:nvPr>
            <p:ph idx="1"/>
          </p:nvPr>
        </p:nvSpPr>
        <p:spPr/>
        <p:txBody>
          <a:bodyPr/>
          <a:lstStyle/>
          <a:p>
            <a:pPr>
              <a:defRPr/>
            </a:pPr>
            <a:r>
              <a:rPr lang="en-US" dirty="0" smtClean="0"/>
              <a:t>If a composite particle is involved in high-energy scattering, the physics simplifies considerably in the infinite momentum frame. </a:t>
            </a:r>
          </a:p>
          <a:p>
            <a:pPr>
              <a:defRPr/>
            </a:pPr>
            <a:r>
              <a:rPr lang="en-US" dirty="0" smtClean="0">
                <a:solidFill>
                  <a:schemeClr val="tx1"/>
                </a:solidFill>
              </a:rPr>
              <a:t>The scattering can be decomposed into a convolution of </a:t>
            </a:r>
            <a:r>
              <a:rPr lang="en-US" dirty="0" err="1" smtClean="0">
                <a:solidFill>
                  <a:srgbClr val="1E02C6"/>
                </a:solidFill>
              </a:rPr>
              <a:t>parton</a:t>
            </a:r>
            <a:r>
              <a:rPr lang="en-US" dirty="0" smtClean="0">
                <a:solidFill>
                  <a:srgbClr val="1E02C6"/>
                </a:solidFill>
              </a:rPr>
              <a:t> scattering and </a:t>
            </a:r>
            <a:r>
              <a:rPr lang="en-US" dirty="0" err="1" smtClean="0">
                <a:solidFill>
                  <a:srgbClr val="1E02C6"/>
                </a:solidFill>
              </a:rPr>
              <a:t>parton</a:t>
            </a:r>
            <a:r>
              <a:rPr lang="en-US" dirty="0" smtClean="0">
                <a:solidFill>
                  <a:srgbClr val="1E02C6"/>
                </a:solidFill>
              </a:rPr>
              <a:t> density (distribution)</a:t>
            </a:r>
            <a:r>
              <a:rPr lang="en-US" dirty="0" smtClean="0">
                <a:solidFill>
                  <a:schemeClr val="tx1"/>
                </a:solidFill>
              </a:rPr>
              <a:t>, or wave function or correlations. </a:t>
            </a:r>
            <a:endParaRPr lang="en-US" dirty="0" smtClean="0">
              <a:solidFill>
                <a:schemeClr val="tx1"/>
              </a:solidFill>
            </a:endParaRPr>
          </a:p>
          <a:p>
            <a:pPr lvl="1">
              <a:defRPr/>
            </a:pPr>
            <a:r>
              <a:rPr lang="en-US" dirty="0" smtClean="0">
                <a:solidFill>
                  <a:srgbClr val="C00000"/>
                </a:solidFill>
              </a:rPr>
              <a:t>QCD Factorization!</a:t>
            </a:r>
            <a:endParaRPr lang="en-US" dirty="0" smtClean="0">
              <a:solidFill>
                <a:srgbClr val="C00000"/>
              </a:solidFill>
            </a:endParaRPr>
          </a:p>
          <a:p>
            <a:pPr>
              <a:defRPr/>
            </a:pPr>
            <a:r>
              <a:rPr lang="en-US" dirty="0" smtClean="0"/>
              <a:t>There is no complication of the vacuum in quantum field theory! </a:t>
            </a:r>
            <a:endParaRPr lang="en-US" dirty="0"/>
          </a:p>
        </p:txBody>
      </p:sp>
    </p:spTree>
    <p:extLst>
      <p:ext uri="{BB962C8B-B14F-4D97-AF65-F5344CB8AC3E}">
        <p14:creationId xmlns:p14="http://schemas.microsoft.com/office/powerpoint/2010/main" val="34765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Parton picture of the nucleon</a:t>
            </a:r>
            <a:endParaRPr lang="en-US" dirty="0"/>
          </a:p>
        </p:txBody>
      </p:sp>
      <p:sp>
        <p:nvSpPr>
          <p:cNvPr id="3" name="Content Placeholder 2"/>
          <p:cNvSpPr>
            <a:spLocks noGrp="1"/>
          </p:cNvSpPr>
          <p:nvPr>
            <p:ph idx="1"/>
          </p:nvPr>
        </p:nvSpPr>
        <p:spPr>
          <a:xfrm>
            <a:off x="495300" y="3352800"/>
            <a:ext cx="9105105" cy="2460626"/>
          </a:xfrm>
        </p:spPr>
        <p:txBody>
          <a:bodyPr/>
          <a:lstStyle/>
          <a:p>
            <a:r>
              <a:rPr lang="en-US" dirty="0" smtClean="0"/>
              <a:t>Beside valence quarks, there are sea and gluons.</a:t>
            </a:r>
          </a:p>
          <a:p>
            <a:r>
              <a:rPr lang="en-US" dirty="0" smtClean="0"/>
              <a:t>Sea </a:t>
            </a:r>
            <a:r>
              <a:rPr lang="en-US" dirty="0" smtClean="0"/>
              <a:t>quarks have complicated spin and flavor structure.</a:t>
            </a:r>
            <a:endParaRPr lang="en-US" dirty="0" smtClean="0"/>
          </a:p>
          <a:p>
            <a:r>
              <a:rPr lang="en-US" dirty="0" smtClean="0"/>
              <a:t>Sea quarks and gluons playing important role in the mass and spin of the nucleon.</a:t>
            </a:r>
          </a:p>
          <a:p>
            <a:r>
              <a:rPr lang="en-US" dirty="0" err="1" smtClean="0"/>
              <a:t>Partons</a:t>
            </a:r>
            <a:r>
              <a:rPr lang="en-US" dirty="0"/>
              <a:t> </a:t>
            </a:r>
            <a:r>
              <a:rPr lang="en-US" dirty="0" smtClean="0"/>
              <a:t>have</a:t>
            </a:r>
            <a:r>
              <a:rPr lang="en-US" dirty="0" smtClean="0"/>
              <a:t> </a:t>
            </a:r>
            <a:r>
              <a:rPr lang="en-US" dirty="0" smtClean="0"/>
              <a:t>orbital angular momentum. </a:t>
            </a:r>
            <a:endParaRPr lang="en-US" dirty="0"/>
          </a:p>
        </p:txBody>
      </p:sp>
      <p:sp>
        <p:nvSpPr>
          <p:cNvPr id="4" name="Date Placeholder 3"/>
          <p:cNvSpPr>
            <a:spLocks noGrp="1"/>
          </p:cNvSpPr>
          <p:nvPr>
            <p:ph type="dt" sz="half" idx="10"/>
          </p:nvPr>
        </p:nvSpPr>
        <p:spPr/>
        <p:txBody>
          <a:bodyPr/>
          <a:lstStyle/>
          <a:p>
            <a:pPr>
              <a:defRPr/>
            </a:pPr>
            <a:fld id="{620D47C7-4BF3-4242-8A5C-E9AD2BE9FD25}" type="datetime1">
              <a:rPr lang="en-US" altLang="zh-CN" smtClean="0"/>
              <a:pPr>
                <a:defRPr/>
              </a:pPr>
              <a:t>9/14/2014</a:t>
            </a:fld>
            <a:endParaRPr lang="en-US" altLang="zh-CN" dirty="0"/>
          </a:p>
        </p:txBody>
      </p:sp>
      <p:sp>
        <p:nvSpPr>
          <p:cNvPr id="5" name="Slide Number Placeholder 4"/>
          <p:cNvSpPr>
            <a:spLocks noGrp="1"/>
          </p:cNvSpPr>
          <p:nvPr>
            <p:ph type="sldNum" sz="quarter" idx="12"/>
          </p:nvPr>
        </p:nvSpPr>
        <p:spPr/>
        <p:txBody>
          <a:bodyPr/>
          <a:lstStyle/>
          <a:p>
            <a:pPr>
              <a:defRPr/>
            </a:pPr>
            <a:fld id="{097C99E8-DC55-46DF-AABF-9CC1A984AA53}" type="slidenum">
              <a:rPr lang="en-US" altLang="zh-CN" smtClean="0"/>
              <a:pPr>
                <a:defRPr/>
              </a:pPr>
              <a:t>13</a:t>
            </a:fld>
            <a:endParaRPr lang="en-US" altLang="zh-CN"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406" y="890588"/>
            <a:ext cx="35814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091549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t>Partons</a:t>
            </a:r>
            <a:r>
              <a:rPr lang="en-US" dirty="0" smtClean="0"/>
              <a:t>: advantage </a:t>
            </a:r>
            <a:r>
              <a:rPr lang="en-US" dirty="0" smtClean="0"/>
              <a:t>and </a:t>
            </a:r>
            <a:r>
              <a:rPr lang="en-US" dirty="0" smtClean="0"/>
              <a:t>disadvantage</a:t>
            </a:r>
            <a:endParaRPr lang="en-US" dirty="0"/>
          </a:p>
        </p:txBody>
      </p:sp>
      <p:sp>
        <p:nvSpPr>
          <p:cNvPr id="3" name="Content Placeholder 2"/>
          <p:cNvSpPr>
            <a:spLocks noGrp="1"/>
          </p:cNvSpPr>
          <p:nvPr>
            <p:ph idx="1"/>
          </p:nvPr>
        </p:nvSpPr>
        <p:spPr/>
        <p:txBody>
          <a:bodyPr rtlCol="0"/>
          <a:lstStyle/>
          <a:p>
            <a:pPr fontAlgn="auto">
              <a:defRPr/>
            </a:pPr>
            <a:r>
              <a:rPr lang="en-US" dirty="0" smtClean="0">
                <a:solidFill>
                  <a:schemeClr val="tx1">
                    <a:lumMod val="75000"/>
                    <a:lumOff val="25000"/>
                  </a:schemeClr>
                </a:solidFill>
              </a:rPr>
              <a:t>Advantage</a:t>
            </a:r>
            <a:r>
              <a:rPr lang="en-US" dirty="0" smtClean="0">
                <a:solidFill>
                  <a:schemeClr val="tx1">
                    <a:lumMod val="75000"/>
                    <a:lumOff val="25000"/>
                  </a:schemeClr>
                </a:solidFill>
              </a:rPr>
              <a:t>:  </a:t>
            </a:r>
            <a:r>
              <a:rPr lang="en-US" dirty="0" smtClean="0">
                <a:solidFill>
                  <a:srgbClr val="0033CC"/>
                </a:solidFill>
              </a:rPr>
              <a:t>constructing the bound state properties in terms of those of the individual particles, such as the momentum, part of the spin. </a:t>
            </a:r>
          </a:p>
          <a:p>
            <a:pPr fontAlgn="auto">
              <a:defRPr/>
            </a:pPr>
            <a:r>
              <a:rPr lang="en-US" dirty="0" smtClean="0">
                <a:solidFill>
                  <a:schemeClr val="tx1">
                    <a:lumMod val="75000"/>
                    <a:lumOff val="25000"/>
                  </a:schemeClr>
                </a:solidFill>
              </a:rPr>
              <a:t>Disadvantage:</a:t>
            </a:r>
            <a:endParaRPr lang="en-US" dirty="0" smtClean="0">
              <a:solidFill>
                <a:schemeClr val="tx1">
                  <a:lumMod val="75000"/>
                  <a:lumOff val="25000"/>
                </a:schemeClr>
              </a:solidFill>
            </a:endParaRPr>
          </a:p>
          <a:p>
            <a:pPr lvl="1" fontAlgn="auto">
              <a:defRPr/>
            </a:pPr>
            <a:r>
              <a:rPr lang="en-US" dirty="0">
                <a:solidFill>
                  <a:srgbClr val="0033CC"/>
                </a:solidFill>
              </a:rPr>
              <a:t>N</a:t>
            </a:r>
            <a:r>
              <a:rPr lang="en-US" dirty="0" smtClean="0">
                <a:solidFill>
                  <a:srgbClr val="0033CC"/>
                </a:solidFill>
              </a:rPr>
              <a:t>ot </a:t>
            </a:r>
            <a:r>
              <a:rPr lang="en-US" dirty="0" smtClean="0">
                <a:solidFill>
                  <a:srgbClr val="0033CC"/>
                </a:solidFill>
              </a:rPr>
              <a:t>all quantities can be done this way</a:t>
            </a:r>
          </a:p>
          <a:p>
            <a:pPr marL="201168" lvl="1" indent="0" fontAlgn="auto">
              <a:buNone/>
              <a:defRPr/>
            </a:pPr>
            <a:r>
              <a:rPr lang="en-US" dirty="0" smtClean="0">
                <a:solidFill>
                  <a:srgbClr val="0033CC"/>
                </a:solidFill>
              </a:rPr>
              <a:t> Mass, contains twist-2, 3 and 4 components</a:t>
            </a:r>
          </a:p>
          <a:p>
            <a:pPr lvl="1" fontAlgn="auto">
              <a:defRPr/>
            </a:pPr>
            <a:r>
              <a:rPr lang="en-US" dirty="0" smtClean="0">
                <a:solidFill>
                  <a:srgbClr val="0033CC"/>
                </a:solidFill>
              </a:rPr>
              <a:t>No Lorentz symmetric physical picture, transverse polarization, longitudinal polarization, different components of a four vector, etc.</a:t>
            </a:r>
          </a:p>
          <a:p>
            <a:pPr lvl="1" fontAlgn="auto">
              <a:defRPr/>
            </a:pPr>
            <a:endParaRPr lang="en-US" dirty="0" smtClean="0">
              <a:solidFill>
                <a:schemeClr val="tx1">
                  <a:lumMod val="75000"/>
                  <a:lumOff val="25000"/>
                </a:schemeClr>
              </a:solidFill>
            </a:endParaRPr>
          </a:p>
          <a:p>
            <a:pPr fontAlgn="auto">
              <a:defRPr/>
            </a:pPr>
            <a:endParaRPr lang="en-US" dirty="0" smtClean="0">
              <a:solidFill>
                <a:schemeClr val="tx1">
                  <a:lumMod val="75000"/>
                  <a:lumOff val="25000"/>
                </a:schemeClr>
              </a:solidFill>
            </a:endParaRPr>
          </a:p>
          <a:p>
            <a:pPr marL="0" indent="0" fontAlgn="auto">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3977800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Theoretical </a:t>
            </a:r>
            <a:r>
              <a:rPr lang="en-US" sz="4000" dirty="0" smtClean="0"/>
              <a:t>progress</a:t>
            </a:r>
            <a:r>
              <a:rPr lang="zh-CN" altLang="en-US" sz="4000" dirty="0" smtClean="0"/>
              <a:t>：</a:t>
            </a:r>
            <a:r>
              <a:rPr lang="en-US" sz="4400" dirty="0" smtClean="0"/>
              <a:t>Lattice </a:t>
            </a:r>
            <a:r>
              <a:rPr lang="en-US" sz="4400" dirty="0"/>
              <a:t>QCD</a:t>
            </a:r>
          </a:p>
        </p:txBody>
      </p:sp>
      <p:sp>
        <p:nvSpPr>
          <p:cNvPr id="6" name="Content Placeholder 5"/>
          <p:cNvSpPr txBox="1">
            <a:spLocks noGrp="1"/>
          </p:cNvSpPr>
          <p:nvPr>
            <p:ph idx="1"/>
          </p:nvPr>
        </p:nvSpPr>
        <p:spPr>
          <a:xfrm>
            <a:off x="1008856" y="1143000"/>
            <a:ext cx="7886700" cy="2954655"/>
          </a:xfrm>
          <a:prstGeom prst="rect">
            <a:avLst/>
          </a:prstGeom>
          <a:noFill/>
        </p:spPr>
        <p:txBody>
          <a:bodyPr wrap="square" rtlCol="0">
            <a:spAutoFit/>
          </a:bodyPr>
          <a:lstStyle/>
          <a:p>
            <a:r>
              <a:rPr lang="en-US" dirty="0" smtClean="0">
                <a:solidFill>
                  <a:srgbClr val="FF0000"/>
                </a:solidFill>
              </a:rPr>
              <a:t>The </a:t>
            </a:r>
            <a:r>
              <a:rPr lang="en-US" dirty="0">
                <a:solidFill>
                  <a:srgbClr val="FF0000"/>
                </a:solidFill>
              </a:rPr>
              <a:t>only known rigorous </a:t>
            </a:r>
            <a:r>
              <a:rPr lang="en-US" dirty="0" smtClean="0">
                <a:solidFill>
                  <a:srgbClr val="FF0000"/>
                </a:solidFill>
              </a:rPr>
              <a:t>framework for </a:t>
            </a:r>
            <a:r>
              <a:rPr lang="en-US" i="1" dirty="0" err="1">
                <a:solidFill>
                  <a:srgbClr val="FF0000"/>
                </a:solidFill>
              </a:rPr>
              <a:t>ab</a:t>
            </a:r>
            <a:r>
              <a:rPr lang="en-US" i="1" dirty="0">
                <a:solidFill>
                  <a:srgbClr val="FF0000"/>
                </a:solidFill>
              </a:rPr>
              <a:t>-initio</a:t>
            </a:r>
            <a:r>
              <a:rPr lang="en-US" dirty="0">
                <a:solidFill>
                  <a:srgbClr val="FF0000"/>
                </a:solidFill>
              </a:rPr>
              <a:t> calculation of the structure of protons </a:t>
            </a:r>
            <a:r>
              <a:rPr lang="en-US" dirty="0" smtClean="0">
                <a:solidFill>
                  <a:srgbClr val="FF0000"/>
                </a:solidFill>
              </a:rPr>
              <a:t>and neutrons </a:t>
            </a:r>
            <a:r>
              <a:rPr lang="en-US" dirty="0">
                <a:solidFill>
                  <a:srgbClr val="FF0000"/>
                </a:solidFill>
              </a:rPr>
              <a:t>with controllable errors. </a:t>
            </a:r>
          </a:p>
          <a:p>
            <a:r>
              <a:rPr lang="en-US" dirty="0" smtClean="0"/>
              <a:t>After decades of effort, one can finally calculate nucleon properties with dynamical fermions at physical pion </a:t>
            </a:r>
            <a:r>
              <a:rPr lang="en-US" dirty="0" smtClean="0"/>
              <a:t>mass! </a:t>
            </a:r>
            <a:endParaRPr lang="en-US" dirty="0" smtClean="0"/>
          </a:p>
        </p:txBody>
      </p:sp>
      <p:pic>
        <p:nvPicPr>
          <p:cNvPr id="7170" name="Picture 2" descr="http://www.phys.ethz.ch/~ungerw/teaching/qc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806" y="4199927"/>
            <a:ext cx="2114550" cy="21145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mages.iop.org/objects/ccr/cern/46/1/27/CCEtac1_01-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406" y="4191000"/>
            <a:ext cx="2045617" cy="212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478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856" y="-533400"/>
            <a:ext cx="7886700" cy="1350552"/>
          </a:xfrm>
        </p:spPr>
        <p:txBody>
          <a:bodyPr>
            <a:normAutofit/>
          </a:bodyPr>
          <a:lstStyle/>
          <a:p>
            <a:r>
              <a:rPr lang="en-US" dirty="0" smtClean="0"/>
              <a:t>State-of-art lattice QCD calculations</a:t>
            </a:r>
            <a:endParaRPr lang="en-US" dirty="0"/>
          </a:p>
        </p:txBody>
      </p:sp>
      <p:sp>
        <p:nvSpPr>
          <p:cNvPr id="3" name="Content Placeholder 2"/>
          <p:cNvSpPr>
            <a:spLocks noGrp="1"/>
          </p:cNvSpPr>
          <p:nvPr>
            <p:ph idx="1"/>
          </p:nvPr>
        </p:nvSpPr>
        <p:spPr>
          <a:xfrm>
            <a:off x="1008856" y="1371600"/>
            <a:ext cx="7886700" cy="4320161"/>
          </a:xfrm>
        </p:spPr>
        <p:txBody>
          <a:bodyPr/>
          <a:lstStyle/>
          <a:p>
            <a:pPr marL="0" indent="0">
              <a:buNone/>
            </a:pPr>
            <a:r>
              <a:rPr lang="en-US" dirty="0" smtClean="0"/>
              <a:t>Achieving systematic controls over</a:t>
            </a:r>
          </a:p>
          <a:p>
            <a:r>
              <a:rPr lang="en-US" dirty="0" smtClean="0">
                <a:solidFill>
                  <a:srgbClr val="FF0000"/>
                </a:solidFill>
              </a:rPr>
              <a:t>Quark masses</a:t>
            </a:r>
            <a:r>
              <a:rPr lang="en-US" dirty="0" smtClean="0">
                <a:solidFill>
                  <a:srgbClr val="0033CC"/>
                </a:solidFill>
              </a:rPr>
              <a:t>: nearly physical</a:t>
            </a:r>
          </a:p>
          <a:p>
            <a:r>
              <a:rPr lang="en-US" dirty="0" smtClean="0">
                <a:solidFill>
                  <a:srgbClr val="FF0000"/>
                </a:solidFill>
              </a:rPr>
              <a:t>Excited states</a:t>
            </a:r>
            <a:r>
              <a:rPr lang="en-US" dirty="0" smtClean="0">
                <a:solidFill>
                  <a:srgbClr val="0033CC"/>
                </a:solidFill>
              </a:rPr>
              <a:t>: different source-sink separations</a:t>
            </a:r>
          </a:p>
          <a:p>
            <a:r>
              <a:rPr lang="en-US" dirty="0" smtClean="0">
                <a:solidFill>
                  <a:srgbClr val="FF0000"/>
                </a:solidFill>
              </a:rPr>
              <a:t>Finite volume</a:t>
            </a:r>
            <a:r>
              <a:rPr lang="en-US" dirty="0" smtClean="0">
                <a:solidFill>
                  <a:srgbClr val="0033CC"/>
                </a:solidFill>
              </a:rPr>
              <a:t>: different volumes</a:t>
            </a:r>
          </a:p>
          <a:p>
            <a:r>
              <a:rPr lang="en-US" dirty="0" smtClean="0">
                <a:solidFill>
                  <a:srgbClr val="FF0000"/>
                </a:solidFill>
              </a:rPr>
              <a:t>Finite temperature</a:t>
            </a:r>
            <a:r>
              <a:rPr lang="en-US" dirty="0" smtClean="0">
                <a:solidFill>
                  <a:srgbClr val="0033CC"/>
                </a:solidFill>
              </a:rPr>
              <a:t>: different time extents</a:t>
            </a:r>
          </a:p>
          <a:p>
            <a:r>
              <a:rPr lang="en-US" dirty="0" smtClean="0">
                <a:solidFill>
                  <a:srgbClr val="FF0000"/>
                </a:solidFill>
              </a:rPr>
              <a:t>Discretization</a:t>
            </a:r>
            <a:r>
              <a:rPr lang="en-US" dirty="0" smtClean="0">
                <a:solidFill>
                  <a:srgbClr val="0033CC"/>
                </a:solidFill>
              </a:rPr>
              <a:t>: different lattice actions and lattice </a:t>
            </a:r>
            <a:r>
              <a:rPr lang="en-US" dirty="0" err="1" smtClean="0">
                <a:solidFill>
                  <a:srgbClr val="0033CC"/>
                </a:solidFill>
              </a:rPr>
              <a:t>spacings</a:t>
            </a:r>
            <a:endParaRPr lang="en-US" dirty="0" smtClean="0">
              <a:solidFill>
                <a:srgbClr val="0033CC"/>
              </a:solidFill>
            </a:endParaRPr>
          </a:p>
          <a:p>
            <a:pPr marL="0" indent="0">
              <a:buNone/>
            </a:pPr>
            <a:endParaRPr lang="en-US" dirty="0" smtClean="0"/>
          </a:p>
        </p:txBody>
      </p:sp>
    </p:spTree>
    <p:extLst>
      <p:ext uri="{BB962C8B-B14F-4D97-AF65-F5344CB8AC3E}">
        <p14:creationId xmlns:p14="http://schemas.microsoft.com/office/powerpoint/2010/main" val="961472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856" y="0"/>
            <a:ext cx="8911276" cy="777874"/>
          </a:xfrm>
        </p:spPr>
        <p:txBody>
          <a:bodyPr>
            <a:normAutofit/>
          </a:bodyPr>
          <a:lstStyle/>
          <a:p>
            <a:r>
              <a:rPr lang="en-US" dirty="0" err="1" smtClean="0"/>
              <a:t>Iso</a:t>
            </a:r>
            <a:r>
              <a:rPr lang="en-US" dirty="0" smtClean="0"/>
              <a:t>-vector </a:t>
            </a:r>
            <a:r>
              <a:rPr lang="en-US" dirty="0"/>
              <a:t>anomalous magnetic moment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solidFill>
                      <a:srgbClr val="0033CC"/>
                    </a:solidFill>
                  </a:rPr>
                  <a:t>J. R. Green et al, </a:t>
                </a:r>
                <a:r>
                  <a:rPr lang="en-US" dirty="0" smtClean="0">
                    <a:solidFill>
                      <a:srgbClr val="000066"/>
                    </a:solidFill>
                  </a:rPr>
                  <a:t>BMW </a:t>
                </a:r>
                <a:r>
                  <a:rPr lang="en-US" dirty="0" err="1" smtClean="0">
                    <a:solidFill>
                      <a:srgbClr val="000066"/>
                    </a:solidFill>
                  </a:rPr>
                  <a:t>colver</a:t>
                </a:r>
                <a:r>
                  <a:rPr lang="en-US" dirty="0" smtClean="0">
                    <a:solidFill>
                      <a:srgbClr val="000066"/>
                    </a:solidFill>
                  </a:rPr>
                  <a:t>-improved Wilson action and lowest </a:t>
                </a:r>
                <a14:m>
                  <m:oMath xmlns:m="http://schemas.openxmlformats.org/officeDocument/2006/math">
                    <m:sSub>
                      <m:sSubPr>
                        <m:ctrlPr>
                          <a:rPr lang="en-US" b="0" i="1" smtClean="0">
                            <a:solidFill>
                              <a:srgbClr val="000066"/>
                            </a:solidFill>
                            <a:latin typeface="Cambria Math" panose="02040503050406030204" pitchFamily="18" charset="0"/>
                          </a:rPr>
                        </m:ctrlPr>
                      </m:sSubPr>
                      <m:e>
                        <m:r>
                          <m:rPr>
                            <m:sty m:val="p"/>
                          </m:rPr>
                          <a:rPr lang="en-US" b="0" i="1" smtClean="0">
                            <a:solidFill>
                              <a:srgbClr val="000066"/>
                            </a:solidFill>
                            <a:latin typeface="Cambria Math" panose="02040503050406030204" pitchFamily="18" charset="0"/>
                          </a:rPr>
                          <m:t>m</m:t>
                        </m:r>
                      </m:e>
                      <m:sub>
                        <m:r>
                          <m:rPr>
                            <m:sty m:val="p"/>
                          </m:rPr>
                          <a:rPr lang="en-US" b="0" i="1" smtClean="0">
                            <a:solidFill>
                              <a:srgbClr val="000066"/>
                            </a:solidFill>
                            <a:latin typeface="Cambria Math" panose="02040503050406030204" pitchFamily="18" charset="0"/>
                          </a:rPr>
                          <m:t>π</m:t>
                        </m:r>
                      </m:sub>
                    </m:sSub>
                    <m:r>
                      <a:rPr lang="en-US" b="0" i="1" smtClean="0">
                        <a:solidFill>
                          <a:srgbClr val="000066"/>
                        </a:solidFill>
                        <a:latin typeface="Cambria Math" panose="02040503050406030204" pitchFamily="18" charset="0"/>
                      </a:rPr>
                      <m:t>=149</m:t>
                    </m:r>
                    <m:r>
                      <m:rPr>
                        <m:sty m:val="p"/>
                      </m:rPr>
                      <a:rPr lang="en-US" b="0" i="1" smtClean="0">
                        <a:solidFill>
                          <a:srgbClr val="000066"/>
                        </a:solidFill>
                        <a:latin typeface="Cambria Math" panose="02040503050406030204" pitchFamily="18" charset="0"/>
                      </a:rPr>
                      <m:t>MeV</m:t>
                    </m:r>
                  </m:oMath>
                </a14:m>
                <a:endParaRPr lang="en-US" b="0" dirty="0" smtClean="0">
                  <a:solidFill>
                    <a:srgbClr val="000066"/>
                  </a:solidFill>
                </a:endParaRPr>
              </a:p>
              <a:p>
                <a:endParaRPr lang="en-US" dirty="0">
                  <a:solidFill>
                    <a:srgbClr val="0033CC"/>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97" t="-1722"/>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124925" y="2368244"/>
            <a:ext cx="7513163" cy="3844021"/>
          </a:xfrm>
          <a:prstGeom prst="rect">
            <a:avLst/>
          </a:prstGeom>
        </p:spPr>
      </p:pic>
    </p:spTree>
    <p:extLst>
      <p:ext uri="{BB962C8B-B14F-4D97-AF65-F5344CB8AC3E}">
        <p14:creationId xmlns:p14="http://schemas.microsoft.com/office/powerpoint/2010/main" val="4275094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546" y="-271702"/>
            <a:ext cx="8521831" cy="1112725"/>
          </a:xfrm>
        </p:spPr>
        <p:txBody>
          <a:bodyPr>
            <a:normAutofit/>
          </a:bodyPr>
          <a:lstStyle/>
          <a:p>
            <a:r>
              <a:rPr lang="en-US" altLang="zh-CN" dirty="0" smtClean="0"/>
              <a:t>F</a:t>
            </a:r>
            <a:r>
              <a:rPr lang="en-US" dirty="0" smtClean="0"/>
              <a:t>irst moment of </a:t>
            </a:r>
            <a:r>
              <a:rPr lang="en-US" dirty="0" err="1" smtClean="0"/>
              <a:t>parton</a:t>
            </a:r>
            <a:r>
              <a:rPr lang="en-US" dirty="0" smtClean="0"/>
              <a:t> distribution</a:t>
            </a:r>
            <a:endParaRPr lang="en-US" dirty="0"/>
          </a:p>
        </p:txBody>
      </p:sp>
      <p:pic>
        <p:nvPicPr>
          <p:cNvPr id="4" name="Picture 3"/>
          <p:cNvPicPr>
            <a:picLocks noChangeAspect="1"/>
          </p:cNvPicPr>
          <p:nvPr/>
        </p:nvPicPr>
        <p:blipFill>
          <a:blip r:embed="rId2"/>
          <a:stretch>
            <a:fillRect/>
          </a:stretch>
        </p:blipFill>
        <p:spPr>
          <a:xfrm>
            <a:off x="824708" y="1143000"/>
            <a:ext cx="8180667" cy="5105400"/>
          </a:xfrm>
          <a:prstGeom prst="rect">
            <a:avLst/>
          </a:prstGeom>
        </p:spPr>
      </p:pic>
    </p:spTree>
    <p:extLst>
      <p:ext uri="{BB962C8B-B14F-4D97-AF65-F5344CB8AC3E}">
        <p14:creationId xmlns:p14="http://schemas.microsoft.com/office/powerpoint/2010/main" val="2671369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4800" dirty="0" smtClean="0"/>
              <a:t>Outstanding issues</a:t>
            </a:r>
            <a:endParaRPr lang="en-US" sz="4800" dirty="0"/>
          </a:p>
        </p:txBody>
      </p:sp>
      <p:sp>
        <p:nvSpPr>
          <p:cNvPr id="4" name="Date Placeholder 3"/>
          <p:cNvSpPr>
            <a:spLocks noGrp="1"/>
          </p:cNvSpPr>
          <p:nvPr>
            <p:ph type="dt" sz="half" idx="10"/>
          </p:nvPr>
        </p:nvSpPr>
        <p:spPr/>
        <p:txBody>
          <a:bodyPr/>
          <a:lstStyle/>
          <a:p>
            <a:pPr>
              <a:defRPr/>
            </a:pPr>
            <a:fld id="{9A33E181-2204-4E4C-9670-03A6FBC288C4}" type="datetime1">
              <a:rPr lang="en-US" altLang="zh-CN" smtClean="0"/>
              <a:pPr>
                <a:defRPr/>
              </a:pPr>
              <a:t>9/14/2014</a:t>
            </a:fld>
            <a:endParaRPr lang="en-US" altLang="zh-CN" dirty="0"/>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80D03E39-CA25-47C6-8291-537E082CEF3F}" type="slidenum">
              <a:rPr lang="en-US" altLang="zh-CN" smtClean="0"/>
              <a:pPr>
                <a:defRPr/>
              </a:pPr>
              <a:t>19</a:t>
            </a:fld>
            <a:endParaRPr lang="en-US" altLang="zh-CN" dirty="0"/>
          </a:p>
        </p:txBody>
      </p:sp>
    </p:spTree>
    <p:extLst>
      <p:ext uri="{BB962C8B-B14F-4D97-AF65-F5344CB8AC3E}">
        <p14:creationId xmlns:p14="http://schemas.microsoft.com/office/powerpoint/2010/main" val="4018157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CN" smtClean="0"/>
              <a:t>Outline</a:t>
            </a:r>
            <a:endParaRPr lang="zh-CN" altLang="en-US" dirty="0" smtClean="0"/>
          </a:p>
        </p:txBody>
      </p:sp>
      <p:sp>
        <p:nvSpPr>
          <p:cNvPr id="5123" name="Rectangle 3"/>
          <p:cNvSpPr>
            <a:spLocks noGrp="1" noChangeArrowheads="1"/>
          </p:cNvSpPr>
          <p:nvPr>
            <p:ph type="body" idx="1"/>
          </p:nvPr>
        </p:nvSpPr>
        <p:spPr/>
        <p:txBody>
          <a:bodyPr/>
          <a:lstStyle/>
          <a:p>
            <a:r>
              <a:rPr lang="en-US" altLang="zh-CN" dirty="0" smtClean="0"/>
              <a:t>Why is nucleon structure an important scientific problem? </a:t>
            </a:r>
          </a:p>
          <a:p>
            <a:r>
              <a:rPr lang="en-US" altLang="zh-CN" dirty="0" smtClean="0"/>
              <a:t>Recent </a:t>
            </a:r>
            <a:r>
              <a:rPr lang="en-US" altLang="zh-CN" dirty="0"/>
              <a:t>a</a:t>
            </a:r>
            <a:r>
              <a:rPr lang="en-US" altLang="zh-CN" dirty="0" smtClean="0"/>
              <a:t>chievements: some examples </a:t>
            </a:r>
          </a:p>
          <a:p>
            <a:r>
              <a:rPr lang="en-US" altLang="zh-CN" dirty="0" smtClean="0"/>
              <a:t>Outstanding questions</a:t>
            </a:r>
          </a:p>
          <a:p>
            <a:r>
              <a:rPr lang="en-US" altLang="zh-CN" dirty="0" smtClean="0"/>
              <a:t>Looking to the future</a:t>
            </a:r>
          </a:p>
        </p:txBody>
      </p:sp>
      <p:sp>
        <p:nvSpPr>
          <p:cNvPr id="2" name="Date Placeholder 1"/>
          <p:cNvSpPr>
            <a:spLocks noGrp="1"/>
          </p:cNvSpPr>
          <p:nvPr>
            <p:ph type="dt" sz="half" idx="10"/>
          </p:nvPr>
        </p:nvSpPr>
        <p:spPr/>
        <p:txBody>
          <a:bodyPr/>
          <a:lstStyle/>
          <a:p>
            <a:fld id="{7BA57704-15AD-4D4F-BE1D-C8145B956C85}" type="datetime1">
              <a:rPr lang="en-US" altLang="zh-CN" smtClean="0"/>
              <a:pPr/>
              <a:t>9/14/2014</a:t>
            </a:fld>
            <a:endParaRPr lang="en-US" altLang="zh-CN"/>
          </a:p>
        </p:txBody>
      </p:sp>
      <p:sp>
        <p:nvSpPr>
          <p:cNvPr id="4" name="Slide Number Placeholder 3"/>
          <p:cNvSpPr>
            <a:spLocks noGrp="1"/>
          </p:cNvSpPr>
          <p:nvPr>
            <p:ph type="sldNum" sz="quarter" idx="12"/>
          </p:nvPr>
        </p:nvSpPr>
        <p:spPr/>
        <p:txBody>
          <a:bodyPr/>
          <a:lstStyle/>
          <a:p>
            <a:fld id="{097C99E8-DC55-46DF-AABF-9CC1A984AA53}" type="slidenum">
              <a:rPr lang="en-US" altLang="zh-CN" smtClean="0"/>
              <a:pPr/>
              <a:t>2</a:t>
            </a:fld>
            <a:endParaRPr lang="en-US" altLang="zh-C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Nature of QCD bound states </a:t>
            </a:r>
            <a:endParaRPr lang="en-US" dirty="0"/>
          </a:p>
        </p:txBody>
      </p:sp>
      <p:sp>
        <p:nvSpPr>
          <p:cNvPr id="14339" name="Content Placeholder 4"/>
          <p:cNvSpPr>
            <a:spLocks noGrp="1"/>
          </p:cNvSpPr>
          <p:nvPr>
            <p:ph idx="1"/>
          </p:nvPr>
        </p:nvSpPr>
        <p:spPr/>
        <p:txBody>
          <a:bodyPr/>
          <a:lstStyle/>
          <a:p>
            <a:r>
              <a:rPr lang="en-US" altLang="en-US" smtClean="0"/>
              <a:t>The nucleon is a strongly interacting, relativistic bound states. </a:t>
            </a:r>
          </a:p>
          <a:p>
            <a:r>
              <a:rPr lang="en-US" altLang="en-US" smtClean="0"/>
              <a:t>Understanding such a system theoretically is presently beyond the capability of the best minds in the world. </a:t>
            </a:r>
          </a:p>
          <a:p>
            <a:r>
              <a:rPr lang="en-US" altLang="en-US" smtClean="0"/>
              <a:t>It posts a great intellectual challenge to the QCD community (theorists and experimentalists). </a:t>
            </a:r>
          </a:p>
        </p:txBody>
      </p:sp>
    </p:spTree>
    <p:extLst>
      <p:ext uri="{BB962C8B-B14F-4D97-AF65-F5344CB8AC3E}">
        <p14:creationId xmlns:p14="http://schemas.microsoft.com/office/powerpoint/2010/main" val="2723471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Outstanding questions</a:t>
            </a:r>
            <a:endParaRPr lang="en-US" dirty="0"/>
          </a:p>
        </p:txBody>
      </p:sp>
      <p:sp>
        <p:nvSpPr>
          <p:cNvPr id="3" name="Content Placeholder 2"/>
          <p:cNvSpPr>
            <a:spLocks noGrp="1"/>
          </p:cNvSpPr>
          <p:nvPr>
            <p:ph idx="1"/>
          </p:nvPr>
        </p:nvSpPr>
        <p:spPr/>
        <p:txBody>
          <a:bodyPr/>
          <a:lstStyle/>
          <a:p>
            <a:r>
              <a:rPr lang="en-US" dirty="0" smtClean="0"/>
              <a:t>Haven’t you understand the proton spin already? </a:t>
            </a:r>
          </a:p>
          <a:p>
            <a:r>
              <a:rPr lang="en-US" dirty="0" smtClean="0"/>
              <a:t>What does the nucleon look like in 3D? </a:t>
            </a:r>
          </a:p>
          <a:p>
            <a:r>
              <a:rPr lang="en-US" dirty="0"/>
              <a:t>What </a:t>
            </a:r>
            <a:r>
              <a:rPr lang="en-US" dirty="0" smtClean="0"/>
              <a:t>are </a:t>
            </a:r>
            <a:r>
              <a:rPr lang="en-US" dirty="0"/>
              <a:t>the </a:t>
            </a:r>
            <a:r>
              <a:rPr lang="en-US" dirty="0" smtClean="0"/>
              <a:t>gluons doing inside the nucleon?</a:t>
            </a:r>
          </a:p>
          <a:p>
            <a:r>
              <a:rPr lang="en-US" dirty="0" smtClean="0"/>
              <a:t>What is the role </a:t>
            </a:r>
            <a:r>
              <a:rPr lang="en-US" dirty="0" smtClean="0"/>
              <a:t>of QCD theory?</a:t>
            </a:r>
            <a:endParaRPr lang="en-US" dirty="0" smtClean="0"/>
          </a:p>
          <a:p>
            <a:r>
              <a:rPr lang="en-US" dirty="0" smtClean="0"/>
              <a:t>…</a:t>
            </a:r>
            <a:endParaRPr lang="en-US" dirty="0"/>
          </a:p>
        </p:txBody>
      </p:sp>
    </p:spTree>
    <p:extLst>
      <p:ext uri="{BB962C8B-B14F-4D97-AF65-F5344CB8AC3E}">
        <p14:creationId xmlns:p14="http://schemas.microsoft.com/office/powerpoint/2010/main" val="13238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Haven’t you understand the proton spin? </a:t>
            </a:r>
            <a:endParaRPr lang="en-US" dirty="0">
              <a:solidFill>
                <a:srgbClr val="FFC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5406" y="914400"/>
                <a:ext cx="9906000" cy="4597400"/>
              </a:xfrm>
            </p:spPr>
            <p:txBody>
              <a:bodyPr/>
              <a:lstStyle/>
              <a:p>
                <a:r>
                  <a:rPr lang="en-US" dirty="0" smtClean="0"/>
                  <a:t>The simple answer is: Not yet!</a:t>
                </a:r>
              </a:p>
              <a:p>
                <a:r>
                  <a:rPr lang="en-US" dirty="0" smtClean="0"/>
                  <a:t>More complicated answer is that we have two pictures: </a:t>
                </a:r>
              </a:p>
              <a:p>
                <a:pPr lvl="1"/>
                <a:r>
                  <a:rPr lang="en-US" dirty="0">
                    <a:solidFill>
                      <a:srgbClr val="0033CC"/>
                    </a:solidFill>
                  </a:rPr>
                  <a:t>Jaffe &amp; Manohar, 1990 </a:t>
                </a:r>
              </a:p>
              <a:p>
                <a:pPr marL="400050" lvl="1" indent="0">
                  <a:buNone/>
                </a:pP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a:latin typeface="Cambria Math" panose="02040503050406030204" pitchFamily="18" charset="0"/>
                      </a:rPr>
                      <m:t>  </m:t>
                    </m:r>
                    <m:r>
                      <m:rPr>
                        <m:sty m:val="p"/>
                      </m:rPr>
                      <a:rPr lang="en-US">
                        <a:latin typeface="Cambria Math" panose="02040503050406030204" pitchFamily="18" charset="0"/>
                      </a:rPr>
                      <m:t>ΔΣ</m:t>
                    </m:r>
                    <m:r>
                      <a:rPr lang="en-US" i="1">
                        <a:latin typeface="Cambria Math" panose="02040503050406030204" pitchFamily="18" charset="0"/>
                      </a:rPr>
                      <m:t>+</m:t>
                    </m:r>
                    <m:r>
                      <m:rPr>
                        <m:sty m:val="p"/>
                      </m:rPr>
                      <a:rPr lang="en-US">
                        <a:latin typeface="Cambria Math" panose="02040503050406030204" pitchFamily="18" charset="0"/>
                      </a:rPr>
                      <m:t>Δ</m:t>
                    </m:r>
                    <m:r>
                      <a:rPr lang="en-US" i="1">
                        <a:latin typeface="Cambria Math" panose="02040503050406030204" pitchFamily="18" charset="0"/>
                      </a:rPr>
                      <m:t>𝐺</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ℓ</m:t>
                        </m:r>
                      </m:e>
                      <m:sub>
                        <m:r>
                          <a:rPr lang="en-US" i="1">
                            <a:latin typeface="Cambria Math" panose="02040503050406030204" pitchFamily="18" charset="0"/>
                          </a:rPr>
                          <m:t>𝑞</m:t>
                        </m:r>
                      </m:sub>
                      <m:sup>
                        <m:r>
                          <a:rPr lang="en-US" i="1">
                            <a:latin typeface="Cambria Math" panose="02040503050406030204" pitchFamily="18" charset="0"/>
                          </a:rPr>
                          <m:t>𝑧</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ℓ</m:t>
                        </m:r>
                      </m:e>
                      <m:sub>
                        <m:r>
                          <a:rPr lang="en-US" i="1">
                            <a:latin typeface="Cambria Math" panose="02040503050406030204" pitchFamily="18" charset="0"/>
                          </a:rPr>
                          <m:t>𝑔</m:t>
                        </m:r>
                      </m:sub>
                      <m:sup>
                        <m:r>
                          <a:rPr lang="en-US" i="1">
                            <a:latin typeface="Cambria Math" panose="02040503050406030204" pitchFamily="18" charset="0"/>
                          </a:rPr>
                          <m:t>𝑧</m:t>
                        </m:r>
                      </m:sup>
                    </m:sSubSup>
                  </m:oMath>
                </a14:m>
                <a:endParaRPr lang="en-US" dirty="0"/>
              </a:p>
              <a:p>
                <a:pPr lvl="2"/>
                <a:r>
                  <a:rPr lang="en-US" dirty="0"/>
                  <a:t>Simple </a:t>
                </a:r>
                <a:r>
                  <a:rPr lang="en-US" dirty="0" err="1"/>
                  <a:t>parton</a:t>
                </a:r>
                <a:r>
                  <a:rPr lang="en-US" dirty="0"/>
                  <a:t> picture for long. </a:t>
                </a:r>
                <a:r>
                  <a:rPr lang="en-US" dirty="0" err="1"/>
                  <a:t>pola</a:t>
                </a:r>
                <a:r>
                  <a:rPr lang="en-US" dirty="0"/>
                  <a:t>.</a:t>
                </a:r>
              </a:p>
              <a:p>
                <a:pPr lvl="1"/>
                <a:r>
                  <a:rPr lang="en-US" dirty="0">
                    <a:solidFill>
                      <a:srgbClr val="0033CC"/>
                    </a:solidFill>
                  </a:rPr>
                  <a:t>X. Ji, 1996  </a:t>
                </a:r>
              </a:p>
              <a:p>
                <a:pPr marL="400050" lvl="1" indent="0">
                  <a:buNone/>
                </a:pPr>
                <a:r>
                  <a:rPr lang="en-US" dirty="0">
                    <a:solidFill>
                      <a:srgbClr val="0033CC"/>
                    </a:solidFil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𝑞</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𝑔</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ΔΣ</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𝐿</m:t>
                        </m:r>
                      </m:e>
                      <m:sub>
                        <m:r>
                          <a:rPr lang="en-US" i="1">
                            <a:latin typeface="Cambria Math" panose="02040503050406030204" pitchFamily="18" charset="0"/>
                          </a:rPr>
                          <m:t>𝑞</m:t>
                        </m:r>
                      </m:sub>
                      <m:sup>
                        <m:r>
                          <a:rPr lang="en-US" i="1">
                            <a:latin typeface="Cambria Math" panose="02040503050406030204" pitchFamily="18" charset="0"/>
                          </a:rPr>
                          <m:t>𝑧</m:t>
                        </m:r>
                      </m:sup>
                    </m:sSub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J</m:t>
                        </m:r>
                      </m:e>
                      <m:sub>
                        <m:r>
                          <m:rPr>
                            <m:sty m:val="p"/>
                          </m:rPr>
                          <a:rPr lang="en-US">
                            <a:latin typeface="Cambria Math" panose="02040503050406030204" pitchFamily="18" charset="0"/>
                          </a:rPr>
                          <m:t>g</m:t>
                        </m:r>
                      </m:sub>
                    </m:sSub>
                  </m:oMath>
                </a14:m>
                <a:endParaRPr lang="en-US" dirty="0"/>
              </a:p>
              <a:p>
                <a:pPr lvl="2"/>
                <a:r>
                  <a:rPr lang="en-US" dirty="0"/>
                  <a:t>Naturally relate to the </a:t>
                </a:r>
                <a:r>
                  <a:rPr lang="en-US" dirty="0" err="1"/>
                  <a:t>partons</a:t>
                </a:r>
                <a:r>
                  <a:rPr lang="en-US" dirty="0"/>
                  <a:t> in a </a:t>
                </a:r>
                <a:r>
                  <a:rPr lang="en-US" dirty="0" smtClean="0"/>
                  <a:t>trans. </a:t>
                </a:r>
                <a:r>
                  <a:rPr lang="en-US" dirty="0" smtClean="0"/>
                  <a:t>pol</a:t>
                </a:r>
                <a:r>
                  <a:rPr lang="en-US" dirty="0" smtClean="0"/>
                  <a:t>. Nucleon</a:t>
                </a:r>
                <a:endParaRPr lang="en-US" dirty="0"/>
              </a:p>
              <a:p>
                <a:pPr lvl="2"/>
                <a:r>
                  <a:rPr lang="en-US" dirty="0"/>
                  <a:t>For a long. </a:t>
                </a:r>
                <a:r>
                  <a:rPr lang="en-US" dirty="0" err="1"/>
                  <a:t>pola</a:t>
                </a:r>
                <a:r>
                  <a:rPr lang="en-US" dirty="0"/>
                  <a:t>. nucleon, </a:t>
                </a:r>
                <a:r>
                  <a:rPr lang="en-US" dirty="0" err="1"/>
                  <a:t>L</a:t>
                </a:r>
                <a:r>
                  <a:rPr lang="en-US" sz="1800" dirty="0" err="1"/>
                  <a:t>q</a:t>
                </a:r>
                <a:r>
                  <a:rPr lang="en-US" dirty="0"/>
                  <a:t> </a:t>
                </a:r>
                <a:r>
                  <a:rPr lang="en-US" dirty="0" smtClean="0"/>
                  <a:t>contains both </a:t>
                </a:r>
                <a:r>
                  <a:rPr lang="en-US" dirty="0"/>
                  <a:t>the quark and potential AM.  </a:t>
                </a:r>
              </a:p>
              <a:p>
                <a:pPr marL="0"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5406" y="914400"/>
                <a:ext cx="9906000" cy="4597400"/>
              </a:xfrm>
              <a:blipFill rotWithShape="0">
                <a:blip r:embed="rId2"/>
                <a:stretch>
                  <a:fillRect l="-369" t="-1724" r="-1600" b="-172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fld id="{620D47C7-4BF3-4242-8A5C-E9AD2BE9FD25}" type="datetime1">
              <a:rPr lang="en-US" altLang="zh-CN" smtClean="0"/>
              <a:pPr>
                <a:defRPr/>
              </a:pPr>
              <a:t>9/14/2014</a:t>
            </a:fld>
            <a:endParaRPr lang="en-US" altLang="zh-CN" dirty="0"/>
          </a:p>
        </p:txBody>
      </p:sp>
      <p:sp>
        <p:nvSpPr>
          <p:cNvPr id="5" name="Slide Number Placeholder 4"/>
          <p:cNvSpPr>
            <a:spLocks noGrp="1"/>
          </p:cNvSpPr>
          <p:nvPr>
            <p:ph type="sldNum" sz="quarter" idx="12"/>
          </p:nvPr>
        </p:nvSpPr>
        <p:spPr/>
        <p:txBody>
          <a:bodyPr/>
          <a:lstStyle/>
          <a:p>
            <a:pPr>
              <a:defRPr/>
            </a:pPr>
            <a:fld id="{097C99E8-DC55-46DF-AABF-9CC1A984AA53}" type="slidenum">
              <a:rPr lang="en-US" altLang="zh-CN" smtClean="0"/>
              <a:pPr>
                <a:defRPr/>
              </a:pPr>
              <a:t>22</a:t>
            </a:fld>
            <a:endParaRPr lang="en-US" altLang="zh-CN" dirty="0"/>
          </a:p>
        </p:txBody>
      </p:sp>
    </p:spTree>
    <p:extLst>
      <p:ext uri="{BB962C8B-B14F-4D97-AF65-F5344CB8AC3E}">
        <p14:creationId xmlns:p14="http://schemas.microsoft.com/office/powerpoint/2010/main" val="3883261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a:t>
            </a:r>
            <a:r>
              <a:rPr lang="en-US" dirty="0" smtClean="0"/>
              <a:t>know and don’t know?</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342900" lvl="1" indent="-342900">
                  <a:buClr>
                    <a:schemeClr val="folHlink"/>
                  </a:buClr>
                  <a:buSzPct val="60000"/>
                  <a:buFont typeface="Wingdings" panose="05000000000000000000" pitchFamily="2" charset="2"/>
                  <a:buChar char="n"/>
                </a:pPr>
                <a:r>
                  <a:rPr lang="en-US" dirty="0" smtClean="0">
                    <a:solidFill>
                      <a:schemeClr val="tx1"/>
                    </a:solidFill>
                  </a:rPr>
                  <a:t>We know fairly </a:t>
                </a:r>
                <a:r>
                  <a:rPr lang="en-US" dirty="0">
                    <a:solidFill>
                      <a:schemeClr val="tx1"/>
                    </a:solidFill>
                  </a:rPr>
                  <a:t>well about the part related to the quark </a:t>
                </a:r>
                <a:r>
                  <a:rPr lang="en-US" dirty="0" err="1">
                    <a:solidFill>
                      <a:schemeClr val="tx1"/>
                    </a:solidFill>
                  </a:rPr>
                  <a:t>helicity</a:t>
                </a:r>
                <a:r>
                  <a:rPr lang="en-US" dirty="0">
                    <a:solidFill>
                      <a:schemeClr val="tx1"/>
                    </a:solidFill>
                  </a:rPr>
                  <a:t> contribution</a:t>
                </a:r>
                <a:r>
                  <a:rPr lang="en-US" dirty="0" smtClean="0">
                    <a:solidFill>
                      <a:schemeClr val="tx1"/>
                    </a:solidFill>
                  </a:rPr>
                  <a:t>, </a:t>
                </a:r>
                <a:r>
                  <a:rPr lang="en-US" dirty="0" smtClean="0"/>
                  <a:t>∆∑ = (0.3</a:t>
                </a:r>
                <a14:m>
                  <m:oMath xmlns:m="http://schemas.openxmlformats.org/officeDocument/2006/math">
                    <m:r>
                      <a:rPr lang="en-US" smtClean="0"/>
                      <m:t>±0.05</m:t>
                    </m:r>
                  </m:oMath>
                </a14:m>
                <a:r>
                  <a:rPr lang="en-US" dirty="0" smtClean="0"/>
                  <a:t>)</a:t>
                </a:r>
              </a:p>
              <a:p>
                <a:pPr lvl="1"/>
                <a:r>
                  <a:rPr lang="en-US" sz="2400" dirty="0" smtClean="0"/>
                  <a:t>However, the details on the flavor </a:t>
                </a:r>
                <a:r>
                  <a:rPr lang="en-US" sz="2400" dirty="0"/>
                  <a:t>and sea structure of the </a:t>
                </a:r>
                <a:r>
                  <a:rPr lang="en-US" sz="2400" dirty="0" smtClean="0"/>
                  <a:t>polarization </a:t>
                </a:r>
                <a:r>
                  <a:rPr lang="en-US" sz="2400" dirty="0"/>
                  <a:t>are </a:t>
                </a:r>
                <a:r>
                  <a:rPr lang="en-US" sz="2400" dirty="0" smtClean="0"/>
                  <a:t>still sketchy. </a:t>
                </a:r>
              </a:p>
              <a:p>
                <a:pPr lvl="1"/>
                <a:r>
                  <a:rPr lang="en-US" sz="2400" dirty="0" smtClean="0"/>
                  <a:t>Contribution from small and large-x? </a:t>
                </a:r>
              </a:p>
              <a:p>
                <a:r>
                  <a:rPr lang="en-US" dirty="0" smtClean="0">
                    <a:solidFill>
                      <a:schemeClr val="tx1"/>
                    </a:solidFill>
                  </a:rPr>
                  <a:t>We know </a:t>
                </a:r>
                <a:r>
                  <a:rPr lang="en-US" dirty="0" smtClean="0">
                    <a:solidFill>
                      <a:schemeClr val="tx1"/>
                    </a:solidFill>
                  </a:rPr>
                  <a:t>with large errors</a:t>
                </a:r>
                <a:r>
                  <a:rPr lang="en-US" dirty="0" smtClean="0">
                    <a:solidFill>
                      <a:schemeClr val="tx1"/>
                    </a:solidFill>
                  </a:rPr>
                  <a:t> </a:t>
                </a:r>
                <a:r>
                  <a:rPr lang="en-US" dirty="0" smtClean="0">
                    <a:solidFill>
                      <a:schemeClr val="tx1"/>
                    </a:solidFill>
                  </a:rPr>
                  <a:t>about the gluon </a:t>
                </a:r>
                <a:r>
                  <a:rPr lang="en-US" dirty="0" err="1" smtClean="0">
                    <a:solidFill>
                      <a:schemeClr val="tx1"/>
                    </a:solidFill>
                  </a:rPr>
                  <a:t>helicity</a:t>
                </a:r>
                <a:r>
                  <a:rPr lang="en-US" dirty="0" smtClean="0">
                    <a:solidFill>
                      <a:schemeClr val="tx1"/>
                    </a:solidFill>
                  </a:rPr>
                  <a:t> contribution ∆G</a:t>
                </a:r>
              </a:p>
              <a:p>
                <a:pPr marL="342900" lvl="1" indent="-342900">
                  <a:buClr>
                    <a:schemeClr val="folHlink"/>
                  </a:buClr>
                  <a:buSzPct val="60000"/>
                  <a:buFont typeface="Wingdings" panose="05000000000000000000" pitchFamily="2" charset="2"/>
                  <a:buChar char="n"/>
                </a:pPr>
                <a:r>
                  <a:rPr lang="en-US" dirty="0">
                    <a:solidFill>
                      <a:schemeClr val="tx1"/>
                    </a:solidFill>
                  </a:rPr>
                  <a:t>We </a:t>
                </a:r>
                <a:r>
                  <a:rPr lang="en-US" dirty="0" smtClean="0">
                    <a:solidFill>
                      <a:schemeClr val="tx1"/>
                    </a:solidFill>
                  </a:rPr>
                  <a:t>do not have direct information yet on the </a:t>
                </a:r>
                <a:r>
                  <a:rPr lang="en-US" dirty="0">
                    <a:solidFill>
                      <a:schemeClr val="tx1"/>
                    </a:solidFill>
                  </a:rPr>
                  <a:t>quark and gluon orbital </a:t>
                </a:r>
                <a:r>
                  <a:rPr lang="en-US" dirty="0" smtClean="0">
                    <a:solidFill>
                      <a:schemeClr val="tx1"/>
                    </a:solidFill>
                  </a:rPr>
                  <a:t>contributions. </a:t>
                </a:r>
                <a:endParaRPr lang="en-US" dirty="0">
                  <a:solidFill>
                    <a:schemeClr val="tx1"/>
                  </a:solidFill>
                </a:endParaRPr>
              </a:p>
              <a:p>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97" t="-1325" r="-2384"/>
                </a:stretch>
              </a:blipFill>
            </p:spPr>
            <p:txBody>
              <a:bodyPr/>
              <a:lstStyle/>
              <a:p>
                <a:r>
                  <a:rPr lang="en-US">
                    <a:noFill/>
                  </a:rPr>
                  <a:t> </a:t>
                </a:r>
              </a:p>
            </p:txBody>
          </p:sp>
        </mc:Fallback>
      </mc:AlternateContent>
    </p:spTree>
    <p:extLst>
      <p:ext uri="{BB962C8B-B14F-4D97-AF65-F5344CB8AC3E}">
        <p14:creationId xmlns:p14="http://schemas.microsoft.com/office/powerpoint/2010/main" val="2804844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The orbital motion:</a:t>
            </a:r>
          </a:p>
        </p:txBody>
      </p:sp>
      <p:sp>
        <p:nvSpPr>
          <p:cNvPr id="3" name="Content Placeholder 2"/>
          <p:cNvSpPr>
            <a:spLocks noGrp="1"/>
          </p:cNvSpPr>
          <p:nvPr>
            <p:ph idx="1"/>
          </p:nvPr>
        </p:nvSpPr>
        <p:spPr/>
        <p:txBody>
          <a:bodyPr>
            <a:normAutofit lnSpcReduction="10000"/>
          </a:bodyPr>
          <a:lstStyle/>
          <a:p>
            <a:r>
              <a:rPr lang="en-US" dirty="0" smtClean="0"/>
              <a:t>Orbital motion of quarks and gluons must be significant inside the nucleons!</a:t>
            </a:r>
          </a:p>
          <a:p>
            <a:pPr lvl="1"/>
            <a:r>
              <a:rPr lang="en-US" dirty="0" smtClean="0">
                <a:solidFill>
                  <a:srgbClr val="C00000"/>
                </a:solidFill>
              </a:rPr>
              <a:t>This is in contrast to the naive non-relativistic quark model, which was the motivation to introduce the color quantum number!</a:t>
            </a:r>
          </a:p>
          <a:p>
            <a:r>
              <a:rPr lang="en-US" dirty="0" smtClean="0"/>
              <a:t>The orbital motion shall generate direct orbital AM which must contribute to the spin of the proton. </a:t>
            </a:r>
          </a:p>
          <a:p>
            <a:r>
              <a:rPr lang="en-US" dirty="0" smtClean="0"/>
              <a:t>However, orbital motion can also give rise to a range of interesting physical </a:t>
            </a:r>
            <a:r>
              <a:rPr lang="en-US" dirty="0" smtClean="0"/>
              <a:t>effects (</a:t>
            </a:r>
            <a:r>
              <a:rPr lang="en-US" dirty="0" err="1" smtClean="0"/>
              <a:t>Sivers</a:t>
            </a:r>
            <a:r>
              <a:rPr lang="en-US" dirty="0" smtClean="0"/>
              <a:t>, Collins, etc.</a:t>
            </a:r>
            <a:r>
              <a:rPr lang="en-US" dirty="0" smtClean="0"/>
              <a:t> </a:t>
            </a:r>
            <a:endParaRPr lang="en-US" dirty="0" smtClean="0"/>
          </a:p>
        </p:txBody>
      </p:sp>
    </p:spTree>
    <p:extLst>
      <p:ext uri="{BB962C8B-B14F-4D97-AF65-F5344CB8AC3E}">
        <p14:creationId xmlns:p14="http://schemas.microsoft.com/office/powerpoint/2010/main" val="3887849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New ways to look at </a:t>
            </a:r>
            <a:r>
              <a:rPr lang="en-US" dirty="0" err="1" smtClean="0"/>
              <a:t>partons</a:t>
            </a:r>
            <a:endParaRPr lang="en-US" dirty="0"/>
          </a:p>
        </p:txBody>
      </p:sp>
      <p:sp>
        <p:nvSpPr>
          <p:cNvPr id="8" name="Content Placeholder 7"/>
          <p:cNvSpPr>
            <a:spLocks noGrp="1"/>
          </p:cNvSpPr>
          <p:nvPr>
            <p:ph idx="1"/>
          </p:nvPr>
        </p:nvSpPr>
        <p:spPr/>
        <p:txBody>
          <a:bodyPr/>
          <a:lstStyle/>
          <a:p>
            <a:r>
              <a:rPr lang="en-US" dirty="0" smtClean="0"/>
              <a:t>We not only need to know that </a:t>
            </a:r>
            <a:r>
              <a:rPr lang="en-US" dirty="0" err="1" smtClean="0"/>
              <a:t>partons</a:t>
            </a:r>
            <a:r>
              <a:rPr lang="en-US" dirty="0" smtClean="0"/>
              <a:t> have long. </a:t>
            </a:r>
            <a:r>
              <a:rPr lang="en-US" dirty="0"/>
              <a:t>m</a:t>
            </a:r>
            <a:r>
              <a:rPr lang="en-US" dirty="0" smtClean="0"/>
              <a:t>omentum, but must have transverse degrees of freedom as well. </a:t>
            </a:r>
          </a:p>
          <a:p>
            <a:r>
              <a:rPr lang="en-US" dirty="0" err="1" smtClean="0"/>
              <a:t>Partons</a:t>
            </a:r>
            <a:r>
              <a:rPr lang="en-US" dirty="0" smtClean="0"/>
              <a:t> in transverse coordinate space? </a:t>
            </a:r>
          </a:p>
          <a:p>
            <a:pPr lvl="1"/>
            <a:r>
              <a:rPr lang="en-US" dirty="0" smtClean="0"/>
              <a:t>Generalized </a:t>
            </a:r>
            <a:r>
              <a:rPr lang="en-US" dirty="0" err="1" smtClean="0"/>
              <a:t>parton</a:t>
            </a:r>
            <a:r>
              <a:rPr lang="en-US" dirty="0" smtClean="0"/>
              <a:t> </a:t>
            </a:r>
            <a:r>
              <a:rPr lang="en-US" dirty="0" smtClean="0"/>
              <a:t>distributions (GPDs)</a:t>
            </a:r>
            <a:endParaRPr lang="en-US" dirty="0" smtClean="0"/>
          </a:p>
          <a:p>
            <a:r>
              <a:rPr lang="en-US" dirty="0" err="1" smtClean="0"/>
              <a:t>Partons</a:t>
            </a:r>
            <a:r>
              <a:rPr lang="en-US" dirty="0" smtClean="0"/>
              <a:t> in transverse momentum space? </a:t>
            </a:r>
          </a:p>
          <a:p>
            <a:pPr lvl="1"/>
            <a:r>
              <a:rPr lang="en-US" dirty="0" smtClean="0"/>
              <a:t>Transverse-momentum dependent </a:t>
            </a:r>
            <a:r>
              <a:rPr lang="en-US" dirty="0" err="1" smtClean="0"/>
              <a:t>parton</a:t>
            </a:r>
            <a:r>
              <a:rPr lang="en-US" dirty="0" smtClean="0"/>
              <a:t> </a:t>
            </a:r>
            <a:r>
              <a:rPr lang="en-US" dirty="0" smtClean="0"/>
              <a:t>distribution (TMDs)</a:t>
            </a:r>
            <a:endParaRPr lang="en-US" dirty="0" smtClean="0"/>
          </a:p>
          <a:p>
            <a:r>
              <a:rPr lang="en-US" dirty="0" smtClean="0"/>
              <a:t>Both? </a:t>
            </a:r>
            <a:r>
              <a:rPr lang="en-US" dirty="0" smtClean="0">
                <a:solidFill>
                  <a:srgbClr val="FF0000"/>
                </a:solidFill>
              </a:rPr>
              <a:t>Wigner distributions! </a:t>
            </a:r>
            <a:endParaRPr lang="en-US" dirty="0">
              <a:solidFill>
                <a:srgbClr val="FF0000"/>
              </a:solidFill>
            </a:endParaRPr>
          </a:p>
        </p:txBody>
      </p:sp>
      <p:sp>
        <p:nvSpPr>
          <p:cNvPr id="4" name="Date Placeholder 3"/>
          <p:cNvSpPr>
            <a:spLocks noGrp="1"/>
          </p:cNvSpPr>
          <p:nvPr>
            <p:ph type="dt" sz="half" idx="10"/>
          </p:nvPr>
        </p:nvSpPr>
        <p:spPr/>
        <p:txBody>
          <a:bodyPr/>
          <a:lstStyle/>
          <a:p>
            <a:pPr>
              <a:defRPr/>
            </a:pPr>
            <a:fld id="{9A33E181-2204-4E4C-9670-03A6FBC288C4}" type="datetime1">
              <a:rPr lang="en-US" altLang="zh-CN" smtClean="0"/>
              <a:pPr>
                <a:defRPr/>
              </a:pPr>
              <a:t>9/14/2014</a:t>
            </a:fld>
            <a:endParaRPr lang="en-US" altLang="zh-CN" dirty="0"/>
          </a:p>
        </p:txBody>
      </p:sp>
      <p:sp>
        <p:nvSpPr>
          <p:cNvPr id="6" name="Slide Number Placeholder 5"/>
          <p:cNvSpPr>
            <a:spLocks noGrp="1"/>
          </p:cNvSpPr>
          <p:nvPr>
            <p:ph type="sldNum" sz="quarter" idx="12"/>
          </p:nvPr>
        </p:nvSpPr>
        <p:spPr/>
        <p:txBody>
          <a:bodyPr/>
          <a:lstStyle/>
          <a:p>
            <a:pPr>
              <a:defRPr/>
            </a:pPr>
            <a:fld id="{80D03E39-CA25-47C6-8291-537E082CEF3F}" type="slidenum">
              <a:rPr lang="en-US" altLang="zh-CN" smtClean="0"/>
              <a:pPr>
                <a:defRPr/>
              </a:pPr>
              <a:t>25</a:t>
            </a:fld>
            <a:endParaRPr lang="en-US" altLang="zh-CN" dirty="0"/>
          </a:p>
        </p:txBody>
      </p:sp>
    </p:spTree>
    <p:extLst>
      <p:ext uri="{BB962C8B-B14F-4D97-AF65-F5344CB8AC3E}">
        <p14:creationId xmlns:p14="http://schemas.microsoft.com/office/powerpoint/2010/main" val="1650862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What does a nucleon look like in 3D? </a:t>
            </a:r>
            <a:endParaRPr lang="en-US" dirty="0">
              <a:solidFill>
                <a:schemeClr val="accent2">
                  <a:lumMod val="60000"/>
                  <a:lumOff val="40000"/>
                </a:schemeClr>
              </a:solidFill>
            </a:endParaRPr>
          </a:p>
        </p:txBody>
      </p:sp>
      <p:sp>
        <p:nvSpPr>
          <p:cNvPr id="3" name="Content Placeholder 2"/>
          <p:cNvSpPr>
            <a:spLocks noGrp="1"/>
          </p:cNvSpPr>
          <p:nvPr>
            <p:ph idx="1"/>
          </p:nvPr>
        </p:nvSpPr>
        <p:spPr/>
        <p:txBody>
          <a:bodyPr/>
          <a:lstStyle/>
          <a:p>
            <a:r>
              <a:rPr lang="en-US" dirty="0" smtClean="0"/>
              <a:t>This is a great question that is hard to answer.</a:t>
            </a:r>
          </a:p>
          <a:p>
            <a:r>
              <a:rPr lang="en-US" dirty="0" smtClean="0"/>
              <a:t>Does it look like a sphere? like a small basket ball? </a:t>
            </a:r>
          </a:p>
          <a:p>
            <a:pPr lvl="1"/>
            <a:r>
              <a:rPr lang="en-US" dirty="0" smtClean="0"/>
              <a:t>Quantum mechanical uncertainty principle?</a:t>
            </a:r>
          </a:p>
          <a:p>
            <a:pPr lvl="1"/>
            <a:r>
              <a:rPr lang="en-US" dirty="0" smtClean="0"/>
              <a:t>What do you plot?</a:t>
            </a:r>
          </a:p>
          <a:p>
            <a:r>
              <a:rPr lang="en-US" dirty="0" smtClean="0"/>
              <a:t>Let the nucleon move with a large momentum, then its relativistic mass is large, the transverse coordinates can be </a:t>
            </a:r>
            <a:r>
              <a:rPr lang="en-US" dirty="0" smtClean="0"/>
              <a:t>well-defined!</a:t>
            </a:r>
            <a:endParaRPr lang="en-US" dirty="0" smtClean="0"/>
          </a:p>
          <a:p>
            <a:pPr lvl="1"/>
            <a:r>
              <a:rPr lang="en-US" dirty="0" smtClean="0"/>
              <a:t>It is better to picture the nucleon in an infinite momentum frame </a:t>
            </a:r>
            <a:r>
              <a:rPr lang="en-US" dirty="0" smtClean="0">
                <a:sym typeface="Wingdings" panose="05000000000000000000" pitchFamily="2" charset="2"/>
              </a:rPr>
              <a:t> </a:t>
            </a:r>
            <a:r>
              <a:rPr lang="en-US" dirty="0" err="1" smtClean="0">
                <a:sym typeface="Wingdings" panose="05000000000000000000" pitchFamily="2" charset="2"/>
              </a:rPr>
              <a:t>partons</a:t>
            </a:r>
            <a:r>
              <a:rPr lang="en-US" dirty="0" smtClean="0">
                <a:sym typeface="Wingdings" panose="05000000000000000000" pitchFamily="2" charset="2"/>
              </a:rPr>
              <a:t>!</a:t>
            </a:r>
            <a:endParaRPr lang="en-US" dirty="0" smtClean="0"/>
          </a:p>
          <a:p>
            <a:endParaRPr lang="en-US" dirty="0" smtClean="0"/>
          </a:p>
          <a:p>
            <a:pPr lvl="1"/>
            <a:endParaRPr lang="en-US" dirty="0"/>
          </a:p>
        </p:txBody>
      </p:sp>
      <p:sp>
        <p:nvSpPr>
          <p:cNvPr id="4" name="Date Placeholder 3"/>
          <p:cNvSpPr>
            <a:spLocks noGrp="1"/>
          </p:cNvSpPr>
          <p:nvPr>
            <p:ph type="dt" sz="half" idx="10"/>
          </p:nvPr>
        </p:nvSpPr>
        <p:spPr/>
        <p:txBody>
          <a:bodyPr/>
          <a:lstStyle/>
          <a:p>
            <a:pPr>
              <a:defRPr/>
            </a:pPr>
            <a:fld id="{620D47C7-4BF3-4242-8A5C-E9AD2BE9FD25}" type="datetime1">
              <a:rPr lang="en-US" altLang="zh-CN" smtClean="0"/>
              <a:pPr>
                <a:defRPr/>
              </a:pPr>
              <a:t>9/14/2014</a:t>
            </a:fld>
            <a:endParaRPr lang="en-US" altLang="zh-CN" dirty="0"/>
          </a:p>
        </p:txBody>
      </p:sp>
      <p:sp>
        <p:nvSpPr>
          <p:cNvPr id="5" name="Slide Number Placeholder 4"/>
          <p:cNvSpPr>
            <a:spLocks noGrp="1"/>
          </p:cNvSpPr>
          <p:nvPr>
            <p:ph type="sldNum" sz="quarter" idx="12"/>
          </p:nvPr>
        </p:nvSpPr>
        <p:spPr/>
        <p:txBody>
          <a:bodyPr/>
          <a:lstStyle/>
          <a:p>
            <a:pPr>
              <a:defRPr/>
            </a:pPr>
            <a:fld id="{097C99E8-DC55-46DF-AABF-9CC1A984AA53}" type="slidenum">
              <a:rPr lang="en-US" altLang="zh-CN" smtClean="0"/>
              <a:pPr>
                <a:defRPr/>
              </a:pPr>
              <a:t>26</a:t>
            </a:fld>
            <a:endParaRPr lang="en-US" altLang="zh-CN" dirty="0"/>
          </a:p>
        </p:txBody>
      </p:sp>
    </p:spTree>
    <p:extLst>
      <p:ext uri="{BB962C8B-B14F-4D97-AF65-F5344CB8AC3E}">
        <p14:creationId xmlns:p14="http://schemas.microsoft.com/office/powerpoint/2010/main" val="3827826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8-20 at 10.03.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34" y="1393089"/>
            <a:ext cx="8832273" cy="4536371"/>
          </a:xfrm>
          <a:prstGeom prst="rect">
            <a:avLst/>
          </a:prstGeom>
        </p:spPr>
      </p:pic>
      <p:sp>
        <p:nvSpPr>
          <p:cNvPr id="4" name="TextBox 3"/>
          <p:cNvSpPr txBox="1"/>
          <p:nvPr/>
        </p:nvSpPr>
        <p:spPr>
          <a:xfrm>
            <a:off x="588024" y="941295"/>
            <a:ext cx="5697682" cy="421414"/>
          </a:xfrm>
          <a:prstGeom prst="rect">
            <a:avLst/>
          </a:prstGeom>
          <a:noFill/>
        </p:spPr>
        <p:txBody>
          <a:bodyPr wrap="none" lIns="82058" tIns="41029" rIns="82058" bIns="41029" rtlCol="0">
            <a:spAutoFit/>
          </a:bodyPr>
          <a:lstStyle/>
          <a:p>
            <a:pPr marL="307718" indent="-307718">
              <a:buFont typeface="Wingdings" charset="2"/>
              <a:buChar char="q"/>
            </a:pPr>
            <a:r>
              <a:rPr lang="en-US" sz="2200" b="1" dirty="0">
                <a:solidFill>
                  <a:srgbClr val="006600"/>
                </a:solidFill>
                <a:latin typeface="+mj-lt"/>
              </a:rPr>
              <a:t>Wigner distributions</a:t>
            </a:r>
            <a:r>
              <a:rPr lang="en-US" sz="2200" dirty="0">
                <a:solidFill>
                  <a:srgbClr val="006600"/>
                </a:solidFill>
                <a:latin typeface="+mj-lt"/>
              </a:rPr>
              <a:t> </a:t>
            </a:r>
            <a:r>
              <a:rPr lang="en-US" sz="2200" b="1" dirty="0">
                <a:solidFill>
                  <a:srgbClr val="006600"/>
                </a:solidFill>
                <a:latin typeface="+mj-lt"/>
              </a:rPr>
              <a:t>(</a:t>
            </a:r>
            <a:r>
              <a:rPr lang="en-US" b="1" dirty="0" err="1" smtClean="0">
                <a:solidFill>
                  <a:srgbClr val="006600"/>
                </a:solidFill>
                <a:latin typeface="+mj-lt"/>
              </a:rPr>
              <a:t>Belitsky</a:t>
            </a:r>
            <a:r>
              <a:rPr lang="en-US" b="1" dirty="0" smtClean="0">
                <a:solidFill>
                  <a:srgbClr val="006600"/>
                </a:solidFill>
                <a:latin typeface="+mj-lt"/>
              </a:rPr>
              <a:t>, Ji, Yuan</a:t>
            </a:r>
            <a:r>
              <a:rPr lang="en-US" sz="2200" b="1" dirty="0">
                <a:solidFill>
                  <a:srgbClr val="006600"/>
                </a:solidFill>
                <a:latin typeface="+mj-lt"/>
              </a:rPr>
              <a:t>)</a:t>
            </a:r>
          </a:p>
        </p:txBody>
      </p:sp>
      <p:sp>
        <p:nvSpPr>
          <p:cNvPr id="14" name="Title 13"/>
          <p:cNvSpPr>
            <a:spLocks noGrp="1"/>
          </p:cNvSpPr>
          <p:nvPr>
            <p:ph type="title"/>
          </p:nvPr>
        </p:nvSpPr>
        <p:spPr>
          <a:xfrm>
            <a:off x="623416" y="215895"/>
            <a:ext cx="8687983" cy="990600"/>
          </a:xfrm>
        </p:spPr>
        <p:txBody>
          <a:bodyPr anchor="t">
            <a:normAutofit/>
          </a:bodyPr>
          <a:lstStyle/>
          <a:p>
            <a:pPr algn="ctr"/>
            <a:r>
              <a:rPr lang="en-US" b="1" dirty="0"/>
              <a:t>Unified view of the Nucleon </a:t>
            </a:r>
          </a:p>
        </p:txBody>
      </p:sp>
      <p:grpSp>
        <p:nvGrpSpPr>
          <p:cNvPr id="12" name="Group 11"/>
          <p:cNvGrpSpPr/>
          <p:nvPr/>
        </p:nvGrpSpPr>
        <p:grpSpPr>
          <a:xfrm>
            <a:off x="380206" y="1467200"/>
            <a:ext cx="9144000" cy="617095"/>
            <a:chOff x="0" y="1662826"/>
            <a:chExt cx="10058400" cy="699374"/>
          </a:xfrm>
        </p:grpSpPr>
        <p:sp>
          <p:nvSpPr>
            <p:cNvPr id="5" name="Rectangle 4"/>
            <p:cNvSpPr/>
            <p:nvPr/>
          </p:nvSpPr>
          <p:spPr>
            <a:xfrm>
              <a:off x="0" y="1662826"/>
              <a:ext cx="10058400" cy="699374"/>
            </a:xfrm>
            <a:prstGeom prst="rect">
              <a:avLst/>
            </a:prstGeom>
            <a:solidFill>
              <a:srgbClr val="FF66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1" name="TextBox 10"/>
            <p:cNvSpPr txBox="1"/>
            <p:nvPr/>
          </p:nvSpPr>
          <p:spPr>
            <a:xfrm>
              <a:off x="152400" y="1828800"/>
              <a:ext cx="527718" cy="418576"/>
            </a:xfrm>
            <a:prstGeom prst="rect">
              <a:avLst/>
            </a:prstGeom>
            <a:noFill/>
          </p:spPr>
          <p:txBody>
            <a:bodyPr wrap="none" rtlCol="0">
              <a:spAutoFit/>
            </a:bodyPr>
            <a:lstStyle/>
            <a:p>
              <a:r>
                <a:rPr lang="en-US" dirty="0">
                  <a:latin typeface="+mj-lt"/>
                </a:rPr>
                <a:t>5D</a:t>
              </a:r>
            </a:p>
          </p:txBody>
        </p:sp>
      </p:grpSp>
      <p:grpSp>
        <p:nvGrpSpPr>
          <p:cNvPr id="13" name="Group 12"/>
          <p:cNvGrpSpPr/>
          <p:nvPr/>
        </p:nvGrpSpPr>
        <p:grpSpPr>
          <a:xfrm>
            <a:off x="380206" y="2084295"/>
            <a:ext cx="9144000" cy="1815353"/>
            <a:chOff x="0" y="2362200"/>
            <a:chExt cx="10058400" cy="2057400"/>
          </a:xfrm>
        </p:grpSpPr>
        <p:sp>
          <p:nvSpPr>
            <p:cNvPr id="6" name="Rectangle 5"/>
            <p:cNvSpPr/>
            <p:nvPr/>
          </p:nvSpPr>
          <p:spPr>
            <a:xfrm>
              <a:off x="0" y="2362200"/>
              <a:ext cx="10058400" cy="2057400"/>
            </a:xfrm>
            <a:prstGeom prst="rect">
              <a:avLst/>
            </a:prstGeom>
            <a:solidFill>
              <a:schemeClr val="accent6">
                <a:lumMod val="60000"/>
                <a:lumOff val="40000"/>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152400" y="3124200"/>
              <a:ext cx="527718" cy="418576"/>
            </a:xfrm>
            <a:prstGeom prst="rect">
              <a:avLst/>
            </a:prstGeom>
            <a:noFill/>
          </p:spPr>
          <p:txBody>
            <a:bodyPr wrap="none" rtlCol="0">
              <a:spAutoFit/>
            </a:bodyPr>
            <a:lstStyle/>
            <a:p>
              <a:r>
                <a:rPr lang="en-US" dirty="0">
                  <a:latin typeface="+mj-lt"/>
                </a:rPr>
                <a:t>3D</a:t>
              </a:r>
            </a:p>
          </p:txBody>
        </p:sp>
      </p:grpSp>
      <p:grpSp>
        <p:nvGrpSpPr>
          <p:cNvPr id="15" name="Group 14"/>
          <p:cNvGrpSpPr/>
          <p:nvPr/>
        </p:nvGrpSpPr>
        <p:grpSpPr>
          <a:xfrm>
            <a:off x="400922" y="3899647"/>
            <a:ext cx="9123284" cy="1546412"/>
            <a:chOff x="22788" y="4419600"/>
            <a:chExt cx="10035612" cy="1752600"/>
          </a:xfrm>
        </p:grpSpPr>
        <p:sp>
          <p:nvSpPr>
            <p:cNvPr id="10" name="Rectangle 9"/>
            <p:cNvSpPr/>
            <p:nvPr/>
          </p:nvSpPr>
          <p:spPr>
            <a:xfrm>
              <a:off x="22788" y="4419600"/>
              <a:ext cx="10035612" cy="1752600"/>
            </a:xfrm>
            <a:prstGeom prst="rect">
              <a:avLst/>
            </a:prstGeom>
            <a:solidFill>
              <a:srgbClr val="3366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152400" y="4724400"/>
              <a:ext cx="527718" cy="418576"/>
            </a:xfrm>
            <a:prstGeom prst="rect">
              <a:avLst/>
            </a:prstGeom>
            <a:noFill/>
          </p:spPr>
          <p:txBody>
            <a:bodyPr wrap="none" rtlCol="0">
              <a:spAutoFit/>
            </a:bodyPr>
            <a:lstStyle/>
            <a:p>
              <a:r>
                <a:rPr lang="en-US" dirty="0">
                  <a:latin typeface="+mj-lt"/>
                </a:rPr>
                <a:t>1D</a:t>
              </a:r>
            </a:p>
          </p:txBody>
        </p:sp>
      </p:grpSp>
      <p:sp>
        <p:nvSpPr>
          <p:cNvPr id="2" name="TextBox 1"/>
          <p:cNvSpPr txBox="1"/>
          <p:nvPr/>
        </p:nvSpPr>
        <p:spPr>
          <a:xfrm>
            <a:off x="7185702" y="2443750"/>
            <a:ext cx="2808807" cy="307777"/>
          </a:xfrm>
          <a:prstGeom prst="rect">
            <a:avLst/>
          </a:prstGeom>
          <a:noFill/>
        </p:spPr>
        <p:txBody>
          <a:bodyPr wrap="none" rtlCol="0">
            <a:spAutoFit/>
          </a:bodyPr>
          <a:lstStyle/>
          <a:p>
            <a:r>
              <a:rPr lang="en-US" sz="1400" dirty="0"/>
              <a:t>(X. </a:t>
            </a:r>
            <a:r>
              <a:rPr lang="en-US" sz="1400" dirty="0" err="1"/>
              <a:t>Ji</a:t>
            </a:r>
            <a:r>
              <a:rPr lang="en-US" sz="1400" dirty="0"/>
              <a:t>, D. Mueller, A. </a:t>
            </a:r>
            <a:r>
              <a:rPr lang="en-US" sz="1400" dirty="0" err="1"/>
              <a:t>Radyushkin</a:t>
            </a:r>
            <a:r>
              <a:rPr lang="en-US" sz="1400" dirty="0"/>
              <a:t>)</a:t>
            </a:r>
          </a:p>
        </p:txBody>
      </p:sp>
    </p:spTree>
    <p:extLst>
      <p:ext uri="{BB962C8B-B14F-4D97-AF65-F5344CB8AC3E}">
        <p14:creationId xmlns:p14="http://schemas.microsoft.com/office/powerpoint/2010/main" val="1228416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670" y="152400"/>
            <a:ext cx="9126537" cy="838200"/>
          </a:xfrm>
        </p:spPr>
        <p:txBody>
          <a:bodyPr vert="horz" wrap="square" lIns="91440" tIns="45720" rIns="91440" bIns="45720" numCol="1" anchor="t" anchorCtr="0" compatLnSpc="1">
            <a:prstTxWarp prst="textNoShape">
              <a:avLst/>
            </a:prstTxWarp>
          </a:bodyPr>
          <a:lstStyle/>
          <a:p>
            <a:r>
              <a:rPr lang="en-US" b="1" dirty="0" smtClean="0">
                <a:ln>
                  <a:noFill/>
                </a:ln>
                <a:latin typeface="Arial" panose="020B0604020202020204" pitchFamily="34" charset="0"/>
                <a:cs typeface="Arial" panose="020B0604020202020204" pitchFamily="34" charset="0"/>
              </a:rPr>
              <a:t>Zoo of TMDs &amp; GPDs</a:t>
            </a:r>
          </a:p>
        </p:txBody>
      </p:sp>
      <p:pic>
        <p:nvPicPr>
          <p:cNvPr id="44035" name="Picture 21" descr="Wigner_GPD_TMD_3.png"/>
          <p:cNvPicPr>
            <a:picLocks noChangeAspect="1"/>
          </p:cNvPicPr>
          <p:nvPr/>
        </p:nvPicPr>
        <p:blipFill>
          <a:blip r:embed="rId3">
            <a:extLst>
              <a:ext uri="{28A0092B-C50C-407E-A947-70E740481C1C}">
                <a14:useLocalDpi xmlns:a14="http://schemas.microsoft.com/office/drawing/2010/main" val="0"/>
              </a:ext>
            </a:extLst>
          </a:blip>
          <a:srcRect l="20245" t="12285" r="5399" b="7344"/>
          <a:stretch>
            <a:fillRect/>
          </a:stretch>
        </p:blipFill>
        <p:spPr bwMode="auto">
          <a:xfrm>
            <a:off x="1066006" y="990600"/>
            <a:ext cx="3124200"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31" descr="Wigner_GPD_TMD_2.png"/>
          <p:cNvPicPr>
            <a:picLocks noChangeAspect="1"/>
          </p:cNvPicPr>
          <p:nvPr/>
        </p:nvPicPr>
        <p:blipFill>
          <a:blip r:embed="rId4">
            <a:extLst>
              <a:ext uri="{28A0092B-C50C-407E-A947-70E740481C1C}">
                <a14:useLocalDpi xmlns:a14="http://schemas.microsoft.com/office/drawing/2010/main" val="0"/>
              </a:ext>
            </a:extLst>
          </a:blip>
          <a:srcRect l="15366" t="5939" b="6807"/>
          <a:stretch>
            <a:fillRect/>
          </a:stretch>
        </p:blipFill>
        <p:spPr bwMode="auto">
          <a:xfrm>
            <a:off x="5753894" y="1066801"/>
            <a:ext cx="3160712"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1227832" y="3869246"/>
            <a:ext cx="7305774" cy="1492250"/>
            <a:chOff x="847626" y="3765547"/>
            <a:chExt cx="7305774" cy="1491792"/>
          </a:xfrm>
        </p:grpSpPr>
        <p:grpSp>
          <p:nvGrpSpPr>
            <p:cNvPr id="44040" name="Group 4"/>
            <p:cNvGrpSpPr>
              <a:grpSpLocks/>
            </p:cNvGrpSpPr>
            <p:nvPr/>
          </p:nvGrpSpPr>
          <p:grpSpPr bwMode="auto">
            <a:xfrm>
              <a:off x="5410200" y="3765547"/>
              <a:ext cx="2743200" cy="1491792"/>
              <a:chOff x="2895283" y="3475573"/>
              <a:chExt cx="2438730" cy="1216802"/>
            </a:xfrm>
          </p:grpSpPr>
          <p:pic>
            <p:nvPicPr>
              <p:cNvPr id="36" name="Picture 17" descr="h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283" y="3475573"/>
                <a:ext cx="2438730" cy="121680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6" name="Text Box 18"/>
              <p:cNvSpPr txBox="1">
                <a:spLocks noChangeArrowheads="1"/>
              </p:cNvSpPr>
              <p:nvPr/>
            </p:nvSpPr>
            <p:spPr bwMode="auto">
              <a:xfrm>
                <a:off x="4673524" y="3511829"/>
                <a:ext cx="481078" cy="30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sz="1800">
                    <a:latin typeface="Symbol" panose="05050102010706020507" pitchFamily="18" charset="2"/>
                  </a:rPr>
                  <a:t>g</a:t>
                </a:r>
                <a:r>
                  <a:rPr lang="en-US" sz="1800">
                    <a:latin typeface="Arial" panose="020B0604020202020204" pitchFamily="34" charset="0"/>
                  </a:rPr>
                  <a:t>,h</a:t>
                </a:r>
              </a:p>
            </p:txBody>
          </p:sp>
          <p:sp>
            <p:nvSpPr>
              <p:cNvPr id="44047" name="Text Box 20"/>
              <p:cNvSpPr txBox="1">
                <a:spLocks noChangeArrowheads="1"/>
              </p:cNvSpPr>
              <p:nvPr/>
            </p:nvSpPr>
            <p:spPr bwMode="auto">
              <a:xfrm>
                <a:off x="3733597" y="4419922"/>
                <a:ext cx="668428" cy="25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sz="1400">
                    <a:latin typeface="Arial" panose="020B0604020202020204" pitchFamily="34" charset="0"/>
                  </a:rPr>
                  <a:t>GPDs</a:t>
                </a:r>
              </a:p>
            </p:txBody>
          </p:sp>
        </p:grpSp>
        <p:grpSp>
          <p:nvGrpSpPr>
            <p:cNvPr id="44041" name="Group 6"/>
            <p:cNvGrpSpPr>
              <a:grpSpLocks/>
            </p:cNvGrpSpPr>
            <p:nvPr/>
          </p:nvGrpSpPr>
          <p:grpSpPr bwMode="auto">
            <a:xfrm>
              <a:off x="847626" y="3809986"/>
              <a:ext cx="2994025" cy="1399746"/>
              <a:chOff x="1009750" y="4228357"/>
              <a:chExt cx="2557782" cy="1091954"/>
            </a:xfrm>
          </p:grpSpPr>
          <p:pic>
            <p:nvPicPr>
              <p:cNvPr id="40" name="Picture 8" descr="cur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750" y="4228357"/>
                <a:ext cx="2557782" cy="1091954"/>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Text Box 9"/>
              <p:cNvSpPr txBox="1">
                <a:spLocks noChangeArrowheads="1"/>
              </p:cNvSpPr>
              <p:nvPr/>
            </p:nvSpPr>
            <p:spPr bwMode="auto">
              <a:xfrm>
                <a:off x="3151758" y="4406610"/>
                <a:ext cx="323850" cy="28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sz="1800">
                    <a:latin typeface="Arial" panose="020B0604020202020204" pitchFamily="34" charset="0"/>
                  </a:rPr>
                  <a:t>h</a:t>
                </a:r>
              </a:p>
            </p:txBody>
          </p:sp>
          <p:sp>
            <p:nvSpPr>
              <p:cNvPr id="44044" name="Text Box 10"/>
              <p:cNvSpPr txBox="1">
                <a:spLocks noChangeArrowheads="1"/>
              </p:cNvSpPr>
              <p:nvPr/>
            </p:nvSpPr>
            <p:spPr bwMode="auto">
              <a:xfrm>
                <a:off x="1767212" y="4989977"/>
                <a:ext cx="666750" cy="24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US" sz="1400">
                    <a:latin typeface="Arial" panose="020B0604020202020204" pitchFamily="34" charset="0"/>
                  </a:rPr>
                  <a:t>TMDs</a:t>
                </a:r>
              </a:p>
            </p:txBody>
          </p:sp>
        </p:grpSp>
      </p:grpSp>
      <p:sp>
        <p:nvSpPr>
          <p:cNvPr id="39945" name="Rectangle 7"/>
          <p:cNvSpPr>
            <a:spLocks noChangeArrowheads="1"/>
          </p:cNvSpPr>
          <p:nvPr/>
        </p:nvSpPr>
        <p:spPr bwMode="auto">
          <a:xfrm>
            <a:off x="380206" y="5334001"/>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Clr>
                <a:srgbClr val="16CC1E"/>
              </a:buClr>
              <a:buSzPct val="120000"/>
              <a:buFont typeface="Wingdings" panose="05000000000000000000" pitchFamily="2" charset="2"/>
              <a:buChar char="§"/>
            </a:pPr>
            <a:r>
              <a:rPr lang="en-US" sz="2000" dirty="0">
                <a:solidFill>
                  <a:srgbClr val="000000"/>
                </a:solidFill>
                <a:latin typeface="Arial" panose="020B0604020202020204" pitchFamily="34" charset="0"/>
                <a:cs typeface="Arial" panose="020B0604020202020204" pitchFamily="34" charset="0"/>
              </a:rPr>
              <a:t>NOT directly accessible</a:t>
            </a:r>
          </a:p>
          <a:p>
            <a:pPr>
              <a:buClr>
                <a:srgbClr val="16CC1E"/>
              </a:buClr>
              <a:buSzPct val="120000"/>
              <a:buFont typeface="Wingdings" panose="05000000000000000000" pitchFamily="2" charset="2"/>
              <a:buChar char="§"/>
            </a:pPr>
            <a:r>
              <a:rPr lang="en-US" sz="2000" dirty="0">
                <a:solidFill>
                  <a:srgbClr val="000000"/>
                </a:solidFill>
                <a:latin typeface="Arial" panose="020B0604020202020204" pitchFamily="34" charset="0"/>
                <a:cs typeface="Arial" panose="020B0604020202020204" pitchFamily="34" charset="0"/>
              </a:rPr>
              <a:t>Their extractions require measurements of x-sections and asymmetries in </a:t>
            </a:r>
            <a:r>
              <a:rPr lang="en-US" sz="2000" b="1" dirty="0">
                <a:solidFill>
                  <a:srgbClr val="000000"/>
                </a:solidFill>
                <a:latin typeface="Arial" panose="020B0604020202020204" pitchFamily="34" charset="0"/>
                <a:cs typeface="Arial" panose="020B0604020202020204" pitchFamily="34" charset="0"/>
                <a:sym typeface="Wingdings" panose="05000000000000000000" pitchFamily="2" charset="2"/>
              </a:rPr>
              <a:t>a large kinematic domain of </a:t>
            </a:r>
            <a:r>
              <a:rPr lang="en-US" sz="2000" b="1" dirty="0" err="1">
                <a:solidFill>
                  <a:srgbClr val="16CC1E"/>
                </a:solidFill>
                <a:latin typeface="Arial" panose="020B0604020202020204" pitchFamily="34" charset="0"/>
                <a:cs typeface="Arial" panose="020B0604020202020204" pitchFamily="34" charset="0"/>
                <a:sym typeface="Wingdings" panose="05000000000000000000" pitchFamily="2" charset="2"/>
              </a:rPr>
              <a:t>x</a:t>
            </a:r>
            <a:r>
              <a:rPr lang="en-US" sz="2000" b="1" baseline="-25000" dirty="0" err="1">
                <a:solidFill>
                  <a:srgbClr val="16CC1E"/>
                </a:solidFill>
                <a:latin typeface="Arial" panose="020B0604020202020204" pitchFamily="34" charset="0"/>
                <a:cs typeface="Arial" panose="020B0604020202020204" pitchFamily="34" charset="0"/>
                <a:sym typeface="Wingdings" panose="05000000000000000000" pitchFamily="2" charset="2"/>
              </a:rPr>
              <a:t>B</a:t>
            </a:r>
            <a:r>
              <a:rPr lang="en-US" sz="2000" b="1" dirty="0">
                <a:solidFill>
                  <a:srgbClr val="16CC1E"/>
                </a:solidFill>
                <a:latin typeface="Arial" panose="020B0604020202020204" pitchFamily="34" charset="0"/>
                <a:cs typeface="Arial" panose="020B0604020202020204" pitchFamily="34" charset="0"/>
                <a:sym typeface="Wingdings" panose="05000000000000000000" pitchFamily="2" charset="2"/>
              </a:rPr>
              <a:t>, </a:t>
            </a:r>
            <a:r>
              <a:rPr lang="en-US" b="1" dirty="0">
                <a:solidFill>
                  <a:srgbClr val="16CC1E"/>
                </a:solidFill>
                <a:latin typeface="Arial" panose="020B0604020202020204" pitchFamily="34" charset="0"/>
                <a:cs typeface="Arial" panose="020B0604020202020204" pitchFamily="34" charset="0"/>
                <a:sym typeface="Wingdings" panose="05000000000000000000" pitchFamily="2" charset="2"/>
              </a:rPr>
              <a:t>t, Q</a:t>
            </a:r>
            <a:r>
              <a:rPr lang="en-US" b="1" baseline="30000" dirty="0">
                <a:solidFill>
                  <a:srgbClr val="16CC1E"/>
                </a:solidFill>
                <a:latin typeface="Arial" panose="020B0604020202020204" pitchFamily="34" charset="0"/>
                <a:cs typeface="Arial" panose="020B0604020202020204" pitchFamily="34" charset="0"/>
                <a:sym typeface="Wingdings" panose="05000000000000000000" pitchFamily="2" charset="2"/>
              </a:rPr>
              <a:t>2 </a:t>
            </a:r>
            <a:r>
              <a:rPr lang="en-US" sz="2000" dirty="0">
                <a:solidFill>
                  <a:srgbClr val="000000"/>
                </a:solidFill>
                <a:latin typeface="Arial" panose="020B0604020202020204" pitchFamily="34" charset="0"/>
                <a:cs typeface="Arial" panose="020B0604020202020204" pitchFamily="34" charset="0"/>
              </a:rPr>
              <a:t>(GPD) and </a:t>
            </a:r>
            <a:r>
              <a:rPr lang="en-US" sz="1800" b="1" dirty="0" err="1">
                <a:solidFill>
                  <a:srgbClr val="16CC1E"/>
                </a:solidFill>
                <a:latin typeface="Arial" panose="020B0604020202020204" pitchFamily="34" charset="0"/>
                <a:cs typeface="Arial" panose="020B0604020202020204" pitchFamily="34" charset="0"/>
                <a:sym typeface="Wingdings" panose="05000000000000000000" pitchFamily="2" charset="2"/>
              </a:rPr>
              <a:t>x</a:t>
            </a:r>
            <a:r>
              <a:rPr lang="en-US" sz="1800" b="1" baseline="-25000" dirty="0" err="1">
                <a:solidFill>
                  <a:srgbClr val="16CC1E"/>
                </a:solidFill>
                <a:latin typeface="Arial" panose="020B0604020202020204" pitchFamily="34" charset="0"/>
                <a:cs typeface="Arial" panose="020B0604020202020204" pitchFamily="34" charset="0"/>
                <a:sym typeface="Wingdings" panose="05000000000000000000" pitchFamily="2" charset="2"/>
              </a:rPr>
              <a:t>B</a:t>
            </a:r>
            <a:r>
              <a:rPr lang="en-US" sz="1800" b="1" dirty="0">
                <a:solidFill>
                  <a:srgbClr val="16CC1E"/>
                </a:solidFill>
                <a:latin typeface="Arial" panose="020B0604020202020204" pitchFamily="34" charset="0"/>
                <a:cs typeface="Arial" panose="020B0604020202020204" pitchFamily="34" charset="0"/>
                <a:sym typeface="Wingdings" panose="05000000000000000000" pitchFamily="2" charset="2"/>
              </a:rPr>
              <a:t>, </a:t>
            </a:r>
            <a:r>
              <a:rPr lang="en-US" sz="2000" b="1" dirty="0">
                <a:solidFill>
                  <a:srgbClr val="16CC1E"/>
                </a:solidFill>
                <a:latin typeface="Arial" panose="020B0604020202020204" pitchFamily="34" charset="0"/>
                <a:cs typeface="Arial" panose="020B0604020202020204" pitchFamily="34" charset="0"/>
                <a:sym typeface="Wingdings" panose="05000000000000000000" pitchFamily="2" charset="2"/>
              </a:rPr>
              <a:t>P</a:t>
            </a:r>
            <a:r>
              <a:rPr lang="en-US" sz="2000" b="1" baseline="-25000" dirty="0">
                <a:solidFill>
                  <a:srgbClr val="16CC1E"/>
                </a:solidFill>
                <a:latin typeface="Arial" panose="020B0604020202020204" pitchFamily="34" charset="0"/>
                <a:cs typeface="Arial" panose="020B0604020202020204" pitchFamily="34" charset="0"/>
                <a:sym typeface="Wingdings" panose="05000000000000000000" pitchFamily="2" charset="2"/>
              </a:rPr>
              <a:t>T</a:t>
            </a:r>
            <a:r>
              <a:rPr lang="en-US" sz="2000" b="1" dirty="0">
                <a:solidFill>
                  <a:srgbClr val="16CC1E"/>
                </a:solidFill>
                <a:latin typeface="Arial" panose="020B0604020202020204" pitchFamily="34" charset="0"/>
                <a:cs typeface="Arial" panose="020B0604020202020204" pitchFamily="34" charset="0"/>
                <a:sym typeface="Wingdings" panose="05000000000000000000" pitchFamily="2" charset="2"/>
              </a:rPr>
              <a:t>, Q</a:t>
            </a:r>
            <a:r>
              <a:rPr lang="en-US" sz="2000" b="1" baseline="30000" dirty="0">
                <a:solidFill>
                  <a:srgbClr val="16CC1E"/>
                </a:solidFill>
                <a:latin typeface="Arial" panose="020B0604020202020204" pitchFamily="34" charset="0"/>
                <a:cs typeface="Arial" panose="020B0604020202020204" pitchFamily="34" charset="0"/>
                <a:sym typeface="Wingdings" panose="05000000000000000000" pitchFamily="2" charset="2"/>
              </a:rPr>
              <a:t>2 </a:t>
            </a:r>
            <a:r>
              <a:rPr lang="en-US" sz="2000" b="1" dirty="0">
                <a:solidFill>
                  <a:srgbClr val="16CC1E"/>
                </a:solidFill>
                <a:latin typeface="Arial" panose="020B0604020202020204" pitchFamily="34" charset="0"/>
                <a:cs typeface="Arial" panose="020B0604020202020204" pitchFamily="34" charset="0"/>
                <a:sym typeface="Wingdings" panose="05000000000000000000" pitchFamily="2" charset="2"/>
              </a:rPr>
              <a:t>, z </a:t>
            </a:r>
            <a:r>
              <a:rPr lang="en-US" sz="2000" dirty="0">
                <a:solidFill>
                  <a:srgbClr val="000000"/>
                </a:solidFill>
                <a:latin typeface="Arial" panose="020B0604020202020204" pitchFamily="34" charset="0"/>
                <a:cs typeface="Arial" panose="020B0604020202020204" pitchFamily="34" charset="0"/>
                <a:sym typeface="Wingdings" panose="05000000000000000000" pitchFamily="2" charset="2"/>
              </a:rPr>
              <a:t>(TMD)</a:t>
            </a:r>
            <a:endParaRPr lang="en-US" sz="2000" dirty="0">
              <a:solidFill>
                <a:srgbClr val="000000"/>
              </a:solidFill>
              <a:latin typeface="Arial" panose="020B0604020202020204" pitchFamily="34" charset="0"/>
              <a:cs typeface="Arial" panose="020B0604020202020204" pitchFamily="34" charset="0"/>
            </a:endParaRPr>
          </a:p>
        </p:txBody>
      </p:sp>
      <p:sp>
        <p:nvSpPr>
          <p:cNvPr id="4" name="TextBox 3"/>
          <p:cNvSpPr txBox="1"/>
          <p:nvPr/>
        </p:nvSpPr>
        <p:spPr>
          <a:xfrm>
            <a:off x="2831172" y="1018091"/>
            <a:ext cx="300082" cy="369332"/>
          </a:xfrm>
          <a:prstGeom prst="rect">
            <a:avLst/>
          </a:prstGeom>
          <a:noFill/>
        </p:spPr>
        <p:txBody>
          <a:bodyPr wrap="none" rtlCol="0">
            <a:spAutoFit/>
          </a:bodyPr>
          <a:lstStyle/>
          <a:p>
            <a:r>
              <a:rPr lang="en-US" dirty="0" smtClean="0"/>
              <a:t>k</a:t>
            </a:r>
            <a:endParaRPr lang="en-US" dirty="0"/>
          </a:p>
        </p:txBody>
      </p:sp>
      <p:sp>
        <p:nvSpPr>
          <p:cNvPr id="19" name="TextBox 18"/>
          <p:cNvSpPr txBox="1"/>
          <p:nvPr/>
        </p:nvSpPr>
        <p:spPr>
          <a:xfrm>
            <a:off x="3841411" y="2782479"/>
            <a:ext cx="300082" cy="369332"/>
          </a:xfrm>
          <a:prstGeom prst="rect">
            <a:avLst/>
          </a:prstGeom>
          <a:noFill/>
        </p:spPr>
        <p:txBody>
          <a:bodyPr wrap="none" rtlCol="0">
            <a:spAutoFit/>
          </a:bodyPr>
          <a:lstStyle/>
          <a:p>
            <a:r>
              <a:rPr lang="en-US" dirty="0" smtClean="0"/>
              <a:t>k</a:t>
            </a:r>
            <a:endParaRPr lang="en-US" dirty="0"/>
          </a:p>
        </p:txBody>
      </p:sp>
      <p:sp>
        <p:nvSpPr>
          <p:cNvPr id="20" name="TextBox 19"/>
          <p:cNvSpPr txBox="1"/>
          <p:nvPr/>
        </p:nvSpPr>
        <p:spPr>
          <a:xfrm>
            <a:off x="1410867" y="2916025"/>
            <a:ext cx="300082" cy="369332"/>
          </a:xfrm>
          <a:prstGeom prst="rect">
            <a:avLst/>
          </a:prstGeom>
          <a:noFill/>
        </p:spPr>
        <p:txBody>
          <a:bodyPr wrap="none" rtlCol="0">
            <a:spAutoFit/>
          </a:bodyPr>
          <a:lstStyle/>
          <a:p>
            <a:r>
              <a:rPr lang="en-US" dirty="0" smtClean="0"/>
              <a:t>k</a:t>
            </a:r>
            <a:endParaRPr lang="en-US" dirty="0"/>
          </a:p>
        </p:txBody>
      </p:sp>
      <p:grpSp>
        <p:nvGrpSpPr>
          <p:cNvPr id="5" name="Group 4"/>
          <p:cNvGrpSpPr>
            <a:grpSpLocks/>
          </p:cNvGrpSpPr>
          <p:nvPr/>
        </p:nvGrpSpPr>
        <p:grpSpPr bwMode="auto">
          <a:xfrm>
            <a:off x="1142206" y="947482"/>
            <a:ext cx="7543800" cy="2895600"/>
            <a:chOff x="685800" y="914400"/>
            <a:chExt cx="7543800" cy="2895600"/>
          </a:xfrm>
        </p:grpSpPr>
        <p:pic>
          <p:nvPicPr>
            <p:cNvPr id="44048" name="Picture 32" descr="screenshot_0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 y="914400"/>
              <a:ext cx="3276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33" descr="screenshot_07.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9144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87315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Orbital motion </a:t>
            </a:r>
            <a:endParaRPr lang="en-US" dirty="0"/>
          </a:p>
        </p:txBody>
      </p:sp>
      <p:sp>
        <p:nvSpPr>
          <p:cNvPr id="8" name="Content Placeholder 7"/>
          <p:cNvSpPr>
            <a:spLocks noGrp="1"/>
          </p:cNvSpPr>
          <p:nvPr>
            <p:ph idx="1"/>
          </p:nvPr>
        </p:nvSpPr>
        <p:spPr/>
        <p:txBody>
          <a:bodyPr/>
          <a:lstStyle/>
          <a:p>
            <a:r>
              <a:rPr lang="en-US" dirty="0" smtClean="0"/>
              <a:t>To answer the spin question, one needs to know the orbital angular momentum and hence the transverse coordinate distribution</a:t>
            </a:r>
            <a:r>
              <a:rPr lang="en-US" dirty="0" smtClean="0">
                <a:sym typeface="Wingdings" panose="05000000000000000000" pitchFamily="2" charset="2"/>
              </a:rPr>
              <a:t> GPDs</a:t>
            </a:r>
          </a:p>
          <a:p>
            <a:r>
              <a:rPr lang="en-US" dirty="0" smtClean="0">
                <a:sym typeface="Wingdings" panose="05000000000000000000" pitchFamily="2" charset="2"/>
              </a:rPr>
              <a:t>TMDs give rise to interesting spin-dependent phenomena (</a:t>
            </a:r>
            <a:r>
              <a:rPr lang="en-US" dirty="0" err="1" smtClean="0">
                <a:sym typeface="Wingdings" panose="05000000000000000000" pitchFamily="2" charset="2"/>
              </a:rPr>
              <a:t>Sivers</a:t>
            </a:r>
            <a:r>
              <a:rPr lang="en-US" dirty="0" smtClean="0">
                <a:sym typeface="Wingdings" panose="05000000000000000000" pitchFamily="2" charset="2"/>
              </a:rPr>
              <a:t>, Collins etc.), but are not directly related to </a:t>
            </a:r>
            <a:r>
              <a:rPr lang="en-US" dirty="0" err="1" smtClean="0">
                <a:sym typeface="Wingdings" panose="05000000000000000000" pitchFamily="2" charset="2"/>
              </a:rPr>
              <a:t>parton</a:t>
            </a:r>
            <a:r>
              <a:rPr lang="en-US" dirty="0" smtClean="0">
                <a:sym typeface="Wingdings" panose="05000000000000000000" pitchFamily="2" charset="2"/>
              </a:rPr>
              <a:t> orbital </a:t>
            </a:r>
            <a:r>
              <a:rPr lang="en-US" dirty="0" smtClean="0">
                <a:sym typeface="Wingdings" panose="05000000000000000000" pitchFamily="2" charset="2"/>
              </a:rPr>
              <a:t>AM.</a:t>
            </a:r>
            <a:r>
              <a:rPr lang="en-US" dirty="0" smtClean="0">
                <a:sym typeface="Wingdings" panose="05000000000000000000" pitchFamily="2" charset="2"/>
              </a:rPr>
              <a:t> </a:t>
            </a:r>
            <a:endParaRPr lang="en-US" dirty="0" smtClean="0">
              <a:sym typeface="Wingdings" panose="05000000000000000000" pitchFamily="2" charset="2"/>
            </a:endParaRPr>
          </a:p>
          <a:p>
            <a:r>
              <a:rPr lang="en-US" dirty="0" smtClean="0">
                <a:sym typeface="Wingdings" panose="05000000000000000000" pitchFamily="2" charset="2"/>
              </a:rPr>
              <a:t>To get the </a:t>
            </a:r>
            <a:r>
              <a:rPr lang="en-US" dirty="0" err="1" smtClean="0">
                <a:sym typeface="Wingdings" panose="05000000000000000000" pitchFamily="2" charset="2"/>
              </a:rPr>
              <a:t>parton</a:t>
            </a:r>
            <a:r>
              <a:rPr lang="en-US" dirty="0" smtClean="0">
                <a:sym typeface="Wingdings" panose="05000000000000000000" pitchFamily="2" charset="2"/>
              </a:rPr>
              <a:t> orbital angular momentum a la Jaffe-Manohar, one needs to have twist-3 </a:t>
            </a:r>
            <a:r>
              <a:rPr lang="en-US" dirty="0" smtClean="0">
                <a:sym typeface="Wingdings" panose="05000000000000000000" pitchFamily="2" charset="2"/>
              </a:rPr>
              <a:t>GPDs (</a:t>
            </a:r>
            <a:r>
              <a:rPr lang="en-US" dirty="0" err="1" smtClean="0">
                <a:sym typeface="Wingdings" panose="05000000000000000000" pitchFamily="2" charset="2"/>
              </a:rPr>
              <a:t>Hatt</a:t>
            </a:r>
            <a:r>
              <a:rPr lang="en-US" dirty="0" err="1" smtClean="0">
                <a:sym typeface="Wingdings" panose="05000000000000000000" pitchFamily="2" charset="2"/>
              </a:rPr>
              <a:t>a</a:t>
            </a:r>
            <a:r>
              <a:rPr lang="en-US" dirty="0" smtClean="0">
                <a:sym typeface="Wingdings" panose="05000000000000000000" pitchFamily="2" charset="2"/>
              </a:rPr>
              <a:t>, Yuan et al)</a:t>
            </a:r>
            <a:endParaRPr lang="en-US" dirty="0" smtClean="0">
              <a:sym typeface="Wingdings" panose="05000000000000000000" pitchFamily="2" charset="2"/>
            </a:endParaRPr>
          </a:p>
          <a:p>
            <a:endParaRPr lang="en-US" dirty="0" smtClean="0"/>
          </a:p>
        </p:txBody>
      </p:sp>
      <p:sp>
        <p:nvSpPr>
          <p:cNvPr id="4" name="Date Placeholder 3"/>
          <p:cNvSpPr>
            <a:spLocks noGrp="1"/>
          </p:cNvSpPr>
          <p:nvPr>
            <p:ph type="dt" sz="half" idx="10"/>
          </p:nvPr>
        </p:nvSpPr>
        <p:spPr/>
        <p:txBody>
          <a:bodyPr/>
          <a:lstStyle/>
          <a:p>
            <a:pPr>
              <a:defRPr/>
            </a:pPr>
            <a:fld id="{9A33E181-2204-4E4C-9670-03A6FBC288C4}" type="datetime1">
              <a:rPr lang="en-US" altLang="zh-CN" smtClean="0"/>
              <a:pPr>
                <a:defRPr/>
              </a:pPr>
              <a:t>9/14/2014</a:t>
            </a:fld>
            <a:endParaRPr lang="en-US" altLang="zh-CN" dirty="0"/>
          </a:p>
        </p:txBody>
      </p:sp>
      <p:sp>
        <p:nvSpPr>
          <p:cNvPr id="6" name="Slide Number Placeholder 5"/>
          <p:cNvSpPr>
            <a:spLocks noGrp="1"/>
          </p:cNvSpPr>
          <p:nvPr>
            <p:ph type="sldNum" sz="quarter" idx="12"/>
          </p:nvPr>
        </p:nvSpPr>
        <p:spPr/>
        <p:txBody>
          <a:bodyPr/>
          <a:lstStyle/>
          <a:p>
            <a:pPr>
              <a:defRPr/>
            </a:pPr>
            <a:fld id="{80D03E39-CA25-47C6-8291-537E082CEF3F}" type="slidenum">
              <a:rPr lang="en-US" altLang="zh-CN" smtClean="0"/>
              <a:pPr>
                <a:defRPr/>
              </a:pPr>
              <a:t>29</a:t>
            </a:fld>
            <a:endParaRPr lang="en-US" altLang="zh-CN" dirty="0"/>
          </a:p>
        </p:txBody>
      </p:sp>
    </p:spTree>
    <p:extLst>
      <p:ext uri="{BB962C8B-B14F-4D97-AF65-F5344CB8AC3E}">
        <p14:creationId xmlns:p14="http://schemas.microsoft.com/office/powerpoint/2010/main" val="2062276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sz="4800" dirty="0" smtClean="0"/>
              <a:t>Why important</a:t>
            </a:r>
            <a:endParaRPr lang="en-US" sz="4800" dirty="0"/>
          </a:p>
        </p:txBody>
      </p:sp>
      <p:sp>
        <p:nvSpPr>
          <p:cNvPr id="4" name="Date Placeholder 3"/>
          <p:cNvSpPr>
            <a:spLocks noGrp="1"/>
          </p:cNvSpPr>
          <p:nvPr>
            <p:ph type="dt" sz="half" idx="10"/>
          </p:nvPr>
        </p:nvSpPr>
        <p:spPr/>
        <p:txBody>
          <a:bodyPr/>
          <a:lstStyle/>
          <a:p>
            <a:pPr>
              <a:defRPr/>
            </a:pPr>
            <a:fld id="{9A33E181-2204-4E4C-9670-03A6FBC288C4}" type="datetime1">
              <a:rPr lang="en-US" altLang="zh-CN" smtClean="0"/>
              <a:pPr>
                <a:defRPr/>
              </a:pPr>
              <a:t>9/14/2014</a:t>
            </a:fld>
            <a:endParaRPr lang="en-US" altLang="zh-CN" dirty="0"/>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80D03E39-CA25-47C6-8291-537E082CEF3F}" type="slidenum">
              <a:rPr lang="en-US" altLang="zh-CN" smtClean="0"/>
              <a:pPr>
                <a:defRPr/>
              </a:pPr>
              <a:t>3</a:t>
            </a:fld>
            <a:endParaRPr lang="en-US" altLang="zh-CN" dirty="0"/>
          </a:p>
        </p:txBody>
      </p:sp>
      <p:pic>
        <p:nvPicPr>
          <p:cNvPr id="7" name="Picture 4" descr="https://encrypted-tbn2.gstatic.com/images?q=tbn:ANd9GcTs7poyDLhtfiW4cKLp5iOHRk-tccxyFKKZF2SK4-wEFurlFP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588" y="28321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510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 y="76200"/>
            <a:ext cx="9525000" cy="700088"/>
          </a:xfrm>
        </p:spPr>
        <p:txBody>
          <a:bodyPr/>
          <a:lstStyle/>
          <a:p>
            <a:r>
              <a:rPr lang="en-US" dirty="0">
                <a:solidFill>
                  <a:schemeClr val="accent2">
                    <a:lumMod val="60000"/>
                    <a:lumOff val="40000"/>
                  </a:schemeClr>
                </a:solidFill>
              </a:rPr>
              <a:t>What are the gluons doing </a:t>
            </a:r>
            <a:r>
              <a:rPr lang="en-US" dirty="0" smtClean="0">
                <a:solidFill>
                  <a:schemeClr val="accent2">
                    <a:lumMod val="60000"/>
                    <a:lumOff val="40000"/>
                  </a:schemeClr>
                </a:solidFill>
              </a:rPr>
              <a:t>in the nucleon? </a:t>
            </a:r>
            <a:endParaRPr lang="en-US" dirty="0">
              <a:solidFill>
                <a:schemeClr val="accent2">
                  <a:lumMod val="60000"/>
                  <a:lumOff val="40000"/>
                </a:schemeClr>
              </a:solidFill>
            </a:endParaRPr>
          </a:p>
        </p:txBody>
      </p:sp>
      <p:sp>
        <p:nvSpPr>
          <p:cNvPr id="3" name="Content Placeholder 2"/>
          <p:cNvSpPr>
            <a:spLocks noGrp="1"/>
          </p:cNvSpPr>
          <p:nvPr>
            <p:ph idx="1"/>
          </p:nvPr>
        </p:nvSpPr>
        <p:spPr/>
        <p:txBody>
          <a:bodyPr/>
          <a:lstStyle/>
          <a:p>
            <a:r>
              <a:rPr lang="en-US" dirty="0" smtClean="0"/>
              <a:t>Due to </a:t>
            </a:r>
            <a:r>
              <a:rPr lang="en-US" dirty="0" smtClean="0"/>
              <a:t>the strong </a:t>
            </a:r>
            <a:r>
              <a:rPr lang="en-US" dirty="0" smtClean="0"/>
              <a:t>coupling of QCD, the gauge particles play a much more important role in the nucleon structure than the </a:t>
            </a:r>
            <a:r>
              <a:rPr lang="en-US" dirty="0" smtClean="0"/>
              <a:t>photons </a:t>
            </a:r>
            <a:r>
              <a:rPr lang="en-US" dirty="0" smtClean="0"/>
              <a:t>in </a:t>
            </a:r>
            <a:r>
              <a:rPr lang="en-US" dirty="0" smtClean="0"/>
              <a:t>the hydrogen atom.</a:t>
            </a:r>
            <a:endParaRPr lang="en-US" dirty="0" smtClean="0"/>
          </a:p>
          <a:p>
            <a:r>
              <a:rPr lang="en-US" dirty="0" smtClean="0"/>
              <a:t>Gluon is known to play an important role </a:t>
            </a:r>
            <a:r>
              <a:rPr lang="en-US" dirty="0" smtClean="0"/>
              <a:t>in </a:t>
            </a:r>
            <a:r>
              <a:rPr lang="en-US" dirty="0" smtClean="0"/>
              <a:t>the  </a:t>
            </a:r>
            <a:r>
              <a:rPr lang="en-US" dirty="0" err="1" smtClean="0"/>
              <a:t>the</a:t>
            </a:r>
            <a:r>
              <a:rPr lang="en-US" dirty="0" smtClean="0"/>
              <a:t> </a:t>
            </a:r>
            <a:r>
              <a:rPr lang="en-US" dirty="0" smtClean="0"/>
              <a:t>momentum </a:t>
            </a:r>
            <a:r>
              <a:rPr lang="en-US" dirty="0" smtClean="0"/>
              <a:t>of the </a:t>
            </a:r>
            <a:r>
              <a:rPr lang="en-US" dirty="0" smtClean="0"/>
              <a:t>nucleon</a:t>
            </a:r>
            <a:r>
              <a:rPr lang="en-US" dirty="0" smtClean="0"/>
              <a:t>, similar to neutrons in a large nucleus.</a:t>
            </a:r>
            <a:endParaRPr lang="en-US" dirty="0"/>
          </a:p>
          <a:p>
            <a:r>
              <a:rPr lang="en-US" dirty="0" smtClean="0"/>
              <a:t>It also has the key role in the nucleon mass</a:t>
            </a:r>
          </a:p>
        </p:txBody>
      </p:sp>
      <p:sp>
        <p:nvSpPr>
          <p:cNvPr id="4" name="Date Placeholder 3"/>
          <p:cNvSpPr>
            <a:spLocks noGrp="1"/>
          </p:cNvSpPr>
          <p:nvPr>
            <p:ph type="dt" sz="half" idx="10"/>
          </p:nvPr>
        </p:nvSpPr>
        <p:spPr/>
        <p:txBody>
          <a:bodyPr/>
          <a:lstStyle/>
          <a:p>
            <a:pPr>
              <a:defRPr/>
            </a:pPr>
            <a:fld id="{620D47C7-4BF3-4242-8A5C-E9AD2BE9FD25}" type="datetime1">
              <a:rPr lang="en-US" altLang="zh-CN" smtClean="0"/>
              <a:pPr>
                <a:defRPr/>
              </a:pPr>
              <a:t>9/14/2014</a:t>
            </a:fld>
            <a:endParaRPr lang="en-US" altLang="zh-CN" dirty="0"/>
          </a:p>
        </p:txBody>
      </p:sp>
      <p:sp>
        <p:nvSpPr>
          <p:cNvPr id="5" name="Slide Number Placeholder 4"/>
          <p:cNvSpPr>
            <a:spLocks noGrp="1"/>
          </p:cNvSpPr>
          <p:nvPr>
            <p:ph type="sldNum" sz="quarter" idx="12"/>
          </p:nvPr>
        </p:nvSpPr>
        <p:spPr/>
        <p:txBody>
          <a:bodyPr/>
          <a:lstStyle/>
          <a:p>
            <a:pPr>
              <a:defRPr/>
            </a:pPr>
            <a:fld id="{097C99E8-DC55-46DF-AABF-9CC1A984AA53}" type="slidenum">
              <a:rPr lang="en-US" altLang="zh-CN" smtClean="0"/>
              <a:pPr>
                <a:defRPr/>
              </a:pPr>
              <a:t>30</a:t>
            </a:fld>
            <a:endParaRPr lang="en-US" altLang="zh-CN" dirty="0"/>
          </a:p>
        </p:txBody>
      </p:sp>
    </p:spTree>
    <p:extLst>
      <p:ext uri="{BB962C8B-B14F-4D97-AF65-F5344CB8AC3E}">
        <p14:creationId xmlns:p14="http://schemas.microsoft.com/office/powerpoint/2010/main" val="1256804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ltLang="en-US" dirty="0" smtClean="0"/>
              <a:t>The nucleon mass </a:t>
            </a:r>
            <a:endParaRPr lang="en-US" altLang="en-US" dirty="0"/>
          </a:p>
        </p:txBody>
      </p:sp>
      <p:sp>
        <p:nvSpPr>
          <p:cNvPr id="391171" name="Rectangle 3"/>
          <p:cNvSpPr>
            <a:spLocks noGrp="1" noChangeArrowheads="1"/>
          </p:cNvSpPr>
          <p:nvPr>
            <p:ph type="body" idx="1"/>
          </p:nvPr>
        </p:nvSpPr>
        <p:spPr/>
        <p:txBody>
          <a:bodyPr/>
          <a:lstStyle/>
          <a:p>
            <a:r>
              <a:rPr lang="en-US" altLang="en-US"/>
              <a:t>One can calculate the proton mass through the expectation value of the QCD hamiltonian, </a:t>
            </a:r>
          </a:p>
          <a:p>
            <a:pPr>
              <a:buFont typeface="Wingdings" panose="05000000000000000000" pitchFamily="2" charset="2"/>
              <a:buNone/>
            </a:pPr>
            <a:r>
              <a:rPr lang="en-US" altLang="en-US"/>
              <a:t>			</a:t>
            </a:r>
          </a:p>
        </p:txBody>
      </p:sp>
      <p:pic>
        <p:nvPicPr>
          <p:cNvPr id="391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606" y="2667001"/>
            <a:ext cx="41148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406" y="3276601"/>
            <a:ext cx="3886200" cy="1363663"/>
          </a:xfrm>
          <a:prstGeom prst="rect">
            <a:avLst/>
          </a:prstGeom>
          <a:noFill/>
          <a:extLst>
            <a:ext uri="{909E8E84-426E-40DD-AFC4-6F175D3DCCD1}">
              <a14:hiddenFill xmlns:a14="http://schemas.microsoft.com/office/drawing/2010/main">
                <a:solidFill>
                  <a:srgbClr val="FFFFFF"/>
                </a:solidFill>
              </a14:hiddenFill>
            </a:ext>
          </a:extLst>
        </p:spPr>
      </p:pic>
      <p:pic>
        <p:nvPicPr>
          <p:cNvPr id="391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806" y="4572001"/>
            <a:ext cx="3276600" cy="669925"/>
          </a:xfrm>
          <a:prstGeom prst="rect">
            <a:avLst/>
          </a:prstGeom>
          <a:noFill/>
          <a:extLst>
            <a:ext uri="{909E8E84-426E-40DD-AFC4-6F175D3DCCD1}">
              <a14:hiddenFill xmlns:a14="http://schemas.microsoft.com/office/drawing/2010/main">
                <a:solidFill>
                  <a:srgbClr val="FFFFFF"/>
                </a:solidFill>
              </a14:hiddenFill>
            </a:ext>
          </a:extLst>
        </p:spPr>
      </p:pic>
      <p:pic>
        <p:nvPicPr>
          <p:cNvPr id="391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4806" y="5181600"/>
            <a:ext cx="3276600" cy="731838"/>
          </a:xfrm>
          <a:prstGeom prst="rect">
            <a:avLst/>
          </a:prstGeom>
          <a:noFill/>
          <a:extLst>
            <a:ext uri="{909E8E84-426E-40DD-AFC4-6F175D3DCCD1}">
              <a14:hiddenFill xmlns:a14="http://schemas.microsoft.com/office/drawing/2010/main">
                <a:solidFill>
                  <a:srgbClr val="FFFFFF"/>
                </a:solidFill>
              </a14:hiddenFill>
            </a:ext>
          </a:extLst>
        </p:spPr>
      </p:pic>
      <p:pic>
        <p:nvPicPr>
          <p:cNvPr id="39117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3456" y="4572000"/>
            <a:ext cx="5651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9117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2406" y="4572000"/>
            <a:ext cx="228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391178" name="Text Box 10"/>
          <p:cNvSpPr txBox="1">
            <a:spLocks noChangeArrowheads="1"/>
          </p:cNvSpPr>
          <p:nvPr/>
        </p:nvSpPr>
        <p:spPr bwMode="auto">
          <a:xfrm>
            <a:off x="6857207" y="3429001"/>
            <a:ext cx="192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rgbClr val="99FF66"/>
                </a:solidFill>
              </a:rPr>
              <a:t>Quark energy</a:t>
            </a:r>
          </a:p>
        </p:txBody>
      </p:sp>
      <p:sp>
        <p:nvSpPr>
          <p:cNvPr id="391179" name="Text Box 11"/>
          <p:cNvSpPr txBox="1">
            <a:spLocks noChangeArrowheads="1"/>
          </p:cNvSpPr>
          <p:nvPr/>
        </p:nvSpPr>
        <p:spPr bwMode="auto">
          <a:xfrm>
            <a:off x="6933406" y="4038601"/>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rgbClr val="99FF66"/>
                </a:solidFill>
              </a:rPr>
              <a:t>Quark mass</a:t>
            </a:r>
          </a:p>
        </p:txBody>
      </p:sp>
      <p:sp>
        <p:nvSpPr>
          <p:cNvPr id="391180" name="Text Box 12"/>
          <p:cNvSpPr txBox="1">
            <a:spLocks noChangeArrowheads="1"/>
          </p:cNvSpPr>
          <p:nvPr/>
        </p:nvSpPr>
        <p:spPr bwMode="auto">
          <a:xfrm>
            <a:off x="6917531" y="4648201"/>
            <a:ext cx="170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99FF66"/>
                </a:solidFill>
              </a:rPr>
              <a:t>Gluon energy</a:t>
            </a:r>
          </a:p>
        </p:txBody>
      </p:sp>
      <p:sp>
        <p:nvSpPr>
          <p:cNvPr id="391181" name="Text Box 13"/>
          <p:cNvSpPr txBox="1">
            <a:spLocks noChangeArrowheads="1"/>
          </p:cNvSpPr>
          <p:nvPr/>
        </p:nvSpPr>
        <p:spPr bwMode="auto">
          <a:xfrm>
            <a:off x="6933407" y="5384801"/>
            <a:ext cx="26641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solidFill>
                  <a:srgbClr val="99FF66"/>
                </a:solidFill>
              </a:rPr>
              <a:t>Trace </a:t>
            </a:r>
            <a:r>
              <a:rPr lang="en-US" altLang="en-US" sz="2000" dirty="0" smtClean="0">
                <a:solidFill>
                  <a:srgbClr val="99FF66"/>
                </a:solidFill>
              </a:rPr>
              <a:t>anomaly:</a:t>
            </a:r>
            <a:endParaRPr lang="en-US" altLang="en-US" sz="2000" dirty="0" smtClean="0">
              <a:solidFill>
                <a:srgbClr val="0033CC"/>
              </a:solidFill>
            </a:endParaRPr>
          </a:p>
          <a:p>
            <a:r>
              <a:rPr lang="en-US" altLang="en-US" sz="2000" dirty="0" smtClean="0">
                <a:solidFill>
                  <a:srgbClr val="0033CC"/>
                </a:solidFill>
              </a:rPr>
              <a:t>Sets the scale for the </a:t>
            </a:r>
          </a:p>
          <a:p>
            <a:r>
              <a:rPr lang="en-US" altLang="en-US" sz="2000" dirty="0" smtClean="0">
                <a:solidFill>
                  <a:srgbClr val="0033CC"/>
                </a:solidFill>
              </a:rPr>
              <a:t>Hadron mass!</a:t>
            </a:r>
            <a:endParaRPr lang="en-US" altLang="en-US" sz="2000" dirty="0" smtClean="0">
              <a:solidFill>
                <a:srgbClr val="99FF66"/>
              </a:solidFill>
            </a:endParaRPr>
          </a:p>
        </p:txBody>
      </p:sp>
      <p:sp>
        <p:nvSpPr>
          <p:cNvPr id="391182" name="Line 14"/>
          <p:cNvSpPr>
            <a:spLocks noChangeShapeType="1"/>
          </p:cNvSpPr>
          <p:nvPr/>
        </p:nvSpPr>
        <p:spPr bwMode="auto">
          <a:xfrm flipH="1">
            <a:off x="6323806" y="3657600"/>
            <a:ext cx="457200" cy="0"/>
          </a:xfrm>
          <a:prstGeom prst="line">
            <a:avLst/>
          </a:prstGeom>
          <a:noFill/>
          <a:ln w="57150">
            <a:solidFill>
              <a:srgbClr val="FF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183" name="Line 15"/>
          <p:cNvSpPr>
            <a:spLocks noChangeShapeType="1"/>
          </p:cNvSpPr>
          <p:nvPr/>
        </p:nvSpPr>
        <p:spPr bwMode="auto">
          <a:xfrm flipH="1">
            <a:off x="6323806" y="4267200"/>
            <a:ext cx="457200" cy="0"/>
          </a:xfrm>
          <a:prstGeom prst="line">
            <a:avLst/>
          </a:prstGeom>
          <a:noFill/>
          <a:ln w="57150">
            <a:solidFill>
              <a:srgbClr val="FF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184" name="Line 16"/>
          <p:cNvSpPr>
            <a:spLocks noChangeShapeType="1"/>
          </p:cNvSpPr>
          <p:nvPr/>
        </p:nvSpPr>
        <p:spPr bwMode="auto">
          <a:xfrm flipH="1">
            <a:off x="6323806" y="4941888"/>
            <a:ext cx="457200" cy="0"/>
          </a:xfrm>
          <a:prstGeom prst="line">
            <a:avLst/>
          </a:prstGeom>
          <a:noFill/>
          <a:ln w="57150">
            <a:solidFill>
              <a:srgbClr val="FF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185" name="Line 17"/>
          <p:cNvSpPr>
            <a:spLocks noChangeShapeType="1"/>
          </p:cNvSpPr>
          <p:nvPr/>
        </p:nvSpPr>
        <p:spPr bwMode="auto">
          <a:xfrm flipH="1">
            <a:off x="6323806" y="5562600"/>
            <a:ext cx="457200" cy="0"/>
          </a:xfrm>
          <a:prstGeom prst="line">
            <a:avLst/>
          </a:prstGeom>
          <a:noFill/>
          <a:ln w="57150">
            <a:solidFill>
              <a:srgbClr val="FF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21498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1182"/>
                                        </p:tgtEl>
                                        <p:attrNameLst>
                                          <p:attrName>style.visibility</p:attrName>
                                        </p:attrNameLst>
                                      </p:cBhvr>
                                      <p:to>
                                        <p:strVal val="visible"/>
                                      </p:to>
                                    </p:set>
                                    <p:anim calcmode="lin" valueType="num">
                                      <p:cBhvr additive="base">
                                        <p:cTn id="7" dur="500" fill="hold"/>
                                        <p:tgtEl>
                                          <p:spTgt spid="391182"/>
                                        </p:tgtEl>
                                        <p:attrNameLst>
                                          <p:attrName>ppt_x</p:attrName>
                                        </p:attrNameLst>
                                      </p:cBhvr>
                                      <p:tavLst>
                                        <p:tav tm="0">
                                          <p:val>
                                            <p:strVal val="#ppt_x"/>
                                          </p:val>
                                        </p:tav>
                                        <p:tav tm="100000">
                                          <p:val>
                                            <p:strVal val="#ppt_x"/>
                                          </p:val>
                                        </p:tav>
                                      </p:tavLst>
                                    </p:anim>
                                    <p:anim calcmode="lin" valueType="num">
                                      <p:cBhvr additive="base">
                                        <p:cTn id="8" dur="500" fill="hold"/>
                                        <p:tgtEl>
                                          <p:spTgt spid="3911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1178"/>
                                        </p:tgtEl>
                                        <p:attrNameLst>
                                          <p:attrName>style.visibility</p:attrName>
                                        </p:attrNameLst>
                                      </p:cBhvr>
                                      <p:to>
                                        <p:strVal val="visible"/>
                                      </p:to>
                                    </p:set>
                                    <p:anim calcmode="lin" valueType="num">
                                      <p:cBhvr additive="base">
                                        <p:cTn id="11" dur="500" fill="hold"/>
                                        <p:tgtEl>
                                          <p:spTgt spid="391178"/>
                                        </p:tgtEl>
                                        <p:attrNameLst>
                                          <p:attrName>ppt_x</p:attrName>
                                        </p:attrNameLst>
                                      </p:cBhvr>
                                      <p:tavLst>
                                        <p:tav tm="0">
                                          <p:val>
                                            <p:strVal val="#ppt_x"/>
                                          </p:val>
                                        </p:tav>
                                        <p:tav tm="100000">
                                          <p:val>
                                            <p:strVal val="#ppt_x"/>
                                          </p:val>
                                        </p:tav>
                                      </p:tavLst>
                                    </p:anim>
                                    <p:anim calcmode="lin" valueType="num">
                                      <p:cBhvr additive="base">
                                        <p:cTn id="12" dur="500" fill="hold"/>
                                        <p:tgtEl>
                                          <p:spTgt spid="39117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1183"/>
                                        </p:tgtEl>
                                        <p:attrNameLst>
                                          <p:attrName>style.visibility</p:attrName>
                                        </p:attrNameLst>
                                      </p:cBhvr>
                                      <p:to>
                                        <p:strVal val="visible"/>
                                      </p:to>
                                    </p:set>
                                    <p:anim calcmode="lin" valueType="num">
                                      <p:cBhvr additive="base">
                                        <p:cTn id="17" dur="500" fill="hold"/>
                                        <p:tgtEl>
                                          <p:spTgt spid="391183"/>
                                        </p:tgtEl>
                                        <p:attrNameLst>
                                          <p:attrName>ppt_x</p:attrName>
                                        </p:attrNameLst>
                                      </p:cBhvr>
                                      <p:tavLst>
                                        <p:tav tm="0">
                                          <p:val>
                                            <p:strVal val="#ppt_x"/>
                                          </p:val>
                                        </p:tav>
                                        <p:tav tm="100000">
                                          <p:val>
                                            <p:strVal val="#ppt_x"/>
                                          </p:val>
                                        </p:tav>
                                      </p:tavLst>
                                    </p:anim>
                                    <p:anim calcmode="lin" valueType="num">
                                      <p:cBhvr additive="base">
                                        <p:cTn id="18" dur="500" fill="hold"/>
                                        <p:tgtEl>
                                          <p:spTgt spid="39118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91179"/>
                                        </p:tgtEl>
                                        <p:attrNameLst>
                                          <p:attrName>style.visibility</p:attrName>
                                        </p:attrNameLst>
                                      </p:cBhvr>
                                      <p:to>
                                        <p:strVal val="visible"/>
                                      </p:to>
                                    </p:set>
                                    <p:anim calcmode="lin" valueType="num">
                                      <p:cBhvr additive="base">
                                        <p:cTn id="21" dur="500" fill="hold"/>
                                        <p:tgtEl>
                                          <p:spTgt spid="391179"/>
                                        </p:tgtEl>
                                        <p:attrNameLst>
                                          <p:attrName>ppt_x</p:attrName>
                                        </p:attrNameLst>
                                      </p:cBhvr>
                                      <p:tavLst>
                                        <p:tav tm="0">
                                          <p:val>
                                            <p:strVal val="#ppt_x"/>
                                          </p:val>
                                        </p:tav>
                                        <p:tav tm="100000">
                                          <p:val>
                                            <p:strVal val="#ppt_x"/>
                                          </p:val>
                                        </p:tav>
                                      </p:tavLst>
                                    </p:anim>
                                    <p:anim calcmode="lin" valueType="num">
                                      <p:cBhvr additive="base">
                                        <p:cTn id="22" dur="500" fill="hold"/>
                                        <p:tgtEl>
                                          <p:spTgt spid="39117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91180"/>
                                        </p:tgtEl>
                                        <p:attrNameLst>
                                          <p:attrName>style.visibility</p:attrName>
                                        </p:attrNameLst>
                                      </p:cBhvr>
                                      <p:to>
                                        <p:strVal val="visible"/>
                                      </p:to>
                                    </p:set>
                                    <p:anim calcmode="lin" valueType="num">
                                      <p:cBhvr additive="base">
                                        <p:cTn id="27" dur="500" fill="hold"/>
                                        <p:tgtEl>
                                          <p:spTgt spid="391180"/>
                                        </p:tgtEl>
                                        <p:attrNameLst>
                                          <p:attrName>ppt_x</p:attrName>
                                        </p:attrNameLst>
                                      </p:cBhvr>
                                      <p:tavLst>
                                        <p:tav tm="0">
                                          <p:val>
                                            <p:strVal val="#ppt_x"/>
                                          </p:val>
                                        </p:tav>
                                        <p:tav tm="100000">
                                          <p:val>
                                            <p:strVal val="#ppt_x"/>
                                          </p:val>
                                        </p:tav>
                                      </p:tavLst>
                                    </p:anim>
                                    <p:anim calcmode="lin" valueType="num">
                                      <p:cBhvr additive="base">
                                        <p:cTn id="28" dur="500" fill="hold"/>
                                        <p:tgtEl>
                                          <p:spTgt spid="3911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91184"/>
                                        </p:tgtEl>
                                        <p:attrNameLst>
                                          <p:attrName>style.visibility</p:attrName>
                                        </p:attrNameLst>
                                      </p:cBhvr>
                                      <p:to>
                                        <p:strVal val="visible"/>
                                      </p:to>
                                    </p:set>
                                    <p:anim calcmode="lin" valueType="num">
                                      <p:cBhvr additive="base">
                                        <p:cTn id="31" dur="500" fill="hold"/>
                                        <p:tgtEl>
                                          <p:spTgt spid="391184"/>
                                        </p:tgtEl>
                                        <p:attrNameLst>
                                          <p:attrName>ppt_x</p:attrName>
                                        </p:attrNameLst>
                                      </p:cBhvr>
                                      <p:tavLst>
                                        <p:tav tm="0">
                                          <p:val>
                                            <p:strVal val="#ppt_x"/>
                                          </p:val>
                                        </p:tav>
                                        <p:tav tm="100000">
                                          <p:val>
                                            <p:strVal val="#ppt_x"/>
                                          </p:val>
                                        </p:tav>
                                      </p:tavLst>
                                    </p:anim>
                                    <p:anim calcmode="lin" valueType="num">
                                      <p:cBhvr additive="base">
                                        <p:cTn id="32" dur="500" fill="hold"/>
                                        <p:tgtEl>
                                          <p:spTgt spid="39118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1185"/>
                                        </p:tgtEl>
                                        <p:attrNameLst>
                                          <p:attrName>style.visibility</p:attrName>
                                        </p:attrNameLst>
                                      </p:cBhvr>
                                      <p:to>
                                        <p:strVal val="visible"/>
                                      </p:to>
                                    </p:set>
                                    <p:anim calcmode="lin" valueType="num">
                                      <p:cBhvr additive="base">
                                        <p:cTn id="37" dur="500" fill="hold"/>
                                        <p:tgtEl>
                                          <p:spTgt spid="391185"/>
                                        </p:tgtEl>
                                        <p:attrNameLst>
                                          <p:attrName>ppt_x</p:attrName>
                                        </p:attrNameLst>
                                      </p:cBhvr>
                                      <p:tavLst>
                                        <p:tav tm="0">
                                          <p:val>
                                            <p:strVal val="#ppt_x"/>
                                          </p:val>
                                        </p:tav>
                                        <p:tav tm="100000">
                                          <p:val>
                                            <p:strVal val="#ppt_x"/>
                                          </p:val>
                                        </p:tav>
                                      </p:tavLst>
                                    </p:anim>
                                    <p:anim calcmode="lin" valueType="num">
                                      <p:cBhvr additive="base">
                                        <p:cTn id="38" dur="500" fill="hold"/>
                                        <p:tgtEl>
                                          <p:spTgt spid="39118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91181"/>
                                        </p:tgtEl>
                                        <p:attrNameLst>
                                          <p:attrName>style.visibility</p:attrName>
                                        </p:attrNameLst>
                                      </p:cBhvr>
                                      <p:to>
                                        <p:strVal val="visible"/>
                                      </p:to>
                                    </p:set>
                                    <p:anim calcmode="lin" valueType="num">
                                      <p:cBhvr additive="base">
                                        <p:cTn id="41" dur="500" fill="hold"/>
                                        <p:tgtEl>
                                          <p:spTgt spid="391181"/>
                                        </p:tgtEl>
                                        <p:attrNameLst>
                                          <p:attrName>ppt_x</p:attrName>
                                        </p:attrNameLst>
                                      </p:cBhvr>
                                      <p:tavLst>
                                        <p:tav tm="0">
                                          <p:val>
                                            <p:strVal val="#ppt_x"/>
                                          </p:val>
                                        </p:tav>
                                        <p:tav tm="100000">
                                          <p:val>
                                            <p:strVal val="#ppt_x"/>
                                          </p:val>
                                        </p:tav>
                                      </p:tavLst>
                                    </p:anim>
                                    <p:anim calcmode="lin" valueType="num">
                                      <p:cBhvr additive="base">
                                        <p:cTn id="42" dur="500" fill="hold"/>
                                        <p:tgtEl>
                                          <p:spTgt spid="391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8" grpId="0"/>
      <p:bldP spid="391179" grpId="0"/>
      <p:bldP spid="391180" grpId="0"/>
      <p:bldP spid="391181" grpId="0"/>
      <p:bldP spid="391182" grpId="0" animBg="1"/>
      <p:bldP spid="391183" grpId="0" animBg="1"/>
      <p:bldP spid="391184" grpId="0" animBg="1"/>
      <p:bldP spid="39118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Other </a:t>
            </a:r>
            <a:r>
              <a:rPr lang="en-US" dirty="0" err="1" smtClean="0"/>
              <a:t>gluonic</a:t>
            </a:r>
            <a:r>
              <a:rPr lang="en-US" dirty="0" smtClean="0"/>
              <a:t> effects</a:t>
            </a:r>
            <a:endParaRPr lang="en-US" dirty="0"/>
          </a:p>
        </p:txBody>
      </p:sp>
      <p:sp>
        <p:nvSpPr>
          <p:cNvPr id="8" name="Content Placeholder 7"/>
          <p:cNvSpPr>
            <a:spLocks noGrp="1"/>
          </p:cNvSpPr>
          <p:nvPr>
            <p:ph idx="1"/>
          </p:nvPr>
        </p:nvSpPr>
        <p:spPr/>
        <p:txBody>
          <a:bodyPr/>
          <a:lstStyle/>
          <a:p>
            <a:r>
              <a:rPr lang="en-US" dirty="0"/>
              <a:t>The gluon is also </a:t>
            </a:r>
            <a:r>
              <a:rPr lang="en-US" dirty="0" smtClean="0"/>
              <a:t>expected </a:t>
            </a:r>
            <a:r>
              <a:rPr lang="en-US" dirty="0"/>
              <a:t>to play a significant role in the spin </a:t>
            </a:r>
            <a:r>
              <a:rPr lang="en-US" dirty="0" smtClean="0"/>
              <a:t>structure through </a:t>
            </a:r>
            <a:r>
              <a:rPr lang="el-GR" dirty="0" smtClean="0"/>
              <a:t>Δ</a:t>
            </a:r>
            <a:r>
              <a:rPr lang="en-US" dirty="0" smtClean="0"/>
              <a:t>G and orbital motion. </a:t>
            </a:r>
          </a:p>
          <a:p>
            <a:r>
              <a:rPr lang="en-US" dirty="0" smtClean="0"/>
              <a:t>Probing the gluon orbital motion is a fascinating goal.</a:t>
            </a:r>
          </a:p>
          <a:p>
            <a:r>
              <a:rPr lang="en-US" dirty="0" smtClean="0"/>
              <a:t>Small x: </a:t>
            </a:r>
            <a:r>
              <a:rPr lang="en-US" dirty="0" smtClean="0">
                <a:solidFill>
                  <a:srgbClr val="C00000"/>
                </a:solidFill>
              </a:rPr>
              <a:t>gluon saturation (CGC)-&gt; </a:t>
            </a:r>
            <a:r>
              <a:rPr lang="en-US" dirty="0" smtClean="0"/>
              <a:t>TMD with a saturated transverse-momentum distribution. </a:t>
            </a:r>
            <a:endParaRPr lang="en-US" dirty="0"/>
          </a:p>
          <a:p>
            <a:r>
              <a:rPr lang="en-US" dirty="0" smtClean="0"/>
              <a:t>Can one calculate the gluons in the nucleon like in a hot pure-glue plasma? Large </a:t>
            </a:r>
            <a:r>
              <a:rPr lang="en-US" dirty="0" err="1" smtClean="0"/>
              <a:t>N</a:t>
            </a:r>
            <a:r>
              <a:rPr lang="en-US" sz="2400" dirty="0" err="1" smtClean="0"/>
              <a:t>c</a:t>
            </a:r>
            <a:r>
              <a:rPr lang="en-US" dirty="0" smtClean="0"/>
              <a:t> approximation? </a:t>
            </a:r>
            <a:endParaRPr lang="en-US" dirty="0"/>
          </a:p>
        </p:txBody>
      </p:sp>
      <p:sp>
        <p:nvSpPr>
          <p:cNvPr id="4" name="Date Placeholder 3"/>
          <p:cNvSpPr>
            <a:spLocks noGrp="1"/>
          </p:cNvSpPr>
          <p:nvPr>
            <p:ph type="dt" sz="half" idx="10"/>
          </p:nvPr>
        </p:nvSpPr>
        <p:spPr/>
        <p:txBody>
          <a:bodyPr/>
          <a:lstStyle/>
          <a:p>
            <a:pPr>
              <a:defRPr/>
            </a:pPr>
            <a:fld id="{9A33E181-2204-4E4C-9670-03A6FBC288C4}" type="datetime1">
              <a:rPr lang="en-US" altLang="zh-CN" smtClean="0"/>
              <a:pPr>
                <a:defRPr/>
              </a:pPr>
              <a:t>9/14/2014</a:t>
            </a:fld>
            <a:endParaRPr lang="en-US" altLang="zh-CN" dirty="0"/>
          </a:p>
        </p:txBody>
      </p:sp>
      <p:sp>
        <p:nvSpPr>
          <p:cNvPr id="6" name="Slide Number Placeholder 5"/>
          <p:cNvSpPr>
            <a:spLocks noGrp="1"/>
          </p:cNvSpPr>
          <p:nvPr>
            <p:ph type="sldNum" sz="quarter" idx="12"/>
          </p:nvPr>
        </p:nvSpPr>
        <p:spPr/>
        <p:txBody>
          <a:bodyPr/>
          <a:lstStyle/>
          <a:p>
            <a:pPr>
              <a:defRPr/>
            </a:pPr>
            <a:fld id="{80D03E39-CA25-47C6-8291-537E082CEF3F}" type="slidenum">
              <a:rPr lang="en-US" altLang="zh-CN" smtClean="0"/>
              <a:pPr>
                <a:defRPr/>
              </a:pPr>
              <a:t>32</a:t>
            </a:fld>
            <a:endParaRPr lang="en-US" altLang="zh-CN" dirty="0"/>
          </a:p>
        </p:txBody>
      </p:sp>
    </p:spTree>
    <p:extLst>
      <p:ext uri="{BB962C8B-B14F-4D97-AF65-F5344CB8AC3E}">
        <p14:creationId xmlns:p14="http://schemas.microsoft.com/office/powerpoint/2010/main" val="183955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defRPr/>
            </a:pPr>
            <a:r>
              <a:rPr lang="en-US" dirty="0">
                <a:latin typeface="Arial" charset="0"/>
                <a:ea typeface="ＭＳ Ｐゴシック" charset="0"/>
              </a:rPr>
              <a:t>Gluon </a:t>
            </a:r>
            <a:r>
              <a:rPr lang="en-US" dirty="0" smtClean="0">
                <a:latin typeface="Arial" charset="0"/>
                <a:ea typeface="ＭＳ Ｐゴシック" charset="0"/>
              </a:rPr>
              <a:t>tomography at small x (GPDs)</a:t>
            </a:r>
            <a:endParaRPr lang="en-US" dirty="0">
              <a:latin typeface="Arial" charset="0"/>
              <a:ea typeface="ＭＳ Ｐゴシック" charset="0"/>
            </a:endParaRPr>
          </a:p>
        </p:txBody>
      </p:sp>
      <p:sp>
        <p:nvSpPr>
          <p:cNvPr id="2" name="Content Placeholder 1"/>
          <p:cNvSpPr>
            <a:spLocks noGrp="1"/>
          </p:cNvSpPr>
          <p:nvPr>
            <p:ph idx="1"/>
          </p:nvPr>
        </p:nvSpPr>
        <p:spPr/>
        <p:txBody>
          <a:bodyPr/>
          <a:lstStyle/>
          <a:p>
            <a:endParaRPr lang="en-US"/>
          </a:p>
        </p:txBody>
      </p:sp>
      <p:sp>
        <p:nvSpPr>
          <p:cNvPr id="39939"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fld id="{15F9CA0E-8CA2-44E5-9F12-7B5C3724650F}" type="datetime1">
              <a:rPr lang="en-US" altLang="en-US" sz="900">
                <a:solidFill>
                  <a:srgbClr val="FFFFFF"/>
                </a:solidFill>
              </a:rPr>
              <a:pPr/>
              <a:t>9/14/2014</a:t>
            </a:fld>
            <a:endParaRPr lang="en-US" altLang="en-US" sz="900">
              <a:solidFill>
                <a:srgbClr val="FFFFFF"/>
              </a:solidFill>
            </a:endParaRPr>
          </a:p>
        </p:txBody>
      </p:sp>
      <p:sp>
        <p:nvSpPr>
          <p:cNvPr id="399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a:fld id="{50EA0780-75D7-4B85-B3BA-5218BAE45673}" type="slidenum">
              <a:rPr lang="en-US" altLang="en-US" sz="900">
                <a:solidFill>
                  <a:srgbClr val="FFFFFF"/>
                </a:solidFill>
              </a:rPr>
              <a:pPr algn="ctr"/>
              <a:t>33</a:t>
            </a:fld>
            <a:endParaRPr lang="en-US" altLang="en-US" sz="900">
              <a:solidFill>
                <a:srgbClr val="FFFFFF"/>
              </a:solidFill>
            </a:endParaRPr>
          </a:p>
        </p:txBody>
      </p:sp>
      <p:pic>
        <p:nvPicPr>
          <p:cNvPr id="39941" name="Picture 5" descr="Screen shot 2013-01-13 at 8.43.1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1206" y="1333500"/>
            <a:ext cx="83058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035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accent2">
                    <a:lumMod val="60000"/>
                    <a:lumOff val="40000"/>
                  </a:schemeClr>
                </a:solidFill>
              </a:rPr>
              <a:t>What is the role of theory?</a:t>
            </a:r>
            <a:endParaRPr lang="en-US" dirty="0">
              <a:solidFill>
                <a:schemeClr val="accent2">
                  <a:lumMod val="60000"/>
                  <a:lumOff val="40000"/>
                </a:schemeClr>
              </a:solidFill>
            </a:endParaRPr>
          </a:p>
        </p:txBody>
      </p:sp>
      <p:sp>
        <p:nvSpPr>
          <p:cNvPr id="8" name="Content Placeholder 7"/>
          <p:cNvSpPr>
            <a:spLocks noGrp="1"/>
          </p:cNvSpPr>
          <p:nvPr>
            <p:ph idx="1"/>
          </p:nvPr>
        </p:nvSpPr>
        <p:spPr/>
        <p:txBody>
          <a:bodyPr/>
          <a:lstStyle/>
          <a:p>
            <a:r>
              <a:rPr lang="en-US" dirty="0" smtClean="0"/>
              <a:t>The fundamental QCD </a:t>
            </a:r>
            <a:r>
              <a:rPr lang="en-US" dirty="0" err="1" smtClean="0"/>
              <a:t>lagrangian</a:t>
            </a:r>
            <a:r>
              <a:rPr lang="en-US" dirty="0" smtClean="0"/>
              <a:t> is known.</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Now it is time to produce the most reliable predictions from the fundamental theory!</a:t>
            </a:r>
          </a:p>
          <a:p>
            <a:pPr marL="0" indent="0">
              <a:buNone/>
            </a:pPr>
            <a:endParaRPr lang="en-US" dirty="0"/>
          </a:p>
          <a:p>
            <a:pPr marL="0" indent="0">
              <a:buNone/>
            </a:pPr>
            <a:endParaRPr lang="en-US" dirty="0" smtClean="0"/>
          </a:p>
          <a:p>
            <a:endParaRPr lang="en-US" dirty="0" smtClean="0"/>
          </a:p>
          <a:p>
            <a:endParaRPr lang="en-US" dirty="0"/>
          </a:p>
          <a:p>
            <a:endParaRPr lang="en-US" dirty="0" smtClean="0"/>
          </a:p>
          <a:p>
            <a:endParaRPr lang="en-US" dirty="0"/>
          </a:p>
          <a:p>
            <a:endParaRPr lang="en-US" dirty="0" smtClean="0"/>
          </a:p>
        </p:txBody>
      </p:sp>
      <p:sp>
        <p:nvSpPr>
          <p:cNvPr id="4" name="Date Placeholder 3"/>
          <p:cNvSpPr>
            <a:spLocks noGrp="1"/>
          </p:cNvSpPr>
          <p:nvPr>
            <p:ph type="dt" sz="half" idx="10"/>
          </p:nvPr>
        </p:nvSpPr>
        <p:spPr/>
        <p:txBody>
          <a:bodyPr/>
          <a:lstStyle/>
          <a:p>
            <a:pPr>
              <a:defRPr/>
            </a:pPr>
            <a:fld id="{9A33E181-2204-4E4C-9670-03A6FBC288C4}" type="datetime1">
              <a:rPr lang="en-US" altLang="zh-CN" smtClean="0"/>
              <a:pPr>
                <a:defRPr/>
              </a:pPr>
              <a:t>9/14/2014</a:t>
            </a:fld>
            <a:endParaRPr lang="en-US" altLang="zh-CN" dirty="0"/>
          </a:p>
        </p:txBody>
      </p:sp>
      <p:sp>
        <p:nvSpPr>
          <p:cNvPr id="6" name="Slide Number Placeholder 5"/>
          <p:cNvSpPr>
            <a:spLocks noGrp="1"/>
          </p:cNvSpPr>
          <p:nvPr>
            <p:ph type="sldNum" sz="quarter" idx="12"/>
          </p:nvPr>
        </p:nvSpPr>
        <p:spPr/>
        <p:txBody>
          <a:bodyPr/>
          <a:lstStyle/>
          <a:p>
            <a:pPr>
              <a:defRPr/>
            </a:pPr>
            <a:fld id="{80D03E39-CA25-47C6-8291-537E082CEF3F}" type="slidenum">
              <a:rPr lang="en-US" altLang="zh-CN" smtClean="0"/>
              <a:pPr>
                <a:defRPr/>
              </a:pPr>
              <a:t>34</a:t>
            </a:fld>
            <a:endParaRPr lang="en-US" altLang="zh-CN" dirty="0"/>
          </a:p>
        </p:txBody>
      </p:sp>
      <p:graphicFrame>
        <p:nvGraphicFramePr>
          <p:cNvPr id="2" name="Diagram 1"/>
          <p:cNvGraphicFramePr/>
          <p:nvPr>
            <p:extLst>
              <p:ext uri="{D42A27DB-BD31-4B8C-83A1-F6EECF244321}">
                <p14:modId xmlns:p14="http://schemas.microsoft.com/office/powerpoint/2010/main" val="4181024660"/>
              </p:ext>
            </p:extLst>
          </p:nvPr>
        </p:nvGraphicFramePr>
        <p:xfrm>
          <a:off x="1650735" y="1295400"/>
          <a:ext cx="6602942" cy="4401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8617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 be a lattice QCD theorist is hard!</a:t>
            </a:r>
            <a:endParaRPr lang="en-US" dirty="0"/>
          </a:p>
        </p:txBody>
      </p:sp>
      <p:sp>
        <p:nvSpPr>
          <p:cNvPr id="8" name="Content Placeholder 7"/>
          <p:cNvSpPr>
            <a:spLocks noGrp="1"/>
          </p:cNvSpPr>
          <p:nvPr>
            <p:ph idx="1"/>
          </p:nvPr>
        </p:nvSpPr>
        <p:spPr/>
        <p:txBody>
          <a:bodyPr/>
          <a:lstStyle/>
          <a:p>
            <a:r>
              <a:rPr lang="en-US" dirty="0" smtClean="0"/>
              <a:t>Two </a:t>
            </a:r>
            <a:r>
              <a:rPr lang="en-US" dirty="0" smtClean="0"/>
              <a:t>opposite views</a:t>
            </a:r>
            <a:r>
              <a:rPr lang="en-US" dirty="0" smtClean="0"/>
              <a:t>:</a:t>
            </a:r>
          </a:p>
          <a:p>
            <a:r>
              <a:rPr lang="en-US" dirty="0" smtClean="0"/>
              <a:t>Lattice QCD is just doing number crunching, even we get the answer right, we still don’t </a:t>
            </a:r>
            <a:r>
              <a:rPr lang="en-US" dirty="0" smtClean="0"/>
              <a:t>have </a:t>
            </a:r>
            <a:r>
              <a:rPr lang="en-US" dirty="0" smtClean="0"/>
              <a:t>a picture of the nucleon.</a:t>
            </a:r>
          </a:p>
          <a:p>
            <a:r>
              <a:rPr lang="en-US" dirty="0" smtClean="0">
                <a:solidFill>
                  <a:srgbClr val="C00000"/>
                </a:solidFill>
              </a:rPr>
              <a:t>Since Lattice QCD is doing such a good job, why do we need to build an expensive machine, let us just buy some big computers. </a:t>
            </a:r>
          </a:p>
        </p:txBody>
      </p:sp>
      <p:sp>
        <p:nvSpPr>
          <p:cNvPr id="4" name="Date Placeholder 3"/>
          <p:cNvSpPr>
            <a:spLocks noGrp="1"/>
          </p:cNvSpPr>
          <p:nvPr>
            <p:ph type="dt" sz="half" idx="10"/>
          </p:nvPr>
        </p:nvSpPr>
        <p:spPr/>
        <p:txBody>
          <a:bodyPr/>
          <a:lstStyle/>
          <a:p>
            <a:pPr>
              <a:defRPr/>
            </a:pPr>
            <a:fld id="{9A33E181-2204-4E4C-9670-03A6FBC288C4}" type="datetime1">
              <a:rPr lang="en-US" altLang="zh-CN" smtClean="0"/>
              <a:pPr>
                <a:defRPr/>
              </a:pPr>
              <a:t>9/14/2014</a:t>
            </a:fld>
            <a:endParaRPr lang="en-US" altLang="zh-CN" dirty="0"/>
          </a:p>
        </p:txBody>
      </p:sp>
      <p:sp>
        <p:nvSpPr>
          <p:cNvPr id="6" name="Slide Number Placeholder 5"/>
          <p:cNvSpPr>
            <a:spLocks noGrp="1"/>
          </p:cNvSpPr>
          <p:nvPr>
            <p:ph type="sldNum" sz="quarter" idx="12"/>
          </p:nvPr>
        </p:nvSpPr>
        <p:spPr/>
        <p:txBody>
          <a:bodyPr/>
          <a:lstStyle/>
          <a:p>
            <a:pPr>
              <a:defRPr/>
            </a:pPr>
            <a:fld id="{80D03E39-CA25-47C6-8291-537E082CEF3F}" type="slidenum">
              <a:rPr lang="en-US" altLang="zh-CN" smtClean="0"/>
              <a:pPr>
                <a:defRPr/>
              </a:pPr>
              <a:t>35</a:t>
            </a:fld>
            <a:endParaRPr lang="en-US" altLang="zh-CN" dirty="0"/>
          </a:p>
        </p:txBody>
      </p:sp>
    </p:spTree>
    <p:extLst>
      <p:ext uri="{BB962C8B-B14F-4D97-AF65-F5344CB8AC3E}">
        <p14:creationId xmlns:p14="http://schemas.microsoft.com/office/powerpoint/2010/main" val="104004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Complementary principle  </a:t>
            </a:r>
            <a:endParaRPr lang="en-US" dirty="0"/>
          </a:p>
        </p:txBody>
      </p:sp>
      <p:sp>
        <p:nvSpPr>
          <p:cNvPr id="3" name="Content Placeholder 2"/>
          <p:cNvSpPr>
            <a:spLocks noGrp="1"/>
          </p:cNvSpPr>
          <p:nvPr>
            <p:ph idx="1"/>
          </p:nvPr>
        </p:nvSpPr>
        <p:spPr/>
        <p:txBody>
          <a:bodyPr/>
          <a:lstStyle/>
          <a:p>
            <a:r>
              <a:rPr lang="en-US" dirty="0"/>
              <a:t>G</a:t>
            </a:r>
            <a:r>
              <a:rPr lang="en-US" dirty="0" smtClean="0"/>
              <a:t>ood </a:t>
            </a:r>
            <a:r>
              <a:rPr lang="en-US" dirty="0" smtClean="0"/>
              <a:t>physics is learnt when </a:t>
            </a:r>
            <a:r>
              <a:rPr lang="en-US" dirty="0" smtClean="0"/>
              <a:t>experiments </a:t>
            </a:r>
            <a:r>
              <a:rPr lang="en-US" dirty="0" smtClean="0"/>
              <a:t>produce good </a:t>
            </a:r>
            <a:r>
              <a:rPr lang="en-US" dirty="0" smtClean="0"/>
              <a:t>data, </a:t>
            </a:r>
            <a:r>
              <a:rPr lang="en-US" dirty="0" smtClean="0"/>
              <a:t>and </a:t>
            </a:r>
            <a:r>
              <a:rPr lang="en-US" dirty="0" smtClean="0"/>
              <a:t>reliable </a:t>
            </a:r>
            <a:r>
              <a:rPr lang="en-US" dirty="0" smtClean="0"/>
              <a:t>theory either reproduces or predicts the results or finds a discrepancy. </a:t>
            </a:r>
          </a:p>
          <a:p>
            <a:r>
              <a:rPr lang="en-US" dirty="0" smtClean="0"/>
              <a:t>A good investment in EIC must be accompanied by a good investment in theory, particularly lattice QCD!</a:t>
            </a:r>
            <a:endParaRPr lang="en-US" dirty="0"/>
          </a:p>
        </p:txBody>
      </p:sp>
      <p:sp>
        <p:nvSpPr>
          <p:cNvPr id="4" name="Date Placeholder 3"/>
          <p:cNvSpPr>
            <a:spLocks noGrp="1"/>
          </p:cNvSpPr>
          <p:nvPr>
            <p:ph type="dt" sz="half" idx="10"/>
          </p:nvPr>
        </p:nvSpPr>
        <p:spPr/>
        <p:txBody>
          <a:bodyPr/>
          <a:lstStyle/>
          <a:p>
            <a:pPr>
              <a:defRPr/>
            </a:pPr>
            <a:fld id="{620D47C7-4BF3-4242-8A5C-E9AD2BE9FD25}" type="datetime1">
              <a:rPr lang="en-US" altLang="zh-CN" smtClean="0"/>
              <a:pPr>
                <a:defRPr/>
              </a:pPr>
              <a:t>9/14/2014</a:t>
            </a:fld>
            <a:endParaRPr lang="en-US" altLang="zh-CN" dirty="0"/>
          </a:p>
        </p:txBody>
      </p:sp>
      <p:sp>
        <p:nvSpPr>
          <p:cNvPr id="5" name="Slide Number Placeholder 4"/>
          <p:cNvSpPr>
            <a:spLocks noGrp="1"/>
          </p:cNvSpPr>
          <p:nvPr>
            <p:ph type="sldNum" sz="quarter" idx="12"/>
          </p:nvPr>
        </p:nvSpPr>
        <p:spPr/>
        <p:txBody>
          <a:bodyPr/>
          <a:lstStyle/>
          <a:p>
            <a:pPr>
              <a:defRPr/>
            </a:pPr>
            <a:fld id="{097C99E8-DC55-46DF-AABF-9CC1A984AA53}" type="slidenum">
              <a:rPr lang="en-US" altLang="zh-CN" smtClean="0"/>
              <a:pPr>
                <a:defRPr/>
              </a:pPr>
              <a:t>36</a:t>
            </a:fld>
            <a:endParaRPr lang="en-US" altLang="zh-CN" dirty="0"/>
          </a:p>
        </p:txBody>
      </p:sp>
    </p:spTree>
    <p:extLst>
      <p:ext uri="{BB962C8B-B14F-4D97-AF65-F5344CB8AC3E}">
        <p14:creationId xmlns:p14="http://schemas.microsoft.com/office/powerpoint/2010/main" val="1393317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4800" dirty="0" smtClean="0"/>
              <a:t>Looking to the future</a:t>
            </a:r>
            <a:endParaRPr lang="en-US" sz="4800" dirty="0"/>
          </a:p>
        </p:txBody>
      </p:sp>
      <p:sp>
        <p:nvSpPr>
          <p:cNvPr id="4" name="Date Placeholder 3"/>
          <p:cNvSpPr>
            <a:spLocks noGrp="1"/>
          </p:cNvSpPr>
          <p:nvPr>
            <p:ph type="dt" sz="half" idx="10"/>
          </p:nvPr>
        </p:nvSpPr>
        <p:spPr/>
        <p:txBody>
          <a:bodyPr/>
          <a:lstStyle/>
          <a:p>
            <a:pPr>
              <a:defRPr/>
            </a:pPr>
            <a:fld id="{9A33E181-2204-4E4C-9670-03A6FBC288C4}" type="datetime1">
              <a:rPr lang="en-US" altLang="zh-CN" smtClean="0"/>
              <a:pPr>
                <a:defRPr/>
              </a:pPr>
              <a:t>9/14/2014</a:t>
            </a:fld>
            <a:endParaRPr lang="en-US" altLang="zh-CN" dirty="0"/>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80D03E39-CA25-47C6-8291-537E082CEF3F}" type="slidenum">
              <a:rPr lang="en-US" altLang="zh-CN" smtClean="0"/>
              <a:pPr>
                <a:defRPr/>
              </a:pPr>
              <a:t>37</a:t>
            </a:fld>
            <a:endParaRPr lang="en-US" altLang="zh-CN" dirty="0"/>
          </a:p>
        </p:txBody>
      </p:sp>
    </p:spTree>
    <p:extLst>
      <p:ext uri="{BB962C8B-B14F-4D97-AF65-F5344CB8AC3E}">
        <p14:creationId xmlns:p14="http://schemas.microsoft.com/office/powerpoint/2010/main" val="165644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an EIC can do? </a:t>
            </a:r>
            <a:endParaRPr lang="en-US" dirty="0"/>
          </a:p>
        </p:txBody>
      </p:sp>
      <p:sp>
        <p:nvSpPr>
          <p:cNvPr id="15363" name="Content Placeholder 2"/>
          <p:cNvSpPr>
            <a:spLocks noGrp="1"/>
          </p:cNvSpPr>
          <p:nvPr>
            <p:ph idx="1"/>
          </p:nvPr>
        </p:nvSpPr>
        <p:spPr/>
        <p:txBody>
          <a:bodyPr/>
          <a:lstStyle/>
          <a:p>
            <a:r>
              <a:rPr lang="en-US" altLang="en-US" dirty="0" smtClean="0"/>
              <a:t>Studying </a:t>
            </a:r>
            <a:r>
              <a:rPr lang="en-US" altLang="en-US" dirty="0" err="1" smtClean="0"/>
              <a:t>partonic</a:t>
            </a:r>
            <a:r>
              <a:rPr lang="en-US" altLang="en-US" dirty="0" smtClean="0"/>
              <a:t> content of a QCD bound state (nucleon and nucleus)</a:t>
            </a:r>
          </a:p>
          <a:p>
            <a:r>
              <a:rPr lang="en-US" altLang="en-US" dirty="0" smtClean="0"/>
              <a:t>The probe is hard and relativistic, the nucleon is measured in the infinite momentum frame (light-cone correlations)</a:t>
            </a:r>
          </a:p>
          <a:p>
            <a:r>
              <a:rPr lang="en-US" altLang="en-US" dirty="0" smtClean="0"/>
              <a:t>Note that the wave function is frame-dependent, the DIS naturally selects the IMF. </a:t>
            </a:r>
          </a:p>
        </p:txBody>
      </p:sp>
    </p:spTree>
    <p:extLst>
      <p:ext uri="{BB962C8B-B14F-4D97-AF65-F5344CB8AC3E}">
        <p14:creationId xmlns:p14="http://schemas.microsoft.com/office/powerpoint/2010/main" val="2490358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Issues</a:t>
            </a:r>
            <a:endParaRPr lang="en-US" dirty="0"/>
          </a:p>
        </p:txBody>
      </p:sp>
      <p:sp>
        <p:nvSpPr>
          <p:cNvPr id="3" name="Content Placeholder 2"/>
          <p:cNvSpPr>
            <a:spLocks noGrp="1"/>
          </p:cNvSpPr>
          <p:nvPr>
            <p:ph idx="1"/>
          </p:nvPr>
        </p:nvSpPr>
        <p:spPr/>
        <p:txBody>
          <a:bodyPr/>
          <a:lstStyle/>
          <a:p>
            <a:r>
              <a:rPr lang="en-US" altLang="en-US" dirty="0" smtClean="0"/>
              <a:t>New structure, new dynamics and new phenomena!</a:t>
            </a:r>
          </a:p>
          <a:p>
            <a:pPr lvl="1"/>
            <a:r>
              <a:rPr lang="en-US" altLang="en-US" dirty="0" smtClean="0"/>
              <a:t>Structure </a:t>
            </a:r>
            <a:r>
              <a:rPr lang="en-US" altLang="en-US" dirty="0"/>
              <a:t>and probe physics </a:t>
            </a:r>
            <a:r>
              <a:rPr lang="en-US" altLang="en-US" dirty="0" smtClean="0"/>
              <a:t>separation or factorization</a:t>
            </a:r>
          </a:p>
          <a:p>
            <a:pPr lvl="1"/>
            <a:r>
              <a:rPr lang="en-US" altLang="en-US" dirty="0" smtClean="0"/>
              <a:t>New processes to measure novel observables</a:t>
            </a:r>
            <a:endParaRPr lang="en-US" altLang="en-US" dirty="0"/>
          </a:p>
          <a:p>
            <a:pPr lvl="1"/>
            <a:r>
              <a:rPr lang="en-US" altLang="en-US" dirty="0" smtClean="0"/>
              <a:t>Models needed for </a:t>
            </a:r>
            <a:r>
              <a:rPr lang="en-US" altLang="en-US" dirty="0" err="1" smtClean="0"/>
              <a:t>parton</a:t>
            </a:r>
            <a:r>
              <a:rPr lang="en-US" altLang="en-US" dirty="0" smtClean="0"/>
              <a:t> fragmentations and justifications of experiments</a:t>
            </a:r>
          </a:p>
          <a:p>
            <a:pPr lvl="1"/>
            <a:r>
              <a:rPr lang="en-US" altLang="en-US" dirty="0" smtClean="0"/>
              <a:t>Study </a:t>
            </a:r>
            <a:r>
              <a:rPr lang="en-US" altLang="en-US" dirty="0" err="1" smtClean="0"/>
              <a:t>partons</a:t>
            </a:r>
            <a:r>
              <a:rPr lang="en-US" altLang="en-US" dirty="0" smtClean="0"/>
              <a:t> directly on lattice</a:t>
            </a:r>
          </a:p>
          <a:p>
            <a:endParaRPr lang="en-US" altLang="en-US" dirty="0"/>
          </a:p>
          <a:p>
            <a:endParaRPr lang="en-US" dirty="0"/>
          </a:p>
        </p:txBody>
      </p:sp>
      <p:sp>
        <p:nvSpPr>
          <p:cNvPr id="4" name="Date Placeholder 3"/>
          <p:cNvSpPr>
            <a:spLocks noGrp="1"/>
          </p:cNvSpPr>
          <p:nvPr>
            <p:ph type="dt" sz="half" idx="10"/>
          </p:nvPr>
        </p:nvSpPr>
        <p:spPr/>
        <p:txBody>
          <a:bodyPr/>
          <a:lstStyle/>
          <a:p>
            <a:pPr>
              <a:defRPr/>
            </a:pPr>
            <a:fld id="{620D47C7-4BF3-4242-8A5C-E9AD2BE9FD25}" type="datetime1">
              <a:rPr lang="en-US" altLang="zh-CN" smtClean="0"/>
              <a:pPr>
                <a:defRPr/>
              </a:pPr>
              <a:t>9/14/2014</a:t>
            </a:fld>
            <a:endParaRPr lang="en-US" altLang="zh-CN" dirty="0"/>
          </a:p>
        </p:txBody>
      </p:sp>
      <p:sp>
        <p:nvSpPr>
          <p:cNvPr id="5" name="Slide Number Placeholder 4"/>
          <p:cNvSpPr>
            <a:spLocks noGrp="1"/>
          </p:cNvSpPr>
          <p:nvPr>
            <p:ph type="sldNum" sz="quarter" idx="12"/>
          </p:nvPr>
        </p:nvSpPr>
        <p:spPr/>
        <p:txBody>
          <a:bodyPr/>
          <a:lstStyle/>
          <a:p>
            <a:pPr>
              <a:defRPr/>
            </a:pPr>
            <a:fld id="{097C99E8-DC55-46DF-AABF-9CC1A984AA53}" type="slidenum">
              <a:rPr lang="en-US" altLang="zh-CN" smtClean="0"/>
              <a:pPr>
                <a:defRPr/>
              </a:pPr>
              <a:t>39</a:t>
            </a:fld>
            <a:endParaRPr lang="en-US" altLang="zh-CN" dirty="0"/>
          </a:p>
        </p:txBody>
      </p:sp>
    </p:spTree>
    <p:extLst>
      <p:ext uri="{BB962C8B-B14F-4D97-AF65-F5344CB8AC3E}">
        <p14:creationId xmlns:p14="http://schemas.microsoft.com/office/powerpoint/2010/main" val="2143239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building blocks</a:t>
            </a:r>
            <a:endParaRPr lang="en-US" dirty="0"/>
          </a:p>
        </p:txBody>
      </p:sp>
      <p:sp>
        <p:nvSpPr>
          <p:cNvPr id="3" name="Content Placeholder 2"/>
          <p:cNvSpPr>
            <a:spLocks noGrp="1"/>
          </p:cNvSpPr>
          <p:nvPr>
            <p:ph idx="1"/>
          </p:nvPr>
        </p:nvSpPr>
        <p:spPr>
          <a:xfrm>
            <a:off x="1008856" y="1066800"/>
            <a:ext cx="4829470" cy="5055089"/>
          </a:xfrm>
        </p:spPr>
        <p:txBody>
          <a:bodyPr>
            <a:normAutofit/>
          </a:bodyPr>
          <a:lstStyle/>
          <a:p>
            <a:r>
              <a:rPr lang="en-US" dirty="0" smtClean="0">
                <a:solidFill>
                  <a:srgbClr val="0033CC"/>
                </a:solidFill>
              </a:rPr>
              <a:t>Protons and neutrons are the fundamental building block of the matter universe. </a:t>
            </a:r>
          </a:p>
          <a:p>
            <a:r>
              <a:rPr lang="en-US" dirty="0" smtClean="0">
                <a:solidFill>
                  <a:srgbClr val="FF0000"/>
                </a:solidFill>
              </a:rPr>
              <a:t>There have been three Nobel Prizes in physics awarded directly to the discovery of structure of the nucleon!</a:t>
            </a:r>
          </a:p>
        </p:txBody>
      </p:sp>
      <p:pic>
        <p:nvPicPr>
          <p:cNvPr id="5" name="Picture 4"/>
          <p:cNvPicPr>
            <a:picLocks noChangeAspect="1"/>
          </p:cNvPicPr>
          <p:nvPr/>
        </p:nvPicPr>
        <p:blipFill>
          <a:blip r:embed="rId2"/>
          <a:stretch>
            <a:fillRect/>
          </a:stretch>
        </p:blipFill>
        <p:spPr>
          <a:xfrm>
            <a:off x="6115435" y="1038225"/>
            <a:ext cx="2933700" cy="2952750"/>
          </a:xfrm>
          <a:prstGeom prst="rect">
            <a:avLst/>
          </a:prstGeom>
        </p:spPr>
      </p:pic>
      <p:pic>
        <p:nvPicPr>
          <p:cNvPr id="6" name="Picture 5"/>
          <p:cNvPicPr>
            <a:picLocks noChangeAspect="1"/>
          </p:cNvPicPr>
          <p:nvPr/>
        </p:nvPicPr>
        <p:blipFill>
          <a:blip r:embed="rId3"/>
          <a:stretch>
            <a:fillRect/>
          </a:stretch>
        </p:blipFill>
        <p:spPr>
          <a:xfrm>
            <a:off x="4266406" y="4876800"/>
            <a:ext cx="1485867" cy="1485867"/>
          </a:xfrm>
          <a:prstGeom prst="rect">
            <a:avLst/>
          </a:prstGeom>
        </p:spPr>
      </p:pic>
      <p:pic>
        <p:nvPicPr>
          <p:cNvPr id="3074" name="Picture 2" descr="http://www.epochtimes.com/i6/901081518256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1406" y="3657600"/>
            <a:ext cx="2906941" cy="260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98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Parton physics on lattice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Parton physics involves intrinsically light-cone correlations, i.e. the real time separations</a:t>
            </a:r>
          </a:p>
          <a:p>
            <a:endParaRPr lang="en-US" dirty="0"/>
          </a:p>
          <a:p>
            <a:endParaRPr lang="en-US" dirty="0" smtClean="0"/>
          </a:p>
          <a:p>
            <a:endParaRPr lang="en-US" dirty="0" smtClean="0">
              <a:solidFill>
                <a:srgbClr val="0033CC"/>
              </a:solidFill>
            </a:endParaRPr>
          </a:p>
          <a:p>
            <a:r>
              <a:rPr lang="en-US" dirty="0" smtClean="0">
                <a:solidFill>
                  <a:srgbClr val="0033CC"/>
                </a:solidFill>
              </a:rPr>
              <a:t>On lattice, one cannot handle directly the time-dependent observables.</a:t>
            </a:r>
          </a:p>
          <a:p>
            <a:r>
              <a:rPr lang="en-US" dirty="0" smtClean="0"/>
              <a:t>However, one can form can calculate moments of </a:t>
            </a:r>
            <a:r>
              <a:rPr lang="en-US" dirty="0" err="1" smtClean="0"/>
              <a:t>parton</a:t>
            </a:r>
            <a:r>
              <a:rPr lang="en-US" dirty="0" smtClean="0"/>
              <a:t> distributions: such as &lt;x&gt;, &lt;x</a:t>
            </a:r>
            <a:r>
              <a:rPr lang="en-US" baseline="30000" dirty="0" smtClean="0"/>
              <a:t>2</a:t>
            </a:r>
            <a:r>
              <a:rPr lang="en-US" dirty="0" smtClean="0"/>
              <a:t>&gt; </a:t>
            </a:r>
            <a:r>
              <a:rPr lang="en-US" dirty="0" err="1" smtClean="0"/>
              <a:t>etc</a:t>
            </a:r>
            <a:r>
              <a:rPr lang="en-US" dirty="0" smtClean="0"/>
              <a:t>, as matrix elements of local operators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348" y="2133600"/>
            <a:ext cx="5605463"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 name="Group 4"/>
          <p:cNvGrpSpPr/>
          <p:nvPr/>
        </p:nvGrpSpPr>
        <p:grpSpPr>
          <a:xfrm>
            <a:off x="6933406" y="2057400"/>
            <a:ext cx="2203585" cy="1328177"/>
            <a:chOff x="2590800" y="2052638"/>
            <a:chExt cx="2896812" cy="1771280"/>
          </a:xfrm>
        </p:grpSpPr>
        <p:sp>
          <p:nvSpPr>
            <p:cNvPr id="6" name="TextBox 11"/>
            <p:cNvSpPr txBox="1">
              <a:spLocks noChangeArrowheads="1"/>
            </p:cNvSpPr>
            <p:nvPr/>
          </p:nvSpPr>
          <p:spPr bwMode="auto">
            <a:xfrm>
              <a:off x="4987763" y="2971800"/>
              <a:ext cx="499849" cy="49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latin typeface="Century Schoolbook" panose="02040604050505020304" pitchFamily="18"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sz="1800" dirty="0">
                  <a:solidFill>
                    <a:srgbClr val="0033CC"/>
                  </a:solidFill>
                  <a:latin typeface="Cambria Math" panose="02040503050406030204" pitchFamily="18" charset="0"/>
                  <a:ea typeface="Cambria Math" panose="02040503050406030204" pitchFamily="18" charset="0"/>
                  <a:cs typeface="Cambria Math" panose="02040503050406030204" pitchFamily="18" charset="0"/>
                </a:rPr>
                <a:t>𝜉</a:t>
              </a:r>
              <a:r>
                <a:rPr lang="en-US" sz="1800" baseline="30000" dirty="0">
                  <a:solidFill>
                    <a:srgbClr val="0033CC"/>
                  </a:solidFill>
                  <a:latin typeface="Cambria Math" panose="02040503050406030204" pitchFamily="18" charset="0"/>
                  <a:ea typeface="Cambria Math" panose="02040503050406030204" pitchFamily="18" charset="0"/>
                  <a:cs typeface="Cambria Math" panose="02040503050406030204" pitchFamily="18" charset="0"/>
                </a:rPr>
                <a:t>3</a:t>
              </a:r>
              <a:endParaRPr lang="en-US" sz="1800" baseline="30000" dirty="0">
                <a:solidFill>
                  <a:srgbClr val="0033CC"/>
                </a:solidFill>
              </a:endParaRPr>
            </a:p>
          </p:txBody>
        </p:sp>
        <p:sp>
          <p:nvSpPr>
            <p:cNvPr id="7" name="TextBox 12"/>
            <p:cNvSpPr txBox="1">
              <a:spLocks noChangeArrowheads="1"/>
            </p:cNvSpPr>
            <p:nvPr/>
          </p:nvSpPr>
          <p:spPr bwMode="auto">
            <a:xfrm>
              <a:off x="3810000" y="2052638"/>
              <a:ext cx="499849" cy="49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latin typeface="Century Schoolbook" panose="02040604050505020304" pitchFamily="18"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sz="1800" dirty="0">
                  <a:solidFill>
                    <a:srgbClr val="0033CC"/>
                  </a:solidFill>
                  <a:latin typeface="Cambria Math" panose="02040503050406030204" pitchFamily="18" charset="0"/>
                  <a:ea typeface="Cambria Math" panose="02040503050406030204" pitchFamily="18" charset="0"/>
                  <a:cs typeface="Cambria Math" panose="02040503050406030204" pitchFamily="18" charset="0"/>
                </a:rPr>
                <a:t>𝜉</a:t>
              </a:r>
              <a:r>
                <a:rPr lang="en-US" sz="1800" baseline="30000" dirty="0">
                  <a:solidFill>
                    <a:srgbClr val="0033CC"/>
                  </a:solidFill>
                  <a:latin typeface="Cambria Math" panose="02040503050406030204" pitchFamily="18" charset="0"/>
                  <a:ea typeface="Cambria Math" panose="02040503050406030204" pitchFamily="18" charset="0"/>
                  <a:cs typeface="Cambria Math" panose="02040503050406030204" pitchFamily="18" charset="0"/>
                </a:rPr>
                <a:t>0</a:t>
              </a:r>
              <a:endParaRPr lang="en-US" sz="1800" baseline="30000" dirty="0">
                <a:solidFill>
                  <a:srgbClr val="0033CC"/>
                </a:solidFill>
              </a:endParaRPr>
            </a:p>
          </p:txBody>
        </p:sp>
        <p:sp>
          <p:nvSpPr>
            <p:cNvPr id="8" name="TextBox 13"/>
            <p:cNvSpPr txBox="1">
              <a:spLocks noChangeArrowheads="1"/>
            </p:cNvSpPr>
            <p:nvPr/>
          </p:nvSpPr>
          <p:spPr bwMode="auto">
            <a:xfrm>
              <a:off x="4648200" y="2133601"/>
              <a:ext cx="539889" cy="49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latin typeface="Century Schoolbook" panose="02040604050505020304" pitchFamily="18"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sz="1800" dirty="0">
                  <a:solidFill>
                    <a:srgbClr val="0033CC"/>
                  </a:solidFill>
                  <a:latin typeface="Cambria Math" panose="02040503050406030204" pitchFamily="18" charset="0"/>
                  <a:ea typeface="Cambria Math" panose="02040503050406030204" pitchFamily="18" charset="0"/>
                  <a:cs typeface="Cambria Math" panose="02040503050406030204" pitchFamily="18" charset="0"/>
                </a:rPr>
                <a:t>𝜉</a:t>
              </a:r>
              <a:r>
                <a:rPr lang="en-US" sz="1800" baseline="30000" dirty="0">
                  <a:solidFill>
                    <a:srgbClr val="0033CC"/>
                  </a:solidFill>
                  <a:latin typeface="Cambria Math" panose="02040503050406030204" pitchFamily="18" charset="0"/>
                  <a:ea typeface="Cambria Math" panose="02040503050406030204" pitchFamily="18" charset="0"/>
                  <a:cs typeface="Cambria Math" panose="02040503050406030204" pitchFamily="18" charset="0"/>
                </a:rPr>
                <a:t>+</a:t>
              </a:r>
              <a:endParaRPr lang="en-US" sz="1800" baseline="30000" dirty="0">
                <a:solidFill>
                  <a:srgbClr val="0033CC"/>
                </a:solidFill>
              </a:endParaRPr>
            </a:p>
          </p:txBody>
        </p:sp>
        <p:sp>
          <p:nvSpPr>
            <p:cNvPr id="9" name="TextBox 14"/>
            <p:cNvSpPr txBox="1">
              <a:spLocks noChangeArrowheads="1"/>
            </p:cNvSpPr>
            <p:nvPr/>
          </p:nvSpPr>
          <p:spPr bwMode="auto">
            <a:xfrm>
              <a:off x="2722563" y="2146299"/>
              <a:ext cx="455598" cy="49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latin typeface="Century Schoolbook" panose="02040604050505020304" pitchFamily="18"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sz="1800" dirty="0">
                  <a:solidFill>
                    <a:srgbClr val="0033CC"/>
                  </a:solidFill>
                  <a:latin typeface="Cambria Math" panose="02040503050406030204" pitchFamily="18" charset="0"/>
                  <a:ea typeface="Cambria Math" panose="02040503050406030204" pitchFamily="18" charset="0"/>
                  <a:cs typeface="Cambria Math" panose="02040503050406030204" pitchFamily="18" charset="0"/>
                </a:rPr>
                <a:t>𝜉</a:t>
              </a:r>
              <a:r>
                <a:rPr lang="en-US" sz="1800" baseline="30000" dirty="0">
                  <a:solidFill>
                    <a:srgbClr val="0033CC"/>
                  </a:solidFill>
                  <a:latin typeface="Cambria Math" panose="02040503050406030204" pitchFamily="18" charset="0"/>
                  <a:ea typeface="Cambria Math" panose="02040503050406030204" pitchFamily="18" charset="0"/>
                  <a:cs typeface="Cambria Math" panose="02040503050406030204" pitchFamily="18" charset="0"/>
                </a:rPr>
                <a:t>-</a:t>
              </a:r>
              <a:endParaRPr lang="en-US" sz="1800" baseline="30000" dirty="0">
                <a:solidFill>
                  <a:srgbClr val="0033CC"/>
                </a:solidFill>
              </a:endParaRPr>
            </a:p>
          </p:txBody>
        </p:sp>
        <p:sp>
          <p:nvSpPr>
            <p:cNvPr id="10" name="Oval 21"/>
            <p:cNvSpPr>
              <a:spLocks noChangeArrowheads="1"/>
            </p:cNvSpPr>
            <p:nvPr/>
          </p:nvSpPr>
          <p:spPr bwMode="auto">
            <a:xfrm flipV="1">
              <a:off x="3792862" y="2965231"/>
              <a:ext cx="60102" cy="100035"/>
            </a:xfrm>
            <a:prstGeom prst="ellipse">
              <a:avLst/>
            </a:prstGeom>
            <a:solidFill>
              <a:srgbClr val="FFFF00"/>
            </a:solidFill>
            <a:ln w="9525" algn="ctr">
              <a:solidFill>
                <a:schemeClr val="tx1"/>
              </a:solidFill>
              <a:round/>
              <a:headEnd/>
              <a:tailEnd/>
            </a:ln>
          </p:spPr>
          <p:txBody>
            <a:bodyPr wrap="square">
              <a:spAutoFit/>
            </a:bodyPr>
            <a:lstStyle>
              <a:lvl1pPr>
                <a:spcBef>
                  <a:spcPct val="20000"/>
                </a:spcBef>
                <a:buClr>
                  <a:schemeClr val="hlink"/>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latin typeface="Century Schoolbook" panose="02040604050505020304" pitchFamily="18"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sz="1800"/>
            </a:p>
          </p:txBody>
        </p:sp>
        <p:sp>
          <p:nvSpPr>
            <p:cNvPr id="11" name="Oval 21"/>
            <p:cNvSpPr>
              <a:spLocks noChangeArrowheads="1"/>
            </p:cNvSpPr>
            <p:nvPr/>
          </p:nvSpPr>
          <p:spPr bwMode="auto">
            <a:xfrm flipV="1">
              <a:off x="3216499" y="2471738"/>
              <a:ext cx="60102" cy="73448"/>
            </a:xfrm>
            <a:prstGeom prst="ellipse">
              <a:avLst/>
            </a:prstGeom>
            <a:solidFill>
              <a:srgbClr val="FFFF00"/>
            </a:solidFill>
            <a:ln w="9525" algn="ctr">
              <a:solidFill>
                <a:schemeClr val="tx1"/>
              </a:solidFill>
              <a:round/>
              <a:headEnd/>
              <a:tailEnd/>
            </a:ln>
          </p:spPr>
          <p:txBody>
            <a:bodyPr wrap="square">
              <a:spAutoFit/>
            </a:bodyPr>
            <a:lstStyle>
              <a:lvl1pPr>
                <a:spcBef>
                  <a:spcPct val="20000"/>
                </a:spcBef>
                <a:buClr>
                  <a:schemeClr val="hlink"/>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latin typeface="Century Schoolbook" panose="02040604050505020304" pitchFamily="18"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sz="1800"/>
            </a:p>
          </p:txBody>
        </p:sp>
        <p:sp>
          <p:nvSpPr>
            <p:cNvPr id="12" name="Oval 21"/>
            <p:cNvSpPr>
              <a:spLocks noChangeArrowheads="1"/>
            </p:cNvSpPr>
            <p:nvPr/>
          </p:nvSpPr>
          <p:spPr bwMode="auto">
            <a:xfrm flipV="1">
              <a:off x="3492346" y="2720543"/>
              <a:ext cx="89054" cy="61457"/>
            </a:xfrm>
            <a:prstGeom prst="ellipse">
              <a:avLst/>
            </a:prstGeom>
            <a:solidFill>
              <a:srgbClr val="FFFF00"/>
            </a:solidFill>
            <a:ln w="9525" algn="ctr">
              <a:solidFill>
                <a:schemeClr val="tx1"/>
              </a:solidFill>
              <a:round/>
              <a:headEnd/>
              <a:tailEnd/>
            </a:ln>
          </p:spPr>
          <p:txBody>
            <a:bodyPr wrap="square">
              <a:spAutoFit/>
            </a:bodyPr>
            <a:lstStyle>
              <a:lvl1pPr>
                <a:spcBef>
                  <a:spcPct val="20000"/>
                </a:spcBef>
                <a:buClr>
                  <a:schemeClr val="hlink"/>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latin typeface="Century Schoolbook" panose="02040604050505020304" pitchFamily="18"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sz="1800"/>
            </a:p>
          </p:txBody>
        </p:sp>
        <p:grpSp>
          <p:nvGrpSpPr>
            <p:cNvPr id="13" name="Group 15"/>
            <p:cNvGrpSpPr>
              <a:grpSpLocks/>
            </p:cNvGrpSpPr>
            <p:nvPr/>
          </p:nvGrpSpPr>
          <p:grpSpPr bwMode="auto">
            <a:xfrm>
              <a:off x="2590800" y="2193723"/>
              <a:ext cx="2438400" cy="1630195"/>
              <a:chOff x="2895600" y="2484605"/>
              <a:chExt cx="2438400" cy="1630195"/>
            </a:xfrm>
            <a:solidFill>
              <a:srgbClr val="FFFF00"/>
            </a:solidFill>
          </p:grpSpPr>
          <p:cxnSp>
            <p:nvCxnSpPr>
              <p:cNvPr id="14" name="Straight Arrow Connector 13"/>
              <p:cNvCxnSpPr>
                <a:cxnSpLocks noChangeShapeType="1"/>
              </p:cNvCxnSpPr>
              <p:nvPr/>
            </p:nvCxnSpPr>
            <p:spPr bwMode="auto">
              <a:xfrm flipV="1">
                <a:off x="4114800" y="2484605"/>
                <a:ext cx="0" cy="1524000"/>
              </a:xfrm>
              <a:prstGeom prst="straightConnector1">
                <a:avLst/>
              </a:prstGeom>
              <a:grpFill/>
              <a:ln w="9525" algn="ctr">
                <a:solidFill>
                  <a:schemeClr val="tx1"/>
                </a:solidFill>
                <a:round/>
                <a:headEnd/>
                <a:tailEnd type="arrow" w="med" len="med"/>
              </a:ln>
              <a:extLst/>
            </p:spPr>
          </p:cxnSp>
          <p:cxnSp>
            <p:nvCxnSpPr>
              <p:cNvPr id="15" name="Straight Arrow Connector 6"/>
              <p:cNvCxnSpPr>
                <a:cxnSpLocks noChangeShapeType="1"/>
              </p:cNvCxnSpPr>
              <p:nvPr/>
            </p:nvCxnSpPr>
            <p:spPr bwMode="auto">
              <a:xfrm>
                <a:off x="2895600" y="3357735"/>
                <a:ext cx="2438400" cy="0"/>
              </a:xfrm>
              <a:prstGeom prst="straightConnector1">
                <a:avLst/>
              </a:prstGeom>
              <a:grpFill/>
              <a:ln w="9525" algn="ctr">
                <a:solidFill>
                  <a:schemeClr val="tx1"/>
                </a:solidFill>
                <a:round/>
                <a:headEnd/>
                <a:tailEnd type="arrow" w="med" len="med"/>
              </a:ln>
              <a:extLst/>
            </p:spPr>
          </p:cxnSp>
          <p:cxnSp>
            <p:nvCxnSpPr>
              <p:cNvPr id="16" name="Straight Connector 18"/>
              <p:cNvCxnSpPr>
                <a:cxnSpLocks noChangeShapeType="1"/>
              </p:cNvCxnSpPr>
              <p:nvPr/>
            </p:nvCxnSpPr>
            <p:spPr bwMode="auto">
              <a:xfrm flipV="1">
                <a:off x="3352800" y="2667000"/>
                <a:ext cx="1600200" cy="1295400"/>
              </a:xfrm>
              <a:prstGeom prst="line">
                <a:avLst/>
              </a:prstGeom>
              <a:grpFill/>
              <a:ln w="9525" algn="ctr">
                <a:solidFill>
                  <a:schemeClr val="tx1"/>
                </a:solidFill>
                <a:round/>
                <a:headEnd/>
                <a:tailEnd/>
              </a:ln>
              <a:extLst/>
            </p:spPr>
          </p:cxnSp>
          <p:cxnSp>
            <p:nvCxnSpPr>
              <p:cNvPr id="17" name="Straight Connector 19"/>
              <p:cNvCxnSpPr>
                <a:cxnSpLocks noChangeShapeType="1"/>
              </p:cNvCxnSpPr>
              <p:nvPr/>
            </p:nvCxnSpPr>
            <p:spPr bwMode="auto">
              <a:xfrm>
                <a:off x="3352800" y="2667000"/>
                <a:ext cx="1676400" cy="1447800"/>
              </a:xfrm>
              <a:prstGeom prst="line">
                <a:avLst/>
              </a:prstGeom>
              <a:grpFill/>
              <a:ln w="9525" algn="ctr">
                <a:solidFill>
                  <a:schemeClr val="tx1"/>
                </a:solidFill>
                <a:round/>
                <a:headEnd/>
                <a:tailEnd/>
              </a:ln>
              <a:extLst/>
            </p:spPr>
          </p:cxnSp>
          <p:sp>
            <p:nvSpPr>
              <p:cNvPr id="18" name="Oval 17"/>
              <p:cNvSpPr>
                <a:spLocks noChangeArrowheads="1"/>
              </p:cNvSpPr>
              <p:nvPr/>
            </p:nvSpPr>
            <p:spPr bwMode="auto">
              <a:xfrm flipH="1" flipV="1">
                <a:off x="4495800" y="3642588"/>
                <a:ext cx="60102" cy="121634"/>
              </a:xfrm>
              <a:prstGeom prst="ellipse">
                <a:avLst/>
              </a:prstGeom>
              <a:grpFill/>
              <a:ln w="9525" algn="ctr">
                <a:solidFill>
                  <a:schemeClr val="tx1"/>
                </a:solidFill>
                <a:round/>
                <a:headEnd/>
                <a:tailEnd/>
              </a:ln>
            </p:spPr>
            <p:txBody>
              <a:bodyPr wrap="square">
                <a:spAutoFit/>
              </a:bodyPr>
              <a:lstStyle>
                <a:lvl1pPr>
                  <a:spcBef>
                    <a:spcPct val="20000"/>
                  </a:spcBef>
                  <a:buClr>
                    <a:schemeClr val="hlink"/>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latin typeface="Century Schoolbook" panose="02040604050505020304" pitchFamily="18"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defRPr/>
                </a:pPr>
                <a:endParaRPr lang="en-US" sz="1800"/>
              </a:p>
            </p:txBody>
          </p:sp>
        </p:grpSp>
      </p:grpSp>
    </p:spTree>
    <p:extLst>
      <p:ext uri="{BB962C8B-B14F-4D97-AF65-F5344CB8AC3E}">
        <p14:creationId xmlns:p14="http://schemas.microsoft.com/office/powerpoint/2010/main" val="30903822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of the </a:t>
            </a:r>
            <a:r>
              <a:rPr lang="en-US" dirty="0" smtClean="0"/>
              <a:t>problem? </a:t>
            </a:r>
            <a:endParaRPr lang="en-US" dirty="0"/>
          </a:p>
        </p:txBody>
      </p:sp>
      <p:sp>
        <p:nvSpPr>
          <p:cNvPr id="3" name="Content Placeholder 2"/>
          <p:cNvSpPr>
            <a:spLocks noGrp="1"/>
          </p:cNvSpPr>
          <p:nvPr>
            <p:ph idx="1"/>
          </p:nvPr>
        </p:nvSpPr>
        <p:spPr/>
        <p:txBody>
          <a:bodyPr/>
          <a:lstStyle/>
          <a:p>
            <a:r>
              <a:rPr lang="en-US" dirty="0" smtClean="0">
                <a:solidFill>
                  <a:srgbClr val="000066"/>
                </a:solidFill>
              </a:rPr>
              <a:t>Step 1: Light-cone correlations can be approximated by “off but near” light-cone “space-like” correlations </a:t>
            </a:r>
          </a:p>
          <a:p>
            <a:r>
              <a:rPr lang="en-US" dirty="0" smtClean="0">
                <a:solidFill>
                  <a:srgbClr val="000066"/>
                </a:solidFill>
              </a:rPr>
              <a:t>Step 2: Any space-like separation can be made simultaneous by suitably choosing the Lorentz frame.  </a:t>
            </a:r>
          </a:p>
          <a:p>
            <a:pPr lvl="1"/>
            <a:endParaRPr lang="en-US" dirty="0" smtClean="0"/>
          </a:p>
          <a:p>
            <a:pPr lvl="1"/>
            <a:endParaRPr lang="en-US" dirty="0" smtClean="0"/>
          </a:p>
          <a:p>
            <a:pPr lvl="1"/>
            <a:endParaRPr lang="en-US" dirty="0" smtClean="0"/>
          </a:p>
          <a:p>
            <a:pPr lvl="1"/>
            <a:endParaRPr lang="en-US" dirty="0"/>
          </a:p>
        </p:txBody>
      </p:sp>
      <p:grpSp>
        <p:nvGrpSpPr>
          <p:cNvPr id="34820" name="Group 4"/>
          <p:cNvGrpSpPr>
            <a:grpSpLocks/>
          </p:cNvGrpSpPr>
          <p:nvPr/>
        </p:nvGrpSpPr>
        <p:grpSpPr bwMode="auto">
          <a:xfrm>
            <a:off x="3254375" y="4243387"/>
            <a:ext cx="2622550" cy="1724025"/>
            <a:chOff x="2590800" y="2449512"/>
            <a:chExt cx="2623131" cy="1665288"/>
          </a:xfrm>
        </p:grpSpPr>
        <p:grpSp>
          <p:nvGrpSpPr>
            <p:cNvPr id="6" name="Group 15"/>
            <p:cNvGrpSpPr>
              <a:grpSpLocks/>
            </p:cNvGrpSpPr>
            <p:nvPr/>
          </p:nvGrpSpPr>
          <p:grpSpPr bwMode="auto">
            <a:xfrm>
              <a:off x="2590800" y="2590800"/>
              <a:ext cx="2438400" cy="1524000"/>
              <a:chOff x="2895600" y="2590800"/>
              <a:chExt cx="2438400" cy="1524000"/>
            </a:xfrm>
            <a:solidFill>
              <a:srgbClr val="FFFF00"/>
            </a:solidFill>
          </p:grpSpPr>
          <p:cxnSp>
            <p:nvCxnSpPr>
              <p:cNvPr id="13" name="Straight Arrow Connector 12"/>
              <p:cNvCxnSpPr>
                <a:cxnSpLocks noChangeShapeType="1"/>
              </p:cNvCxnSpPr>
              <p:nvPr/>
            </p:nvCxnSpPr>
            <p:spPr bwMode="auto">
              <a:xfrm flipV="1">
                <a:off x="4114800" y="2590800"/>
                <a:ext cx="0" cy="1524000"/>
              </a:xfrm>
              <a:prstGeom prst="straightConnector1">
                <a:avLst/>
              </a:prstGeom>
              <a:grpFill/>
              <a:ln w="9525" algn="ctr">
                <a:solidFill>
                  <a:schemeClr val="tx1"/>
                </a:solidFill>
                <a:round/>
                <a:headEnd/>
                <a:tailEnd type="arrow" w="med" len="med"/>
              </a:ln>
              <a:extLst/>
            </p:spPr>
          </p:cxnSp>
          <p:cxnSp>
            <p:nvCxnSpPr>
              <p:cNvPr id="14" name="Straight Arrow Connector 6"/>
              <p:cNvCxnSpPr>
                <a:cxnSpLocks noChangeShapeType="1"/>
              </p:cNvCxnSpPr>
              <p:nvPr/>
            </p:nvCxnSpPr>
            <p:spPr bwMode="auto">
              <a:xfrm>
                <a:off x="2895600" y="3352800"/>
                <a:ext cx="2438400" cy="0"/>
              </a:xfrm>
              <a:prstGeom prst="straightConnector1">
                <a:avLst/>
              </a:prstGeom>
              <a:grpFill/>
              <a:ln w="9525" algn="ctr">
                <a:solidFill>
                  <a:schemeClr val="tx1"/>
                </a:solidFill>
                <a:round/>
                <a:headEnd/>
                <a:tailEnd type="arrow" w="med" len="med"/>
              </a:ln>
              <a:extLst/>
            </p:spPr>
          </p:cxnSp>
          <p:cxnSp>
            <p:nvCxnSpPr>
              <p:cNvPr id="15" name="Straight Connector 18"/>
              <p:cNvCxnSpPr>
                <a:cxnSpLocks noChangeShapeType="1"/>
              </p:cNvCxnSpPr>
              <p:nvPr/>
            </p:nvCxnSpPr>
            <p:spPr bwMode="auto">
              <a:xfrm flipV="1">
                <a:off x="3352800" y="2667000"/>
                <a:ext cx="1600200" cy="1295400"/>
              </a:xfrm>
              <a:prstGeom prst="line">
                <a:avLst/>
              </a:prstGeom>
              <a:grpFill/>
              <a:ln w="9525" algn="ctr">
                <a:solidFill>
                  <a:schemeClr val="tx1"/>
                </a:solidFill>
                <a:round/>
                <a:headEnd/>
                <a:tailEnd/>
              </a:ln>
              <a:extLst/>
            </p:spPr>
          </p:cxnSp>
          <p:cxnSp>
            <p:nvCxnSpPr>
              <p:cNvPr id="16" name="Straight Connector 19"/>
              <p:cNvCxnSpPr>
                <a:cxnSpLocks noChangeShapeType="1"/>
              </p:cNvCxnSpPr>
              <p:nvPr/>
            </p:nvCxnSpPr>
            <p:spPr bwMode="auto">
              <a:xfrm>
                <a:off x="3352800" y="2642723"/>
                <a:ext cx="1676400" cy="1447800"/>
              </a:xfrm>
              <a:prstGeom prst="line">
                <a:avLst/>
              </a:prstGeom>
              <a:grpFill/>
              <a:ln w="9525" algn="ctr">
                <a:solidFill>
                  <a:schemeClr val="tx1"/>
                </a:solidFill>
                <a:round/>
                <a:headEnd/>
                <a:tailEnd/>
              </a:ln>
              <a:extLst/>
            </p:spPr>
          </p:cxnSp>
        </p:grpSp>
        <p:sp>
          <p:nvSpPr>
            <p:cNvPr id="34830" name="TextBox 11"/>
            <p:cNvSpPr txBox="1">
              <a:spLocks noChangeArrowheads="1"/>
            </p:cNvSpPr>
            <p:nvPr/>
          </p:nvSpPr>
          <p:spPr bwMode="auto">
            <a:xfrm>
              <a:off x="5029200" y="2906713"/>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en-US" baseline="30000">
                <a:solidFill>
                  <a:srgbClr val="1E02C6"/>
                </a:solidFill>
              </a:endParaRPr>
            </a:p>
          </p:txBody>
        </p:sp>
        <p:sp>
          <p:nvSpPr>
            <p:cNvPr id="34831" name="TextBox 13"/>
            <p:cNvSpPr txBox="1">
              <a:spLocks noChangeArrowheads="1"/>
            </p:cNvSpPr>
            <p:nvPr/>
          </p:nvSpPr>
          <p:spPr bwMode="auto">
            <a:xfrm>
              <a:off x="4648200" y="2449512"/>
              <a:ext cx="411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en-US">
                  <a:solidFill>
                    <a:srgbClr val="1E02C6"/>
                  </a:solidFill>
                  <a:latin typeface="Cambria Math" panose="02040503050406030204" pitchFamily="18" charset="0"/>
                </a:rPr>
                <a:t>𝜉</a:t>
              </a:r>
              <a:r>
                <a:rPr lang="en-US" altLang="en-US" baseline="30000">
                  <a:solidFill>
                    <a:srgbClr val="1E02C6"/>
                  </a:solidFill>
                  <a:latin typeface="Cambria Math" panose="02040503050406030204" pitchFamily="18" charset="0"/>
                </a:rPr>
                <a:t>+</a:t>
              </a:r>
              <a:endParaRPr lang="en-US" altLang="en-US" baseline="30000">
                <a:solidFill>
                  <a:srgbClr val="1E02C6"/>
                </a:solidFill>
              </a:endParaRPr>
            </a:p>
          </p:txBody>
        </p:sp>
        <p:sp>
          <p:nvSpPr>
            <p:cNvPr id="34832" name="TextBox 14"/>
            <p:cNvSpPr txBox="1">
              <a:spLocks noChangeArrowheads="1"/>
            </p:cNvSpPr>
            <p:nvPr/>
          </p:nvSpPr>
          <p:spPr bwMode="auto">
            <a:xfrm>
              <a:off x="2722563" y="2449512"/>
              <a:ext cx="346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en-US">
                  <a:solidFill>
                    <a:srgbClr val="1E02C6"/>
                  </a:solidFill>
                  <a:latin typeface="Cambria Math" panose="02040503050406030204" pitchFamily="18" charset="0"/>
                </a:rPr>
                <a:t>𝜉</a:t>
              </a:r>
              <a:r>
                <a:rPr lang="en-US" altLang="en-US" baseline="30000">
                  <a:solidFill>
                    <a:srgbClr val="1E02C6"/>
                  </a:solidFill>
                  <a:latin typeface="Cambria Math" panose="02040503050406030204" pitchFamily="18" charset="0"/>
                </a:rPr>
                <a:t>-</a:t>
              </a:r>
              <a:endParaRPr lang="en-US" altLang="en-US" baseline="30000">
                <a:solidFill>
                  <a:srgbClr val="1E02C6"/>
                </a:solidFill>
              </a:endParaRPr>
            </a:p>
          </p:txBody>
        </p:sp>
        <p:sp>
          <p:nvSpPr>
            <p:cNvPr id="34833" name="Oval 21"/>
            <p:cNvSpPr>
              <a:spLocks noChangeArrowheads="1"/>
            </p:cNvSpPr>
            <p:nvPr/>
          </p:nvSpPr>
          <p:spPr bwMode="auto">
            <a:xfrm flipV="1">
              <a:off x="3773870" y="3284154"/>
              <a:ext cx="57836" cy="94607"/>
            </a:xfrm>
            <a:prstGeom prst="ellipse">
              <a:avLst/>
            </a:prstGeom>
            <a:solidFill>
              <a:srgbClr val="FFFF00"/>
            </a:solidFill>
            <a:ln w="9525" algn="ctr">
              <a:solidFill>
                <a:schemeClr val="tx1"/>
              </a:solidFill>
              <a:round/>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en-US"/>
            </a:p>
          </p:txBody>
        </p:sp>
        <p:sp>
          <p:nvSpPr>
            <p:cNvPr id="34834" name="Oval 21"/>
            <p:cNvSpPr>
              <a:spLocks noChangeArrowheads="1"/>
            </p:cNvSpPr>
            <p:nvPr/>
          </p:nvSpPr>
          <p:spPr bwMode="auto">
            <a:xfrm flipV="1">
              <a:off x="3200400" y="2744233"/>
              <a:ext cx="45729" cy="104074"/>
            </a:xfrm>
            <a:prstGeom prst="ellipse">
              <a:avLst/>
            </a:prstGeom>
            <a:solidFill>
              <a:srgbClr val="FFFF00"/>
            </a:solidFill>
            <a:ln w="9525" algn="ctr">
              <a:solidFill>
                <a:schemeClr val="tx1"/>
              </a:solidFill>
              <a:round/>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en-US"/>
            </a:p>
          </p:txBody>
        </p:sp>
      </p:grpSp>
      <p:sp>
        <p:nvSpPr>
          <p:cNvPr id="34821" name="Oval 21"/>
          <p:cNvSpPr>
            <a:spLocks noChangeArrowheads="1"/>
          </p:cNvSpPr>
          <p:nvPr/>
        </p:nvSpPr>
        <p:spPr bwMode="auto">
          <a:xfrm flipV="1">
            <a:off x="3995786" y="4724400"/>
            <a:ext cx="45719" cy="143069"/>
          </a:xfrm>
          <a:prstGeom prst="ellipse">
            <a:avLst/>
          </a:prstGeom>
          <a:solidFill>
            <a:srgbClr val="FFFF00"/>
          </a:solidFill>
          <a:ln w="9525" algn="ctr">
            <a:solidFill>
              <a:schemeClr val="tx1"/>
            </a:solidFill>
            <a:round/>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en-US"/>
          </a:p>
        </p:txBody>
      </p:sp>
      <p:sp>
        <p:nvSpPr>
          <p:cNvPr id="34822" name="Oval 21"/>
          <p:cNvSpPr>
            <a:spLocks noChangeArrowheads="1"/>
          </p:cNvSpPr>
          <p:nvPr/>
        </p:nvSpPr>
        <p:spPr bwMode="auto">
          <a:xfrm flipV="1">
            <a:off x="4151791" y="5105400"/>
            <a:ext cx="45719" cy="89316"/>
          </a:xfrm>
          <a:prstGeom prst="ellipse">
            <a:avLst/>
          </a:prstGeom>
          <a:solidFill>
            <a:srgbClr val="FFFF00"/>
          </a:solidFill>
          <a:ln w="9525" algn="ctr">
            <a:solidFill>
              <a:schemeClr val="tx1"/>
            </a:solidFill>
            <a:round/>
            <a:headEnd/>
            <a:tailEnd/>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en-US"/>
          </a:p>
        </p:txBody>
      </p:sp>
      <p:cxnSp>
        <p:nvCxnSpPr>
          <p:cNvPr id="21" name="Straight Arrow Connector 20"/>
          <p:cNvCxnSpPr/>
          <p:nvPr/>
        </p:nvCxnSpPr>
        <p:spPr>
          <a:xfrm>
            <a:off x="3921868" y="4611393"/>
            <a:ext cx="47625" cy="17145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037806" y="4876800"/>
            <a:ext cx="114300" cy="228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825" name="TextBox 27"/>
          <p:cNvSpPr txBox="1">
            <a:spLocks noChangeArrowheads="1"/>
          </p:cNvSpPr>
          <p:nvPr/>
        </p:nvSpPr>
        <p:spPr bwMode="auto">
          <a:xfrm>
            <a:off x="4410869" y="3973514"/>
            <a:ext cx="100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en-US"/>
              <a:t>t</a:t>
            </a:r>
          </a:p>
        </p:txBody>
      </p:sp>
      <p:sp>
        <p:nvSpPr>
          <p:cNvPr id="34826" name="TextBox 28"/>
          <p:cNvSpPr txBox="1">
            <a:spLocks noChangeArrowheads="1"/>
          </p:cNvSpPr>
          <p:nvPr/>
        </p:nvSpPr>
        <p:spPr bwMode="auto">
          <a:xfrm>
            <a:off x="5790406" y="4953000"/>
            <a:ext cx="173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en-US"/>
              <a:t>x</a:t>
            </a:r>
          </a:p>
        </p:txBody>
      </p:sp>
      <p:sp>
        <p:nvSpPr>
          <p:cNvPr id="34827" name="TextBox 29"/>
          <p:cNvSpPr txBox="1">
            <a:spLocks noChangeArrowheads="1"/>
          </p:cNvSpPr>
          <p:nvPr/>
        </p:nvSpPr>
        <p:spPr bwMode="auto">
          <a:xfrm>
            <a:off x="3047517" y="4583113"/>
            <a:ext cx="855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en-US"/>
              <a:t>Step1</a:t>
            </a:r>
          </a:p>
        </p:txBody>
      </p:sp>
      <p:sp>
        <p:nvSpPr>
          <p:cNvPr id="34828" name="TextBox 30"/>
          <p:cNvSpPr txBox="1">
            <a:spLocks noChangeArrowheads="1"/>
          </p:cNvSpPr>
          <p:nvPr/>
        </p:nvSpPr>
        <p:spPr bwMode="auto">
          <a:xfrm>
            <a:off x="3334544" y="4887912"/>
            <a:ext cx="855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en-US" dirty="0"/>
              <a:t>Step2</a:t>
            </a:r>
          </a:p>
        </p:txBody>
      </p:sp>
    </p:spTree>
    <p:extLst>
      <p:ext uri="{BB962C8B-B14F-4D97-AF65-F5344CB8AC3E}">
        <p14:creationId xmlns:p14="http://schemas.microsoft.com/office/powerpoint/2010/main" val="2280325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Euclidean quasi-distribution</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dirty="0" smtClean="0">
                <a:solidFill>
                  <a:srgbClr val="0033CC"/>
                </a:solidFill>
              </a:rPr>
              <a:t>Consider space </a:t>
            </a:r>
            <a:r>
              <a:rPr lang="en-US" dirty="0">
                <a:solidFill>
                  <a:srgbClr val="0033CC"/>
                </a:solidFill>
              </a:rPr>
              <a:t>correlation in a large momentum </a:t>
            </a:r>
            <a:r>
              <a:rPr lang="en-US" dirty="0" smtClean="0">
                <a:solidFill>
                  <a:srgbClr val="0033CC"/>
                </a:solidFill>
              </a:rPr>
              <a:t>P in the z-direction.</a:t>
            </a:r>
          </a:p>
          <a:p>
            <a:pPr>
              <a:defRPr/>
            </a:pPr>
            <a:endParaRPr lang="en-US" dirty="0">
              <a:solidFill>
                <a:srgbClr val="0033CC"/>
              </a:solidFill>
            </a:endParaRPr>
          </a:p>
          <a:p>
            <a:pPr>
              <a:defRPr/>
            </a:pPr>
            <a:endParaRPr lang="en-US" dirty="0" smtClean="0">
              <a:solidFill>
                <a:srgbClr val="0033CC"/>
              </a:solidFill>
            </a:endParaRPr>
          </a:p>
          <a:p>
            <a:pPr>
              <a:defRPr/>
            </a:pPr>
            <a:endParaRPr lang="en-US" dirty="0">
              <a:solidFill>
                <a:srgbClr val="0033CC"/>
              </a:solidFill>
            </a:endParaRPr>
          </a:p>
          <a:p>
            <a:pPr lvl="1" indent="-342900">
              <a:defRPr/>
            </a:pPr>
            <a:r>
              <a:rPr lang="en-US" dirty="0">
                <a:solidFill>
                  <a:schemeClr val="tx1"/>
                </a:solidFill>
              </a:rPr>
              <a:t>Q</a:t>
            </a:r>
            <a:r>
              <a:rPr lang="en-US" dirty="0" smtClean="0">
                <a:solidFill>
                  <a:schemeClr val="tx1"/>
                </a:solidFill>
              </a:rPr>
              <a:t>uark fields separated along the z-direction</a:t>
            </a:r>
          </a:p>
          <a:p>
            <a:pPr lvl="1" indent="-342900">
              <a:defRPr/>
            </a:pPr>
            <a:r>
              <a:rPr lang="en-US" dirty="0" smtClean="0">
                <a:solidFill>
                  <a:schemeClr val="tx1"/>
                </a:solidFill>
              </a:rPr>
              <a:t>The gauge-link along the z-direction</a:t>
            </a:r>
          </a:p>
          <a:p>
            <a:pPr lvl="1" indent="-342900">
              <a:defRPr/>
            </a:pPr>
            <a:r>
              <a:rPr lang="en-US" dirty="0" smtClean="0">
                <a:solidFill>
                  <a:schemeClr val="tx1"/>
                </a:solidFill>
              </a:rPr>
              <a:t>The matrix element depends on the 3-momentum P. </a:t>
            </a:r>
          </a:p>
          <a:p>
            <a:pPr lvl="1" indent="-342900">
              <a:defRPr/>
            </a:pPr>
            <a:r>
              <a:rPr lang="en-US" dirty="0">
                <a:solidFill>
                  <a:schemeClr val="tx1"/>
                </a:solidFill>
              </a:rPr>
              <a:t>T</a:t>
            </a:r>
            <a:r>
              <a:rPr lang="en-US" dirty="0" smtClean="0">
                <a:solidFill>
                  <a:schemeClr val="tx1"/>
                </a:solidFill>
              </a:rPr>
              <a:t>his distribution can be calculated using standard lattice method. </a:t>
            </a:r>
          </a:p>
        </p:txBody>
      </p:sp>
      <p:pic>
        <p:nvPicPr>
          <p:cNvPr id="194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731" y="2167255"/>
            <a:ext cx="5562600" cy="125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 name="Group 15"/>
          <p:cNvGrpSpPr>
            <a:grpSpLocks/>
          </p:cNvGrpSpPr>
          <p:nvPr/>
        </p:nvGrpSpPr>
        <p:grpSpPr bwMode="auto">
          <a:xfrm>
            <a:off x="6857206" y="2743200"/>
            <a:ext cx="1676400" cy="990600"/>
            <a:chOff x="2895600" y="2590800"/>
            <a:chExt cx="2438400" cy="1524000"/>
          </a:xfrm>
          <a:solidFill>
            <a:srgbClr val="FFFF00"/>
          </a:solidFill>
        </p:grpSpPr>
        <p:cxnSp>
          <p:nvCxnSpPr>
            <p:cNvPr id="6" name="Straight Arrow Connector 5"/>
            <p:cNvCxnSpPr>
              <a:cxnSpLocks noChangeShapeType="1"/>
            </p:cNvCxnSpPr>
            <p:nvPr/>
          </p:nvCxnSpPr>
          <p:spPr bwMode="auto">
            <a:xfrm flipV="1">
              <a:off x="4114800" y="2590800"/>
              <a:ext cx="0" cy="1524000"/>
            </a:xfrm>
            <a:prstGeom prst="straightConnector1">
              <a:avLst/>
            </a:prstGeom>
            <a:grpFill/>
            <a:ln w="9525" algn="ctr">
              <a:solidFill>
                <a:schemeClr val="tx1"/>
              </a:solidFill>
              <a:round/>
              <a:headEnd/>
              <a:tailEnd type="arrow" w="med" len="med"/>
            </a:ln>
            <a:extLst/>
          </p:spPr>
        </p:cxnSp>
        <p:cxnSp>
          <p:nvCxnSpPr>
            <p:cNvPr id="7" name="Straight Arrow Connector 6"/>
            <p:cNvCxnSpPr>
              <a:cxnSpLocks noChangeShapeType="1"/>
            </p:cNvCxnSpPr>
            <p:nvPr/>
          </p:nvCxnSpPr>
          <p:spPr bwMode="auto">
            <a:xfrm>
              <a:off x="2895600" y="3352800"/>
              <a:ext cx="2438400" cy="0"/>
            </a:xfrm>
            <a:prstGeom prst="straightConnector1">
              <a:avLst/>
            </a:prstGeom>
            <a:grpFill/>
            <a:ln w="9525" algn="ctr">
              <a:solidFill>
                <a:schemeClr val="tx1"/>
              </a:solidFill>
              <a:round/>
              <a:headEnd/>
              <a:tailEnd type="arrow" w="med" len="med"/>
            </a:ln>
            <a:extLst/>
          </p:spPr>
        </p:cxnSp>
        <p:cxnSp>
          <p:nvCxnSpPr>
            <p:cNvPr id="8" name="Straight Connector 18"/>
            <p:cNvCxnSpPr>
              <a:cxnSpLocks noChangeShapeType="1"/>
            </p:cNvCxnSpPr>
            <p:nvPr/>
          </p:nvCxnSpPr>
          <p:spPr bwMode="auto">
            <a:xfrm flipV="1">
              <a:off x="3352800" y="2667000"/>
              <a:ext cx="1600200" cy="1295400"/>
            </a:xfrm>
            <a:prstGeom prst="line">
              <a:avLst/>
            </a:prstGeom>
            <a:grpFill/>
            <a:ln w="9525" algn="ctr">
              <a:solidFill>
                <a:schemeClr val="tx1"/>
              </a:solidFill>
              <a:round/>
              <a:headEnd/>
              <a:tailEnd/>
            </a:ln>
            <a:extLst/>
          </p:spPr>
        </p:cxnSp>
        <p:cxnSp>
          <p:nvCxnSpPr>
            <p:cNvPr id="9" name="Straight Connector 19"/>
            <p:cNvCxnSpPr>
              <a:cxnSpLocks noChangeShapeType="1"/>
            </p:cNvCxnSpPr>
            <p:nvPr/>
          </p:nvCxnSpPr>
          <p:spPr bwMode="auto">
            <a:xfrm>
              <a:off x="3352800" y="2667000"/>
              <a:ext cx="1676400" cy="1447800"/>
            </a:xfrm>
            <a:prstGeom prst="line">
              <a:avLst/>
            </a:prstGeom>
            <a:grpFill/>
            <a:ln w="9525" algn="ctr">
              <a:solidFill>
                <a:schemeClr val="tx1"/>
              </a:solidFill>
              <a:round/>
              <a:headEnd/>
              <a:tailEnd/>
            </a:ln>
            <a:extLst/>
          </p:spPr>
        </p:cxnSp>
        <p:sp>
          <p:nvSpPr>
            <p:cNvPr id="10" name="Oval 21"/>
            <p:cNvSpPr>
              <a:spLocks noChangeArrowheads="1"/>
            </p:cNvSpPr>
            <p:nvPr/>
          </p:nvSpPr>
          <p:spPr bwMode="auto">
            <a:xfrm flipH="1" flipV="1">
              <a:off x="4668982" y="3294185"/>
              <a:ext cx="66500" cy="160735"/>
            </a:xfrm>
            <a:prstGeom prst="ellipse">
              <a:avLst/>
            </a:prstGeom>
            <a:grpFill/>
            <a:ln w="9525" algn="ctr">
              <a:solidFill>
                <a:schemeClr val="tx1"/>
              </a:solidFill>
              <a:round/>
              <a:headEnd/>
              <a:tailEnd/>
            </a:ln>
          </p:spPr>
          <p:txBody>
            <a:bodyPr wrap="square">
              <a:spAutoFit/>
            </a:bodyPr>
            <a:lstStyle>
              <a:lvl1pPr>
                <a:spcBef>
                  <a:spcPct val="20000"/>
                </a:spcBef>
                <a:buClr>
                  <a:schemeClr val="hlink"/>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latin typeface="Century Schoolbook" panose="02040604050505020304" pitchFamily="18"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defRPr/>
              </a:pPr>
              <a:endParaRPr lang="en-US" sz="1800"/>
            </a:p>
          </p:txBody>
        </p:sp>
      </p:grpSp>
      <p:sp>
        <p:nvSpPr>
          <p:cNvPr id="19462" name="TextBox 10"/>
          <p:cNvSpPr txBox="1">
            <a:spLocks noChangeArrowheads="1"/>
          </p:cNvSpPr>
          <p:nvPr/>
        </p:nvSpPr>
        <p:spPr bwMode="auto">
          <a:xfrm>
            <a:off x="8609806" y="3059114"/>
            <a:ext cx="38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latin typeface="Century Schoolbook" panose="02040604050505020304" pitchFamily="18"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sz="1800">
                <a:solidFill>
                  <a:srgbClr val="00B050"/>
                </a:solidFill>
                <a:latin typeface="Cambria Math" panose="02040503050406030204" pitchFamily="18" charset="0"/>
                <a:ea typeface="Cambria Math" panose="02040503050406030204" pitchFamily="18" charset="0"/>
                <a:cs typeface="Cambria Math" panose="02040503050406030204" pitchFamily="18" charset="0"/>
              </a:rPr>
              <a:t>𝜉</a:t>
            </a:r>
            <a:r>
              <a:rPr lang="en-US" sz="1800" baseline="30000">
                <a:solidFill>
                  <a:srgbClr val="00B050"/>
                </a:solidFill>
                <a:latin typeface="Cambria Math" panose="02040503050406030204" pitchFamily="18" charset="0"/>
                <a:ea typeface="Cambria Math" panose="02040503050406030204" pitchFamily="18" charset="0"/>
                <a:cs typeface="Cambria Math" panose="02040503050406030204" pitchFamily="18" charset="0"/>
              </a:rPr>
              <a:t>3</a:t>
            </a:r>
            <a:endParaRPr lang="en-US" sz="1800" baseline="30000">
              <a:solidFill>
                <a:srgbClr val="00B050"/>
              </a:solidFill>
            </a:endParaRPr>
          </a:p>
        </p:txBody>
      </p:sp>
      <p:sp>
        <p:nvSpPr>
          <p:cNvPr id="19463" name="TextBox 12"/>
          <p:cNvSpPr txBox="1">
            <a:spLocks noChangeArrowheads="1"/>
          </p:cNvSpPr>
          <p:nvPr/>
        </p:nvSpPr>
        <p:spPr bwMode="auto">
          <a:xfrm>
            <a:off x="7430456" y="2368895"/>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latin typeface="Century Schoolbook" panose="02040604050505020304" pitchFamily="18"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sz="1800" dirty="0">
                <a:solidFill>
                  <a:srgbClr val="00B050"/>
                </a:solidFill>
                <a:latin typeface="Cambria Math" panose="02040503050406030204" pitchFamily="18" charset="0"/>
                <a:ea typeface="Cambria Math" panose="02040503050406030204" pitchFamily="18" charset="0"/>
                <a:cs typeface="Cambria Math" panose="02040503050406030204" pitchFamily="18" charset="0"/>
              </a:rPr>
              <a:t>𝜉</a:t>
            </a:r>
            <a:r>
              <a:rPr lang="en-US" sz="1800" baseline="30000" dirty="0">
                <a:solidFill>
                  <a:srgbClr val="00B050"/>
                </a:solidFill>
                <a:latin typeface="Cambria Math" panose="02040503050406030204" pitchFamily="18" charset="0"/>
                <a:ea typeface="Cambria Math" panose="02040503050406030204" pitchFamily="18" charset="0"/>
                <a:cs typeface="Cambria Math" panose="02040503050406030204" pitchFamily="18" charset="0"/>
              </a:rPr>
              <a:t>0</a:t>
            </a:r>
            <a:endParaRPr lang="en-US" sz="1800" baseline="30000" dirty="0">
              <a:solidFill>
                <a:srgbClr val="00B050"/>
              </a:solidFill>
            </a:endParaRPr>
          </a:p>
        </p:txBody>
      </p:sp>
      <p:cxnSp>
        <p:nvCxnSpPr>
          <p:cNvPr id="19465" name="Straight Connector 14"/>
          <p:cNvCxnSpPr>
            <a:cxnSpLocks noChangeShapeType="1"/>
          </p:cNvCxnSpPr>
          <p:nvPr/>
        </p:nvCxnSpPr>
        <p:spPr bwMode="auto">
          <a:xfrm>
            <a:off x="7695407" y="3275014"/>
            <a:ext cx="404813" cy="1587"/>
          </a:xfrm>
          <a:prstGeom prst="line">
            <a:avLst/>
          </a:prstGeom>
          <a:noFill/>
          <a:ln w="34925" algn="ctr">
            <a:solidFill>
              <a:srgbClr val="99FF66"/>
            </a:solidFill>
            <a:round/>
            <a:headEnd/>
            <a:tailEnd/>
          </a:ln>
          <a:extLst>
            <a:ext uri="{909E8E84-426E-40DD-AFC4-6F175D3DCCD1}">
              <a14:hiddenFill xmlns:a14="http://schemas.microsoft.com/office/drawing/2010/main">
                <a:noFill/>
              </a14:hiddenFill>
            </a:ext>
          </a:extLst>
        </p:spPr>
      </p:cxnSp>
      <p:sp>
        <p:nvSpPr>
          <p:cNvPr id="19466" name="TextBox 18"/>
          <p:cNvSpPr txBox="1">
            <a:spLocks noChangeArrowheads="1"/>
          </p:cNvSpPr>
          <p:nvPr/>
        </p:nvSpPr>
        <p:spPr bwMode="auto">
          <a:xfrm>
            <a:off x="8025606" y="3028653"/>
            <a:ext cx="279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latin typeface="Century Schoolbook" panose="02040604050505020304" pitchFamily="18"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sz="1800" baseline="30000" dirty="0">
                <a:solidFill>
                  <a:srgbClr val="00B050"/>
                </a:solidFill>
              </a:rPr>
              <a:t>Z</a:t>
            </a:r>
          </a:p>
        </p:txBody>
      </p:sp>
      <p:sp>
        <p:nvSpPr>
          <p:cNvPr id="19467" name="TextBox 19"/>
          <p:cNvSpPr txBox="1">
            <a:spLocks noChangeArrowheads="1"/>
          </p:cNvSpPr>
          <p:nvPr/>
        </p:nvSpPr>
        <p:spPr bwMode="auto">
          <a:xfrm>
            <a:off x="7501732" y="2971801"/>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400">
                <a:solidFill>
                  <a:schemeClr val="tx1"/>
                </a:solidFill>
                <a:latin typeface="Century Schoolbook" panose="02040604050505020304" pitchFamily="18"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sz="1800" baseline="30000">
                <a:solidFill>
                  <a:srgbClr val="00B050"/>
                </a:solidFill>
              </a:rPr>
              <a:t>0</a:t>
            </a:r>
          </a:p>
        </p:txBody>
      </p:sp>
    </p:spTree>
    <p:extLst>
      <p:ext uri="{BB962C8B-B14F-4D97-AF65-F5344CB8AC3E}">
        <p14:creationId xmlns:p14="http://schemas.microsoft.com/office/powerpoint/2010/main" val="677747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 of the approach</a:t>
            </a:r>
            <a:endParaRPr lang="en-US" dirty="0"/>
          </a:p>
        </p:txBody>
      </p:sp>
      <p:sp>
        <p:nvSpPr>
          <p:cNvPr id="3" name="Content Placeholder 2"/>
          <p:cNvSpPr>
            <a:spLocks noGrp="1"/>
          </p:cNvSpPr>
          <p:nvPr>
            <p:ph idx="1"/>
          </p:nvPr>
        </p:nvSpPr>
        <p:spPr/>
        <p:txBody>
          <a:bodyPr/>
          <a:lstStyle/>
          <a:p>
            <a:r>
              <a:rPr lang="en-US" dirty="0" smtClean="0"/>
              <a:t> Gluon </a:t>
            </a:r>
            <a:r>
              <a:rPr lang="en-US" dirty="0" err="1" smtClean="0"/>
              <a:t>helicity</a:t>
            </a:r>
            <a:r>
              <a:rPr lang="en-US" dirty="0" smtClean="0"/>
              <a:t> distribution and total gluon </a:t>
            </a:r>
            <a:r>
              <a:rPr lang="en-US" dirty="0" smtClean="0"/>
              <a:t>spin </a:t>
            </a:r>
            <a:endParaRPr lang="en-US" dirty="0" smtClean="0"/>
          </a:p>
          <a:p>
            <a:r>
              <a:rPr lang="en-US" dirty="0" smtClean="0"/>
              <a:t> </a:t>
            </a:r>
            <a:r>
              <a:rPr lang="en-US" dirty="0" smtClean="0"/>
              <a:t>GPD</a:t>
            </a:r>
            <a:r>
              <a:rPr lang="en-US" dirty="0" smtClean="0"/>
              <a:t>s</a:t>
            </a:r>
            <a:endParaRPr lang="en-US" dirty="0" smtClean="0"/>
          </a:p>
          <a:p>
            <a:r>
              <a:rPr lang="en-US" dirty="0" smtClean="0"/>
              <a:t> </a:t>
            </a:r>
            <a:r>
              <a:rPr lang="en-US" dirty="0" smtClean="0"/>
              <a:t>TMDs </a:t>
            </a:r>
            <a:endParaRPr lang="en-US" dirty="0" smtClean="0"/>
          </a:p>
          <a:p>
            <a:r>
              <a:rPr lang="en-US" dirty="0" smtClean="0"/>
              <a:t> Light-cone wave functions</a:t>
            </a:r>
          </a:p>
          <a:p>
            <a:r>
              <a:rPr lang="en-US" dirty="0" smtClean="0"/>
              <a:t> Higher twist observables</a:t>
            </a:r>
          </a:p>
          <a:p>
            <a:r>
              <a:rPr lang="en-US" dirty="0" smtClean="0"/>
              <a:t> Etc. </a:t>
            </a:r>
            <a:endParaRPr lang="en-US" dirty="0" smtClean="0"/>
          </a:p>
        </p:txBody>
      </p:sp>
    </p:spTree>
    <p:extLst>
      <p:ext uri="{BB962C8B-B14F-4D97-AF65-F5344CB8AC3E}">
        <p14:creationId xmlns:p14="http://schemas.microsoft.com/office/powerpoint/2010/main" val="39036573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p:txBody>
          <a:bodyPr/>
          <a:lstStyle/>
          <a:p>
            <a:r>
              <a:rPr lang="en-US" sz="4400" dirty="0" smtClean="0"/>
              <a:t>Support theory, please!</a:t>
            </a:r>
            <a:endParaRPr lang="en-US" sz="4400" dirty="0"/>
          </a:p>
        </p:txBody>
      </p:sp>
      <p:sp>
        <p:nvSpPr>
          <p:cNvPr id="4" name="Date Placeholder 3"/>
          <p:cNvSpPr>
            <a:spLocks noGrp="1"/>
          </p:cNvSpPr>
          <p:nvPr>
            <p:ph type="dt" sz="half" idx="10"/>
          </p:nvPr>
        </p:nvSpPr>
        <p:spPr/>
        <p:txBody>
          <a:bodyPr/>
          <a:lstStyle/>
          <a:p>
            <a:pPr>
              <a:defRPr/>
            </a:pPr>
            <a:fld id="{620D47C7-4BF3-4242-8A5C-E9AD2BE9FD25}" type="datetime1">
              <a:rPr lang="en-US" altLang="zh-CN" smtClean="0"/>
              <a:pPr>
                <a:defRPr/>
              </a:pPr>
              <a:t>9/14/2014</a:t>
            </a:fld>
            <a:endParaRPr lang="en-US" altLang="zh-CN" dirty="0"/>
          </a:p>
        </p:txBody>
      </p:sp>
      <p:sp>
        <p:nvSpPr>
          <p:cNvPr id="5" name="Slide Number Placeholder 4"/>
          <p:cNvSpPr>
            <a:spLocks noGrp="1"/>
          </p:cNvSpPr>
          <p:nvPr>
            <p:ph type="sldNum" sz="quarter" idx="12"/>
          </p:nvPr>
        </p:nvSpPr>
        <p:spPr/>
        <p:txBody>
          <a:bodyPr/>
          <a:lstStyle/>
          <a:p>
            <a:pPr>
              <a:defRPr/>
            </a:pPr>
            <a:fld id="{097C99E8-DC55-46DF-AABF-9CC1A984AA53}" type="slidenum">
              <a:rPr lang="en-US" altLang="zh-CN" smtClean="0"/>
              <a:pPr>
                <a:defRPr/>
              </a:pPr>
              <a:t>44</a:t>
            </a:fld>
            <a:endParaRPr lang="en-US" altLang="zh-CN" dirty="0"/>
          </a:p>
        </p:txBody>
      </p:sp>
    </p:spTree>
    <p:extLst>
      <p:ext uri="{BB962C8B-B14F-4D97-AF65-F5344CB8AC3E}">
        <p14:creationId xmlns:p14="http://schemas.microsoft.com/office/powerpoint/2010/main" val="3762663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Nobel Prize in Physics 1943</a:t>
            </a:r>
            <a:endParaRPr lang="en-US" dirty="0"/>
          </a:p>
        </p:txBody>
      </p:sp>
      <p:pic>
        <p:nvPicPr>
          <p:cNvPr id="3074" name="Picture 2" descr="http://www.nobelprize.org/nobel_prizes/physics/laureates/1943/ster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5206" y="1028118"/>
            <a:ext cx="1968729" cy="2758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75753" y="4038600"/>
            <a:ext cx="6909847" cy="2246769"/>
          </a:xfrm>
          <a:prstGeom prst="rect">
            <a:avLst/>
          </a:prstGeom>
          <a:noFill/>
        </p:spPr>
        <p:txBody>
          <a:bodyPr wrap="square" rtlCol="0">
            <a:spAutoFit/>
          </a:bodyPr>
          <a:lstStyle/>
          <a:p>
            <a:r>
              <a:rPr lang="en-US" sz="2800" dirty="0"/>
              <a:t>The Nobel Prize in Physics 1943 was </a:t>
            </a:r>
          </a:p>
          <a:p>
            <a:r>
              <a:rPr lang="en-US" sz="2800" dirty="0"/>
              <a:t>awarded to Otto Stern </a:t>
            </a:r>
            <a:r>
              <a:rPr lang="en-US" sz="2800" i="1" dirty="0"/>
              <a:t>"for his contribution </a:t>
            </a:r>
          </a:p>
          <a:p>
            <a:r>
              <a:rPr lang="en-US" sz="2800" i="1" dirty="0"/>
              <a:t>to the development of the molecular ray method and his discovery of </a:t>
            </a:r>
            <a:r>
              <a:rPr lang="en-US" sz="2800" i="1" dirty="0">
                <a:solidFill>
                  <a:srgbClr val="C00000"/>
                </a:solidFill>
              </a:rPr>
              <a:t>the magnetic moment of the proton"</a:t>
            </a:r>
            <a:r>
              <a:rPr lang="en-US" sz="2800" dirty="0">
                <a:solidFill>
                  <a:srgbClr val="C00000"/>
                </a:solidFill>
              </a:rPr>
              <a:t>.</a:t>
            </a:r>
          </a:p>
        </p:txBody>
      </p:sp>
      <p:sp>
        <p:nvSpPr>
          <p:cNvPr id="5" name="TextBox 4"/>
          <p:cNvSpPr txBox="1"/>
          <p:nvPr/>
        </p:nvSpPr>
        <p:spPr>
          <a:xfrm>
            <a:off x="5225584" y="2479249"/>
            <a:ext cx="4423775" cy="523220"/>
          </a:xfrm>
          <a:prstGeom prst="rect">
            <a:avLst/>
          </a:prstGeom>
          <a:noFill/>
        </p:spPr>
        <p:txBody>
          <a:bodyPr wrap="none" rtlCol="0">
            <a:spAutoFit/>
          </a:bodyPr>
          <a:lstStyle/>
          <a:p>
            <a:r>
              <a:rPr lang="en-US" sz="2800" dirty="0">
                <a:solidFill>
                  <a:srgbClr val="0033CC"/>
                </a:solidFill>
              </a:rPr>
              <a:t>Proton’s magnetic moment</a:t>
            </a:r>
          </a:p>
        </p:txBody>
      </p:sp>
      <p:pic>
        <p:nvPicPr>
          <p:cNvPr id="6" name="Picture 5"/>
          <p:cNvPicPr>
            <a:picLocks noChangeAspect="1"/>
          </p:cNvPicPr>
          <p:nvPr/>
        </p:nvPicPr>
        <p:blipFill>
          <a:blip r:embed="rId3"/>
          <a:stretch>
            <a:fillRect/>
          </a:stretch>
        </p:blipFill>
        <p:spPr>
          <a:xfrm>
            <a:off x="6933406" y="943733"/>
            <a:ext cx="1554290" cy="1554290"/>
          </a:xfrm>
          <a:prstGeom prst="rect">
            <a:avLst/>
          </a:prstGeom>
        </p:spPr>
      </p:pic>
    </p:spTree>
    <p:extLst>
      <p:ext uri="{BB962C8B-B14F-4D97-AF65-F5344CB8AC3E}">
        <p14:creationId xmlns:p14="http://schemas.microsoft.com/office/powerpoint/2010/main" val="288733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Nobel Prize in Physics </a:t>
            </a:r>
            <a:r>
              <a:rPr lang="en-US" dirty="0" smtClean="0"/>
              <a:t>1961</a:t>
            </a:r>
            <a:endParaRPr lang="en-US" dirty="0"/>
          </a:p>
        </p:txBody>
      </p:sp>
      <p:sp>
        <p:nvSpPr>
          <p:cNvPr id="4" name="TextBox 3"/>
          <p:cNvSpPr txBox="1"/>
          <p:nvPr/>
        </p:nvSpPr>
        <p:spPr>
          <a:xfrm>
            <a:off x="992147" y="3901309"/>
            <a:ext cx="8484117" cy="2246769"/>
          </a:xfrm>
          <a:prstGeom prst="rect">
            <a:avLst/>
          </a:prstGeom>
          <a:noFill/>
        </p:spPr>
        <p:txBody>
          <a:bodyPr wrap="none" rtlCol="0">
            <a:spAutoFit/>
          </a:bodyPr>
          <a:lstStyle/>
          <a:p>
            <a:r>
              <a:rPr lang="en-US" sz="2800" dirty="0"/>
              <a:t>The Nobel Prize in Physics 1961 was awarded</a:t>
            </a:r>
          </a:p>
          <a:p>
            <a:r>
              <a:rPr lang="en-US" sz="2800" dirty="0"/>
              <a:t>to Robert Hofstadter </a:t>
            </a:r>
            <a:r>
              <a:rPr lang="en-US" sz="2800" i="1" dirty="0"/>
              <a:t>"for his pioneering studies </a:t>
            </a:r>
          </a:p>
          <a:p>
            <a:r>
              <a:rPr lang="en-US" sz="2800" i="1" dirty="0"/>
              <a:t>of electron scattering in atomic nuclei </a:t>
            </a:r>
          </a:p>
          <a:p>
            <a:r>
              <a:rPr lang="en-US" sz="2800" i="1" dirty="0"/>
              <a:t>and for his thereby achieved discoveries </a:t>
            </a:r>
            <a:r>
              <a:rPr lang="en-US" sz="2800" i="1" dirty="0">
                <a:solidFill>
                  <a:srgbClr val="C00000"/>
                </a:solidFill>
              </a:rPr>
              <a:t>concerning </a:t>
            </a:r>
          </a:p>
          <a:p>
            <a:r>
              <a:rPr lang="en-US" sz="2800" i="1" dirty="0">
                <a:solidFill>
                  <a:srgbClr val="C00000"/>
                </a:solidFill>
              </a:rPr>
              <a:t>the structure of the </a:t>
            </a:r>
            <a:r>
              <a:rPr lang="en-US" sz="2800" i="1" dirty="0" smtClean="0">
                <a:solidFill>
                  <a:srgbClr val="C00000"/>
                </a:solidFill>
              </a:rPr>
              <a:t>nucleons”</a:t>
            </a:r>
            <a:endParaRPr lang="en-US" sz="2800" dirty="0">
              <a:solidFill>
                <a:srgbClr val="C00000"/>
              </a:solidFill>
            </a:endParaRPr>
          </a:p>
        </p:txBody>
      </p:sp>
      <p:pic>
        <p:nvPicPr>
          <p:cNvPr id="4098" name="Picture 2" descr="Robert Hofstad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37" y="1177270"/>
            <a:ext cx="1899469" cy="26616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2904" y="2551093"/>
            <a:ext cx="4192302" cy="954107"/>
          </a:xfrm>
          <a:prstGeom prst="rect">
            <a:avLst/>
          </a:prstGeom>
          <a:noFill/>
        </p:spPr>
        <p:txBody>
          <a:bodyPr wrap="none" rtlCol="0">
            <a:spAutoFit/>
          </a:bodyPr>
          <a:lstStyle/>
          <a:p>
            <a:r>
              <a:rPr lang="en-US" sz="2800" dirty="0">
                <a:solidFill>
                  <a:srgbClr val="0033CC"/>
                </a:solidFill>
              </a:rPr>
              <a:t>Nucleon </a:t>
            </a:r>
            <a:r>
              <a:rPr lang="en-US" sz="2800" dirty="0" smtClean="0">
                <a:solidFill>
                  <a:srgbClr val="0033CC"/>
                </a:solidFill>
              </a:rPr>
              <a:t>EM form </a:t>
            </a:r>
            <a:r>
              <a:rPr lang="en-US" sz="2800" dirty="0">
                <a:solidFill>
                  <a:srgbClr val="0033CC"/>
                </a:solidFill>
              </a:rPr>
              <a:t>factors </a:t>
            </a:r>
          </a:p>
          <a:p>
            <a:r>
              <a:rPr lang="en-US" sz="2800" dirty="0">
                <a:solidFill>
                  <a:srgbClr val="0033CC"/>
                </a:solidFill>
              </a:rPr>
              <a:t>and charge radius</a:t>
            </a:r>
          </a:p>
        </p:txBody>
      </p:sp>
      <p:pic>
        <p:nvPicPr>
          <p:cNvPr id="7" name="Picture 6"/>
          <p:cNvPicPr>
            <a:picLocks noChangeAspect="1"/>
          </p:cNvPicPr>
          <p:nvPr/>
        </p:nvPicPr>
        <p:blipFill>
          <a:blip r:embed="rId3"/>
          <a:stretch>
            <a:fillRect/>
          </a:stretch>
        </p:blipFill>
        <p:spPr>
          <a:xfrm>
            <a:off x="6704806" y="953781"/>
            <a:ext cx="1554290" cy="1554290"/>
          </a:xfrm>
          <a:prstGeom prst="rect">
            <a:avLst/>
          </a:prstGeom>
        </p:spPr>
      </p:pic>
    </p:spTree>
    <p:extLst>
      <p:ext uri="{BB962C8B-B14F-4D97-AF65-F5344CB8AC3E}">
        <p14:creationId xmlns:p14="http://schemas.microsoft.com/office/powerpoint/2010/main" val="2693276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Nobel Prize in Physics 1990 </a:t>
            </a:r>
            <a:endParaRPr lang="en-US" dirty="0"/>
          </a:p>
        </p:txBody>
      </p:sp>
      <p:sp>
        <p:nvSpPr>
          <p:cNvPr id="4" name="TextBox 3"/>
          <p:cNvSpPr txBox="1"/>
          <p:nvPr/>
        </p:nvSpPr>
        <p:spPr>
          <a:xfrm>
            <a:off x="608806" y="3761348"/>
            <a:ext cx="9455955" cy="2677656"/>
          </a:xfrm>
          <a:prstGeom prst="rect">
            <a:avLst/>
          </a:prstGeom>
          <a:noFill/>
        </p:spPr>
        <p:txBody>
          <a:bodyPr wrap="square" rtlCol="0">
            <a:spAutoFit/>
          </a:bodyPr>
          <a:lstStyle/>
          <a:p>
            <a:r>
              <a:rPr lang="en-US" sz="2800" dirty="0"/>
              <a:t>The Nobel Prize in Physics 1990 was awarded </a:t>
            </a:r>
            <a:r>
              <a:rPr lang="en-US" sz="2800" dirty="0" smtClean="0"/>
              <a:t>jointly </a:t>
            </a:r>
            <a:r>
              <a:rPr lang="en-US" sz="2800" dirty="0"/>
              <a:t>to Jerome I. Friedman, Henry W. Kendall </a:t>
            </a:r>
            <a:r>
              <a:rPr lang="en-US" sz="2800" dirty="0" smtClean="0"/>
              <a:t>and </a:t>
            </a:r>
            <a:r>
              <a:rPr lang="en-US" sz="2800" dirty="0"/>
              <a:t>Richard E. Taylor </a:t>
            </a:r>
            <a:r>
              <a:rPr lang="en-US" sz="2800" i="1" dirty="0"/>
              <a:t>"for their pioneering investigations </a:t>
            </a:r>
            <a:r>
              <a:rPr lang="en-US" sz="2800" i="1" dirty="0" smtClean="0"/>
              <a:t>concerning </a:t>
            </a:r>
            <a:r>
              <a:rPr lang="en-US" sz="2800" i="1" dirty="0">
                <a:solidFill>
                  <a:srgbClr val="C00000"/>
                </a:solidFill>
              </a:rPr>
              <a:t>deep inelastic scattering of electrons </a:t>
            </a:r>
            <a:r>
              <a:rPr lang="en-US" sz="2800" i="1" dirty="0" smtClean="0">
                <a:solidFill>
                  <a:srgbClr val="C00000"/>
                </a:solidFill>
              </a:rPr>
              <a:t>on </a:t>
            </a:r>
            <a:r>
              <a:rPr lang="en-US" sz="2800" i="1" dirty="0">
                <a:solidFill>
                  <a:srgbClr val="C00000"/>
                </a:solidFill>
              </a:rPr>
              <a:t>protons and bound neutrons</a:t>
            </a:r>
            <a:r>
              <a:rPr lang="en-US" sz="2800" i="1" dirty="0"/>
              <a:t>, which have been </a:t>
            </a:r>
            <a:r>
              <a:rPr lang="en-US" sz="2800" i="1" dirty="0" smtClean="0"/>
              <a:t>of </a:t>
            </a:r>
            <a:r>
              <a:rPr lang="en-US" sz="2800" i="1" dirty="0"/>
              <a:t>essential importance for the development of the </a:t>
            </a:r>
            <a:r>
              <a:rPr lang="en-US" sz="2800" i="1" dirty="0" smtClean="0"/>
              <a:t>quark </a:t>
            </a:r>
            <a:r>
              <a:rPr lang="en-US" sz="2800" i="1" dirty="0"/>
              <a:t>model in particle physics".</a:t>
            </a:r>
          </a:p>
        </p:txBody>
      </p:sp>
      <p:pic>
        <p:nvPicPr>
          <p:cNvPr id="5122" name="Picture 2" descr="Jerome I. Fried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778" y="1296876"/>
            <a:ext cx="1543050" cy="21621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enry W. Kend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607" y="1317476"/>
            <a:ext cx="1527144" cy="21598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ichard E. Tay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441" y="1315118"/>
            <a:ext cx="1543050" cy="21621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03553" y="2524780"/>
            <a:ext cx="2981522" cy="523220"/>
          </a:xfrm>
          <a:prstGeom prst="rect">
            <a:avLst/>
          </a:prstGeom>
          <a:noFill/>
        </p:spPr>
        <p:txBody>
          <a:bodyPr wrap="none" rtlCol="0">
            <a:spAutoFit/>
          </a:bodyPr>
          <a:lstStyle/>
          <a:p>
            <a:r>
              <a:rPr lang="en-US" sz="2800" dirty="0" err="1" smtClean="0">
                <a:solidFill>
                  <a:srgbClr val="0000CC"/>
                </a:solidFill>
              </a:rPr>
              <a:t>Partonic</a:t>
            </a:r>
            <a:r>
              <a:rPr lang="en-US" sz="2800" dirty="0" smtClean="0">
                <a:solidFill>
                  <a:srgbClr val="0000CC"/>
                </a:solidFill>
              </a:rPr>
              <a:t> </a:t>
            </a:r>
            <a:r>
              <a:rPr lang="en-US" sz="2800" dirty="0">
                <a:solidFill>
                  <a:srgbClr val="0000CC"/>
                </a:solidFill>
              </a:rPr>
              <a:t>structure</a:t>
            </a:r>
          </a:p>
        </p:txBody>
      </p:sp>
      <p:pic>
        <p:nvPicPr>
          <p:cNvPr id="9" name="Picture 8"/>
          <p:cNvPicPr>
            <a:picLocks noChangeAspect="1"/>
          </p:cNvPicPr>
          <p:nvPr/>
        </p:nvPicPr>
        <p:blipFill>
          <a:blip r:embed="rId5"/>
          <a:stretch>
            <a:fillRect/>
          </a:stretch>
        </p:blipFill>
        <p:spPr>
          <a:xfrm>
            <a:off x="7357814" y="970490"/>
            <a:ext cx="1554290" cy="1554290"/>
          </a:xfrm>
          <a:prstGeom prst="rect">
            <a:avLst/>
          </a:prstGeom>
        </p:spPr>
      </p:pic>
    </p:spTree>
    <p:extLst>
      <p:ext uri="{BB962C8B-B14F-4D97-AF65-F5344CB8AC3E}">
        <p14:creationId xmlns:p14="http://schemas.microsoft.com/office/powerpoint/2010/main" val="814644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in Understanding the nucleon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3122752"/>
              </p:ext>
            </p:extLst>
          </p:nvPr>
        </p:nvGraphicFramePr>
        <p:xfrm>
          <a:off x="151606" y="2895600"/>
          <a:ext cx="99822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pPr>
              <a:defRPr/>
            </a:pPr>
            <a:fld id="{620D47C7-4BF3-4242-8A5C-E9AD2BE9FD25}" type="datetime1">
              <a:rPr lang="en-US" altLang="zh-CN" smtClean="0"/>
              <a:pPr>
                <a:defRPr/>
              </a:pPr>
              <a:t>9/14/2014</a:t>
            </a:fld>
            <a:endParaRPr lang="en-US" altLang="zh-CN" dirty="0"/>
          </a:p>
        </p:txBody>
      </p:sp>
      <p:sp>
        <p:nvSpPr>
          <p:cNvPr id="5" name="Slide Number Placeholder 4"/>
          <p:cNvSpPr>
            <a:spLocks noGrp="1"/>
          </p:cNvSpPr>
          <p:nvPr>
            <p:ph type="sldNum" sz="quarter" idx="12"/>
          </p:nvPr>
        </p:nvSpPr>
        <p:spPr/>
        <p:txBody>
          <a:bodyPr/>
          <a:lstStyle/>
          <a:p>
            <a:pPr>
              <a:defRPr/>
            </a:pPr>
            <a:fld id="{097C99E8-DC55-46DF-AABF-9CC1A984AA53}" type="slidenum">
              <a:rPr lang="en-US" altLang="zh-CN" smtClean="0"/>
              <a:pPr>
                <a:defRPr/>
              </a:pPr>
              <a:t>8</a:t>
            </a:fld>
            <a:endParaRPr lang="en-US" altLang="zh-CN" dirty="0"/>
          </a:p>
        </p:txBody>
      </p:sp>
      <p:sp>
        <p:nvSpPr>
          <p:cNvPr id="7" name="Flowchart: Connector 6"/>
          <p:cNvSpPr/>
          <p:nvPr/>
        </p:nvSpPr>
        <p:spPr>
          <a:xfrm>
            <a:off x="2590006" y="3962400"/>
            <a:ext cx="152400" cy="1524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descr="quark-spin-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0606" y="2514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era_proton_g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81637" y="1817291"/>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http://3.bp.blogspot.com/-frpOK_yHSyM/UKZ9aREeFpI/AAAAAAAAAXk/6w9q8i9PzsA/s1600/evolucionhuman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8956" y="1652587"/>
            <a:ext cx="5981700" cy="41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0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We still don’t understand much about…</a:t>
            </a:r>
            <a:endParaRPr lang="en-US" dirty="0"/>
          </a:p>
        </p:txBody>
      </p:sp>
      <p:sp>
        <p:nvSpPr>
          <p:cNvPr id="8" name="Content Placeholder 7"/>
          <p:cNvSpPr>
            <a:spLocks noGrp="1"/>
          </p:cNvSpPr>
          <p:nvPr>
            <p:ph idx="1"/>
          </p:nvPr>
        </p:nvSpPr>
        <p:spPr/>
        <p:txBody>
          <a:bodyPr/>
          <a:lstStyle/>
          <a:p>
            <a:r>
              <a:rPr lang="en-US" dirty="0"/>
              <a:t>H</a:t>
            </a:r>
            <a:r>
              <a:rPr lang="en-US" dirty="0" smtClean="0"/>
              <a:t>ow does the </a:t>
            </a:r>
            <a:r>
              <a:rPr lang="en-US" b="1" dirty="0" smtClean="0">
                <a:solidFill>
                  <a:srgbClr val="C00000"/>
                </a:solidFill>
              </a:rPr>
              <a:t>nucleon mass </a:t>
            </a:r>
            <a:r>
              <a:rPr lang="en-US" dirty="0" smtClean="0"/>
              <a:t>emerge </a:t>
            </a:r>
            <a:r>
              <a:rPr lang="en-US" dirty="0" smtClean="0"/>
              <a:t>from the light quarks </a:t>
            </a:r>
            <a:r>
              <a:rPr lang="en-US" dirty="0" smtClean="0"/>
              <a:t>dynamically</a:t>
            </a:r>
            <a:r>
              <a:rPr lang="en-US" dirty="0"/>
              <a:t>?</a:t>
            </a:r>
            <a:endParaRPr lang="en-US" dirty="0" smtClean="0"/>
          </a:p>
          <a:p>
            <a:r>
              <a:rPr lang="en-US" dirty="0" smtClean="0"/>
              <a:t>Why </a:t>
            </a:r>
            <a:r>
              <a:rPr lang="en-US" dirty="0" smtClean="0"/>
              <a:t>quarks and gluons are </a:t>
            </a:r>
            <a:r>
              <a:rPr lang="en-US" b="1" dirty="0" smtClean="0">
                <a:solidFill>
                  <a:srgbClr val="C00000"/>
                </a:solidFill>
              </a:rPr>
              <a:t>confined</a:t>
            </a:r>
            <a:r>
              <a:rPr lang="en-US" dirty="0" smtClean="0"/>
              <a:t> inside the </a:t>
            </a:r>
            <a:r>
              <a:rPr lang="en-US" dirty="0" smtClean="0"/>
              <a:t>nucleon</a:t>
            </a:r>
            <a:r>
              <a:rPr lang="en-US" dirty="0"/>
              <a:t>?</a:t>
            </a:r>
            <a:endParaRPr lang="en-US" dirty="0" smtClean="0"/>
          </a:p>
          <a:p>
            <a:r>
              <a:rPr lang="en-US" dirty="0" smtClean="0"/>
              <a:t>H</a:t>
            </a:r>
            <a:r>
              <a:rPr lang="en-US" dirty="0" smtClean="0"/>
              <a:t>ow do </a:t>
            </a:r>
            <a:r>
              <a:rPr lang="en-US" dirty="0" smtClean="0"/>
              <a:t>the fundamental </a:t>
            </a:r>
            <a:r>
              <a:rPr lang="en-US" b="1" dirty="0" smtClean="0">
                <a:solidFill>
                  <a:srgbClr val="C00000"/>
                </a:solidFill>
              </a:rPr>
              <a:t>nuclear forces </a:t>
            </a:r>
            <a:r>
              <a:rPr lang="en-US" dirty="0" smtClean="0"/>
              <a:t>arise from </a:t>
            </a:r>
            <a:r>
              <a:rPr lang="en-US" dirty="0" smtClean="0"/>
              <a:t>QCD?</a:t>
            </a:r>
            <a:endParaRPr lang="en-US" dirty="0" smtClean="0"/>
          </a:p>
          <a:p>
            <a:r>
              <a:rPr lang="en-US" dirty="0" smtClean="0"/>
              <a:t>We </a:t>
            </a:r>
            <a:r>
              <a:rPr lang="en-US" dirty="0" smtClean="0"/>
              <a:t>don’t </a:t>
            </a:r>
            <a:r>
              <a:rPr lang="en-US" dirty="0" smtClean="0"/>
              <a:t>have a </a:t>
            </a:r>
            <a:r>
              <a:rPr lang="en-US" b="1" dirty="0" smtClean="0">
                <a:solidFill>
                  <a:srgbClr val="C00000"/>
                </a:solidFill>
              </a:rPr>
              <a:t>comprehensive</a:t>
            </a:r>
            <a:r>
              <a:rPr lang="en-US" dirty="0" smtClean="0"/>
              <a:t> </a:t>
            </a:r>
            <a:r>
              <a:rPr lang="en-US" b="1" dirty="0" smtClean="0">
                <a:solidFill>
                  <a:srgbClr val="C00000"/>
                </a:solidFill>
              </a:rPr>
              <a:t>picture</a:t>
            </a:r>
            <a:r>
              <a:rPr lang="en-US" dirty="0" smtClean="0"/>
              <a:t> of</a:t>
            </a:r>
            <a:r>
              <a:rPr lang="en-US" dirty="0" smtClean="0"/>
              <a:t> </a:t>
            </a:r>
            <a:r>
              <a:rPr lang="en-US" dirty="0" smtClean="0"/>
              <a:t>the nucleon </a:t>
            </a:r>
            <a:r>
              <a:rPr lang="en-US" dirty="0" smtClean="0"/>
              <a:t>structure </a:t>
            </a:r>
            <a:r>
              <a:rPr lang="en-US" dirty="0" smtClean="0"/>
              <a:t>as we don’t </a:t>
            </a:r>
            <a:r>
              <a:rPr lang="en-US" dirty="0" smtClean="0"/>
              <a:t>have </a:t>
            </a:r>
            <a:r>
              <a:rPr lang="en-US" dirty="0" smtClean="0"/>
              <a:t>an approximate </a:t>
            </a:r>
            <a:r>
              <a:rPr lang="en-US" dirty="0" smtClean="0"/>
              <a:t>QCD nucleon </a:t>
            </a:r>
            <a:r>
              <a:rPr lang="en-US" dirty="0" smtClean="0"/>
              <a:t>wave </a:t>
            </a:r>
            <a:r>
              <a:rPr lang="en-US" dirty="0" smtClean="0"/>
              <a:t>function</a:t>
            </a:r>
            <a:r>
              <a:rPr lang="en-US" dirty="0" smtClean="0">
                <a:solidFill>
                  <a:srgbClr val="C00000"/>
                </a:solidFill>
              </a:rPr>
              <a:t>. </a:t>
            </a:r>
            <a:endParaRPr lang="en-US" dirty="0" smtClean="0">
              <a:solidFill>
                <a:srgbClr val="C00000"/>
              </a:solidFill>
            </a:endParaRPr>
          </a:p>
          <a:p>
            <a:r>
              <a:rPr lang="en-US" dirty="0" smtClean="0">
                <a:solidFill>
                  <a:srgbClr val="C00000"/>
                </a:solidFill>
              </a:rPr>
              <a:t>…</a:t>
            </a:r>
          </a:p>
          <a:p>
            <a:endParaRPr lang="en-US" dirty="0"/>
          </a:p>
        </p:txBody>
      </p:sp>
      <p:sp>
        <p:nvSpPr>
          <p:cNvPr id="4" name="Date Placeholder 3"/>
          <p:cNvSpPr>
            <a:spLocks noGrp="1"/>
          </p:cNvSpPr>
          <p:nvPr>
            <p:ph type="dt" sz="half" idx="10"/>
          </p:nvPr>
        </p:nvSpPr>
        <p:spPr/>
        <p:txBody>
          <a:bodyPr/>
          <a:lstStyle/>
          <a:p>
            <a:pPr>
              <a:defRPr/>
            </a:pPr>
            <a:fld id="{9A33E181-2204-4E4C-9670-03A6FBC288C4}" type="datetime1">
              <a:rPr lang="en-US" altLang="zh-CN" smtClean="0"/>
              <a:pPr>
                <a:defRPr/>
              </a:pPr>
              <a:t>9/14/2014</a:t>
            </a:fld>
            <a:endParaRPr lang="en-US" altLang="zh-CN" dirty="0"/>
          </a:p>
        </p:txBody>
      </p:sp>
      <p:sp>
        <p:nvSpPr>
          <p:cNvPr id="6" name="Slide Number Placeholder 5"/>
          <p:cNvSpPr>
            <a:spLocks noGrp="1"/>
          </p:cNvSpPr>
          <p:nvPr>
            <p:ph type="sldNum" sz="quarter" idx="12"/>
          </p:nvPr>
        </p:nvSpPr>
        <p:spPr/>
        <p:txBody>
          <a:bodyPr/>
          <a:lstStyle/>
          <a:p>
            <a:pPr>
              <a:defRPr/>
            </a:pPr>
            <a:fld id="{80D03E39-CA25-47C6-8291-537E082CEF3F}" type="slidenum">
              <a:rPr lang="en-US" altLang="zh-CN" smtClean="0"/>
              <a:pPr>
                <a:defRPr/>
              </a:pPr>
              <a:t>9</a:t>
            </a:fld>
            <a:endParaRPr lang="en-US" altLang="zh-CN" dirty="0"/>
          </a:p>
        </p:txBody>
      </p:sp>
    </p:spTree>
    <p:extLst>
      <p:ext uri="{BB962C8B-B14F-4D97-AF65-F5344CB8AC3E}">
        <p14:creationId xmlns:p14="http://schemas.microsoft.com/office/powerpoint/2010/main" val="1308124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黑体"/>
        <a:cs typeface=""/>
      </a:majorFont>
      <a:minorFont>
        <a:latin typeface="Tahoma"/>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10608</TotalTime>
  <Words>1919</Words>
  <Application>Microsoft Office PowerPoint</Application>
  <PresentationFormat>Custom</PresentationFormat>
  <Paragraphs>296</Paragraphs>
  <Slides>44</Slides>
  <Notes>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44</vt:i4>
      </vt:variant>
    </vt:vector>
  </HeadingPairs>
  <TitlesOfParts>
    <vt:vector size="60" baseType="lpstr">
      <vt:lpstr>楷体_GB2312</vt:lpstr>
      <vt:lpstr>ＭＳ Ｐゴシック</vt:lpstr>
      <vt:lpstr>ＭＳ Ｐゴシック</vt:lpstr>
      <vt:lpstr>SimHei</vt:lpstr>
      <vt:lpstr>SimHei</vt:lpstr>
      <vt:lpstr>SimSun</vt:lpstr>
      <vt:lpstr>Arial</vt:lpstr>
      <vt:lpstr>Calibri</vt:lpstr>
      <vt:lpstr>Cambria Math</vt:lpstr>
      <vt:lpstr>Symbol</vt:lpstr>
      <vt:lpstr>Tahoma</vt:lpstr>
      <vt:lpstr>Times</vt:lpstr>
      <vt:lpstr>Times New Roman</vt:lpstr>
      <vt:lpstr>Wingdings</vt:lpstr>
      <vt:lpstr>Blends</vt:lpstr>
      <vt:lpstr>自定义设计方案</vt:lpstr>
      <vt:lpstr>Theoretical Issues  in Nucleon Structure</vt:lpstr>
      <vt:lpstr>Outline</vt:lpstr>
      <vt:lpstr>PowerPoint Presentation</vt:lpstr>
      <vt:lpstr>Fundamental building blocks</vt:lpstr>
      <vt:lpstr>Nobel Prize in Physics 1943</vt:lpstr>
      <vt:lpstr>Nobel Prize in Physics 1961</vt:lpstr>
      <vt:lpstr>Nobel Prize in Physics 1990 </vt:lpstr>
      <vt:lpstr>Evolution in Understanding the nucleon </vt:lpstr>
      <vt:lpstr>We still don’t understand much about…</vt:lpstr>
      <vt:lpstr>PowerPoint Presentation</vt:lpstr>
      <vt:lpstr>Much has been learnt since 1970’s</vt:lpstr>
      <vt:lpstr>Feynman’s parton language</vt:lpstr>
      <vt:lpstr>Parton picture of the nucleon</vt:lpstr>
      <vt:lpstr>Partons: advantage and disadvantage</vt:lpstr>
      <vt:lpstr>Theoretical progress：Lattice QCD</vt:lpstr>
      <vt:lpstr>State-of-art lattice QCD calculations</vt:lpstr>
      <vt:lpstr>Iso-vector anomalous magnetic moment </vt:lpstr>
      <vt:lpstr>First moment of parton distribution</vt:lpstr>
      <vt:lpstr>PowerPoint Presentation</vt:lpstr>
      <vt:lpstr>Nature of QCD bound states </vt:lpstr>
      <vt:lpstr>Outstanding questions</vt:lpstr>
      <vt:lpstr>Haven’t you understand the proton spin? </vt:lpstr>
      <vt:lpstr>What do we know and don’t know?</vt:lpstr>
      <vt:lpstr>The orbital motion:</vt:lpstr>
      <vt:lpstr>New ways to look at partons</vt:lpstr>
      <vt:lpstr>What does a nucleon look like in 3D? </vt:lpstr>
      <vt:lpstr>Unified view of the Nucleon </vt:lpstr>
      <vt:lpstr>Zoo of TMDs &amp; GPDs</vt:lpstr>
      <vt:lpstr>Orbital motion </vt:lpstr>
      <vt:lpstr>What are the gluons doing in the nucleon? </vt:lpstr>
      <vt:lpstr>The nucleon mass </vt:lpstr>
      <vt:lpstr>Other gluonic effects</vt:lpstr>
      <vt:lpstr>Gluon tomography at small x (GPDs)</vt:lpstr>
      <vt:lpstr>What is the role of theory?</vt:lpstr>
      <vt:lpstr>To be a lattice QCD theorist is hard!</vt:lpstr>
      <vt:lpstr>Complementary principle  </vt:lpstr>
      <vt:lpstr>PowerPoint Presentation</vt:lpstr>
      <vt:lpstr>What an EIC can do? </vt:lpstr>
      <vt:lpstr>Theoretical Issues</vt:lpstr>
      <vt:lpstr>Parton physics on lattice</vt:lpstr>
      <vt:lpstr>Solution of the problem? </vt:lpstr>
      <vt:lpstr>A Euclidean quasi-distribution</vt:lpstr>
      <vt:lpstr>Power of the approach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xji</cp:lastModifiedBy>
  <cp:revision>1192</cp:revision>
  <cp:lastPrinted>1601-01-01T00:00:00Z</cp:lastPrinted>
  <dcterms:created xsi:type="dcterms:W3CDTF">1601-01-01T00:00:00Z</dcterms:created>
  <dcterms:modified xsi:type="dcterms:W3CDTF">2014-09-14T12:15:14Z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